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4" r:id="rId1"/>
  </p:sldMasterIdLst>
  <p:notesMasterIdLst>
    <p:notesMasterId r:id="rId20"/>
  </p:notesMasterIdLst>
  <p:sldIdLst>
    <p:sldId id="256" r:id="rId2"/>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287"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07"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DEF411-B619-4244-B84A-84314B9A4624}" type="datetimeFigureOut">
              <a:rPr lang="ru-RU" smtClean="0"/>
              <a:pPr/>
              <a:t>12.09.2019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75307A-BAE9-4885-95F3-438C6080104E}" type="slidenum">
              <a:rPr lang="ru-RU" smtClean="0"/>
              <a:pPr/>
              <a:t>‹#›</a:t>
            </a:fld>
            <a:endParaRPr lang="ru-RU"/>
          </a:p>
        </p:txBody>
      </p:sp>
    </p:spTree>
    <p:extLst>
      <p:ext uri="{BB962C8B-B14F-4D97-AF65-F5344CB8AC3E}">
        <p14:creationId xmlns="" xmlns:p14="http://schemas.microsoft.com/office/powerpoint/2010/main" val="2039776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162482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2999220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120101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154080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1035732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2706355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458151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3969659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3760954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4119988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D92F3CD-D58C-49A5-A01B-03085439A1E9}" type="datetimeFigureOut">
              <a:rPr lang="ru-RU" smtClean="0"/>
              <a:pPr/>
              <a:t>12.09.2019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671366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92F3CD-D58C-49A5-A01B-03085439A1E9}" type="datetimeFigureOut">
              <a:rPr lang="ru-RU" smtClean="0"/>
              <a:pPr/>
              <a:t>12.09.2019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72E527-DE1F-4AC6-A760-E8DC0069DD95}" type="slidenum">
              <a:rPr lang="ru-RU" smtClean="0"/>
              <a:pPr/>
              <a:t>‹#›</a:t>
            </a:fld>
            <a:endParaRPr lang="ru-RU"/>
          </a:p>
        </p:txBody>
      </p:sp>
    </p:spTree>
    <p:extLst>
      <p:ext uri="{BB962C8B-B14F-4D97-AF65-F5344CB8AC3E}">
        <p14:creationId xmlns="" xmlns:p14="http://schemas.microsoft.com/office/powerpoint/2010/main" val="3473120713"/>
      </p:ext>
    </p:extLst>
  </p:cSld>
  <p:clrMap bg1="lt1" tx1="dk1" bg2="lt2" tx2="dk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1643050"/>
            <a:ext cx="7772400" cy="3238080"/>
          </a:xfrm>
        </p:spPr>
        <p:txBody>
          <a:bodyPr>
            <a:normAutofit fontScale="90000"/>
          </a:bodyPr>
          <a:lstStyle/>
          <a:p>
            <a:r>
              <a:rPr lang="ro-RO" dirty="0" smtClean="0">
                <a:solidFill>
                  <a:srgbClr val="FF0000"/>
                </a:solidFill>
              </a:rPr>
              <a:t/>
            </a:r>
            <a:br>
              <a:rPr lang="ro-RO" dirty="0" smtClean="0">
                <a:solidFill>
                  <a:srgbClr val="FF0000"/>
                </a:solidFill>
              </a:rPr>
            </a:br>
            <a:r>
              <a:rPr lang="ro-RO" sz="4900" b="1" dirty="0" smtClean="0"/>
              <a:t>Noi reglementări aduse sectorului de alimentare cu apă şi sanitaţie prin modificarea Legii nr. 303/2013</a:t>
            </a:r>
            <a:r>
              <a:rPr lang="ro-RO" dirty="0" smtClean="0">
                <a:solidFill>
                  <a:srgbClr val="FF0000"/>
                </a:solidFill>
              </a:rPr>
              <a:t/>
            </a:r>
            <a:br>
              <a:rPr lang="ro-RO" dirty="0" smtClean="0">
                <a:solidFill>
                  <a:srgbClr val="FF0000"/>
                </a:solidFill>
              </a:rPr>
            </a:br>
            <a:r>
              <a:rPr lang="ro-RO" dirty="0" smtClean="0">
                <a:solidFill>
                  <a:srgbClr val="FF0000"/>
                </a:solidFill>
              </a:rPr>
              <a:t/>
            </a:r>
            <a:br>
              <a:rPr lang="ro-RO" dirty="0" smtClean="0">
                <a:solidFill>
                  <a:srgbClr val="FF0000"/>
                </a:solidFill>
              </a:rPr>
            </a:br>
            <a:endParaRPr lang="ru-RU" sz="2400" dirty="0">
              <a:solidFill>
                <a:srgbClr val="FF0000"/>
              </a:solidFill>
            </a:endParaRPr>
          </a:p>
        </p:txBody>
      </p:sp>
      <p:sp>
        <p:nvSpPr>
          <p:cNvPr id="3" name="Подзаголовок 2"/>
          <p:cNvSpPr>
            <a:spLocks noGrp="1"/>
          </p:cNvSpPr>
          <p:nvPr>
            <p:ph type="subTitle" idx="1"/>
          </p:nvPr>
        </p:nvSpPr>
        <p:spPr>
          <a:xfrm>
            <a:off x="971600" y="4941168"/>
            <a:ext cx="7416824" cy="1512168"/>
          </a:xfrm>
        </p:spPr>
        <p:txBody>
          <a:bodyPr>
            <a:normAutofit/>
          </a:bodyPr>
          <a:lstStyle/>
          <a:p>
            <a:pPr algn="r"/>
            <a:r>
              <a:rPr lang="ro-RO" sz="2400" dirty="0" smtClean="0">
                <a:solidFill>
                  <a:schemeClr val="tx1"/>
                </a:solidFill>
              </a:rPr>
              <a:t>Şeful Direcţiei politici de </a:t>
            </a:r>
            <a:r>
              <a:rPr lang="ro-RO" sz="2400" dirty="0" smtClean="0">
                <a:solidFill>
                  <a:schemeClr val="tx1"/>
                </a:solidFill>
              </a:rPr>
              <a:t>management</a:t>
            </a:r>
            <a:endParaRPr lang="ro-RO" sz="2400" dirty="0" smtClean="0">
              <a:solidFill>
                <a:schemeClr val="tx1"/>
              </a:solidFill>
            </a:endParaRPr>
          </a:p>
          <a:p>
            <a:pPr algn="r"/>
            <a:r>
              <a:rPr lang="ro-RO" sz="2400" dirty="0" smtClean="0">
                <a:solidFill>
                  <a:schemeClr val="tx1"/>
                </a:solidFill>
              </a:rPr>
              <a:t> integrat al resurselor de apă </a:t>
            </a:r>
          </a:p>
          <a:p>
            <a:pPr algn="r"/>
            <a:r>
              <a:rPr lang="ro-RO" sz="2400" dirty="0" err="1" smtClean="0">
                <a:solidFill>
                  <a:schemeClr val="tx1"/>
                </a:solidFill>
              </a:rPr>
              <a:t>Andrian</a:t>
            </a:r>
            <a:r>
              <a:rPr lang="ro-RO" sz="2400" dirty="0" smtClean="0">
                <a:solidFill>
                  <a:schemeClr val="tx1"/>
                </a:solidFill>
              </a:rPr>
              <a:t> </a:t>
            </a:r>
            <a:r>
              <a:rPr lang="ro-RO" sz="2400" dirty="0" err="1" smtClean="0">
                <a:solidFill>
                  <a:schemeClr val="tx1"/>
                </a:solidFill>
              </a:rPr>
              <a:t>Delinschi</a:t>
            </a:r>
            <a:endParaRPr lang="en-US" sz="2400" dirty="0" smtClean="0">
              <a:solidFill>
                <a:schemeClr val="tx1"/>
              </a:solidFill>
            </a:endParaRPr>
          </a:p>
        </p:txBody>
      </p:sp>
      <p:sp>
        <p:nvSpPr>
          <p:cNvPr id="21506" name="AutoShape 2" descr="https://mail.madrm.gov.md/service/home/~/?auth=co&amp;loc=en_GB&amp;id=6642&amp;part=2"/>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8" name="Рисунок 7" descr="C:\Users\k\Desktop\01-MADRM.png"/>
          <p:cNvPicPr/>
          <p:nvPr/>
        </p:nvPicPr>
        <p:blipFill>
          <a:blip r:embed="rId2" cstate="print"/>
          <a:srcRect/>
          <a:stretch>
            <a:fillRect/>
          </a:stretch>
        </p:blipFill>
        <p:spPr bwMode="auto">
          <a:xfrm>
            <a:off x="1142976" y="357166"/>
            <a:ext cx="2214578" cy="1071570"/>
          </a:xfrm>
          <a:prstGeom prst="rect">
            <a:avLst/>
          </a:prstGeom>
          <a:noFill/>
          <a:ln w="9525">
            <a:noFill/>
            <a:miter lim="800000"/>
            <a:headEnd/>
            <a:tailEnd/>
          </a:ln>
        </p:spPr>
      </p:pic>
    </p:spTree>
    <p:extLst>
      <p:ext uri="{BB962C8B-B14F-4D97-AF65-F5344CB8AC3E}">
        <p14:creationId xmlns="" xmlns:p14="http://schemas.microsoft.com/office/powerpoint/2010/main" val="2140155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6. Redevenţa(art. </a:t>
            </a:r>
            <a:r>
              <a:rPr lang="ru-RU" sz="3600" b="1" dirty="0" smtClean="0"/>
              <a:t>13</a:t>
            </a:r>
            <a:r>
              <a:rPr lang="ru-RU" sz="3600" b="1" baseline="30000" dirty="0" smtClean="0"/>
              <a:t>1</a:t>
            </a:r>
            <a:r>
              <a:rPr lang="ro-RO" sz="3600" b="1" baseline="30000" dirty="0" smtClean="0"/>
              <a:t> </a:t>
            </a:r>
            <a:r>
              <a:rPr lang="ro-RO" sz="3600" b="1" baseline="30000" dirty="0" smtClean="0"/>
              <a:t> </a:t>
            </a:r>
            <a:r>
              <a:rPr lang="ro-RO" sz="3600" b="1" dirty="0" smtClean="0"/>
              <a:t>alin. (11) şi (12))</a:t>
            </a:r>
            <a:endParaRPr lang="ru-RU" sz="3600" b="1" dirty="0"/>
          </a:p>
        </p:txBody>
      </p:sp>
      <p:sp>
        <p:nvSpPr>
          <p:cNvPr id="3" name="Содержимое 2"/>
          <p:cNvSpPr>
            <a:spLocks noGrp="1"/>
          </p:cNvSpPr>
          <p:nvPr>
            <p:ph idx="1"/>
          </p:nvPr>
        </p:nvSpPr>
        <p:spPr>
          <a:xfrm>
            <a:off x="457200" y="1600200"/>
            <a:ext cx="8229600" cy="4972072"/>
          </a:xfrm>
        </p:spPr>
        <p:txBody>
          <a:bodyPr>
            <a:normAutofit fontScale="77500" lnSpcReduction="20000"/>
          </a:bodyPr>
          <a:lstStyle/>
          <a:p>
            <a:pPr>
              <a:buFont typeface="Wingdings" pitchFamily="2" charset="2"/>
              <a:buChar char="Ø"/>
            </a:pPr>
            <a:r>
              <a:rPr lang="ro-RO" b="1" dirty="0" smtClean="0"/>
              <a:t>	</a:t>
            </a:r>
            <a:r>
              <a:rPr lang="vi-VN" b="1" dirty="0" smtClean="0"/>
              <a:t>plată </a:t>
            </a:r>
            <a:r>
              <a:rPr lang="vi-VN" b="1" dirty="0" smtClean="0"/>
              <a:t>pentru transmiterea dreptului de folosință </a:t>
            </a:r>
            <a:r>
              <a:rPr lang="vi-VN" dirty="0" smtClean="0"/>
              <a:t>a bunurilor domeniului public sau privat al unității administrativ-teritoriale, aferente serviciului public de alimentare cu apă și de </a:t>
            </a:r>
            <a:r>
              <a:rPr lang="vi-VN" dirty="0" smtClean="0"/>
              <a:t>canalizare;</a:t>
            </a:r>
            <a:r>
              <a:rPr lang="vi-VN" dirty="0" smtClean="0"/>
              <a:t> </a:t>
            </a:r>
            <a:endParaRPr lang="ro-RO" dirty="0" smtClean="0"/>
          </a:p>
          <a:p>
            <a:pPr>
              <a:buNone/>
            </a:pPr>
            <a:endParaRPr lang="ro-RO" dirty="0" smtClean="0"/>
          </a:p>
          <a:p>
            <a:pPr>
              <a:buFont typeface="Wingdings" pitchFamily="2" charset="2"/>
              <a:buChar char="Ø"/>
            </a:pPr>
            <a:r>
              <a:rPr lang="vi-VN" b="1" dirty="0" smtClean="0"/>
              <a:t>se </a:t>
            </a:r>
            <a:r>
              <a:rPr lang="vi-VN" b="1" dirty="0" smtClean="0"/>
              <a:t>stabilește în contractul de delegare a gestiunii</a:t>
            </a:r>
            <a:r>
              <a:rPr lang="vi-VN" dirty="0" smtClean="0"/>
              <a:t>, la nivelul calculat similar amortizării acestor bunuri sau la alt nivel, dacă se justifică </a:t>
            </a:r>
            <a:r>
              <a:rPr lang="vi-VN" dirty="0" smtClean="0"/>
              <a:t>economic</a:t>
            </a:r>
            <a:endParaRPr lang="ro-RO" dirty="0" smtClean="0"/>
          </a:p>
          <a:p>
            <a:pPr>
              <a:buFont typeface="Wingdings" pitchFamily="2" charset="2"/>
              <a:buChar char="Ø"/>
            </a:pPr>
            <a:endParaRPr lang="ro-RO" dirty="0" smtClean="0"/>
          </a:p>
          <a:p>
            <a:pPr>
              <a:buFont typeface="Wingdings" pitchFamily="2" charset="2"/>
              <a:buChar char="Ø"/>
            </a:pPr>
            <a:r>
              <a:rPr lang="vi-VN" dirty="0" smtClean="0"/>
              <a:t>se </a:t>
            </a:r>
            <a:r>
              <a:rPr lang="vi-VN" dirty="0" smtClean="0"/>
              <a:t>utilizează doar pentru finanțarea reparațiilor cu capitalizarea cheltuielilor, inclusiv reabilitarea, modernizarea și/sau dezvoltarea bunurilor domeniului public care au făcut obiectul concesionării și/sau al dezvoltării noilor imobilizări corporale.</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7. Evacuarea apelor uzate(art. 22)</a:t>
            </a:r>
            <a:endParaRPr lang="ru-RU" sz="3600" b="1" dirty="0"/>
          </a:p>
        </p:txBody>
      </p:sp>
      <p:sp>
        <p:nvSpPr>
          <p:cNvPr id="3" name="Содержимое 2"/>
          <p:cNvSpPr>
            <a:spLocks noGrp="1"/>
          </p:cNvSpPr>
          <p:nvPr>
            <p:ph idx="1"/>
          </p:nvPr>
        </p:nvSpPr>
        <p:spPr>
          <a:xfrm>
            <a:off x="457200" y="1357298"/>
            <a:ext cx="8229600" cy="5214974"/>
          </a:xfrm>
        </p:spPr>
        <p:txBody>
          <a:bodyPr>
            <a:normAutofit fontScale="85000" lnSpcReduction="20000"/>
          </a:bodyPr>
          <a:lstStyle/>
          <a:p>
            <a:pPr>
              <a:buFont typeface="Wingdings" pitchFamily="2" charset="2"/>
              <a:buChar char="Ø"/>
            </a:pPr>
            <a:r>
              <a:rPr lang="ro-RO" dirty="0" smtClean="0"/>
              <a:t>	</a:t>
            </a:r>
            <a:r>
              <a:rPr lang="vi-VN" dirty="0" smtClean="0">
                <a:latin typeface="Arial" pitchFamily="34" charset="0"/>
                <a:cs typeface="Arial" pitchFamily="34" charset="0"/>
              </a:rPr>
              <a:t>se </a:t>
            </a:r>
            <a:r>
              <a:rPr lang="vi-VN" dirty="0" smtClean="0">
                <a:latin typeface="Arial" pitchFamily="34" charset="0"/>
                <a:cs typeface="Arial" pitchFamily="34" charset="0"/>
              </a:rPr>
              <a:t>efectuează numai </a:t>
            </a:r>
            <a:r>
              <a:rPr lang="vi-VN" b="1" dirty="0" smtClean="0">
                <a:latin typeface="Arial" pitchFamily="34" charset="0"/>
                <a:cs typeface="Arial" pitchFamily="34" charset="0"/>
              </a:rPr>
              <a:t>în baza avizelor de racordare şi/sau a acordurilor de preluare </a:t>
            </a:r>
            <a:r>
              <a:rPr lang="vi-VN" dirty="0" smtClean="0">
                <a:latin typeface="Arial" pitchFamily="34" charset="0"/>
                <a:cs typeface="Arial" pitchFamily="34" charset="0"/>
              </a:rPr>
              <a:t>eliberate </a:t>
            </a:r>
            <a:r>
              <a:rPr lang="ro-RO" dirty="0" smtClean="0">
                <a:latin typeface="Arial" pitchFamily="34" charset="0"/>
                <a:cs typeface="Arial" pitchFamily="34" charset="0"/>
              </a:rPr>
              <a:t>în formă scrisă </a:t>
            </a:r>
            <a:r>
              <a:rPr lang="vi-VN" dirty="0" smtClean="0">
                <a:latin typeface="Arial" pitchFamily="34" charset="0"/>
                <a:cs typeface="Arial" pitchFamily="34" charset="0"/>
              </a:rPr>
              <a:t>de operatori</a:t>
            </a:r>
            <a:r>
              <a:rPr lang="ro-RO" dirty="0" smtClean="0">
                <a:latin typeface="Arial" pitchFamily="34" charset="0"/>
                <a:cs typeface="Arial" pitchFamily="34" charset="0"/>
              </a:rPr>
              <a:t>;</a:t>
            </a:r>
          </a:p>
          <a:p>
            <a:pPr>
              <a:buFont typeface="Wingdings" pitchFamily="2" charset="2"/>
              <a:buChar char="Ø"/>
            </a:pPr>
            <a:r>
              <a:rPr lang="ro-RO" dirty="0" smtClean="0">
                <a:latin typeface="Arial" pitchFamily="34" charset="0"/>
                <a:cs typeface="Arial" pitchFamily="34" charset="0"/>
              </a:rPr>
              <a:t>	î</a:t>
            </a:r>
            <a:r>
              <a:rPr lang="vi-VN" dirty="0" smtClean="0">
                <a:latin typeface="Arial" pitchFamily="34" charset="0"/>
                <a:cs typeface="Arial" pitchFamily="34" charset="0"/>
              </a:rPr>
              <a:t>n </a:t>
            </a:r>
            <a:r>
              <a:rPr lang="vi-VN" dirty="0" smtClean="0">
                <a:latin typeface="Arial" pitchFamily="34" charset="0"/>
                <a:cs typeface="Arial" pitchFamily="34" charset="0"/>
              </a:rPr>
              <a:t>cazul în care apele uzate evacuate în reţelele publice de canalizare nu  corespund cerinţelor impuse de </a:t>
            </a:r>
            <a:r>
              <a:rPr lang="vi-VN" dirty="0" smtClean="0">
                <a:latin typeface="Arial" pitchFamily="34" charset="0"/>
                <a:cs typeface="Arial" pitchFamily="34" charset="0"/>
              </a:rPr>
              <a:t>operator</a:t>
            </a:r>
            <a:r>
              <a:rPr lang="ro-RO" dirty="0" smtClean="0">
                <a:latin typeface="Arial" pitchFamily="34" charset="0"/>
                <a:cs typeface="Arial" pitchFamily="34" charset="0"/>
              </a:rPr>
              <a:t>,</a:t>
            </a:r>
            <a:r>
              <a:rPr lang="vi-VN" dirty="0" smtClean="0">
                <a:latin typeface="Arial" pitchFamily="34" charset="0"/>
                <a:cs typeface="Arial" pitchFamily="34" charset="0"/>
              </a:rPr>
              <a:t> </a:t>
            </a:r>
            <a:r>
              <a:rPr lang="vi-VN" b="1" dirty="0" smtClean="0">
                <a:latin typeface="Arial" pitchFamily="34" charset="0"/>
                <a:cs typeface="Arial" pitchFamily="34" charset="0"/>
              </a:rPr>
              <a:t>consumatorii</a:t>
            </a:r>
            <a:r>
              <a:rPr lang="ro-RO" b="1" dirty="0" smtClean="0">
                <a:latin typeface="Arial" pitchFamily="34" charset="0"/>
                <a:cs typeface="Arial" pitchFamily="34" charset="0"/>
              </a:rPr>
              <a:t> </a:t>
            </a:r>
            <a:r>
              <a:rPr lang="vi-VN" b="1" dirty="0" smtClean="0">
                <a:latin typeface="Arial" pitchFamily="34" charset="0"/>
                <a:cs typeface="Arial" pitchFamily="34" charset="0"/>
              </a:rPr>
              <a:t>au </a:t>
            </a:r>
            <a:r>
              <a:rPr lang="vi-VN" b="1" dirty="0" smtClean="0">
                <a:latin typeface="Arial" pitchFamily="34" charset="0"/>
                <a:cs typeface="Arial" pitchFamily="34" charset="0"/>
              </a:rPr>
              <a:t>obligaţia să monteze staţii </a:t>
            </a:r>
            <a:r>
              <a:rPr lang="ro-RO" b="1" dirty="0" smtClean="0">
                <a:latin typeface="Arial" pitchFamily="34" charset="0"/>
                <a:cs typeface="Arial" pitchFamily="34" charset="0"/>
              </a:rPr>
              <a:t>de </a:t>
            </a:r>
            <a:r>
              <a:rPr lang="vi-VN" b="1" dirty="0" smtClean="0">
                <a:latin typeface="Arial" pitchFamily="34" charset="0"/>
                <a:cs typeface="Arial" pitchFamily="34" charset="0"/>
              </a:rPr>
              <a:t>preepurare </a:t>
            </a:r>
            <a:r>
              <a:rPr lang="vi-VN" b="1" dirty="0" smtClean="0">
                <a:latin typeface="Arial" pitchFamily="34" charset="0"/>
                <a:cs typeface="Arial" pitchFamily="34" charset="0"/>
              </a:rPr>
              <a:t>a apelor </a:t>
            </a:r>
            <a:r>
              <a:rPr lang="vi-VN" b="1" dirty="0" smtClean="0">
                <a:latin typeface="Arial" pitchFamily="34" charset="0"/>
                <a:cs typeface="Arial" pitchFamily="34" charset="0"/>
              </a:rPr>
              <a:t>uzate</a:t>
            </a:r>
            <a:r>
              <a:rPr lang="ro-RO" b="1" dirty="0" smtClean="0">
                <a:latin typeface="Arial" pitchFamily="34" charset="0"/>
                <a:cs typeface="Arial" pitchFamily="34" charset="0"/>
              </a:rPr>
              <a:t>;</a:t>
            </a:r>
          </a:p>
          <a:p>
            <a:pPr>
              <a:buFont typeface="Wingdings" pitchFamily="2" charset="2"/>
              <a:buChar char="Ø"/>
            </a:pPr>
            <a:r>
              <a:rPr lang="ro-RO" dirty="0" smtClean="0">
                <a:latin typeface="Arial" pitchFamily="34" charset="0"/>
                <a:cs typeface="Arial" pitchFamily="34" charset="0"/>
              </a:rPr>
              <a:t>	p</a:t>
            </a:r>
            <a:r>
              <a:rPr lang="vi-VN" dirty="0" smtClean="0">
                <a:latin typeface="Arial" pitchFamily="34" charset="0"/>
                <a:cs typeface="Arial" pitchFamily="34" charset="0"/>
              </a:rPr>
              <a:t>entru </a:t>
            </a:r>
            <a:r>
              <a:rPr lang="vi-VN" dirty="0" smtClean="0">
                <a:latin typeface="Arial" pitchFamily="34" charset="0"/>
                <a:cs typeface="Arial" pitchFamily="34" charset="0"/>
              </a:rPr>
              <a:t>depășirea normativelor la deversarea apelor uzate în sistemul de canalizare, </a:t>
            </a:r>
            <a:r>
              <a:rPr lang="vi-VN" b="1" dirty="0" smtClean="0">
                <a:latin typeface="Arial" pitchFamily="34" charset="0"/>
                <a:cs typeface="Arial" pitchFamily="34" charset="0"/>
              </a:rPr>
              <a:t>operatorul calculează și aplică plați suplimentare</a:t>
            </a:r>
            <a:r>
              <a:rPr lang="vi-VN" dirty="0" smtClean="0">
                <a:latin typeface="Arial" pitchFamily="34" charset="0"/>
                <a:cs typeface="Arial" pitchFamily="34" charset="0"/>
              </a:rPr>
              <a:t>  conform Regulamentului privind cerinţele de colectare, epurare şi deversare a apelor uzate în sistemul de canalizare şi/sau în corpuri de apă pentru localităţile urbane şi rurale.</a:t>
            </a:r>
            <a:endParaRPr lang="ru-RU"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8. Reglementarea tarifelor(art. 35)</a:t>
            </a:r>
            <a:endParaRPr lang="ru-RU" sz="3600" b="1" dirty="0"/>
          </a:p>
        </p:txBody>
      </p:sp>
      <p:sp>
        <p:nvSpPr>
          <p:cNvPr id="3" name="Содержимое 2"/>
          <p:cNvSpPr>
            <a:spLocks noGrp="1"/>
          </p:cNvSpPr>
          <p:nvPr>
            <p:ph idx="1"/>
          </p:nvPr>
        </p:nvSpPr>
        <p:spPr>
          <a:xfrm>
            <a:off x="457200" y="1285860"/>
            <a:ext cx="8229600" cy="5429288"/>
          </a:xfrm>
        </p:spPr>
        <p:txBody>
          <a:bodyPr>
            <a:normAutofit fontScale="92500" lnSpcReduction="20000"/>
          </a:bodyPr>
          <a:lstStyle/>
          <a:p>
            <a:pPr>
              <a:buFont typeface="Wingdings" pitchFamily="2" charset="2"/>
              <a:buChar char="ü"/>
            </a:pPr>
            <a:endParaRPr lang="ro-RO" b="1" dirty="0" smtClean="0">
              <a:latin typeface="Arial" pitchFamily="34" charset="0"/>
              <a:cs typeface="Arial" pitchFamily="34" charset="0"/>
            </a:endParaRPr>
          </a:p>
          <a:p>
            <a:pPr>
              <a:buFont typeface="Wingdings" pitchFamily="2" charset="2"/>
              <a:buChar char="ü"/>
            </a:pPr>
            <a:r>
              <a:rPr lang="it-IT" b="1" dirty="0" err="1" smtClean="0">
                <a:latin typeface="Arial" pitchFamily="34" charset="0"/>
                <a:cs typeface="Arial" pitchFamily="34" charset="0"/>
              </a:rPr>
              <a:t>tariful</a:t>
            </a:r>
            <a:r>
              <a:rPr lang="it-IT" b="1" dirty="0" smtClean="0">
                <a:latin typeface="Arial" pitchFamily="34" charset="0"/>
                <a:cs typeface="Arial" pitchFamily="34" charset="0"/>
              </a:rPr>
              <a:t> </a:t>
            </a:r>
            <a:r>
              <a:rPr lang="it-IT" b="1" dirty="0" err="1" smtClean="0">
                <a:latin typeface="Arial" pitchFamily="34" charset="0"/>
                <a:cs typeface="Arial" pitchFamily="34" charset="0"/>
              </a:rPr>
              <a:t>pentru</a:t>
            </a:r>
            <a:r>
              <a:rPr lang="it-IT" b="1" dirty="0" smtClean="0">
                <a:latin typeface="Arial" pitchFamily="34" charset="0"/>
                <a:cs typeface="Arial" pitchFamily="34" charset="0"/>
              </a:rPr>
              <a:t> </a:t>
            </a:r>
            <a:r>
              <a:rPr lang="it-IT" b="1" dirty="0" err="1" smtClean="0">
                <a:latin typeface="Arial" pitchFamily="34" charset="0"/>
                <a:cs typeface="Arial" pitchFamily="34" charset="0"/>
              </a:rPr>
              <a:t>producerea</a:t>
            </a:r>
            <a:r>
              <a:rPr lang="it-IT" b="1" dirty="0" smtClean="0">
                <a:latin typeface="Arial" pitchFamily="34" charset="0"/>
                <a:cs typeface="Arial" pitchFamily="34" charset="0"/>
              </a:rPr>
              <a:t> </a:t>
            </a:r>
            <a:r>
              <a:rPr lang="it-IT" b="1" dirty="0" err="1" smtClean="0">
                <a:latin typeface="Arial" pitchFamily="34" charset="0"/>
                <a:cs typeface="Arial" pitchFamily="34" charset="0"/>
              </a:rPr>
              <a:t>și</a:t>
            </a:r>
            <a:r>
              <a:rPr lang="it-IT" b="1" dirty="0" smtClean="0">
                <a:latin typeface="Arial" pitchFamily="34" charset="0"/>
                <a:cs typeface="Arial" pitchFamily="34" charset="0"/>
              </a:rPr>
              <a:t>/</a:t>
            </a:r>
            <a:r>
              <a:rPr lang="it-IT" b="1" dirty="0" err="1" smtClean="0">
                <a:latin typeface="Arial" pitchFamily="34" charset="0"/>
                <a:cs typeface="Arial" pitchFamily="34" charset="0"/>
              </a:rPr>
              <a:t>sau</a:t>
            </a:r>
            <a:r>
              <a:rPr lang="it-IT" b="1" dirty="0" smtClean="0">
                <a:latin typeface="Arial" pitchFamily="34" charset="0"/>
                <a:cs typeface="Arial" pitchFamily="34" charset="0"/>
              </a:rPr>
              <a:t> </a:t>
            </a:r>
            <a:r>
              <a:rPr lang="it-IT" b="1" dirty="0" err="1" smtClean="0">
                <a:latin typeface="Arial" pitchFamily="34" charset="0"/>
                <a:cs typeface="Arial" pitchFamily="34" charset="0"/>
              </a:rPr>
              <a:t>transportarea</a:t>
            </a:r>
            <a:r>
              <a:rPr lang="it-IT" b="1" dirty="0" smtClean="0">
                <a:latin typeface="Arial" pitchFamily="34" charset="0"/>
                <a:cs typeface="Arial" pitchFamily="34" charset="0"/>
              </a:rPr>
              <a:t> </a:t>
            </a:r>
            <a:r>
              <a:rPr lang="it-IT" b="1" dirty="0" err="1" smtClean="0">
                <a:latin typeface="Arial" pitchFamily="34" charset="0"/>
                <a:cs typeface="Arial" pitchFamily="34" charset="0"/>
              </a:rPr>
              <a:t>apei</a:t>
            </a:r>
            <a:r>
              <a:rPr lang="it-IT" b="1" dirty="0" smtClean="0">
                <a:latin typeface="Arial" pitchFamily="34" charset="0"/>
                <a:cs typeface="Arial" pitchFamily="34" charset="0"/>
              </a:rPr>
              <a:t> </a:t>
            </a:r>
            <a:r>
              <a:rPr lang="it-IT" dirty="0" smtClean="0">
                <a:latin typeface="Arial" pitchFamily="34" charset="0"/>
                <a:cs typeface="Arial" pitchFamily="34" charset="0"/>
              </a:rPr>
              <a:t>în </a:t>
            </a:r>
            <a:r>
              <a:rPr lang="it-IT" dirty="0" err="1" smtClean="0">
                <a:latin typeface="Arial" pitchFamily="34" charset="0"/>
                <a:cs typeface="Arial" pitchFamily="34" charset="0"/>
              </a:rPr>
              <a:t>vederea</a:t>
            </a:r>
            <a:r>
              <a:rPr lang="it-IT" dirty="0" smtClean="0">
                <a:latin typeface="Arial" pitchFamily="34" charset="0"/>
                <a:cs typeface="Arial" pitchFamily="34" charset="0"/>
              </a:rPr>
              <a:t> </a:t>
            </a:r>
            <a:r>
              <a:rPr lang="it-IT" dirty="0" err="1" smtClean="0">
                <a:latin typeface="Arial" pitchFamily="34" charset="0"/>
                <a:cs typeface="Arial" pitchFamily="34" charset="0"/>
              </a:rPr>
              <a:t>redistribuirii</a:t>
            </a:r>
            <a:r>
              <a:rPr lang="ro-RO" dirty="0" smtClean="0">
                <a:latin typeface="Arial" pitchFamily="34" charset="0"/>
                <a:cs typeface="Arial" pitchFamily="34" charset="0"/>
              </a:rPr>
              <a:t> </a:t>
            </a:r>
            <a:r>
              <a:rPr lang="vi-VN" dirty="0" smtClean="0">
                <a:latin typeface="Arial" pitchFamily="34" charset="0"/>
                <a:cs typeface="Arial" pitchFamily="34" charset="0"/>
              </a:rPr>
              <a:t>dintr-un </a:t>
            </a:r>
            <a:r>
              <a:rPr lang="vi-VN" dirty="0" smtClean="0">
                <a:latin typeface="Arial" pitchFamily="34" charset="0"/>
                <a:cs typeface="Arial" pitchFamily="34" charset="0"/>
              </a:rPr>
              <a:t>sistem de alimentare, care este livrată în alt sistem de alimentare, se va calcula în baza elementelor de cheltuieli aferente acestor </a:t>
            </a:r>
            <a:r>
              <a:rPr lang="vi-VN" dirty="0" smtClean="0">
                <a:latin typeface="Arial" pitchFamily="34" charset="0"/>
                <a:cs typeface="Arial" pitchFamily="34" charset="0"/>
              </a:rPr>
              <a:t>activități</a:t>
            </a:r>
            <a:r>
              <a:rPr lang="ro-RO" dirty="0" smtClean="0">
                <a:latin typeface="Arial" pitchFamily="34" charset="0"/>
                <a:cs typeface="Arial" pitchFamily="34" charset="0"/>
              </a:rPr>
              <a:t>;</a:t>
            </a:r>
          </a:p>
          <a:p>
            <a:pPr>
              <a:buFont typeface="Wingdings" pitchFamily="2" charset="2"/>
              <a:buChar char="ü"/>
            </a:pPr>
            <a:r>
              <a:rPr lang="ro-RO" dirty="0" smtClean="0">
                <a:latin typeface="Arial" pitchFamily="34" charset="0"/>
                <a:cs typeface="Arial" pitchFamily="34" charset="0"/>
              </a:rPr>
              <a:t>tariful </a:t>
            </a:r>
            <a:r>
              <a:rPr lang="vi-VN" dirty="0" smtClean="0">
                <a:latin typeface="Arial" pitchFamily="34" charset="0"/>
                <a:cs typeface="Arial" pitchFamily="34" charset="0"/>
              </a:rPr>
              <a:t>pentru </a:t>
            </a:r>
            <a:r>
              <a:rPr lang="vi-VN" dirty="0" smtClean="0">
                <a:latin typeface="Arial" pitchFamily="34" charset="0"/>
                <a:cs typeface="Arial" pitchFamily="34" charset="0"/>
              </a:rPr>
              <a:t>serviciul public de alimentare cu apă, de canalizare şi de epurare a apelor </a:t>
            </a:r>
            <a:r>
              <a:rPr lang="vi-VN" dirty="0" smtClean="0">
                <a:latin typeface="Arial" pitchFamily="34" charset="0"/>
                <a:cs typeface="Arial" pitchFamily="34" charset="0"/>
              </a:rPr>
              <a:t>uzate</a:t>
            </a:r>
            <a:r>
              <a:rPr lang="ro-RO" dirty="0" smtClean="0">
                <a:latin typeface="Arial" pitchFamily="34" charset="0"/>
                <a:cs typeface="Arial" pitchFamily="34" charset="0"/>
              </a:rPr>
              <a:t> va include şi  </a:t>
            </a:r>
            <a:r>
              <a:rPr lang="ro-RO" b="1" dirty="0" smtClean="0">
                <a:latin typeface="Arial" pitchFamily="34" charset="0"/>
                <a:cs typeface="Arial" pitchFamily="34" charset="0"/>
              </a:rPr>
              <a:t>amortizarea </a:t>
            </a:r>
            <a:r>
              <a:rPr lang="vi-VN" b="1" dirty="0" smtClean="0">
                <a:latin typeface="Arial" pitchFamily="34" charset="0"/>
                <a:cs typeface="Arial" pitchFamily="34" charset="0"/>
              </a:rPr>
              <a:t> </a:t>
            </a:r>
            <a:r>
              <a:rPr lang="vi-VN" b="1" dirty="0" smtClean="0">
                <a:latin typeface="Arial" pitchFamily="34" charset="0"/>
                <a:cs typeface="Arial" pitchFamily="34" charset="0"/>
              </a:rPr>
              <a:t>mijloacelor </a:t>
            </a:r>
            <a:r>
              <a:rPr lang="vi-VN" b="1" dirty="0" smtClean="0">
                <a:latin typeface="Arial" pitchFamily="34" charset="0"/>
                <a:cs typeface="Arial" pitchFamily="34" charset="0"/>
              </a:rPr>
              <a:t>fixe și a imobilizărilor necorporale care fac parte din sistemele publice de alimentare cu apă şi de </a:t>
            </a:r>
            <a:r>
              <a:rPr lang="vi-VN" b="1" dirty="0" smtClean="0">
                <a:latin typeface="Arial" pitchFamily="34" charset="0"/>
                <a:cs typeface="Arial" pitchFamily="34" charset="0"/>
              </a:rPr>
              <a:t>canalizare</a:t>
            </a:r>
            <a:r>
              <a:rPr lang="ro-RO" b="1" dirty="0" smtClean="0">
                <a:latin typeface="Arial" pitchFamily="34" charset="0"/>
                <a:cs typeface="Arial" pitchFamily="34" charset="0"/>
              </a:rPr>
              <a:t>/redevenţa</a:t>
            </a:r>
            <a:r>
              <a:rPr lang="ro-RO" dirty="0" smtClean="0">
                <a:latin typeface="Arial" pitchFamily="34" charset="0"/>
                <a:cs typeface="Arial" pitchFamily="34" charset="0"/>
              </a:rPr>
              <a:t>;</a:t>
            </a:r>
          </a:p>
          <a:p>
            <a:pPr>
              <a:buNone/>
            </a:pPr>
            <a:endParaRPr lang="ro-RO" dirty="0" smtClean="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8. Reglementarea </a:t>
            </a:r>
            <a:r>
              <a:rPr lang="ro-RO" sz="3600" b="1" dirty="0" smtClean="0"/>
              <a:t>tarifelor(art. 35)</a:t>
            </a:r>
            <a:endParaRPr lang="ru-RU" sz="3600" b="1" dirty="0"/>
          </a:p>
        </p:txBody>
      </p:sp>
      <p:sp>
        <p:nvSpPr>
          <p:cNvPr id="3" name="Содержимое 2"/>
          <p:cNvSpPr>
            <a:spLocks noGrp="1"/>
          </p:cNvSpPr>
          <p:nvPr>
            <p:ph idx="1"/>
          </p:nvPr>
        </p:nvSpPr>
        <p:spPr/>
        <p:txBody>
          <a:bodyPr>
            <a:normAutofit fontScale="92500" lnSpcReduction="20000"/>
          </a:bodyPr>
          <a:lstStyle/>
          <a:p>
            <a:pPr>
              <a:buFont typeface="Wingdings" pitchFamily="2" charset="2"/>
              <a:buChar char="ü"/>
            </a:pPr>
            <a:r>
              <a:rPr lang="ro-RO" dirty="0" smtClean="0">
                <a:latin typeface="Arial" pitchFamily="34" charset="0"/>
                <a:cs typeface="Arial" pitchFamily="34" charset="0"/>
              </a:rPr>
              <a:t>o</a:t>
            </a:r>
            <a:r>
              <a:rPr lang="vi-VN" dirty="0" smtClean="0">
                <a:latin typeface="Arial" pitchFamily="34" charset="0"/>
                <a:cs typeface="Arial" pitchFamily="34" charset="0"/>
              </a:rPr>
              <a:t>peratorul regional căruia i-a fost delegată gestiunea serviciului public de alimentare cu apă și de canalizare de către mai multe unități administrativ-teritoriale va aplica un </a:t>
            </a:r>
            <a:r>
              <a:rPr lang="vi-VN" b="1" dirty="0" smtClean="0">
                <a:latin typeface="Arial" pitchFamily="34" charset="0"/>
                <a:cs typeface="Arial" pitchFamily="34" charset="0"/>
              </a:rPr>
              <a:t>tarif unic pentru întreaga arie de operare.</a:t>
            </a:r>
            <a:endParaRPr lang="ro-RO" b="1" dirty="0" smtClean="0">
              <a:latin typeface="Arial" pitchFamily="34" charset="0"/>
              <a:cs typeface="Arial" pitchFamily="34" charset="0"/>
            </a:endParaRPr>
          </a:p>
          <a:p>
            <a:pPr>
              <a:buNone/>
            </a:pPr>
            <a:endParaRPr lang="ro-RO" b="1" dirty="0" smtClean="0">
              <a:latin typeface="Arial" pitchFamily="34" charset="0"/>
              <a:cs typeface="Arial" pitchFamily="34" charset="0"/>
            </a:endParaRPr>
          </a:p>
          <a:p>
            <a:pPr>
              <a:buFont typeface="Wingdings" pitchFamily="2" charset="2"/>
              <a:buChar char="ü"/>
            </a:pPr>
            <a:r>
              <a:rPr lang="vi-VN" dirty="0" smtClean="0">
                <a:latin typeface="Arial" pitchFamily="34" charset="0"/>
                <a:cs typeface="Arial" pitchFamily="34" charset="0"/>
              </a:rPr>
              <a:t>A</a:t>
            </a:r>
            <a:r>
              <a:rPr lang="ro-RO" dirty="0" smtClean="0">
                <a:latin typeface="Arial" pitchFamily="34" charset="0"/>
                <a:cs typeface="Arial" pitchFamily="34" charset="0"/>
              </a:rPr>
              <a:t>NRE</a:t>
            </a:r>
            <a:r>
              <a:rPr lang="vi-VN" dirty="0" smtClean="0">
                <a:latin typeface="Arial" pitchFamily="34" charset="0"/>
                <a:cs typeface="Arial" pitchFamily="34" charset="0"/>
              </a:rPr>
              <a:t> în termen de pînă la </a:t>
            </a:r>
            <a:r>
              <a:rPr lang="vi-VN" b="1" dirty="0" smtClean="0">
                <a:latin typeface="Arial" pitchFamily="34" charset="0"/>
                <a:cs typeface="Arial" pitchFamily="34" charset="0"/>
              </a:rPr>
              <a:t>60 de zile </a:t>
            </a:r>
            <a:r>
              <a:rPr lang="vi-VN" dirty="0" smtClean="0">
                <a:latin typeface="Arial" pitchFamily="34" charset="0"/>
                <a:cs typeface="Arial" pitchFamily="34" charset="0"/>
              </a:rPr>
              <a:t>calendaristice de la primirea cererii de </a:t>
            </a:r>
            <a:r>
              <a:rPr lang="ro-RO" dirty="0" smtClean="0">
                <a:latin typeface="Arial" pitchFamily="34" charset="0"/>
                <a:cs typeface="Arial" pitchFamily="34" charset="0"/>
              </a:rPr>
              <a:t>la operator </a:t>
            </a:r>
            <a:r>
              <a:rPr lang="vi-VN" dirty="0" smtClean="0">
                <a:latin typeface="Arial" pitchFamily="34" charset="0"/>
                <a:cs typeface="Arial" pitchFamily="34" charset="0"/>
              </a:rPr>
              <a:t> va emite către consiliul local respectiv un aviz privind cuantumurile tarifelor necesare de a fi aprobate.</a:t>
            </a:r>
            <a:endParaRPr lang="ru-RU" dirty="0" smtClean="0">
              <a:latin typeface="Arial" pitchFamily="34" charset="0"/>
              <a:cs typeface="Arial" pitchFamily="34" charset="0"/>
            </a:endParaRP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9. </a:t>
            </a:r>
            <a:r>
              <a:rPr lang="vi-VN" sz="3600" b="1" dirty="0" smtClean="0"/>
              <a:t>Fondul </a:t>
            </a:r>
            <a:r>
              <a:rPr lang="vi-VN" sz="3600" b="1" dirty="0" smtClean="0"/>
              <a:t>de </a:t>
            </a:r>
            <a:r>
              <a:rPr lang="vi-VN" sz="3600" b="1" dirty="0" smtClean="0"/>
              <a:t>dezvoltare</a:t>
            </a:r>
            <a:r>
              <a:rPr lang="ro-RO" sz="3600" b="1" dirty="0" smtClean="0"/>
              <a:t>(art. </a:t>
            </a:r>
            <a:r>
              <a:rPr lang="vi-VN" sz="3600" b="1" dirty="0" smtClean="0"/>
              <a:t>36</a:t>
            </a:r>
            <a:r>
              <a:rPr lang="vi-VN" sz="3600" b="1" baseline="30000" dirty="0" smtClean="0"/>
              <a:t>1</a:t>
            </a:r>
            <a:r>
              <a:rPr lang="ro-RO" sz="3600" b="1" baseline="30000" dirty="0" smtClean="0"/>
              <a:t> </a:t>
            </a:r>
            <a:r>
              <a:rPr lang="ro-RO" sz="3600" b="1" dirty="0" smtClean="0"/>
              <a:t> )</a:t>
            </a:r>
            <a:endParaRPr lang="ru-RU" sz="3600" b="1" dirty="0"/>
          </a:p>
        </p:txBody>
      </p:sp>
      <p:sp>
        <p:nvSpPr>
          <p:cNvPr id="3" name="Содержимое 2"/>
          <p:cNvSpPr>
            <a:spLocks noGrp="1"/>
          </p:cNvSpPr>
          <p:nvPr>
            <p:ph idx="1"/>
          </p:nvPr>
        </p:nvSpPr>
        <p:spPr/>
        <p:txBody>
          <a:bodyPr>
            <a:normAutofit fontScale="92500" lnSpcReduction="20000"/>
          </a:bodyPr>
          <a:lstStyle/>
          <a:p>
            <a:pPr algn="ctr">
              <a:buNone/>
            </a:pPr>
            <a:r>
              <a:rPr lang="ro-RO" i="1" dirty="0" smtClean="0"/>
              <a:t>	</a:t>
            </a:r>
          </a:p>
          <a:p>
            <a:pPr algn="ctr">
              <a:buNone/>
            </a:pPr>
            <a:r>
              <a:rPr lang="ro-RO" dirty="0" smtClean="0">
                <a:latin typeface="Arial" pitchFamily="34" charset="0"/>
                <a:cs typeface="Arial" pitchFamily="34" charset="0"/>
              </a:rPr>
              <a:t>este </a:t>
            </a:r>
            <a:r>
              <a:rPr lang="vi-VN" dirty="0" smtClean="0"/>
              <a:t>destinat </a:t>
            </a:r>
            <a:r>
              <a:rPr lang="vi-VN" dirty="0" smtClean="0"/>
              <a:t>pentru înlocuirea şi dezvoltarea infrastructurii tehnico-edilitare aferente serviciului public de alimentare cu apă și de canalizare, pentru cofinanţarea proiectelor care beneficiază de asistenţă nerambursabilă, precum şi pentru asigurarea fondurilor necesare rambursării împrumuturilor contractate în scopul efectuării investiţiilor.</a:t>
            </a:r>
            <a:br>
              <a:rPr lang="vi-VN" dirty="0" smtClean="0"/>
            </a:b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9. </a:t>
            </a:r>
            <a:r>
              <a:rPr lang="vi-VN" sz="3600" b="1" dirty="0" smtClean="0"/>
              <a:t>Fondul </a:t>
            </a:r>
            <a:r>
              <a:rPr lang="vi-VN" sz="3600" b="1" dirty="0" smtClean="0"/>
              <a:t>de dezvoltare</a:t>
            </a:r>
            <a:r>
              <a:rPr lang="ro-RO" sz="3600" b="1" dirty="0" smtClean="0"/>
              <a:t>(art. </a:t>
            </a:r>
            <a:r>
              <a:rPr lang="vi-VN" sz="3600" b="1" dirty="0" smtClean="0"/>
              <a:t>36</a:t>
            </a:r>
            <a:r>
              <a:rPr lang="vi-VN" sz="3600" b="1" baseline="30000" dirty="0" smtClean="0"/>
              <a:t>1</a:t>
            </a:r>
            <a:r>
              <a:rPr lang="ro-RO" sz="3600" b="1" baseline="30000" dirty="0" smtClean="0"/>
              <a:t> </a:t>
            </a:r>
            <a:r>
              <a:rPr lang="ro-RO" sz="3600" b="1" dirty="0" smtClean="0"/>
              <a:t> )</a:t>
            </a:r>
            <a:endParaRPr lang="ru-RU" sz="3600" dirty="0"/>
          </a:p>
        </p:txBody>
      </p:sp>
      <p:sp>
        <p:nvSpPr>
          <p:cNvPr id="3" name="Содержимое 2"/>
          <p:cNvSpPr>
            <a:spLocks noGrp="1"/>
          </p:cNvSpPr>
          <p:nvPr>
            <p:ph idx="1"/>
          </p:nvPr>
        </p:nvSpPr>
        <p:spPr>
          <a:xfrm>
            <a:off x="457200" y="1600200"/>
            <a:ext cx="8229600" cy="4900634"/>
          </a:xfrm>
        </p:spPr>
        <p:txBody>
          <a:bodyPr>
            <a:normAutofit fontScale="62500" lnSpcReduction="20000"/>
          </a:bodyPr>
          <a:lstStyle/>
          <a:p>
            <a:pPr>
              <a:buNone/>
            </a:pPr>
            <a:r>
              <a:rPr lang="ro-RO" dirty="0" smtClean="0"/>
              <a:t>	</a:t>
            </a:r>
            <a:r>
              <a:rPr lang="vi-VN" sz="4000" b="1" dirty="0" smtClean="0"/>
              <a:t>Fondul </a:t>
            </a:r>
            <a:r>
              <a:rPr lang="vi-VN" sz="4000" b="1" dirty="0" smtClean="0"/>
              <a:t>de dezvoltare se constituie din:</a:t>
            </a:r>
            <a:r>
              <a:rPr lang="vi-VN" sz="4000" dirty="0" smtClean="0"/>
              <a:t/>
            </a:r>
            <a:br>
              <a:rPr lang="vi-VN" sz="4000" dirty="0" smtClean="0"/>
            </a:br>
            <a:r>
              <a:rPr lang="vi-VN" sz="4000" dirty="0" smtClean="0"/>
              <a:t>    a) vărsăminte </a:t>
            </a:r>
            <a:r>
              <a:rPr lang="vi-VN" sz="4000" dirty="0" smtClean="0"/>
              <a:t> din </a:t>
            </a:r>
            <a:r>
              <a:rPr lang="vi-VN" sz="4000" dirty="0" smtClean="0"/>
              <a:t>profitul net al întreprinderii </a:t>
            </a:r>
            <a:r>
              <a:rPr lang="vi-VN" sz="4000" dirty="0" smtClean="0"/>
              <a:t>municipale, </a:t>
            </a:r>
            <a:r>
              <a:rPr lang="vi-VN" sz="4000" dirty="0" smtClean="0"/>
              <a:t>conform deciziei fondatorului;</a:t>
            </a:r>
            <a:br>
              <a:rPr lang="vi-VN" sz="4000" dirty="0" smtClean="0"/>
            </a:br>
            <a:r>
              <a:rPr lang="vi-VN" sz="4000" dirty="0" smtClean="0"/>
              <a:t>    b) vărsăminte din profitul net al societății </a:t>
            </a:r>
            <a:r>
              <a:rPr lang="vi-VN" sz="4000" dirty="0" smtClean="0"/>
              <a:t>comerciale, </a:t>
            </a:r>
            <a:r>
              <a:rPr lang="vi-VN" sz="4000" dirty="0" smtClean="0"/>
              <a:t>în temeiul deciziei adunării generale a acționarilor;</a:t>
            </a:r>
            <a:br>
              <a:rPr lang="vi-VN" sz="4000" dirty="0" smtClean="0"/>
            </a:br>
            <a:r>
              <a:rPr lang="vi-VN" sz="4000" dirty="0" smtClean="0"/>
              <a:t>    c) amortizarea imobilizărilor corporale şi necorporale proprietate a unităţilor administrativ-teritoriale, transmise operatorului, în cazul gestiunii directe;</a:t>
            </a:r>
            <a:br>
              <a:rPr lang="vi-VN" sz="4000" dirty="0" smtClean="0"/>
            </a:br>
            <a:r>
              <a:rPr lang="vi-VN" sz="4000" dirty="0" smtClean="0"/>
              <a:t>    d) </a:t>
            </a:r>
            <a:r>
              <a:rPr lang="vi-VN" sz="4000" dirty="0" smtClean="0"/>
              <a:t>redevența, </a:t>
            </a:r>
            <a:r>
              <a:rPr lang="vi-VN" sz="4000" dirty="0" smtClean="0"/>
              <a:t>în temeiul deciziei autorităţilor deliberative;</a:t>
            </a:r>
            <a:br>
              <a:rPr lang="vi-VN" sz="4000" dirty="0" smtClean="0"/>
            </a:br>
            <a:r>
              <a:rPr lang="vi-VN" sz="4000" dirty="0" smtClean="0"/>
              <a:t>    e) dobînzi aferente contului bancar în care se păstrează mijloacele Fondului de dezvoltare;</a:t>
            </a:r>
            <a:br>
              <a:rPr lang="vi-VN" sz="4000" dirty="0" smtClean="0"/>
            </a:br>
            <a:r>
              <a:rPr lang="vi-VN" sz="4000" dirty="0" smtClean="0"/>
              <a:t>    f) alte </a:t>
            </a:r>
            <a:r>
              <a:rPr lang="vi-VN" sz="4000" dirty="0" smtClean="0"/>
              <a:t>surse</a:t>
            </a:r>
            <a:r>
              <a:rPr lang="ro-RO" sz="4000" dirty="0" smtClean="0"/>
              <a:t>.</a:t>
            </a:r>
            <a:endParaRPr lang="ru-RU" sz="4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9. </a:t>
            </a:r>
            <a:r>
              <a:rPr lang="vi-VN" sz="3600" b="1" dirty="0" smtClean="0"/>
              <a:t>Fondul </a:t>
            </a:r>
            <a:r>
              <a:rPr lang="vi-VN" sz="3600" b="1" dirty="0" smtClean="0"/>
              <a:t>de dezvoltare</a:t>
            </a:r>
            <a:r>
              <a:rPr lang="ro-RO" sz="3600" b="1" dirty="0" smtClean="0"/>
              <a:t>(art. </a:t>
            </a:r>
            <a:r>
              <a:rPr lang="vi-VN" sz="3600" b="1" dirty="0" smtClean="0"/>
              <a:t>36</a:t>
            </a:r>
            <a:r>
              <a:rPr lang="vi-VN" sz="3600" b="1" baseline="30000" dirty="0" smtClean="0"/>
              <a:t>1</a:t>
            </a:r>
            <a:r>
              <a:rPr lang="ro-RO" sz="3600" b="1" baseline="30000" dirty="0" smtClean="0"/>
              <a:t> </a:t>
            </a:r>
            <a:r>
              <a:rPr lang="ro-RO" sz="3600" b="1" dirty="0" smtClean="0"/>
              <a:t> )</a:t>
            </a:r>
            <a:endParaRPr lang="ru-RU" sz="3600" dirty="0"/>
          </a:p>
        </p:txBody>
      </p:sp>
      <p:sp>
        <p:nvSpPr>
          <p:cNvPr id="3" name="Содержимое 2"/>
          <p:cNvSpPr>
            <a:spLocks noGrp="1"/>
          </p:cNvSpPr>
          <p:nvPr>
            <p:ph idx="1"/>
          </p:nvPr>
        </p:nvSpPr>
        <p:spPr>
          <a:xfrm>
            <a:off x="457200" y="1285860"/>
            <a:ext cx="8229600" cy="5286412"/>
          </a:xfrm>
        </p:spPr>
        <p:txBody>
          <a:bodyPr>
            <a:normAutofit fontScale="85000" lnSpcReduction="10000"/>
          </a:bodyPr>
          <a:lstStyle/>
          <a:p>
            <a:pPr>
              <a:buNone/>
            </a:pPr>
            <a:r>
              <a:rPr lang="ro-RO" b="1" dirty="0" smtClean="0"/>
              <a:t>	</a:t>
            </a:r>
            <a:r>
              <a:rPr lang="vi-VN" b="1" dirty="0" smtClean="0"/>
              <a:t>Mijloacele </a:t>
            </a:r>
            <a:r>
              <a:rPr lang="vi-VN" b="1" dirty="0" smtClean="0"/>
              <a:t>Fondului de dezvoltare se utilizează:</a:t>
            </a:r>
            <a:r>
              <a:rPr lang="vi-VN" dirty="0" smtClean="0"/>
              <a:t/>
            </a:r>
            <a:br>
              <a:rPr lang="vi-VN" dirty="0" smtClean="0"/>
            </a:br>
            <a:r>
              <a:rPr lang="vi-VN" dirty="0" smtClean="0"/>
              <a:t>    a) pentru plata serviciului datoriei </a:t>
            </a:r>
            <a:r>
              <a:rPr lang="vi-VN" dirty="0" smtClean="0"/>
              <a:t>aferente </a:t>
            </a:r>
            <a:r>
              <a:rPr lang="vi-VN" dirty="0" smtClean="0"/>
              <a:t>împrumuturilor contractate de operator, contractate sau garantate de stat şi/sau de unitățile administrativ-teritoriale, destinate finanțării proiectelor de dezvoltare a infrastructurii serviciului public de alimentare cu apă și de canalizare;</a:t>
            </a:r>
            <a:br>
              <a:rPr lang="vi-VN" dirty="0" smtClean="0"/>
            </a:br>
            <a:r>
              <a:rPr lang="vi-VN" dirty="0" smtClean="0"/>
              <a:t>    b) pentru plata serviciului datoriei </a:t>
            </a:r>
            <a:r>
              <a:rPr lang="vi-VN" dirty="0" smtClean="0"/>
              <a:t>aferente </a:t>
            </a:r>
            <a:r>
              <a:rPr lang="vi-VN" dirty="0" smtClean="0"/>
              <a:t>împrumuturilor contractate în vederea cofinanţării proiectelor care beneficiază de asistenţă financiară nerambursabilă;</a:t>
            </a:r>
            <a:br>
              <a:rPr lang="vi-VN" dirty="0" smtClean="0"/>
            </a:br>
            <a:r>
              <a:rPr lang="vi-VN" dirty="0" smtClean="0"/>
              <a:t>    c) pentru înlocuirea şi dezvoltarea infrastructurii tehnico-edilitare aferente serviciului public de alimentare cu apă şi de canalizare.</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3600" b="1" dirty="0" smtClean="0"/>
              <a:t>9. </a:t>
            </a:r>
            <a:r>
              <a:rPr lang="vi-VN" sz="3600" b="1" dirty="0" smtClean="0"/>
              <a:t>Fondul </a:t>
            </a:r>
            <a:r>
              <a:rPr lang="vi-VN" sz="3600" b="1" dirty="0" smtClean="0"/>
              <a:t>de dezvoltare</a:t>
            </a:r>
            <a:r>
              <a:rPr lang="ro-RO" sz="3600" b="1" dirty="0" smtClean="0"/>
              <a:t>(art. </a:t>
            </a:r>
            <a:r>
              <a:rPr lang="vi-VN" sz="3600" b="1" dirty="0" smtClean="0"/>
              <a:t>36</a:t>
            </a:r>
            <a:r>
              <a:rPr lang="vi-VN" sz="3600" b="1" baseline="30000" dirty="0" smtClean="0"/>
              <a:t>1</a:t>
            </a:r>
            <a:r>
              <a:rPr lang="ro-RO" sz="3600" b="1" baseline="30000" dirty="0" smtClean="0"/>
              <a:t> </a:t>
            </a:r>
            <a:r>
              <a:rPr lang="ro-RO" sz="3600" b="1" dirty="0" smtClean="0"/>
              <a:t> )</a:t>
            </a:r>
            <a:endParaRPr lang="ru-RU" sz="3600" dirty="0"/>
          </a:p>
        </p:txBody>
      </p:sp>
      <p:sp>
        <p:nvSpPr>
          <p:cNvPr id="3" name="Содержимое 2"/>
          <p:cNvSpPr>
            <a:spLocks noGrp="1"/>
          </p:cNvSpPr>
          <p:nvPr>
            <p:ph idx="1"/>
          </p:nvPr>
        </p:nvSpPr>
        <p:spPr>
          <a:xfrm>
            <a:off x="457200" y="1600200"/>
            <a:ext cx="8229600" cy="4972072"/>
          </a:xfrm>
        </p:spPr>
        <p:txBody>
          <a:bodyPr>
            <a:normAutofit/>
          </a:bodyPr>
          <a:lstStyle/>
          <a:p>
            <a:pPr>
              <a:buNone/>
            </a:pPr>
            <a:r>
              <a:rPr lang="ro-RO" dirty="0" smtClean="0"/>
              <a:t>	</a:t>
            </a:r>
            <a:r>
              <a:rPr lang="vi-VN" dirty="0" smtClean="0"/>
              <a:t> </a:t>
            </a:r>
            <a:endParaRPr lang="ro-RO" dirty="0" smtClean="0"/>
          </a:p>
          <a:p>
            <a:pPr>
              <a:buNone/>
            </a:pPr>
            <a:r>
              <a:rPr lang="ro-RO" dirty="0" smtClean="0">
                <a:latin typeface="Arial" pitchFamily="34" charset="0"/>
                <a:cs typeface="Arial" pitchFamily="34" charset="0"/>
              </a:rPr>
              <a:t>	</a:t>
            </a:r>
            <a:r>
              <a:rPr lang="vi-VN" dirty="0" smtClean="0">
                <a:latin typeface="Arial" pitchFamily="34" charset="0"/>
                <a:cs typeface="Arial" pitchFamily="34" charset="0"/>
              </a:rPr>
              <a:t>Fondul </a:t>
            </a:r>
            <a:r>
              <a:rPr lang="vi-VN" dirty="0" smtClean="0">
                <a:latin typeface="Arial" pitchFamily="34" charset="0"/>
                <a:cs typeface="Arial" pitchFamily="34" charset="0"/>
              </a:rPr>
              <a:t>de dezvoltare nu poate fi utilizat în alte scopuri decît cele definite </a:t>
            </a:r>
            <a:r>
              <a:rPr lang="vi-VN" dirty="0" smtClean="0">
                <a:latin typeface="Arial" pitchFamily="34" charset="0"/>
                <a:cs typeface="Arial" pitchFamily="34" charset="0"/>
              </a:rPr>
              <a:t>în</a:t>
            </a:r>
            <a:r>
              <a:rPr lang="ro-RO" dirty="0" smtClean="0">
                <a:latin typeface="Arial" pitchFamily="34" charset="0"/>
                <a:cs typeface="Arial" pitchFamily="34" charset="0"/>
              </a:rPr>
              <a:t> articolul </a:t>
            </a:r>
            <a:r>
              <a:rPr lang="vi-VN" dirty="0" smtClean="0">
                <a:latin typeface="Arial" pitchFamily="34" charset="0"/>
                <a:cs typeface="Arial" pitchFamily="34" charset="0"/>
              </a:rPr>
              <a:t>36</a:t>
            </a:r>
            <a:r>
              <a:rPr lang="vi-VN" baseline="30000" dirty="0" smtClean="0">
                <a:latin typeface="Arial" pitchFamily="34" charset="0"/>
                <a:cs typeface="Arial" pitchFamily="34" charset="0"/>
              </a:rPr>
              <a:t>1</a:t>
            </a:r>
            <a:r>
              <a:rPr lang="ro-RO" baseline="30000" dirty="0" smtClean="0">
                <a:latin typeface="Arial" pitchFamily="34" charset="0"/>
                <a:cs typeface="Arial" pitchFamily="34" charset="0"/>
              </a:rPr>
              <a:t> </a:t>
            </a:r>
            <a:r>
              <a:rPr lang="vi-VN" dirty="0" smtClean="0">
                <a:latin typeface="Arial" pitchFamily="34" charset="0"/>
                <a:cs typeface="Arial" pitchFamily="34" charset="0"/>
              </a:rPr>
              <a:t>. </a:t>
            </a:r>
            <a:endParaRPr lang="ro-RO" dirty="0" smtClean="0">
              <a:latin typeface="Arial" pitchFamily="34" charset="0"/>
              <a:cs typeface="Arial" pitchFamily="34" charset="0"/>
            </a:endParaRPr>
          </a:p>
          <a:p>
            <a:pPr>
              <a:buNone/>
            </a:pPr>
            <a:r>
              <a:rPr lang="ro-RO" dirty="0" smtClean="0"/>
              <a:t>	</a:t>
            </a:r>
            <a:r>
              <a:rPr lang="vi-VN" dirty="0" smtClean="0"/>
              <a:t>Mijloacele </a:t>
            </a:r>
            <a:r>
              <a:rPr lang="vi-VN" dirty="0" smtClean="0"/>
              <a:t>Fondului neutilizate pînă la data încheierii anului bugetar sînt accesibile pentru utilizare în anul bugetar următor.</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658418"/>
          </a:xfrm>
        </p:spPr>
        <p:txBody>
          <a:bodyPr/>
          <a:lstStyle/>
          <a:p>
            <a:r>
              <a:rPr lang="ro-RO" b="1" dirty="0" smtClean="0"/>
              <a:t>Vă mulțumim pentru atenție</a:t>
            </a:r>
            <a:endParaRPr lang="ru-RU" b="1" dirty="0"/>
          </a:p>
        </p:txBody>
      </p:sp>
      <p:sp>
        <p:nvSpPr>
          <p:cNvPr id="6" name="Содержимое 5"/>
          <p:cNvSpPr>
            <a:spLocks noGrp="1"/>
          </p:cNvSpPr>
          <p:nvPr>
            <p:ph idx="1"/>
          </p:nvPr>
        </p:nvSpPr>
        <p:spPr>
          <a:xfrm>
            <a:off x="571472" y="857232"/>
            <a:ext cx="8229600" cy="4286280"/>
          </a:xfrm>
        </p:spPr>
        <p:txBody>
          <a:bodyPr/>
          <a:lstStyle/>
          <a:p>
            <a:pPr>
              <a:buNone/>
            </a:pPr>
            <a:endParaRPr lang="ru-RU" dirty="0"/>
          </a:p>
        </p:txBody>
      </p:sp>
    </p:spTree>
    <p:extLst>
      <p:ext uri="{BB962C8B-B14F-4D97-AF65-F5344CB8AC3E}">
        <p14:creationId xmlns="" xmlns:p14="http://schemas.microsoft.com/office/powerpoint/2010/main" val="811680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o-RO" sz="3600" b="1" dirty="0" smtClean="0"/>
              <a:t>1. Revizuirea obiectului şi domeniului de aplicare a Legii </a:t>
            </a:r>
            <a:r>
              <a:rPr lang="ro-RO" sz="3600" b="1" dirty="0" smtClean="0"/>
              <a:t>303/2013(art. 2)</a:t>
            </a:r>
            <a:endParaRPr lang="ru-RU" sz="3600" b="1" dirty="0"/>
          </a:p>
        </p:txBody>
      </p:sp>
      <p:sp>
        <p:nvSpPr>
          <p:cNvPr id="3" name="Содержимое 2"/>
          <p:cNvSpPr>
            <a:spLocks noGrp="1"/>
          </p:cNvSpPr>
          <p:nvPr>
            <p:ph idx="1"/>
          </p:nvPr>
        </p:nvSpPr>
        <p:spPr>
          <a:xfrm>
            <a:off x="457200" y="1785926"/>
            <a:ext cx="8229600" cy="4786346"/>
          </a:xfrm>
        </p:spPr>
        <p:txBody>
          <a:bodyPr>
            <a:normAutofit fontScale="92500" lnSpcReduction="20000"/>
          </a:bodyPr>
          <a:lstStyle/>
          <a:p>
            <a:pPr>
              <a:buNone/>
            </a:pPr>
            <a:r>
              <a:rPr lang="ro-RO" i="1" dirty="0" smtClean="0"/>
              <a:t>	</a:t>
            </a:r>
            <a:endParaRPr lang="ro-RO" i="1" dirty="0" smtClean="0"/>
          </a:p>
          <a:p>
            <a:pPr>
              <a:buNone/>
            </a:pPr>
            <a:r>
              <a:rPr lang="ro-RO" sz="3300" i="1" dirty="0" smtClean="0">
                <a:latin typeface="Calibri" pitchFamily="34" charset="0"/>
              </a:rPr>
              <a:t>	</a:t>
            </a:r>
            <a:r>
              <a:rPr lang="vi-VN" sz="3300" i="1" dirty="0" smtClean="0">
                <a:latin typeface="Calibri" pitchFamily="34" charset="0"/>
              </a:rPr>
              <a:t>Prevederile </a:t>
            </a:r>
            <a:r>
              <a:rPr lang="vi-VN" sz="3300" i="1" dirty="0" smtClean="0">
                <a:latin typeface="Calibri" pitchFamily="34" charset="0"/>
              </a:rPr>
              <a:t>prezentei legi se aplică serviciului public de alimentare cu apă şi de canalizare organizat la nivel de raion, municipiu, oraş, sat/comună</a:t>
            </a:r>
            <a:r>
              <a:rPr lang="ro-RO" sz="3300" i="1" dirty="0" smtClean="0">
                <a:latin typeface="Calibri" pitchFamily="34" charset="0"/>
              </a:rPr>
              <a:t>;</a:t>
            </a:r>
            <a:r>
              <a:rPr lang="vi-VN" sz="3300" i="1" dirty="0" smtClean="0">
                <a:latin typeface="Calibri" pitchFamily="34" charset="0"/>
              </a:rPr>
              <a:t/>
            </a:r>
            <a:br>
              <a:rPr lang="vi-VN" sz="3300" i="1" dirty="0" smtClean="0">
                <a:latin typeface="Calibri" pitchFamily="34" charset="0"/>
              </a:rPr>
            </a:br>
            <a:r>
              <a:rPr lang="vi-VN" sz="3300" i="1" dirty="0" smtClean="0">
                <a:latin typeface="Calibri" pitchFamily="34" charset="0"/>
              </a:rPr>
              <a:t> </a:t>
            </a:r>
            <a:r>
              <a:rPr lang="ro-RO" sz="3300" i="1" dirty="0" smtClean="0">
                <a:latin typeface="Calibri" pitchFamily="34" charset="0"/>
              </a:rPr>
              <a:t> … care vizează </a:t>
            </a:r>
            <a:r>
              <a:rPr lang="vi-VN" sz="3300" i="1" dirty="0" smtClean="0">
                <a:latin typeface="Calibri" pitchFamily="34" charset="0"/>
              </a:rPr>
              <a:t>satisfacerea cît mai completă a cerinţelor consumatorilor, protejarea intereselor acestora, întărirea coeziunii economico-sociale la nivelul comunităţilor locale, precum şi dezvoltarea durabilă a unităţilor administrativ-teritoriale.</a:t>
            </a:r>
            <a:endParaRPr lang="ru-RU" sz="3300" i="1"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o-RO" sz="3600" b="1" dirty="0" smtClean="0"/>
              <a:t>2. Redefinirea/introducerea unor noi noţiuni</a:t>
            </a:r>
            <a:endParaRPr lang="ru-RU" sz="3600" b="1" dirty="0"/>
          </a:p>
        </p:txBody>
      </p:sp>
      <p:sp>
        <p:nvSpPr>
          <p:cNvPr id="3" name="Содержимое 2"/>
          <p:cNvSpPr>
            <a:spLocks noGrp="1"/>
          </p:cNvSpPr>
          <p:nvPr>
            <p:ph idx="1"/>
          </p:nvPr>
        </p:nvSpPr>
        <p:spPr/>
        <p:txBody>
          <a:bodyPr/>
          <a:lstStyle/>
          <a:p>
            <a:pPr>
              <a:buNone/>
            </a:pPr>
            <a:r>
              <a:rPr lang="ro-RO" dirty="0" smtClean="0"/>
              <a:t>	</a:t>
            </a:r>
          </a:p>
          <a:p>
            <a:pPr>
              <a:buNone/>
            </a:pPr>
            <a:r>
              <a:rPr lang="ro-RO" dirty="0" smtClean="0"/>
              <a:t>	</a:t>
            </a:r>
            <a:r>
              <a:rPr lang="ro-RO" b="1" dirty="0" smtClean="0"/>
              <a:t>Redefinite: </a:t>
            </a:r>
            <a:r>
              <a:rPr lang="ro-RO" i="1" dirty="0" smtClean="0"/>
              <a:t>branşament de apă; contor; consumator/</a:t>
            </a:r>
            <a:r>
              <a:rPr lang="ro-RO" i="1" dirty="0" err="1" smtClean="0"/>
              <a:t>consumator</a:t>
            </a:r>
            <a:r>
              <a:rPr lang="ro-RO" i="1" dirty="0" smtClean="0"/>
              <a:t> casnic; operator etc</a:t>
            </a:r>
            <a:r>
              <a:rPr lang="ro-RO" dirty="0" smtClean="0"/>
              <a:t>.</a:t>
            </a:r>
          </a:p>
          <a:p>
            <a:pPr>
              <a:buNone/>
            </a:pPr>
            <a:r>
              <a:rPr lang="ro-RO" dirty="0" smtClean="0"/>
              <a:t>	</a:t>
            </a:r>
            <a:endParaRPr lang="ro-RO" dirty="0" smtClean="0"/>
          </a:p>
          <a:p>
            <a:pPr>
              <a:buNone/>
            </a:pPr>
            <a:r>
              <a:rPr lang="ro-RO" b="1" dirty="0" smtClean="0"/>
              <a:t>	</a:t>
            </a:r>
            <a:r>
              <a:rPr lang="ro-RO" b="1" dirty="0" smtClean="0"/>
              <a:t>Noţiuni </a:t>
            </a:r>
            <a:r>
              <a:rPr lang="ro-RO" b="1" dirty="0" smtClean="0"/>
              <a:t>noi: </a:t>
            </a:r>
            <a:r>
              <a:rPr lang="ro-RO" i="1" dirty="0" smtClean="0"/>
              <a:t>contract de delegare a gestiunii; delegarea gestiunii serviciului public de alimentare cu apă şi de canalizare; operator regional; studiu de oportunitate; redevenţă.</a:t>
            </a:r>
            <a:endParaRPr lang="ru-RU"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1500198"/>
          </a:xfrm>
        </p:spPr>
        <p:txBody>
          <a:bodyPr>
            <a:noAutofit/>
          </a:bodyPr>
          <a:lstStyle/>
          <a:p>
            <a:r>
              <a:rPr lang="ro-RO" sz="3600" b="1" dirty="0" smtClean="0"/>
              <a:t>3. </a:t>
            </a:r>
            <a:r>
              <a:rPr lang="ro-RO" sz="3600" b="1" dirty="0" smtClean="0"/>
              <a:t> </a:t>
            </a:r>
            <a:r>
              <a:rPr lang="ro-RO" sz="3600" b="1" dirty="0" smtClean="0"/>
              <a:t>E</a:t>
            </a:r>
            <a:r>
              <a:rPr lang="ro-RO" sz="3600" b="1" dirty="0" smtClean="0"/>
              <a:t>laborarea </a:t>
            </a:r>
            <a:r>
              <a:rPr lang="ro-RO" sz="3600" b="1" dirty="0" smtClean="0"/>
              <a:t>și </a:t>
            </a:r>
            <a:r>
              <a:rPr lang="ro-RO" sz="3600" b="1" dirty="0" smtClean="0"/>
              <a:t>adoptarea unor </a:t>
            </a:r>
            <a:r>
              <a:rPr lang="ro-RO" sz="3600" b="1" dirty="0" smtClean="0"/>
              <a:t>acte pentru reglementarea serviciului de alimentare cu apă și de canalizare(1)</a:t>
            </a:r>
            <a:endParaRPr lang="ru-RU" sz="3600" b="1" dirty="0"/>
          </a:p>
        </p:txBody>
      </p:sp>
      <p:sp>
        <p:nvSpPr>
          <p:cNvPr id="3" name="Содержимое 2"/>
          <p:cNvSpPr>
            <a:spLocks noGrp="1"/>
          </p:cNvSpPr>
          <p:nvPr>
            <p:ph idx="1"/>
          </p:nvPr>
        </p:nvSpPr>
        <p:spPr>
          <a:xfrm>
            <a:off x="457200" y="1857364"/>
            <a:ext cx="8229600" cy="4268799"/>
          </a:xfrm>
        </p:spPr>
        <p:txBody>
          <a:bodyPr>
            <a:normAutofit/>
          </a:bodyPr>
          <a:lstStyle/>
          <a:p>
            <a:pPr algn="ctr">
              <a:buNone/>
            </a:pPr>
            <a:r>
              <a:rPr lang="vi-VN" dirty="0" smtClean="0"/>
              <a:t> </a:t>
            </a:r>
            <a:endParaRPr lang="ro-RO" dirty="0" smtClean="0">
              <a:latin typeface="Calibri" pitchFamily="34" charset="0"/>
            </a:endParaRPr>
          </a:p>
          <a:p>
            <a:pPr algn="ctr">
              <a:buNone/>
            </a:pPr>
            <a:r>
              <a:rPr lang="ro-RO" b="1" dirty="0" smtClean="0">
                <a:latin typeface="Calibri" pitchFamily="34" charset="0"/>
              </a:rPr>
              <a:t>	Ministerul Agriculturii, Dezvoltării Regionale şi Mediului </a:t>
            </a:r>
            <a:r>
              <a:rPr lang="vi-VN" b="1" dirty="0" smtClean="0">
                <a:latin typeface="Calibri" pitchFamily="34" charset="0"/>
              </a:rPr>
              <a:t>elaborează </a:t>
            </a:r>
            <a:endParaRPr lang="ro-RO" b="1" dirty="0" smtClean="0">
              <a:latin typeface="Calibri" pitchFamily="34" charset="0"/>
            </a:endParaRPr>
          </a:p>
          <a:p>
            <a:pPr algn="ctr">
              <a:buNone/>
            </a:pPr>
            <a:r>
              <a:rPr lang="vi-VN" i="1" dirty="0" smtClean="0">
                <a:latin typeface="Calibri" pitchFamily="34" charset="0"/>
              </a:rPr>
              <a:t>Procedura-cadru privind organizarea, derularea şi atribuirea contractelor de delegare a gestiunii serviciului public de alimentare cu apă şi de canalizare și Criteriile de selecție-cadru specifice serviciului.</a:t>
            </a:r>
            <a:endParaRPr lang="ru-RU" i="1" dirty="0">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39850"/>
          </a:xfrm>
        </p:spPr>
        <p:txBody>
          <a:bodyPr>
            <a:noAutofit/>
          </a:bodyPr>
          <a:lstStyle/>
          <a:p>
            <a:r>
              <a:rPr lang="ro-RO" sz="3200" b="1" dirty="0" smtClean="0"/>
              <a:t>3.  Elaborarea și adoptarea unor acte pentru reglementarea serviciului de alimentare cu apă și de </a:t>
            </a:r>
            <a:r>
              <a:rPr lang="ro-RO" sz="3200" b="1" dirty="0" smtClean="0"/>
              <a:t>canalizare(2)</a:t>
            </a:r>
            <a:endParaRPr lang="ru-RU" sz="3200" dirty="0"/>
          </a:p>
        </p:txBody>
      </p:sp>
      <p:sp>
        <p:nvSpPr>
          <p:cNvPr id="3" name="Содержимое 2"/>
          <p:cNvSpPr>
            <a:spLocks noGrp="1"/>
          </p:cNvSpPr>
          <p:nvPr>
            <p:ph idx="1"/>
          </p:nvPr>
        </p:nvSpPr>
        <p:spPr>
          <a:xfrm>
            <a:off x="457200" y="1928802"/>
            <a:ext cx="8229600" cy="4714908"/>
          </a:xfrm>
        </p:spPr>
        <p:txBody>
          <a:bodyPr>
            <a:noAutofit/>
          </a:bodyPr>
          <a:lstStyle/>
          <a:p>
            <a:pPr algn="ctr">
              <a:buNone/>
            </a:pPr>
            <a:r>
              <a:rPr lang="ro-RO" sz="2000" b="1" dirty="0" smtClean="0">
                <a:latin typeface="Arial" pitchFamily="34" charset="0"/>
                <a:cs typeface="Arial" pitchFamily="34" charset="0"/>
              </a:rPr>
              <a:t>Agenţia Naţională pentru Reglementare în Energetică elaborează şi aprobă:</a:t>
            </a:r>
          </a:p>
          <a:p>
            <a:pPr algn="just">
              <a:buFont typeface="Wingdings" pitchFamily="2" charset="2"/>
              <a:buChar char="ü"/>
            </a:pPr>
            <a:endParaRPr lang="ro-RO" sz="2000" dirty="0" smtClean="0"/>
          </a:p>
          <a:p>
            <a:pPr algn="just">
              <a:buFont typeface="Wingdings" pitchFamily="2" charset="2"/>
              <a:buChar char="ü"/>
            </a:pPr>
            <a:r>
              <a:rPr lang="vi-VN" sz="2000" dirty="0" smtClean="0"/>
              <a:t>Regulamentul-cadru de organizare şi funcţionare a serviciului public de alimentare cu apă şi de canalizare;  </a:t>
            </a:r>
            <a:endParaRPr lang="ro-RO" sz="2000" dirty="0" smtClean="0"/>
          </a:p>
          <a:p>
            <a:pPr algn="just">
              <a:buFont typeface="Wingdings" pitchFamily="2" charset="2"/>
              <a:buChar char="ü"/>
            </a:pPr>
            <a:r>
              <a:rPr lang="vi-VN" sz="2000" dirty="0" smtClean="0"/>
              <a:t>Regulamentul-cadru cu privire la indicatorii de performanță ai serviciului public de alimentare cu apă și de canalizare;</a:t>
            </a:r>
            <a:endParaRPr lang="ro-RO" sz="2000" i="1" dirty="0" smtClean="0"/>
          </a:p>
          <a:p>
            <a:pPr algn="just">
              <a:buFont typeface="Wingdings" pitchFamily="2" charset="2"/>
              <a:buChar char="ü"/>
            </a:pPr>
            <a:r>
              <a:rPr lang="vi-VN" sz="2000" dirty="0" smtClean="0"/>
              <a:t>Caietul de sarcini-cadru al serviciului public de alimentare cu apă și de canalizare</a:t>
            </a:r>
            <a:r>
              <a:rPr lang="ro-RO" sz="2000" dirty="0" smtClean="0"/>
              <a:t>;</a:t>
            </a:r>
          </a:p>
          <a:p>
            <a:pPr algn="just">
              <a:buFont typeface="Wingdings" pitchFamily="2" charset="2"/>
              <a:buChar char="ü"/>
            </a:pPr>
            <a:r>
              <a:rPr lang="vi-VN" sz="2000" dirty="0" smtClean="0"/>
              <a:t>Contractul-cadru de furnizare/prestare a serviciului public de alimentare cu apă și de canalizare; </a:t>
            </a:r>
            <a:endParaRPr lang="ro-RO" sz="2000" dirty="0" smtClean="0"/>
          </a:p>
          <a:p>
            <a:pPr algn="just">
              <a:buFont typeface="Wingdings" pitchFamily="2" charset="2"/>
              <a:buChar char="ü"/>
            </a:pPr>
            <a:r>
              <a:rPr lang="vi-VN" sz="2000" dirty="0" smtClean="0"/>
              <a:t>Regulamentul privind procedurile de prezentare și examinare a cererilor titularilor de licențe privind prețurile și tarifele reglementate</a:t>
            </a:r>
            <a:r>
              <a:rPr lang="ro-RO" sz="2000" dirty="0" smtClean="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o-RO" sz="3600" b="1" dirty="0" smtClean="0"/>
              <a:t>4. Completarea competenţelor autorităţilor publice </a:t>
            </a:r>
            <a:r>
              <a:rPr lang="ro-RO" sz="3600" b="1" dirty="0" smtClean="0"/>
              <a:t>locale(</a:t>
            </a:r>
            <a:r>
              <a:rPr lang="ro-RO" sz="3600" b="1" dirty="0" smtClean="0">
                <a:latin typeface="Calibri" pitchFamily="34" charset="0"/>
              </a:rPr>
              <a:t>art. 8 alin. (1) </a:t>
            </a:r>
            <a:r>
              <a:rPr lang="ro-RO" sz="3600" b="1" dirty="0" smtClean="0"/>
              <a:t>)</a:t>
            </a:r>
            <a:endParaRPr lang="ru-RU" sz="3600" b="1" dirty="0"/>
          </a:p>
        </p:txBody>
      </p:sp>
      <p:sp>
        <p:nvSpPr>
          <p:cNvPr id="3" name="Содержимое 2"/>
          <p:cNvSpPr>
            <a:spLocks noGrp="1"/>
          </p:cNvSpPr>
          <p:nvPr>
            <p:ph idx="1"/>
          </p:nvPr>
        </p:nvSpPr>
        <p:spPr/>
        <p:txBody>
          <a:bodyPr>
            <a:normAutofit fontScale="92500" lnSpcReduction="20000"/>
          </a:bodyPr>
          <a:lstStyle/>
          <a:p>
            <a:pPr>
              <a:buNone/>
            </a:pPr>
            <a:r>
              <a:rPr lang="ro-RO" b="1" dirty="0" smtClean="0">
                <a:latin typeface="Calibri" pitchFamily="34" charset="0"/>
              </a:rPr>
              <a:t>	Autorităţile </a:t>
            </a:r>
            <a:r>
              <a:rPr lang="ro-RO" b="1" dirty="0" smtClean="0">
                <a:latin typeface="Calibri" pitchFamily="34" charset="0"/>
              </a:rPr>
              <a:t>administraţiei publice locale:</a:t>
            </a:r>
          </a:p>
          <a:p>
            <a:pPr>
              <a:buFont typeface="Wingdings" pitchFamily="2" charset="2"/>
              <a:buChar char="ü"/>
            </a:pPr>
            <a:r>
              <a:rPr lang="vi-VN" dirty="0" smtClean="0">
                <a:latin typeface="Calibri" pitchFamily="34" charset="0"/>
              </a:rPr>
              <a:t>elaborează și aprobă Caietul de sarcini al serviciului public de alimentare cu apă și de canalizare și Regulamentul de organizare și funcționare a serviciului public de alimentare cu apă și de canalizare;</a:t>
            </a:r>
            <a:endParaRPr lang="ro-RO" dirty="0" smtClean="0">
              <a:latin typeface="Calibri" pitchFamily="34" charset="0"/>
            </a:endParaRPr>
          </a:p>
          <a:p>
            <a:pPr>
              <a:buFont typeface="Wingdings" pitchFamily="2" charset="2"/>
              <a:buChar char="ü"/>
            </a:pPr>
            <a:r>
              <a:rPr lang="ro-RO" dirty="0" smtClean="0">
                <a:latin typeface="Calibri" pitchFamily="34" charset="0"/>
              </a:rPr>
              <a:t>aprobă studii de fezabilitate;</a:t>
            </a:r>
          </a:p>
          <a:p>
            <a:pPr>
              <a:buFont typeface="Wingdings" pitchFamily="2" charset="2"/>
              <a:buChar char="ü"/>
            </a:pPr>
            <a:r>
              <a:rPr lang="vi-VN" dirty="0" smtClean="0">
                <a:latin typeface="Calibri" pitchFamily="34" charset="0"/>
              </a:rPr>
              <a:t>aprobă indicatorii de performanță ai serviciului;</a:t>
            </a:r>
            <a:endParaRPr lang="ro-RO" dirty="0" smtClean="0">
              <a:latin typeface="Calibri" pitchFamily="34" charset="0"/>
            </a:endParaRPr>
          </a:p>
          <a:p>
            <a:pPr>
              <a:buFont typeface="Wingdings" pitchFamily="2" charset="2"/>
              <a:buChar char="ü"/>
            </a:pPr>
            <a:r>
              <a:rPr lang="vi-VN" dirty="0" smtClean="0">
                <a:latin typeface="Calibri" pitchFamily="34" charset="0"/>
              </a:rPr>
              <a:t>emit decizii cu privire la forarea fîntînilor arteziene noi şi exploatarea celor existente</a:t>
            </a:r>
            <a:r>
              <a:rPr lang="ro-RO" dirty="0" smtClean="0">
                <a:latin typeface="Calibri" pitchFamily="34" charset="0"/>
              </a:rPr>
              <a:t> </a:t>
            </a:r>
            <a:r>
              <a:rPr lang="ro-RO" dirty="0" err="1" smtClean="0">
                <a:latin typeface="Calibri" pitchFamily="34" charset="0"/>
              </a:rPr>
              <a:t>etc</a:t>
            </a:r>
            <a:endParaRPr lang="ru-RU" dirty="0">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29642" cy="1439850"/>
          </a:xfrm>
        </p:spPr>
        <p:txBody>
          <a:bodyPr>
            <a:noAutofit/>
          </a:bodyPr>
          <a:lstStyle/>
          <a:p>
            <a:r>
              <a:rPr lang="ro-RO" sz="3600" b="1" dirty="0" smtClean="0"/>
              <a:t>5. Precizarea regim. </a:t>
            </a:r>
            <a:r>
              <a:rPr lang="ro-RO" sz="3600" b="1" dirty="0" smtClean="0"/>
              <a:t>juridic al </a:t>
            </a:r>
            <a:r>
              <a:rPr lang="ro-RO" sz="3600" b="1" dirty="0" smtClean="0"/>
              <a:t>sistem. </a:t>
            </a:r>
            <a:r>
              <a:rPr lang="ro-RO" sz="3600" b="1" dirty="0" smtClean="0"/>
              <a:t>de alimentare cu apă şi de </a:t>
            </a:r>
            <a:r>
              <a:rPr lang="ro-RO" sz="3600" b="1" dirty="0" smtClean="0"/>
              <a:t>canalizare</a:t>
            </a:r>
            <a:r>
              <a:rPr lang="en-US" sz="3600" b="1" dirty="0" smtClean="0"/>
              <a:t>(</a:t>
            </a:r>
            <a:r>
              <a:rPr lang="ro-RO" sz="3600" b="1" dirty="0" smtClean="0"/>
              <a:t>art. </a:t>
            </a:r>
            <a:r>
              <a:rPr lang="ru-RU" sz="3600" b="1" dirty="0" smtClean="0"/>
              <a:t>13</a:t>
            </a:r>
            <a:r>
              <a:rPr lang="ru-RU" sz="3600" b="1" baseline="30000" dirty="0" smtClean="0"/>
              <a:t>1</a:t>
            </a:r>
            <a:r>
              <a:rPr lang="ro-RO" sz="3600" b="1" baseline="30000" dirty="0" smtClean="0"/>
              <a:t> </a:t>
            </a:r>
            <a:r>
              <a:rPr lang="en-US" sz="3600" b="1" dirty="0" smtClean="0"/>
              <a:t>)</a:t>
            </a:r>
            <a:endParaRPr lang="ru-RU" sz="3600" b="1" dirty="0"/>
          </a:p>
        </p:txBody>
      </p:sp>
      <p:sp>
        <p:nvSpPr>
          <p:cNvPr id="3" name="Содержимое 2"/>
          <p:cNvSpPr>
            <a:spLocks noGrp="1"/>
          </p:cNvSpPr>
          <p:nvPr>
            <p:ph idx="1"/>
          </p:nvPr>
        </p:nvSpPr>
        <p:spPr>
          <a:xfrm>
            <a:off x="457200" y="1857364"/>
            <a:ext cx="8229600" cy="4268799"/>
          </a:xfrm>
        </p:spPr>
        <p:txBody>
          <a:bodyPr>
            <a:normAutofit/>
          </a:bodyPr>
          <a:lstStyle/>
          <a:p>
            <a:pPr algn="ctr">
              <a:buNone/>
            </a:pPr>
            <a:r>
              <a:rPr lang="en-US" dirty="0" smtClean="0"/>
              <a:t>	</a:t>
            </a:r>
            <a:r>
              <a:rPr lang="vi-VN" dirty="0" smtClean="0">
                <a:latin typeface="Calibri" pitchFamily="34" charset="0"/>
              </a:rPr>
              <a:t>Sistemele </a:t>
            </a:r>
            <a:r>
              <a:rPr lang="vi-VN" dirty="0" smtClean="0">
                <a:latin typeface="Calibri" pitchFamily="34" charset="0"/>
              </a:rPr>
              <a:t>publice de alimentare cu apă și de canalizare sînt parte componentă a infrastructurii tehnico-edilitare a unităților administrativ-teritoriale, sînt bunuri de interes și folosință publică și </a:t>
            </a:r>
            <a:endParaRPr lang="en-US" dirty="0" smtClean="0">
              <a:latin typeface="Calibri" pitchFamily="34" charset="0"/>
            </a:endParaRPr>
          </a:p>
          <a:p>
            <a:pPr algn="ctr">
              <a:buNone/>
            </a:pPr>
            <a:r>
              <a:rPr lang="vi-VN" b="1" dirty="0" smtClean="0">
                <a:latin typeface="Calibri" pitchFamily="34" charset="0"/>
              </a:rPr>
              <a:t>aparțin</a:t>
            </a:r>
            <a:r>
              <a:rPr lang="en-US" b="1" dirty="0" smtClean="0">
                <a:latin typeface="Calibri" pitchFamily="34" charset="0"/>
              </a:rPr>
              <a:t> </a:t>
            </a:r>
            <a:r>
              <a:rPr lang="vi-VN" b="1" dirty="0" smtClean="0">
                <a:latin typeface="Calibri" pitchFamily="34" charset="0"/>
              </a:rPr>
              <a:t>domeniului </a:t>
            </a:r>
            <a:r>
              <a:rPr lang="vi-VN" b="1" dirty="0" smtClean="0">
                <a:latin typeface="Calibri" pitchFamily="34" charset="0"/>
              </a:rPr>
              <a:t>public al unităților administrativ-teritoriale</a:t>
            </a:r>
            <a:r>
              <a:rPr lang="vi-VN" dirty="0" smtClean="0">
                <a:latin typeface="Calibri" pitchFamily="34" charset="0"/>
              </a:rPr>
              <a:t>, </a:t>
            </a:r>
            <a:r>
              <a:rPr lang="vi-VN" b="1" dirty="0" smtClean="0">
                <a:latin typeface="Calibri" pitchFamily="34" charset="0"/>
              </a:rPr>
              <a:t>fiind supuse regimului juridic al proprietății publice</a:t>
            </a:r>
            <a:r>
              <a:rPr lang="ro-RO" b="1" dirty="0" smtClean="0">
                <a:latin typeface="Calibri" pitchFamily="34" charset="0"/>
              </a:rPr>
              <a:t>. </a:t>
            </a:r>
            <a:r>
              <a:rPr lang="vi-VN" b="1" dirty="0" smtClean="0">
                <a:latin typeface="Calibri" pitchFamily="34" charset="0"/>
              </a:rPr>
              <a:t> </a:t>
            </a:r>
            <a:endParaRPr lang="ru-RU" b="1" dirty="0">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357166"/>
            <a:ext cx="8358246" cy="1143000"/>
          </a:xfrm>
        </p:spPr>
        <p:txBody>
          <a:bodyPr>
            <a:noAutofit/>
          </a:bodyPr>
          <a:lstStyle/>
          <a:p>
            <a:r>
              <a:rPr lang="ro-RO" sz="3600" b="1" dirty="0" smtClean="0"/>
              <a:t>5. Precizarea regim. juridic al sistem. de alimentare cu apă şi de canalizare</a:t>
            </a:r>
            <a:r>
              <a:rPr lang="en-US" sz="3600" b="1" dirty="0" smtClean="0"/>
              <a:t>(</a:t>
            </a:r>
            <a:r>
              <a:rPr lang="ro-RO" sz="3600" b="1" dirty="0" smtClean="0"/>
              <a:t>art. </a:t>
            </a:r>
            <a:r>
              <a:rPr lang="ru-RU" sz="3600" b="1" dirty="0" smtClean="0"/>
              <a:t>13</a:t>
            </a:r>
            <a:r>
              <a:rPr lang="ru-RU" sz="3600" b="1" baseline="30000" dirty="0" smtClean="0"/>
              <a:t>1</a:t>
            </a:r>
            <a:r>
              <a:rPr lang="ro-RO" sz="3600" b="1" baseline="30000" dirty="0" smtClean="0"/>
              <a:t> </a:t>
            </a:r>
            <a:r>
              <a:rPr lang="en-US" sz="3600" b="1" dirty="0" smtClean="0"/>
              <a:t>)</a:t>
            </a:r>
            <a:endParaRPr lang="ru-RU" sz="3600" dirty="0"/>
          </a:p>
        </p:txBody>
      </p:sp>
      <p:sp>
        <p:nvSpPr>
          <p:cNvPr id="3" name="Содержимое 2"/>
          <p:cNvSpPr>
            <a:spLocks noGrp="1"/>
          </p:cNvSpPr>
          <p:nvPr>
            <p:ph idx="1"/>
          </p:nvPr>
        </p:nvSpPr>
        <p:spPr>
          <a:xfrm>
            <a:off x="457200" y="1600200"/>
            <a:ext cx="8229600" cy="4972072"/>
          </a:xfrm>
        </p:spPr>
        <p:txBody>
          <a:bodyPr>
            <a:normAutofit fontScale="92500" lnSpcReduction="10000"/>
          </a:bodyPr>
          <a:lstStyle/>
          <a:p>
            <a:pPr>
              <a:buNone/>
            </a:pPr>
            <a:r>
              <a:rPr lang="vi-VN" dirty="0" smtClean="0"/>
              <a:t>  </a:t>
            </a:r>
            <a:r>
              <a:rPr lang="vi-VN" dirty="0" smtClean="0">
                <a:latin typeface="Arial" pitchFamily="34" charset="0"/>
                <a:cs typeface="Arial" pitchFamily="34" charset="0"/>
              </a:rPr>
              <a:t>  </a:t>
            </a:r>
            <a:endParaRPr lang="ro-RO" dirty="0" smtClean="0">
              <a:latin typeface="Arial" pitchFamily="34" charset="0"/>
              <a:cs typeface="Arial" pitchFamily="34" charset="0"/>
            </a:endParaRPr>
          </a:p>
          <a:p>
            <a:pPr>
              <a:buNone/>
            </a:pPr>
            <a:r>
              <a:rPr lang="ro-RO" b="1" dirty="0" smtClean="0">
                <a:latin typeface="Arial" pitchFamily="34" charset="0"/>
                <a:cs typeface="Arial" pitchFamily="34" charset="0"/>
              </a:rPr>
              <a:t>	</a:t>
            </a:r>
            <a:r>
              <a:rPr lang="ro-RO" b="1" dirty="0" smtClean="0">
                <a:latin typeface="Calibri" pitchFamily="34" charset="0"/>
                <a:cs typeface="Arial" pitchFamily="34" charset="0"/>
              </a:rPr>
              <a:t>Sistemele de alimentare cu apă şi de canalizare:</a:t>
            </a:r>
          </a:p>
          <a:p>
            <a:pPr>
              <a:buFont typeface="Wingdings" pitchFamily="2" charset="2"/>
              <a:buChar char="ü"/>
            </a:pPr>
            <a:r>
              <a:rPr lang="ro-RO" dirty="0" smtClean="0">
                <a:latin typeface="Calibri" pitchFamily="34" charset="0"/>
                <a:cs typeface="Arial" pitchFamily="34" charset="0"/>
              </a:rPr>
              <a:t> </a:t>
            </a:r>
            <a:r>
              <a:rPr lang="vi-VN" dirty="0" smtClean="0">
                <a:latin typeface="Calibri" pitchFamily="34" charset="0"/>
                <a:cs typeface="Arial" pitchFamily="34" charset="0"/>
              </a:rPr>
              <a:t>nu pot fi depuse </a:t>
            </a:r>
            <a:r>
              <a:rPr lang="vi-VN" dirty="0" smtClean="0">
                <a:latin typeface="Calibri" pitchFamily="34" charset="0"/>
                <a:cs typeface="Arial" pitchFamily="34" charset="0"/>
              </a:rPr>
              <a:t>ca aport la capitalul </a:t>
            </a:r>
            <a:r>
              <a:rPr lang="ro-RO" dirty="0" err="1" smtClean="0">
                <a:latin typeface="Calibri" pitchFamily="34" charset="0"/>
                <a:cs typeface="Arial" pitchFamily="34" charset="0"/>
              </a:rPr>
              <a:t>socia</a:t>
            </a:r>
            <a:r>
              <a:rPr lang="vi-VN" dirty="0" smtClean="0">
                <a:latin typeface="Calibri" pitchFamily="34" charset="0"/>
                <a:cs typeface="Arial" pitchFamily="34" charset="0"/>
              </a:rPr>
              <a:t>l </a:t>
            </a:r>
            <a:r>
              <a:rPr lang="ro-RO" dirty="0" smtClean="0">
                <a:latin typeface="Calibri" pitchFamily="34" charset="0"/>
                <a:cs typeface="Arial" pitchFamily="34" charset="0"/>
              </a:rPr>
              <a:t>al </a:t>
            </a:r>
            <a:r>
              <a:rPr lang="vi-VN" dirty="0" smtClean="0">
                <a:latin typeface="Calibri" pitchFamily="34" charset="0"/>
                <a:cs typeface="Arial" pitchFamily="34" charset="0"/>
              </a:rPr>
              <a:t>societăților comerciale</a:t>
            </a:r>
            <a:r>
              <a:rPr lang="ro-RO" dirty="0" smtClean="0">
                <a:latin typeface="Calibri" pitchFamily="34" charset="0"/>
                <a:cs typeface="Arial" pitchFamily="34" charset="0"/>
              </a:rPr>
              <a:t>;</a:t>
            </a:r>
          </a:p>
          <a:p>
            <a:pPr>
              <a:buFont typeface="Wingdings" pitchFamily="2" charset="2"/>
              <a:buChar char="ü"/>
            </a:pPr>
            <a:r>
              <a:rPr lang="vi-VN" dirty="0" smtClean="0">
                <a:latin typeface="Calibri" pitchFamily="34" charset="0"/>
                <a:cs typeface="Arial" pitchFamily="34" charset="0"/>
              </a:rPr>
              <a:t>nu </a:t>
            </a:r>
            <a:r>
              <a:rPr lang="vi-VN" dirty="0" smtClean="0">
                <a:latin typeface="Calibri" pitchFamily="34" charset="0"/>
                <a:cs typeface="Arial" pitchFamily="34" charset="0"/>
              </a:rPr>
              <a:t>pot constitui garanții pentru creditele bancare contractate de autoritățile administrației publice locale sau de </a:t>
            </a:r>
            <a:r>
              <a:rPr lang="vi-VN" dirty="0" smtClean="0">
                <a:latin typeface="Calibri" pitchFamily="34" charset="0"/>
                <a:cs typeface="Arial" pitchFamily="34" charset="0"/>
              </a:rPr>
              <a:t>operatori</a:t>
            </a:r>
            <a:r>
              <a:rPr lang="ro-RO" dirty="0" smtClean="0">
                <a:latin typeface="Calibri" pitchFamily="34" charset="0"/>
                <a:cs typeface="Arial" pitchFamily="34" charset="0"/>
              </a:rPr>
              <a:t>;</a:t>
            </a:r>
          </a:p>
          <a:p>
            <a:pPr>
              <a:buFont typeface="Wingdings" pitchFamily="2" charset="2"/>
              <a:buChar char="ü"/>
            </a:pPr>
            <a:r>
              <a:rPr lang="ro-RO" dirty="0" smtClean="0">
                <a:latin typeface="Calibri" pitchFamily="34" charset="0"/>
                <a:cs typeface="Arial" pitchFamily="34" charset="0"/>
              </a:rPr>
              <a:t>sunt </a:t>
            </a:r>
            <a:r>
              <a:rPr lang="vi-VN" dirty="0" smtClean="0">
                <a:latin typeface="Calibri" pitchFamily="34" charset="0"/>
                <a:cs typeface="Arial" pitchFamily="34" charset="0"/>
              </a:rPr>
              <a:t>inalienabile</a:t>
            </a:r>
            <a:r>
              <a:rPr lang="vi-VN" dirty="0" smtClean="0">
                <a:latin typeface="Calibri" pitchFamily="34" charset="0"/>
                <a:cs typeface="Arial" pitchFamily="34" charset="0"/>
              </a:rPr>
              <a:t>, imprescriptibile și insesizabile. </a:t>
            </a:r>
            <a:endParaRPr lang="ro-RO" dirty="0" smtClean="0">
              <a:latin typeface="Calibri" pitchFamily="34" charset="0"/>
              <a:cs typeface="Arial" pitchFamily="34" charset="0"/>
            </a:endParaRPr>
          </a:p>
          <a:p>
            <a:pPr>
              <a:buFont typeface="Wingdings" pitchFamily="2" charset="2"/>
              <a:buChar char="ü"/>
            </a:pPr>
            <a:r>
              <a:rPr lang="vi-VN" dirty="0" smtClean="0">
                <a:latin typeface="Calibri" pitchFamily="34" charset="0"/>
                <a:cs typeface="Arial" pitchFamily="34" charset="0"/>
              </a:rPr>
              <a:t>pot </a:t>
            </a:r>
            <a:r>
              <a:rPr lang="vi-VN" dirty="0" smtClean="0">
                <a:latin typeface="Calibri" pitchFamily="34" charset="0"/>
                <a:cs typeface="Arial" pitchFamily="34" charset="0"/>
              </a:rPr>
              <a:t>fi date în administrare sau pot fi concesionate operatorilor, în condiţiile legii.</a:t>
            </a:r>
            <a:endParaRPr lang="ru-RU" dirty="0">
              <a:latin typeface="Calibri"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401080" cy="1143000"/>
          </a:xfrm>
        </p:spPr>
        <p:txBody>
          <a:bodyPr>
            <a:noAutofit/>
          </a:bodyPr>
          <a:lstStyle/>
          <a:p>
            <a:r>
              <a:rPr lang="ro-RO" sz="3600" b="1" dirty="0" smtClean="0"/>
              <a:t>5. Precizarea regim. juridic al sistem. de alimentare cu apă şi de canalizare</a:t>
            </a:r>
            <a:r>
              <a:rPr lang="en-US" sz="3600" b="1" dirty="0" smtClean="0"/>
              <a:t>(</a:t>
            </a:r>
            <a:r>
              <a:rPr lang="ro-RO" sz="3600" b="1" dirty="0" smtClean="0"/>
              <a:t>art. </a:t>
            </a:r>
            <a:r>
              <a:rPr lang="ru-RU" sz="3600" b="1" dirty="0" smtClean="0"/>
              <a:t>13</a:t>
            </a:r>
            <a:r>
              <a:rPr lang="ru-RU" sz="3600" b="1" baseline="30000" dirty="0" smtClean="0"/>
              <a:t>1</a:t>
            </a:r>
            <a:r>
              <a:rPr lang="ro-RO" sz="3600" b="1" baseline="30000" dirty="0" smtClean="0"/>
              <a:t> </a:t>
            </a:r>
            <a:r>
              <a:rPr lang="en-US" sz="3600" b="1" dirty="0" smtClean="0"/>
              <a:t>)</a:t>
            </a:r>
            <a:endParaRPr lang="ru-RU" sz="3600" dirty="0"/>
          </a:p>
        </p:txBody>
      </p:sp>
      <p:sp>
        <p:nvSpPr>
          <p:cNvPr id="3" name="Содержимое 2"/>
          <p:cNvSpPr>
            <a:spLocks noGrp="1"/>
          </p:cNvSpPr>
          <p:nvPr>
            <p:ph idx="1"/>
          </p:nvPr>
        </p:nvSpPr>
        <p:spPr>
          <a:xfrm>
            <a:off x="457200" y="1600200"/>
            <a:ext cx="8229600" cy="5043510"/>
          </a:xfrm>
        </p:spPr>
        <p:txBody>
          <a:bodyPr>
            <a:normAutofit fontScale="70000" lnSpcReduction="20000"/>
          </a:bodyPr>
          <a:lstStyle/>
          <a:p>
            <a:pPr>
              <a:buNone/>
            </a:pPr>
            <a:r>
              <a:rPr lang="vi-VN" dirty="0" smtClean="0"/>
              <a:t> </a:t>
            </a:r>
            <a:r>
              <a:rPr lang="ro-RO" dirty="0" smtClean="0">
                <a:latin typeface="Calibri" pitchFamily="34" charset="0"/>
              </a:rPr>
              <a:t>	</a:t>
            </a:r>
            <a:r>
              <a:rPr lang="vi-VN" dirty="0" smtClean="0">
                <a:latin typeface="Arial" pitchFamily="34" charset="0"/>
                <a:cs typeface="Arial" pitchFamily="34" charset="0"/>
              </a:rPr>
              <a:t>Sistemele </a:t>
            </a:r>
            <a:r>
              <a:rPr lang="vi-VN" dirty="0" smtClean="0">
                <a:latin typeface="Arial" pitchFamily="34" charset="0"/>
                <a:cs typeface="Arial" pitchFamily="34" charset="0"/>
              </a:rPr>
              <a:t>publice de alimentare cu apă și de canalizare </a:t>
            </a:r>
            <a:r>
              <a:rPr lang="vi-VN" dirty="0" smtClean="0">
                <a:latin typeface="Arial" pitchFamily="34" charset="0"/>
                <a:cs typeface="Arial" pitchFamily="34" charset="0"/>
              </a:rPr>
              <a:t>realizate </a:t>
            </a:r>
            <a:r>
              <a:rPr lang="vi-VN" dirty="0" smtClean="0">
                <a:latin typeface="Arial" pitchFamily="34" charset="0"/>
                <a:cs typeface="Arial" pitchFamily="34" charset="0"/>
              </a:rPr>
              <a:t>în comun prin programe de investiții, aparțin domeniului public al statului sau al unităților </a:t>
            </a:r>
            <a:r>
              <a:rPr lang="vi-VN" dirty="0" smtClean="0">
                <a:latin typeface="Arial" pitchFamily="34" charset="0"/>
                <a:cs typeface="Arial" pitchFamily="34" charset="0"/>
              </a:rPr>
              <a:t>administrativ-teritoriale</a:t>
            </a:r>
            <a:r>
              <a:rPr lang="ro-RO" dirty="0" smtClean="0">
                <a:latin typeface="Arial" pitchFamily="34" charset="0"/>
                <a:cs typeface="Arial" pitchFamily="34" charset="0"/>
              </a:rPr>
              <a:t>, astfel</a:t>
            </a:r>
            <a:r>
              <a:rPr lang="vi-VN" dirty="0" smtClean="0">
                <a:latin typeface="Arial" pitchFamily="34" charset="0"/>
                <a:cs typeface="Arial" pitchFamily="34" charset="0"/>
              </a:rPr>
              <a:t>:</a:t>
            </a:r>
            <a:r>
              <a:rPr lang="vi-VN" dirty="0" smtClean="0">
                <a:latin typeface="Arial" pitchFamily="34" charset="0"/>
                <a:cs typeface="Arial" pitchFamily="34" charset="0"/>
              </a:rPr>
              <a:t/>
            </a:r>
            <a:br>
              <a:rPr lang="vi-VN" dirty="0" smtClean="0">
                <a:latin typeface="Arial" pitchFamily="34" charset="0"/>
                <a:cs typeface="Arial" pitchFamily="34" charset="0"/>
              </a:rPr>
            </a:br>
            <a:r>
              <a:rPr lang="vi-VN" dirty="0" smtClean="0">
                <a:latin typeface="Arial" pitchFamily="34" charset="0"/>
                <a:cs typeface="Arial" pitchFamily="34" charset="0"/>
              </a:rPr>
              <a:t>    a) bunurile construite exclusiv în raza unei singure unități administrativ-teritoriale aparțin domeniului public al acesteia;</a:t>
            </a:r>
            <a:br>
              <a:rPr lang="vi-VN" dirty="0" smtClean="0">
                <a:latin typeface="Arial" pitchFamily="34" charset="0"/>
                <a:cs typeface="Arial" pitchFamily="34" charset="0"/>
              </a:rPr>
            </a:br>
            <a:r>
              <a:rPr lang="vi-VN" dirty="0" smtClean="0">
                <a:latin typeface="Arial" pitchFamily="34" charset="0"/>
                <a:cs typeface="Arial" pitchFamily="34" charset="0"/>
              </a:rPr>
              <a:t>    b) bunurile construite în raza mai multor unități administrativ-teritoriale și/sau care deservesc mai multe unități administrativ-teritoriale aparțin domeniului public al raionului/municipiului dacă toate unitățile administrativ-teritoriale implicate sînt situate în același raion/municipiu;</a:t>
            </a:r>
            <a:br>
              <a:rPr lang="vi-VN" dirty="0" smtClean="0">
                <a:latin typeface="Arial" pitchFamily="34" charset="0"/>
                <a:cs typeface="Arial" pitchFamily="34" charset="0"/>
              </a:rPr>
            </a:br>
            <a:r>
              <a:rPr lang="vi-VN" dirty="0" smtClean="0">
                <a:latin typeface="Arial" pitchFamily="34" charset="0"/>
                <a:cs typeface="Arial" pitchFamily="34" charset="0"/>
              </a:rPr>
              <a:t>    c) bunurile construite în raza mai multor unități administrativ-teritoriale și/sau care deservesc mai multe unități administrativ-teritoriale aparțin domeniului public al statului sau al unităților administrativ-teritoriale dacă aceste unități administrativ-teritoriale sînt situate în raioane/municipii diferite, apartenența acestora stabilindu-se prin decizia consiliilor raionale/municipale sau prin hotărîre de Guvern.</a:t>
            </a:r>
            <a:endParaRPr lang="ru-RU"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1350</TotalTime>
  <Words>374</Words>
  <Application>Microsoft Office PowerPoint</Application>
  <PresentationFormat>Экран (4:3)</PresentationFormat>
  <Paragraphs>72</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 Noi reglementări aduse sectorului de alimentare cu apă şi sanitaţie prin modificarea Legii nr. 303/2013  </vt:lpstr>
      <vt:lpstr>1. Revizuirea obiectului şi domeniului de aplicare a Legii 303/2013(art. 2)</vt:lpstr>
      <vt:lpstr>2. Redefinirea/introducerea unor noi noţiuni</vt:lpstr>
      <vt:lpstr>3.  Elaborarea și adoptarea unor acte pentru reglementarea serviciului de alimentare cu apă și de canalizare(1)</vt:lpstr>
      <vt:lpstr>3.  Elaborarea și adoptarea unor acte pentru reglementarea serviciului de alimentare cu apă și de canalizare(2)</vt:lpstr>
      <vt:lpstr>4. Completarea competenţelor autorităţilor publice locale(art. 8 alin. (1) )</vt:lpstr>
      <vt:lpstr>5. Precizarea regim. juridic al sistem. de alimentare cu apă şi de canalizare(art. 131 )</vt:lpstr>
      <vt:lpstr>5. Precizarea regim. juridic al sistem. de alimentare cu apă şi de canalizare(art. 131 )</vt:lpstr>
      <vt:lpstr>5. Precizarea regim. juridic al sistem. de alimentare cu apă şi de canalizare(art. 131 )</vt:lpstr>
      <vt:lpstr>6. Redevenţa(art. 131  alin. (11) şi (12))</vt:lpstr>
      <vt:lpstr>7. Evacuarea apelor uzate(art. 22)</vt:lpstr>
      <vt:lpstr>8. Reglementarea tarifelor(art. 35)</vt:lpstr>
      <vt:lpstr>8. Reglementarea tarifelor(art. 35)</vt:lpstr>
      <vt:lpstr>9. Fondul de dezvoltare(art. 361  )</vt:lpstr>
      <vt:lpstr>9. Fondul de dezvoltare(art. 361  )</vt:lpstr>
      <vt:lpstr>9. Fondul de dezvoltare(art. 361  )</vt:lpstr>
      <vt:lpstr>9. Fondul de dezvoltare(art. 361  )</vt:lpstr>
      <vt:lpstr>Vă mulțumim pentru atenție</vt:lpstr>
    </vt:vector>
  </TitlesOfParts>
  <Company>diakov.net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Regionalizarea serviciului public de alimentare cu apă și de canalizare în Republica Moldova: aspecte legale și instituționale</dc:title>
  <dc:creator>RePack by Diakov</dc:creator>
  <cp:lastModifiedBy>k</cp:lastModifiedBy>
  <cp:revision>147</cp:revision>
  <dcterms:created xsi:type="dcterms:W3CDTF">2017-06-18T17:15:29Z</dcterms:created>
  <dcterms:modified xsi:type="dcterms:W3CDTF">2019-09-12T19:52:15Z</dcterms:modified>
</cp:coreProperties>
</file>