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61"/>
  </p:notesMasterIdLst>
  <p:handoutMasterIdLst>
    <p:handoutMasterId r:id="rId62"/>
  </p:handoutMasterIdLst>
  <p:sldIdLst>
    <p:sldId id="407" r:id="rId2"/>
    <p:sldId id="447" r:id="rId3"/>
    <p:sldId id="430" r:id="rId4"/>
    <p:sldId id="490" r:id="rId5"/>
    <p:sldId id="491" r:id="rId6"/>
    <p:sldId id="492" r:id="rId7"/>
    <p:sldId id="493" r:id="rId8"/>
    <p:sldId id="494" r:id="rId9"/>
    <p:sldId id="431" r:id="rId10"/>
    <p:sldId id="432" r:id="rId11"/>
    <p:sldId id="428" r:id="rId12"/>
    <p:sldId id="429" r:id="rId13"/>
    <p:sldId id="433" r:id="rId14"/>
    <p:sldId id="495" r:id="rId15"/>
    <p:sldId id="496" r:id="rId16"/>
    <p:sldId id="497" r:id="rId17"/>
    <p:sldId id="434" r:id="rId18"/>
    <p:sldId id="435" r:id="rId19"/>
    <p:sldId id="436" r:id="rId20"/>
    <p:sldId id="437" r:id="rId21"/>
    <p:sldId id="438" r:id="rId22"/>
    <p:sldId id="439" r:id="rId23"/>
    <p:sldId id="440" r:id="rId24"/>
    <p:sldId id="441" r:id="rId25"/>
    <p:sldId id="442" r:id="rId26"/>
    <p:sldId id="444" r:id="rId27"/>
    <p:sldId id="455" r:id="rId28"/>
    <p:sldId id="457" r:id="rId29"/>
    <p:sldId id="458" r:id="rId30"/>
    <p:sldId id="459" r:id="rId31"/>
    <p:sldId id="460" r:id="rId32"/>
    <p:sldId id="461" r:id="rId33"/>
    <p:sldId id="462" r:id="rId34"/>
    <p:sldId id="463" r:id="rId35"/>
    <p:sldId id="464" r:id="rId36"/>
    <p:sldId id="465" r:id="rId37"/>
    <p:sldId id="466" r:id="rId38"/>
    <p:sldId id="467" r:id="rId39"/>
    <p:sldId id="468" r:id="rId40"/>
    <p:sldId id="469" r:id="rId41"/>
    <p:sldId id="470" r:id="rId42"/>
    <p:sldId id="475" r:id="rId43"/>
    <p:sldId id="476" r:id="rId44"/>
    <p:sldId id="477" r:id="rId45"/>
    <p:sldId id="478" r:id="rId46"/>
    <p:sldId id="479" r:id="rId47"/>
    <p:sldId id="480" r:id="rId48"/>
    <p:sldId id="481" r:id="rId49"/>
    <p:sldId id="482" r:id="rId50"/>
    <p:sldId id="483" r:id="rId51"/>
    <p:sldId id="484" r:id="rId52"/>
    <p:sldId id="485" r:id="rId53"/>
    <p:sldId id="486" r:id="rId54"/>
    <p:sldId id="487" r:id="rId55"/>
    <p:sldId id="488" r:id="rId56"/>
    <p:sldId id="489" r:id="rId57"/>
    <p:sldId id="445" r:id="rId58"/>
    <p:sldId id="446" r:id="rId59"/>
    <p:sldId id="427" r:id="rId60"/>
  </p:sldIdLst>
  <p:sldSz cx="9144000" cy="6858000" type="screen4x3"/>
  <p:notesSz cx="6858000" cy="9926638"/>
  <p:defaultTextStyle>
    <a:defPPr>
      <a:defRPr lang="de-DE"/>
    </a:defPPr>
    <a:lvl1pPr algn="l" rtl="0" fontAlgn="base">
      <a:spcBef>
        <a:spcPct val="0"/>
      </a:spcBef>
      <a:spcAft>
        <a:spcPct val="0"/>
      </a:spcAft>
      <a:defRPr sz="2200" b="1" kern="1200">
        <a:solidFill>
          <a:srgbClr val="999999"/>
        </a:solidFill>
        <a:latin typeface="Arial" charset="0"/>
        <a:ea typeface="+mn-ea"/>
        <a:cs typeface="Arial" charset="0"/>
      </a:defRPr>
    </a:lvl1pPr>
    <a:lvl2pPr marL="457200" algn="l" rtl="0" fontAlgn="base">
      <a:spcBef>
        <a:spcPct val="0"/>
      </a:spcBef>
      <a:spcAft>
        <a:spcPct val="0"/>
      </a:spcAft>
      <a:defRPr sz="2200" b="1" kern="1200">
        <a:solidFill>
          <a:srgbClr val="999999"/>
        </a:solidFill>
        <a:latin typeface="Arial" charset="0"/>
        <a:ea typeface="+mn-ea"/>
        <a:cs typeface="Arial" charset="0"/>
      </a:defRPr>
    </a:lvl2pPr>
    <a:lvl3pPr marL="914400" algn="l" rtl="0" fontAlgn="base">
      <a:spcBef>
        <a:spcPct val="0"/>
      </a:spcBef>
      <a:spcAft>
        <a:spcPct val="0"/>
      </a:spcAft>
      <a:defRPr sz="2200" b="1" kern="1200">
        <a:solidFill>
          <a:srgbClr val="999999"/>
        </a:solidFill>
        <a:latin typeface="Arial" charset="0"/>
        <a:ea typeface="+mn-ea"/>
        <a:cs typeface="Arial" charset="0"/>
      </a:defRPr>
    </a:lvl3pPr>
    <a:lvl4pPr marL="1371600" algn="l" rtl="0" fontAlgn="base">
      <a:spcBef>
        <a:spcPct val="0"/>
      </a:spcBef>
      <a:spcAft>
        <a:spcPct val="0"/>
      </a:spcAft>
      <a:defRPr sz="2200" b="1" kern="1200">
        <a:solidFill>
          <a:srgbClr val="999999"/>
        </a:solidFill>
        <a:latin typeface="Arial" charset="0"/>
        <a:ea typeface="+mn-ea"/>
        <a:cs typeface="Arial" charset="0"/>
      </a:defRPr>
    </a:lvl4pPr>
    <a:lvl5pPr marL="1828800" algn="l" rtl="0" fontAlgn="base">
      <a:spcBef>
        <a:spcPct val="0"/>
      </a:spcBef>
      <a:spcAft>
        <a:spcPct val="0"/>
      </a:spcAft>
      <a:defRPr sz="2200" b="1" kern="1200">
        <a:solidFill>
          <a:srgbClr val="999999"/>
        </a:solidFill>
        <a:latin typeface="Arial" charset="0"/>
        <a:ea typeface="+mn-ea"/>
        <a:cs typeface="Arial" charset="0"/>
      </a:defRPr>
    </a:lvl5pPr>
    <a:lvl6pPr marL="2286000" algn="l" defTabSz="914400" rtl="0" eaLnBrk="1" latinLnBrk="0" hangingPunct="1">
      <a:defRPr sz="2200" b="1" kern="1200">
        <a:solidFill>
          <a:srgbClr val="999999"/>
        </a:solidFill>
        <a:latin typeface="Arial" charset="0"/>
        <a:ea typeface="+mn-ea"/>
        <a:cs typeface="Arial" charset="0"/>
      </a:defRPr>
    </a:lvl6pPr>
    <a:lvl7pPr marL="2743200" algn="l" defTabSz="914400" rtl="0" eaLnBrk="1" latinLnBrk="0" hangingPunct="1">
      <a:defRPr sz="2200" b="1" kern="1200">
        <a:solidFill>
          <a:srgbClr val="999999"/>
        </a:solidFill>
        <a:latin typeface="Arial" charset="0"/>
        <a:ea typeface="+mn-ea"/>
        <a:cs typeface="Arial" charset="0"/>
      </a:defRPr>
    </a:lvl7pPr>
    <a:lvl8pPr marL="3200400" algn="l" defTabSz="914400" rtl="0" eaLnBrk="1" latinLnBrk="0" hangingPunct="1">
      <a:defRPr sz="2200" b="1" kern="1200">
        <a:solidFill>
          <a:srgbClr val="999999"/>
        </a:solidFill>
        <a:latin typeface="Arial" charset="0"/>
        <a:ea typeface="+mn-ea"/>
        <a:cs typeface="Arial" charset="0"/>
      </a:defRPr>
    </a:lvl8pPr>
    <a:lvl9pPr marL="3657600" algn="l" defTabSz="914400" rtl="0" eaLnBrk="1" latinLnBrk="0" hangingPunct="1">
      <a:defRPr sz="2200" b="1" kern="1200">
        <a:solidFill>
          <a:srgbClr val="999999"/>
        </a:solidFill>
        <a:latin typeface="Arial" charset="0"/>
        <a:ea typeface="+mn-ea"/>
        <a:cs typeface="Arial" charset="0"/>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Bohanto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452"/>
    <a:srgbClr val="E5DBA1"/>
    <a:srgbClr val="BABA93"/>
    <a:srgbClr val="BABB93"/>
    <a:srgbClr val="DEDEAF"/>
    <a:srgbClr val="999999"/>
    <a:srgbClr val="D9D9D9"/>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2385" autoAdjust="0"/>
  </p:normalViewPr>
  <p:slideViewPr>
    <p:cSldViewPr snapToGrid="0">
      <p:cViewPr varScale="1">
        <p:scale>
          <a:sx n="107" d="100"/>
          <a:sy n="107" d="100"/>
        </p:scale>
        <p:origin x="1854" y="114"/>
      </p:cViewPr>
      <p:guideLst>
        <p:guide orient="horz" pos="658"/>
        <p:guide orient="horz" pos="388"/>
        <p:guide pos="288"/>
        <p:guide pos="10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26"/>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3" name="Rectangle 3"/>
          <p:cNvSpPr>
            <a:spLocks noGrp="1" noChangeArrowheads="1"/>
          </p:cNvSpPr>
          <p:nvPr>
            <p:ph type="dt" sz="quarter" idx="1"/>
          </p:nvPr>
        </p:nvSpPr>
        <p:spPr bwMode="auto">
          <a:xfrm>
            <a:off x="3885453"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66564" name="Rectangle 4"/>
          <p:cNvSpPr>
            <a:spLocks noGrp="1" noChangeArrowheads="1"/>
          </p:cNvSpPr>
          <p:nvPr>
            <p:ph type="ftr" sz="quarter" idx="2"/>
          </p:nvPr>
        </p:nvSpPr>
        <p:spPr bwMode="auto">
          <a:xfrm>
            <a:off x="0"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5" name="Rectangle 5"/>
          <p:cNvSpPr>
            <a:spLocks noGrp="1" noChangeArrowheads="1"/>
          </p:cNvSpPr>
          <p:nvPr>
            <p:ph type="sldNum" sz="quarter" idx="3"/>
          </p:nvPr>
        </p:nvSpPr>
        <p:spPr bwMode="auto">
          <a:xfrm>
            <a:off x="3885453"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a:solidFill>
                  <a:schemeClr val="tx1"/>
                </a:solidFill>
                <a:latin typeface="Arial Narrow" pitchFamily="34" charset="0"/>
                <a:cs typeface="+mn-cs"/>
              </a:defRPr>
            </a:lvl1pPr>
          </a:lstStyle>
          <a:p>
            <a:pPr>
              <a:defRPr/>
            </a:pPr>
            <a:fld id="{4BBF79D3-D540-4A1F-9847-1559C7AB9D71}" type="slidenum">
              <a:rPr lang="de-DE"/>
              <a:pPr>
                <a:defRPr/>
              </a:pPr>
              <a:t>‹#›</a:t>
            </a:fld>
            <a:endParaRPr lang="de-DE" dirty="0"/>
          </a:p>
        </p:txBody>
      </p:sp>
    </p:spTree>
    <p:extLst>
      <p:ext uri="{BB962C8B-B14F-4D97-AF65-F5344CB8AC3E}">
        <p14:creationId xmlns:p14="http://schemas.microsoft.com/office/powerpoint/2010/main" val="3549918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5" name="Rectangle 3"/>
          <p:cNvSpPr>
            <a:spLocks noGrp="1" noChangeArrowheads="1"/>
          </p:cNvSpPr>
          <p:nvPr>
            <p:ph type="dt" idx="1"/>
          </p:nvPr>
        </p:nvSpPr>
        <p:spPr bwMode="auto">
          <a:xfrm>
            <a:off x="3885453"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11268" name="Rectangle 4"/>
          <p:cNvSpPr>
            <a:spLocks noGrp="1" noRot="1" noChangeAspect="1" noChangeArrowheads="1" noTextEdit="1"/>
          </p:cNvSpPr>
          <p:nvPr>
            <p:ph type="sldImg" idx="2"/>
          </p:nvPr>
        </p:nvSpPr>
        <p:spPr bwMode="auto">
          <a:xfrm>
            <a:off x="947738" y="744538"/>
            <a:ext cx="4962525" cy="37226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508" y="4714876"/>
            <a:ext cx="5028986" cy="4467225"/>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noProof="0" dirty="0" smtClean="0"/>
              <a:t>Klicken Sie, um die Formate des Vorlagentextes zu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8198" name="Rectangle 6"/>
          <p:cNvSpPr>
            <a:spLocks noGrp="1" noChangeArrowheads="1"/>
          </p:cNvSpPr>
          <p:nvPr>
            <p:ph type="ftr" sz="quarter" idx="4"/>
          </p:nvPr>
        </p:nvSpPr>
        <p:spPr bwMode="auto">
          <a:xfrm>
            <a:off x="0"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85453"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smtClean="0">
                <a:solidFill>
                  <a:schemeClr val="tx1"/>
                </a:solidFill>
                <a:latin typeface="Arial Narrow" pitchFamily="34" charset="0"/>
                <a:cs typeface="+mn-cs"/>
              </a:defRPr>
            </a:lvl1pPr>
          </a:lstStyle>
          <a:p>
            <a:pPr>
              <a:defRPr/>
            </a:pPr>
            <a:fld id="{FCC8D018-2849-4367-944E-648FA90DDE54}" type="slidenum">
              <a:rPr lang="de-DE"/>
              <a:pPr>
                <a:defRPr/>
              </a:pPr>
              <a:t>‹#›</a:t>
            </a:fld>
            <a:endParaRPr lang="de-DE" dirty="0"/>
          </a:p>
        </p:txBody>
      </p:sp>
    </p:spTree>
    <p:extLst>
      <p:ext uri="{BB962C8B-B14F-4D97-AF65-F5344CB8AC3E}">
        <p14:creationId xmlns:p14="http://schemas.microsoft.com/office/powerpoint/2010/main" val="2580175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76F4F92-661F-4424-ADED-7D3829A4203F}" type="slidenum">
              <a:rPr lang="de-DE" smtClean="0"/>
              <a:pPr/>
              <a:t>2</a:t>
            </a:fld>
            <a:endParaRPr lang="de-DE"/>
          </a:p>
        </p:txBody>
      </p:sp>
    </p:spTree>
    <p:extLst>
      <p:ext uri="{BB962C8B-B14F-4D97-AF65-F5344CB8AC3E}">
        <p14:creationId xmlns:p14="http://schemas.microsoft.com/office/powerpoint/2010/main" val="3112081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5" name="Inhaltsplatzhalter 2"/>
          <p:cNvSpPr>
            <a:spLocks noGrp="1"/>
          </p:cNvSpPr>
          <p:nvPr>
            <p:ph idx="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6" name="Rectangle 17"/>
          <p:cNvSpPr>
            <a:spLocks noGrp="1" noChangeArrowheads="1"/>
          </p:cNvSpPr>
          <p:nvPr>
            <p:ph type="dt" sz="half" idx="11"/>
          </p:nvPr>
        </p:nvSpPr>
        <p:spPr>
          <a:ln/>
        </p:spPr>
        <p:txBody>
          <a:bodyPr/>
          <a:lstStyle>
            <a:lvl1pPr>
              <a:defRPr/>
            </a:lvl1pPr>
          </a:lstStyle>
          <a:p>
            <a:pPr>
              <a:defRPr/>
            </a:pPr>
            <a:fld id="{0D1A5A60-FFC1-4DD6-B034-06B726499F40}" type="datetime1">
              <a:rPr lang="en-GB"/>
              <a:pPr>
                <a:defRPr/>
              </a:pPr>
              <a:t>19/10/2018</a:t>
            </a:fld>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5" name="Rectangle 17"/>
          <p:cNvSpPr>
            <a:spLocks noGrp="1" noChangeArrowheads="1"/>
          </p:cNvSpPr>
          <p:nvPr>
            <p:ph type="dt" sz="half" idx="11"/>
          </p:nvPr>
        </p:nvSpPr>
        <p:spPr>
          <a:ln/>
        </p:spPr>
        <p:txBody>
          <a:bodyPr/>
          <a:lstStyle>
            <a:lvl1pPr>
              <a:defRPr/>
            </a:lvl1pPr>
          </a:lstStyle>
          <a:p>
            <a:pPr>
              <a:defRPr/>
            </a:pPr>
            <a:fld id="{E647B01B-C2E8-4CD6-B726-44287C896096}" type="datetime1">
              <a:rPr lang="en-GB"/>
              <a:pPr>
                <a:defRPr/>
              </a:pPr>
              <a:t>19/10/2018</a:t>
            </a:fld>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6" name="Bildplatzhalter 2"/>
          <p:cNvSpPr>
            <a:spLocks noGrp="1"/>
          </p:cNvSpPr>
          <p:nvPr>
            <p:ph type="pic" idx="12"/>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GB" noProof="0" dirty="0" smtClean="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8" name="Rectangle 17"/>
          <p:cNvSpPr>
            <a:spLocks noGrp="1" noChangeArrowheads="1"/>
          </p:cNvSpPr>
          <p:nvPr>
            <p:ph type="dt" sz="half" idx="14"/>
          </p:nvPr>
        </p:nvSpPr>
        <p:spPr>
          <a:ln/>
        </p:spPr>
        <p:txBody>
          <a:bodyPr/>
          <a:lstStyle>
            <a:lvl1pPr>
              <a:defRPr/>
            </a:lvl1pPr>
          </a:lstStyle>
          <a:p>
            <a:pPr>
              <a:defRPr/>
            </a:pPr>
            <a:fld id="{3941188A-33A2-4652-B861-6B898985BDA5}" type="datetime1">
              <a:rPr lang="en-GB"/>
              <a:pPr>
                <a:defRPr/>
              </a:pPr>
              <a:t>19/10/2018</a:t>
            </a:fld>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8" name="Bildplatzhalter 2"/>
          <p:cNvSpPr>
            <a:spLocks noGrp="1"/>
          </p:cNvSpPr>
          <p:nvPr>
            <p:ph type="pic" idx="12"/>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GB" noProof="0" dirty="0" smtClean="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94731B3F-98C9-477F-8A19-E86B62010671}" type="datetime1">
              <a:rPr lang="en-GB"/>
              <a:pPr>
                <a:defRPr/>
              </a:pPr>
              <a:t>19/10/2018</a:t>
            </a:fld>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8" name="Inhaltsplatzhalter 2"/>
          <p:cNvSpPr>
            <a:spLocks noGrp="1"/>
          </p:cNvSpPr>
          <p:nvPr>
            <p:ph idx="12"/>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244D77F8-03E1-499A-AFE8-B8E68698775C}" type="datetime1">
              <a:rPr lang="en-GB"/>
              <a:pPr>
                <a:defRPr/>
              </a:pPr>
              <a:t>19/10/2018</a:t>
            </a:fld>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smtClean="0"/>
              <a:t>Образец заголовка</a:t>
            </a:r>
            <a:endParaRPr lang="de-DE" noProof="0" dirty="0"/>
          </a:p>
        </p:txBody>
      </p:sp>
      <p:sp>
        <p:nvSpPr>
          <p:cNvPr id="9" name="Inhaltsplatzhalter 2"/>
          <p:cNvSpPr>
            <a:spLocks noGrp="1"/>
          </p:cNvSpPr>
          <p:nvPr>
            <p:ph idx="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p:txBody>
      </p:sp>
      <p:sp>
        <p:nvSpPr>
          <p:cNvPr id="10" name="Inhaltsplatzhalter 2"/>
          <p:cNvSpPr>
            <a:spLocks noGrp="1"/>
          </p:cNvSpPr>
          <p:nvPr>
            <p:ph idx="12"/>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06DD8158-1737-45DB-8ECC-2C3A89813773}" type="datetime1">
              <a:rPr lang="en-GB"/>
              <a:pPr>
                <a:defRPr/>
              </a:pPr>
              <a:t>19/10/2018</a:t>
            </a:fld>
            <a:endParaRPr lang="en-GB"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extLst/>
          </a:lstStyle>
          <a:p>
            <a:r>
              <a:rPr lang="ru-RU" smtClean="0"/>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a:xfrm>
            <a:off x="8647113" y="6408738"/>
            <a:ext cx="366712" cy="365125"/>
          </a:xfrm>
          <a:prstGeom prst="rect">
            <a:avLst/>
          </a:prstGeom>
        </p:spPr>
        <p:txBody>
          <a:bodyPr/>
          <a:lstStyle>
            <a:lvl1pPr>
              <a:defRPr/>
            </a:lvl1pPr>
          </a:lstStyle>
          <a:p>
            <a:pPr>
              <a:defRPr/>
            </a:pPr>
            <a:fld id="{8A70F7CF-EF1D-4511-A106-C05F62E88B8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Титульный слайд">
    <p:spTree>
      <p:nvGrpSpPr>
        <p:cNvPr id="1" name=""/>
        <p:cNvGrpSpPr/>
        <p:nvPr/>
      </p:nvGrpSpPr>
      <p:grpSpPr>
        <a:xfrm>
          <a:off x="0" y="0"/>
          <a:ext cx="0" cy="0"/>
          <a:chOff x="0" y="0"/>
          <a:chExt cx="0" cy="0"/>
        </a:xfrm>
      </p:grpSpPr>
      <p:sp>
        <p:nvSpPr>
          <p:cNvPr id="4" name="Прямоугольный треугольник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2" name="Группа 15"/>
          <p:cNvGrpSpPr>
            <a:grpSpLocks/>
          </p:cNvGrpSpPr>
          <p:nvPr/>
        </p:nvGrpSpPr>
        <p:grpSpPr bwMode="auto">
          <a:xfrm>
            <a:off x="-3175" y="4953000"/>
            <a:ext cx="9147175" cy="1911350"/>
            <a:chOff x="-3765" y="4832896"/>
            <a:chExt cx="9147765" cy="2032192"/>
          </a:xfrm>
        </p:grpSpPr>
        <p:sp>
          <p:nvSpPr>
            <p:cNvPr id="6" name="Полилиния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Полилиния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Полилиния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Прямая соединительная линия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1" name="Дата 29"/>
          <p:cNvSpPr>
            <a:spLocks noGrp="1"/>
          </p:cNvSpPr>
          <p:nvPr>
            <p:ph type="dt" sz="half" idx="10"/>
          </p:nvPr>
        </p:nvSpPr>
        <p:spPr/>
        <p:txBody>
          <a:bodyPr/>
          <a:lstStyle>
            <a:lvl1pPr>
              <a:defRPr>
                <a:solidFill>
                  <a:srgbClr val="FFFFFF"/>
                </a:solidFill>
              </a:defRPr>
            </a:lvl1pPr>
            <a:extLst/>
          </a:lstStyle>
          <a:p>
            <a:pPr>
              <a:defRPr/>
            </a:pPr>
            <a:endParaRPr lang="ru-RU"/>
          </a:p>
        </p:txBody>
      </p:sp>
      <p:sp>
        <p:nvSpPr>
          <p:cNvPr id="12"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p>
        </p:txBody>
      </p:sp>
      <p:sp>
        <p:nvSpPr>
          <p:cNvPr id="13" name="Номер слайда 26"/>
          <p:cNvSpPr>
            <a:spLocks noGrp="1"/>
          </p:cNvSpPr>
          <p:nvPr>
            <p:ph type="sldNum" sz="quarter" idx="12"/>
          </p:nvPr>
        </p:nvSpPr>
        <p:spPr>
          <a:xfrm>
            <a:off x="8647113" y="6408738"/>
            <a:ext cx="366712" cy="365125"/>
          </a:xfrm>
          <a:prstGeom prst="rect">
            <a:avLst/>
          </a:prstGeom>
        </p:spPr>
        <p:txBody>
          <a:bodyPr/>
          <a:lstStyle>
            <a:lvl1pPr>
              <a:defRPr smtClean="0">
                <a:solidFill>
                  <a:srgbClr val="FFFFFF"/>
                </a:solidFill>
              </a:defRPr>
            </a:lvl1pPr>
            <a:extLst/>
          </a:lstStyle>
          <a:p>
            <a:pPr>
              <a:defRPr/>
            </a:pPr>
            <a:fld id="{99CFA896-0FD9-4745-BA50-D4BE2899A9A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gif"/><Relationship Id="rId5" Type="http://schemas.openxmlformats.org/officeDocument/2006/relationships/slideLayout" Target="../slideLayouts/slideLayout5.xml"/><Relationship Id="rId10" Type="http://schemas.openxmlformats.org/officeDocument/2006/relationships/image" Target="../media/image1.gi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Grafik 6"/>
          <p:cNvPicPr>
            <a:picLocks noChangeAspect="1"/>
          </p:cNvPicPr>
          <p:nvPr/>
        </p:nvPicPr>
        <p:blipFill>
          <a:blip r:embed="rId10"/>
          <a:srcRect/>
          <a:stretch>
            <a:fillRect/>
          </a:stretch>
        </p:blipFill>
        <p:spPr bwMode="auto">
          <a:xfrm>
            <a:off x="0" y="1588"/>
            <a:ext cx="9144000" cy="1116012"/>
          </a:xfrm>
          <a:prstGeom prst="rect">
            <a:avLst/>
          </a:prstGeom>
          <a:noFill/>
          <a:ln w="9525">
            <a:noFill/>
            <a:miter lim="800000"/>
            <a:headEnd/>
            <a:tailEnd/>
          </a:ln>
        </p:spPr>
      </p:pic>
      <p:pic>
        <p:nvPicPr>
          <p:cNvPr id="1027" name="Grafik 8"/>
          <p:cNvPicPr>
            <a:picLocks noChangeAspect="1"/>
          </p:cNvPicPr>
          <p:nvPr/>
        </p:nvPicPr>
        <p:blipFill>
          <a:blip r:embed="rId11"/>
          <a:srcRect/>
          <a:stretch>
            <a:fillRect/>
          </a:stretch>
        </p:blipFill>
        <p:spPr bwMode="auto">
          <a:xfrm>
            <a:off x="0" y="5851525"/>
            <a:ext cx="9144000" cy="738188"/>
          </a:xfrm>
          <a:prstGeom prst="rect">
            <a:avLst/>
          </a:prstGeom>
          <a:noFill/>
          <a:ln w="9525">
            <a:noFill/>
            <a:miter lim="800000"/>
            <a:headEnd/>
            <a:tailEnd/>
          </a:ln>
        </p:spPr>
      </p:pic>
      <p:sp>
        <p:nvSpPr>
          <p:cNvPr id="1028" name="Rectangle 16"/>
          <p:cNvSpPr>
            <a:spLocks noGrp="1" noChangeArrowheads="1"/>
          </p:cNvSpPr>
          <p:nvPr>
            <p:ph type="body" idx="1"/>
          </p:nvPr>
        </p:nvSpPr>
        <p:spPr bwMode="auto">
          <a:xfrm>
            <a:off x="684213" y="2447925"/>
            <a:ext cx="7775575"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First layer</a:t>
            </a:r>
          </a:p>
          <a:p>
            <a:pPr lvl="1"/>
            <a:r>
              <a:rPr lang="en-GB" smtClean="0"/>
              <a:t>Second layer</a:t>
            </a:r>
          </a:p>
          <a:p>
            <a:pPr lvl="2"/>
            <a:r>
              <a:rPr lang="en-GB" smtClean="0"/>
              <a:t>Third layer</a:t>
            </a:r>
          </a:p>
          <a:p>
            <a:pPr lvl="3"/>
            <a:r>
              <a:rPr lang="en-GB" smtClean="0"/>
              <a:t>Fourth layer</a:t>
            </a:r>
          </a:p>
        </p:txBody>
      </p:sp>
      <p:sp>
        <p:nvSpPr>
          <p:cNvPr id="14" name="Text Box 19"/>
          <p:cNvSpPr txBox="1">
            <a:spLocks noChangeArrowheads="1"/>
          </p:cNvSpPr>
          <p:nvPr/>
        </p:nvSpPr>
        <p:spPr bwMode="auto">
          <a:xfrm>
            <a:off x="7704138" y="6581775"/>
            <a:ext cx="927100" cy="246063"/>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en-GB" sz="1000" b="0" dirty="0" smtClean="0">
                <a:solidFill>
                  <a:srgbClr val="6E6452"/>
                </a:solidFill>
                <a:latin typeface="Arial Narrow" pitchFamily="34" charset="0"/>
              </a:rPr>
              <a:t>Page </a:t>
            </a:r>
            <a:fld id="{9BC64416-FE4D-4747-9892-1848A6515E88}" type="slidenum">
              <a:rPr lang="en-GB" sz="1000" b="0" smtClean="0">
                <a:solidFill>
                  <a:srgbClr val="6E6452"/>
                </a:solidFill>
                <a:latin typeface="Arial Narrow" pitchFamily="34" charset="0"/>
              </a:rPr>
              <a:pPr>
                <a:defRPr/>
              </a:pPr>
              <a:t>‹#›</a:t>
            </a:fld>
            <a:endParaRPr lang="en-GB"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eaLnBrk="0" hangingPunct="0">
              <a:defRPr sz="1000" b="1" spc="70" baseline="0" dirty="0">
                <a:solidFill>
                  <a:srgbClr val="6E6452"/>
                </a:solidFill>
                <a:latin typeface="Arial Narrow" pitchFamily="34" charset="0"/>
                <a:cs typeface="+mn-cs"/>
              </a:defRPr>
            </a:lvl1pPr>
          </a:lstStyle>
          <a:p>
            <a:pPr>
              <a:defRPr/>
            </a:pPr>
            <a:endParaRPr lang="de-DE"/>
          </a:p>
        </p:txBody>
      </p:sp>
      <p:sp>
        <p:nvSpPr>
          <p:cNvPr id="16" name="Rectangle 17"/>
          <p:cNvSpPr>
            <a:spLocks noGrp="1" noChangeArrowheads="1"/>
          </p:cNvSpPr>
          <p:nvPr>
            <p:ph type="dt" sz="half" idx="2"/>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000" b="0" smtClean="0">
                <a:solidFill>
                  <a:srgbClr val="6E6452"/>
                </a:solidFill>
                <a:latin typeface="Arial Narrow" pitchFamily="34" charset="0"/>
                <a:cs typeface="+mn-cs"/>
              </a:defRPr>
            </a:lvl1pPr>
          </a:lstStyle>
          <a:p>
            <a:pPr>
              <a:defRPr/>
            </a:pPr>
            <a:fld id="{6CC72D31-0A1F-4446-B251-5763FDFFC8B0}" type="datetime1">
              <a:rPr lang="en-GB"/>
              <a:pPr>
                <a:defRPr/>
              </a:pPr>
              <a:t>19/10/2018</a:t>
            </a:fld>
            <a:endParaRPr lang="en-GB" dirty="0"/>
          </a:p>
        </p:txBody>
      </p:sp>
      <p:sp>
        <p:nvSpPr>
          <p:cNvPr id="1032" name="Rectangle 15"/>
          <p:cNvSpPr>
            <a:spLocks noGrp="1" noChangeArrowheads="1"/>
          </p:cNvSpPr>
          <p:nvPr>
            <p:ph type="title"/>
          </p:nvPr>
        </p:nvSpPr>
        <p:spPr bwMode="auto">
          <a:xfrm>
            <a:off x="684213" y="1482725"/>
            <a:ext cx="7775575" cy="61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here to add title</a:t>
            </a:r>
            <a:endParaRPr lang="de-DE" smtClean="0"/>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 id="2147483701" r:id="rId7"/>
    <p:sldLayoutId id="2147483702" r:id="rId8"/>
  </p:sldLayoutIdLst>
  <p:transition/>
  <p:timing>
    <p:tnLst>
      <p:par>
        <p:cTn id="1" dur="indefinite" restart="never" nodeType="tmRoot"/>
      </p:par>
    </p:tnLst>
  </p:timing>
  <p:hf sldNum="0" hdr="0" ftr="0" dt="0"/>
  <p:txStyles>
    <p:titleStyle>
      <a:lvl1pPr algn="l" rtl="0" fontAlgn="base">
        <a:spcBef>
          <a:spcPct val="0"/>
        </a:spcBef>
        <a:spcAft>
          <a:spcPct val="0"/>
        </a:spcAft>
        <a:defRPr sz="2400">
          <a:solidFill>
            <a:srgbClr val="6E6452"/>
          </a:solidFill>
          <a:latin typeface="+mj-lt"/>
          <a:ea typeface="+mj-ea"/>
          <a:cs typeface="+mj-cs"/>
        </a:defRPr>
      </a:lvl1pPr>
      <a:lvl2pPr algn="l" rtl="0" fontAlgn="base">
        <a:spcBef>
          <a:spcPct val="0"/>
        </a:spcBef>
        <a:spcAft>
          <a:spcPct val="0"/>
        </a:spcAft>
        <a:defRPr sz="2400">
          <a:solidFill>
            <a:srgbClr val="6E6452"/>
          </a:solidFill>
          <a:latin typeface="Arial" charset="0"/>
        </a:defRPr>
      </a:lvl2pPr>
      <a:lvl3pPr algn="l" rtl="0" fontAlgn="base">
        <a:spcBef>
          <a:spcPct val="0"/>
        </a:spcBef>
        <a:spcAft>
          <a:spcPct val="0"/>
        </a:spcAft>
        <a:defRPr sz="2400">
          <a:solidFill>
            <a:srgbClr val="6E6452"/>
          </a:solidFill>
          <a:latin typeface="Arial" charset="0"/>
        </a:defRPr>
      </a:lvl3pPr>
      <a:lvl4pPr algn="l" rtl="0" fontAlgn="base">
        <a:spcBef>
          <a:spcPct val="0"/>
        </a:spcBef>
        <a:spcAft>
          <a:spcPct val="0"/>
        </a:spcAft>
        <a:defRPr sz="2400">
          <a:solidFill>
            <a:srgbClr val="6E6452"/>
          </a:solidFill>
          <a:latin typeface="Arial" charset="0"/>
        </a:defRPr>
      </a:lvl4pPr>
      <a:lvl5pPr algn="l" rtl="0" fontAlgn="base">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58775" indent="-358775" algn="l" rtl="0" fontAlgn="base">
        <a:spcBef>
          <a:spcPts val="400"/>
        </a:spcBef>
        <a:spcAft>
          <a:spcPts val="800"/>
        </a:spcAft>
        <a:buClr>
          <a:srgbClr val="C80F0F"/>
        </a:buClr>
        <a:buFont typeface="Arial" charset="0"/>
        <a:buChar char="•"/>
        <a:tabLst>
          <a:tab pos="2190750" algn="l"/>
        </a:tabLst>
        <a:defRPr>
          <a:solidFill>
            <a:srgbClr val="6E6452"/>
          </a:solidFill>
          <a:latin typeface="+mn-lt"/>
          <a:ea typeface="+mn-ea"/>
          <a:cs typeface="+mn-cs"/>
        </a:defRPr>
      </a:lvl1pPr>
      <a:lvl2pPr marL="7191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2pPr>
      <a:lvl3pPr marL="1079500"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3pPr>
      <a:lvl4pPr marL="1439863"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4pPr>
      <a:lvl5pPr marL="17986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2.png"/><Relationship Id="rId7"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emf"/><Relationship Id="rId7"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image" Target="../media/image29.jpeg"/><Relationship Id="rId7" Type="http://schemas.openxmlformats.org/officeDocument/2006/relationships/hyperlink" Target="http://www.ifcaac.amac.md/" TargetMode="External"/><Relationship Id="rId12" Type="http://schemas.openxmlformats.org/officeDocument/2006/relationships/image" Target="../media/image8.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7.png"/><Relationship Id="rId5" Type="http://schemas.openxmlformats.org/officeDocument/2006/relationships/image" Target="../media/image31.jpeg"/><Relationship Id="rId10" Type="http://schemas.openxmlformats.org/officeDocument/2006/relationships/image" Target="../media/image6.png"/><Relationship Id="rId4" Type="http://schemas.openxmlformats.org/officeDocument/2006/relationships/image" Target="../media/image30.jpe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2" name="Titel 15"/>
          <p:cNvSpPr>
            <a:spLocks noGrp="1"/>
          </p:cNvSpPr>
          <p:nvPr>
            <p:ph type="title"/>
          </p:nvPr>
        </p:nvSpPr>
        <p:spPr>
          <a:xfrm>
            <a:off x="148741" y="1845308"/>
            <a:ext cx="8839199" cy="4416167"/>
          </a:xfrm>
        </p:spPr>
        <p:txBody>
          <a:bodyPr/>
          <a:lstStyle/>
          <a:p>
            <a:pPr algn="ctr"/>
            <a:r>
              <a:rPr lang="ro-RO" b="1" dirty="0" smtClean="0">
                <a:solidFill>
                  <a:srgbClr val="002060"/>
                </a:solidFill>
              </a:rPr>
              <a:t>Curs de instruire pentru angajații operatorilor „Apă-Canal”</a:t>
            </a:r>
            <a:r>
              <a:rPr lang="ro-RO" dirty="0" smtClean="0">
                <a:solidFill>
                  <a:srgbClr val="002060"/>
                </a:solidFill>
              </a:rPr>
              <a:t/>
            </a:r>
            <a:br>
              <a:rPr lang="ro-RO" dirty="0" smtClean="0">
                <a:solidFill>
                  <a:srgbClr val="002060"/>
                </a:solidFill>
              </a:rPr>
            </a:br>
            <a:r>
              <a:rPr lang="ro-RO" dirty="0" smtClean="0">
                <a:solidFill>
                  <a:srgbClr val="002060"/>
                </a:solidFill>
              </a:rPr>
              <a:t/>
            </a:r>
            <a:br>
              <a:rPr lang="ro-RO" dirty="0" smtClean="0">
                <a:solidFill>
                  <a:srgbClr val="002060"/>
                </a:solidFill>
              </a:rPr>
            </a:br>
            <a:r>
              <a:rPr lang="ro-RO" b="1" dirty="0" smtClean="0">
                <a:solidFill>
                  <a:srgbClr val="C00000"/>
                </a:solidFill>
              </a:rPr>
              <a:t> Modulul 15:  </a:t>
            </a:r>
            <a:r>
              <a:rPr lang="ro-RO" b="1" dirty="0" smtClean="0">
                <a:solidFill>
                  <a:srgbClr val="002060"/>
                </a:solidFill>
              </a:rPr>
              <a:t>Securitatea și sănătatea în muncă în cadrul operatorilor de alimentare cu apă și de canalizare</a:t>
            </a:r>
            <a:br>
              <a:rPr lang="ro-RO" b="1" dirty="0" smtClean="0">
                <a:solidFill>
                  <a:srgbClr val="002060"/>
                </a:solidFill>
              </a:rPr>
            </a:br>
            <a:r>
              <a:rPr lang="ro-RO" b="1" dirty="0" smtClean="0">
                <a:solidFill>
                  <a:srgbClr val="002060"/>
                </a:solidFill>
              </a:rPr>
              <a:t/>
            </a:r>
            <a:br>
              <a:rPr lang="ro-RO" b="1" dirty="0" smtClean="0">
                <a:solidFill>
                  <a:srgbClr val="002060"/>
                </a:solidFill>
              </a:rPr>
            </a:br>
            <a:r>
              <a:rPr lang="ro-RO" altLang="en-US" sz="2000" b="1" dirty="0" smtClean="0">
                <a:solidFill>
                  <a:srgbClr val="FF0000"/>
                </a:solidFill>
              </a:rPr>
              <a:t>Sesiunea </a:t>
            </a:r>
            <a:r>
              <a:rPr lang="ro-RO" altLang="en-US" sz="2000" b="1" dirty="0" smtClean="0">
                <a:solidFill>
                  <a:srgbClr val="FF0000"/>
                </a:solidFill>
              </a:rPr>
              <a:t>1</a:t>
            </a:r>
            <a:r>
              <a:rPr lang="en-US" altLang="en-US" sz="2000" b="1" dirty="0" smtClean="0">
                <a:solidFill>
                  <a:srgbClr val="002060"/>
                </a:solidFill>
                <a:cs typeface="Times New Roman" panose="02020603050405020304" pitchFamily="18" charset="0"/>
              </a:rPr>
              <a:t>:  </a:t>
            </a:r>
            <a:r>
              <a:rPr lang="ro-RO" sz="2000" b="1" dirty="0" smtClean="0">
                <a:solidFill>
                  <a:srgbClr val="002060"/>
                </a:solidFill>
              </a:rPr>
              <a:t>Managementul securității și sănătății în muncă</a:t>
            </a:r>
            <a:r>
              <a:rPr lang="ro-RO" sz="2000" dirty="0" smtClean="0">
                <a:solidFill>
                  <a:srgbClr val="002060"/>
                </a:solidFill>
                <a:cs typeface="Times New Roman" panose="02020603050405020304" pitchFamily="18" charset="0"/>
              </a:rPr>
              <a:t/>
            </a:r>
            <a:br>
              <a:rPr lang="ro-RO" sz="2000" dirty="0" smtClean="0">
                <a:solidFill>
                  <a:srgbClr val="002060"/>
                </a:solidFill>
                <a:cs typeface="Times New Roman" panose="02020603050405020304" pitchFamily="18" charset="0"/>
              </a:rPr>
            </a:br>
            <a:r>
              <a:rPr lang="ro-RO" dirty="0" smtClean="0">
                <a:solidFill>
                  <a:srgbClr val="000F2E"/>
                </a:solidFill>
                <a:latin typeface="Times New Roman" panose="02020603050405020304" pitchFamily="18" charset="0"/>
                <a:cs typeface="Times New Roman" panose="02020603050405020304" pitchFamily="18" charset="0"/>
              </a:rPr>
              <a:t/>
            </a:r>
            <a:br>
              <a:rPr lang="ro-RO" dirty="0" smtClean="0">
                <a:solidFill>
                  <a:srgbClr val="000F2E"/>
                </a:solidFill>
                <a:latin typeface="Times New Roman" panose="02020603050405020304" pitchFamily="18" charset="0"/>
                <a:cs typeface="Times New Roman" panose="02020603050405020304" pitchFamily="18" charset="0"/>
              </a:rPr>
            </a:br>
            <a:r>
              <a:rPr lang="ro-RO" b="1" dirty="0" smtClean="0">
                <a:solidFill>
                  <a:srgbClr val="000F2E"/>
                </a:solidFill>
              </a:rPr>
              <a:t/>
            </a:r>
            <a:br>
              <a:rPr lang="ro-RO" b="1" dirty="0" smtClean="0">
                <a:solidFill>
                  <a:srgbClr val="000F2E"/>
                </a:solidFill>
              </a:rPr>
            </a:br>
            <a:r>
              <a:rPr lang="ro-RO" sz="1800" b="1" i="1" dirty="0" smtClean="0">
                <a:solidFill>
                  <a:srgbClr val="002060"/>
                </a:solidFill>
              </a:rPr>
              <a:t>Bînzari Vitalie, Inspectoratul de Stat al Muncii </a:t>
            </a:r>
            <a:r>
              <a:rPr lang="ro-RO" sz="1800" b="1" dirty="0" smtClean="0">
                <a:solidFill>
                  <a:srgbClr val="002060"/>
                </a:solidFill>
              </a:rPr>
              <a:t/>
            </a:r>
            <a:br>
              <a:rPr lang="ro-RO" sz="1800" b="1" dirty="0" smtClean="0">
                <a:solidFill>
                  <a:srgbClr val="002060"/>
                </a:solidFill>
              </a:rPr>
            </a:br>
            <a:r>
              <a:rPr lang="ro-RO" sz="1600" b="1" dirty="0" smtClean="0">
                <a:solidFill>
                  <a:srgbClr val="002060"/>
                </a:solidFill>
              </a:rPr>
              <a:t/>
            </a:r>
            <a:br>
              <a:rPr lang="ro-RO" sz="1600" b="1" dirty="0" smtClean="0">
                <a:solidFill>
                  <a:srgbClr val="002060"/>
                </a:solidFill>
              </a:rPr>
            </a:br>
            <a:r>
              <a:rPr lang="ro-RO" sz="1600" b="1" dirty="0" smtClean="0">
                <a:solidFill>
                  <a:srgbClr val="002060"/>
                </a:solidFill>
              </a:rPr>
              <a:t>16 – 17 – 18 octombrie 2018,  Chișinău</a:t>
            </a:r>
            <a:endParaRPr lang="ro-RO" sz="1600" b="1" dirty="0">
              <a:solidFill>
                <a:srgbClr val="002060"/>
              </a:solidFill>
            </a:endParaRPr>
          </a:p>
        </p:txBody>
      </p:sp>
    </p:spTree>
    <p:extLst>
      <p:ext uri="{BB962C8B-B14F-4D97-AF65-F5344CB8AC3E}">
        <p14:creationId xmlns:p14="http://schemas.microsoft.com/office/powerpoint/2010/main" val="23616167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3" y="1414959"/>
            <a:ext cx="7818555" cy="782328"/>
          </a:xfrm>
        </p:spPr>
        <p:txBody>
          <a:bodyPr/>
          <a:lstStyle/>
          <a:p>
            <a:pPr algn="ctr"/>
            <a:r>
              <a:rPr lang="ro-RO" sz="3200" b="1" dirty="0" smtClean="0">
                <a:solidFill>
                  <a:srgbClr val="002060"/>
                </a:solidFill>
                <a:latin typeface="Times New Roman" pitchFamily="18" charset="0"/>
                <a:cs typeface="Times New Roman" pitchFamily="18" charset="0"/>
              </a:rPr>
              <a:t>Securitatea și sănătatea în muncă</a:t>
            </a:r>
            <a:r>
              <a:rPr lang="en-US" dirty="0" smtClean="0">
                <a:solidFill>
                  <a:srgbClr val="002060"/>
                </a:solidFill>
                <a:latin typeface="Cambria" panose="02040503050406030204" pitchFamily="18" charset="0"/>
                <a:cs typeface="Times New Roman" panose="02020603050405020304" pitchFamily="18" charset="0"/>
              </a:rPr>
              <a:t/>
            </a:r>
            <a:br>
              <a:rPr lang="en-US" dirty="0" smtClean="0">
                <a:solidFill>
                  <a:srgbClr val="002060"/>
                </a:solidFill>
                <a:latin typeface="Cambria" panose="02040503050406030204" pitchFamily="18" charset="0"/>
                <a:cs typeface="Times New Roman" panose="02020603050405020304" pitchFamily="18" charset="0"/>
              </a:rPr>
            </a:br>
            <a:endParaRPr lang="en-US" dirty="0"/>
          </a:p>
        </p:txBody>
      </p:sp>
      <p:sp>
        <p:nvSpPr>
          <p:cNvPr id="5" name="Content Placeholder 4"/>
          <p:cNvSpPr>
            <a:spLocks noGrp="1"/>
          </p:cNvSpPr>
          <p:nvPr>
            <p:ph idx="1"/>
          </p:nvPr>
        </p:nvSpPr>
        <p:spPr>
          <a:xfrm>
            <a:off x="684000" y="2120452"/>
            <a:ext cx="8255284" cy="3816000"/>
          </a:xfrm>
        </p:spPr>
        <p:txBody>
          <a:bodyPr/>
          <a:lstStyle/>
          <a:p>
            <a:pPr algn="ctr"/>
            <a:r>
              <a:rPr lang="ro-RO" sz="2400" b="1" dirty="0" smtClean="0">
                <a:solidFill>
                  <a:schemeClr val="tx1"/>
                </a:solidFill>
                <a:latin typeface="Times New Roman" pitchFamily="18" charset="0"/>
                <a:cs typeface="Times New Roman" pitchFamily="18" charset="0"/>
              </a:rPr>
              <a:t>Cadrul Instituțional</a:t>
            </a:r>
          </a:p>
          <a:p>
            <a:pPr marL="457200" indent="-457200">
              <a:spcBef>
                <a:spcPts val="0"/>
              </a:spcBef>
              <a:spcAft>
                <a:spcPts val="0"/>
              </a:spcAft>
              <a:buFont typeface="+mj-lt"/>
              <a:buAutoNum type="arabicPeriod"/>
            </a:pPr>
            <a:r>
              <a:rPr lang="ro-RO" sz="2000" dirty="0" smtClean="0">
                <a:solidFill>
                  <a:schemeClr val="tx1"/>
                </a:solidFill>
                <a:latin typeface="Times New Roman" pitchFamily="18" charset="0"/>
                <a:cs typeface="Times New Roman" pitchFamily="18" charset="0"/>
              </a:rPr>
              <a:t>MSMPS;</a:t>
            </a:r>
          </a:p>
          <a:p>
            <a:pPr marL="457200" indent="-457200">
              <a:spcBef>
                <a:spcPts val="0"/>
              </a:spcBef>
              <a:spcAft>
                <a:spcPts val="0"/>
              </a:spcAft>
              <a:buFont typeface="+mj-lt"/>
              <a:buAutoNum type="arabicPeriod"/>
            </a:pPr>
            <a:r>
              <a:rPr lang="ro-RO" sz="2000" dirty="0" smtClean="0">
                <a:solidFill>
                  <a:schemeClr val="tx1"/>
                </a:solidFill>
                <a:latin typeface="Times New Roman" pitchFamily="18" charset="0"/>
                <a:cs typeface="Times New Roman" pitchFamily="18" charset="0"/>
              </a:rPr>
              <a:t>ISM;</a:t>
            </a:r>
          </a:p>
          <a:p>
            <a:pPr marL="457200" indent="-457200">
              <a:spcBef>
                <a:spcPts val="0"/>
              </a:spcBef>
              <a:spcAft>
                <a:spcPts val="0"/>
              </a:spcAft>
              <a:buFont typeface="+mj-lt"/>
              <a:buAutoNum type="arabicPeriod"/>
            </a:pPr>
            <a:r>
              <a:rPr lang="ro-RO" sz="2000" dirty="0" smtClean="0">
                <a:solidFill>
                  <a:schemeClr val="tx1"/>
                </a:solidFill>
                <a:latin typeface="Times New Roman" pitchFamily="18" charset="0"/>
                <a:cs typeface="Times New Roman" pitchFamily="18" charset="0"/>
              </a:rPr>
              <a:t>10 autorutăți competente în domeniul SSM</a:t>
            </a:r>
          </a:p>
          <a:p>
            <a:pPr marL="457200" indent="-457200">
              <a:spcBef>
                <a:spcPts val="0"/>
              </a:spcBef>
              <a:spcAft>
                <a:spcPts val="0"/>
              </a:spcAft>
              <a:buFont typeface="+mj-lt"/>
              <a:buAutoNum type="arabicPeriod"/>
            </a:pPr>
            <a:r>
              <a:rPr lang="ro-RO" sz="2000" dirty="0" smtClean="0">
                <a:solidFill>
                  <a:schemeClr val="tx1"/>
                </a:solidFill>
                <a:latin typeface="Times New Roman" pitchFamily="18" charset="0"/>
                <a:cs typeface="Times New Roman" pitchFamily="18" charset="0"/>
              </a:rPr>
              <a:t>Comisia națională pentru consultări și negocieri colective;</a:t>
            </a:r>
          </a:p>
          <a:p>
            <a:pPr marL="457200" indent="-457200">
              <a:spcBef>
                <a:spcPts val="0"/>
              </a:spcBef>
              <a:spcAft>
                <a:spcPts val="0"/>
              </a:spcAft>
              <a:buFont typeface="+mj-lt"/>
              <a:buAutoNum type="arabicPeriod"/>
            </a:pPr>
            <a:r>
              <a:rPr lang="ro-RO" sz="2000" dirty="0" smtClean="0">
                <a:solidFill>
                  <a:schemeClr val="tx1"/>
                </a:solidFill>
                <a:latin typeface="Times New Roman" pitchFamily="18" charset="0"/>
                <a:cs typeface="Times New Roman" pitchFamily="18" charset="0"/>
              </a:rPr>
              <a:t>CNPM;</a:t>
            </a:r>
          </a:p>
          <a:p>
            <a:pPr marL="457200" indent="-457200">
              <a:spcBef>
                <a:spcPts val="0"/>
              </a:spcBef>
              <a:spcAft>
                <a:spcPts val="0"/>
              </a:spcAft>
              <a:buFont typeface="+mj-lt"/>
              <a:buAutoNum type="arabicPeriod"/>
            </a:pPr>
            <a:r>
              <a:rPr lang="ro-RO" sz="2000" dirty="0" smtClean="0">
                <a:solidFill>
                  <a:schemeClr val="tx1"/>
                </a:solidFill>
                <a:latin typeface="Times New Roman" pitchFamily="18" charset="0"/>
                <a:cs typeface="Times New Roman" pitchFamily="18" charset="0"/>
              </a:rPr>
              <a:t>CNSM;</a:t>
            </a:r>
          </a:p>
          <a:p>
            <a:pPr marL="457200" indent="-457200">
              <a:spcBef>
                <a:spcPts val="0"/>
              </a:spcBef>
              <a:spcAft>
                <a:spcPts val="0"/>
              </a:spcAft>
              <a:buFont typeface="+mj-lt"/>
              <a:buAutoNum type="arabicPeriod"/>
            </a:pPr>
            <a:r>
              <a:rPr lang="ro-RO" sz="2000" dirty="0" smtClean="0">
                <a:solidFill>
                  <a:schemeClr val="tx1"/>
                </a:solidFill>
                <a:latin typeface="Times New Roman" pitchFamily="18" charset="0"/>
                <a:cs typeface="Times New Roman" pitchFamily="18" charset="0"/>
              </a:rPr>
              <a:t>SIPP;</a:t>
            </a:r>
          </a:p>
          <a:p>
            <a:pPr marL="457200" indent="-457200">
              <a:spcBef>
                <a:spcPts val="0"/>
              </a:spcBef>
              <a:spcAft>
                <a:spcPts val="0"/>
              </a:spcAft>
              <a:buFont typeface="+mj-lt"/>
              <a:buAutoNum type="arabicPeriod"/>
            </a:pPr>
            <a:r>
              <a:rPr lang="ro-RO" sz="2000" dirty="0" smtClean="0">
                <a:solidFill>
                  <a:schemeClr val="tx1"/>
                </a:solidFill>
                <a:latin typeface="Times New Roman" pitchFamily="18" charset="0"/>
                <a:cs typeface="Times New Roman" pitchFamily="18" charset="0"/>
              </a:rPr>
              <a:t>SEPP;</a:t>
            </a:r>
          </a:p>
          <a:p>
            <a:pPr marL="457200" indent="-457200">
              <a:spcBef>
                <a:spcPts val="0"/>
              </a:spcBef>
              <a:spcAft>
                <a:spcPts val="0"/>
              </a:spcAft>
              <a:buFont typeface="+mj-lt"/>
              <a:buAutoNum type="arabicPeriod"/>
            </a:pPr>
            <a:r>
              <a:rPr lang="ro-RO" sz="2000" dirty="0" smtClean="0">
                <a:solidFill>
                  <a:schemeClr val="tx1"/>
                </a:solidFill>
                <a:latin typeface="Times New Roman" pitchFamily="18" charset="0"/>
                <a:cs typeface="Times New Roman" pitchFamily="18" charset="0"/>
              </a:rPr>
              <a:t>Comitetul pentru  securitate și sănătate în muncă;</a:t>
            </a:r>
          </a:p>
          <a:p>
            <a:pPr marL="457200" indent="-457200">
              <a:spcBef>
                <a:spcPts val="0"/>
              </a:spcBef>
              <a:spcAft>
                <a:spcPts val="0"/>
              </a:spcAft>
              <a:buFont typeface="+mj-lt"/>
              <a:buAutoNum type="arabicPeriod"/>
            </a:pPr>
            <a:r>
              <a:rPr lang="ro-RO" sz="2000" dirty="0" smtClean="0">
                <a:solidFill>
                  <a:schemeClr val="tx1"/>
                </a:solidFill>
                <a:latin typeface="Times New Roman" pitchFamily="18" charset="0"/>
                <a:cs typeface="Times New Roman" pitchFamily="18" charset="0"/>
              </a:rPr>
              <a:t>Salariatul.</a:t>
            </a:r>
          </a:p>
          <a:p>
            <a:pPr marL="457200" indent="-457200">
              <a:buFont typeface="+mj-lt"/>
              <a:buAutoNum type="arabicPeriod"/>
            </a:pPr>
            <a:endParaRPr lang="en-US" sz="2000" dirty="0">
              <a:solidFill>
                <a:schemeClr val="tx1"/>
              </a:solidFill>
              <a:latin typeface="Times New Roman" pitchFamily="18" charset="0"/>
              <a:cs typeface="Times New Roman" pitchFamily="18" charset="0"/>
            </a:endParaRPr>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1377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3" y="1414959"/>
            <a:ext cx="7818555" cy="782328"/>
          </a:xfrm>
        </p:spPr>
        <p:txBody>
          <a:bodyPr/>
          <a:lstStyle/>
          <a:p>
            <a:pPr algn="ctr"/>
            <a:r>
              <a:rPr lang="ro-RO" sz="3200" b="1" dirty="0" smtClean="0">
                <a:solidFill>
                  <a:srgbClr val="002060"/>
                </a:solidFill>
                <a:latin typeface="Times New Roman" pitchFamily="18" charset="0"/>
                <a:cs typeface="Times New Roman" pitchFamily="18" charset="0"/>
              </a:rPr>
              <a:t>Securitatea și sănătatea în muncă.</a:t>
            </a:r>
            <a:r>
              <a:rPr lang="en-US" dirty="0" smtClean="0">
                <a:solidFill>
                  <a:srgbClr val="002060"/>
                </a:solidFill>
                <a:latin typeface="Cambria" panose="02040503050406030204" pitchFamily="18" charset="0"/>
                <a:cs typeface="Times New Roman" panose="02020603050405020304" pitchFamily="18" charset="0"/>
              </a:rPr>
              <a:t/>
            </a:r>
            <a:br>
              <a:rPr lang="en-US" dirty="0" smtClean="0">
                <a:solidFill>
                  <a:srgbClr val="002060"/>
                </a:solidFill>
                <a:latin typeface="Cambria" panose="02040503050406030204" pitchFamily="18" charset="0"/>
                <a:cs typeface="Times New Roman" panose="02020603050405020304" pitchFamily="18" charset="0"/>
              </a:rPr>
            </a:br>
            <a:endParaRPr lang="en-US" dirty="0"/>
          </a:p>
        </p:txBody>
      </p:sp>
      <p:sp>
        <p:nvSpPr>
          <p:cNvPr id="3" name="Footer Placeholder 2"/>
          <p:cNvSpPr>
            <a:spLocks noGrp="1"/>
          </p:cNvSpPr>
          <p:nvPr>
            <p:ph type="ftr" sz="quarter" idx="10"/>
          </p:nvPr>
        </p:nvSpPr>
        <p:spPr/>
        <p:txBody>
          <a:bodyPr/>
          <a:lstStyle/>
          <a:p>
            <a:r>
              <a:rPr lang="de-DE" smtClean="0"/>
              <a:t>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19/10/2018</a:t>
            </a:fld>
            <a:endParaRPr lang="en-GB" noProof="0" dirty="0"/>
          </a:p>
        </p:txBody>
      </p:sp>
      <p:sp>
        <p:nvSpPr>
          <p:cNvPr id="5" name="Content Placeholder 4"/>
          <p:cNvSpPr>
            <a:spLocks noGrp="1"/>
          </p:cNvSpPr>
          <p:nvPr>
            <p:ph idx="1"/>
          </p:nvPr>
        </p:nvSpPr>
        <p:spPr>
          <a:xfrm>
            <a:off x="684000" y="2270580"/>
            <a:ext cx="8255284" cy="3816000"/>
          </a:xfrm>
        </p:spPr>
        <p:txBody>
          <a:bodyPr/>
          <a:lstStyle/>
          <a:p>
            <a:pPr algn="just"/>
            <a:r>
              <a:rPr lang="ro-RO" sz="2400" b="1" dirty="0" smtClean="0">
                <a:solidFill>
                  <a:schemeClr val="tx1"/>
                </a:solidFill>
                <a:latin typeface="Times New Roman" pitchFamily="18" charset="0"/>
              </a:rPr>
              <a:t>         Securitatea şi sănătatea în muncă  reprezintă</a:t>
            </a:r>
            <a:r>
              <a:rPr lang="ro-RO" sz="2400" dirty="0" smtClean="0">
                <a:solidFill>
                  <a:schemeClr val="tx1"/>
                </a:solidFill>
                <a:latin typeface="Times New Roman" pitchFamily="18" charset="0"/>
              </a:rPr>
              <a:t> ansamblu de activităţi avînd ca scop asigurarea celor mai bune condiţii de lucru, apărarea vieţii, sănătăţii, integrităţii fizice şi psihice a lucrătorilor.</a:t>
            </a:r>
          </a:p>
          <a:p>
            <a:pPr algn="just"/>
            <a:r>
              <a:rPr lang="ro-RO" sz="2400" dirty="0" smtClean="0">
                <a:solidFill>
                  <a:schemeClr val="tx1"/>
                </a:solidFill>
                <a:latin typeface="Times New Roman" pitchFamily="18" charset="0"/>
              </a:rPr>
              <a:t>         A</a:t>
            </a:r>
            <a:r>
              <a:rPr lang="pt-BR" sz="2400" dirty="0" smtClean="0">
                <a:solidFill>
                  <a:schemeClr val="tx1"/>
                </a:solidFill>
                <a:latin typeface="Times New Roman" pitchFamily="18" charset="0"/>
              </a:rPr>
              <a:t>ctivităţi</a:t>
            </a:r>
            <a:r>
              <a:rPr lang="ro-RO" sz="2400" dirty="0" smtClean="0">
                <a:solidFill>
                  <a:schemeClr val="tx1"/>
                </a:solidFill>
                <a:latin typeface="Times New Roman" pitchFamily="18" charset="0"/>
              </a:rPr>
              <a:t>le de securitate şi sănătate în muncă urmăresc prevenirea, diminuarea sau excluderea </a:t>
            </a:r>
            <a:r>
              <a:rPr lang="ro-RO" sz="2400" b="1" dirty="0" smtClean="0">
                <a:solidFill>
                  <a:schemeClr val="tx1"/>
                </a:solidFill>
                <a:latin typeface="Times New Roman" pitchFamily="18" charset="0"/>
              </a:rPr>
              <a:t>factorilor de risc</a:t>
            </a:r>
            <a:r>
              <a:rPr lang="ro-RO" sz="2400" dirty="0" smtClean="0">
                <a:solidFill>
                  <a:schemeClr val="tx1"/>
                </a:solidFill>
                <a:latin typeface="Times New Roman" pitchFamily="18" charset="0"/>
              </a:rPr>
              <a:t> profesional aferenţi sistemului de muncă</a:t>
            </a:r>
            <a:r>
              <a:rPr lang="pt-BR" sz="2400" dirty="0" smtClean="0">
                <a:solidFill>
                  <a:schemeClr val="tx1"/>
                </a:solidFill>
                <a:latin typeface="Times New Roman" pitchFamily="18" charset="0"/>
              </a:rPr>
              <a:t>.</a:t>
            </a:r>
            <a:endParaRPr lang="ru-RU" sz="2400" dirty="0" smtClean="0">
              <a:solidFill>
                <a:schemeClr val="tx1"/>
              </a:solidFill>
              <a:latin typeface="Times New Roman" pitchFamily="18" charset="0"/>
            </a:endParaRPr>
          </a:p>
          <a:p>
            <a:endParaRPr lang="en-US" dirty="0">
              <a:solidFill>
                <a:schemeClr val="tx1"/>
              </a:solidFill>
            </a:endParaRPr>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137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3" y="1414959"/>
            <a:ext cx="7818555" cy="782328"/>
          </a:xfrm>
        </p:spPr>
        <p:txBody>
          <a:bodyPr/>
          <a:lstStyle/>
          <a:p>
            <a:pPr algn="ctr"/>
            <a:r>
              <a:rPr lang="ro-RO" sz="3200" b="1" dirty="0" smtClean="0">
                <a:solidFill>
                  <a:srgbClr val="002060"/>
                </a:solidFill>
                <a:latin typeface="Times New Roman" pitchFamily="18" charset="0"/>
                <a:cs typeface="Times New Roman" pitchFamily="18" charset="0"/>
              </a:rPr>
              <a:t>Securitatea și sănătatea în muncă.</a:t>
            </a:r>
            <a:r>
              <a:rPr lang="en-US" dirty="0" smtClean="0">
                <a:solidFill>
                  <a:srgbClr val="002060"/>
                </a:solidFill>
                <a:latin typeface="Cambria" panose="02040503050406030204" pitchFamily="18" charset="0"/>
                <a:cs typeface="Times New Roman" panose="02020603050405020304" pitchFamily="18" charset="0"/>
              </a:rPr>
              <a:t/>
            </a:r>
            <a:br>
              <a:rPr lang="en-US" dirty="0" smtClean="0">
                <a:solidFill>
                  <a:srgbClr val="002060"/>
                </a:solidFill>
                <a:latin typeface="Cambria" panose="02040503050406030204" pitchFamily="18" charset="0"/>
                <a:cs typeface="Times New Roman" panose="02020603050405020304" pitchFamily="18" charset="0"/>
              </a:rPr>
            </a:br>
            <a:endParaRPr lang="en-US" dirty="0"/>
          </a:p>
        </p:txBody>
      </p:sp>
      <p:sp>
        <p:nvSpPr>
          <p:cNvPr id="3" name="Footer Placeholder 2"/>
          <p:cNvSpPr>
            <a:spLocks noGrp="1"/>
          </p:cNvSpPr>
          <p:nvPr>
            <p:ph type="ftr" sz="quarter" idx="10"/>
          </p:nvPr>
        </p:nvSpPr>
        <p:spPr/>
        <p:txBody>
          <a:bodyPr/>
          <a:lstStyle/>
          <a:p>
            <a:r>
              <a:rPr lang="de-DE" smtClean="0"/>
              <a:t>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19/10/2018</a:t>
            </a:fld>
            <a:endParaRPr lang="en-GB" noProof="0" dirty="0"/>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Grp="1" noChangeAspect="1" noChangeArrowheads="1"/>
          </p:cNvPicPr>
          <p:nvPr>
            <p:ph idx="1"/>
          </p:nvPr>
        </p:nvPicPr>
        <p:blipFill>
          <a:blip r:embed="rId3"/>
          <a:srcRect/>
          <a:stretch>
            <a:fillRect/>
          </a:stretch>
        </p:blipFill>
        <p:spPr bwMode="auto">
          <a:xfrm>
            <a:off x="1899236" y="2278775"/>
            <a:ext cx="5811750" cy="3807699"/>
          </a:xfrm>
          <a:prstGeom prst="rect">
            <a:avLst/>
          </a:prstGeom>
          <a:noFill/>
          <a:ln w="9525">
            <a:noFill/>
            <a:miter lim="800000"/>
            <a:headEnd/>
            <a:tailEnd/>
          </a:ln>
          <a:effec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1377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3" y="1414959"/>
            <a:ext cx="7818555" cy="782328"/>
          </a:xfrm>
        </p:spPr>
        <p:txBody>
          <a:bodyPr/>
          <a:lstStyle/>
          <a:p>
            <a:pPr algn="ctr"/>
            <a:r>
              <a:rPr lang="ro-RO" sz="3200" b="1" dirty="0" smtClean="0">
                <a:solidFill>
                  <a:srgbClr val="002060"/>
                </a:solidFill>
                <a:latin typeface="Times New Roman" pitchFamily="18" charset="0"/>
                <a:cs typeface="Times New Roman" pitchFamily="18" charset="0"/>
              </a:rPr>
              <a:t>Securitatea și sănătatea în muncă</a:t>
            </a:r>
            <a:r>
              <a:rPr lang="en-US" dirty="0" smtClean="0">
                <a:solidFill>
                  <a:srgbClr val="002060"/>
                </a:solidFill>
                <a:latin typeface="Cambria" panose="02040503050406030204" pitchFamily="18" charset="0"/>
                <a:cs typeface="Times New Roman" panose="02020603050405020304" pitchFamily="18" charset="0"/>
              </a:rPr>
              <a:t/>
            </a:r>
            <a:br>
              <a:rPr lang="en-US" dirty="0" smtClean="0">
                <a:solidFill>
                  <a:srgbClr val="002060"/>
                </a:solidFill>
                <a:latin typeface="Cambria" panose="02040503050406030204" pitchFamily="18" charset="0"/>
                <a:cs typeface="Times New Roman" panose="02020603050405020304" pitchFamily="18" charset="0"/>
              </a:rPr>
            </a:br>
            <a:endParaRPr lang="en-US" dirty="0"/>
          </a:p>
        </p:txBody>
      </p:sp>
      <p:sp>
        <p:nvSpPr>
          <p:cNvPr id="3" name="Footer Placeholder 2"/>
          <p:cNvSpPr>
            <a:spLocks noGrp="1"/>
          </p:cNvSpPr>
          <p:nvPr>
            <p:ph type="ftr" sz="quarter" idx="10"/>
          </p:nvPr>
        </p:nvSpPr>
        <p:spPr/>
        <p:txBody>
          <a:bodyPr/>
          <a:lstStyle/>
          <a:p>
            <a:r>
              <a:rPr lang="de-DE" smtClean="0"/>
              <a:t>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19/10/2018</a:t>
            </a:fld>
            <a:endParaRPr lang="en-GB" noProof="0" dirty="0"/>
          </a:p>
        </p:txBody>
      </p:sp>
      <p:sp>
        <p:nvSpPr>
          <p:cNvPr id="5" name="Content Placeholder 4"/>
          <p:cNvSpPr>
            <a:spLocks noGrp="1"/>
          </p:cNvSpPr>
          <p:nvPr>
            <p:ph idx="1"/>
          </p:nvPr>
        </p:nvSpPr>
        <p:spPr>
          <a:xfrm>
            <a:off x="684000" y="2079508"/>
            <a:ext cx="8255284" cy="3816000"/>
          </a:xfrm>
        </p:spPr>
        <p:txBody>
          <a:bodyPr/>
          <a:lstStyle/>
          <a:p>
            <a:pPr algn="ctr">
              <a:spcBef>
                <a:spcPts val="0"/>
              </a:spcBef>
              <a:spcAft>
                <a:spcPts val="0"/>
              </a:spcAft>
            </a:pPr>
            <a:r>
              <a:rPr lang="ro-RO" sz="2400" b="1" dirty="0" smtClean="0">
                <a:solidFill>
                  <a:schemeClr val="tx1"/>
                </a:solidFill>
                <a:latin typeface="Times New Roman" pitchFamily="18" charset="0"/>
              </a:rPr>
              <a:t>Organizarea la nivel de intreprinde a activităților de</a:t>
            </a:r>
          </a:p>
          <a:p>
            <a:pPr algn="ctr">
              <a:spcBef>
                <a:spcPts val="0"/>
              </a:spcBef>
              <a:spcAft>
                <a:spcPts val="0"/>
              </a:spcAft>
            </a:pPr>
            <a:r>
              <a:rPr lang="ro-RO" sz="2400" b="1" dirty="0" smtClean="0">
                <a:solidFill>
                  <a:schemeClr val="tx1"/>
                </a:solidFill>
                <a:latin typeface="Times New Roman" pitchFamily="18" charset="0"/>
              </a:rPr>
              <a:t> protecție și prevenire</a:t>
            </a:r>
          </a:p>
          <a:p>
            <a:pPr algn="just"/>
            <a:r>
              <a:rPr lang="ro-RO" sz="2400" dirty="0" smtClean="0">
                <a:solidFill>
                  <a:schemeClr val="tx1"/>
                </a:solidFill>
                <a:latin typeface="Times New Roman" pitchFamily="18" charset="0"/>
                <a:cs typeface="Times New Roman" pitchFamily="18" charset="0"/>
              </a:rPr>
              <a:t>Se realizează de</a:t>
            </a:r>
            <a:r>
              <a:rPr lang="vi-VN" sz="2400" dirty="0" smtClean="0">
                <a:solidFill>
                  <a:schemeClr val="tx1"/>
                </a:solidFill>
                <a:latin typeface="Times New Roman" pitchFamily="18" charset="0"/>
                <a:cs typeface="Times New Roman" pitchFamily="18" charset="0"/>
              </a:rPr>
              <a:t> către angajator, în următoarele modalităţi:</a:t>
            </a:r>
            <a:br>
              <a:rPr lang="vi-VN" sz="2400" dirty="0" smtClean="0">
                <a:solidFill>
                  <a:schemeClr val="tx1"/>
                </a:solidFill>
                <a:latin typeface="Times New Roman" pitchFamily="18" charset="0"/>
                <a:cs typeface="Times New Roman" pitchFamily="18" charset="0"/>
              </a:rPr>
            </a:br>
            <a:r>
              <a:rPr lang="vi-VN" sz="2400" dirty="0" smtClean="0">
                <a:solidFill>
                  <a:schemeClr val="tx1"/>
                </a:solidFill>
                <a:latin typeface="Times New Roman" pitchFamily="18" charset="0"/>
                <a:cs typeface="Times New Roman" pitchFamily="18" charset="0"/>
              </a:rPr>
              <a:t>    1) prin asumarea de către angajator, în condiţiile articolului 11 alineatul (10) din Legea securităţii şi sănătăţii în muncă, a atribuţiilor lucrătorului desemnat;</a:t>
            </a:r>
            <a:endParaRPr lang="ro-RO" sz="2400" dirty="0" smtClean="0">
              <a:solidFill>
                <a:schemeClr val="tx1"/>
              </a:solidFill>
              <a:latin typeface="Times New Roman" pitchFamily="18" charset="0"/>
              <a:cs typeface="Times New Roman" pitchFamily="18" charset="0"/>
            </a:endParaRPr>
          </a:p>
          <a:p>
            <a:pPr algn="just"/>
            <a:r>
              <a:rPr lang="ro-RO"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  2) prin desemnarea unuia sau a mai multor lucrători pentru a desfăşura activităţile de protecţie şi prevenire;</a:t>
            </a:r>
            <a:r>
              <a:rPr lang="ro-RO" sz="2400" dirty="0" smtClean="0">
                <a:solidFill>
                  <a:schemeClr val="tx1"/>
                </a:solidFill>
                <a:latin typeface="Times New Roman" pitchFamily="18" charset="0"/>
                <a:cs typeface="Times New Roman" pitchFamily="18" charset="0"/>
              </a:rPr>
              <a:t> </a:t>
            </a:r>
          </a:p>
          <a:p>
            <a:pPr algn="just"/>
            <a:r>
              <a:rPr lang="vi-VN" sz="2400" dirty="0" smtClean="0">
                <a:solidFill>
                  <a:schemeClr val="tx1"/>
                </a:solidFill>
                <a:latin typeface="Times New Roman" pitchFamily="18" charset="0"/>
                <a:cs typeface="Times New Roman" pitchFamily="18" charset="0"/>
              </a:rPr>
              <a:t>    3) prin înfiinţarea unui serviciu intern de protecţie şi prevenire;</a:t>
            </a:r>
            <a:endParaRPr lang="ro-RO" sz="2400" dirty="0" smtClean="0">
              <a:solidFill>
                <a:schemeClr val="tx1"/>
              </a:solidFill>
              <a:latin typeface="Times New Roman" pitchFamily="18" charset="0"/>
              <a:cs typeface="Times New Roman" pitchFamily="18" charset="0"/>
            </a:endParaRPr>
          </a:p>
          <a:p>
            <a:pPr algn="just"/>
            <a:r>
              <a:rPr lang="vi-VN" sz="2400" dirty="0" smtClean="0">
                <a:solidFill>
                  <a:schemeClr val="tx1"/>
                </a:solidFill>
                <a:latin typeface="Times New Roman" pitchFamily="18" charset="0"/>
                <a:cs typeface="Times New Roman" pitchFamily="18" charset="0"/>
              </a:rPr>
              <a:t>    4) prin apelarea la servicii externe de protecţie şi prevenire</a:t>
            </a:r>
            <a:endParaRPr lang="en-US" sz="2400" dirty="0">
              <a:solidFill>
                <a:schemeClr val="tx1"/>
              </a:solidFill>
              <a:latin typeface="Times New Roman" pitchFamily="18" charset="0"/>
              <a:cs typeface="Times New Roman" pitchFamily="18" charset="0"/>
            </a:endParaRPr>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1377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48D33985-7977-47B5-9E02-C4854870D03D}" type="slidenum">
              <a:rPr lang="ru-RU" smtClean="0"/>
              <a:pPr>
                <a:defRPr/>
              </a:pPr>
              <a:t>14</a:t>
            </a:fld>
            <a:endParaRPr lang="ru-RU"/>
          </a:p>
        </p:txBody>
      </p:sp>
      <p:sp>
        <p:nvSpPr>
          <p:cNvPr id="16388" name="Прямоугольник 5"/>
          <p:cNvSpPr>
            <a:spLocks noChangeArrowheads="1"/>
          </p:cNvSpPr>
          <p:nvPr/>
        </p:nvSpPr>
        <p:spPr bwMode="auto">
          <a:xfrm>
            <a:off x="428625" y="984945"/>
            <a:ext cx="8143875" cy="5632311"/>
          </a:xfrm>
          <a:prstGeom prst="rect">
            <a:avLst/>
          </a:prstGeom>
          <a:noFill/>
          <a:ln w="9525">
            <a:noFill/>
            <a:miter lim="800000"/>
            <a:headEnd/>
            <a:tailEnd/>
          </a:ln>
        </p:spPr>
        <p:txBody>
          <a:bodyPr>
            <a:spAutoFit/>
          </a:bodyPr>
          <a:lstStyle/>
          <a:p>
            <a:r>
              <a:rPr lang="vi-VN" sz="2400" b="0" dirty="0" smtClean="0">
                <a:solidFill>
                  <a:schemeClr val="tx1"/>
                </a:solidFill>
                <a:latin typeface="Times New Roman" pitchFamily="18" charset="0"/>
                <a:cs typeface="Times New Roman" pitchFamily="18" charset="0"/>
              </a:rPr>
              <a:t>Cu referinţă la unităţile care desfăşoară activităţi dintre cele prevăzute în anexa nr. 1 la prezentul Regulament, angajatorul este obligat să organizeze serviciul intern de protecţie şi prevenire.</a:t>
            </a:r>
            <a:endParaRPr lang="ro-RO" sz="2400" b="0" dirty="0" smtClean="0">
              <a:solidFill>
                <a:schemeClr val="tx1"/>
              </a:solidFill>
              <a:latin typeface="Times New Roman" pitchFamily="18" charset="0"/>
              <a:cs typeface="Times New Roman" pitchFamily="18" charset="0"/>
            </a:endParaRPr>
          </a:p>
          <a:p>
            <a:pPr algn="ctr"/>
            <a:r>
              <a:rPr lang="vi-VN" sz="2400" b="0" dirty="0" smtClean="0">
                <a:solidFill>
                  <a:schemeClr val="tx1"/>
                </a:solidFill>
                <a:latin typeface="Times New Roman" pitchFamily="18" charset="0"/>
                <a:cs typeface="Times New Roman" pitchFamily="18" charset="0"/>
              </a:rPr>
              <a:t>LISTA</a:t>
            </a:r>
            <a:br>
              <a:rPr lang="vi-VN" sz="2400" b="0" dirty="0" smtClean="0">
                <a:solidFill>
                  <a:schemeClr val="tx1"/>
                </a:solidFill>
                <a:latin typeface="Times New Roman" pitchFamily="18" charset="0"/>
                <a:cs typeface="Times New Roman" pitchFamily="18" charset="0"/>
              </a:rPr>
            </a:br>
            <a:r>
              <a:rPr lang="vi-VN" sz="2400" b="0" dirty="0" smtClean="0">
                <a:solidFill>
                  <a:schemeClr val="tx1"/>
                </a:solidFill>
                <a:latin typeface="Times New Roman" pitchFamily="18" charset="0"/>
                <a:cs typeface="Times New Roman" pitchFamily="18" charset="0"/>
              </a:rPr>
              <a:t>activităţilor economice desfăşurate în cadrul unităţii</a:t>
            </a:r>
            <a:r>
              <a:rPr lang="ro-RO" sz="2400" b="0" dirty="0" smtClean="0">
                <a:solidFill>
                  <a:schemeClr val="tx1"/>
                </a:solidFill>
                <a:latin typeface="Times New Roman" pitchFamily="18" charset="0"/>
                <a:cs typeface="Times New Roman" pitchFamily="18" charset="0"/>
              </a:rPr>
              <a:t>(Anexa 1)</a:t>
            </a:r>
          </a:p>
          <a:p>
            <a:pPr algn="l"/>
            <a:r>
              <a:rPr lang="vi-VN" sz="2400" b="0" dirty="0">
                <a:solidFill>
                  <a:schemeClr val="tx1"/>
                </a:solidFill>
                <a:latin typeface="Times New Roman" pitchFamily="18" charset="0"/>
                <a:cs typeface="Times New Roman" pitchFamily="18" charset="0"/>
              </a:rPr>
              <a:t>   1.Industria extractivă.</a:t>
            </a:r>
            <a:br>
              <a:rPr lang="vi-VN" sz="2400" b="0" dirty="0">
                <a:solidFill>
                  <a:schemeClr val="tx1"/>
                </a:solidFill>
                <a:latin typeface="Times New Roman" pitchFamily="18" charset="0"/>
                <a:cs typeface="Times New Roman" pitchFamily="18" charset="0"/>
              </a:rPr>
            </a:br>
            <a:r>
              <a:rPr lang="vi-VN" sz="2400" b="0" dirty="0">
                <a:solidFill>
                  <a:schemeClr val="tx1"/>
                </a:solidFill>
                <a:latin typeface="Times New Roman" pitchFamily="18" charset="0"/>
                <a:cs typeface="Times New Roman" pitchFamily="18" charset="0"/>
              </a:rPr>
              <a:t>    2. Energia electrică şi termică, gaze şi apă.</a:t>
            </a:r>
            <a:br>
              <a:rPr lang="vi-VN" sz="2400" b="0" dirty="0">
                <a:solidFill>
                  <a:schemeClr val="tx1"/>
                </a:solidFill>
                <a:latin typeface="Times New Roman" pitchFamily="18" charset="0"/>
                <a:cs typeface="Times New Roman" pitchFamily="18" charset="0"/>
              </a:rPr>
            </a:br>
            <a:r>
              <a:rPr lang="vi-VN" sz="2400" b="0" dirty="0">
                <a:solidFill>
                  <a:schemeClr val="tx1"/>
                </a:solidFill>
                <a:latin typeface="Times New Roman" pitchFamily="18" charset="0"/>
                <a:cs typeface="Times New Roman" pitchFamily="18" charset="0"/>
              </a:rPr>
              <a:t>    3. Construcţii.</a:t>
            </a:r>
            <a:br>
              <a:rPr lang="vi-VN" sz="2400" b="0" dirty="0">
                <a:solidFill>
                  <a:schemeClr val="tx1"/>
                </a:solidFill>
                <a:latin typeface="Times New Roman" pitchFamily="18" charset="0"/>
                <a:cs typeface="Times New Roman" pitchFamily="18" charset="0"/>
              </a:rPr>
            </a:br>
            <a:r>
              <a:rPr lang="vi-VN" sz="2400" b="0" dirty="0">
                <a:solidFill>
                  <a:schemeClr val="tx1"/>
                </a:solidFill>
                <a:latin typeface="Times New Roman" pitchFamily="18" charset="0"/>
                <a:cs typeface="Times New Roman" pitchFamily="18" charset="0"/>
              </a:rPr>
              <a:t>    4. Industria prelucrătoare.</a:t>
            </a:r>
            <a:br>
              <a:rPr lang="vi-VN" sz="2400" b="0" dirty="0">
                <a:solidFill>
                  <a:schemeClr val="tx1"/>
                </a:solidFill>
                <a:latin typeface="Times New Roman" pitchFamily="18" charset="0"/>
                <a:cs typeface="Times New Roman" pitchFamily="18" charset="0"/>
              </a:rPr>
            </a:br>
            <a:r>
              <a:rPr lang="vi-VN" sz="2400" b="0" dirty="0">
                <a:solidFill>
                  <a:schemeClr val="tx1"/>
                </a:solidFill>
                <a:latin typeface="Times New Roman" pitchFamily="18" charset="0"/>
                <a:cs typeface="Times New Roman" pitchFamily="18" charset="0"/>
              </a:rPr>
              <a:t>    5. Transporturi şi comunicaţii.</a:t>
            </a:r>
            <a:br>
              <a:rPr lang="vi-VN" sz="2400" b="0" dirty="0">
                <a:solidFill>
                  <a:schemeClr val="tx1"/>
                </a:solidFill>
                <a:latin typeface="Times New Roman" pitchFamily="18" charset="0"/>
                <a:cs typeface="Times New Roman" pitchFamily="18" charset="0"/>
              </a:rPr>
            </a:br>
            <a:r>
              <a:rPr lang="vi-VN" sz="2400" b="0" dirty="0">
                <a:solidFill>
                  <a:schemeClr val="tx1"/>
                </a:solidFill>
                <a:latin typeface="Times New Roman" pitchFamily="18" charset="0"/>
                <a:cs typeface="Times New Roman" pitchFamily="18" charset="0"/>
              </a:rPr>
              <a:t>    6. Activităţi cu risc potenţial de expunere la radiaţii ionizante.</a:t>
            </a:r>
            <a:br>
              <a:rPr lang="vi-VN" sz="2400" b="0" dirty="0">
                <a:solidFill>
                  <a:schemeClr val="tx1"/>
                </a:solidFill>
                <a:latin typeface="Times New Roman" pitchFamily="18" charset="0"/>
                <a:cs typeface="Times New Roman" pitchFamily="18" charset="0"/>
              </a:rPr>
            </a:br>
            <a:r>
              <a:rPr lang="vi-VN" sz="2400" b="0" dirty="0">
                <a:solidFill>
                  <a:schemeClr val="tx1"/>
                </a:solidFill>
                <a:latin typeface="Times New Roman" pitchFamily="18" charset="0"/>
                <a:cs typeface="Times New Roman" pitchFamily="18" charset="0"/>
              </a:rPr>
              <a:t>    7. Activităţi cu risc potenţial de expunere la agenţi toxici.</a:t>
            </a:r>
            <a:br>
              <a:rPr lang="vi-VN" sz="2400" b="0" dirty="0">
                <a:solidFill>
                  <a:schemeClr val="tx1"/>
                </a:solidFill>
                <a:latin typeface="Times New Roman" pitchFamily="18" charset="0"/>
                <a:cs typeface="Times New Roman" pitchFamily="18" charset="0"/>
              </a:rPr>
            </a:br>
            <a:r>
              <a:rPr lang="vi-VN" sz="2400" b="0" dirty="0">
                <a:solidFill>
                  <a:schemeClr val="tx1"/>
                </a:solidFill>
                <a:latin typeface="Times New Roman" pitchFamily="18" charset="0"/>
                <a:cs typeface="Times New Roman" pitchFamily="18" charset="0"/>
              </a:rPr>
              <a:t>    8. Activităţi în care sînt implicate substanţe periculoase.</a:t>
            </a:r>
            <a:br>
              <a:rPr lang="vi-VN" sz="2400" b="0" dirty="0">
                <a:solidFill>
                  <a:schemeClr val="tx1"/>
                </a:solidFill>
                <a:latin typeface="Times New Roman" pitchFamily="18" charset="0"/>
                <a:cs typeface="Times New Roman" pitchFamily="18" charset="0"/>
              </a:rPr>
            </a:br>
            <a:r>
              <a:rPr lang="vi-VN" sz="2400" b="0" dirty="0">
                <a:solidFill>
                  <a:schemeClr val="tx1"/>
                </a:solidFill>
                <a:latin typeface="Times New Roman" pitchFamily="18" charset="0"/>
                <a:cs typeface="Times New Roman" pitchFamily="18" charset="0"/>
              </a:rPr>
              <a:t>    9. Activităţi cu risc de expunere la agenţi biologici</a:t>
            </a:r>
            <a:endParaRPr lang="ro-RO" sz="2400" b="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Содержимое 2"/>
          <p:cNvSpPr>
            <a:spLocks noGrp="1"/>
          </p:cNvSpPr>
          <p:nvPr>
            <p:ph sz="quarter" idx="1"/>
          </p:nvPr>
        </p:nvSpPr>
        <p:spPr>
          <a:xfrm>
            <a:off x="557213" y="1200150"/>
            <a:ext cx="8058150" cy="4572000"/>
          </a:xfrm>
        </p:spPr>
        <p:txBody>
          <a:bodyPr/>
          <a:lstStyle/>
          <a:p>
            <a:pPr algn="ctr">
              <a:buNone/>
            </a:pPr>
            <a:r>
              <a:rPr lang="vi-VN" sz="2000" b="1" dirty="0" smtClean="0">
                <a:solidFill>
                  <a:schemeClr val="tx1"/>
                </a:solidFill>
                <a:latin typeface="Times New Roman" pitchFamily="18" charset="0"/>
                <a:cs typeface="Times New Roman" pitchFamily="18" charset="0"/>
              </a:rPr>
              <a:t>Lucrătorii desemnaţi</a:t>
            </a:r>
            <a:endParaRPr lang="ro-RO" sz="2000" dirty="0" smtClean="0">
              <a:solidFill>
                <a:schemeClr val="tx1"/>
              </a:solidFill>
              <a:latin typeface="Times New Roman" pitchFamily="18" charset="0"/>
              <a:cs typeface="Times New Roman" pitchFamily="18" charset="0"/>
            </a:endParaRPr>
          </a:p>
          <a:p>
            <a:pPr>
              <a:buNone/>
            </a:pPr>
            <a:r>
              <a:rPr lang="ro-RO" sz="2000" dirty="0" smtClean="0">
                <a:solidFill>
                  <a:schemeClr val="tx1"/>
                </a:solidFill>
                <a:latin typeface="Times New Roman" pitchFamily="18" charset="0"/>
                <a:cs typeface="Times New Roman" pitchFamily="18" charset="0"/>
              </a:rPr>
              <a:t>  </a:t>
            </a:r>
            <a:r>
              <a:rPr lang="vi-VN" sz="2000" dirty="0" smtClean="0">
                <a:solidFill>
                  <a:schemeClr val="tx1"/>
                </a:solidFill>
                <a:latin typeface="Times New Roman" pitchFamily="18" charset="0"/>
                <a:cs typeface="Times New Roman" pitchFamily="18" charset="0"/>
              </a:rPr>
              <a:t>    10. Desemnarea nominală a lucrătorului (lucrătorilor) pentru a se ocupa de activităţile de protecţie şi prevenire se face prin decizia angajatorului.</a:t>
            </a:r>
            <a:br>
              <a:rPr lang="vi-VN" sz="2000" dirty="0" smtClean="0">
                <a:solidFill>
                  <a:schemeClr val="tx1"/>
                </a:solidFill>
                <a:latin typeface="Times New Roman" pitchFamily="18" charset="0"/>
                <a:cs typeface="Times New Roman" pitchFamily="18" charset="0"/>
              </a:rPr>
            </a:br>
            <a:r>
              <a:rPr lang="vi-VN" sz="2000" dirty="0" smtClean="0">
                <a:solidFill>
                  <a:schemeClr val="tx1"/>
                </a:solidFill>
                <a:latin typeface="Times New Roman" pitchFamily="18" charset="0"/>
                <a:cs typeface="Times New Roman" pitchFamily="18" charset="0"/>
              </a:rPr>
              <a:t>    11. Angajatorul va stabili activităţile de protecţie şi prevenire pe care lucrătorul desemnat, dispunînd de competenţă, timp necesar şi mijloace adecvate, urmează să le efectueze.</a:t>
            </a:r>
            <a:br>
              <a:rPr lang="vi-VN" sz="2000" dirty="0" smtClean="0">
                <a:solidFill>
                  <a:schemeClr val="tx1"/>
                </a:solidFill>
                <a:latin typeface="Times New Roman" pitchFamily="18" charset="0"/>
                <a:cs typeface="Times New Roman" pitchFamily="18" charset="0"/>
              </a:rPr>
            </a:br>
            <a:r>
              <a:rPr lang="vi-VN" sz="2000" dirty="0" smtClean="0">
                <a:solidFill>
                  <a:schemeClr val="tx1"/>
                </a:solidFill>
                <a:latin typeface="Times New Roman" pitchFamily="18" charset="0"/>
                <a:cs typeface="Times New Roman" pitchFamily="18" charset="0"/>
              </a:rPr>
              <a:t>    </a:t>
            </a:r>
            <a:r>
              <a:rPr lang="ro-RO" sz="2000" dirty="0" smtClean="0">
                <a:solidFill>
                  <a:schemeClr val="tx1"/>
                </a:solidFill>
                <a:latin typeface="Times New Roman" pitchFamily="18" charset="0"/>
                <a:cs typeface="Times New Roman" pitchFamily="18" charset="0"/>
              </a:rPr>
              <a:t>1</a:t>
            </a:r>
            <a:r>
              <a:rPr lang="vi-VN" sz="2000" dirty="0" smtClean="0">
                <a:solidFill>
                  <a:schemeClr val="tx1"/>
                </a:solidFill>
                <a:latin typeface="Times New Roman" pitchFamily="18" charset="0"/>
                <a:cs typeface="Times New Roman" pitchFamily="18" charset="0"/>
              </a:rPr>
              <a:t>3. Angajatorul va stabili numărul de lucrători desemnaţi, în funcţie de mărimea unităţii şi/sau riscurile la care sînt expuşi lucrătorii, precum şi de distribuţia acestora în cadrul unităţii.</a:t>
            </a:r>
            <a:br>
              <a:rPr lang="vi-VN" sz="2000" dirty="0" smtClean="0">
                <a:solidFill>
                  <a:schemeClr val="tx1"/>
                </a:solidFill>
                <a:latin typeface="Times New Roman" pitchFamily="18" charset="0"/>
                <a:cs typeface="Times New Roman" pitchFamily="18" charset="0"/>
              </a:rPr>
            </a:br>
            <a:r>
              <a:rPr lang="vi-VN" sz="2000" dirty="0" smtClean="0">
                <a:solidFill>
                  <a:schemeClr val="tx1"/>
                </a:solidFill>
                <a:latin typeface="Times New Roman" pitchFamily="18" charset="0"/>
                <a:cs typeface="Times New Roman" pitchFamily="18" charset="0"/>
              </a:rPr>
              <a:t>    14. Angajatorul trebuie să asigure lucrătorii desemnaţi cu mijloace adecvate şi să le acorde timpul necesar pentru a-şi desfăşura activităţile de protecţie şi prevenire. </a:t>
            </a:r>
            <a:endParaRPr lang="ro-RO" sz="2000"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Прямоугольник 5"/>
          <p:cNvSpPr>
            <a:spLocks noChangeArrowheads="1"/>
          </p:cNvSpPr>
          <p:nvPr/>
        </p:nvSpPr>
        <p:spPr bwMode="auto">
          <a:xfrm>
            <a:off x="214313" y="868370"/>
            <a:ext cx="8715375" cy="6001643"/>
          </a:xfrm>
          <a:prstGeom prst="rect">
            <a:avLst/>
          </a:prstGeom>
          <a:noFill/>
          <a:ln w="9525">
            <a:noFill/>
            <a:miter lim="800000"/>
            <a:headEnd/>
            <a:tailEnd/>
          </a:ln>
        </p:spPr>
        <p:txBody>
          <a:bodyPr>
            <a:spAutoFit/>
          </a:bodyPr>
          <a:lstStyle/>
          <a:p>
            <a:pPr algn="ctr"/>
            <a:r>
              <a:rPr lang="it-IT" sz="2400" dirty="0" smtClean="0">
                <a:solidFill>
                  <a:schemeClr val="tx1"/>
                </a:solidFill>
                <a:latin typeface="Times New Roman" pitchFamily="18" charset="0"/>
                <a:cs typeface="Times New Roman" pitchFamily="18" charset="0"/>
              </a:rPr>
              <a:t>Organizarea serviciului intern de protecţie şi prevenire</a:t>
            </a:r>
            <a:endParaRPr lang="ro-RO" sz="2400" dirty="0" smtClean="0">
              <a:solidFill>
                <a:schemeClr val="tx1"/>
              </a:solidFill>
              <a:latin typeface="Times New Roman" pitchFamily="18" charset="0"/>
              <a:cs typeface="Times New Roman" pitchFamily="18" charset="0"/>
            </a:endParaRPr>
          </a:p>
          <a:p>
            <a:pPr algn="just"/>
            <a:r>
              <a:rPr lang="vi-VN" sz="2400" b="0" dirty="0" smtClean="0">
                <a:solidFill>
                  <a:schemeClr val="tx1"/>
                </a:solidFill>
                <a:latin typeface="Times New Roman" pitchFamily="18" charset="0"/>
                <a:cs typeface="Times New Roman" pitchFamily="18" charset="0"/>
              </a:rPr>
              <a:t>15</a:t>
            </a:r>
            <a:r>
              <a:rPr lang="vi-VN" sz="2400" b="0" dirty="0">
                <a:solidFill>
                  <a:schemeClr val="tx1"/>
                </a:solidFill>
                <a:latin typeface="Times New Roman" pitchFamily="18" charset="0"/>
                <a:cs typeface="Times New Roman" pitchFamily="18" charset="0"/>
              </a:rPr>
              <a:t>. Serviciul intern de protecţie şi prevenire se organizează în subordinea directă a angajatorului ca un compartiment distinct.</a:t>
            </a:r>
            <a:br>
              <a:rPr lang="vi-VN" sz="2400" b="0" dirty="0">
                <a:solidFill>
                  <a:schemeClr val="tx1"/>
                </a:solidFill>
                <a:latin typeface="Times New Roman" pitchFamily="18" charset="0"/>
                <a:cs typeface="Times New Roman" pitchFamily="18" charset="0"/>
              </a:rPr>
            </a:br>
            <a:r>
              <a:rPr lang="vi-VN" sz="2400" b="0" dirty="0">
                <a:solidFill>
                  <a:schemeClr val="tx1"/>
                </a:solidFill>
                <a:latin typeface="Times New Roman" pitchFamily="18" charset="0"/>
                <a:cs typeface="Times New Roman" pitchFamily="18" charset="0"/>
              </a:rPr>
              <a:t>    16. Angajatorul va stabili structura serviciului intern de protecţie şi prevenire în funcţie de mărimea unităţii şi/sau de riscurile la care sînt expuşi lucrătorii, precum şi de distribuţia acestora în cadrul unităţii.</a:t>
            </a:r>
            <a:br>
              <a:rPr lang="vi-VN" sz="2400" b="0" dirty="0">
                <a:solidFill>
                  <a:schemeClr val="tx1"/>
                </a:solidFill>
                <a:latin typeface="Times New Roman" pitchFamily="18" charset="0"/>
                <a:cs typeface="Times New Roman" pitchFamily="18" charset="0"/>
              </a:rPr>
            </a:br>
            <a:r>
              <a:rPr lang="vi-VN" sz="2400" b="0" dirty="0">
                <a:solidFill>
                  <a:schemeClr val="tx1"/>
                </a:solidFill>
                <a:latin typeface="Times New Roman" pitchFamily="18" charset="0"/>
                <a:cs typeface="Times New Roman" pitchFamily="18" charset="0"/>
              </a:rPr>
              <a:t>    17. Angajatorul va consemna în regulamentul serviciului intern de protecţie şi prevenire activităţile de protecţie şi prevenire, care vor fi desfăşurate de către serviciul intern de protecţie şi prevenire. </a:t>
            </a:r>
            <a:br>
              <a:rPr lang="vi-VN" sz="2400" b="0" dirty="0">
                <a:solidFill>
                  <a:schemeClr val="tx1"/>
                </a:solidFill>
                <a:latin typeface="Times New Roman" pitchFamily="18" charset="0"/>
                <a:cs typeface="Times New Roman" pitchFamily="18" charset="0"/>
              </a:rPr>
            </a:br>
            <a:r>
              <a:rPr lang="vi-VN" sz="2400" b="0" dirty="0">
                <a:solidFill>
                  <a:schemeClr val="tx1"/>
                </a:solidFill>
                <a:latin typeface="Times New Roman" pitchFamily="18" charset="0"/>
                <a:cs typeface="Times New Roman" pitchFamily="18" charset="0"/>
              </a:rPr>
              <a:t>    18. Serviciul intern de protecţie şi prevenire trebuie să fie format din lucrători care îndeplinesc cerinţele minime de pregătire în domeniul securităţii şi sănătăţii în muncă, corespunzătoare nivelului doi, conform prevederilor punctelor 37-40 din prezentul Regulament.</a:t>
            </a:r>
            <a:br>
              <a:rPr lang="vi-VN" sz="2400" b="0" dirty="0">
                <a:solidFill>
                  <a:schemeClr val="tx1"/>
                </a:solidFill>
                <a:latin typeface="Times New Roman" pitchFamily="18" charset="0"/>
                <a:cs typeface="Times New Roman" pitchFamily="18" charset="0"/>
              </a:rPr>
            </a:br>
            <a:r>
              <a:rPr lang="vi-VN" sz="2400" b="0" dirty="0">
                <a:solidFill>
                  <a:schemeClr val="tx1"/>
                </a:solidFill>
                <a:latin typeface="Times New Roman" pitchFamily="18" charset="0"/>
                <a:cs typeface="Times New Roman" pitchFamily="18" charset="0"/>
              </a:rPr>
              <a:t>    19. În cadrul serviciului intern de protecţie şi prevenire pot activa şi alţi lucrători pentru desfăşurarea activităţilor auxiliare. </a:t>
            </a:r>
            <a:br>
              <a:rPr lang="vi-VN" sz="2400" b="0" dirty="0">
                <a:solidFill>
                  <a:schemeClr val="tx1"/>
                </a:solidFill>
                <a:latin typeface="Times New Roman" pitchFamily="18" charset="0"/>
                <a:cs typeface="Times New Roman" pitchFamily="18" charset="0"/>
              </a:rPr>
            </a:br>
            <a:r>
              <a:rPr lang="vi-VN" sz="2400" b="0" dirty="0">
                <a:solidFill>
                  <a:schemeClr val="tx1"/>
                </a:solidFill>
                <a:latin typeface="Times New Roman" pitchFamily="18" charset="0"/>
                <a:cs typeface="Times New Roman" pitchFamily="18" charset="0"/>
              </a:rPr>
              <a:t>   </a:t>
            </a:r>
            <a:endParaRPr lang="ro-RO" sz="2400" b="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3" y="1414959"/>
            <a:ext cx="7818555" cy="782328"/>
          </a:xfrm>
        </p:spPr>
        <p:txBody>
          <a:bodyPr/>
          <a:lstStyle/>
          <a:p>
            <a:pPr algn="ctr"/>
            <a:r>
              <a:rPr lang="ro-RO" sz="3200" b="1" dirty="0" smtClean="0">
                <a:solidFill>
                  <a:srgbClr val="002060"/>
                </a:solidFill>
                <a:latin typeface="Times New Roman" pitchFamily="18" charset="0"/>
                <a:cs typeface="Times New Roman" pitchFamily="18" charset="0"/>
              </a:rPr>
              <a:t>Securitatea și sănătatea în muncă</a:t>
            </a:r>
            <a:r>
              <a:rPr lang="en-US" dirty="0" smtClean="0">
                <a:solidFill>
                  <a:srgbClr val="002060"/>
                </a:solidFill>
                <a:latin typeface="Cambria" panose="02040503050406030204" pitchFamily="18" charset="0"/>
                <a:cs typeface="Times New Roman" panose="02020603050405020304" pitchFamily="18" charset="0"/>
              </a:rPr>
              <a:t/>
            </a:r>
            <a:br>
              <a:rPr lang="en-US" dirty="0" smtClean="0">
                <a:solidFill>
                  <a:srgbClr val="002060"/>
                </a:solidFill>
                <a:latin typeface="Cambria" panose="02040503050406030204" pitchFamily="18" charset="0"/>
                <a:cs typeface="Times New Roman" panose="02020603050405020304" pitchFamily="18" charset="0"/>
              </a:rPr>
            </a:br>
            <a:endParaRPr lang="en-US" dirty="0"/>
          </a:p>
        </p:txBody>
      </p:sp>
      <p:sp>
        <p:nvSpPr>
          <p:cNvPr id="3" name="Footer Placeholder 2"/>
          <p:cNvSpPr>
            <a:spLocks noGrp="1"/>
          </p:cNvSpPr>
          <p:nvPr>
            <p:ph type="ftr" sz="quarter" idx="10"/>
          </p:nvPr>
        </p:nvSpPr>
        <p:spPr/>
        <p:txBody>
          <a:bodyPr/>
          <a:lstStyle/>
          <a:p>
            <a:r>
              <a:rPr lang="de-DE" smtClean="0"/>
              <a:t>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19/10/2018</a:t>
            </a:fld>
            <a:endParaRPr lang="en-GB" noProof="0" dirty="0"/>
          </a:p>
        </p:txBody>
      </p:sp>
      <p:sp>
        <p:nvSpPr>
          <p:cNvPr id="5" name="Content Placeholder 4"/>
          <p:cNvSpPr>
            <a:spLocks noGrp="1"/>
          </p:cNvSpPr>
          <p:nvPr>
            <p:ph idx="1"/>
          </p:nvPr>
        </p:nvSpPr>
        <p:spPr>
          <a:xfrm>
            <a:off x="684000" y="2270580"/>
            <a:ext cx="8255284" cy="3816000"/>
          </a:xfrm>
        </p:spPr>
        <p:txBody>
          <a:bodyPr/>
          <a:lstStyle/>
          <a:p>
            <a:pPr algn="ctr"/>
            <a:r>
              <a:rPr lang="vi-VN" sz="2400" b="1" dirty="0" smtClean="0">
                <a:solidFill>
                  <a:schemeClr val="tx1"/>
                </a:solidFill>
                <a:latin typeface="Times New Roman" pitchFamily="18" charset="0"/>
                <a:cs typeface="Times New Roman" pitchFamily="18" charset="0"/>
              </a:rPr>
              <a:t>Cerinţele minime de pregătire în</a:t>
            </a:r>
            <a:r>
              <a:rPr lang="ro-RO" sz="2400" b="1" dirty="0" smtClean="0">
                <a:solidFill>
                  <a:schemeClr val="tx1"/>
                </a:solidFill>
                <a:latin typeface="Times New Roman" pitchFamily="18" charset="0"/>
                <a:cs typeface="Times New Roman" pitchFamily="18" charset="0"/>
              </a:rPr>
              <a:t> </a:t>
            </a:r>
            <a:r>
              <a:rPr lang="vi-VN" sz="2400" b="1" dirty="0" smtClean="0">
                <a:solidFill>
                  <a:schemeClr val="tx1"/>
                </a:solidFill>
                <a:latin typeface="Times New Roman" pitchFamily="18" charset="0"/>
                <a:cs typeface="Times New Roman" pitchFamily="18" charset="0"/>
              </a:rPr>
              <a:t>domeniul securităţii şi sănătăţii în muncă</a:t>
            </a:r>
            <a:endParaRPr lang="ro-RO" sz="2400" b="1" dirty="0" smtClean="0">
              <a:solidFill>
                <a:schemeClr val="tx1"/>
              </a:solidFill>
              <a:latin typeface="Times New Roman" pitchFamily="18" charset="0"/>
              <a:cs typeface="Times New Roman" pitchFamily="18" charset="0"/>
            </a:endParaRPr>
          </a:p>
          <a:p>
            <a:r>
              <a:rPr lang="ro-RO"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Pregătirea în domeniul securităţii şi sănătăţii în muncă</a:t>
            </a:r>
            <a:r>
              <a:rPr lang="ro-RO"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cuprinde două niveluri:</a:t>
            </a:r>
            <a:endParaRPr lang="ro-RO" sz="2400" dirty="0" smtClean="0">
              <a:solidFill>
                <a:schemeClr val="tx1"/>
              </a:solidFill>
              <a:latin typeface="Times New Roman" pitchFamily="18" charset="0"/>
              <a:cs typeface="Times New Roman" pitchFamily="18" charset="0"/>
            </a:endParaRPr>
          </a:p>
          <a:p>
            <a:pPr>
              <a:buFont typeface="Arial" pitchFamily="34" charset="0"/>
              <a:buChar char="•"/>
            </a:pPr>
            <a:r>
              <a:rPr lang="ro-RO"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nivelul unu</a:t>
            </a:r>
            <a:r>
              <a:rPr lang="ro-RO" sz="2400" dirty="0" smtClean="0">
                <a:solidFill>
                  <a:schemeClr val="tx1"/>
                </a:solidFill>
                <a:latin typeface="Times New Roman" pitchFamily="18" charset="0"/>
                <a:cs typeface="Times New Roman" pitchFamily="18" charset="0"/>
              </a:rPr>
              <a:t> (min. 8 ore);</a:t>
            </a:r>
          </a:p>
          <a:p>
            <a:pPr>
              <a:buFont typeface="Arial" pitchFamily="34" charset="0"/>
              <a:buChar char="•"/>
            </a:pPr>
            <a:r>
              <a:rPr lang="ro-RO"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nivelul doi</a:t>
            </a:r>
            <a:r>
              <a:rPr lang="ro-RO" sz="2400" dirty="0" smtClean="0">
                <a:solidFill>
                  <a:schemeClr val="tx1"/>
                </a:solidFill>
                <a:latin typeface="Times New Roman" pitchFamily="18" charset="0"/>
                <a:cs typeface="Times New Roman" pitchFamily="18" charset="0"/>
              </a:rPr>
              <a:t> (min 40 ore)</a:t>
            </a:r>
            <a:r>
              <a:rPr lang="vi-VN" sz="2400" dirty="0" smtClean="0">
                <a:solidFill>
                  <a:schemeClr val="tx1"/>
                </a:solidFill>
                <a:latin typeface="Times New Roman" pitchFamily="18" charset="0"/>
                <a:cs typeface="Times New Roman" pitchFamily="18" charset="0"/>
              </a:rPr>
              <a:t>.</a:t>
            </a:r>
            <a:r>
              <a:rPr lang="ro-RO" sz="2400" dirty="0" smtClean="0">
                <a:solidFill>
                  <a:schemeClr val="tx1"/>
                </a:solidFill>
                <a:latin typeface="Times New Roman" pitchFamily="18" charset="0"/>
                <a:cs typeface="Times New Roman" pitchFamily="18" charset="0"/>
              </a:rPr>
              <a:t> </a:t>
            </a:r>
          </a:p>
          <a:p>
            <a:pPr>
              <a:buFont typeface="Arial" pitchFamily="34" charset="0"/>
              <a:buChar char="•"/>
            </a:pPr>
            <a:endParaRPr lang="en-US" sz="2400" dirty="0">
              <a:solidFill>
                <a:schemeClr val="tx1"/>
              </a:solidFill>
              <a:latin typeface="Times New Roman" pitchFamily="18" charset="0"/>
              <a:cs typeface="Times New Roman" pitchFamily="18" charset="0"/>
            </a:endParaRPr>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a:srcRect/>
          <a:stretch>
            <a:fillRect/>
          </a:stretch>
        </p:blipFill>
        <p:spPr bwMode="auto">
          <a:xfrm>
            <a:off x="4281488" y="3656791"/>
            <a:ext cx="4238625" cy="2362200"/>
          </a:xfrm>
          <a:prstGeom prst="rect">
            <a:avLst/>
          </a:prstGeom>
          <a:ln>
            <a:noFill/>
          </a:ln>
          <a:effectLst>
            <a:softEdge rad="112500"/>
          </a:effectLst>
        </p:spPr>
      </p:pic>
    </p:spTree>
    <p:extLst>
      <p:ext uri="{BB962C8B-B14F-4D97-AF65-F5344CB8AC3E}">
        <p14:creationId xmlns:p14="http://schemas.microsoft.com/office/powerpoint/2010/main" val="246741377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3" y="1414959"/>
            <a:ext cx="7818555" cy="782328"/>
          </a:xfrm>
        </p:spPr>
        <p:txBody>
          <a:bodyPr/>
          <a:lstStyle/>
          <a:p>
            <a:pPr algn="ctr"/>
            <a:r>
              <a:rPr lang="vi-VN" sz="2800" b="1" dirty="0" smtClean="0">
                <a:solidFill>
                  <a:schemeClr val="tx1"/>
                </a:solidFill>
                <a:latin typeface="Times New Roman" pitchFamily="18" charset="0"/>
                <a:cs typeface="Times New Roman" pitchFamily="18" charset="0"/>
              </a:rPr>
              <a:t>Instruirea lucrătorilor în domeniul securităţii şi sănătăţii în muncă</a:t>
            </a:r>
            <a:r>
              <a:rPr lang="ro-RO" sz="2800" b="1" dirty="0" smtClean="0">
                <a:solidFill>
                  <a:schemeClr val="tx1"/>
                </a:solidFill>
                <a:latin typeface="Times New Roman" pitchFamily="18" charset="0"/>
                <a:cs typeface="Times New Roman" pitchFamily="18" charset="0"/>
              </a:rPr>
              <a:t/>
            </a:r>
            <a:br>
              <a:rPr lang="ro-RO" sz="2800" b="1" dirty="0" smtClean="0">
                <a:solidFill>
                  <a:schemeClr val="tx1"/>
                </a:solidFill>
                <a:latin typeface="Times New Roman" pitchFamily="18" charset="0"/>
                <a:cs typeface="Times New Roman" pitchFamily="18" charset="0"/>
              </a:rPr>
            </a:br>
            <a:r>
              <a:rPr lang="en-US" sz="2800" b="1" dirty="0" smtClean="0">
                <a:solidFill>
                  <a:schemeClr val="tx1"/>
                </a:solidFill>
                <a:latin typeface="Times New Roman" pitchFamily="18" charset="0"/>
                <a:cs typeface="Times New Roman" pitchFamily="18" charset="0"/>
              </a:rPr>
              <a:t/>
            </a:r>
            <a:br>
              <a:rPr lang="en-US" sz="2800" b="1" dirty="0" smtClean="0">
                <a:solidFill>
                  <a:schemeClr val="tx1"/>
                </a:solidFill>
                <a:latin typeface="Times New Roman" pitchFamily="18" charset="0"/>
                <a:cs typeface="Times New Roman" pitchFamily="18" charset="0"/>
              </a:rPr>
            </a:br>
            <a:endParaRPr lang="en-US" sz="2800"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0"/>
          </p:nvPr>
        </p:nvSpPr>
        <p:spPr/>
        <p:txBody>
          <a:bodyPr/>
          <a:lstStyle/>
          <a:p>
            <a:r>
              <a:rPr lang="de-DE" smtClean="0"/>
              <a:t>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19/10/2018</a:t>
            </a:fld>
            <a:endParaRPr lang="en-GB" noProof="0" dirty="0"/>
          </a:p>
        </p:txBody>
      </p:sp>
      <p:sp>
        <p:nvSpPr>
          <p:cNvPr id="5" name="Content Placeholder 4"/>
          <p:cNvSpPr>
            <a:spLocks noGrp="1"/>
          </p:cNvSpPr>
          <p:nvPr>
            <p:ph idx="1"/>
          </p:nvPr>
        </p:nvSpPr>
        <p:spPr>
          <a:xfrm>
            <a:off x="684000" y="2270580"/>
            <a:ext cx="8255284" cy="3816000"/>
          </a:xfrm>
        </p:spPr>
        <p:txBody>
          <a:bodyPr/>
          <a:lstStyle/>
          <a:p>
            <a:pPr>
              <a:spcBef>
                <a:spcPts val="200"/>
              </a:spcBef>
              <a:spcAft>
                <a:spcPts val="400"/>
              </a:spcAft>
              <a:buFont typeface="Arial" pitchFamily="34" charset="0"/>
              <a:buChar char="•"/>
            </a:pPr>
            <a:r>
              <a:rPr lang="ro-RO"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se efectuează din mijloacele unităţii, în timpul programului de lucru, în interiorul sau în afara unităţii</a:t>
            </a:r>
            <a:r>
              <a:rPr lang="ro-RO" sz="2400" dirty="0" smtClean="0">
                <a:solidFill>
                  <a:schemeClr val="tx1"/>
                </a:solidFill>
                <a:latin typeface="Times New Roman" pitchFamily="18" charset="0"/>
                <a:cs typeface="Times New Roman" pitchFamily="18" charset="0"/>
              </a:rPr>
              <a:t>;</a:t>
            </a:r>
          </a:p>
          <a:p>
            <a:pPr>
              <a:spcBef>
                <a:spcPts val="200"/>
              </a:spcBef>
              <a:spcAft>
                <a:spcPts val="400"/>
              </a:spcAft>
              <a:buFont typeface="Arial" pitchFamily="34" charset="0"/>
              <a:buChar char="•"/>
            </a:pPr>
            <a:r>
              <a:rPr lang="ro-RO" sz="2400" dirty="0" smtClean="0">
                <a:solidFill>
                  <a:schemeClr val="tx1"/>
                </a:solidFill>
                <a:latin typeface="Times New Roman" pitchFamily="18" charset="0"/>
                <a:cs typeface="Times New Roman" pitchFamily="18" charset="0"/>
              </a:rPr>
              <a:t> p</a:t>
            </a:r>
            <a:r>
              <a:rPr lang="vi-VN" sz="2400" dirty="0" smtClean="0">
                <a:solidFill>
                  <a:schemeClr val="tx1"/>
                </a:solidFill>
                <a:latin typeface="Times New Roman" pitchFamily="18" charset="0"/>
                <a:cs typeface="Times New Roman" pitchFamily="18" charset="0"/>
              </a:rPr>
              <a:t>erioada </a:t>
            </a:r>
            <a:r>
              <a:rPr lang="ro-RO" sz="2400" dirty="0" smtClean="0">
                <a:solidFill>
                  <a:schemeClr val="tx1"/>
                </a:solidFill>
                <a:latin typeface="Times New Roman" pitchFamily="18" charset="0"/>
                <a:cs typeface="Times New Roman" pitchFamily="18" charset="0"/>
              </a:rPr>
              <a:t>instruirii se </a:t>
            </a:r>
            <a:r>
              <a:rPr lang="vi-VN" sz="2400" dirty="0" smtClean="0">
                <a:solidFill>
                  <a:schemeClr val="tx1"/>
                </a:solidFill>
                <a:latin typeface="Times New Roman" pitchFamily="18" charset="0"/>
                <a:cs typeface="Times New Roman" pitchFamily="18" charset="0"/>
              </a:rPr>
              <a:t>consideră timp de muncă</a:t>
            </a:r>
            <a:r>
              <a:rPr lang="ro-RO" sz="2400" dirty="0" smtClean="0">
                <a:solidFill>
                  <a:schemeClr val="tx1"/>
                </a:solidFill>
                <a:latin typeface="Times New Roman" pitchFamily="18" charset="0"/>
                <a:cs typeface="Times New Roman" pitchFamily="18" charset="0"/>
              </a:rPr>
              <a:t>;</a:t>
            </a:r>
          </a:p>
          <a:p>
            <a:pPr>
              <a:spcBef>
                <a:spcPts val="200"/>
              </a:spcBef>
              <a:spcAft>
                <a:spcPts val="400"/>
              </a:spcAft>
              <a:buFont typeface="Arial" pitchFamily="34" charset="0"/>
              <a:buChar char="•"/>
            </a:pPr>
            <a:r>
              <a:rPr lang="ro-RO"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condiţii egale atît pentru femei, cît şi pentru bărbaţi</a:t>
            </a:r>
            <a:r>
              <a:rPr lang="ro-RO" sz="2400" dirty="0" smtClean="0">
                <a:solidFill>
                  <a:schemeClr val="tx1"/>
                </a:solidFill>
                <a:latin typeface="Times New Roman" pitchFamily="18" charset="0"/>
                <a:cs typeface="Times New Roman" pitchFamily="18" charset="0"/>
              </a:rPr>
              <a:t>;</a:t>
            </a:r>
          </a:p>
          <a:p>
            <a:pPr>
              <a:spcBef>
                <a:spcPts val="200"/>
              </a:spcBef>
              <a:spcAft>
                <a:spcPts val="400"/>
              </a:spcAft>
              <a:buFont typeface="Arial" pitchFamily="34" charset="0"/>
              <a:buChar char="•"/>
            </a:pPr>
            <a:r>
              <a:rPr lang="ro-RO" sz="2400" dirty="0" smtClean="0">
                <a:solidFill>
                  <a:schemeClr val="tx1"/>
                </a:solidFill>
                <a:latin typeface="Times New Roman" pitchFamily="18" charset="0"/>
                <a:cs typeface="Times New Roman" pitchFamily="18" charset="0"/>
              </a:rPr>
              <a:t>    i</a:t>
            </a:r>
            <a:r>
              <a:rPr lang="vi-VN" sz="2400" dirty="0" smtClean="0">
                <a:solidFill>
                  <a:schemeClr val="tx1"/>
                </a:solidFill>
                <a:latin typeface="Times New Roman" pitchFamily="18" charset="0"/>
                <a:cs typeface="Times New Roman" pitchFamily="18" charset="0"/>
              </a:rPr>
              <a:t>nstruirea lucrătorilor în domeniul securităţii şi sănătăţii în muncă cuprinde următoarele </a:t>
            </a:r>
            <a:r>
              <a:rPr lang="vi-VN" sz="2400" b="1" dirty="0" smtClean="0">
                <a:solidFill>
                  <a:srgbClr val="FF0000"/>
                </a:solidFill>
                <a:latin typeface="Times New Roman" pitchFamily="18" charset="0"/>
                <a:cs typeface="Times New Roman" pitchFamily="18" charset="0"/>
              </a:rPr>
              <a:t>faze</a:t>
            </a:r>
            <a:r>
              <a:rPr lang="vi-VN" sz="2400" dirty="0" smtClean="0">
                <a:solidFill>
                  <a:schemeClr val="tx1"/>
                </a:solidFill>
                <a:latin typeface="Times New Roman" pitchFamily="18" charset="0"/>
                <a:cs typeface="Times New Roman" pitchFamily="18" charset="0"/>
              </a:rPr>
              <a:t>:</a:t>
            </a:r>
            <a:br>
              <a:rPr lang="vi-VN" sz="2400" dirty="0" smtClean="0">
                <a:solidFill>
                  <a:schemeClr val="tx1"/>
                </a:solidFill>
                <a:latin typeface="Times New Roman" pitchFamily="18" charset="0"/>
                <a:cs typeface="Times New Roman" pitchFamily="18" charset="0"/>
              </a:rPr>
            </a:br>
            <a:r>
              <a:rPr lang="vi-VN" sz="2400" dirty="0" smtClean="0">
                <a:solidFill>
                  <a:schemeClr val="tx1"/>
                </a:solidFill>
                <a:latin typeface="Times New Roman" pitchFamily="18" charset="0"/>
                <a:cs typeface="Times New Roman" pitchFamily="18" charset="0"/>
              </a:rPr>
              <a:t>    1) instruirea </a:t>
            </a:r>
            <a:r>
              <a:rPr lang="vi-VN" sz="2400" dirty="0" smtClean="0">
                <a:solidFill>
                  <a:srgbClr val="FF0000"/>
                </a:solidFill>
                <a:latin typeface="Times New Roman" pitchFamily="18" charset="0"/>
                <a:cs typeface="Times New Roman" pitchFamily="18" charset="0"/>
              </a:rPr>
              <a:t>la angajare</a:t>
            </a:r>
            <a:r>
              <a:rPr lang="vi-VN" sz="2400" dirty="0" smtClean="0">
                <a:solidFill>
                  <a:schemeClr val="tx1"/>
                </a:solidFill>
                <a:latin typeface="Times New Roman" pitchFamily="18" charset="0"/>
                <a:cs typeface="Times New Roman" pitchFamily="18" charset="0"/>
              </a:rPr>
              <a:t>:</a:t>
            </a:r>
            <a:br>
              <a:rPr lang="vi-VN" sz="2400" dirty="0" smtClean="0">
                <a:solidFill>
                  <a:schemeClr val="tx1"/>
                </a:solidFill>
                <a:latin typeface="Times New Roman" pitchFamily="18" charset="0"/>
                <a:cs typeface="Times New Roman" pitchFamily="18" charset="0"/>
              </a:rPr>
            </a:br>
            <a:r>
              <a:rPr lang="vi-VN" sz="2400" dirty="0" smtClean="0">
                <a:solidFill>
                  <a:schemeClr val="tx1"/>
                </a:solidFill>
                <a:latin typeface="Times New Roman" pitchFamily="18" charset="0"/>
                <a:cs typeface="Times New Roman" pitchFamily="18" charset="0"/>
              </a:rPr>
              <a:t>    a) instruirea introductiv-generală;</a:t>
            </a:r>
            <a:br>
              <a:rPr lang="vi-VN" sz="2400" dirty="0" smtClean="0">
                <a:solidFill>
                  <a:schemeClr val="tx1"/>
                </a:solidFill>
                <a:latin typeface="Times New Roman" pitchFamily="18" charset="0"/>
                <a:cs typeface="Times New Roman" pitchFamily="18" charset="0"/>
              </a:rPr>
            </a:br>
            <a:r>
              <a:rPr lang="vi-VN" sz="2400" dirty="0" smtClean="0">
                <a:solidFill>
                  <a:schemeClr val="tx1"/>
                </a:solidFill>
                <a:latin typeface="Times New Roman" pitchFamily="18" charset="0"/>
                <a:cs typeface="Times New Roman" pitchFamily="18" charset="0"/>
              </a:rPr>
              <a:t>    b) instruirea la locul de muncă;</a:t>
            </a:r>
            <a:br>
              <a:rPr lang="vi-VN" sz="2400" dirty="0" smtClean="0">
                <a:solidFill>
                  <a:schemeClr val="tx1"/>
                </a:solidFill>
                <a:latin typeface="Times New Roman" pitchFamily="18" charset="0"/>
                <a:cs typeface="Times New Roman" pitchFamily="18" charset="0"/>
              </a:rPr>
            </a:br>
            <a:r>
              <a:rPr lang="vi-VN" sz="2400" dirty="0" smtClean="0">
                <a:solidFill>
                  <a:schemeClr val="tx1"/>
                </a:solidFill>
                <a:latin typeface="Times New Roman" pitchFamily="18" charset="0"/>
                <a:cs typeface="Times New Roman" pitchFamily="18" charset="0"/>
              </a:rPr>
              <a:t>    2) instruirea </a:t>
            </a:r>
            <a:r>
              <a:rPr lang="vi-VN" sz="2400" dirty="0" smtClean="0">
                <a:solidFill>
                  <a:srgbClr val="FF0000"/>
                </a:solidFill>
                <a:latin typeface="Times New Roman" pitchFamily="18" charset="0"/>
                <a:cs typeface="Times New Roman" pitchFamily="18" charset="0"/>
              </a:rPr>
              <a:t>periodică</a:t>
            </a:r>
            <a:r>
              <a:rPr lang="vi-VN" sz="2400"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1377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3" y="1414959"/>
            <a:ext cx="7818555" cy="782328"/>
          </a:xfrm>
        </p:spPr>
        <p:txBody>
          <a:bodyPr/>
          <a:lstStyle/>
          <a:p>
            <a:pPr algn="ctr"/>
            <a:r>
              <a:rPr lang="vi-VN" sz="3200" b="1" dirty="0" smtClean="0">
                <a:solidFill>
                  <a:schemeClr val="tx1"/>
                </a:solidFill>
                <a:latin typeface="Times New Roman" pitchFamily="18" charset="0"/>
                <a:cs typeface="Times New Roman" pitchFamily="18" charset="0"/>
              </a:rPr>
              <a:t>Instruirea lucrătorilor în domeniul securităţii şi sănătăţii în muncă </a:t>
            </a:r>
            <a:r>
              <a:rPr lang="en-US" dirty="0" smtClean="0">
                <a:solidFill>
                  <a:srgbClr val="002060"/>
                </a:solidFill>
                <a:latin typeface="Cambria" panose="02040503050406030204" pitchFamily="18" charset="0"/>
                <a:cs typeface="Times New Roman" panose="02020603050405020304" pitchFamily="18" charset="0"/>
              </a:rPr>
              <a:t/>
            </a:r>
            <a:br>
              <a:rPr lang="en-US" dirty="0" smtClean="0">
                <a:solidFill>
                  <a:srgbClr val="002060"/>
                </a:solidFill>
                <a:latin typeface="Cambria" panose="02040503050406030204" pitchFamily="18" charset="0"/>
                <a:cs typeface="Times New Roman" panose="02020603050405020304" pitchFamily="18" charset="0"/>
              </a:rPr>
            </a:br>
            <a:endParaRPr lang="en-US" dirty="0"/>
          </a:p>
        </p:txBody>
      </p:sp>
      <p:sp>
        <p:nvSpPr>
          <p:cNvPr id="3" name="Footer Placeholder 2"/>
          <p:cNvSpPr>
            <a:spLocks noGrp="1"/>
          </p:cNvSpPr>
          <p:nvPr>
            <p:ph type="ftr" sz="quarter" idx="10"/>
          </p:nvPr>
        </p:nvSpPr>
        <p:spPr/>
        <p:txBody>
          <a:bodyPr/>
          <a:lstStyle/>
          <a:p>
            <a:r>
              <a:rPr lang="de-DE" smtClean="0"/>
              <a:t>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19/10/2018</a:t>
            </a:fld>
            <a:endParaRPr lang="en-GB" noProof="0" dirty="0"/>
          </a:p>
        </p:txBody>
      </p:sp>
      <p:sp>
        <p:nvSpPr>
          <p:cNvPr id="5" name="Content Placeholder 4"/>
          <p:cNvSpPr>
            <a:spLocks noGrp="1"/>
          </p:cNvSpPr>
          <p:nvPr>
            <p:ph idx="1"/>
          </p:nvPr>
        </p:nvSpPr>
        <p:spPr>
          <a:xfrm>
            <a:off x="684000" y="2570836"/>
            <a:ext cx="8255284" cy="3816000"/>
          </a:xfrm>
        </p:spPr>
        <p:txBody>
          <a:bodyPr/>
          <a:lstStyle/>
          <a:p>
            <a:pPr>
              <a:buFont typeface="Arial" pitchFamily="34" charset="0"/>
              <a:buChar char="•"/>
            </a:pPr>
            <a:r>
              <a:rPr lang="ro-RO" sz="2200" dirty="0" smtClean="0">
                <a:solidFill>
                  <a:schemeClr val="tx1"/>
                </a:solidFill>
                <a:latin typeface="Times New Roman" pitchFamily="18" charset="0"/>
                <a:cs typeface="Times New Roman" pitchFamily="18" charset="0"/>
              </a:rPr>
              <a:t>    d</a:t>
            </a:r>
            <a:r>
              <a:rPr lang="vi-VN" sz="2200" dirty="0" smtClean="0">
                <a:solidFill>
                  <a:schemeClr val="tx1"/>
                </a:solidFill>
                <a:latin typeface="Times New Roman" pitchFamily="18" charset="0"/>
                <a:cs typeface="Times New Roman" pitchFamily="18" charset="0"/>
              </a:rPr>
              <a:t>urata fiecărei faze de instruire depinde de specificul activităţii economice şi de riscurile profesionale</a:t>
            </a:r>
            <a:r>
              <a:rPr lang="ro-RO" sz="2200" dirty="0" smtClean="0">
                <a:solidFill>
                  <a:schemeClr val="tx1"/>
                </a:solidFill>
                <a:latin typeface="Times New Roman" pitchFamily="18" charset="0"/>
                <a:cs typeface="Times New Roman" pitchFamily="18" charset="0"/>
              </a:rPr>
              <a:t> și</a:t>
            </a:r>
            <a:r>
              <a:rPr lang="vi-VN" sz="2200" dirty="0" smtClean="0">
                <a:solidFill>
                  <a:schemeClr val="tx1"/>
                </a:solidFill>
                <a:latin typeface="Times New Roman" pitchFamily="18" charset="0"/>
                <a:cs typeface="Times New Roman" pitchFamily="18" charset="0"/>
              </a:rPr>
              <a:t> va </a:t>
            </a:r>
            <a:r>
              <a:rPr lang="ro-RO" sz="2200" dirty="0" smtClean="0">
                <a:solidFill>
                  <a:schemeClr val="tx1"/>
                </a:solidFill>
                <a:latin typeface="Times New Roman" pitchFamily="18" charset="0"/>
                <a:cs typeface="Times New Roman" pitchFamily="18" charset="0"/>
              </a:rPr>
              <a:t>depăși 1 oră;</a:t>
            </a:r>
          </a:p>
          <a:p>
            <a:pPr>
              <a:buFont typeface="Arial" pitchFamily="34" charset="0"/>
              <a:buChar char="•"/>
            </a:pPr>
            <a:r>
              <a:rPr lang="ro-RO" sz="2200" dirty="0" smtClean="0">
                <a:solidFill>
                  <a:schemeClr val="tx1"/>
                </a:solidFill>
                <a:latin typeface="Times New Roman" pitchFamily="18" charset="0"/>
                <a:cs typeface="Times New Roman" pitchFamily="18" charset="0"/>
              </a:rPr>
              <a:t>    r</a:t>
            </a:r>
            <a:r>
              <a:rPr lang="vi-VN" sz="2200" dirty="0" smtClean="0">
                <a:solidFill>
                  <a:schemeClr val="tx1"/>
                </a:solidFill>
                <a:latin typeface="Times New Roman" pitchFamily="18" charset="0"/>
                <a:cs typeface="Times New Roman" pitchFamily="18" charset="0"/>
              </a:rPr>
              <a:t>ezultatul instruirii lucrătorilor în domeniul securităţii şi sănătăţii în muncă se consemnează, </a:t>
            </a:r>
            <a:r>
              <a:rPr lang="vi-VN" sz="2200" b="1" dirty="0" smtClean="0">
                <a:solidFill>
                  <a:schemeClr val="tx1"/>
                </a:solidFill>
                <a:latin typeface="Times New Roman" pitchFamily="18" charset="0"/>
                <a:cs typeface="Times New Roman" pitchFamily="18" charset="0"/>
              </a:rPr>
              <a:t>în mod obligatoriu</a:t>
            </a:r>
            <a:r>
              <a:rPr lang="vi-VN" sz="2200" dirty="0" smtClean="0">
                <a:solidFill>
                  <a:schemeClr val="tx1"/>
                </a:solidFill>
                <a:latin typeface="Times New Roman" pitchFamily="18" charset="0"/>
                <a:cs typeface="Times New Roman" pitchFamily="18" charset="0"/>
              </a:rPr>
              <a:t>, în Fişa personală de instruire în domeniul securităţii şi sănătăţii în muncă</a:t>
            </a:r>
            <a:r>
              <a:rPr lang="ro-RO" sz="2200" dirty="0" smtClean="0">
                <a:solidFill>
                  <a:schemeClr val="tx1"/>
                </a:solidFill>
                <a:latin typeface="Times New Roman" pitchFamily="18" charset="0"/>
                <a:cs typeface="Times New Roman" pitchFamily="18" charset="0"/>
              </a:rPr>
              <a:t> (Anexa 5);</a:t>
            </a:r>
          </a:p>
          <a:p>
            <a:pPr>
              <a:buFont typeface="Arial" pitchFamily="34" charset="0"/>
              <a:buChar char="•"/>
            </a:pPr>
            <a:r>
              <a:rPr lang="ro-RO" sz="2200" dirty="0" smtClean="0">
                <a:solidFill>
                  <a:schemeClr val="tx1"/>
                </a:solidFill>
                <a:latin typeface="Times New Roman" pitchFamily="18" charset="0"/>
                <a:cs typeface="Times New Roman" pitchFamily="18" charset="0"/>
              </a:rPr>
              <a:t>    d</a:t>
            </a:r>
            <a:r>
              <a:rPr lang="vi-VN" sz="2200" dirty="0" smtClean="0">
                <a:solidFill>
                  <a:schemeClr val="tx1"/>
                </a:solidFill>
                <a:latin typeface="Times New Roman" pitchFamily="18" charset="0"/>
                <a:cs typeface="Times New Roman" pitchFamily="18" charset="0"/>
              </a:rPr>
              <a:t>upă finalizarea instruirii, Fişa personală de instruire în domeniul securităţii şi sănătăţii în muncă se semnează de către lucrătorul instruit şi de către persoana care a efectuat instruirea şi a verificat cunoştinţele.</a:t>
            </a:r>
            <a:endParaRPr lang="ro-RO" sz="2200" dirty="0" smtClean="0">
              <a:solidFill>
                <a:schemeClr val="tx1"/>
              </a:solidFill>
              <a:latin typeface="Times New Roman" pitchFamily="18" charset="0"/>
              <a:cs typeface="Times New Roman" pitchFamily="18" charset="0"/>
            </a:endParaRPr>
          </a:p>
          <a:p>
            <a:endParaRPr lang="en-US" dirty="0"/>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1377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2157413" y="1338263"/>
            <a:ext cx="5727700" cy="434975"/>
          </a:xfrm>
        </p:spPr>
        <p:txBody>
          <a:bodyPr/>
          <a:lstStyle/>
          <a:p>
            <a:r>
              <a:rPr lang="ro-RO" altLang="en-US" b="1" dirty="0" smtClean="0">
                <a:solidFill>
                  <a:srgbClr val="C00000"/>
                </a:solidFill>
              </a:rPr>
              <a:t>Obiectivele sesiunii</a:t>
            </a:r>
            <a:r>
              <a:rPr lang="ro-RO" altLang="en-US" b="1" dirty="0" smtClean="0">
                <a:solidFill>
                  <a:srgbClr val="002060"/>
                </a:solidFill>
              </a:rPr>
              <a:t/>
            </a:r>
            <a:br>
              <a:rPr lang="ro-RO" altLang="en-US" b="1" dirty="0" smtClean="0">
                <a:solidFill>
                  <a:srgbClr val="002060"/>
                </a:solidFill>
              </a:rPr>
            </a:br>
            <a:endParaRPr lang="ru-RU" altLang="en-US" dirty="0" smtClean="0"/>
          </a:p>
        </p:txBody>
      </p:sp>
      <p:sp>
        <p:nvSpPr>
          <p:cNvPr id="8" name="Содержимое 2"/>
          <p:cNvSpPr>
            <a:spLocks noGrp="1"/>
          </p:cNvSpPr>
          <p:nvPr>
            <p:ph idx="1"/>
          </p:nvPr>
        </p:nvSpPr>
        <p:spPr>
          <a:xfrm>
            <a:off x="222250" y="1962150"/>
            <a:ext cx="8642350" cy="4376737"/>
          </a:xfrm>
        </p:spPr>
        <p:txBody>
          <a:bodyPr/>
          <a:lstStyle/>
          <a:p>
            <a:pPr marL="457200" lvl="0" indent="-457200">
              <a:buFont typeface="+mj-lt"/>
              <a:buAutoNum type="arabicPeriod"/>
            </a:pPr>
            <a:r>
              <a:rPr lang="ro-RO" sz="2400" dirty="0" smtClean="0">
                <a:solidFill>
                  <a:srgbClr val="002060"/>
                </a:solidFill>
                <a:latin typeface="Cambria" panose="02040503050406030204" pitchFamily="18" charset="0"/>
                <a:cs typeface="Times New Roman" panose="02020603050405020304" pitchFamily="18" charset="0"/>
              </a:rPr>
              <a:t>Cadrul legal și instituțional din domeniul securității și sănătății în muncă</a:t>
            </a:r>
            <a:endParaRPr lang="en-US" sz="2400" dirty="0">
              <a:solidFill>
                <a:srgbClr val="002060"/>
              </a:solidFill>
              <a:latin typeface="Cambria" panose="02040503050406030204" pitchFamily="18" charset="0"/>
              <a:cs typeface="Times New Roman" panose="02020603050405020304" pitchFamily="18" charset="0"/>
            </a:endParaRPr>
          </a:p>
          <a:p>
            <a:pPr marL="457200" lvl="0" indent="-457200">
              <a:buFont typeface="+mj-lt"/>
              <a:buAutoNum type="arabicPeriod"/>
            </a:pPr>
            <a:r>
              <a:rPr lang="ro-RO" sz="2400" dirty="0" smtClean="0">
                <a:solidFill>
                  <a:srgbClr val="002060"/>
                </a:solidFill>
                <a:latin typeface="Cambria" panose="02040503050406030204" pitchFamily="18" charset="0"/>
                <a:cs typeface="Times New Roman" panose="02020603050405020304" pitchFamily="18" charset="0"/>
              </a:rPr>
              <a:t>Organizarea la nivel de întreprindere a activităților de protecție și prevenire</a:t>
            </a:r>
            <a:endParaRPr lang="en-US" sz="2400" dirty="0">
              <a:solidFill>
                <a:srgbClr val="002060"/>
              </a:solidFill>
              <a:latin typeface="Cambria" panose="02040503050406030204" pitchFamily="18" charset="0"/>
              <a:cs typeface="Times New Roman" panose="02020603050405020304" pitchFamily="18" charset="0"/>
            </a:endParaRPr>
          </a:p>
          <a:p>
            <a:pPr marL="457200" lvl="0" indent="-457200">
              <a:buFont typeface="+mj-lt"/>
              <a:buAutoNum type="arabicPeriod"/>
            </a:pPr>
            <a:r>
              <a:rPr lang="ro-RO" sz="2400" dirty="0" smtClean="0">
                <a:solidFill>
                  <a:srgbClr val="002060"/>
                </a:solidFill>
                <a:latin typeface="Cambria" panose="02040503050406030204" pitchFamily="18" charset="0"/>
                <a:cs typeface="Times New Roman" panose="02020603050405020304" pitchFamily="18" charset="0"/>
              </a:rPr>
              <a:t>Atribuțiile lucrătorilor în domeniul securității și sănătății în muncă</a:t>
            </a:r>
            <a:endParaRPr lang="en-US" sz="2400" dirty="0">
              <a:solidFill>
                <a:srgbClr val="002060"/>
              </a:solidFill>
              <a:latin typeface="Cambria" panose="02040503050406030204" pitchFamily="18" charset="0"/>
              <a:cs typeface="Times New Roman" panose="02020603050405020304" pitchFamily="18" charset="0"/>
            </a:endParaRPr>
          </a:p>
          <a:p>
            <a:pPr marL="457200" lvl="0" indent="-457200">
              <a:buFont typeface="+mj-lt"/>
              <a:buAutoNum type="arabicPeriod"/>
            </a:pPr>
            <a:r>
              <a:rPr lang="ro-RO" sz="2400" dirty="0" smtClean="0">
                <a:solidFill>
                  <a:srgbClr val="002060"/>
                </a:solidFill>
                <a:latin typeface="Cambria" panose="02040503050406030204" pitchFamily="18" charset="0"/>
                <a:cs typeface="Times New Roman" panose="02020603050405020304" pitchFamily="18" charset="0"/>
              </a:rPr>
              <a:t>Cerințele minime de securitate și sănătate în muncă</a:t>
            </a:r>
            <a:endParaRPr lang="en-US" sz="2400" dirty="0">
              <a:solidFill>
                <a:srgbClr val="002060"/>
              </a:solidFill>
              <a:latin typeface="Cambria" panose="02040503050406030204" pitchFamily="18" charset="0"/>
              <a:cs typeface="Times New Roman" panose="02020603050405020304" pitchFamily="18" charset="0"/>
            </a:endParaRPr>
          </a:p>
          <a:p>
            <a:pPr marL="457200" lvl="0" indent="-457200">
              <a:buFont typeface="+mj-lt"/>
              <a:buAutoNum type="arabicPeriod"/>
            </a:pPr>
            <a:r>
              <a:rPr lang="ro-RO" sz="2400" dirty="0" smtClean="0">
                <a:solidFill>
                  <a:srgbClr val="002060"/>
                </a:solidFill>
                <a:latin typeface="Cambria" panose="02040503050406030204" pitchFamily="18" charset="0"/>
                <a:cs typeface="Times New Roman" panose="02020603050405020304" pitchFamily="18" charset="0"/>
              </a:rPr>
              <a:t>Accidentele de muncă</a:t>
            </a:r>
            <a:endParaRPr lang="en-US" sz="2400" dirty="0">
              <a:solidFill>
                <a:srgbClr val="002060"/>
              </a:solidFill>
              <a:latin typeface="Cambria" panose="02040503050406030204" pitchFamily="18" charset="0"/>
              <a:cs typeface="Times New Roman" panose="02020603050405020304" pitchFamily="18" charset="0"/>
            </a:endParaRPr>
          </a:p>
          <a:p>
            <a:pPr marL="457200" indent="-457200">
              <a:buFont typeface="+mj-lt"/>
              <a:buAutoNum type="arabicPeriod"/>
            </a:pPr>
            <a:r>
              <a:rPr lang="ro-RO" sz="2400" dirty="0" smtClean="0">
                <a:solidFill>
                  <a:srgbClr val="002060"/>
                </a:solidFill>
                <a:latin typeface="Cambria" panose="02040503050406030204" pitchFamily="18" charset="0"/>
                <a:cs typeface="Times New Roman" panose="02020603050405020304" pitchFamily="18" charset="0"/>
              </a:rPr>
              <a:t>Răspunderea pentru încălcarea normelor de securitate și sănătate în muncă</a:t>
            </a:r>
            <a:endParaRPr lang="ro-RO" sz="2400" dirty="0">
              <a:solidFill>
                <a:srgbClr val="002060"/>
              </a:solidFill>
              <a:latin typeface="Cambria" panose="02040503050406030204" pitchFamily="18" charset="0"/>
              <a:cs typeface="Times New Roman" panose="02020603050405020304" pitchFamily="18" charset="0"/>
            </a:endParaRPr>
          </a:p>
          <a:p>
            <a:pPr lvl="0"/>
            <a:endParaRPr lang="ro-RO" dirty="0">
              <a:solidFill>
                <a:srgbClr val="002060"/>
              </a:solidFill>
            </a:endParaRPr>
          </a:p>
          <a:p>
            <a:pPr marL="0" indent="0" algn="ctr">
              <a:spcBef>
                <a:spcPts val="0"/>
              </a:spcBef>
              <a:spcAft>
                <a:spcPts val="0"/>
              </a:spcAft>
              <a:buFont typeface="Arial" panose="020B0604020202020204" pitchFamily="34" charset="0"/>
              <a:buNone/>
              <a:defRPr/>
            </a:pPr>
            <a:endParaRPr lang="ru-RU" altLang="en-US" sz="1600" dirty="0" smtClean="0"/>
          </a:p>
        </p:txBody>
      </p:sp>
      <p:pic>
        <p:nvPicPr>
          <p:cNvPr id="9" name="Picture 2" descr="D:\docs\desktop\ELdZ_Mol_cmyk_r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escription: C:\Users\Stela\Desktop\Logou nou UTM\Logo_inscript_horizontal (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f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fcaac_logo0200p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12472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3" y="1414959"/>
            <a:ext cx="7818555" cy="782328"/>
          </a:xfrm>
        </p:spPr>
        <p:txBody>
          <a:bodyPr/>
          <a:lstStyle/>
          <a:p>
            <a:pPr algn="ctr"/>
            <a:r>
              <a:rPr lang="ro-RO" sz="3200" b="1" dirty="0" smtClean="0">
                <a:solidFill>
                  <a:srgbClr val="002060"/>
                </a:solidFill>
                <a:latin typeface="Times New Roman" pitchFamily="18" charset="0"/>
                <a:cs typeface="Times New Roman" pitchFamily="18" charset="0"/>
              </a:rPr>
              <a:t>Instruirea introductiv-generală</a:t>
            </a:r>
            <a:r>
              <a:rPr lang="en-US" dirty="0" smtClean="0">
                <a:solidFill>
                  <a:srgbClr val="002060"/>
                </a:solidFill>
                <a:latin typeface="Cambria" panose="02040503050406030204" pitchFamily="18" charset="0"/>
                <a:cs typeface="Times New Roman" panose="02020603050405020304" pitchFamily="18" charset="0"/>
              </a:rPr>
              <a:t/>
            </a:r>
            <a:br>
              <a:rPr lang="en-US" dirty="0" smtClean="0">
                <a:solidFill>
                  <a:srgbClr val="002060"/>
                </a:solidFill>
                <a:latin typeface="Cambria" panose="02040503050406030204" pitchFamily="18" charset="0"/>
                <a:cs typeface="Times New Roman" panose="02020603050405020304" pitchFamily="18" charset="0"/>
              </a:rPr>
            </a:br>
            <a:endParaRPr lang="en-US" dirty="0"/>
          </a:p>
        </p:txBody>
      </p:sp>
      <p:sp>
        <p:nvSpPr>
          <p:cNvPr id="3" name="Footer Placeholder 2"/>
          <p:cNvSpPr>
            <a:spLocks noGrp="1"/>
          </p:cNvSpPr>
          <p:nvPr>
            <p:ph type="ftr" sz="quarter" idx="10"/>
          </p:nvPr>
        </p:nvSpPr>
        <p:spPr/>
        <p:txBody>
          <a:bodyPr/>
          <a:lstStyle/>
          <a:p>
            <a:r>
              <a:rPr lang="de-DE" smtClean="0"/>
              <a:t>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19/10/2018</a:t>
            </a:fld>
            <a:endParaRPr lang="en-GB" noProof="0" dirty="0"/>
          </a:p>
        </p:txBody>
      </p:sp>
      <p:sp>
        <p:nvSpPr>
          <p:cNvPr id="5" name="Content Placeholder 4"/>
          <p:cNvSpPr>
            <a:spLocks noGrp="1"/>
          </p:cNvSpPr>
          <p:nvPr>
            <p:ph idx="1"/>
          </p:nvPr>
        </p:nvSpPr>
        <p:spPr>
          <a:xfrm>
            <a:off x="684000" y="2270580"/>
            <a:ext cx="8255284" cy="3816000"/>
          </a:xfrm>
        </p:spPr>
        <p:txBody>
          <a:bodyPr/>
          <a:lstStyle/>
          <a:p>
            <a:pPr marL="274320" indent="-274320" fontAlgn="auto">
              <a:spcBef>
                <a:spcPts val="580"/>
              </a:spcBef>
              <a:spcAft>
                <a:spcPts val="0"/>
              </a:spcAft>
              <a:buFont typeface="Wingdings 2"/>
              <a:buChar char=""/>
              <a:defRPr/>
            </a:pPr>
            <a:r>
              <a:rPr lang="vi-VN" sz="2400" dirty="0" smtClean="0">
                <a:solidFill>
                  <a:schemeClr val="tx1"/>
                </a:solidFill>
                <a:latin typeface="Times New Roman" pitchFamily="18" charset="0"/>
                <a:cs typeface="Times New Roman" pitchFamily="18" charset="0"/>
              </a:rPr>
              <a:t>cuprinde: </a:t>
            </a:r>
            <a:br>
              <a:rPr lang="vi-VN" sz="2400" dirty="0" smtClean="0">
                <a:solidFill>
                  <a:schemeClr val="tx1"/>
                </a:solidFill>
                <a:latin typeface="Times New Roman" pitchFamily="18" charset="0"/>
                <a:cs typeface="Times New Roman" pitchFamily="18" charset="0"/>
              </a:rPr>
            </a:br>
            <a:r>
              <a:rPr lang="vi-VN" sz="2400" dirty="0" smtClean="0">
                <a:solidFill>
                  <a:schemeClr val="tx1"/>
                </a:solidFill>
                <a:latin typeface="Times New Roman" pitchFamily="18" charset="0"/>
                <a:cs typeface="Times New Roman" pitchFamily="18" charset="0"/>
              </a:rPr>
              <a:t>    1) toate persoanele care solicită angajarea în cîmpul muncii; </a:t>
            </a:r>
            <a:br>
              <a:rPr lang="vi-VN" sz="2400" dirty="0" smtClean="0">
                <a:solidFill>
                  <a:schemeClr val="tx1"/>
                </a:solidFill>
                <a:latin typeface="Times New Roman" pitchFamily="18" charset="0"/>
                <a:cs typeface="Times New Roman" pitchFamily="18" charset="0"/>
              </a:rPr>
            </a:br>
            <a:r>
              <a:rPr lang="vi-VN" sz="2400" dirty="0" smtClean="0">
                <a:solidFill>
                  <a:schemeClr val="tx1"/>
                </a:solidFill>
                <a:latin typeface="Times New Roman" pitchFamily="18" charset="0"/>
                <a:cs typeface="Times New Roman" pitchFamily="18" charset="0"/>
              </a:rPr>
              <a:t>    2) stagiarii şi ucenicii.</a:t>
            </a:r>
            <a:endParaRPr lang="ro-RO" sz="2400" dirty="0" smtClean="0">
              <a:solidFill>
                <a:schemeClr val="tx1"/>
              </a:solidFill>
              <a:latin typeface="Times New Roman" pitchFamily="18" charset="0"/>
              <a:cs typeface="Times New Roman" pitchFamily="18" charset="0"/>
            </a:endParaRPr>
          </a:p>
          <a:p>
            <a:pPr marL="274320" indent="-274320" fontAlgn="auto">
              <a:spcBef>
                <a:spcPts val="580"/>
              </a:spcBef>
              <a:spcAft>
                <a:spcPts val="0"/>
              </a:spcAft>
              <a:buFont typeface="Wingdings 2"/>
              <a:buChar char=""/>
              <a:defRPr/>
            </a:pPr>
            <a:r>
              <a:rPr lang="vi-VN" sz="2400" dirty="0" smtClean="0">
                <a:solidFill>
                  <a:schemeClr val="tx1"/>
                </a:solidFill>
                <a:latin typeface="Times New Roman" pitchFamily="18" charset="0"/>
                <a:cs typeface="Times New Roman" pitchFamily="18" charset="0"/>
              </a:rPr>
              <a:t>se efectuează de către:</a:t>
            </a:r>
            <a:br>
              <a:rPr lang="vi-VN" sz="2400" dirty="0" smtClean="0">
                <a:solidFill>
                  <a:schemeClr val="tx1"/>
                </a:solidFill>
                <a:latin typeface="Times New Roman" pitchFamily="18" charset="0"/>
                <a:cs typeface="Times New Roman" pitchFamily="18" charset="0"/>
              </a:rPr>
            </a:br>
            <a:r>
              <a:rPr lang="vi-VN" sz="2400" dirty="0" smtClean="0">
                <a:solidFill>
                  <a:schemeClr val="tx1"/>
                </a:solidFill>
                <a:latin typeface="Times New Roman" pitchFamily="18" charset="0"/>
                <a:cs typeface="Times New Roman" pitchFamily="18" charset="0"/>
              </a:rPr>
              <a:t>    1) angajatorul care şi-a asumat atribuţiile lucrătorului desemnat; </a:t>
            </a:r>
            <a:br>
              <a:rPr lang="vi-VN" sz="2400" dirty="0" smtClean="0">
                <a:solidFill>
                  <a:schemeClr val="tx1"/>
                </a:solidFill>
                <a:latin typeface="Times New Roman" pitchFamily="18" charset="0"/>
                <a:cs typeface="Times New Roman" pitchFamily="18" charset="0"/>
              </a:rPr>
            </a:br>
            <a:r>
              <a:rPr lang="vi-VN" sz="2400" dirty="0" smtClean="0">
                <a:solidFill>
                  <a:schemeClr val="tx1"/>
                </a:solidFill>
                <a:latin typeface="Times New Roman" pitchFamily="18" charset="0"/>
                <a:cs typeface="Times New Roman" pitchFamily="18" charset="0"/>
              </a:rPr>
              <a:t>    2) lucrătorul desemnat; </a:t>
            </a:r>
            <a:br>
              <a:rPr lang="vi-VN" sz="2400" dirty="0" smtClean="0">
                <a:solidFill>
                  <a:schemeClr val="tx1"/>
                </a:solidFill>
                <a:latin typeface="Times New Roman" pitchFamily="18" charset="0"/>
                <a:cs typeface="Times New Roman" pitchFamily="18" charset="0"/>
              </a:rPr>
            </a:br>
            <a:r>
              <a:rPr lang="vi-VN" sz="2400" dirty="0" smtClean="0">
                <a:solidFill>
                  <a:schemeClr val="tx1"/>
                </a:solidFill>
                <a:latin typeface="Times New Roman" pitchFamily="18" charset="0"/>
                <a:cs typeface="Times New Roman" pitchFamily="18" charset="0"/>
              </a:rPr>
              <a:t>    3) un lucrător al serviciului intern de protecţie şi prevenire; </a:t>
            </a:r>
            <a:br>
              <a:rPr lang="vi-VN" sz="2400" dirty="0" smtClean="0">
                <a:solidFill>
                  <a:schemeClr val="tx1"/>
                </a:solidFill>
                <a:latin typeface="Times New Roman" pitchFamily="18" charset="0"/>
                <a:cs typeface="Times New Roman" pitchFamily="18" charset="0"/>
              </a:rPr>
            </a:br>
            <a:r>
              <a:rPr lang="vi-VN" sz="2400" dirty="0" smtClean="0">
                <a:solidFill>
                  <a:schemeClr val="tx1"/>
                </a:solidFill>
                <a:latin typeface="Times New Roman" pitchFamily="18" charset="0"/>
                <a:cs typeface="Times New Roman" pitchFamily="18" charset="0"/>
              </a:rPr>
              <a:t>    4) serviciul extern de protecţie şi prevenire.</a:t>
            </a:r>
            <a:endParaRPr lang="en-GB" sz="2400" dirty="0" smtClean="0">
              <a:solidFill>
                <a:schemeClr val="tx1"/>
              </a:solidFill>
              <a:latin typeface="Times New Roman" pitchFamily="18" charset="0"/>
              <a:cs typeface="Times New Roman" pitchFamily="18" charset="0"/>
            </a:endParaRPr>
          </a:p>
          <a:p>
            <a:endParaRPr lang="en-US" dirty="0"/>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1377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3" y="1414959"/>
            <a:ext cx="7818555" cy="782328"/>
          </a:xfrm>
        </p:spPr>
        <p:txBody>
          <a:bodyPr/>
          <a:lstStyle/>
          <a:p>
            <a:pPr algn="ctr"/>
            <a:r>
              <a:rPr lang="vi-VN" sz="3200" b="1" dirty="0" smtClean="0">
                <a:solidFill>
                  <a:schemeClr val="tx1"/>
                </a:solidFill>
                <a:latin typeface="Times New Roman" pitchFamily="18" charset="0"/>
                <a:cs typeface="Times New Roman" pitchFamily="18" charset="0"/>
              </a:rPr>
              <a:t>Instruirea la locul de muncă</a:t>
            </a:r>
            <a:r>
              <a:rPr lang="ro-RO" sz="3200" dirty="0" smtClean="0"/>
              <a:t/>
            </a:r>
            <a:br>
              <a:rPr lang="ro-RO" sz="3200" dirty="0" smtClean="0"/>
            </a:br>
            <a:r>
              <a:rPr lang="en-US" dirty="0" smtClean="0">
                <a:solidFill>
                  <a:srgbClr val="002060"/>
                </a:solidFill>
                <a:latin typeface="Cambria" panose="02040503050406030204" pitchFamily="18" charset="0"/>
                <a:cs typeface="Times New Roman" panose="02020603050405020304" pitchFamily="18" charset="0"/>
              </a:rPr>
              <a:t/>
            </a:r>
            <a:br>
              <a:rPr lang="en-US" dirty="0" smtClean="0">
                <a:solidFill>
                  <a:srgbClr val="002060"/>
                </a:solidFill>
                <a:latin typeface="Cambria" panose="02040503050406030204" pitchFamily="18" charset="0"/>
                <a:cs typeface="Times New Roman" panose="02020603050405020304" pitchFamily="18" charset="0"/>
              </a:rPr>
            </a:br>
            <a:endParaRPr lang="en-US" dirty="0"/>
          </a:p>
        </p:txBody>
      </p:sp>
      <p:sp>
        <p:nvSpPr>
          <p:cNvPr id="3" name="Footer Placeholder 2"/>
          <p:cNvSpPr>
            <a:spLocks noGrp="1"/>
          </p:cNvSpPr>
          <p:nvPr>
            <p:ph type="ftr" sz="quarter" idx="10"/>
          </p:nvPr>
        </p:nvSpPr>
        <p:spPr/>
        <p:txBody>
          <a:bodyPr/>
          <a:lstStyle/>
          <a:p>
            <a:r>
              <a:rPr lang="de-DE" smtClean="0"/>
              <a:t>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19/10/2018</a:t>
            </a:fld>
            <a:endParaRPr lang="en-GB" noProof="0" dirty="0"/>
          </a:p>
        </p:txBody>
      </p:sp>
      <p:sp>
        <p:nvSpPr>
          <p:cNvPr id="5" name="Content Placeholder 4"/>
          <p:cNvSpPr>
            <a:spLocks noGrp="1"/>
          </p:cNvSpPr>
          <p:nvPr>
            <p:ph idx="1"/>
          </p:nvPr>
        </p:nvSpPr>
        <p:spPr>
          <a:xfrm>
            <a:off x="684000" y="2270580"/>
            <a:ext cx="8255284" cy="3816000"/>
          </a:xfrm>
        </p:spPr>
        <p:txBody>
          <a:bodyPr/>
          <a:lstStyle/>
          <a:p>
            <a:pPr>
              <a:spcBef>
                <a:spcPts val="0"/>
              </a:spcBef>
              <a:spcAft>
                <a:spcPts val="0"/>
              </a:spcAft>
            </a:pPr>
            <a:r>
              <a:rPr lang="ro-RO" sz="2200" dirty="0" smtClean="0">
                <a:solidFill>
                  <a:schemeClr val="tx1"/>
                </a:solidFill>
                <a:latin typeface="Times New Roman" pitchFamily="18" charset="0"/>
                <a:cs typeface="Times New Roman" pitchFamily="18" charset="0"/>
              </a:rPr>
              <a:t>      </a:t>
            </a:r>
            <a:r>
              <a:rPr lang="vi-VN" sz="2200" dirty="0" smtClean="0">
                <a:solidFill>
                  <a:schemeClr val="tx1"/>
                </a:solidFill>
                <a:latin typeface="Times New Roman" pitchFamily="18" charset="0"/>
                <a:cs typeface="Times New Roman" pitchFamily="18" charset="0"/>
              </a:rPr>
              <a:t>se efectuează de către conducătorul locului de muncă pe baza informaţiilor şi instrucţiunilor de securitate şi sănătate în muncă, după instruirea introductiv-generală</a:t>
            </a:r>
            <a:r>
              <a:rPr lang="ro-RO" sz="2200" dirty="0" smtClean="0">
                <a:solidFill>
                  <a:schemeClr val="tx1"/>
                </a:solidFill>
                <a:latin typeface="Times New Roman" pitchFamily="18" charset="0"/>
                <a:cs typeface="Times New Roman" pitchFamily="18" charset="0"/>
              </a:rPr>
              <a:t> și </a:t>
            </a:r>
            <a:r>
              <a:rPr lang="vi-VN" sz="2200" dirty="0" smtClean="0">
                <a:solidFill>
                  <a:schemeClr val="tx1"/>
                </a:solidFill>
                <a:latin typeface="Times New Roman" pitchFamily="18" charset="0"/>
                <a:cs typeface="Times New Roman" pitchFamily="18" charset="0"/>
              </a:rPr>
              <a:t> va cuprinde cel puţin următoarele:</a:t>
            </a:r>
            <a:br>
              <a:rPr lang="vi-VN" sz="2200" dirty="0" smtClean="0">
                <a:solidFill>
                  <a:schemeClr val="tx1"/>
                </a:solidFill>
                <a:latin typeface="Times New Roman" pitchFamily="18" charset="0"/>
                <a:cs typeface="Times New Roman" pitchFamily="18" charset="0"/>
              </a:rPr>
            </a:br>
            <a:r>
              <a:rPr lang="vi-VN" sz="2200" dirty="0" smtClean="0">
                <a:solidFill>
                  <a:schemeClr val="tx1"/>
                </a:solidFill>
                <a:latin typeface="Times New Roman" pitchFamily="18" charset="0"/>
                <a:cs typeface="Times New Roman" pitchFamily="18" charset="0"/>
              </a:rPr>
              <a:t>    1) </a:t>
            </a:r>
            <a:r>
              <a:rPr lang="vi-VN" sz="2200" b="1" dirty="0" smtClean="0">
                <a:solidFill>
                  <a:schemeClr val="tx1"/>
                </a:solidFill>
                <a:latin typeface="Times New Roman" pitchFamily="18" charset="0"/>
                <a:cs typeface="Times New Roman" pitchFamily="18" charset="0"/>
              </a:rPr>
              <a:t>informaţiile privind riscurile profesionale </a:t>
            </a:r>
            <a:r>
              <a:rPr lang="vi-VN" sz="2200" dirty="0" smtClean="0">
                <a:solidFill>
                  <a:schemeClr val="tx1"/>
                </a:solidFill>
                <a:latin typeface="Times New Roman" pitchFamily="18" charset="0"/>
                <a:cs typeface="Times New Roman" pitchFamily="18" charset="0"/>
              </a:rPr>
              <a:t>specifice locului de muncă şi/sau postului de lucru</a:t>
            </a:r>
            <a:r>
              <a:rPr lang="ro-RO" sz="2200" dirty="0" smtClean="0">
                <a:solidFill>
                  <a:schemeClr val="tx1"/>
                </a:solidFill>
                <a:latin typeface="Times New Roman" pitchFamily="18" charset="0"/>
                <a:cs typeface="Times New Roman" pitchFamily="18" charset="0"/>
              </a:rPr>
              <a:t>; </a:t>
            </a:r>
          </a:p>
          <a:p>
            <a:pPr>
              <a:spcBef>
                <a:spcPts val="0"/>
              </a:spcBef>
              <a:spcAft>
                <a:spcPts val="0"/>
              </a:spcAft>
            </a:pPr>
            <a:r>
              <a:rPr lang="ro-RO" sz="2200" dirty="0" smtClean="0">
                <a:solidFill>
                  <a:schemeClr val="tx1"/>
                </a:solidFill>
                <a:latin typeface="Times New Roman" pitchFamily="18" charset="0"/>
                <a:cs typeface="Times New Roman" pitchFamily="18" charset="0"/>
              </a:rPr>
              <a:t>    </a:t>
            </a:r>
            <a:r>
              <a:rPr lang="vi-VN" sz="2200" dirty="0" smtClean="0">
                <a:solidFill>
                  <a:schemeClr val="tx1"/>
                </a:solidFill>
                <a:latin typeface="Times New Roman" pitchFamily="18" charset="0"/>
                <a:cs typeface="Times New Roman" pitchFamily="18" charset="0"/>
              </a:rPr>
              <a:t>2) dispoziţiile </a:t>
            </a:r>
            <a:r>
              <a:rPr lang="vi-VN" sz="2200" b="1" dirty="0" smtClean="0">
                <a:solidFill>
                  <a:schemeClr val="tx1"/>
                </a:solidFill>
                <a:latin typeface="Times New Roman" pitchFamily="18" charset="0"/>
                <a:cs typeface="Times New Roman" pitchFamily="18" charset="0"/>
              </a:rPr>
              <a:t>instrucţiunilor de securitate şi sănătate în muncă</a:t>
            </a:r>
            <a:r>
              <a:rPr lang="vi-VN" sz="2200" dirty="0" smtClean="0">
                <a:solidFill>
                  <a:schemeClr val="tx1"/>
                </a:solidFill>
                <a:latin typeface="Times New Roman" pitchFamily="18" charset="0"/>
                <a:cs typeface="Times New Roman" pitchFamily="18" charset="0"/>
              </a:rPr>
              <a:t>; </a:t>
            </a:r>
            <a:br>
              <a:rPr lang="vi-VN" sz="2200" dirty="0" smtClean="0">
                <a:solidFill>
                  <a:schemeClr val="tx1"/>
                </a:solidFill>
                <a:latin typeface="Times New Roman" pitchFamily="18" charset="0"/>
                <a:cs typeface="Times New Roman" pitchFamily="18" charset="0"/>
              </a:rPr>
            </a:br>
            <a:r>
              <a:rPr lang="vi-VN" sz="2200" dirty="0" smtClean="0">
                <a:solidFill>
                  <a:schemeClr val="tx1"/>
                </a:solidFill>
                <a:latin typeface="Times New Roman" pitchFamily="18" charset="0"/>
                <a:cs typeface="Times New Roman" pitchFamily="18" charset="0"/>
              </a:rPr>
              <a:t>    3) </a:t>
            </a:r>
            <a:r>
              <a:rPr lang="vi-VN" sz="2200" b="1" dirty="0" smtClean="0">
                <a:solidFill>
                  <a:schemeClr val="tx1"/>
                </a:solidFill>
                <a:latin typeface="Times New Roman" pitchFamily="18" charset="0"/>
                <a:cs typeface="Times New Roman" pitchFamily="18" charset="0"/>
              </a:rPr>
              <a:t>măsurile</a:t>
            </a:r>
            <a:r>
              <a:rPr lang="vi-VN" sz="2200" dirty="0" smtClean="0">
                <a:solidFill>
                  <a:schemeClr val="tx1"/>
                </a:solidFill>
                <a:latin typeface="Times New Roman" pitchFamily="18" charset="0"/>
                <a:cs typeface="Times New Roman" pitchFamily="18" charset="0"/>
              </a:rPr>
              <a:t> la nivelul locului de muncă şi/sau postului de lucru privind stingerea incendiilor şi evacuarea lucrătorilor în cazul unui pericol grav şi imediat;</a:t>
            </a:r>
            <a:br>
              <a:rPr lang="vi-VN" sz="2200" dirty="0" smtClean="0">
                <a:solidFill>
                  <a:schemeClr val="tx1"/>
                </a:solidFill>
                <a:latin typeface="Times New Roman" pitchFamily="18" charset="0"/>
                <a:cs typeface="Times New Roman" pitchFamily="18" charset="0"/>
              </a:rPr>
            </a:br>
            <a:r>
              <a:rPr lang="vi-VN" sz="2200" dirty="0" smtClean="0">
                <a:solidFill>
                  <a:schemeClr val="tx1"/>
                </a:solidFill>
                <a:latin typeface="Times New Roman" pitchFamily="18" charset="0"/>
                <a:cs typeface="Times New Roman" pitchFamily="18" charset="0"/>
              </a:rPr>
              <a:t>    4) dispoziţiile instrucţiunilor privind </a:t>
            </a:r>
            <a:r>
              <a:rPr lang="vi-VN" sz="2200" b="1" dirty="0" smtClean="0">
                <a:solidFill>
                  <a:schemeClr val="tx1"/>
                </a:solidFill>
                <a:latin typeface="Times New Roman" pitchFamily="18" charset="0"/>
                <a:cs typeface="Times New Roman" pitchFamily="18" charset="0"/>
              </a:rPr>
              <a:t>acordarea primului ajutor </a:t>
            </a:r>
            <a:r>
              <a:rPr lang="vi-VN" sz="2200" dirty="0" smtClean="0">
                <a:solidFill>
                  <a:schemeClr val="tx1"/>
                </a:solidFill>
                <a:latin typeface="Times New Roman" pitchFamily="18" charset="0"/>
                <a:cs typeface="Times New Roman" pitchFamily="18" charset="0"/>
              </a:rPr>
              <a:t>în caz de accidentare în muncă;</a:t>
            </a:r>
            <a:br>
              <a:rPr lang="vi-VN" sz="2200" dirty="0" smtClean="0">
                <a:solidFill>
                  <a:schemeClr val="tx1"/>
                </a:solidFill>
                <a:latin typeface="Times New Roman" pitchFamily="18" charset="0"/>
                <a:cs typeface="Times New Roman" pitchFamily="18" charset="0"/>
              </a:rPr>
            </a:br>
            <a:r>
              <a:rPr lang="vi-VN" sz="2200" dirty="0" smtClean="0">
                <a:solidFill>
                  <a:schemeClr val="tx1"/>
                </a:solidFill>
                <a:latin typeface="Times New Roman" pitchFamily="18" charset="0"/>
                <a:cs typeface="Times New Roman" pitchFamily="18" charset="0"/>
              </a:rPr>
              <a:t>    5) demonstraţii</a:t>
            </a:r>
            <a:r>
              <a:rPr lang="ro-RO" sz="2200" dirty="0" smtClean="0">
                <a:solidFill>
                  <a:schemeClr val="tx1"/>
                </a:solidFill>
                <a:latin typeface="Times New Roman" pitchFamily="18" charset="0"/>
                <a:cs typeface="Times New Roman" pitchFamily="18" charset="0"/>
              </a:rPr>
              <a:t> practice;</a:t>
            </a:r>
            <a:endParaRPr lang="en-US" sz="2200" dirty="0">
              <a:solidFill>
                <a:schemeClr val="tx1"/>
              </a:solidFill>
              <a:latin typeface="Times New Roman" pitchFamily="18" charset="0"/>
              <a:cs typeface="Times New Roman" pitchFamily="18" charset="0"/>
            </a:endParaRPr>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1377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3" y="1414959"/>
            <a:ext cx="7818555" cy="782328"/>
          </a:xfrm>
        </p:spPr>
        <p:txBody>
          <a:bodyPr/>
          <a:lstStyle/>
          <a:p>
            <a:pPr algn="ctr"/>
            <a:r>
              <a:rPr lang="vi-VN" sz="3200" b="1" dirty="0" smtClean="0">
                <a:solidFill>
                  <a:schemeClr val="tx1"/>
                </a:solidFill>
                <a:latin typeface="Times New Roman" pitchFamily="18" charset="0"/>
                <a:cs typeface="Times New Roman" pitchFamily="18" charset="0"/>
              </a:rPr>
              <a:t>Instruirea periodică</a:t>
            </a:r>
            <a:r>
              <a:rPr lang="ro-RO" sz="3200" dirty="0" smtClean="0"/>
              <a:t/>
            </a:r>
            <a:br>
              <a:rPr lang="ro-RO" sz="3200" dirty="0" smtClean="0"/>
            </a:br>
            <a:r>
              <a:rPr lang="en-US" dirty="0" smtClean="0">
                <a:solidFill>
                  <a:srgbClr val="002060"/>
                </a:solidFill>
                <a:latin typeface="Cambria" panose="02040503050406030204" pitchFamily="18" charset="0"/>
                <a:cs typeface="Times New Roman" panose="02020603050405020304" pitchFamily="18" charset="0"/>
              </a:rPr>
              <a:t/>
            </a:r>
            <a:br>
              <a:rPr lang="en-US" dirty="0" smtClean="0">
                <a:solidFill>
                  <a:srgbClr val="002060"/>
                </a:solidFill>
                <a:latin typeface="Cambria" panose="02040503050406030204" pitchFamily="18" charset="0"/>
                <a:cs typeface="Times New Roman" panose="02020603050405020304" pitchFamily="18" charset="0"/>
              </a:rPr>
            </a:br>
            <a:endParaRPr lang="en-US" dirty="0"/>
          </a:p>
        </p:txBody>
      </p:sp>
      <p:sp>
        <p:nvSpPr>
          <p:cNvPr id="3" name="Footer Placeholder 2"/>
          <p:cNvSpPr>
            <a:spLocks noGrp="1"/>
          </p:cNvSpPr>
          <p:nvPr>
            <p:ph type="ftr" sz="quarter" idx="10"/>
          </p:nvPr>
        </p:nvSpPr>
        <p:spPr/>
        <p:txBody>
          <a:bodyPr/>
          <a:lstStyle/>
          <a:p>
            <a:r>
              <a:rPr lang="de-DE" smtClean="0"/>
              <a:t>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19/10/2018</a:t>
            </a:fld>
            <a:endParaRPr lang="en-GB" noProof="0" dirty="0"/>
          </a:p>
        </p:txBody>
      </p:sp>
      <p:sp>
        <p:nvSpPr>
          <p:cNvPr id="5" name="Content Placeholder 4"/>
          <p:cNvSpPr>
            <a:spLocks noGrp="1"/>
          </p:cNvSpPr>
          <p:nvPr>
            <p:ph idx="1"/>
          </p:nvPr>
        </p:nvSpPr>
        <p:spPr>
          <a:xfrm>
            <a:off x="684000" y="2270580"/>
            <a:ext cx="8255284" cy="3816000"/>
          </a:xfrm>
        </p:spPr>
        <p:txBody>
          <a:bodyPr/>
          <a:lstStyle/>
          <a:p>
            <a:pPr>
              <a:buFont typeface="Arial" pitchFamily="34" charset="0"/>
              <a:buChar char="•"/>
            </a:pPr>
            <a:r>
              <a:rPr lang="ro-RO" sz="2400" dirty="0" smtClean="0">
                <a:solidFill>
                  <a:schemeClr val="tx1"/>
                </a:solidFill>
                <a:latin typeface="Times New Roman" pitchFamily="18" charset="0"/>
                <a:cs typeface="Times New Roman" pitchFamily="18" charset="0"/>
              </a:rPr>
              <a:t>   i</a:t>
            </a:r>
            <a:r>
              <a:rPr lang="vi-VN" sz="2400" dirty="0" smtClean="0">
                <a:solidFill>
                  <a:schemeClr val="tx1"/>
                </a:solidFill>
                <a:latin typeface="Times New Roman" pitchFamily="18" charset="0"/>
                <a:cs typeface="Times New Roman" pitchFamily="18" charset="0"/>
              </a:rPr>
              <a:t>nstruirea periodică a muncitorilor se efectuează de către conducătorul locului de muncă pe baza informaţiilor şi </a:t>
            </a:r>
            <a:r>
              <a:rPr lang="ro-RO"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instrucţiunilor de securitate şi sănătate în muncă, avînd drept scop reîmprospătarea şi actualizarea cunoştinţelor în domeniul securităţii şi sănătăţii în muncă.</a:t>
            </a:r>
            <a:endParaRPr lang="ro-RO" sz="2400" dirty="0" smtClean="0">
              <a:solidFill>
                <a:schemeClr val="tx1"/>
              </a:solidFill>
              <a:latin typeface="Times New Roman" pitchFamily="18" charset="0"/>
              <a:cs typeface="Times New Roman" pitchFamily="18" charset="0"/>
            </a:endParaRPr>
          </a:p>
          <a:p>
            <a:pPr>
              <a:buFont typeface="Arial" pitchFamily="34" charset="0"/>
              <a:buChar char="•"/>
            </a:pPr>
            <a:r>
              <a:rPr lang="vi-VN" sz="2400" dirty="0" smtClean="0">
                <a:solidFill>
                  <a:schemeClr val="tx1"/>
                </a:solidFill>
                <a:latin typeface="Times New Roman" pitchFamily="18" charset="0"/>
                <a:cs typeface="Times New Roman" pitchFamily="18" charset="0"/>
              </a:rPr>
              <a:t>   </a:t>
            </a:r>
            <a:r>
              <a:rPr lang="ro-RO" sz="2400" dirty="0" smtClean="0">
                <a:solidFill>
                  <a:schemeClr val="tx1"/>
                </a:solidFill>
                <a:latin typeface="Times New Roman" pitchFamily="18" charset="0"/>
                <a:cs typeface="Times New Roman" pitchFamily="18" charset="0"/>
              </a:rPr>
              <a:t>i</a:t>
            </a:r>
            <a:r>
              <a:rPr lang="vi-VN" sz="2400" dirty="0" smtClean="0">
                <a:solidFill>
                  <a:schemeClr val="tx1"/>
                </a:solidFill>
                <a:latin typeface="Times New Roman" pitchFamily="18" charset="0"/>
                <a:cs typeface="Times New Roman" pitchFamily="18" charset="0"/>
              </a:rPr>
              <a:t>ntervalul dintre două instruiri periodice va fi stabilit de angajator, în funcţie de condiţiile locului de muncă şi/sau ale postului de lucru, care nu va fi mai mare de 6 luni.</a:t>
            </a:r>
            <a:endParaRPr lang="ro-RO" sz="2400" dirty="0" smtClean="0">
              <a:solidFill>
                <a:schemeClr val="tx1"/>
              </a:solidFill>
              <a:latin typeface="Times New Roman" pitchFamily="18" charset="0"/>
              <a:cs typeface="Times New Roman" pitchFamily="18" charset="0"/>
            </a:endParaRPr>
          </a:p>
          <a:p>
            <a:pPr>
              <a:buFont typeface="Arial" pitchFamily="34" charset="0"/>
              <a:buChar char="•"/>
            </a:pPr>
            <a:r>
              <a:rPr lang="ro-RO" sz="2400" dirty="0" smtClean="0">
                <a:solidFill>
                  <a:schemeClr val="tx1"/>
                </a:solidFill>
                <a:latin typeface="Times New Roman" pitchFamily="18" charset="0"/>
                <a:cs typeface="Times New Roman" pitchFamily="18" charset="0"/>
              </a:rPr>
              <a:t>    sunt 11 cazuri cînd instruirea periodică se efectuiază nerdinar.</a:t>
            </a:r>
            <a:endParaRPr lang="en-US" sz="2400" dirty="0">
              <a:solidFill>
                <a:schemeClr val="tx1"/>
              </a:solidFill>
              <a:latin typeface="Times New Roman" pitchFamily="18" charset="0"/>
              <a:cs typeface="Times New Roman" pitchFamily="18" charset="0"/>
            </a:endParaRPr>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1377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967" y="1401312"/>
            <a:ext cx="7818555" cy="782328"/>
          </a:xfrm>
        </p:spPr>
        <p:txBody>
          <a:bodyPr/>
          <a:lstStyle/>
          <a:p>
            <a:pPr algn="ctr"/>
            <a:r>
              <a:rPr lang="vi-VN" sz="2800" b="1" dirty="0" smtClean="0">
                <a:solidFill>
                  <a:schemeClr val="tx1"/>
                </a:solidFill>
                <a:latin typeface="Times New Roman" pitchFamily="18" charset="0"/>
                <a:cs typeface="Times New Roman" pitchFamily="18" charset="0"/>
              </a:rPr>
              <a:t>Elaborarea instrucţiunilor de securitate şi sănătate în muncă</a:t>
            </a:r>
            <a:r>
              <a:rPr lang="en-US" dirty="0" smtClean="0">
                <a:solidFill>
                  <a:srgbClr val="002060"/>
                </a:solidFill>
                <a:latin typeface="Cambria" panose="02040503050406030204" pitchFamily="18" charset="0"/>
                <a:cs typeface="Times New Roman" panose="02020603050405020304" pitchFamily="18" charset="0"/>
              </a:rPr>
              <a:t/>
            </a:r>
            <a:br>
              <a:rPr lang="en-US" dirty="0" smtClean="0">
                <a:solidFill>
                  <a:srgbClr val="002060"/>
                </a:solidFill>
                <a:latin typeface="Cambria" panose="02040503050406030204" pitchFamily="18" charset="0"/>
                <a:cs typeface="Times New Roman" panose="02020603050405020304" pitchFamily="18" charset="0"/>
              </a:rPr>
            </a:br>
            <a:endParaRPr lang="en-US" dirty="0"/>
          </a:p>
        </p:txBody>
      </p:sp>
      <p:sp>
        <p:nvSpPr>
          <p:cNvPr id="3" name="Footer Placeholder 2"/>
          <p:cNvSpPr>
            <a:spLocks noGrp="1"/>
          </p:cNvSpPr>
          <p:nvPr>
            <p:ph type="ftr" sz="quarter" idx="10"/>
          </p:nvPr>
        </p:nvSpPr>
        <p:spPr/>
        <p:txBody>
          <a:bodyPr/>
          <a:lstStyle/>
          <a:p>
            <a:r>
              <a:rPr lang="de-DE" smtClean="0"/>
              <a:t>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19/10/2018</a:t>
            </a:fld>
            <a:endParaRPr lang="en-GB" noProof="0" dirty="0"/>
          </a:p>
        </p:txBody>
      </p:sp>
      <p:sp>
        <p:nvSpPr>
          <p:cNvPr id="5" name="Content Placeholder 4"/>
          <p:cNvSpPr>
            <a:spLocks noGrp="1"/>
          </p:cNvSpPr>
          <p:nvPr>
            <p:ph idx="1"/>
          </p:nvPr>
        </p:nvSpPr>
        <p:spPr>
          <a:xfrm>
            <a:off x="684000" y="2379764"/>
            <a:ext cx="8255284" cy="3816000"/>
          </a:xfrm>
        </p:spPr>
        <p:txBody>
          <a:bodyPr/>
          <a:lstStyle/>
          <a:p>
            <a:pPr>
              <a:spcBef>
                <a:spcPts val="0"/>
              </a:spcBef>
              <a:spcAft>
                <a:spcPts val="0"/>
              </a:spcAft>
            </a:pPr>
            <a:r>
              <a:rPr lang="ro-RO" sz="2200" dirty="0" smtClean="0">
                <a:solidFill>
                  <a:schemeClr val="tx1"/>
                </a:solidFill>
                <a:latin typeface="Times New Roman" pitchFamily="18" charset="0"/>
                <a:cs typeface="Times New Roman" pitchFamily="18" charset="0"/>
              </a:rPr>
              <a:t>      </a:t>
            </a:r>
            <a:r>
              <a:rPr lang="vi-VN" sz="2200" dirty="0" smtClean="0">
                <a:solidFill>
                  <a:schemeClr val="tx1"/>
                </a:solidFill>
                <a:latin typeface="Times New Roman" pitchFamily="18" charset="0"/>
                <a:cs typeface="Times New Roman" pitchFamily="18" charset="0"/>
              </a:rPr>
              <a:t>Instrucţiunile se elaborează pentru toate ocupaţiile şi lucrările desfăşurate în unitate, ţinînd seama de particularităţile acestora şi ale locurilor de muncă/posturilor de lucru</a:t>
            </a:r>
            <a:r>
              <a:rPr lang="ro-RO" sz="2200" dirty="0" smtClean="0">
                <a:solidFill>
                  <a:schemeClr val="tx1"/>
                </a:solidFill>
                <a:latin typeface="Times New Roman" pitchFamily="18" charset="0"/>
                <a:cs typeface="Times New Roman" pitchFamily="18" charset="0"/>
              </a:rPr>
              <a:t>.</a:t>
            </a:r>
            <a:r>
              <a:rPr lang="vi-VN" sz="2200" dirty="0" smtClean="0">
                <a:solidFill>
                  <a:schemeClr val="tx1"/>
                </a:solidFill>
                <a:latin typeface="Times New Roman" pitchFamily="18" charset="0"/>
                <a:cs typeface="Times New Roman" pitchFamily="18" charset="0"/>
              </a:rPr>
              <a:t/>
            </a:r>
            <a:br>
              <a:rPr lang="vi-VN" sz="2200" dirty="0" smtClean="0">
                <a:solidFill>
                  <a:schemeClr val="tx1"/>
                </a:solidFill>
                <a:latin typeface="Times New Roman" pitchFamily="18" charset="0"/>
                <a:cs typeface="Times New Roman" pitchFamily="18" charset="0"/>
              </a:rPr>
            </a:br>
            <a:r>
              <a:rPr lang="vi-VN" sz="2200" dirty="0" smtClean="0">
                <a:solidFill>
                  <a:schemeClr val="tx1"/>
                </a:solidFill>
                <a:latin typeface="Times New Roman" pitchFamily="18" charset="0"/>
                <a:cs typeface="Times New Roman" pitchFamily="18" charset="0"/>
              </a:rPr>
              <a:t>    </a:t>
            </a:r>
            <a:r>
              <a:rPr lang="ro-RO" sz="2200" dirty="0" smtClean="0">
                <a:solidFill>
                  <a:schemeClr val="tx1"/>
                </a:solidFill>
                <a:latin typeface="Times New Roman" pitchFamily="18" charset="0"/>
                <a:cs typeface="Times New Roman" pitchFamily="18" charset="0"/>
              </a:rPr>
              <a:t>Instrucțiunile de securitate și sănătate în muncă vor conține următoarele </a:t>
            </a:r>
            <a:r>
              <a:rPr lang="ro-RO" sz="2200" b="1" dirty="0" smtClean="0">
                <a:solidFill>
                  <a:schemeClr val="tx1"/>
                </a:solidFill>
                <a:latin typeface="Times New Roman" pitchFamily="18" charset="0"/>
                <a:cs typeface="Times New Roman" pitchFamily="18" charset="0"/>
              </a:rPr>
              <a:t>capitole</a:t>
            </a:r>
            <a:r>
              <a:rPr lang="ro-RO" sz="2200" dirty="0" smtClean="0">
                <a:solidFill>
                  <a:schemeClr val="tx1"/>
                </a:solidFill>
                <a:latin typeface="Times New Roman" pitchFamily="18" charset="0"/>
                <a:cs typeface="Times New Roman" pitchFamily="18" charset="0"/>
              </a:rPr>
              <a:t>:</a:t>
            </a:r>
            <a:r>
              <a:rPr lang="vi-VN" sz="2200" dirty="0" smtClean="0">
                <a:solidFill>
                  <a:schemeClr val="tx1"/>
                </a:solidFill>
                <a:latin typeface="Times New Roman" pitchFamily="18" charset="0"/>
                <a:cs typeface="Times New Roman" pitchFamily="18" charset="0"/>
              </a:rPr>
              <a:t> </a:t>
            </a:r>
            <a:endParaRPr lang="ro-RO" sz="2200" dirty="0" smtClean="0">
              <a:solidFill>
                <a:schemeClr val="tx1"/>
              </a:solidFill>
              <a:latin typeface="Times New Roman" pitchFamily="18" charset="0"/>
              <a:cs typeface="Times New Roman" pitchFamily="18" charset="0"/>
            </a:endParaRPr>
          </a:p>
          <a:p>
            <a:pPr>
              <a:spcBef>
                <a:spcPts val="0"/>
              </a:spcBef>
              <a:spcAft>
                <a:spcPts val="0"/>
              </a:spcAft>
            </a:pPr>
            <a:r>
              <a:rPr lang="ro-RO" sz="2200" dirty="0" smtClean="0">
                <a:solidFill>
                  <a:schemeClr val="tx1"/>
                </a:solidFill>
                <a:latin typeface="Times New Roman" pitchFamily="18" charset="0"/>
                <a:cs typeface="Times New Roman" pitchFamily="18" charset="0"/>
              </a:rPr>
              <a:t>    </a:t>
            </a:r>
            <a:r>
              <a:rPr lang="vi-VN" sz="2200" dirty="0" smtClean="0">
                <a:solidFill>
                  <a:schemeClr val="tx1"/>
                </a:solidFill>
                <a:latin typeface="Times New Roman" pitchFamily="18" charset="0"/>
                <a:cs typeface="Times New Roman" pitchFamily="18" charset="0"/>
              </a:rPr>
              <a:t>a) cerinţe generale;</a:t>
            </a:r>
          </a:p>
          <a:p>
            <a:pPr>
              <a:spcBef>
                <a:spcPts val="0"/>
              </a:spcBef>
              <a:spcAft>
                <a:spcPts val="0"/>
              </a:spcAft>
            </a:pPr>
            <a:r>
              <a:rPr lang="vi-VN" sz="2200" dirty="0" smtClean="0">
                <a:solidFill>
                  <a:schemeClr val="tx1"/>
                </a:solidFill>
                <a:latin typeface="Times New Roman" pitchFamily="18" charset="0"/>
                <a:cs typeface="Times New Roman" pitchFamily="18" charset="0"/>
              </a:rPr>
              <a:t>    b) cerinţe pînă la începerea lucrului;</a:t>
            </a:r>
          </a:p>
          <a:p>
            <a:pPr>
              <a:spcBef>
                <a:spcPts val="0"/>
              </a:spcBef>
              <a:spcAft>
                <a:spcPts val="0"/>
              </a:spcAft>
            </a:pPr>
            <a:r>
              <a:rPr lang="vi-VN" sz="2200" dirty="0" smtClean="0">
                <a:solidFill>
                  <a:schemeClr val="tx1"/>
                </a:solidFill>
                <a:latin typeface="Times New Roman" pitchFamily="18" charset="0"/>
                <a:cs typeface="Times New Roman" pitchFamily="18" charset="0"/>
              </a:rPr>
              <a:t>    c) cerinţe în timpul lucrului;</a:t>
            </a:r>
          </a:p>
          <a:p>
            <a:pPr>
              <a:spcBef>
                <a:spcPts val="0"/>
              </a:spcBef>
              <a:spcAft>
                <a:spcPts val="0"/>
              </a:spcAft>
            </a:pPr>
            <a:r>
              <a:rPr lang="vi-VN" sz="2200" dirty="0" smtClean="0">
                <a:solidFill>
                  <a:schemeClr val="tx1"/>
                </a:solidFill>
                <a:latin typeface="Times New Roman" pitchFamily="18" charset="0"/>
                <a:cs typeface="Times New Roman" pitchFamily="18" charset="0"/>
              </a:rPr>
              <a:t>    d) cerinţe în situaţii de avarie;</a:t>
            </a:r>
          </a:p>
          <a:p>
            <a:pPr>
              <a:spcBef>
                <a:spcPts val="0"/>
              </a:spcBef>
              <a:spcAft>
                <a:spcPts val="0"/>
              </a:spcAft>
            </a:pPr>
            <a:r>
              <a:rPr lang="vi-VN" sz="2200" dirty="0" smtClean="0">
                <a:solidFill>
                  <a:schemeClr val="tx1"/>
                </a:solidFill>
                <a:latin typeface="Times New Roman" pitchFamily="18" charset="0"/>
                <a:cs typeface="Times New Roman" pitchFamily="18" charset="0"/>
              </a:rPr>
              <a:t>    e) cerinţe după </a:t>
            </a:r>
            <a:r>
              <a:rPr lang="ro-RO" sz="2200" dirty="0" smtClean="0">
                <a:solidFill>
                  <a:schemeClr val="tx1"/>
                </a:solidFill>
                <a:latin typeface="Times New Roman" pitchFamily="18" charset="0"/>
                <a:cs typeface="Times New Roman" pitchFamily="18" charset="0"/>
              </a:rPr>
              <a:t>finisarea</a:t>
            </a:r>
            <a:r>
              <a:rPr lang="vi-VN" sz="2200" dirty="0" smtClean="0">
                <a:solidFill>
                  <a:schemeClr val="tx1"/>
                </a:solidFill>
                <a:latin typeface="Times New Roman" pitchFamily="18" charset="0"/>
                <a:cs typeface="Times New Roman" pitchFamily="18" charset="0"/>
              </a:rPr>
              <a:t> lucrului.</a:t>
            </a:r>
            <a:endParaRPr lang="ro-RO" sz="2200" dirty="0" smtClean="0">
              <a:solidFill>
                <a:schemeClr val="tx1"/>
              </a:solidFill>
              <a:latin typeface="Times New Roman" pitchFamily="18" charset="0"/>
              <a:cs typeface="Times New Roman" pitchFamily="18" charset="0"/>
            </a:endParaRPr>
          </a:p>
          <a:p>
            <a:pPr>
              <a:spcBef>
                <a:spcPts val="0"/>
              </a:spcBef>
              <a:spcAft>
                <a:spcPts val="0"/>
              </a:spcAft>
            </a:pPr>
            <a:r>
              <a:rPr lang="ro-RO" sz="2400" dirty="0" smtClean="0">
                <a:solidFill>
                  <a:schemeClr val="tx1"/>
                </a:solidFill>
                <a:latin typeface="Times New Roman" pitchFamily="18" charset="0"/>
                <a:cs typeface="Times New Roman" pitchFamily="18" charset="0"/>
              </a:rPr>
              <a:t>   </a:t>
            </a:r>
            <a:r>
              <a:rPr lang="vi-VN" sz="2200" dirty="0" smtClean="0">
                <a:solidFill>
                  <a:schemeClr val="tx1"/>
                </a:solidFill>
                <a:latin typeface="Times New Roman" pitchFamily="18" charset="0"/>
                <a:cs typeface="Times New Roman" pitchFamily="18" charset="0"/>
              </a:rPr>
              <a:t>Instrucţiunile se înregistrează într-un registru</a:t>
            </a:r>
            <a:r>
              <a:rPr lang="ro-RO" sz="2200" dirty="0" smtClean="0">
                <a:solidFill>
                  <a:schemeClr val="tx1"/>
                </a:solidFill>
                <a:latin typeface="Times New Roman" pitchFamily="18" charset="0"/>
                <a:cs typeface="Times New Roman" pitchFamily="18" charset="0"/>
              </a:rPr>
              <a:t>.</a:t>
            </a:r>
            <a:endParaRPr lang="vi-VN" sz="2200" dirty="0" smtClean="0">
              <a:solidFill>
                <a:schemeClr val="tx1"/>
              </a:solidFill>
              <a:latin typeface="Times New Roman" pitchFamily="18" charset="0"/>
              <a:cs typeface="Times New Roman" pitchFamily="18" charset="0"/>
            </a:endParaRPr>
          </a:p>
          <a:p>
            <a:endParaRPr lang="en-US" dirty="0"/>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1377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3" y="1414959"/>
            <a:ext cx="7818555" cy="782328"/>
          </a:xfrm>
        </p:spPr>
        <p:txBody>
          <a:bodyPr/>
          <a:lstStyle/>
          <a:p>
            <a:pPr algn="ctr"/>
            <a:r>
              <a:rPr lang="ro-RO" sz="3200" b="1" dirty="0" smtClean="0">
                <a:solidFill>
                  <a:srgbClr val="002060"/>
                </a:solidFill>
                <a:latin typeface="Times New Roman" pitchFamily="18" charset="0"/>
                <a:cs typeface="Times New Roman" pitchFamily="18" charset="0"/>
              </a:rPr>
              <a:t>Securitatea și sănătatea în muncă</a:t>
            </a:r>
            <a:r>
              <a:rPr lang="en-US" dirty="0" smtClean="0">
                <a:solidFill>
                  <a:srgbClr val="002060"/>
                </a:solidFill>
                <a:latin typeface="Cambria" panose="02040503050406030204" pitchFamily="18" charset="0"/>
                <a:cs typeface="Times New Roman" panose="02020603050405020304" pitchFamily="18" charset="0"/>
              </a:rPr>
              <a:t/>
            </a:r>
            <a:br>
              <a:rPr lang="en-US" dirty="0" smtClean="0">
                <a:solidFill>
                  <a:srgbClr val="002060"/>
                </a:solidFill>
                <a:latin typeface="Cambria" panose="02040503050406030204" pitchFamily="18" charset="0"/>
                <a:cs typeface="Times New Roman" panose="02020603050405020304" pitchFamily="18" charset="0"/>
              </a:rPr>
            </a:br>
            <a:endParaRPr lang="en-US" dirty="0"/>
          </a:p>
        </p:txBody>
      </p:sp>
      <p:sp>
        <p:nvSpPr>
          <p:cNvPr id="3" name="Footer Placeholder 2"/>
          <p:cNvSpPr>
            <a:spLocks noGrp="1"/>
          </p:cNvSpPr>
          <p:nvPr>
            <p:ph type="ftr" sz="quarter" idx="10"/>
          </p:nvPr>
        </p:nvSpPr>
        <p:spPr/>
        <p:txBody>
          <a:bodyPr/>
          <a:lstStyle/>
          <a:p>
            <a:r>
              <a:rPr lang="de-DE" smtClean="0"/>
              <a:t>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19/10/2018</a:t>
            </a:fld>
            <a:endParaRPr lang="en-GB" noProof="0" dirty="0"/>
          </a:p>
        </p:txBody>
      </p:sp>
      <p:sp>
        <p:nvSpPr>
          <p:cNvPr id="5" name="Content Placeholder 4"/>
          <p:cNvSpPr>
            <a:spLocks noGrp="1"/>
          </p:cNvSpPr>
          <p:nvPr>
            <p:ph idx="1"/>
          </p:nvPr>
        </p:nvSpPr>
        <p:spPr>
          <a:xfrm>
            <a:off x="684000" y="2270580"/>
            <a:ext cx="8255284" cy="3816000"/>
          </a:xfrm>
        </p:spPr>
        <p:txBody>
          <a:bodyPr/>
          <a:lstStyle/>
          <a:p>
            <a:r>
              <a:rPr lang="ro-RO"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La constatarea </a:t>
            </a:r>
            <a:r>
              <a:rPr lang="vi-VN" sz="2400" dirty="0" smtClean="0">
                <a:solidFill>
                  <a:srgbClr val="FF0000"/>
                </a:solidFill>
                <a:latin typeface="Times New Roman" pitchFamily="18" charset="0"/>
                <a:cs typeface="Times New Roman" pitchFamily="18" charset="0"/>
              </a:rPr>
              <a:t>stării de pericol grav şi imediat de accidentare </a:t>
            </a:r>
            <a:r>
              <a:rPr lang="vi-VN" sz="2400" dirty="0" smtClean="0">
                <a:solidFill>
                  <a:schemeClr val="tx1"/>
                </a:solidFill>
                <a:latin typeface="Times New Roman" pitchFamily="18" charset="0"/>
                <a:cs typeface="Times New Roman" pitchFamily="18" charset="0"/>
              </a:rPr>
              <a:t>se vor lua imediat următoarele măsuri de securitate: </a:t>
            </a:r>
            <a:br>
              <a:rPr lang="vi-VN" sz="2400" dirty="0" smtClean="0">
                <a:solidFill>
                  <a:schemeClr val="tx1"/>
                </a:solidFill>
                <a:latin typeface="Times New Roman" pitchFamily="18" charset="0"/>
                <a:cs typeface="Times New Roman" pitchFamily="18" charset="0"/>
              </a:rPr>
            </a:br>
            <a:r>
              <a:rPr lang="vi-VN" sz="2400" dirty="0" smtClean="0">
                <a:solidFill>
                  <a:schemeClr val="tx1"/>
                </a:solidFill>
                <a:latin typeface="Times New Roman" pitchFamily="18" charset="0"/>
                <a:cs typeface="Times New Roman" pitchFamily="18" charset="0"/>
              </a:rPr>
              <a:t>    1) oprirea echipamentului de lucru şi/sau activităţii;</a:t>
            </a:r>
            <a:br>
              <a:rPr lang="vi-VN" sz="2400" dirty="0" smtClean="0">
                <a:solidFill>
                  <a:schemeClr val="tx1"/>
                </a:solidFill>
                <a:latin typeface="Times New Roman" pitchFamily="18" charset="0"/>
                <a:cs typeface="Times New Roman" pitchFamily="18" charset="0"/>
              </a:rPr>
            </a:br>
            <a:r>
              <a:rPr lang="vi-VN" sz="2400" dirty="0" smtClean="0">
                <a:solidFill>
                  <a:schemeClr val="tx1"/>
                </a:solidFill>
                <a:latin typeface="Times New Roman" pitchFamily="18" charset="0"/>
                <a:cs typeface="Times New Roman" pitchFamily="18" charset="0"/>
              </a:rPr>
              <a:t>    2) evacuarea lucrătorilor din zona periculoasă;</a:t>
            </a:r>
            <a:br>
              <a:rPr lang="vi-VN" sz="2400" dirty="0" smtClean="0">
                <a:solidFill>
                  <a:schemeClr val="tx1"/>
                </a:solidFill>
                <a:latin typeface="Times New Roman" pitchFamily="18" charset="0"/>
                <a:cs typeface="Times New Roman" pitchFamily="18" charset="0"/>
              </a:rPr>
            </a:br>
            <a:r>
              <a:rPr lang="vi-VN" sz="2400" dirty="0" smtClean="0">
                <a:solidFill>
                  <a:schemeClr val="tx1"/>
                </a:solidFill>
                <a:latin typeface="Times New Roman" pitchFamily="18" charset="0"/>
                <a:cs typeface="Times New Roman" pitchFamily="18" charset="0"/>
              </a:rPr>
              <a:t>    3) anunţarea serviciilor specializate;</a:t>
            </a:r>
            <a:br>
              <a:rPr lang="vi-VN" sz="2400" dirty="0" smtClean="0">
                <a:solidFill>
                  <a:schemeClr val="tx1"/>
                </a:solidFill>
                <a:latin typeface="Times New Roman" pitchFamily="18" charset="0"/>
                <a:cs typeface="Times New Roman" pitchFamily="18" charset="0"/>
              </a:rPr>
            </a:br>
            <a:r>
              <a:rPr lang="vi-VN" sz="2400" dirty="0" smtClean="0">
                <a:solidFill>
                  <a:schemeClr val="tx1"/>
                </a:solidFill>
                <a:latin typeface="Times New Roman" pitchFamily="18" charset="0"/>
                <a:cs typeface="Times New Roman" pitchFamily="18" charset="0"/>
              </a:rPr>
              <a:t>    4) anunţarea conducătorilor ierarhic superiori;</a:t>
            </a:r>
            <a:br>
              <a:rPr lang="vi-VN" sz="2400" dirty="0" smtClean="0">
                <a:solidFill>
                  <a:schemeClr val="tx1"/>
                </a:solidFill>
                <a:latin typeface="Times New Roman" pitchFamily="18" charset="0"/>
                <a:cs typeface="Times New Roman" pitchFamily="18" charset="0"/>
              </a:rPr>
            </a:br>
            <a:r>
              <a:rPr lang="vi-VN" sz="2400" dirty="0" smtClean="0">
                <a:solidFill>
                  <a:schemeClr val="tx1"/>
                </a:solidFill>
                <a:latin typeface="Times New Roman" pitchFamily="18" charset="0"/>
                <a:cs typeface="Times New Roman" pitchFamily="18" charset="0"/>
              </a:rPr>
              <a:t>    5) eliminarea cauzelor care au condus la apariţia stării de pericol grav şi imediat.</a:t>
            </a:r>
            <a:endParaRPr lang="en-US" sz="2400" dirty="0">
              <a:solidFill>
                <a:schemeClr val="tx1"/>
              </a:solidFill>
              <a:latin typeface="Times New Roman" pitchFamily="18" charset="0"/>
              <a:cs typeface="Times New Roman" pitchFamily="18" charset="0"/>
            </a:endParaRPr>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a:srcRect t="15151" b="12252"/>
          <a:stretch>
            <a:fillRect/>
          </a:stretch>
        </p:blipFill>
        <p:spPr bwMode="auto">
          <a:xfrm rot="20382984">
            <a:off x="6183289" y="5159704"/>
            <a:ext cx="2400300" cy="1037230"/>
          </a:xfrm>
          <a:prstGeom prst="rect">
            <a:avLst/>
          </a:prstGeom>
          <a:noFill/>
          <a:ln w="9525">
            <a:noFill/>
            <a:miter lim="800000"/>
            <a:headEnd/>
            <a:tailEnd/>
          </a:ln>
          <a:effec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escription: C:\Users\Stela\Desktop\Logou nou UTM\Logo_inscript_horizontal (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f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fcaac_logo0200p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1377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3" y="1414959"/>
            <a:ext cx="7818555" cy="782328"/>
          </a:xfrm>
        </p:spPr>
        <p:txBody>
          <a:bodyPr/>
          <a:lstStyle/>
          <a:p>
            <a:pPr algn="ctr"/>
            <a:r>
              <a:rPr lang="ro-RO" sz="3200" b="1" dirty="0" smtClean="0">
                <a:solidFill>
                  <a:srgbClr val="002060"/>
                </a:solidFill>
                <a:latin typeface="Times New Roman" pitchFamily="18" charset="0"/>
                <a:cs typeface="Times New Roman" pitchFamily="18" charset="0"/>
              </a:rPr>
              <a:t>Securitatea și sănătatea în muncă</a:t>
            </a:r>
            <a:r>
              <a:rPr lang="en-US" dirty="0" smtClean="0">
                <a:solidFill>
                  <a:srgbClr val="002060"/>
                </a:solidFill>
                <a:latin typeface="Cambria" panose="02040503050406030204" pitchFamily="18" charset="0"/>
                <a:cs typeface="Times New Roman" panose="02020603050405020304" pitchFamily="18" charset="0"/>
              </a:rPr>
              <a:t/>
            </a:r>
            <a:br>
              <a:rPr lang="en-US" dirty="0" smtClean="0">
                <a:solidFill>
                  <a:srgbClr val="002060"/>
                </a:solidFill>
                <a:latin typeface="Cambria" panose="02040503050406030204" pitchFamily="18" charset="0"/>
                <a:cs typeface="Times New Roman" panose="02020603050405020304" pitchFamily="18" charset="0"/>
              </a:rPr>
            </a:br>
            <a:endParaRPr lang="en-US" dirty="0"/>
          </a:p>
        </p:txBody>
      </p:sp>
      <p:sp>
        <p:nvSpPr>
          <p:cNvPr id="3" name="Footer Placeholder 2"/>
          <p:cNvSpPr>
            <a:spLocks noGrp="1"/>
          </p:cNvSpPr>
          <p:nvPr>
            <p:ph type="ftr" sz="quarter" idx="10"/>
          </p:nvPr>
        </p:nvSpPr>
        <p:spPr/>
        <p:txBody>
          <a:bodyPr/>
          <a:lstStyle/>
          <a:p>
            <a:r>
              <a:rPr lang="de-DE" smtClean="0"/>
              <a:t>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19/10/2018</a:t>
            </a:fld>
            <a:endParaRPr lang="en-GB" noProof="0" dirty="0"/>
          </a:p>
        </p:txBody>
      </p:sp>
      <p:sp>
        <p:nvSpPr>
          <p:cNvPr id="5" name="Content Placeholder 4"/>
          <p:cNvSpPr>
            <a:spLocks noGrp="1"/>
          </p:cNvSpPr>
          <p:nvPr>
            <p:ph idx="1"/>
          </p:nvPr>
        </p:nvSpPr>
        <p:spPr>
          <a:xfrm>
            <a:off x="684000" y="2270580"/>
            <a:ext cx="8255284" cy="3816000"/>
          </a:xfrm>
        </p:spPr>
        <p:txBody>
          <a:bodyPr/>
          <a:lstStyle/>
          <a:p>
            <a:pPr algn="ctr"/>
            <a:endParaRPr lang="ru-RU" b="1" dirty="0" smtClean="0">
              <a:solidFill>
                <a:schemeClr val="tx1"/>
              </a:solidFill>
              <a:latin typeface="Times New Roman" pitchFamily="18" charset="0"/>
            </a:endParaRPr>
          </a:p>
          <a:p>
            <a:pPr algn="ctr">
              <a:spcBef>
                <a:spcPts val="0"/>
              </a:spcBef>
              <a:spcAft>
                <a:spcPts val="0"/>
              </a:spcAft>
            </a:pPr>
            <a:r>
              <a:rPr lang="ro-RO" sz="3600" b="1" dirty="0" smtClean="0">
                <a:solidFill>
                  <a:schemeClr val="tx1"/>
                </a:solidFill>
                <a:latin typeface="Times New Roman" pitchFamily="18" charset="0"/>
              </a:rPr>
              <a:t>REGULAMENT</a:t>
            </a:r>
          </a:p>
          <a:p>
            <a:pPr algn="ctr">
              <a:spcBef>
                <a:spcPts val="0"/>
              </a:spcBef>
              <a:spcAft>
                <a:spcPts val="0"/>
              </a:spcAft>
            </a:pPr>
            <a:r>
              <a:rPr lang="ro-RO" sz="3600" b="1" dirty="0" smtClean="0">
                <a:solidFill>
                  <a:schemeClr val="tx1"/>
                </a:solidFill>
                <a:latin typeface="Times New Roman" pitchFamily="18" charset="0"/>
              </a:rPr>
              <a:t>privind modul de cercetare a accidentelor de muncă</a:t>
            </a:r>
            <a:endParaRPr lang="ru-RU" sz="3600" b="1" dirty="0" smtClean="0">
              <a:solidFill>
                <a:schemeClr val="tx1"/>
              </a:solidFill>
              <a:latin typeface="Times New Roman" pitchFamily="18" charset="0"/>
            </a:endParaRPr>
          </a:p>
          <a:p>
            <a:pPr algn="ctr"/>
            <a:endParaRPr lang="ro-RO" dirty="0" smtClean="0">
              <a:solidFill>
                <a:schemeClr val="tx1"/>
              </a:solidFill>
              <a:latin typeface="Times New Roman" pitchFamily="18" charset="0"/>
            </a:endParaRPr>
          </a:p>
          <a:p>
            <a:pPr algn="ctr"/>
            <a:r>
              <a:rPr lang="ro-RO" dirty="0" smtClean="0">
                <a:solidFill>
                  <a:schemeClr val="tx1"/>
                </a:solidFill>
                <a:latin typeface="Times New Roman" pitchFamily="18" charset="0"/>
              </a:rPr>
              <a:t>Aprobat</a:t>
            </a:r>
            <a:r>
              <a:rPr lang="ru-RU" dirty="0" smtClean="0">
                <a:solidFill>
                  <a:schemeClr val="tx1"/>
                </a:solidFill>
                <a:latin typeface="Times New Roman" pitchFamily="18" charset="0"/>
              </a:rPr>
              <a:t> </a:t>
            </a:r>
            <a:r>
              <a:rPr lang="ro-RO" dirty="0" smtClean="0">
                <a:solidFill>
                  <a:schemeClr val="tx1"/>
                </a:solidFill>
                <a:latin typeface="Times New Roman" pitchFamily="18" charset="0"/>
              </a:rPr>
              <a:t>prin Hotărîrea Guvernului nr.1361  din   22 decembrie 2005</a:t>
            </a:r>
            <a:endParaRPr lang="ru-RU" dirty="0" smtClean="0">
              <a:solidFill>
                <a:schemeClr val="tx1"/>
              </a:solidFill>
              <a:latin typeface="Times New Roman" pitchFamily="18" charset="0"/>
            </a:endParaRPr>
          </a:p>
          <a:p>
            <a:pPr algn="ctr"/>
            <a:r>
              <a:rPr lang="ru-RU" sz="1600" dirty="0" smtClean="0">
                <a:solidFill>
                  <a:schemeClr val="tx1"/>
                </a:solidFill>
                <a:latin typeface="Times New Roman" pitchFamily="18" charset="0"/>
              </a:rPr>
              <a:t>(</a:t>
            </a:r>
            <a:r>
              <a:rPr lang="ro-RO" sz="1600" dirty="0" smtClean="0">
                <a:solidFill>
                  <a:schemeClr val="tx1"/>
                </a:solidFill>
                <a:latin typeface="Times New Roman" pitchFamily="18" charset="0"/>
              </a:rPr>
              <a:t>Monitorul Oficial al republicii Moldova 2006, nr.9-12)</a:t>
            </a:r>
            <a:endParaRPr lang="ru-RU" sz="1600" dirty="0" smtClean="0">
              <a:solidFill>
                <a:schemeClr val="tx1"/>
              </a:solidFill>
              <a:latin typeface="Times New Roman" pitchFamily="18" charset="0"/>
            </a:endParaRPr>
          </a:p>
          <a:p>
            <a:endParaRPr lang="en-US" dirty="0">
              <a:solidFill>
                <a:schemeClr val="tx1"/>
              </a:solidFill>
            </a:endParaRPr>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1377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de-DE" smtClean="0"/>
              <a:t>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19/10/2018</a:t>
            </a:fld>
            <a:endParaRPr lang="en-GB" noProof="0" dirty="0"/>
          </a:p>
        </p:txBody>
      </p:sp>
      <p:sp>
        <p:nvSpPr>
          <p:cNvPr id="5" name="Content Placeholder 4"/>
          <p:cNvSpPr>
            <a:spLocks noGrp="1"/>
          </p:cNvSpPr>
          <p:nvPr>
            <p:ph idx="1"/>
          </p:nvPr>
        </p:nvSpPr>
        <p:spPr>
          <a:xfrm>
            <a:off x="684000" y="2202340"/>
            <a:ext cx="8255284" cy="3816000"/>
          </a:xfrm>
        </p:spPr>
        <p:txBody>
          <a:bodyPr/>
          <a:lstStyle/>
          <a:p>
            <a:pPr algn="just">
              <a:lnSpc>
                <a:spcPct val="90000"/>
              </a:lnSpc>
              <a:spcBef>
                <a:spcPts val="0"/>
              </a:spcBef>
              <a:spcAft>
                <a:spcPts val="0"/>
              </a:spcAft>
            </a:pPr>
            <a:r>
              <a:rPr lang="ro-RO" sz="2400" dirty="0" smtClean="0">
                <a:solidFill>
                  <a:schemeClr val="tx1"/>
                </a:solidFill>
                <a:latin typeface="Times New Roman" pitchFamily="18" charset="0"/>
              </a:rPr>
              <a:t>       </a:t>
            </a:r>
            <a:r>
              <a:rPr lang="ro-RO" sz="2400" b="1" dirty="0" smtClean="0">
                <a:solidFill>
                  <a:schemeClr val="tx1"/>
                </a:solidFill>
                <a:latin typeface="Times New Roman" pitchFamily="18" charset="0"/>
              </a:rPr>
              <a:t>Accidentele se clasifică în:</a:t>
            </a:r>
          </a:p>
          <a:p>
            <a:pPr algn="just">
              <a:lnSpc>
                <a:spcPct val="90000"/>
              </a:lnSpc>
              <a:spcBef>
                <a:spcPts val="0"/>
              </a:spcBef>
              <a:spcAft>
                <a:spcPts val="0"/>
              </a:spcAft>
              <a:buFont typeface="Arial" pitchFamily="34" charset="0"/>
              <a:buChar char="•"/>
            </a:pPr>
            <a:r>
              <a:rPr lang="ro-RO" sz="2400" dirty="0" smtClean="0">
                <a:solidFill>
                  <a:schemeClr val="tx1"/>
                </a:solidFill>
                <a:latin typeface="Times New Roman" pitchFamily="18" charset="0"/>
              </a:rPr>
              <a:t>    accidente de muncă;</a:t>
            </a:r>
          </a:p>
          <a:p>
            <a:pPr algn="just">
              <a:lnSpc>
                <a:spcPct val="90000"/>
              </a:lnSpc>
              <a:spcBef>
                <a:spcPts val="0"/>
              </a:spcBef>
              <a:spcAft>
                <a:spcPts val="0"/>
              </a:spcAft>
              <a:buFont typeface="Arial" pitchFamily="34" charset="0"/>
              <a:buChar char="•"/>
            </a:pPr>
            <a:r>
              <a:rPr lang="ro-RO" sz="2400" dirty="0" smtClean="0">
                <a:solidFill>
                  <a:schemeClr val="tx1"/>
                </a:solidFill>
                <a:latin typeface="Times New Roman" pitchFamily="18" charset="0"/>
              </a:rPr>
              <a:t>    accidente în afara muncii.</a:t>
            </a:r>
            <a:endParaRPr lang="ro-RO" sz="300" dirty="0" smtClean="0">
              <a:solidFill>
                <a:schemeClr val="tx1"/>
              </a:solidFill>
              <a:latin typeface="Times New Roman" pitchFamily="18" charset="0"/>
            </a:endParaRPr>
          </a:p>
          <a:p>
            <a:pPr algn="just">
              <a:lnSpc>
                <a:spcPct val="90000"/>
              </a:lnSpc>
              <a:spcBef>
                <a:spcPts val="0"/>
              </a:spcBef>
              <a:spcAft>
                <a:spcPts val="0"/>
              </a:spcAft>
            </a:pPr>
            <a:endParaRPr lang="ro-RO" sz="800" dirty="0" smtClean="0">
              <a:solidFill>
                <a:schemeClr val="tx1"/>
              </a:solidFill>
              <a:latin typeface="Times New Roman" pitchFamily="18" charset="0"/>
            </a:endParaRPr>
          </a:p>
          <a:p>
            <a:pPr algn="just">
              <a:lnSpc>
                <a:spcPct val="90000"/>
              </a:lnSpc>
              <a:spcBef>
                <a:spcPts val="0"/>
              </a:spcBef>
              <a:spcAft>
                <a:spcPts val="0"/>
              </a:spcAft>
            </a:pPr>
            <a:r>
              <a:rPr lang="ro-RO" sz="2400" dirty="0" smtClean="0">
                <a:solidFill>
                  <a:schemeClr val="tx1"/>
                </a:solidFill>
                <a:latin typeface="Times New Roman" pitchFamily="18" charset="0"/>
              </a:rPr>
              <a:t>      </a:t>
            </a:r>
            <a:r>
              <a:rPr lang="ro-RO" sz="2400" b="1" dirty="0" smtClean="0">
                <a:solidFill>
                  <a:schemeClr val="tx1"/>
                </a:solidFill>
                <a:latin typeface="Times New Roman" pitchFamily="18" charset="0"/>
              </a:rPr>
              <a:t>Accidentele de muncă şi accidentele în afara muncii se divizează în trei tipuri:</a:t>
            </a:r>
          </a:p>
          <a:p>
            <a:pPr algn="just">
              <a:lnSpc>
                <a:spcPct val="90000"/>
              </a:lnSpc>
              <a:spcBef>
                <a:spcPts val="0"/>
              </a:spcBef>
              <a:spcAft>
                <a:spcPts val="0"/>
              </a:spcAft>
              <a:buFont typeface="Arial" pitchFamily="34" charset="0"/>
              <a:buChar char="•"/>
            </a:pPr>
            <a:r>
              <a:rPr lang="ro-RO" sz="2400" dirty="0" smtClean="0">
                <a:solidFill>
                  <a:schemeClr val="tx1"/>
                </a:solidFill>
                <a:latin typeface="Times New Roman" pitchFamily="18" charset="0"/>
              </a:rPr>
              <a:t>     care produc incapacitate temporară de muncă;</a:t>
            </a:r>
          </a:p>
          <a:p>
            <a:pPr algn="just">
              <a:lnSpc>
                <a:spcPct val="90000"/>
              </a:lnSpc>
              <a:spcBef>
                <a:spcPts val="0"/>
              </a:spcBef>
              <a:spcAft>
                <a:spcPts val="0"/>
              </a:spcAft>
              <a:buFont typeface="Arial" pitchFamily="34" charset="0"/>
              <a:buChar char="•"/>
            </a:pPr>
            <a:r>
              <a:rPr lang="ro-RO" sz="2400" dirty="0" smtClean="0">
                <a:solidFill>
                  <a:schemeClr val="tx1"/>
                </a:solidFill>
                <a:latin typeface="Times New Roman" pitchFamily="18" charset="0"/>
              </a:rPr>
              <a:t>     grave;</a:t>
            </a:r>
          </a:p>
          <a:p>
            <a:pPr algn="just">
              <a:lnSpc>
                <a:spcPct val="90000"/>
              </a:lnSpc>
              <a:spcBef>
                <a:spcPts val="0"/>
              </a:spcBef>
              <a:spcAft>
                <a:spcPts val="0"/>
              </a:spcAft>
              <a:buFont typeface="Arial" pitchFamily="34" charset="0"/>
              <a:buChar char="•"/>
            </a:pPr>
            <a:r>
              <a:rPr lang="ro-RO" sz="2400" dirty="0" smtClean="0">
                <a:solidFill>
                  <a:schemeClr val="tx1"/>
                </a:solidFill>
                <a:latin typeface="Times New Roman" pitchFamily="18" charset="0"/>
              </a:rPr>
              <a:t>     mortale.</a:t>
            </a:r>
          </a:p>
          <a:p>
            <a:pPr algn="just">
              <a:lnSpc>
                <a:spcPct val="90000"/>
              </a:lnSpc>
              <a:spcBef>
                <a:spcPts val="0"/>
              </a:spcBef>
              <a:spcAft>
                <a:spcPts val="0"/>
              </a:spcAft>
            </a:pPr>
            <a:endParaRPr lang="ro-RO" sz="800" dirty="0" smtClean="0">
              <a:solidFill>
                <a:schemeClr val="tx1"/>
              </a:solidFill>
              <a:latin typeface="Times New Roman" pitchFamily="18" charset="0"/>
            </a:endParaRPr>
          </a:p>
          <a:p>
            <a:pPr algn="just">
              <a:lnSpc>
                <a:spcPct val="90000"/>
              </a:lnSpc>
              <a:spcBef>
                <a:spcPts val="0"/>
              </a:spcBef>
              <a:spcAft>
                <a:spcPts val="0"/>
              </a:spcAft>
            </a:pPr>
            <a:r>
              <a:rPr lang="ro-RO" sz="2400" b="1" dirty="0" smtClean="0">
                <a:solidFill>
                  <a:schemeClr val="tx1"/>
                </a:solidFill>
                <a:latin typeface="Times New Roman" pitchFamily="18" charset="0"/>
              </a:rPr>
              <a:t>     Pe marginea claficărilor enumerate sunt accidente:</a:t>
            </a:r>
          </a:p>
          <a:p>
            <a:pPr algn="just">
              <a:lnSpc>
                <a:spcPct val="90000"/>
              </a:lnSpc>
              <a:spcBef>
                <a:spcPts val="0"/>
              </a:spcBef>
              <a:spcAft>
                <a:spcPts val="0"/>
              </a:spcAft>
              <a:buFont typeface="Arial" pitchFamily="34" charset="0"/>
              <a:buChar char="•"/>
            </a:pPr>
            <a:r>
              <a:rPr lang="ro-RO" sz="2400" dirty="0" smtClean="0">
                <a:solidFill>
                  <a:schemeClr val="tx1"/>
                </a:solidFill>
                <a:latin typeface="Times New Roman" pitchFamily="18" charset="0"/>
              </a:rPr>
              <a:t>     individuale;</a:t>
            </a:r>
          </a:p>
          <a:p>
            <a:pPr algn="just">
              <a:lnSpc>
                <a:spcPct val="90000"/>
              </a:lnSpc>
              <a:spcBef>
                <a:spcPts val="0"/>
              </a:spcBef>
              <a:spcAft>
                <a:spcPts val="0"/>
              </a:spcAft>
              <a:buFont typeface="Arial" pitchFamily="34" charset="0"/>
              <a:buChar char="•"/>
            </a:pPr>
            <a:r>
              <a:rPr lang="ro-RO" sz="2400" dirty="0" smtClean="0">
                <a:solidFill>
                  <a:schemeClr val="tx1"/>
                </a:solidFill>
                <a:latin typeface="Times New Roman" pitchFamily="18" charset="0"/>
              </a:rPr>
              <a:t>     colective.</a:t>
            </a:r>
          </a:p>
          <a:p>
            <a:endParaRPr lang="en-US" dirty="0">
              <a:solidFill>
                <a:schemeClr val="tx1"/>
              </a:solidFill>
            </a:endParaRPr>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1377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Rot="1" noChangeArrowheads="1"/>
          </p:cNvSpPr>
          <p:nvPr>
            <p:ph idx="1"/>
          </p:nvPr>
        </p:nvSpPr>
        <p:spPr>
          <a:xfrm>
            <a:off x="0" y="1420847"/>
            <a:ext cx="9144000" cy="6408737"/>
          </a:xfrm>
        </p:spPr>
        <p:txBody>
          <a:bodyPr/>
          <a:lstStyle/>
          <a:p>
            <a:pPr algn="ctr">
              <a:buFont typeface="Wingdings" pitchFamily="2" charset="2"/>
              <a:buNone/>
            </a:pPr>
            <a:r>
              <a:rPr lang="ro-RO" sz="2400" b="1" dirty="0" smtClean="0">
                <a:solidFill>
                  <a:schemeClr val="tx1"/>
                </a:solidFill>
                <a:latin typeface="Times New Roman" pitchFamily="18" charset="0"/>
              </a:rPr>
              <a:t>II. Comunicarea despre producerea accidentelor</a:t>
            </a:r>
          </a:p>
          <a:p>
            <a:pPr algn="just">
              <a:buFont typeface="Wingdings" pitchFamily="2" charset="2"/>
              <a:buNone/>
            </a:pPr>
            <a:r>
              <a:rPr lang="ro-RO" sz="2400" dirty="0" smtClean="0">
                <a:solidFill>
                  <a:schemeClr val="tx1"/>
                </a:solidFill>
                <a:latin typeface="Times New Roman" pitchFamily="18" charset="0"/>
              </a:rPr>
              <a:t>7. Fiecare accidentat sau martor ocular este obligat să anunţe imediat despre accidentul produs conducătorul său direct sau oricare conducător superior al acestuia şi să acorde, după caz, primul ajutor. </a:t>
            </a:r>
          </a:p>
          <a:p>
            <a:pPr algn="just">
              <a:buFont typeface="Wingdings" pitchFamily="2" charset="2"/>
              <a:buNone/>
            </a:pPr>
            <a:r>
              <a:rPr lang="ro-RO" sz="2400" dirty="0" smtClean="0">
                <a:solidFill>
                  <a:schemeClr val="tx1"/>
                </a:solidFill>
                <a:latin typeface="Times New Roman" pitchFamily="18" charset="0"/>
              </a:rPr>
              <a:t>8. Conducătorul, fiind anunţat despre accident: </a:t>
            </a:r>
          </a:p>
          <a:p>
            <a:pPr algn="just">
              <a:buFont typeface="Wingdings" pitchFamily="2" charset="2"/>
              <a:buNone/>
            </a:pPr>
            <a:r>
              <a:rPr lang="ro-RO" sz="2400" dirty="0" smtClean="0">
                <a:solidFill>
                  <a:schemeClr val="tx1"/>
                </a:solidFill>
                <a:latin typeface="Times New Roman" pitchFamily="18" charset="0"/>
              </a:rPr>
              <a:t>va organiza acordarea ajutorului medical accidentatului şi, dacă va fi necesar, îl va transporta la o instituţie medicală de la care va solicita certificatul medical cu privire la caracterul vătămării violente a organismului acestuia;</a:t>
            </a:r>
          </a:p>
          <a:p>
            <a:pPr algn="just">
              <a:buFont typeface="Wingdings" pitchFamily="2" charset="2"/>
              <a:buNone/>
            </a:pPr>
            <a:r>
              <a:rPr lang="ro-RO" sz="2400" dirty="0" smtClean="0">
                <a:solidFill>
                  <a:schemeClr val="tx1"/>
                </a:solidFill>
                <a:latin typeface="Times New Roman" pitchFamily="18" charset="0"/>
              </a:rPr>
              <a:t>va evacua, după caz, personalul de la locul accidentului;</a:t>
            </a:r>
          </a:p>
          <a:p>
            <a:pPr algn="just">
              <a:buFont typeface="Wingdings" pitchFamily="2" charset="2"/>
              <a:buNone/>
            </a:pPr>
            <a:r>
              <a:rPr lang="ro-RO" sz="2400" dirty="0" smtClean="0">
                <a:solidFill>
                  <a:schemeClr val="tx1"/>
                </a:solidFill>
                <a:latin typeface="Times New Roman" pitchFamily="18" charset="0"/>
              </a:rPr>
              <a:t>va informa angajatorul despre accidentul produs; </a:t>
            </a:r>
          </a:p>
        </p:txBody>
      </p:sp>
      <p:pic>
        <p:nvPicPr>
          <p:cNvPr id="3"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Rot="1" noChangeArrowheads="1"/>
          </p:cNvSpPr>
          <p:nvPr>
            <p:ph idx="1"/>
          </p:nvPr>
        </p:nvSpPr>
        <p:spPr>
          <a:xfrm>
            <a:off x="315913" y="1976439"/>
            <a:ext cx="8540750" cy="4652962"/>
          </a:xfrm>
        </p:spPr>
        <p:txBody>
          <a:bodyPr/>
          <a:lstStyle/>
          <a:p>
            <a:pPr algn="just">
              <a:buFont typeface="Wingdings" pitchFamily="2" charset="2"/>
              <a:buNone/>
            </a:pPr>
            <a:r>
              <a:rPr lang="ro-RO" sz="3000" dirty="0" smtClean="0">
                <a:solidFill>
                  <a:schemeClr val="tx1"/>
                </a:solidFill>
                <a:latin typeface="Times New Roman" pitchFamily="18" charset="0"/>
              </a:rPr>
              <a:t>9. </a:t>
            </a:r>
            <a:r>
              <a:rPr lang="ro-RO" sz="3000" u="sng" dirty="0" smtClean="0">
                <a:solidFill>
                  <a:schemeClr val="tx1"/>
                </a:solidFill>
                <a:latin typeface="Times New Roman" pitchFamily="18" charset="0"/>
              </a:rPr>
              <a:t>Angajatorul va comunica imediat despre producerea accidentelor la locul de muncă (prin telefon sau prin orice alte mijloace de comunicare) Inspecţiei Muncii, Casei Naţionale de Asigurări Sociale şi, după caz, forului superior, organului sindical de ramură sau interramural, organelor pentru supraveghere tehnică sau energetică, Centrului de Medicină Preventivă teritorial (în cazurile de intoxicaţie acută). </a:t>
            </a:r>
          </a:p>
        </p:txBody>
      </p:sp>
      <p:pic>
        <p:nvPicPr>
          <p:cNvPr id="3"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Rot="1" noChangeArrowheads="1"/>
          </p:cNvSpPr>
          <p:nvPr>
            <p:ph idx="1"/>
          </p:nvPr>
        </p:nvSpPr>
        <p:spPr>
          <a:xfrm>
            <a:off x="0" y="1557392"/>
            <a:ext cx="9144000" cy="4814888"/>
          </a:xfrm>
        </p:spPr>
        <p:txBody>
          <a:bodyPr/>
          <a:lstStyle/>
          <a:p>
            <a:pPr algn="just">
              <a:lnSpc>
                <a:spcPct val="90000"/>
              </a:lnSpc>
              <a:buFont typeface="Wingdings" pitchFamily="2" charset="2"/>
              <a:buNone/>
            </a:pPr>
            <a:r>
              <a:rPr lang="ro-RO" sz="2400" dirty="0" smtClean="0">
                <a:solidFill>
                  <a:schemeClr val="tx1"/>
                </a:solidFill>
                <a:latin typeface="Times New Roman" pitchFamily="18" charset="0"/>
              </a:rPr>
              <a:t>10. Dacă printre accidentaţi se vor afla salariaţi ai altor unităţi din ţară sau din străinătate, angajatorul la care s-a produs accidentul va comunica imediat despre aceasta administraţiei unităţii respective şi reprezentanţei diplomatice a ţării </a:t>
            </a:r>
            <a:endParaRPr lang="ru-RU" sz="2400" dirty="0" smtClean="0">
              <a:solidFill>
                <a:schemeClr val="tx1"/>
              </a:solidFill>
              <a:latin typeface="Times New Roman" pitchFamily="18" charset="0"/>
            </a:endParaRPr>
          </a:p>
          <a:p>
            <a:pPr algn="just">
              <a:lnSpc>
                <a:spcPct val="90000"/>
              </a:lnSpc>
              <a:buFont typeface="Wingdings" pitchFamily="2" charset="2"/>
              <a:buNone/>
            </a:pPr>
            <a:r>
              <a:rPr lang="ro-RO" sz="2400" dirty="0" smtClean="0">
                <a:solidFill>
                  <a:schemeClr val="tx1"/>
                </a:solidFill>
                <a:latin typeface="Times New Roman" pitchFamily="18" charset="0"/>
              </a:rPr>
              <a:t>cetăţenia căreia o avea accidentatul (în cazul accidentului mortal al salariatului unei unităţi din străinătate, detaşat în interes de serviciu la o unitate din Republica Moldova).</a:t>
            </a:r>
          </a:p>
          <a:p>
            <a:pPr algn="just">
              <a:lnSpc>
                <a:spcPct val="90000"/>
              </a:lnSpc>
              <a:buFont typeface="Wingdings" pitchFamily="2" charset="2"/>
              <a:buNone/>
            </a:pPr>
            <a:r>
              <a:rPr lang="ro-RO" sz="2400" u="sng" dirty="0" smtClean="0">
                <a:solidFill>
                  <a:schemeClr val="tx1"/>
                </a:solidFill>
                <a:latin typeface="Times New Roman" pitchFamily="18" charset="0"/>
              </a:rPr>
              <a:t>11. Instituţia medicală care acordă asistenţă accidentatului este obligată să anunţe Inspectoratul de Stat al Muncii, datele cunoscute ce ţin de identitatea accidentatului şi a unităţii în care s-a produs accidentul.</a:t>
            </a:r>
          </a:p>
          <a:p>
            <a:pPr algn="just">
              <a:lnSpc>
                <a:spcPct val="90000"/>
              </a:lnSpc>
              <a:buFont typeface="Wingdings" pitchFamily="2" charset="2"/>
              <a:buNone/>
            </a:pPr>
            <a:endParaRPr lang="ru-RU" sz="2400" dirty="0" smtClean="0">
              <a:solidFill>
                <a:schemeClr val="tx1"/>
              </a:solidFill>
              <a:latin typeface="Times New Roman" pitchFamily="18" charset="0"/>
            </a:endParaRPr>
          </a:p>
        </p:txBody>
      </p:sp>
      <p:pic>
        <p:nvPicPr>
          <p:cNvPr id="3"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3" y="1414959"/>
            <a:ext cx="7818555" cy="782328"/>
          </a:xfrm>
        </p:spPr>
        <p:txBody>
          <a:bodyPr/>
          <a:lstStyle/>
          <a:p>
            <a:pPr algn="ctr"/>
            <a:r>
              <a:rPr lang="ro-RO" sz="3200" b="1" dirty="0" smtClean="0">
                <a:solidFill>
                  <a:srgbClr val="002060"/>
                </a:solidFill>
                <a:latin typeface="Times New Roman" pitchFamily="18" charset="0"/>
                <a:cs typeface="Times New Roman" pitchFamily="18" charset="0"/>
              </a:rPr>
              <a:t>Securitatea și sănătatea în muncă.</a:t>
            </a:r>
            <a:r>
              <a:rPr lang="en-US" dirty="0" smtClean="0">
                <a:solidFill>
                  <a:srgbClr val="002060"/>
                </a:solidFill>
                <a:latin typeface="Cambria" panose="02040503050406030204" pitchFamily="18" charset="0"/>
                <a:cs typeface="Times New Roman" panose="02020603050405020304" pitchFamily="18" charset="0"/>
              </a:rPr>
              <a:t/>
            </a:r>
            <a:br>
              <a:rPr lang="en-US" dirty="0" smtClean="0">
                <a:solidFill>
                  <a:srgbClr val="002060"/>
                </a:solidFill>
                <a:latin typeface="Cambria" panose="02040503050406030204" pitchFamily="18" charset="0"/>
                <a:cs typeface="Times New Roman" panose="02020603050405020304" pitchFamily="18" charset="0"/>
              </a:rPr>
            </a:br>
            <a:endParaRPr lang="en-US" dirty="0"/>
          </a:p>
        </p:txBody>
      </p:sp>
      <p:sp>
        <p:nvSpPr>
          <p:cNvPr id="3" name="Footer Placeholder 2"/>
          <p:cNvSpPr>
            <a:spLocks noGrp="1"/>
          </p:cNvSpPr>
          <p:nvPr>
            <p:ph type="ftr" sz="quarter" idx="10"/>
          </p:nvPr>
        </p:nvSpPr>
        <p:spPr/>
        <p:txBody>
          <a:bodyPr/>
          <a:lstStyle/>
          <a:p>
            <a:r>
              <a:rPr lang="de-DE" smtClean="0"/>
              <a:t>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19/10/2018</a:t>
            </a:fld>
            <a:endParaRPr lang="en-GB" noProof="0" dirty="0"/>
          </a:p>
        </p:txBody>
      </p:sp>
      <p:sp>
        <p:nvSpPr>
          <p:cNvPr id="5" name="Content Placeholder 4"/>
          <p:cNvSpPr>
            <a:spLocks noGrp="1"/>
          </p:cNvSpPr>
          <p:nvPr>
            <p:ph idx="1"/>
          </p:nvPr>
        </p:nvSpPr>
        <p:spPr>
          <a:xfrm>
            <a:off x="684000" y="1902084"/>
            <a:ext cx="8255284" cy="3816000"/>
          </a:xfrm>
        </p:spPr>
        <p:txBody>
          <a:bodyPr/>
          <a:lstStyle/>
          <a:p>
            <a:pPr algn="ctr"/>
            <a:r>
              <a:rPr lang="ro-RO" sz="2400" b="1" dirty="0" smtClean="0">
                <a:solidFill>
                  <a:schemeClr val="tx1"/>
                </a:solidFill>
                <a:latin typeface="Times New Roman" pitchFamily="18" charset="0"/>
                <a:cs typeface="Times New Roman" pitchFamily="18" charset="0"/>
              </a:rPr>
              <a:t>Cadrul legal și instituțional</a:t>
            </a:r>
          </a:p>
          <a:p>
            <a:pPr marL="365760" indent="-256032" algn="just" fontAlgn="auto">
              <a:lnSpc>
                <a:spcPct val="90000"/>
              </a:lnSpc>
              <a:spcAft>
                <a:spcPts val="0"/>
              </a:spcAft>
              <a:buFont typeface="Wingdings 3"/>
              <a:buChar char=""/>
              <a:defRPr/>
            </a:pPr>
            <a:r>
              <a:rPr lang="ro-RO" sz="2000" dirty="0" smtClean="0">
                <a:solidFill>
                  <a:schemeClr val="tx1"/>
                </a:solidFill>
                <a:latin typeface="Times New Roman" pitchFamily="18" charset="0"/>
              </a:rPr>
              <a:t>Convenţiile Organizaţiei Internaţionale a Muncii;</a:t>
            </a:r>
          </a:p>
          <a:p>
            <a:pPr marL="365760" indent="-256032" algn="just" fontAlgn="auto">
              <a:lnSpc>
                <a:spcPct val="90000"/>
              </a:lnSpc>
              <a:spcAft>
                <a:spcPts val="0"/>
              </a:spcAft>
              <a:buFont typeface="Wingdings 3"/>
              <a:buChar char=""/>
              <a:defRPr/>
            </a:pPr>
            <a:r>
              <a:rPr lang="en-US" sz="2000" dirty="0" err="1" smtClean="0">
                <a:solidFill>
                  <a:schemeClr val="tx1"/>
                </a:solidFill>
                <a:latin typeface="Times New Roman" pitchFamily="18" charset="0"/>
              </a:rPr>
              <a:t>Constitu</a:t>
            </a:r>
            <a:r>
              <a:rPr lang="ro-RO" sz="2000" dirty="0" smtClean="0">
                <a:solidFill>
                  <a:schemeClr val="tx1"/>
                </a:solidFill>
                <a:latin typeface="Times New Roman" pitchFamily="18" charset="0"/>
              </a:rPr>
              <a:t>ţ</a:t>
            </a:r>
            <a:r>
              <a:rPr lang="en-US" sz="2000" dirty="0" err="1" smtClean="0">
                <a:solidFill>
                  <a:schemeClr val="tx1"/>
                </a:solidFill>
                <a:latin typeface="Times New Roman" pitchFamily="18" charset="0"/>
              </a:rPr>
              <a:t>ia</a:t>
            </a:r>
            <a:r>
              <a:rPr lang="ro-RO" sz="2000" dirty="0" smtClean="0">
                <a:solidFill>
                  <a:schemeClr val="tx1"/>
                </a:solidFill>
                <a:latin typeface="Times New Roman" pitchFamily="18" charset="0"/>
              </a:rPr>
              <a:t> Re</a:t>
            </a:r>
            <a:r>
              <a:rPr lang="en-US" sz="2000" dirty="0" smtClean="0">
                <a:solidFill>
                  <a:schemeClr val="tx1"/>
                </a:solidFill>
                <a:latin typeface="Times New Roman" pitchFamily="18" charset="0"/>
              </a:rPr>
              <a:t>public</a:t>
            </a:r>
            <a:r>
              <a:rPr lang="ro-RO" sz="2000" dirty="0" smtClean="0">
                <a:solidFill>
                  <a:schemeClr val="tx1"/>
                </a:solidFill>
                <a:latin typeface="Times New Roman" pitchFamily="18" charset="0"/>
              </a:rPr>
              <a:t>ii Moldova;</a:t>
            </a:r>
          </a:p>
          <a:p>
            <a:pPr marL="365760" indent="-256032" algn="just" fontAlgn="auto">
              <a:lnSpc>
                <a:spcPct val="90000"/>
              </a:lnSpc>
              <a:spcAft>
                <a:spcPts val="0"/>
              </a:spcAft>
              <a:buFont typeface="Wingdings 3"/>
              <a:buChar char=""/>
              <a:defRPr/>
            </a:pPr>
            <a:r>
              <a:rPr lang="ro-RO" sz="2000" dirty="0" smtClean="0">
                <a:solidFill>
                  <a:schemeClr val="tx1"/>
                </a:solidFill>
                <a:latin typeface="Times New Roman" pitchFamily="18" charset="0"/>
              </a:rPr>
              <a:t>Codul Muncii al Republicii Moldova nr. 154-XV din 28 martie 2003;</a:t>
            </a:r>
          </a:p>
          <a:p>
            <a:pPr marL="365760" indent="-256032" algn="just" fontAlgn="auto">
              <a:lnSpc>
                <a:spcPct val="90000"/>
              </a:lnSpc>
              <a:spcAft>
                <a:spcPts val="0"/>
              </a:spcAft>
              <a:buFont typeface="Wingdings 3"/>
              <a:buChar char=""/>
              <a:defRPr/>
            </a:pPr>
            <a:r>
              <a:rPr lang="en-US" sz="2000" dirty="0" err="1" smtClean="0">
                <a:solidFill>
                  <a:schemeClr val="tx1"/>
                </a:solidFill>
                <a:latin typeface="Times New Roman" pitchFamily="18" charset="0"/>
              </a:rPr>
              <a:t>Legea</a:t>
            </a:r>
            <a:r>
              <a:rPr lang="en-US" sz="2000" dirty="0" smtClean="0">
                <a:solidFill>
                  <a:schemeClr val="tx1"/>
                </a:solidFill>
                <a:latin typeface="Times New Roman" pitchFamily="18" charset="0"/>
              </a:rPr>
              <a:t> </a:t>
            </a:r>
            <a:r>
              <a:rPr lang="ro-RO" sz="2000" dirty="0" smtClean="0">
                <a:solidFill>
                  <a:schemeClr val="tx1"/>
                </a:solidFill>
                <a:latin typeface="Times New Roman" pitchFamily="18" charset="0"/>
              </a:rPr>
              <a:t>securităţii şi sănătăţii în muncă nr. 186-XVI din 10 iulie 2008;</a:t>
            </a:r>
          </a:p>
          <a:p>
            <a:pPr marL="365760" indent="-256032" algn="just" fontAlgn="auto">
              <a:lnSpc>
                <a:spcPct val="90000"/>
              </a:lnSpc>
              <a:spcAft>
                <a:spcPts val="0"/>
              </a:spcAft>
              <a:buFont typeface="Wingdings 3"/>
              <a:buChar char=""/>
              <a:defRPr/>
            </a:pPr>
            <a:r>
              <a:rPr lang="ro-RO" sz="2000" dirty="0" smtClean="0">
                <a:solidFill>
                  <a:schemeClr val="tx1"/>
                </a:solidFill>
                <a:latin typeface="Times New Roman" pitchFamily="18" charset="0"/>
              </a:rPr>
              <a:t>Regulamentul privind modul de organizare a activităților de protecție a lucrătorului la locul de muncă și prevenire a riscurilor profesionale aprobat prin Hotărîrea Guvernului nr. 95 din 05.02.2009</a:t>
            </a:r>
          </a:p>
          <a:p>
            <a:pPr marL="365760" indent="-256032" algn="just" fontAlgn="auto">
              <a:lnSpc>
                <a:spcPct val="90000"/>
              </a:lnSpc>
              <a:spcAft>
                <a:spcPts val="0"/>
              </a:spcAft>
              <a:buFont typeface="Wingdings 3"/>
              <a:buChar char=""/>
              <a:defRPr/>
            </a:pPr>
            <a:r>
              <a:rPr lang="ro-RO" sz="2000" dirty="0" smtClean="0">
                <a:solidFill>
                  <a:schemeClr val="tx1"/>
                </a:solidFill>
                <a:latin typeface="Times New Roman" pitchFamily="18" charset="0"/>
              </a:rPr>
              <a:t>Cerințele minime de securitate și sănătate în muncă;</a:t>
            </a:r>
            <a:endParaRPr lang="en-US" sz="2000" dirty="0" smtClean="0">
              <a:solidFill>
                <a:schemeClr val="tx1"/>
              </a:solidFill>
              <a:latin typeface="Times New Roman" pitchFamily="18" charset="0"/>
            </a:endParaRPr>
          </a:p>
          <a:p>
            <a:pPr marL="365760" indent="-256032" algn="just" fontAlgn="auto">
              <a:lnSpc>
                <a:spcPct val="90000"/>
              </a:lnSpc>
              <a:spcAft>
                <a:spcPts val="0"/>
              </a:spcAft>
              <a:buFont typeface="Wingdings 3"/>
              <a:buChar char=""/>
              <a:defRPr/>
            </a:pPr>
            <a:r>
              <a:rPr lang="ro-RO" sz="2000" dirty="0" smtClean="0">
                <a:solidFill>
                  <a:schemeClr val="tx1"/>
                </a:solidFill>
                <a:latin typeface="Times New Roman" pitchFamily="18" charset="0"/>
              </a:rPr>
              <a:t>Legea asigurărilor pentru accidente de muncă şi boli profesionale nr. 756-XIV din 24 decembrie 1999;</a:t>
            </a:r>
          </a:p>
          <a:p>
            <a:pPr marL="365760" indent="-256032" algn="just" fontAlgn="auto">
              <a:lnSpc>
                <a:spcPct val="90000"/>
              </a:lnSpc>
              <a:spcAft>
                <a:spcPts val="0"/>
              </a:spcAft>
              <a:buFont typeface="Wingdings 3"/>
              <a:buChar char=""/>
              <a:defRPr/>
            </a:pPr>
            <a:r>
              <a:rPr lang="vi-VN" sz="2000" dirty="0" smtClean="0">
                <a:solidFill>
                  <a:schemeClr val="tx1"/>
                </a:solidFill>
                <a:latin typeface="Times New Roman" pitchFamily="18" charset="0"/>
                <a:cs typeface="Times New Roman" pitchFamily="18" charset="0"/>
              </a:rPr>
              <a:t>Hotărârea Guvernului nr. 1025 din 07.09.2016 pentru aprobarea Regulamentului sanitar privind supravegherea sănătăţii persoanelor expuse acţiunii factorilor profesionali de risc</a:t>
            </a:r>
            <a:r>
              <a:rPr lang="ro-RO" sz="2000" dirty="0" smtClean="0">
                <a:solidFill>
                  <a:schemeClr val="tx1"/>
                </a:solidFill>
                <a:latin typeface="Times New Roman" pitchFamily="18" charset="0"/>
                <a:cs typeface="Times New Roman" pitchFamily="18" charset="0"/>
              </a:rPr>
              <a:t>.</a:t>
            </a:r>
          </a:p>
          <a:p>
            <a:pPr marL="365760" indent="-256032" fontAlgn="auto">
              <a:lnSpc>
                <a:spcPct val="90000"/>
              </a:lnSpc>
              <a:spcAft>
                <a:spcPts val="0"/>
              </a:spcAft>
              <a:buFont typeface="Wingdings 3"/>
              <a:buChar char=""/>
              <a:defRPr/>
            </a:pPr>
            <a:endParaRPr lang="ro-RO" sz="2000" dirty="0" smtClean="0">
              <a:solidFill>
                <a:schemeClr val="tx1"/>
              </a:solidFill>
              <a:latin typeface="Times New Roman" pitchFamily="18" charset="0"/>
            </a:endParaRPr>
          </a:p>
          <a:p>
            <a:pPr algn="ctr"/>
            <a:endParaRPr lang="en-US" sz="2400" b="1" dirty="0">
              <a:solidFill>
                <a:schemeClr val="tx1"/>
              </a:solidFill>
              <a:latin typeface="Times New Roman" pitchFamily="18" charset="0"/>
              <a:cs typeface="Times New Roman" pitchFamily="18" charset="0"/>
            </a:endParaRPr>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1377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Rot="1" noChangeArrowheads="1"/>
          </p:cNvSpPr>
          <p:nvPr>
            <p:ph idx="1"/>
          </p:nvPr>
        </p:nvSpPr>
        <p:spPr>
          <a:xfrm>
            <a:off x="301625" y="1517698"/>
            <a:ext cx="8540750" cy="5168896"/>
          </a:xfrm>
        </p:spPr>
        <p:txBody>
          <a:bodyPr/>
          <a:lstStyle/>
          <a:p>
            <a:pPr algn="just">
              <a:lnSpc>
                <a:spcPct val="90000"/>
              </a:lnSpc>
              <a:buFont typeface="Wingdings" pitchFamily="2" charset="2"/>
              <a:buNone/>
            </a:pPr>
            <a:r>
              <a:rPr lang="ro-RO" sz="2400" dirty="0" smtClean="0">
                <a:solidFill>
                  <a:schemeClr val="tx1"/>
                </a:solidFill>
                <a:latin typeface="Times New Roman" pitchFamily="18" charset="0"/>
              </a:rPr>
              <a:t>12. Comunicarea despre producerea accidentelor va cuprinde următoarele date:</a:t>
            </a:r>
          </a:p>
          <a:p>
            <a:pPr algn="just">
              <a:lnSpc>
                <a:spcPct val="90000"/>
              </a:lnSpc>
              <a:buFont typeface="Wingdings" pitchFamily="2" charset="2"/>
              <a:buNone/>
            </a:pPr>
            <a:r>
              <a:rPr lang="ro-RO" sz="2400" dirty="0" smtClean="0">
                <a:solidFill>
                  <a:schemeClr val="tx1"/>
                </a:solidFill>
                <a:latin typeface="Times New Roman" pitchFamily="18" charset="0"/>
              </a:rPr>
              <a:t>denumirea, adresa unităţii sau a angajatorului persoanei fizice; </a:t>
            </a:r>
          </a:p>
          <a:p>
            <a:pPr algn="just">
              <a:lnSpc>
                <a:spcPct val="90000"/>
              </a:lnSpc>
              <a:buFont typeface="Wingdings" pitchFamily="2" charset="2"/>
              <a:buNone/>
            </a:pPr>
            <a:r>
              <a:rPr lang="ro-RO" sz="2400" dirty="0" smtClean="0">
                <a:solidFill>
                  <a:schemeClr val="tx1"/>
                </a:solidFill>
                <a:latin typeface="Times New Roman" pitchFamily="18" charset="0"/>
              </a:rPr>
              <a:t>numele, prenumele, starea familială, vîrsta şi profesia accidentatului / accidentaţilor;</a:t>
            </a:r>
          </a:p>
          <a:p>
            <a:pPr algn="just">
              <a:lnSpc>
                <a:spcPct val="90000"/>
              </a:lnSpc>
              <a:buFont typeface="Wingdings" pitchFamily="2" charset="2"/>
              <a:buNone/>
            </a:pPr>
            <a:r>
              <a:rPr lang="ro-RO" sz="2400" dirty="0" smtClean="0">
                <a:solidFill>
                  <a:schemeClr val="tx1"/>
                </a:solidFill>
                <a:latin typeface="Times New Roman" pitchFamily="18" charset="0"/>
              </a:rPr>
              <a:t>data şi ora producerii accidentului;</a:t>
            </a:r>
          </a:p>
          <a:p>
            <a:pPr algn="just">
              <a:lnSpc>
                <a:spcPct val="90000"/>
              </a:lnSpc>
              <a:buFont typeface="Wingdings" pitchFamily="2" charset="2"/>
              <a:buNone/>
            </a:pPr>
            <a:r>
              <a:rPr lang="ro-RO" sz="2400" dirty="0" smtClean="0">
                <a:solidFill>
                  <a:schemeClr val="tx1"/>
                </a:solidFill>
                <a:latin typeface="Times New Roman" pitchFamily="18" charset="0"/>
              </a:rPr>
              <a:t>locul şi circumstanţele care se cunosc în legătură cu accidentul produs;</a:t>
            </a:r>
          </a:p>
          <a:p>
            <a:pPr algn="just">
              <a:lnSpc>
                <a:spcPct val="90000"/>
              </a:lnSpc>
              <a:buFont typeface="Wingdings" pitchFamily="2" charset="2"/>
              <a:buNone/>
            </a:pPr>
            <a:r>
              <a:rPr lang="ro-RO" sz="2400" dirty="0" smtClean="0">
                <a:solidFill>
                  <a:schemeClr val="tx1"/>
                </a:solidFill>
                <a:latin typeface="Times New Roman" pitchFamily="18" charset="0"/>
              </a:rPr>
              <a:t>caracterul vătămării violente a organismului accidentatului;</a:t>
            </a:r>
          </a:p>
          <a:p>
            <a:pPr algn="just">
              <a:lnSpc>
                <a:spcPct val="90000"/>
              </a:lnSpc>
              <a:buFont typeface="Wingdings" pitchFamily="2" charset="2"/>
              <a:buNone/>
            </a:pPr>
            <a:r>
              <a:rPr lang="ro-RO" sz="2400" dirty="0" smtClean="0">
                <a:solidFill>
                  <a:schemeClr val="tx1"/>
                </a:solidFill>
                <a:latin typeface="Times New Roman" pitchFamily="18" charset="0"/>
              </a:rPr>
              <a:t>numele şi funcţia persoanei care a transmis comunicarea, numărul telefonului de legătură.</a:t>
            </a:r>
            <a:endParaRPr lang="ru-RU" sz="2400" dirty="0" smtClean="0">
              <a:solidFill>
                <a:schemeClr val="tx1"/>
              </a:solidFill>
              <a:latin typeface="Times New Roman" pitchFamily="18" charset="0"/>
            </a:endParaRPr>
          </a:p>
        </p:txBody>
      </p:sp>
      <p:pic>
        <p:nvPicPr>
          <p:cNvPr id="3"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Rot="1" noChangeArrowheads="1"/>
          </p:cNvSpPr>
          <p:nvPr>
            <p:ph idx="1"/>
          </p:nvPr>
        </p:nvSpPr>
        <p:spPr>
          <a:xfrm>
            <a:off x="301625" y="1417681"/>
            <a:ext cx="8540750" cy="5426075"/>
          </a:xfrm>
        </p:spPr>
        <p:txBody>
          <a:bodyPr>
            <a:normAutofit/>
          </a:bodyPr>
          <a:lstStyle/>
          <a:p>
            <a:pPr indent="-282575" algn="ctr">
              <a:lnSpc>
                <a:spcPct val="90000"/>
              </a:lnSpc>
              <a:buFont typeface="Wingdings" pitchFamily="2" charset="2"/>
              <a:buNone/>
            </a:pPr>
            <a:r>
              <a:rPr lang="ro-RO" sz="2400" b="1" dirty="0" smtClean="0">
                <a:solidFill>
                  <a:schemeClr val="tx1"/>
                </a:solidFill>
                <a:latin typeface="Times New Roman" pitchFamily="18" charset="0"/>
              </a:rPr>
              <a:t>III. Cercetarea accidentelor</a:t>
            </a:r>
            <a:endParaRPr lang="ro-RO" sz="2400" dirty="0" smtClean="0">
              <a:solidFill>
                <a:schemeClr val="tx1"/>
              </a:solidFill>
              <a:latin typeface="Times New Roman" pitchFamily="18" charset="0"/>
            </a:endParaRPr>
          </a:p>
          <a:p>
            <a:pPr indent="-282575" algn="just">
              <a:lnSpc>
                <a:spcPct val="90000"/>
              </a:lnSpc>
              <a:buFont typeface="Wingdings" pitchFamily="2" charset="2"/>
              <a:buNone/>
            </a:pPr>
            <a:r>
              <a:rPr lang="ro-RO" sz="2400" dirty="0" smtClean="0">
                <a:solidFill>
                  <a:schemeClr val="tx1"/>
                </a:solidFill>
                <a:latin typeface="Times New Roman" pitchFamily="18" charset="0"/>
              </a:rPr>
              <a:t>13. Scopul cercetării accidentelor de muncă constă în clasificarea lor, determinarea circumstanţelor, cauzelor şi încălcărilor actelor normative şi altor reglementări ce au condus la accidentarea salariaţilor, stabilirea persoanelor care au încălcat prevederile actelor normative şi a măsurilor corespunzătoare întru prevenirea unor asemenea evenimente.</a:t>
            </a:r>
          </a:p>
          <a:p>
            <a:pPr indent="-282575" algn="just">
              <a:lnSpc>
                <a:spcPct val="90000"/>
              </a:lnSpc>
              <a:buFont typeface="Wingdings 2" pitchFamily="18" charset="2"/>
              <a:buNone/>
            </a:pPr>
            <a:r>
              <a:rPr lang="ro-RO" sz="2400" dirty="0" smtClean="0">
                <a:solidFill>
                  <a:schemeClr val="tx1"/>
                </a:solidFill>
                <a:latin typeface="Times New Roman" pitchFamily="18" charset="0"/>
              </a:rPr>
              <a:t>14. Accidentele grave şi mortale produse la locul de muncă sînt cercetate de Inspectoratul de Stat al Muncii, cele cu incapacitate temporară de muncă - de comisia angajatorului, iar în unele cazuri - de Inspectoratul de Stat al Muncii(în cazul în care angajatorul nu dispune de posibilitatea de a  constitui o comisie de cercetare a evenimentului). </a:t>
            </a:r>
          </a:p>
        </p:txBody>
      </p:sp>
      <p:pic>
        <p:nvPicPr>
          <p:cNvPr id="3"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Rot="1" noChangeArrowheads="1"/>
          </p:cNvSpPr>
          <p:nvPr>
            <p:ph idx="1"/>
          </p:nvPr>
        </p:nvSpPr>
        <p:spPr>
          <a:xfrm>
            <a:off x="301625" y="2176526"/>
            <a:ext cx="8540750" cy="3738562"/>
          </a:xfrm>
        </p:spPr>
        <p:txBody>
          <a:bodyPr/>
          <a:lstStyle/>
          <a:p>
            <a:pPr algn="just">
              <a:buFont typeface="Wingdings" pitchFamily="2" charset="2"/>
              <a:buNone/>
            </a:pPr>
            <a:r>
              <a:rPr lang="ro-RO" sz="2800" dirty="0" smtClean="0">
                <a:solidFill>
                  <a:schemeClr val="tx1"/>
                </a:solidFill>
                <a:latin typeface="Times New Roman" pitchFamily="18" charset="0"/>
              </a:rPr>
              <a:t>15. La cercetarea accidentelor au dreptul să participe, după caz, reprezentanţii împuterniciţi ai forului superior, ai autorităţilor administraţiei publice locale (specialişti pentru protecţia muncii), Casei Naţionale de Asigurări Sociale şi ai organului sindical, Centrului de Medicină Preventivă teritorial, precum şi să asiste persoanele care reprezintă, în modul stabilit, interesele accidentaţilor sau ale familiilor acestora.</a:t>
            </a:r>
            <a:endParaRPr lang="ru-RU" sz="2800" dirty="0" smtClean="0">
              <a:solidFill>
                <a:schemeClr val="tx1"/>
              </a:solidFill>
            </a:endParaRPr>
          </a:p>
        </p:txBody>
      </p:sp>
      <p:pic>
        <p:nvPicPr>
          <p:cNvPr id="3"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Rot="1" noChangeArrowheads="1"/>
          </p:cNvSpPr>
          <p:nvPr>
            <p:ph idx="1"/>
          </p:nvPr>
        </p:nvSpPr>
        <p:spPr>
          <a:xfrm>
            <a:off x="0" y="1600216"/>
            <a:ext cx="9144000" cy="5715000"/>
          </a:xfrm>
        </p:spPr>
        <p:txBody>
          <a:bodyPr/>
          <a:lstStyle/>
          <a:p>
            <a:pPr algn="just">
              <a:lnSpc>
                <a:spcPct val="90000"/>
              </a:lnSpc>
              <a:buFont typeface="Wingdings" pitchFamily="2" charset="2"/>
              <a:buNone/>
            </a:pPr>
            <a:r>
              <a:rPr lang="ro-RO" sz="2000" u="sng" dirty="0" smtClean="0">
                <a:solidFill>
                  <a:schemeClr val="tx1"/>
                </a:solidFill>
                <a:latin typeface="Times New Roman" pitchFamily="18" charset="0"/>
              </a:rPr>
              <a:t>16. La cercetarea accidentelor care s-au produs la obiectele supuse controlului organelor pentru supraveghere tehnică sau energetică au dreptul să participe şi reprezentanţii împuterniciţi ai acestor organe.</a:t>
            </a:r>
          </a:p>
          <a:p>
            <a:pPr algn="just">
              <a:lnSpc>
                <a:spcPct val="90000"/>
              </a:lnSpc>
              <a:buFont typeface="Wingdings" pitchFamily="2" charset="2"/>
              <a:buNone/>
            </a:pPr>
            <a:r>
              <a:rPr lang="ro-RO" sz="2000" dirty="0" smtClean="0">
                <a:solidFill>
                  <a:schemeClr val="tx1"/>
                </a:solidFill>
                <a:latin typeface="Times New Roman" pitchFamily="18" charset="0"/>
              </a:rPr>
              <a:t>17. Persoanele desemnate să cerceteze accidentele au dreptul să pună întrebări şi să ia declaraţii de la orice persoană cu funcţii de răspundere, salariat, persoană ce deţine informaţii referitoare la accident, să examineze orice documente ale angajatorului necesare pentru identificarea circumstanţelor şi cauzelor producerii accidentelor şi să dispună, după caz, efectuarea expertizei tehnice a mijloacelor de producţie. </a:t>
            </a:r>
          </a:p>
          <a:p>
            <a:pPr algn="just">
              <a:lnSpc>
                <a:spcPct val="90000"/>
              </a:lnSpc>
              <a:buFont typeface="Wingdings" pitchFamily="2" charset="2"/>
              <a:buNone/>
            </a:pPr>
            <a:r>
              <a:rPr lang="ro-RO" sz="2000" dirty="0" smtClean="0">
                <a:solidFill>
                  <a:schemeClr val="tx1"/>
                </a:solidFill>
                <a:latin typeface="Times New Roman" pitchFamily="18" charset="0"/>
              </a:rPr>
              <a:t>18. Fiecare participant la cercetarea unui accident, pe parcursul desfăşurării acesteia, în prezenţa inspectorului de muncă, are dreptul să pună întrebări persoanelor cu funcţii de răspundere, salariaţilor, persoanelor ce deţin informaţii referitoare la accident, să înainteze propuneri şi, după caz, să-şi expună în scris opinia privind circumstanţele, cauzele producerii accidentului şi despre persoanele care au încălcat actele normative şi alte reglementări, ce au condus la producerea accidentului. Opinia va fi înaintată persoanelor care cercetează evenimentul spre a fi inclusă în dosarul de cercetare.</a:t>
            </a:r>
          </a:p>
        </p:txBody>
      </p:sp>
      <p:pic>
        <p:nvPicPr>
          <p:cNvPr id="3"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Rot="1" noChangeArrowheads="1"/>
          </p:cNvSpPr>
          <p:nvPr>
            <p:ph idx="1"/>
          </p:nvPr>
        </p:nvSpPr>
        <p:spPr>
          <a:xfrm>
            <a:off x="250825" y="1446213"/>
            <a:ext cx="8685212" cy="5411787"/>
          </a:xfrm>
        </p:spPr>
        <p:txBody>
          <a:bodyPr/>
          <a:lstStyle/>
          <a:p>
            <a:pPr algn="just">
              <a:buFont typeface="Wingdings" pitchFamily="2" charset="2"/>
              <a:buNone/>
            </a:pPr>
            <a:r>
              <a:rPr lang="ro-RO" sz="2400" dirty="0" smtClean="0">
                <a:solidFill>
                  <a:schemeClr val="tx1"/>
                </a:solidFill>
                <a:latin typeface="Times New Roman" pitchFamily="18" charset="0"/>
              </a:rPr>
              <a:t>19. Cercetarea accidentelor în afara muncii se va efectua în modul stabilit de prezentul Regulament. Comisia unităţii, iar, după caz, inspectorul de muncă, va finaliza cercetarea, cu întocmirea în formă liberă a unui proces-verbal de cercetare a accidentului în afara muncii, în care vor fi expuse doar circumstanţele şi cauzele producerii acestui eveniment. Procesul-verbal întocmit de comisia unităţii va fi aprobat de conducătorul unităţii respective, cu aplicarea ştampilei unităţii. Inspectorul de muncă va întocmi procesul-verbal pe blancheta cu antet a inspectoratului.</a:t>
            </a:r>
            <a:endParaRPr lang="ro-MD" sz="2400" dirty="0" smtClean="0">
              <a:solidFill>
                <a:schemeClr val="tx1"/>
              </a:solidFill>
              <a:latin typeface="Times New Roman" pitchFamily="18" charset="0"/>
            </a:endParaRPr>
          </a:p>
          <a:p>
            <a:pPr algn="just">
              <a:buFont typeface="Wingdings" pitchFamily="2" charset="2"/>
              <a:buNone/>
            </a:pPr>
            <a:r>
              <a:rPr lang="ro-MD" sz="2400" dirty="0" smtClean="0">
                <a:solidFill>
                  <a:schemeClr val="tx1"/>
                </a:solidFill>
                <a:latin typeface="Times New Roman" pitchFamily="18" charset="0"/>
              </a:rPr>
              <a:t>20. În cazul în care angajatorul nu a comunicat accidentul produs, un atare accident poate fi cercetat şi în baza cererii depuse de persoanele interesate.</a:t>
            </a:r>
            <a:r>
              <a:rPr lang="ru-RU" sz="2400" dirty="0" smtClean="0">
                <a:solidFill>
                  <a:schemeClr val="tx1"/>
                </a:solidFill>
                <a:latin typeface="Times New Roman" pitchFamily="18" charset="0"/>
              </a:rPr>
              <a:t> </a:t>
            </a:r>
          </a:p>
          <a:p>
            <a:endParaRPr lang="ru-RU" sz="2400" dirty="0" smtClean="0">
              <a:solidFill>
                <a:schemeClr val="tx1"/>
              </a:solidFill>
            </a:endParaRPr>
          </a:p>
        </p:txBody>
      </p:sp>
      <p:pic>
        <p:nvPicPr>
          <p:cNvPr id="3"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Rot="1" noChangeArrowheads="1"/>
          </p:cNvSpPr>
          <p:nvPr>
            <p:ph idx="1"/>
          </p:nvPr>
        </p:nvSpPr>
        <p:spPr>
          <a:xfrm>
            <a:off x="0" y="1503374"/>
            <a:ext cx="9144000" cy="5697538"/>
          </a:xfrm>
        </p:spPr>
        <p:txBody>
          <a:bodyPr/>
          <a:lstStyle/>
          <a:p>
            <a:pPr algn="ctr">
              <a:lnSpc>
                <a:spcPct val="80000"/>
              </a:lnSpc>
              <a:buFont typeface="Wingdings" pitchFamily="2" charset="2"/>
              <a:buNone/>
            </a:pPr>
            <a:r>
              <a:rPr lang="ro-RO" sz="2000" b="1" i="1" dirty="0" smtClean="0">
                <a:solidFill>
                  <a:schemeClr val="tx1"/>
                </a:solidFill>
                <a:latin typeface="Times New Roman" pitchFamily="18" charset="0"/>
              </a:rPr>
              <a:t>Cercetarea accidentelor cu incapacitate temporară de muncă</a:t>
            </a:r>
            <a:endParaRPr lang="ro-RO" sz="2000" dirty="0" smtClean="0">
              <a:solidFill>
                <a:schemeClr val="tx1"/>
              </a:solidFill>
              <a:latin typeface="Times New Roman" pitchFamily="18" charset="0"/>
            </a:endParaRPr>
          </a:p>
          <a:p>
            <a:pPr algn="just">
              <a:lnSpc>
                <a:spcPct val="80000"/>
              </a:lnSpc>
              <a:buFont typeface="Wingdings" pitchFamily="2" charset="2"/>
              <a:buNone/>
            </a:pPr>
            <a:r>
              <a:rPr lang="ro-RO" sz="2000" dirty="0" smtClean="0">
                <a:solidFill>
                  <a:schemeClr val="tx1"/>
                </a:solidFill>
                <a:latin typeface="Times New Roman" pitchFamily="18" charset="0"/>
              </a:rPr>
              <a:t> </a:t>
            </a:r>
            <a:r>
              <a:rPr lang="ro-RO" sz="2000" u="sng" dirty="0" smtClean="0">
                <a:solidFill>
                  <a:schemeClr val="tx1"/>
                </a:solidFill>
                <a:latin typeface="Times New Roman" pitchFamily="18" charset="0"/>
              </a:rPr>
              <a:t>21. Pentru cercetarea unui accident cu incapacitate temporară de muncă, în termen de cel mult 24 de ore din momentul primirii comunicării despre acest eveniment, angajatorul va desemna prin dispoziţie scrisă comisia de cercetare.</a:t>
            </a:r>
            <a:r>
              <a:rPr lang="ro-RO" sz="2000" dirty="0" smtClean="0">
                <a:solidFill>
                  <a:schemeClr val="tx1"/>
                </a:solidFill>
                <a:latin typeface="Times New Roman" pitchFamily="18" charset="0"/>
              </a:rPr>
              <a:t> </a:t>
            </a:r>
          </a:p>
          <a:p>
            <a:pPr algn="just">
              <a:lnSpc>
                <a:spcPct val="80000"/>
              </a:lnSpc>
              <a:buFont typeface="Wingdings" pitchFamily="2" charset="2"/>
              <a:buNone/>
            </a:pPr>
            <a:r>
              <a:rPr lang="ro-RO" sz="2000" dirty="0" smtClean="0">
                <a:solidFill>
                  <a:schemeClr val="tx1"/>
                </a:solidFill>
                <a:latin typeface="Times New Roman" pitchFamily="18" charset="0"/>
              </a:rPr>
              <a:t>Comisia va fi formată din cel puţin trei persoane, în componenţa căreia vor intra conducătorul serviciului (specialist) în domeniul SSM şi cîte un reprezentant al angajatorului şi al sindicatului (salariaţilor). </a:t>
            </a:r>
          </a:p>
          <a:p>
            <a:pPr algn="just">
              <a:lnSpc>
                <a:spcPct val="80000"/>
              </a:lnSpc>
              <a:buFont typeface="Wingdings" pitchFamily="2" charset="2"/>
              <a:buNone/>
            </a:pPr>
            <a:r>
              <a:rPr lang="ro-RO" sz="2000" dirty="0" smtClean="0">
                <a:solidFill>
                  <a:schemeClr val="tx1"/>
                </a:solidFill>
                <a:latin typeface="Times New Roman" pitchFamily="18" charset="0"/>
              </a:rPr>
              <a:t>Persoanele desemnate în comisia de cercetare trebuie să dispună de  pregătire tehnică respectivă şi să nu facă parte dintre persoanele care aveau obligaţia de a organiza, controla sau conduce procesul de muncă la locul unde s-a produs accidentul. </a:t>
            </a:r>
          </a:p>
          <a:p>
            <a:pPr algn="just">
              <a:lnSpc>
                <a:spcPct val="80000"/>
              </a:lnSpc>
              <a:buFont typeface="Wingdings" pitchFamily="2" charset="2"/>
              <a:buNone/>
            </a:pPr>
            <a:r>
              <a:rPr lang="ro-RO" sz="2000" dirty="0" smtClean="0">
                <a:solidFill>
                  <a:schemeClr val="tx1"/>
                </a:solidFill>
                <a:latin typeface="Times New Roman" pitchFamily="18" charset="0"/>
              </a:rPr>
              <a:t> În unele cazuri, astfel de accidente  vor fi cercetate de Inspecţia Muncii, în modul stabilit de prezentul Regulament. </a:t>
            </a:r>
          </a:p>
          <a:p>
            <a:pPr algn="just">
              <a:lnSpc>
                <a:spcPct val="80000"/>
              </a:lnSpc>
              <a:buFont typeface="Wingdings" pitchFamily="2" charset="2"/>
              <a:buNone/>
            </a:pPr>
            <a:r>
              <a:rPr lang="ro-RO" sz="2000" dirty="0" smtClean="0">
                <a:solidFill>
                  <a:schemeClr val="tx1"/>
                </a:solidFill>
                <a:latin typeface="Times New Roman" pitchFamily="18" charset="0"/>
              </a:rPr>
              <a:t>22. Accidentul suportat de salariatul unei unităţi în timpul îndeplinirii sarcinii de muncă sau obligaţiilor de serviciu la o altă unitate va fi cercetat de către comisia unităţii la care s-a produs accidentul, cu participarea reprezentantului unităţii al cărei salariat este accidentatul. </a:t>
            </a:r>
          </a:p>
          <a:p>
            <a:pPr algn="just">
              <a:lnSpc>
                <a:spcPct val="80000"/>
              </a:lnSpc>
              <a:buFont typeface="Wingdings" pitchFamily="2" charset="2"/>
              <a:buNone/>
            </a:pPr>
            <a:r>
              <a:rPr lang="ro-RO" sz="2000" dirty="0" smtClean="0">
                <a:solidFill>
                  <a:schemeClr val="tx1"/>
                </a:solidFill>
                <a:latin typeface="Times New Roman" pitchFamily="18" charset="0"/>
              </a:rPr>
              <a:t>Un exemplar al dosarului de cercetare va fi expediat unităţii al cărei salariat este accidentatul.</a:t>
            </a:r>
          </a:p>
        </p:txBody>
      </p:sp>
      <p:pic>
        <p:nvPicPr>
          <p:cNvPr id="3"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Rot="1" noChangeArrowheads="1"/>
          </p:cNvSpPr>
          <p:nvPr>
            <p:ph idx="1"/>
          </p:nvPr>
        </p:nvSpPr>
        <p:spPr>
          <a:xfrm>
            <a:off x="301625" y="760413"/>
            <a:ext cx="8540750" cy="6097587"/>
          </a:xfrm>
        </p:spPr>
        <p:txBody>
          <a:bodyPr/>
          <a:lstStyle/>
          <a:p>
            <a:pPr algn="just">
              <a:lnSpc>
                <a:spcPct val="90000"/>
              </a:lnSpc>
              <a:buFont typeface="Wingdings" pitchFamily="2" charset="2"/>
              <a:buNone/>
            </a:pPr>
            <a:r>
              <a:rPr lang="ro-RO" sz="2400" dirty="0" smtClean="0">
                <a:solidFill>
                  <a:schemeClr val="tx1"/>
                </a:solidFill>
                <a:latin typeface="Times New Roman" pitchFamily="18" charset="0"/>
              </a:rPr>
              <a:t>23. Accidentul suportat de salariatul unităţii care efectuează lucrări pe un sector repartizat acesteia de o altă unitate va fi cercetat de unitatea ce efectuează lucrările respective. </a:t>
            </a:r>
          </a:p>
          <a:p>
            <a:pPr algn="just">
              <a:lnSpc>
                <a:spcPct val="90000"/>
              </a:lnSpc>
              <a:buFont typeface="Wingdings" pitchFamily="2" charset="2"/>
              <a:buNone/>
            </a:pPr>
            <a:r>
              <a:rPr lang="ro-RO" sz="2400" u="sng" dirty="0" smtClean="0">
                <a:solidFill>
                  <a:schemeClr val="tx1"/>
                </a:solidFill>
                <a:latin typeface="Times New Roman" pitchFamily="18" charset="0"/>
              </a:rPr>
              <a:t>24. Accidentele suportate de elevi şi studenţi în timpul cînd prestează munca sau îşi desfăşoară practica profesională în unităţi vor fi cercetate de comisia unităţii, cu participarea reprezentantului instituţiei de învăţământ.</a:t>
            </a:r>
            <a:r>
              <a:rPr lang="ru-RU" sz="2400" u="sng" dirty="0" smtClean="0">
                <a:solidFill>
                  <a:schemeClr val="tx1"/>
                </a:solidFill>
                <a:latin typeface="Times New Roman" pitchFamily="18" charset="0"/>
              </a:rPr>
              <a:t> </a:t>
            </a:r>
            <a:endParaRPr lang="en-US" sz="2400" u="sng" dirty="0" smtClean="0">
              <a:solidFill>
                <a:schemeClr val="tx1"/>
              </a:solidFill>
              <a:latin typeface="Times New Roman" pitchFamily="18" charset="0"/>
            </a:endParaRPr>
          </a:p>
          <a:p>
            <a:pPr algn="just">
              <a:lnSpc>
                <a:spcPct val="90000"/>
              </a:lnSpc>
              <a:buFont typeface="Wingdings" pitchFamily="2" charset="2"/>
              <a:buNone/>
            </a:pPr>
            <a:r>
              <a:rPr lang="fr-FR" sz="2400" dirty="0" smtClean="0">
                <a:solidFill>
                  <a:schemeClr val="tx1"/>
                </a:solidFill>
                <a:latin typeface="Times New Roman" pitchFamily="18" charset="0"/>
              </a:rPr>
              <a:t>25. De la data </a:t>
            </a:r>
            <a:r>
              <a:rPr lang="ro-MD" sz="2400" dirty="0" smtClean="0">
                <a:solidFill>
                  <a:schemeClr val="tx1"/>
                </a:solidFill>
                <a:latin typeface="Times New Roman" pitchFamily="18" charset="0"/>
              </a:rPr>
              <a:t>emiterii dispoziţiei respective, comisia unităţii va cerceta circumstanţele şi cauzele producerii accidentului, va întocmi şi va semna, în termen de cel mult 5 zile lucrătoare, procesul-verbal de cercetare (conform anexei nr.1 la prezentul Regulament), care ulterior va fi aprobat şi semnat de către angajator în termen de 24 ore. Accidentele cercetate de Inspectoratul de Stat al Muncii se vor finaliza cu întocmirea unui proces-verbal de cercetare (conform anexei nr.2 la prezentul Regulament) pe blancheta cu antet a inspectoratului teritorial de muncă respectiv.</a:t>
            </a:r>
            <a:endParaRPr lang="ru-RU" sz="2400" dirty="0" smtClean="0">
              <a:solidFill>
                <a:schemeClr val="tx1"/>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Rot="1" noChangeArrowheads="1"/>
          </p:cNvSpPr>
          <p:nvPr>
            <p:ph idx="1"/>
          </p:nvPr>
        </p:nvSpPr>
        <p:spPr>
          <a:xfrm>
            <a:off x="0" y="1443037"/>
            <a:ext cx="8842375" cy="5414963"/>
          </a:xfrm>
        </p:spPr>
        <p:txBody>
          <a:bodyPr/>
          <a:lstStyle/>
          <a:p>
            <a:pPr algn="ctr">
              <a:buFont typeface="Wingdings" pitchFamily="2" charset="2"/>
              <a:buNone/>
            </a:pPr>
            <a:r>
              <a:rPr lang="ro-RO" sz="2400" b="1" i="1" dirty="0" smtClean="0">
                <a:solidFill>
                  <a:schemeClr val="tx1"/>
                </a:solidFill>
                <a:latin typeface="Times New Roman" pitchFamily="18" charset="0"/>
              </a:rPr>
              <a:t>Cercetarea accidentelor grave şi mortale</a:t>
            </a:r>
            <a:endParaRPr lang="ro-RO" sz="2400" dirty="0" smtClean="0">
              <a:solidFill>
                <a:schemeClr val="tx1"/>
              </a:solidFill>
              <a:latin typeface="Times New Roman" pitchFamily="18" charset="0"/>
            </a:endParaRPr>
          </a:p>
          <a:p>
            <a:pPr algn="just">
              <a:buFont typeface="Wingdings 2" pitchFamily="18" charset="2"/>
              <a:buNone/>
            </a:pPr>
            <a:r>
              <a:rPr lang="ro-RO" sz="2400" dirty="0" smtClean="0">
                <a:solidFill>
                  <a:schemeClr val="tx1"/>
                </a:solidFill>
                <a:latin typeface="Times New Roman" pitchFamily="18" charset="0"/>
              </a:rPr>
              <a:t>26. Accidentele grave şi mortale vor fi cercetate de către Inspectoratul de Stat al Muncii, care va desemna inspectorii de muncă ce vor efectua cercetarea accidentelor fără a se preta influenţelor de orice fel.</a:t>
            </a:r>
          </a:p>
          <a:p>
            <a:pPr algn="just">
              <a:buFont typeface="Wingdings 2" pitchFamily="18" charset="2"/>
              <a:buNone/>
            </a:pPr>
            <a:r>
              <a:rPr lang="ro-RO" sz="2400" u="sng" dirty="0" smtClean="0">
                <a:solidFill>
                  <a:schemeClr val="tx1"/>
                </a:solidFill>
                <a:latin typeface="Times New Roman" pitchFamily="18" charset="0"/>
              </a:rPr>
              <a:t>27. La cererea Inspectoratul de Stat al Muncii sau unităţii, instituţia medicală care acordă asistenţă accidentatului va elibera, în termen de 24 ore, certificatul medical cu privire la caracterul vătămării violente a organismului acestuia, iar instituţia de expertiză medico-legală, în termen de 5 zile după finalizarea expertizei, va elibera </a:t>
            </a:r>
            <a:r>
              <a:rPr lang="ro-RO" sz="2400" dirty="0" smtClean="0">
                <a:solidFill>
                  <a:schemeClr val="tx1"/>
                </a:solidFill>
                <a:latin typeface="Times New Roman" pitchFamily="18" charset="0"/>
              </a:rPr>
              <a:t>Inspectoratul de Stat al Muncii</a:t>
            </a:r>
            <a:r>
              <a:rPr lang="ro-RO" sz="2400" u="sng" dirty="0" smtClean="0">
                <a:solidFill>
                  <a:schemeClr val="tx1"/>
                </a:solidFill>
                <a:latin typeface="Times New Roman" pitchFamily="18" charset="0"/>
              </a:rPr>
              <a:t>, în mod gratuit, concluzia din raportul de expertiză medico-legală asupra cauzelor decesului accidentatului. </a:t>
            </a:r>
          </a:p>
          <a:p>
            <a:pPr algn="just">
              <a:buFont typeface="Wingdings" pitchFamily="2" charset="2"/>
              <a:buNone/>
            </a:pPr>
            <a:endParaRPr lang="ru-RU" sz="2400" dirty="0" smtClean="0">
              <a:solidFill>
                <a:schemeClr val="tx1"/>
              </a:solidFill>
              <a:latin typeface="Times New Roman" pitchFamily="18" charset="0"/>
            </a:endParaRPr>
          </a:p>
        </p:txBody>
      </p:sp>
      <p:pic>
        <p:nvPicPr>
          <p:cNvPr id="3"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Rot="1" noChangeArrowheads="1"/>
          </p:cNvSpPr>
          <p:nvPr>
            <p:ph idx="1"/>
          </p:nvPr>
        </p:nvSpPr>
        <p:spPr>
          <a:xfrm>
            <a:off x="301625" y="1531941"/>
            <a:ext cx="8540750" cy="5040312"/>
          </a:xfrm>
        </p:spPr>
        <p:txBody>
          <a:bodyPr/>
          <a:lstStyle/>
          <a:p>
            <a:pPr algn="just">
              <a:lnSpc>
                <a:spcPct val="80000"/>
              </a:lnSpc>
              <a:buFont typeface="Wingdings" pitchFamily="2" charset="2"/>
              <a:buNone/>
            </a:pPr>
            <a:r>
              <a:rPr lang="ro-RO" sz="2000" u="sng" dirty="0" smtClean="0">
                <a:solidFill>
                  <a:schemeClr val="tx1"/>
                </a:solidFill>
                <a:latin typeface="Times New Roman" pitchFamily="18" charset="0"/>
              </a:rPr>
              <a:t>28. Evenimentul produs în timpul îndeplinirii obligaţiilor de serviciu cu transport auto, aerian, fluvial, naval sau feroviar va fi cercetat în conformitate cu prevederile prezentului Regulament, folosind, după caz, materialele de cercetare întocmite de organele de supraveghere a traficului.</a:t>
            </a:r>
            <a:r>
              <a:rPr lang="ro-RO" sz="2000" dirty="0" smtClean="0">
                <a:solidFill>
                  <a:schemeClr val="tx1"/>
                </a:solidFill>
                <a:latin typeface="Times New Roman" pitchFamily="18" charset="0"/>
              </a:rPr>
              <a:t> </a:t>
            </a:r>
          </a:p>
          <a:p>
            <a:pPr algn="just">
              <a:lnSpc>
                <a:spcPct val="80000"/>
              </a:lnSpc>
              <a:buFont typeface="Wingdings" pitchFamily="2" charset="2"/>
              <a:buNone/>
            </a:pPr>
            <a:r>
              <a:rPr lang="ro-RO" sz="2000" dirty="0" smtClean="0">
                <a:solidFill>
                  <a:schemeClr val="tx1"/>
                </a:solidFill>
                <a:latin typeface="Times New Roman" pitchFamily="18" charset="0"/>
              </a:rPr>
              <a:t>Organele de supraveghere a traficului, în temeiul unui demers, vor elibera angajatorului sau inspectorului de muncă, în termen de 5 zile de la momentul finalizării cercetării, concluzia asupra cauzelor producerii accidentului şi persoanelor care au încălcat prevederile actelor normative.</a:t>
            </a:r>
            <a:endParaRPr lang="en-US" sz="2000" dirty="0" smtClean="0">
              <a:solidFill>
                <a:schemeClr val="tx1"/>
              </a:solidFill>
              <a:latin typeface="Times New Roman" pitchFamily="18" charset="0"/>
            </a:endParaRPr>
          </a:p>
          <a:p>
            <a:pPr algn="just">
              <a:lnSpc>
                <a:spcPct val="80000"/>
              </a:lnSpc>
              <a:buFont typeface="Wingdings" pitchFamily="2" charset="2"/>
              <a:buNone/>
            </a:pPr>
            <a:r>
              <a:rPr lang="ro-RO" sz="2000" dirty="0" smtClean="0">
                <a:solidFill>
                  <a:schemeClr val="tx1"/>
                </a:solidFill>
                <a:latin typeface="Times New Roman" pitchFamily="18" charset="0"/>
              </a:rPr>
              <a:t>29. De la data emiterii dispoziţiei de cercetare a accidentului, inspectorul de muncă va întocmi şi va semna, în termen de cel mult 30 zile (cu excepţia cazurilor care necesită expertize tehnice, situaţiilor în care Inspecţia Muncii poate prelungi termenul pînă la obţinerea documentelor necesare şi rezultatelor expertizelor), procesul-verbal de cercetare (conform anexei nr.2 la prezentul Regulament) pe blancheta cu antet a inspectoratului teritorial de muncă respectiv. </a:t>
            </a:r>
          </a:p>
          <a:p>
            <a:pPr algn="just">
              <a:lnSpc>
                <a:spcPct val="80000"/>
              </a:lnSpc>
              <a:buFont typeface="Wingdings" pitchFamily="2" charset="2"/>
              <a:buNone/>
            </a:pPr>
            <a:r>
              <a:rPr lang="ro-RO" sz="2000" dirty="0" smtClean="0">
                <a:solidFill>
                  <a:schemeClr val="tx1"/>
                </a:solidFill>
                <a:latin typeface="Times New Roman" pitchFamily="18" charset="0"/>
              </a:rPr>
              <a:t>În cazul participării reprezentanţilor, specificaţi  la punctele 15 şi 16 din prezentul Regulament,  procesul – verbal va fi semnat şi de aceştia.</a:t>
            </a:r>
            <a:endParaRPr lang="ru-RU" sz="2000" dirty="0" smtClean="0">
              <a:solidFill>
                <a:schemeClr val="tx1"/>
              </a:solidFill>
              <a:latin typeface="Times New Roman" pitchFamily="18" charset="0"/>
            </a:endParaRPr>
          </a:p>
        </p:txBody>
      </p:sp>
      <p:pic>
        <p:nvPicPr>
          <p:cNvPr id="3"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Rot="1" noChangeArrowheads="1"/>
          </p:cNvSpPr>
          <p:nvPr>
            <p:ph idx="1"/>
          </p:nvPr>
        </p:nvSpPr>
        <p:spPr>
          <a:xfrm>
            <a:off x="0" y="1101733"/>
            <a:ext cx="8842375" cy="5684837"/>
          </a:xfrm>
        </p:spPr>
        <p:txBody>
          <a:bodyPr/>
          <a:lstStyle/>
          <a:p>
            <a:pPr algn="just">
              <a:spcBef>
                <a:spcPts val="0"/>
              </a:spcBef>
              <a:spcAft>
                <a:spcPts val="0"/>
              </a:spcAft>
              <a:buFont typeface="Wingdings" pitchFamily="2" charset="2"/>
              <a:buNone/>
            </a:pPr>
            <a:r>
              <a:rPr lang="ro-RO" b="1" i="1" dirty="0" smtClean="0">
                <a:solidFill>
                  <a:schemeClr val="tx1"/>
                </a:solidFill>
                <a:latin typeface="Times New Roman" pitchFamily="18" charset="0"/>
              </a:rPr>
              <a:t>Finalizarea cercetării accidentelor </a:t>
            </a:r>
            <a:endParaRPr lang="ro-RO" dirty="0" smtClean="0">
              <a:solidFill>
                <a:schemeClr val="tx1"/>
              </a:solidFill>
              <a:latin typeface="Times New Roman" pitchFamily="18" charset="0"/>
            </a:endParaRPr>
          </a:p>
          <a:p>
            <a:pPr algn="just">
              <a:spcBef>
                <a:spcPts val="0"/>
              </a:spcBef>
              <a:spcAft>
                <a:spcPts val="0"/>
              </a:spcAft>
              <a:buFont typeface="Wingdings" pitchFamily="2" charset="2"/>
              <a:buNone/>
            </a:pPr>
            <a:r>
              <a:rPr lang="ro-RO" dirty="0" smtClean="0">
                <a:solidFill>
                  <a:schemeClr val="tx1"/>
                </a:solidFill>
                <a:latin typeface="Times New Roman" pitchFamily="18" charset="0"/>
              </a:rPr>
              <a:t>30. Cercetarea accidentelor se va finaliza cu întocmirea dosarului de cercetare care va cuprinde:</a:t>
            </a:r>
          </a:p>
          <a:p>
            <a:pPr algn="just">
              <a:spcBef>
                <a:spcPts val="0"/>
              </a:spcBef>
              <a:spcAft>
                <a:spcPts val="0"/>
              </a:spcAft>
              <a:buFont typeface="Wingdings" pitchFamily="2" charset="2"/>
              <a:buNone/>
            </a:pPr>
            <a:r>
              <a:rPr lang="ro-RO" dirty="0" smtClean="0">
                <a:solidFill>
                  <a:schemeClr val="tx1"/>
                </a:solidFill>
                <a:latin typeface="Times New Roman" pitchFamily="18" charset="0"/>
              </a:rPr>
              <a:t>a)  procesul-verbal de cercetare a accidentului de muncă (în cazul accidentelor colective, procesul-verbal se va întocmi pentru fiecare accidentat);</a:t>
            </a:r>
          </a:p>
          <a:p>
            <a:pPr algn="just">
              <a:spcBef>
                <a:spcPts val="0"/>
              </a:spcBef>
              <a:spcAft>
                <a:spcPts val="0"/>
              </a:spcAft>
              <a:buFont typeface="Wingdings" pitchFamily="2" charset="2"/>
              <a:buNone/>
            </a:pPr>
            <a:r>
              <a:rPr lang="ro-RO" dirty="0" smtClean="0">
                <a:solidFill>
                  <a:schemeClr val="tx1"/>
                </a:solidFill>
                <a:latin typeface="Times New Roman" pitchFamily="18" charset="0"/>
              </a:rPr>
              <a:t>b) procesul-verbal de cercetare a accidentului în afara muncii;</a:t>
            </a:r>
          </a:p>
          <a:p>
            <a:pPr algn="just">
              <a:spcBef>
                <a:spcPts val="0"/>
              </a:spcBef>
              <a:spcAft>
                <a:spcPts val="0"/>
              </a:spcAft>
              <a:buFont typeface="Wingdings" pitchFamily="2" charset="2"/>
              <a:buNone/>
            </a:pPr>
            <a:r>
              <a:rPr lang="ro-RO" dirty="0" smtClean="0">
                <a:solidFill>
                  <a:schemeClr val="tx1"/>
                </a:solidFill>
                <a:latin typeface="Times New Roman" pitchFamily="18" charset="0"/>
              </a:rPr>
              <a:t>c) opiniile participanţilor la cercetarea accidentului (după caz);</a:t>
            </a:r>
          </a:p>
          <a:p>
            <a:pPr algn="just">
              <a:spcBef>
                <a:spcPts val="0"/>
              </a:spcBef>
              <a:spcAft>
                <a:spcPts val="0"/>
              </a:spcAft>
              <a:buFont typeface="Wingdings" pitchFamily="2" charset="2"/>
              <a:buNone/>
            </a:pPr>
            <a:r>
              <a:rPr lang="ro-RO" dirty="0" smtClean="0">
                <a:solidFill>
                  <a:schemeClr val="tx1"/>
                </a:solidFill>
                <a:latin typeface="Times New Roman" pitchFamily="18" charset="0"/>
              </a:rPr>
              <a:t>d) declaraţiile accidentaţilor (dacă va fi posibil);</a:t>
            </a:r>
          </a:p>
          <a:p>
            <a:pPr algn="just">
              <a:spcBef>
                <a:spcPts val="0"/>
              </a:spcBef>
              <a:spcAft>
                <a:spcPts val="0"/>
              </a:spcAft>
              <a:buFont typeface="Wingdings" pitchFamily="2" charset="2"/>
              <a:buNone/>
            </a:pPr>
            <a:r>
              <a:rPr lang="ro-RO" dirty="0" smtClean="0">
                <a:solidFill>
                  <a:schemeClr val="tx1"/>
                </a:solidFill>
                <a:latin typeface="Times New Roman" pitchFamily="18" charset="0"/>
              </a:rPr>
              <a:t>e) declaraţiile persoanelor care au obligaţia să asigure măsurile de protecţie a muncii la locul de muncă unde s-a produs accidentul;</a:t>
            </a:r>
          </a:p>
          <a:p>
            <a:pPr algn="just">
              <a:spcBef>
                <a:spcPts val="0"/>
              </a:spcBef>
              <a:spcAft>
                <a:spcPts val="0"/>
              </a:spcAft>
              <a:buFont typeface="Wingdings" pitchFamily="2" charset="2"/>
              <a:buNone/>
            </a:pPr>
            <a:r>
              <a:rPr lang="ro-RO" dirty="0" smtClean="0">
                <a:solidFill>
                  <a:schemeClr val="tx1"/>
                </a:solidFill>
                <a:latin typeface="Times New Roman" pitchFamily="18" charset="0"/>
              </a:rPr>
              <a:t>f) declaraţiile martorilor oculari;</a:t>
            </a:r>
          </a:p>
          <a:p>
            <a:pPr algn="just">
              <a:spcBef>
                <a:spcPts val="0"/>
              </a:spcBef>
              <a:spcAft>
                <a:spcPts val="0"/>
              </a:spcAft>
              <a:buFont typeface="Wingdings" pitchFamily="2" charset="2"/>
              <a:buNone/>
            </a:pPr>
            <a:r>
              <a:rPr lang="ro-RO" dirty="0" smtClean="0">
                <a:solidFill>
                  <a:schemeClr val="tx1"/>
                </a:solidFill>
                <a:latin typeface="Times New Roman" pitchFamily="18" charset="0"/>
              </a:rPr>
              <a:t>g) fotografii şi scheme ale locului unde s-a produs accidentul;</a:t>
            </a:r>
          </a:p>
          <a:p>
            <a:pPr algn="just">
              <a:spcBef>
                <a:spcPts val="0"/>
              </a:spcBef>
              <a:spcAft>
                <a:spcPts val="0"/>
              </a:spcAft>
              <a:buFont typeface="Wingdings" pitchFamily="2" charset="2"/>
              <a:buNone/>
            </a:pPr>
            <a:r>
              <a:rPr lang="ro-RO" dirty="0" smtClean="0">
                <a:solidFill>
                  <a:schemeClr val="tx1"/>
                </a:solidFill>
                <a:latin typeface="Times New Roman" pitchFamily="18" charset="0"/>
              </a:rPr>
              <a:t>h) alte acte şi documente necesare pentru clarificarea circumstanţelor şi cauzelor  ce au condus la producerea accidentului;</a:t>
            </a:r>
          </a:p>
          <a:p>
            <a:pPr algn="just">
              <a:spcBef>
                <a:spcPts val="0"/>
              </a:spcBef>
              <a:spcAft>
                <a:spcPts val="0"/>
              </a:spcAft>
              <a:buFont typeface="Wingdings" pitchFamily="2" charset="2"/>
              <a:buNone/>
            </a:pPr>
            <a:r>
              <a:rPr lang="ro-RO" dirty="0" smtClean="0">
                <a:solidFill>
                  <a:schemeClr val="tx1"/>
                </a:solidFill>
                <a:latin typeface="Times New Roman" pitchFamily="18" charset="0"/>
              </a:rPr>
              <a:t>i) încheierea expertizei tehnice (dacă este necesară);</a:t>
            </a:r>
          </a:p>
          <a:p>
            <a:pPr algn="just">
              <a:spcBef>
                <a:spcPts val="0"/>
              </a:spcBef>
              <a:spcAft>
                <a:spcPts val="0"/>
              </a:spcAft>
              <a:buFont typeface="Wingdings" pitchFamily="2" charset="2"/>
              <a:buNone/>
            </a:pPr>
            <a:r>
              <a:rPr lang="ro-RO" dirty="0" smtClean="0">
                <a:solidFill>
                  <a:schemeClr val="tx1"/>
                </a:solidFill>
                <a:latin typeface="Times New Roman" pitchFamily="18" charset="0"/>
              </a:rPr>
              <a:t>j) certificatul medical cu privire la caracterul vătămării violente a organismului accidentatului;</a:t>
            </a:r>
            <a:endParaRPr lang="en-US" dirty="0" smtClean="0">
              <a:solidFill>
                <a:schemeClr val="tx1"/>
              </a:solidFill>
              <a:latin typeface="Times New Roman" pitchFamily="18" charset="0"/>
            </a:endParaRPr>
          </a:p>
          <a:p>
            <a:pPr algn="just">
              <a:spcBef>
                <a:spcPts val="0"/>
              </a:spcBef>
              <a:spcAft>
                <a:spcPts val="0"/>
              </a:spcAft>
              <a:buFont typeface="Wingdings" pitchFamily="2" charset="2"/>
              <a:buNone/>
            </a:pPr>
            <a:r>
              <a:rPr lang="en-US" dirty="0" smtClean="0">
                <a:solidFill>
                  <a:schemeClr val="tx1"/>
                </a:solidFill>
                <a:latin typeface="Times New Roman" pitchFamily="18" charset="0"/>
              </a:rPr>
              <a:t>k</a:t>
            </a:r>
            <a:r>
              <a:rPr lang="ro-RO" dirty="0" smtClean="0">
                <a:solidFill>
                  <a:schemeClr val="tx1"/>
                </a:solidFill>
                <a:latin typeface="Times New Roman" pitchFamily="18" charset="0"/>
              </a:rPr>
              <a:t>) concluzia din raportul de expertiză medico-legală asupra cauzelor decesului accidentatului (în cazul accidentelor mortale). </a:t>
            </a:r>
          </a:p>
          <a:p>
            <a:pPr algn="just">
              <a:spcBef>
                <a:spcPts val="0"/>
              </a:spcBef>
              <a:spcAft>
                <a:spcPts val="0"/>
              </a:spcAft>
              <a:buFont typeface="Wingdings" pitchFamily="2" charset="2"/>
              <a:buNone/>
            </a:pPr>
            <a:r>
              <a:rPr lang="ro-RO" dirty="0" smtClean="0">
                <a:solidFill>
                  <a:schemeClr val="tx1"/>
                </a:solidFill>
                <a:latin typeface="Times New Roman" pitchFamily="18" charset="0"/>
              </a:rPr>
              <a:t>Toate materialele din dosar vor fi paginate şi şnuruite.</a:t>
            </a:r>
            <a:endParaRPr lang="ru-RU" dirty="0" smtClean="0">
              <a:solidFill>
                <a:schemeClr val="tx1"/>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sz="quarter" idx="1"/>
          </p:nvPr>
        </p:nvSpPr>
        <p:spPr>
          <a:xfrm>
            <a:off x="73025" y="1050933"/>
            <a:ext cx="9036050" cy="5805487"/>
          </a:xfrm>
        </p:spPr>
        <p:txBody>
          <a:bodyPr/>
          <a:lstStyle/>
          <a:p>
            <a:pPr algn="ctr" eaLnBrk="1" hangingPunct="1">
              <a:lnSpc>
                <a:spcPct val="80000"/>
              </a:lnSpc>
              <a:buFont typeface="Wingdings" pitchFamily="2" charset="2"/>
              <a:buNone/>
            </a:pPr>
            <a:r>
              <a:rPr lang="ro-RO" sz="2400" dirty="0" smtClean="0">
                <a:solidFill>
                  <a:schemeClr val="tx1"/>
                </a:solidFill>
                <a:latin typeface="Times New Roman" pitchFamily="18" charset="0"/>
              </a:rPr>
              <a:t>Constituţia Republicii Moldova</a:t>
            </a:r>
            <a:endParaRPr lang="ro-RO" sz="2100" dirty="0" smtClean="0">
              <a:solidFill>
                <a:schemeClr val="tx1"/>
              </a:solidFill>
              <a:latin typeface="Times New Roman" pitchFamily="18" charset="0"/>
            </a:endParaRPr>
          </a:p>
          <a:p>
            <a:pPr algn="just" eaLnBrk="1" hangingPunct="1">
              <a:lnSpc>
                <a:spcPct val="80000"/>
              </a:lnSpc>
              <a:buFont typeface="Wingdings" pitchFamily="2" charset="2"/>
              <a:buNone/>
            </a:pPr>
            <a:r>
              <a:rPr lang="ro-RO" sz="2100" dirty="0" smtClean="0">
                <a:solidFill>
                  <a:schemeClr val="tx1"/>
                </a:solidFill>
                <a:latin typeface="Times New Roman" pitchFamily="18" charset="0"/>
              </a:rPr>
              <a:t>Art. 24 </a:t>
            </a:r>
          </a:p>
          <a:p>
            <a:pPr algn="just" eaLnBrk="1" hangingPunct="1">
              <a:lnSpc>
                <a:spcPct val="80000"/>
              </a:lnSpc>
              <a:buFont typeface="Wingdings" pitchFamily="2" charset="2"/>
              <a:buNone/>
            </a:pPr>
            <a:r>
              <a:rPr lang="en-US" sz="2100" dirty="0" smtClean="0">
                <a:solidFill>
                  <a:schemeClr val="tx1"/>
                </a:solidFill>
                <a:latin typeface="Times New Roman" pitchFamily="18" charset="0"/>
              </a:rPr>
              <a:t>(1) </a:t>
            </a:r>
            <a:r>
              <a:rPr lang="en-US" sz="2100" dirty="0" err="1" smtClean="0">
                <a:solidFill>
                  <a:schemeClr val="tx1"/>
                </a:solidFill>
                <a:latin typeface="Times New Roman" pitchFamily="18" charset="0"/>
              </a:rPr>
              <a:t>Statul</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garantează</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fiecărui</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om</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dreptul</a:t>
            </a:r>
            <a:r>
              <a:rPr lang="en-US" sz="2100" dirty="0" smtClean="0">
                <a:solidFill>
                  <a:schemeClr val="tx1"/>
                </a:solidFill>
                <a:latin typeface="Times New Roman" pitchFamily="18" charset="0"/>
              </a:rPr>
              <a:t> la </a:t>
            </a:r>
            <a:r>
              <a:rPr lang="en-US" sz="2100" dirty="0" err="1" smtClean="0">
                <a:solidFill>
                  <a:schemeClr val="tx1"/>
                </a:solidFill>
                <a:latin typeface="Times New Roman" pitchFamily="18" charset="0"/>
              </a:rPr>
              <a:t>viaţă</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şi</a:t>
            </a:r>
            <a:r>
              <a:rPr lang="en-US" sz="2100" dirty="0" smtClean="0">
                <a:solidFill>
                  <a:schemeClr val="tx1"/>
                </a:solidFill>
                <a:latin typeface="Times New Roman" pitchFamily="18" charset="0"/>
              </a:rPr>
              <a:t> la </a:t>
            </a:r>
            <a:r>
              <a:rPr lang="en-US" sz="2100" dirty="0" err="1" smtClean="0">
                <a:solidFill>
                  <a:schemeClr val="tx1"/>
                </a:solidFill>
                <a:latin typeface="Times New Roman" pitchFamily="18" charset="0"/>
              </a:rPr>
              <a:t>integritate</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fizică</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şi</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psihică</a:t>
            </a:r>
            <a:r>
              <a:rPr lang="en-US" sz="2100" dirty="0" smtClean="0">
                <a:solidFill>
                  <a:schemeClr val="tx1"/>
                </a:solidFill>
                <a:latin typeface="Times New Roman" pitchFamily="18" charset="0"/>
              </a:rPr>
              <a:t>.</a:t>
            </a:r>
            <a:endParaRPr lang="ro-RO" sz="2100" dirty="0" smtClean="0">
              <a:solidFill>
                <a:schemeClr val="tx1"/>
              </a:solidFill>
              <a:latin typeface="Times New Roman" pitchFamily="18" charset="0"/>
            </a:endParaRPr>
          </a:p>
          <a:p>
            <a:pPr algn="just" eaLnBrk="1" hangingPunct="1">
              <a:lnSpc>
                <a:spcPct val="80000"/>
              </a:lnSpc>
              <a:buFont typeface="Wingdings" pitchFamily="2" charset="2"/>
              <a:buNone/>
            </a:pPr>
            <a:r>
              <a:rPr lang="ro-RO" sz="2100" dirty="0" smtClean="0">
                <a:solidFill>
                  <a:schemeClr val="tx1"/>
                </a:solidFill>
                <a:latin typeface="Times New Roman" pitchFamily="18" charset="0"/>
              </a:rPr>
              <a:t>Art. 43 </a:t>
            </a:r>
            <a:r>
              <a:rPr lang="en-US" sz="2100" dirty="0" err="1" smtClean="0">
                <a:solidFill>
                  <a:schemeClr val="tx1"/>
                </a:solidFill>
                <a:latin typeface="Times New Roman" pitchFamily="18" charset="0"/>
              </a:rPr>
              <a:t>Dreptul</a:t>
            </a:r>
            <a:r>
              <a:rPr lang="en-US" sz="2100" dirty="0" smtClean="0">
                <a:solidFill>
                  <a:schemeClr val="tx1"/>
                </a:solidFill>
                <a:latin typeface="Times New Roman" pitchFamily="18" charset="0"/>
              </a:rPr>
              <a:t> la </a:t>
            </a:r>
            <a:r>
              <a:rPr lang="en-US" sz="2100" dirty="0" err="1" smtClean="0">
                <a:solidFill>
                  <a:schemeClr val="tx1"/>
                </a:solidFill>
                <a:latin typeface="Times New Roman" pitchFamily="18" charset="0"/>
              </a:rPr>
              <a:t>muncă</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şi</a:t>
            </a:r>
            <a:r>
              <a:rPr lang="en-US" sz="2100" dirty="0" smtClean="0">
                <a:solidFill>
                  <a:schemeClr val="tx1"/>
                </a:solidFill>
                <a:latin typeface="Times New Roman" pitchFamily="18" charset="0"/>
              </a:rPr>
              <a:t> la </a:t>
            </a:r>
            <a:r>
              <a:rPr lang="en-US" sz="2100" dirty="0" err="1" smtClean="0">
                <a:solidFill>
                  <a:schemeClr val="tx1"/>
                </a:solidFill>
                <a:latin typeface="Times New Roman" pitchFamily="18" charset="0"/>
              </a:rPr>
              <a:t>protecţia</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muncii</a:t>
            </a:r>
            <a:endParaRPr lang="en-US" sz="2100" dirty="0" smtClean="0">
              <a:solidFill>
                <a:schemeClr val="tx1"/>
              </a:solidFill>
              <a:latin typeface="Times New Roman" pitchFamily="18" charset="0"/>
            </a:endParaRPr>
          </a:p>
          <a:p>
            <a:pPr algn="just" eaLnBrk="1" hangingPunct="1">
              <a:lnSpc>
                <a:spcPct val="80000"/>
              </a:lnSpc>
              <a:buFont typeface="Wingdings" pitchFamily="2" charset="2"/>
              <a:buNone/>
            </a:pPr>
            <a:r>
              <a:rPr lang="en-US" sz="2100" dirty="0" smtClean="0">
                <a:solidFill>
                  <a:schemeClr val="tx1"/>
                </a:solidFill>
                <a:latin typeface="Times New Roman" pitchFamily="18" charset="0"/>
              </a:rPr>
              <a:t>(1) </a:t>
            </a:r>
            <a:r>
              <a:rPr lang="en-US" sz="2100" dirty="0" err="1" smtClean="0">
                <a:solidFill>
                  <a:schemeClr val="tx1"/>
                </a:solidFill>
                <a:latin typeface="Times New Roman" pitchFamily="18" charset="0"/>
              </a:rPr>
              <a:t>Orice</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persoană</a:t>
            </a:r>
            <a:r>
              <a:rPr lang="en-US" sz="2100" dirty="0" smtClean="0">
                <a:solidFill>
                  <a:schemeClr val="tx1"/>
                </a:solidFill>
                <a:latin typeface="Times New Roman" pitchFamily="18" charset="0"/>
              </a:rPr>
              <a:t> are </a:t>
            </a:r>
            <a:r>
              <a:rPr lang="en-US" sz="2100" dirty="0" err="1" smtClean="0">
                <a:solidFill>
                  <a:schemeClr val="tx1"/>
                </a:solidFill>
                <a:latin typeface="Times New Roman" pitchFamily="18" charset="0"/>
              </a:rPr>
              <a:t>dreptul</a:t>
            </a:r>
            <a:r>
              <a:rPr lang="en-US" sz="2100" dirty="0" smtClean="0">
                <a:solidFill>
                  <a:schemeClr val="tx1"/>
                </a:solidFill>
                <a:latin typeface="Times New Roman" pitchFamily="18" charset="0"/>
              </a:rPr>
              <a:t> la </a:t>
            </a:r>
            <a:r>
              <a:rPr lang="en-US" sz="2100" dirty="0" err="1" smtClean="0">
                <a:solidFill>
                  <a:schemeClr val="tx1"/>
                </a:solidFill>
                <a:latin typeface="Times New Roman" pitchFamily="18" charset="0"/>
              </a:rPr>
              <a:t>muncă</a:t>
            </a:r>
            <a:r>
              <a:rPr lang="en-US" sz="2100" dirty="0" smtClean="0">
                <a:solidFill>
                  <a:schemeClr val="tx1"/>
                </a:solidFill>
                <a:latin typeface="Times New Roman" pitchFamily="18" charset="0"/>
              </a:rPr>
              <a:t>, la </a:t>
            </a:r>
            <a:r>
              <a:rPr lang="en-US" sz="2100" dirty="0" err="1" smtClean="0">
                <a:solidFill>
                  <a:schemeClr val="tx1"/>
                </a:solidFill>
                <a:latin typeface="Times New Roman" pitchFamily="18" charset="0"/>
              </a:rPr>
              <a:t>libera</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alegere</a:t>
            </a:r>
            <a:r>
              <a:rPr lang="en-US" sz="2100" dirty="0" smtClean="0">
                <a:solidFill>
                  <a:schemeClr val="tx1"/>
                </a:solidFill>
                <a:latin typeface="Times New Roman" pitchFamily="18" charset="0"/>
              </a:rPr>
              <a:t> a </a:t>
            </a:r>
            <a:r>
              <a:rPr lang="en-US" sz="2100" dirty="0" err="1" smtClean="0">
                <a:solidFill>
                  <a:schemeClr val="tx1"/>
                </a:solidFill>
                <a:latin typeface="Times New Roman" pitchFamily="18" charset="0"/>
              </a:rPr>
              <a:t>muncii</a:t>
            </a:r>
            <a:r>
              <a:rPr lang="en-US" sz="2100" dirty="0" smtClean="0">
                <a:solidFill>
                  <a:schemeClr val="tx1"/>
                </a:solidFill>
                <a:latin typeface="Times New Roman" pitchFamily="18" charset="0"/>
              </a:rPr>
              <a:t>, la </a:t>
            </a:r>
            <a:r>
              <a:rPr lang="en-US" sz="2100" dirty="0" err="1" smtClean="0">
                <a:solidFill>
                  <a:schemeClr val="tx1"/>
                </a:solidFill>
                <a:latin typeface="Times New Roman" pitchFamily="18" charset="0"/>
              </a:rPr>
              <a:t>condiţii</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echitabile</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şi</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satisfăcătoare</a:t>
            </a:r>
            <a:r>
              <a:rPr lang="en-US" sz="2100" dirty="0" smtClean="0">
                <a:solidFill>
                  <a:schemeClr val="tx1"/>
                </a:solidFill>
                <a:latin typeface="Times New Roman" pitchFamily="18" charset="0"/>
              </a:rPr>
              <a:t> de </a:t>
            </a:r>
            <a:r>
              <a:rPr lang="en-US" sz="2100" dirty="0" err="1" smtClean="0">
                <a:solidFill>
                  <a:schemeClr val="tx1"/>
                </a:solidFill>
                <a:latin typeface="Times New Roman" pitchFamily="18" charset="0"/>
              </a:rPr>
              <a:t>muncă</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precum</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şi</a:t>
            </a:r>
            <a:r>
              <a:rPr lang="en-US" sz="2100" dirty="0" smtClean="0">
                <a:solidFill>
                  <a:schemeClr val="tx1"/>
                </a:solidFill>
                <a:latin typeface="Times New Roman" pitchFamily="18" charset="0"/>
              </a:rPr>
              <a:t> la </a:t>
            </a:r>
            <a:r>
              <a:rPr lang="en-US" sz="2100" dirty="0" err="1" smtClean="0">
                <a:solidFill>
                  <a:schemeClr val="tx1"/>
                </a:solidFill>
                <a:latin typeface="Times New Roman" pitchFamily="18" charset="0"/>
              </a:rPr>
              <a:t>protecţia</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împotriva</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şomajului</a:t>
            </a:r>
            <a:r>
              <a:rPr lang="en-US" sz="2100" dirty="0" smtClean="0">
                <a:solidFill>
                  <a:schemeClr val="tx1"/>
                </a:solidFill>
                <a:latin typeface="Times New Roman" pitchFamily="18" charset="0"/>
              </a:rPr>
              <a:t>.</a:t>
            </a:r>
          </a:p>
          <a:p>
            <a:pPr algn="just" eaLnBrk="1" hangingPunct="1">
              <a:lnSpc>
                <a:spcPct val="80000"/>
              </a:lnSpc>
              <a:buFont typeface="Wingdings" pitchFamily="2" charset="2"/>
              <a:buNone/>
            </a:pPr>
            <a:r>
              <a:rPr lang="en-US" sz="2100" dirty="0" smtClean="0">
                <a:solidFill>
                  <a:schemeClr val="tx1"/>
                </a:solidFill>
                <a:latin typeface="Times New Roman" pitchFamily="18" charset="0"/>
              </a:rPr>
              <a:t>(2) </a:t>
            </a:r>
            <a:r>
              <a:rPr lang="en-US" sz="2100" dirty="0" err="1" smtClean="0">
                <a:solidFill>
                  <a:schemeClr val="tx1"/>
                </a:solidFill>
                <a:latin typeface="Times New Roman" pitchFamily="18" charset="0"/>
              </a:rPr>
              <a:t>Salariaţii</a:t>
            </a:r>
            <a:r>
              <a:rPr lang="en-US" sz="2100" dirty="0" smtClean="0">
                <a:solidFill>
                  <a:schemeClr val="tx1"/>
                </a:solidFill>
                <a:latin typeface="Times New Roman" pitchFamily="18" charset="0"/>
              </a:rPr>
              <a:t> au </a:t>
            </a:r>
            <a:r>
              <a:rPr lang="en-US" sz="2100" dirty="0" err="1" smtClean="0">
                <a:solidFill>
                  <a:schemeClr val="tx1"/>
                </a:solidFill>
                <a:latin typeface="Times New Roman" pitchFamily="18" charset="0"/>
              </a:rPr>
              <a:t>dreptul</a:t>
            </a:r>
            <a:r>
              <a:rPr lang="en-US" sz="2100" dirty="0" smtClean="0">
                <a:solidFill>
                  <a:schemeClr val="tx1"/>
                </a:solidFill>
                <a:latin typeface="Times New Roman" pitchFamily="18" charset="0"/>
              </a:rPr>
              <a:t> la </a:t>
            </a:r>
            <a:r>
              <a:rPr lang="en-US" sz="2100" dirty="0" err="1" smtClean="0">
                <a:solidFill>
                  <a:schemeClr val="tx1"/>
                </a:solidFill>
                <a:latin typeface="Times New Roman" pitchFamily="18" charset="0"/>
              </a:rPr>
              <a:t>protecţia</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muncii</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Măsurile</a:t>
            </a:r>
            <a:r>
              <a:rPr lang="en-US" sz="2100" dirty="0" smtClean="0">
                <a:solidFill>
                  <a:schemeClr val="tx1"/>
                </a:solidFill>
                <a:latin typeface="Times New Roman" pitchFamily="18" charset="0"/>
              </a:rPr>
              <a:t> de </a:t>
            </a:r>
            <a:r>
              <a:rPr lang="en-US" sz="2100" dirty="0" err="1" smtClean="0">
                <a:solidFill>
                  <a:schemeClr val="tx1"/>
                </a:solidFill>
                <a:latin typeface="Times New Roman" pitchFamily="18" charset="0"/>
              </a:rPr>
              <a:t>protecţie</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privesc</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securitatea</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şi</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igiena</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muncii</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regimul</a:t>
            </a:r>
            <a:r>
              <a:rPr lang="en-US" sz="2100" dirty="0" smtClean="0">
                <a:solidFill>
                  <a:schemeClr val="tx1"/>
                </a:solidFill>
                <a:latin typeface="Times New Roman" pitchFamily="18" charset="0"/>
              </a:rPr>
              <a:t> de </a:t>
            </a:r>
            <a:r>
              <a:rPr lang="en-US" sz="2100" dirty="0" err="1" smtClean="0">
                <a:solidFill>
                  <a:schemeClr val="tx1"/>
                </a:solidFill>
                <a:latin typeface="Times New Roman" pitchFamily="18" charset="0"/>
              </a:rPr>
              <a:t>muncă</a:t>
            </a:r>
            <a:r>
              <a:rPr lang="en-US" sz="2100" dirty="0" smtClean="0">
                <a:solidFill>
                  <a:schemeClr val="tx1"/>
                </a:solidFill>
                <a:latin typeface="Times New Roman" pitchFamily="18" charset="0"/>
              </a:rPr>
              <a:t> al </a:t>
            </a:r>
            <a:r>
              <a:rPr lang="en-US" sz="2100" dirty="0" err="1" smtClean="0">
                <a:solidFill>
                  <a:schemeClr val="tx1"/>
                </a:solidFill>
                <a:latin typeface="Times New Roman" pitchFamily="18" charset="0"/>
              </a:rPr>
              <a:t>femeilor</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şi</a:t>
            </a:r>
            <a:r>
              <a:rPr lang="en-US" sz="2100" dirty="0" smtClean="0">
                <a:solidFill>
                  <a:schemeClr val="tx1"/>
                </a:solidFill>
                <a:latin typeface="Times New Roman" pitchFamily="18" charset="0"/>
              </a:rPr>
              <a:t> al </a:t>
            </a:r>
            <a:r>
              <a:rPr lang="en-US" sz="2100" dirty="0" err="1" smtClean="0">
                <a:solidFill>
                  <a:schemeClr val="tx1"/>
                </a:solidFill>
                <a:latin typeface="Times New Roman" pitchFamily="18" charset="0"/>
              </a:rPr>
              <a:t>tinerilor</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instituirea</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unui</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salariu</a:t>
            </a:r>
            <a:r>
              <a:rPr lang="en-US" sz="2100" dirty="0" smtClean="0">
                <a:solidFill>
                  <a:schemeClr val="tx1"/>
                </a:solidFill>
                <a:latin typeface="Times New Roman" pitchFamily="18" charset="0"/>
              </a:rPr>
              <a:t>  minim  </a:t>
            </a:r>
            <a:r>
              <a:rPr lang="en-US" sz="2100" dirty="0" err="1" smtClean="0">
                <a:solidFill>
                  <a:schemeClr val="tx1"/>
                </a:solidFill>
                <a:latin typeface="Times New Roman" pitchFamily="18" charset="0"/>
              </a:rPr>
              <a:t>pe</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economie</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repaosul</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săptămînal</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concediul</a:t>
            </a:r>
            <a:r>
              <a:rPr lang="en-US" sz="2100" dirty="0" smtClean="0">
                <a:solidFill>
                  <a:schemeClr val="tx1"/>
                </a:solidFill>
                <a:latin typeface="Times New Roman" pitchFamily="18" charset="0"/>
              </a:rPr>
              <a:t>  de </a:t>
            </a:r>
            <a:r>
              <a:rPr lang="en-US" sz="2100" dirty="0" err="1" smtClean="0">
                <a:solidFill>
                  <a:schemeClr val="tx1"/>
                </a:solidFill>
                <a:latin typeface="Times New Roman" pitchFamily="18" charset="0"/>
              </a:rPr>
              <a:t>odihnă</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plătit</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prestarea</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muncii</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în</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condiţii</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grele</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precum</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şi</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alte</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situaţii</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specifice</a:t>
            </a:r>
            <a:r>
              <a:rPr lang="en-US" sz="2100" dirty="0" smtClean="0">
                <a:solidFill>
                  <a:schemeClr val="tx1"/>
                </a:solidFill>
                <a:latin typeface="Times New Roman" pitchFamily="18" charset="0"/>
              </a:rPr>
              <a:t>.</a:t>
            </a:r>
          </a:p>
          <a:p>
            <a:pPr algn="just" eaLnBrk="1" hangingPunct="1">
              <a:lnSpc>
                <a:spcPct val="80000"/>
              </a:lnSpc>
              <a:buFont typeface="Wingdings" pitchFamily="2" charset="2"/>
              <a:buNone/>
            </a:pPr>
            <a:r>
              <a:rPr lang="en-US" sz="2100" dirty="0" smtClean="0">
                <a:solidFill>
                  <a:schemeClr val="tx1"/>
                </a:solidFill>
                <a:latin typeface="Times New Roman" pitchFamily="18" charset="0"/>
              </a:rPr>
              <a:t>(3) </a:t>
            </a:r>
            <a:r>
              <a:rPr lang="en-US" sz="2100" dirty="0" err="1" smtClean="0">
                <a:solidFill>
                  <a:schemeClr val="tx1"/>
                </a:solidFill>
                <a:latin typeface="Times New Roman" pitchFamily="18" charset="0"/>
              </a:rPr>
              <a:t>Durata</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săptămînii</a:t>
            </a:r>
            <a:r>
              <a:rPr lang="en-US" sz="2100" dirty="0" smtClean="0">
                <a:solidFill>
                  <a:schemeClr val="tx1"/>
                </a:solidFill>
                <a:latin typeface="Times New Roman" pitchFamily="18" charset="0"/>
              </a:rPr>
              <a:t> de </a:t>
            </a:r>
            <a:r>
              <a:rPr lang="en-US" sz="2100" dirty="0" err="1" smtClean="0">
                <a:solidFill>
                  <a:schemeClr val="tx1"/>
                </a:solidFill>
                <a:latin typeface="Times New Roman" pitchFamily="18" charset="0"/>
              </a:rPr>
              <a:t>muncă</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este</a:t>
            </a:r>
            <a:r>
              <a:rPr lang="en-US" sz="2100" dirty="0" smtClean="0">
                <a:solidFill>
                  <a:schemeClr val="tx1"/>
                </a:solidFill>
                <a:latin typeface="Times New Roman" pitchFamily="18" charset="0"/>
              </a:rPr>
              <a:t> de </a:t>
            </a:r>
            <a:r>
              <a:rPr lang="en-US" sz="2100" dirty="0" err="1" smtClean="0">
                <a:solidFill>
                  <a:schemeClr val="tx1"/>
                </a:solidFill>
                <a:latin typeface="Times New Roman" pitchFamily="18" charset="0"/>
              </a:rPr>
              <a:t>cel</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mult</a:t>
            </a:r>
            <a:r>
              <a:rPr lang="en-US" sz="2100" dirty="0" smtClean="0">
                <a:solidFill>
                  <a:schemeClr val="tx1"/>
                </a:solidFill>
                <a:latin typeface="Times New Roman" pitchFamily="18" charset="0"/>
              </a:rPr>
              <a:t> 40 de ore.</a:t>
            </a:r>
          </a:p>
          <a:p>
            <a:pPr algn="just" eaLnBrk="1" hangingPunct="1">
              <a:lnSpc>
                <a:spcPct val="80000"/>
              </a:lnSpc>
              <a:buFont typeface="Wingdings" pitchFamily="2" charset="2"/>
              <a:buNone/>
            </a:pPr>
            <a:r>
              <a:rPr lang="en-US" sz="2100" dirty="0" smtClean="0">
                <a:solidFill>
                  <a:schemeClr val="tx1"/>
                </a:solidFill>
                <a:latin typeface="Times New Roman" pitchFamily="18" charset="0"/>
              </a:rPr>
              <a:t>(4) </a:t>
            </a:r>
            <a:r>
              <a:rPr lang="en-US" sz="2100" dirty="0" err="1" smtClean="0">
                <a:solidFill>
                  <a:schemeClr val="tx1"/>
                </a:solidFill>
                <a:latin typeface="Times New Roman" pitchFamily="18" charset="0"/>
              </a:rPr>
              <a:t>Dreptul</a:t>
            </a:r>
            <a:r>
              <a:rPr lang="en-US" sz="2100" dirty="0" smtClean="0">
                <a:solidFill>
                  <a:schemeClr val="tx1"/>
                </a:solidFill>
                <a:latin typeface="Times New Roman" pitchFamily="18" charset="0"/>
              </a:rPr>
              <a:t> la   </a:t>
            </a:r>
            <a:r>
              <a:rPr lang="en-US" sz="2100" dirty="0" err="1" smtClean="0">
                <a:solidFill>
                  <a:schemeClr val="tx1"/>
                </a:solidFill>
                <a:latin typeface="Times New Roman" pitchFamily="18" charset="0"/>
              </a:rPr>
              <a:t>negocieri</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în</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materie</a:t>
            </a:r>
            <a:r>
              <a:rPr lang="en-US" sz="2100" dirty="0" smtClean="0">
                <a:solidFill>
                  <a:schemeClr val="tx1"/>
                </a:solidFill>
                <a:latin typeface="Times New Roman" pitchFamily="18" charset="0"/>
              </a:rPr>
              <a:t>  de  </a:t>
            </a:r>
            <a:r>
              <a:rPr lang="en-US" sz="2100" dirty="0" err="1" smtClean="0">
                <a:solidFill>
                  <a:schemeClr val="tx1"/>
                </a:solidFill>
                <a:latin typeface="Times New Roman" pitchFamily="18" charset="0"/>
              </a:rPr>
              <a:t>muncă</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şi</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caracterul</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obligatoriu</a:t>
            </a:r>
            <a:r>
              <a:rPr lang="en-US" sz="2100" dirty="0" smtClean="0">
                <a:solidFill>
                  <a:schemeClr val="tx1"/>
                </a:solidFill>
                <a:latin typeface="Times New Roman" pitchFamily="18" charset="0"/>
              </a:rPr>
              <a:t> al </a:t>
            </a:r>
            <a:r>
              <a:rPr lang="en-US" sz="2100" dirty="0" err="1" smtClean="0">
                <a:solidFill>
                  <a:schemeClr val="tx1"/>
                </a:solidFill>
                <a:latin typeface="Times New Roman" pitchFamily="18" charset="0"/>
              </a:rPr>
              <a:t>convenţiilor</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colective</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sînt</a:t>
            </a:r>
            <a:r>
              <a:rPr lang="en-US" sz="2100" dirty="0" smtClean="0">
                <a:solidFill>
                  <a:schemeClr val="tx1"/>
                </a:solidFill>
                <a:latin typeface="Times New Roman" pitchFamily="18" charset="0"/>
              </a:rPr>
              <a:t> </a:t>
            </a:r>
            <a:r>
              <a:rPr lang="en-US" sz="2100" dirty="0" err="1" smtClean="0">
                <a:solidFill>
                  <a:schemeClr val="tx1"/>
                </a:solidFill>
                <a:latin typeface="Times New Roman" pitchFamily="18" charset="0"/>
              </a:rPr>
              <a:t>garantate</a:t>
            </a:r>
            <a:r>
              <a:rPr lang="ro-RO" sz="2100" dirty="0" smtClean="0">
                <a:solidFill>
                  <a:schemeClr val="tx1"/>
                </a:solidFill>
                <a:latin typeface="Times New Roman" pitchFamily="18" charset="0"/>
              </a:rPr>
              <a:t>.</a:t>
            </a:r>
          </a:p>
          <a:p>
            <a:pPr algn="just" eaLnBrk="1" hangingPunct="1">
              <a:lnSpc>
                <a:spcPct val="80000"/>
              </a:lnSpc>
              <a:buFont typeface="Wingdings 3" pitchFamily="18" charset="2"/>
              <a:buNone/>
            </a:pPr>
            <a:r>
              <a:rPr lang="ro-RO" sz="2100" dirty="0" smtClean="0">
                <a:solidFill>
                  <a:schemeClr val="tx1"/>
                </a:solidFill>
                <a:latin typeface="Times New Roman" pitchFamily="18" charset="0"/>
              </a:rPr>
              <a:t>Art. 44. Munca forțată este interzisă.</a:t>
            </a:r>
            <a:endParaRPr lang="en-US" sz="2100" dirty="0" smtClean="0">
              <a:solidFill>
                <a:schemeClr val="tx1"/>
              </a:solidFill>
              <a:latin typeface="Times New Roman" pitchFamily="18" charset="0"/>
            </a:endParaRPr>
          </a:p>
          <a:p>
            <a:pPr algn="just" eaLnBrk="1" hangingPunct="1">
              <a:lnSpc>
                <a:spcPct val="80000"/>
              </a:lnSpc>
              <a:buFont typeface="Wingdings" pitchFamily="2" charset="2"/>
              <a:buNone/>
            </a:pPr>
            <a:endParaRPr lang="ru-RU" sz="2100" dirty="0" smtClean="0">
              <a:solidFill>
                <a:schemeClr val="tx1"/>
              </a:solidFill>
              <a:latin typeface="Times New Roman" pitchFamily="18" charset="0"/>
            </a:endParaRPr>
          </a:p>
        </p:txBody>
      </p:sp>
      <p:pic>
        <p:nvPicPr>
          <p:cNvPr id="5"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Rot="1" noChangeArrowheads="1"/>
          </p:cNvSpPr>
          <p:nvPr>
            <p:ph idx="1"/>
          </p:nvPr>
        </p:nvSpPr>
        <p:spPr>
          <a:xfrm>
            <a:off x="0" y="1085888"/>
            <a:ext cx="9144000" cy="5843588"/>
          </a:xfrm>
        </p:spPr>
        <p:txBody>
          <a:bodyPr/>
          <a:lstStyle/>
          <a:p>
            <a:pPr algn="just">
              <a:lnSpc>
                <a:spcPct val="80000"/>
              </a:lnSpc>
              <a:spcBef>
                <a:spcPts val="0"/>
              </a:spcBef>
              <a:spcAft>
                <a:spcPts val="0"/>
              </a:spcAft>
              <a:buFont typeface="Wingdings" pitchFamily="2" charset="2"/>
              <a:buNone/>
            </a:pPr>
            <a:r>
              <a:rPr lang="ro-RO" sz="1800" u="sng" dirty="0" smtClean="0">
                <a:solidFill>
                  <a:schemeClr val="tx1"/>
                </a:solidFill>
                <a:latin typeface="Times New Roman" pitchFamily="18" charset="0"/>
              </a:rPr>
              <a:t>31. Inspectorul de muncă va expedia, în termen de cel mult 3 zile de la data semnării procesului-verbal de cercetare, cîte un exemplar al dosarului de cercetare al accidentului: Inspecţiei Muncii, organului de poliţie, inspectoratului teritorial de muncă, unităţii respective, după caz, organelor şi instituţiilor reprezentanţii cărora au participat la cercetare. Originalul dosarului de cercetare a accidentului se expediază unităţii iar, după caz, autorităţii administraţiei publice locale care înregistrează şi ţine evidenţa accidentelor produse la angajatori - persoane fizice.</a:t>
            </a:r>
          </a:p>
          <a:p>
            <a:pPr algn="just">
              <a:lnSpc>
                <a:spcPct val="80000"/>
              </a:lnSpc>
              <a:spcBef>
                <a:spcPts val="0"/>
              </a:spcBef>
              <a:spcAft>
                <a:spcPts val="0"/>
              </a:spcAft>
              <a:buFont typeface="Wingdings" pitchFamily="2" charset="2"/>
              <a:buNone/>
            </a:pPr>
            <a:r>
              <a:rPr lang="ro-RO" sz="1800" dirty="0" smtClean="0">
                <a:solidFill>
                  <a:schemeClr val="tx1"/>
                </a:solidFill>
                <a:latin typeface="Times New Roman" pitchFamily="18" charset="0"/>
              </a:rPr>
              <a:t> Dacă Inspecţia Muncii va constata că la cercetarea accidentului au fost comise erori sau au apărut noi circumstanţe ale producerii accidentului, inspectorul general de stat al muncii este în drept să dispună o cercetare nouă sau suplimentară a accidentului în cauză.</a:t>
            </a:r>
            <a:endParaRPr lang="ro-RO" sz="1800" b="1" dirty="0" smtClean="0">
              <a:solidFill>
                <a:schemeClr val="tx1"/>
              </a:solidFill>
              <a:latin typeface="Times New Roman" pitchFamily="18" charset="0"/>
            </a:endParaRPr>
          </a:p>
          <a:p>
            <a:pPr algn="ctr">
              <a:lnSpc>
                <a:spcPct val="80000"/>
              </a:lnSpc>
              <a:spcBef>
                <a:spcPts val="0"/>
              </a:spcBef>
              <a:spcAft>
                <a:spcPts val="0"/>
              </a:spcAft>
              <a:buFont typeface="Wingdings" pitchFamily="2" charset="2"/>
              <a:buNone/>
            </a:pPr>
            <a:r>
              <a:rPr lang="ro-RO" sz="1800" b="1" dirty="0" smtClean="0">
                <a:solidFill>
                  <a:schemeClr val="tx1"/>
                </a:solidFill>
                <a:latin typeface="Times New Roman" pitchFamily="18" charset="0"/>
              </a:rPr>
              <a:t>IV. Înregistrarea şi evidenţa accidentelor</a:t>
            </a:r>
            <a:endParaRPr lang="ro-RO" sz="1800" dirty="0" smtClean="0">
              <a:solidFill>
                <a:schemeClr val="tx1"/>
              </a:solidFill>
              <a:latin typeface="Times New Roman" pitchFamily="18" charset="0"/>
            </a:endParaRPr>
          </a:p>
          <a:p>
            <a:pPr algn="just">
              <a:lnSpc>
                <a:spcPct val="80000"/>
              </a:lnSpc>
              <a:spcBef>
                <a:spcPts val="0"/>
              </a:spcBef>
              <a:spcAft>
                <a:spcPts val="0"/>
              </a:spcAft>
              <a:buFont typeface="Wingdings" pitchFamily="2" charset="2"/>
              <a:buNone/>
            </a:pPr>
            <a:r>
              <a:rPr lang="ro-RO" sz="1800" dirty="0" smtClean="0">
                <a:solidFill>
                  <a:schemeClr val="tx1"/>
                </a:solidFill>
                <a:latin typeface="Times New Roman" pitchFamily="18" charset="0"/>
              </a:rPr>
              <a:t>32. Accidentele se înregistrează şi se ţin în evidenţă de către unităţi, ale căror salariaţi sînt sau au fost accidentaţii, iar cele produse la angajator - persoană fizică se înregistrează şi se ţin în evidenţă de către autoritatea administraţiei publice locale (primărie) pe teritoriul căreia este înregistrat contractul individual de muncă. </a:t>
            </a:r>
          </a:p>
          <a:p>
            <a:pPr algn="just">
              <a:lnSpc>
                <a:spcPct val="80000"/>
              </a:lnSpc>
              <a:spcBef>
                <a:spcPts val="0"/>
              </a:spcBef>
              <a:spcAft>
                <a:spcPts val="0"/>
              </a:spcAft>
              <a:buFont typeface="Wingdings" pitchFamily="2" charset="2"/>
              <a:buNone/>
            </a:pPr>
            <a:r>
              <a:rPr lang="ro-RO" sz="1800" dirty="0" smtClean="0">
                <a:solidFill>
                  <a:schemeClr val="tx1"/>
                </a:solidFill>
                <a:latin typeface="Times New Roman" pitchFamily="18" charset="0"/>
              </a:rPr>
              <a:t>33. Accidentele suferite de elevi şi studenţi în timpul prestării muncii sau în cadrul  practicii profesionale la unităţi se înregistrează de unitate. </a:t>
            </a:r>
          </a:p>
          <a:p>
            <a:pPr algn="just">
              <a:lnSpc>
                <a:spcPct val="80000"/>
              </a:lnSpc>
              <a:spcBef>
                <a:spcPts val="0"/>
              </a:spcBef>
              <a:spcAft>
                <a:spcPts val="0"/>
              </a:spcAft>
              <a:buFont typeface="Wingdings" pitchFamily="2" charset="2"/>
              <a:buNone/>
            </a:pPr>
            <a:r>
              <a:rPr lang="ro-RO" sz="1800" dirty="0" smtClean="0">
                <a:solidFill>
                  <a:schemeClr val="tx1"/>
                </a:solidFill>
                <a:latin typeface="Times New Roman" pitchFamily="18" charset="0"/>
              </a:rPr>
              <a:t>34. Accidentele de muncă se înregistrează şi se ţin în evidenţă separat de accidentele în afara muncii.</a:t>
            </a:r>
          </a:p>
          <a:p>
            <a:pPr algn="just">
              <a:lnSpc>
                <a:spcPct val="80000"/>
              </a:lnSpc>
              <a:spcBef>
                <a:spcPts val="0"/>
              </a:spcBef>
              <a:spcAft>
                <a:spcPts val="0"/>
              </a:spcAft>
              <a:buFont typeface="Wingdings" pitchFamily="2" charset="2"/>
              <a:buNone/>
            </a:pPr>
            <a:r>
              <a:rPr lang="ro-RO" sz="1800" dirty="0" smtClean="0">
                <a:solidFill>
                  <a:schemeClr val="tx1"/>
                </a:solidFill>
                <a:latin typeface="Times New Roman" pitchFamily="18" charset="0"/>
              </a:rPr>
              <a:t>35. Dosarele de cercetare a accidentelor se ţin în evidenţă şi se păstrează la unitate (primărie) timp de 50 de ani, iar la organele interesate – în funcţie de necesitate.</a:t>
            </a:r>
          </a:p>
          <a:p>
            <a:pPr algn="just">
              <a:lnSpc>
                <a:spcPct val="80000"/>
              </a:lnSpc>
              <a:spcBef>
                <a:spcPts val="0"/>
              </a:spcBef>
              <a:spcAft>
                <a:spcPts val="0"/>
              </a:spcAft>
              <a:buFont typeface="Wingdings" pitchFamily="2" charset="2"/>
              <a:buNone/>
            </a:pPr>
            <a:r>
              <a:rPr lang="ro-RO" sz="1800" dirty="0" smtClean="0">
                <a:solidFill>
                  <a:schemeClr val="tx1"/>
                </a:solidFill>
                <a:latin typeface="Times New Roman" pitchFamily="18" charset="0"/>
              </a:rPr>
              <a:t>    În cazul lichidării unităţii (primăriei) sau neasigurării integrităţii documentelor, dosarele de cercetare a accidentelor se vor transmite spre păstrare arhivei de stat. </a:t>
            </a:r>
          </a:p>
          <a:p>
            <a:pPr algn="just">
              <a:lnSpc>
                <a:spcPct val="80000"/>
              </a:lnSpc>
              <a:spcBef>
                <a:spcPts val="0"/>
              </a:spcBef>
              <a:spcAft>
                <a:spcPts val="0"/>
              </a:spcAft>
              <a:buFont typeface="Wingdings" pitchFamily="2" charset="2"/>
              <a:buNone/>
            </a:pPr>
            <a:r>
              <a:rPr lang="ro-RO" sz="1800" u="sng" dirty="0" smtClean="0">
                <a:solidFill>
                  <a:schemeClr val="tx1"/>
                </a:solidFill>
                <a:latin typeface="Times New Roman" pitchFamily="18" charset="0"/>
              </a:rPr>
              <a:t>36. Unităţile (primăriile) vor raporta anual organelor de statistică, în modul stabilit, despre situaţia statistică a accidentelor de muncă înregistrate în perioada de referinţă.</a:t>
            </a:r>
            <a:endParaRPr lang="ru-RU" sz="1800" u="sng" dirty="0" smtClean="0">
              <a:solidFill>
                <a:schemeClr val="tx1"/>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Rot="1" noChangeArrowheads="1"/>
          </p:cNvSpPr>
          <p:nvPr>
            <p:ph idx="1"/>
          </p:nvPr>
        </p:nvSpPr>
        <p:spPr>
          <a:xfrm>
            <a:off x="0" y="842992"/>
            <a:ext cx="9144000" cy="5929313"/>
          </a:xfrm>
        </p:spPr>
        <p:txBody>
          <a:bodyPr/>
          <a:lstStyle/>
          <a:p>
            <a:pPr algn="ctr">
              <a:lnSpc>
                <a:spcPct val="80000"/>
              </a:lnSpc>
              <a:spcBef>
                <a:spcPts val="0"/>
              </a:spcBef>
              <a:spcAft>
                <a:spcPts val="0"/>
              </a:spcAft>
              <a:buFont typeface="Wingdings" pitchFamily="2" charset="2"/>
              <a:buNone/>
            </a:pPr>
            <a:r>
              <a:rPr lang="ro-RO" sz="2000" b="1" dirty="0" smtClean="0">
                <a:solidFill>
                  <a:schemeClr val="tx1"/>
                </a:solidFill>
                <a:latin typeface="Times New Roman" pitchFamily="18" charset="0"/>
              </a:rPr>
              <a:t>V. Dispoziţii finale</a:t>
            </a:r>
            <a:endParaRPr lang="ro-RO" sz="2000" dirty="0" smtClean="0">
              <a:solidFill>
                <a:schemeClr val="tx1"/>
              </a:solidFill>
              <a:latin typeface="Times New Roman" pitchFamily="18" charset="0"/>
            </a:endParaRPr>
          </a:p>
          <a:p>
            <a:pPr algn="just">
              <a:lnSpc>
                <a:spcPct val="80000"/>
              </a:lnSpc>
              <a:spcBef>
                <a:spcPts val="0"/>
              </a:spcBef>
              <a:spcAft>
                <a:spcPts val="0"/>
              </a:spcAft>
              <a:buFont typeface="Wingdings" pitchFamily="2" charset="2"/>
              <a:buNone/>
            </a:pPr>
            <a:r>
              <a:rPr lang="ro-RO" sz="2000" dirty="0" smtClean="0">
                <a:solidFill>
                  <a:schemeClr val="tx1"/>
                </a:solidFill>
                <a:latin typeface="Times New Roman" pitchFamily="18" charset="0"/>
              </a:rPr>
              <a:t>37. La cererea accidentatului sau a persoanei care reprezintă interesele familiei acestuia şi a organelor interesate, angajatorul sau Inspecţia Munci îi va expedia, în termen de cel mult 3 zile din data adresării, copia autentificată a procesului-verbal de cercetare a accidentului de muncă sau copia procesului-verbal de cercetare a accidentului în afara muncii. </a:t>
            </a:r>
          </a:p>
          <a:p>
            <a:pPr algn="just">
              <a:lnSpc>
                <a:spcPct val="80000"/>
              </a:lnSpc>
              <a:spcBef>
                <a:spcPts val="0"/>
              </a:spcBef>
              <a:spcAft>
                <a:spcPts val="0"/>
              </a:spcAft>
              <a:buFont typeface="Wingdings" pitchFamily="2" charset="2"/>
              <a:buNone/>
            </a:pPr>
            <a:r>
              <a:rPr lang="ro-RO" sz="2000" dirty="0" smtClean="0">
                <a:solidFill>
                  <a:schemeClr val="tx1"/>
                </a:solidFill>
                <a:latin typeface="Times New Roman" pitchFamily="18" charset="0"/>
              </a:rPr>
              <a:t>38. În cazul în care unitatea refuză întocmirea procesului-verbal de cercetare a accidentului de muncă sau procesului-verbal de cercetare a accidentului în afara muncii, precum şi în cazul în care accidentatul sau persoana care îi reprezintă interesele nu este de acord cu conţinutul procesului-verbal, litigiul va fi soluţionat în conformitate cu legislaţia referitoare la soluţionarea litigiilor individuale de muncă.</a:t>
            </a:r>
          </a:p>
          <a:p>
            <a:pPr algn="just">
              <a:lnSpc>
                <a:spcPct val="80000"/>
              </a:lnSpc>
              <a:spcBef>
                <a:spcPts val="0"/>
              </a:spcBef>
              <a:spcAft>
                <a:spcPts val="0"/>
              </a:spcAft>
              <a:buFont typeface="Wingdings" pitchFamily="2" charset="2"/>
              <a:buNone/>
            </a:pPr>
            <a:r>
              <a:rPr lang="ro-RO" sz="2000" dirty="0" smtClean="0">
                <a:solidFill>
                  <a:schemeClr val="tx1"/>
                </a:solidFill>
                <a:latin typeface="Times New Roman" pitchFamily="18" charset="0"/>
              </a:rPr>
              <a:t>39. Responsabilitatea pentru comunicarea, cercetarea, raportarea, evidenţa corectă şi oportună a accidentelor produse în muncă, pentru întocmirea proceselor-verbale şi pentru realizarea măsurilor de lichidare a cauzelor accidentelor de muncă o poartă conducătorul unităţii.</a:t>
            </a:r>
          </a:p>
          <a:p>
            <a:pPr algn="just">
              <a:lnSpc>
                <a:spcPct val="80000"/>
              </a:lnSpc>
              <a:spcBef>
                <a:spcPts val="0"/>
              </a:spcBef>
              <a:spcAft>
                <a:spcPts val="0"/>
              </a:spcAft>
              <a:buFont typeface="Wingdings" pitchFamily="2" charset="2"/>
              <a:buNone/>
            </a:pPr>
            <a:r>
              <a:rPr lang="ro-RO" sz="2000" dirty="0" smtClean="0">
                <a:solidFill>
                  <a:schemeClr val="tx1"/>
                </a:solidFill>
                <a:latin typeface="Times New Roman" pitchFamily="18" charset="0"/>
              </a:rPr>
              <a:t>40. Controlul asupra comunicării, cercetării, raportării şi evidenţei accidentelor produse în muncă, precum şi asupra realizării măsurilor de lichidare a cauzelor accidentelor de muncă îl exercită inspectoratele teritoriale de muncă.</a:t>
            </a:r>
          </a:p>
          <a:p>
            <a:pPr algn="just">
              <a:lnSpc>
                <a:spcPct val="80000"/>
              </a:lnSpc>
              <a:spcBef>
                <a:spcPts val="0"/>
              </a:spcBef>
              <a:spcAft>
                <a:spcPts val="0"/>
              </a:spcAft>
              <a:buFont typeface="Wingdings" pitchFamily="2" charset="2"/>
              <a:buNone/>
            </a:pPr>
            <a:r>
              <a:rPr lang="ro-RO" sz="2000" dirty="0" smtClean="0">
                <a:solidFill>
                  <a:schemeClr val="tx1"/>
                </a:solidFill>
                <a:latin typeface="Times New Roman" pitchFamily="18" charset="0"/>
              </a:rPr>
              <a:t>41. Cheltuielile aferente cercetării accidentelor, efectuării expertizelor, perfectării şi expedierii dosarelor cercetării le suportă angajatorul al cărui salariat este sau a fost accidentatul. </a:t>
            </a:r>
            <a:endParaRPr lang="ro-MD" sz="2000" dirty="0" smtClean="0">
              <a:solidFill>
                <a:schemeClr val="tx1"/>
              </a:solidFill>
              <a:latin typeface="Times New Roman" pitchFamily="18" charset="0"/>
            </a:endParaRPr>
          </a:p>
          <a:p>
            <a:pPr algn="just">
              <a:lnSpc>
                <a:spcPct val="80000"/>
              </a:lnSpc>
              <a:spcBef>
                <a:spcPts val="0"/>
              </a:spcBef>
              <a:spcAft>
                <a:spcPts val="0"/>
              </a:spcAft>
              <a:buFont typeface="Wingdings" pitchFamily="2" charset="2"/>
              <a:buNone/>
            </a:pPr>
            <a:r>
              <a:rPr lang="ro-MD" sz="2000" u="sng" dirty="0" smtClean="0">
                <a:solidFill>
                  <a:schemeClr val="tx1"/>
                </a:solidFill>
                <a:latin typeface="Times New Roman" pitchFamily="18" charset="0"/>
              </a:rPr>
              <a:t>42. Persoanele culpabile de împiedicarea sau tergiversarea cercetării accidentelor poartă răspundere în conformitate cu legislaţia în vigoare. </a:t>
            </a:r>
            <a:endParaRPr lang="ru-RU" sz="2000" u="sng" dirty="0" smtClean="0">
              <a:solidFill>
                <a:schemeClr val="tx1"/>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Rot="1" noChangeArrowheads="1"/>
          </p:cNvSpPr>
          <p:nvPr>
            <p:ph type="subTitle" idx="1"/>
          </p:nvPr>
        </p:nvSpPr>
        <p:spPr>
          <a:xfrm>
            <a:off x="1371600" y="1557338"/>
            <a:ext cx="6400800" cy="2663825"/>
          </a:xfrm>
        </p:spPr>
        <p:txBody>
          <a:bodyPr/>
          <a:lstStyle/>
          <a:p>
            <a:pPr marR="0">
              <a:buFont typeface="Wingdings 2" pitchFamily="18" charset="2"/>
              <a:buNone/>
            </a:pPr>
            <a:r>
              <a:rPr lang="ru-RU" sz="4400" b="1" dirty="0" err="1" smtClean="0">
                <a:solidFill>
                  <a:schemeClr val="tx1"/>
                </a:solidFill>
                <a:latin typeface="Times New Roman" pitchFamily="18" charset="0"/>
              </a:rPr>
              <a:t>Imagini</a:t>
            </a:r>
            <a:r>
              <a:rPr lang="ru-RU" sz="4400" b="1" dirty="0" smtClean="0">
                <a:solidFill>
                  <a:schemeClr val="tx1"/>
                </a:solidFill>
                <a:latin typeface="Times New Roman" pitchFamily="18" charset="0"/>
              </a:rPr>
              <a:t> </a:t>
            </a:r>
            <a:r>
              <a:rPr lang="ru-RU" sz="4400" b="1" dirty="0" err="1" smtClean="0">
                <a:solidFill>
                  <a:schemeClr val="tx1"/>
                </a:solidFill>
                <a:latin typeface="Times New Roman" pitchFamily="18" charset="0"/>
              </a:rPr>
              <a:t>ce</a:t>
            </a:r>
            <a:r>
              <a:rPr lang="ru-RU" sz="4400" b="1" dirty="0" smtClean="0">
                <a:solidFill>
                  <a:schemeClr val="tx1"/>
                </a:solidFill>
                <a:latin typeface="Times New Roman" pitchFamily="18" charset="0"/>
              </a:rPr>
              <a:t> </a:t>
            </a:r>
            <a:r>
              <a:rPr lang="ru-RU" sz="4400" b="1" dirty="0" err="1" smtClean="0">
                <a:solidFill>
                  <a:schemeClr val="tx1"/>
                </a:solidFill>
                <a:latin typeface="Times New Roman" pitchFamily="18" charset="0"/>
              </a:rPr>
              <a:t>reflectă</a:t>
            </a:r>
            <a:r>
              <a:rPr lang="ru-RU" sz="4400" b="1" dirty="0" smtClean="0">
                <a:solidFill>
                  <a:schemeClr val="tx1"/>
                </a:solidFill>
                <a:latin typeface="Times New Roman" pitchFamily="18" charset="0"/>
              </a:rPr>
              <a:t> </a:t>
            </a:r>
            <a:r>
              <a:rPr lang="ru-RU" sz="4400" b="1" dirty="0" err="1" smtClean="0">
                <a:solidFill>
                  <a:schemeClr val="tx1"/>
                </a:solidFill>
                <a:latin typeface="Times New Roman" pitchFamily="18" charset="0"/>
              </a:rPr>
              <a:t>circumstanţe</a:t>
            </a:r>
            <a:r>
              <a:rPr lang="ru-RU" sz="4400" b="1" dirty="0" smtClean="0">
                <a:solidFill>
                  <a:schemeClr val="tx1"/>
                </a:solidFill>
                <a:latin typeface="Times New Roman" pitchFamily="18" charset="0"/>
              </a:rPr>
              <a:t> </a:t>
            </a:r>
            <a:r>
              <a:rPr lang="ru-RU" sz="4400" b="1" dirty="0" err="1" smtClean="0">
                <a:solidFill>
                  <a:schemeClr val="tx1"/>
                </a:solidFill>
                <a:latin typeface="Times New Roman" pitchFamily="18" charset="0"/>
              </a:rPr>
              <a:t>şi</a:t>
            </a:r>
            <a:r>
              <a:rPr lang="ru-RU" sz="4400" b="1" dirty="0" smtClean="0">
                <a:solidFill>
                  <a:schemeClr val="tx1"/>
                </a:solidFill>
                <a:latin typeface="Times New Roman" pitchFamily="18" charset="0"/>
              </a:rPr>
              <a:t> </a:t>
            </a:r>
            <a:r>
              <a:rPr lang="ru-RU" sz="4400" b="1" dirty="0" err="1" smtClean="0">
                <a:solidFill>
                  <a:schemeClr val="tx1"/>
                </a:solidFill>
                <a:latin typeface="Times New Roman" pitchFamily="18" charset="0"/>
              </a:rPr>
              <a:t>cauze</a:t>
            </a:r>
            <a:r>
              <a:rPr lang="ru-RU" sz="4400" b="1" dirty="0" smtClean="0">
                <a:solidFill>
                  <a:schemeClr val="tx1"/>
                </a:solidFill>
                <a:latin typeface="Times New Roman" pitchFamily="18" charset="0"/>
              </a:rPr>
              <a:t> </a:t>
            </a:r>
            <a:r>
              <a:rPr lang="ru-RU" sz="4400" b="1" dirty="0" err="1" smtClean="0">
                <a:solidFill>
                  <a:schemeClr val="tx1"/>
                </a:solidFill>
                <a:latin typeface="Times New Roman" pitchFamily="18" charset="0"/>
              </a:rPr>
              <a:t>ale</a:t>
            </a:r>
            <a:r>
              <a:rPr lang="ru-RU" sz="4400" b="1" dirty="0" smtClean="0">
                <a:solidFill>
                  <a:schemeClr val="tx1"/>
                </a:solidFill>
                <a:latin typeface="Times New Roman" pitchFamily="18" charset="0"/>
              </a:rPr>
              <a:t> </a:t>
            </a:r>
            <a:r>
              <a:rPr lang="ru-RU" sz="4400" b="1" dirty="0" err="1" smtClean="0">
                <a:solidFill>
                  <a:schemeClr val="tx1"/>
                </a:solidFill>
                <a:latin typeface="Times New Roman" pitchFamily="18" charset="0"/>
              </a:rPr>
              <a:t>unor</a:t>
            </a:r>
            <a:r>
              <a:rPr lang="ru-RU" sz="4400" b="1" dirty="0" smtClean="0">
                <a:solidFill>
                  <a:schemeClr val="tx1"/>
                </a:solidFill>
                <a:latin typeface="Times New Roman" pitchFamily="18" charset="0"/>
              </a:rPr>
              <a:t> </a:t>
            </a:r>
            <a:r>
              <a:rPr lang="ru-RU" sz="4400" b="1" dirty="0" err="1" smtClean="0">
                <a:solidFill>
                  <a:schemeClr val="tx1"/>
                </a:solidFill>
                <a:latin typeface="Times New Roman" pitchFamily="18" charset="0"/>
              </a:rPr>
              <a:t>accidente</a:t>
            </a:r>
            <a:r>
              <a:rPr lang="ru-RU" sz="4400" b="1" dirty="0" smtClean="0">
                <a:solidFill>
                  <a:schemeClr val="tx1"/>
                </a:solidFill>
                <a:latin typeface="Times New Roman" pitchFamily="18" charset="0"/>
              </a:rPr>
              <a:t> </a:t>
            </a:r>
            <a:r>
              <a:rPr lang="ru-RU" sz="4400" b="1" dirty="0" err="1" smtClean="0">
                <a:solidFill>
                  <a:schemeClr val="tx1"/>
                </a:solidFill>
                <a:latin typeface="Times New Roman" pitchFamily="18" charset="0"/>
              </a:rPr>
              <a:t>de</a:t>
            </a:r>
            <a:r>
              <a:rPr lang="ru-RU" sz="4400" b="1" dirty="0" smtClean="0">
                <a:solidFill>
                  <a:schemeClr val="tx1"/>
                </a:solidFill>
                <a:latin typeface="Times New Roman" pitchFamily="18" charset="0"/>
              </a:rPr>
              <a:t> </a:t>
            </a:r>
            <a:r>
              <a:rPr lang="ru-RU" sz="4400" b="1" dirty="0" err="1" smtClean="0">
                <a:solidFill>
                  <a:schemeClr val="tx1"/>
                </a:solidFill>
                <a:latin typeface="Times New Roman" pitchFamily="18" charset="0"/>
              </a:rPr>
              <a:t>muncă</a:t>
            </a:r>
            <a:endParaRPr lang="ru-RU" sz="4400" b="1" dirty="0" smtClean="0">
              <a:solidFill>
                <a:schemeClr val="tx1"/>
              </a:solidFill>
              <a:latin typeface="Times New Roman" pitchFamily="18" charset="0"/>
            </a:endParaRPr>
          </a:p>
        </p:txBody>
      </p:sp>
      <p:pic>
        <p:nvPicPr>
          <p:cNvPr id="3"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Содержимое 3" descr="accident-curtea-domneasca.jpg"/>
          <p:cNvPicPr>
            <a:picLocks noGrp="1" noChangeAspect="1"/>
          </p:cNvPicPr>
          <p:nvPr>
            <p:ph idx="1"/>
          </p:nvPr>
        </p:nvPicPr>
        <p:blipFill>
          <a:blip r:embed="rId2"/>
          <a:srcRect/>
          <a:stretch>
            <a:fillRect/>
          </a:stretch>
        </p:blipFill>
        <p:spPr>
          <a:xfrm>
            <a:off x="-57150" y="0"/>
            <a:ext cx="9201150" cy="685800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Содержимое 3" descr="accident-de-munca-scara.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Содержимое 3" descr="Accidente-de-munca.jpg"/>
          <p:cNvPicPr>
            <a:picLocks noGrp="1" noChangeAspect="1"/>
          </p:cNvPicPr>
          <p:nvPr>
            <p:ph idx="1"/>
          </p:nvPr>
        </p:nvPicPr>
        <p:blipFill>
          <a:blip r:embed="rId2"/>
          <a:srcRect/>
          <a:stretch>
            <a:fillRect/>
          </a:stretch>
        </p:blipFill>
        <p:spPr>
          <a:xfrm>
            <a:off x="-26988" y="0"/>
            <a:ext cx="9170988" cy="5643563"/>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Содержимое 3" descr="Accident-munca-padure-Zabra.jpg"/>
          <p:cNvPicPr>
            <a:picLocks noGrp="1" noChangeAspect="1"/>
          </p:cNvPicPr>
          <p:nvPr>
            <p:ph idx="1"/>
          </p:nvPr>
        </p:nvPicPr>
        <p:blipFill>
          <a:blip r:embed="rId2"/>
          <a:srcRect/>
          <a:stretch>
            <a:fillRect/>
          </a:stretch>
        </p:blipFill>
        <p:spPr>
          <a:xfrm>
            <a:off x="0" y="71438"/>
            <a:ext cx="9080500" cy="6286500"/>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Содержимое 3" descr="images.jpg"/>
          <p:cNvPicPr>
            <a:picLocks noGrp="1" noChangeAspect="1"/>
          </p:cNvPicPr>
          <p:nvPr>
            <p:ph idx="1"/>
          </p:nvPr>
        </p:nvPicPr>
        <p:blipFill>
          <a:blip r:embed="rId2"/>
          <a:srcRect/>
          <a:stretch>
            <a:fillRect/>
          </a:stretch>
        </p:blipFill>
        <p:spPr>
          <a:xfrm>
            <a:off x="-57150" y="0"/>
            <a:ext cx="9201150" cy="6572250"/>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D:\prezentări\foto accidente demunca\accident la locul de munca 4 (Small).jpg"/>
          <p:cNvPicPr>
            <a:picLocks noGrp="1" noChangeAspect="1" noChangeArrowheads="1"/>
          </p:cNvPicPr>
          <p:nvPr>
            <p:ph idx="1"/>
          </p:nvPr>
        </p:nvPicPr>
        <p:blipFill>
          <a:blip r:embed="rId2"/>
          <a:srcRect/>
          <a:stretch>
            <a:fillRect/>
          </a:stretch>
        </p:blipFill>
        <p:spPr>
          <a:xfrm>
            <a:off x="0" y="0"/>
            <a:ext cx="9144000" cy="6858000"/>
          </a:xfr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D:\prezentări\foto accidente demunca\ACCIDENT DE MUNCA 2011 (Small).jpg"/>
          <p:cNvPicPr>
            <a:picLocks noGrp="1" noChangeAspect="1" noChangeArrowheads="1"/>
          </p:cNvPicPr>
          <p:nvPr>
            <p:ph idx="1"/>
          </p:nvPr>
        </p:nvPicPr>
        <p:blipFill>
          <a:blip r:embed="rId2"/>
          <a:srcRect/>
          <a:stretch>
            <a:fillRect/>
          </a:stretch>
        </p:blipFill>
        <p:spPr>
          <a:xfrm>
            <a:off x="0" y="0"/>
            <a:ext cx="9144000" cy="6858000"/>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sz="quarter" idx="1"/>
          </p:nvPr>
        </p:nvSpPr>
        <p:spPr>
          <a:xfrm>
            <a:off x="457200" y="1079506"/>
            <a:ext cx="8229600" cy="5761038"/>
          </a:xfrm>
        </p:spPr>
        <p:txBody>
          <a:bodyPr/>
          <a:lstStyle/>
          <a:p>
            <a:pPr algn="ctr" eaLnBrk="1" hangingPunct="1">
              <a:lnSpc>
                <a:spcPct val="80000"/>
              </a:lnSpc>
              <a:buClr>
                <a:schemeClr val="tx1"/>
              </a:buClr>
              <a:buFont typeface="Wingdings" pitchFamily="2" charset="2"/>
              <a:buNone/>
            </a:pPr>
            <a:r>
              <a:rPr lang="ro-RO" sz="2400" dirty="0" smtClean="0">
                <a:solidFill>
                  <a:schemeClr val="tx1"/>
                </a:solidFill>
                <a:latin typeface="Times New Roman" pitchFamily="18" charset="0"/>
              </a:rPr>
              <a:t>Codul Muncii</a:t>
            </a:r>
            <a:endParaRPr lang="ro-RO" sz="2200" dirty="0" smtClean="0">
              <a:solidFill>
                <a:schemeClr val="tx1"/>
              </a:solidFill>
              <a:latin typeface="Times New Roman" pitchFamily="18" charset="0"/>
            </a:endParaRPr>
          </a:p>
          <a:p>
            <a:pPr eaLnBrk="1" hangingPunct="1">
              <a:lnSpc>
                <a:spcPct val="80000"/>
              </a:lnSpc>
              <a:buClr>
                <a:schemeClr val="tx1"/>
              </a:buClr>
              <a:buFont typeface="Wingdings" pitchFamily="2" charset="2"/>
              <a:buNone/>
            </a:pPr>
            <a:r>
              <a:rPr lang="ro-RO" sz="2200" dirty="0" smtClean="0">
                <a:solidFill>
                  <a:schemeClr val="tx1"/>
                </a:solidFill>
                <a:latin typeface="Times New Roman" pitchFamily="18" charset="0"/>
              </a:rPr>
              <a:t>Articolul 5. Principiile de bază ale reglementării raporturilor </a:t>
            </a:r>
          </a:p>
          <a:p>
            <a:pPr eaLnBrk="1" hangingPunct="1">
              <a:lnSpc>
                <a:spcPct val="80000"/>
              </a:lnSpc>
              <a:buClr>
                <a:schemeClr val="tx1"/>
              </a:buClr>
              <a:buFont typeface="Wingdings" pitchFamily="2" charset="2"/>
              <a:buNone/>
            </a:pPr>
            <a:r>
              <a:rPr lang="ro-RO" sz="2200" dirty="0" smtClean="0">
                <a:solidFill>
                  <a:schemeClr val="tx1"/>
                </a:solidFill>
                <a:latin typeface="Times New Roman" pitchFamily="18" charset="0"/>
              </a:rPr>
              <a:t>          de muncă şi a altor raporturi legate nemijlocit de acestea</a:t>
            </a:r>
          </a:p>
          <a:p>
            <a:pPr eaLnBrk="1" hangingPunct="1">
              <a:lnSpc>
                <a:spcPct val="80000"/>
              </a:lnSpc>
              <a:buClr>
                <a:schemeClr val="tx1"/>
              </a:buClr>
              <a:buFont typeface="Wingdings" pitchFamily="2" charset="2"/>
              <a:buNone/>
            </a:pPr>
            <a:r>
              <a:rPr lang="ro-RO" sz="2200" dirty="0" smtClean="0">
                <a:solidFill>
                  <a:schemeClr val="tx1"/>
                </a:solidFill>
                <a:latin typeface="Times New Roman" pitchFamily="18" charset="0"/>
              </a:rPr>
              <a:t>	</a:t>
            </a:r>
            <a:r>
              <a:rPr lang="ro-RO" sz="1800" dirty="0" smtClean="0">
                <a:solidFill>
                  <a:schemeClr val="tx1"/>
                </a:solidFill>
                <a:latin typeface="Times New Roman" pitchFamily="18" charset="0"/>
              </a:rPr>
              <a:t>...</a:t>
            </a:r>
          </a:p>
          <a:p>
            <a:pPr eaLnBrk="1" hangingPunct="1">
              <a:buClr>
                <a:schemeClr val="tx1"/>
              </a:buClr>
              <a:buFont typeface="Wingdings" pitchFamily="2" charset="2"/>
              <a:buNone/>
            </a:pPr>
            <a:r>
              <a:rPr lang="ro-RO" sz="1800" dirty="0" smtClean="0">
                <a:solidFill>
                  <a:schemeClr val="tx1"/>
                </a:solidFill>
                <a:latin typeface="Times New Roman" pitchFamily="18" charset="0"/>
              </a:rPr>
              <a:t>	</a:t>
            </a:r>
            <a:r>
              <a:rPr lang="ro-RO" sz="3000" b="1" dirty="0" smtClean="0">
                <a:solidFill>
                  <a:schemeClr val="tx1"/>
                </a:solidFill>
                <a:latin typeface="Times New Roman" pitchFamily="18" charset="0"/>
              </a:rPr>
              <a:t>d) asigurarea dreptului fiecărui salariat la condiţii echitabile de muncă, inclusiv la condiţii de muncă care corespund cerinţelor protecţiei şi igienei muncii, şi a dreptului la odihnă, inclusiv la reglementarea timpului de muncă, la acordarea concediului anual de odihnă, a pauzelor de odihnă zilnice, a zilelor de repaus şi de sărbătoare nelucrătoare;</a:t>
            </a:r>
          </a:p>
          <a:p>
            <a:pPr eaLnBrk="1" hangingPunct="1">
              <a:lnSpc>
                <a:spcPct val="80000"/>
              </a:lnSpc>
              <a:buClr>
                <a:schemeClr val="tx1"/>
              </a:buClr>
              <a:buFont typeface="Wingdings" pitchFamily="2" charset="2"/>
              <a:buNone/>
            </a:pPr>
            <a:r>
              <a:rPr lang="ro-RO" sz="1800" dirty="0" smtClean="0">
                <a:solidFill>
                  <a:schemeClr val="tx1"/>
                </a:solidFill>
                <a:latin typeface="Times New Roman" pitchFamily="18" charset="0"/>
              </a:rPr>
              <a:t>	....</a:t>
            </a:r>
            <a:endParaRPr lang="ru-RU" sz="1800" dirty="0" smtClean="0">
              <a:solidFill>
                <a:schemeClr val="tx1"/>
              </a:solidFill>
              <a:latin typeface="Times New Roman" pitchFamily="18" charset="0"/>
            </a:endParaRPr>
          </a:p>
        </p:txBody>
      </p:sp>
      <p:sp>
        <p:nvSpPr>
          <p:cNvPr id="23555" name="Номер слайда 5"/>
          <p:cNvSpPr>
            <a:spLocks noGrp="1"/>
          </p:cNvSpPr>
          <p:nvPr>
            <p:ph type="sldNum" sz="quarter" idx="4294967295"/>
          </p:nvPr>
        </p:nvSpPr>
        <p:spPr bwMode="auto">
          <a:xfrm>
            <a:off x="8129016" y="5734050"/>
            <a:ext cx="609600" cy="521208"/>
          </a:xfrm>
          <a:prstGeom prst="rect">
            <a:avLst/>
          </a:prstGeom>
          <a:noFill/>
          <a:ln>
            <a:miter lim="800000"/>
            <a:headEnd/>
            <a:tailEnd/>
          </a:ln>
        </p:spPr>
        <p:txBody>
          <a:bodyPr wrap="square" lIns="91440" tIns="45720" rIns="91440" bIns="45720" numCol="1" anchorCtr="0" compatLnSpc="1">
            <a:prstTxWarp prst="textNoShape">
              <a:avLst/>
            </a:prstTxWarp>
          </a:bodyPr>
          <a:lstStyle/>
          <a:p>
            <a:fld id="{660A4DDF-FFF6-498E-A6B3-83762DE58F2B}" type="slidenum">
              <a:rPr lang="ru-RU" smtClean="0"/>
              <a:pPr/>
              <a:t>5</a:t>
            </a:fld>
            <a:endParaRPr lang="ru-RU" smtClean="0"/>
          </a:p>
        </p:txBody>
      </p:sp>
      <p:pic>
        <p:nvPicPr>
          <p:cNvPr id="5"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D:\prezentări\foto accidente demunca\accidentele-de-munca-in-moldova-prejudiciile-materiale-raman-doar-pe-hartie-1398427604.jpg"/>
          <p:cNvPicPr>
            <a:picLocks noGrp="1" noChangeAspect="1" noChangeArrowheads="1"/>
          </p:cNvPicPr>
          <p:nvPr>
            <p:ph idx="1"/>
          </p:nvPr>
        </p:nvPicPr>
        <p:blipFill>
          <a:blip r:embed="rId2"/>
          <a:srcRect/>
          <a:stretch>
            <a:fillRect/>
          </a:stretch>
        </p:blipFill>
        <p:spPr>
          <a:xfrm>
            <a:off x="0" y="0"/>
            <a:ext cx="9190038" cy="6858000"/>
          </a:xfr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D:\prezentări\foto accidente demunca\CONSTRUCTIE_Munca_decenta__mic.jpg"/>
          <p:cNvPicPr>
            <a:picLocks noGrp="1" noChangeAspect="1" noChangeArrowheads="1"/>
          </p:cNvPicPr>
          <p:nvPr>
            <p:ph idx="1"/>
          </p:nvPr>
        </p:nvPicPr>
        <p:blipFill>
          <a:blip r:embed="rId2"/>
          <a:srcRect/>
          <a:stretch>
            <a:fillRect/>
          </a:stretch>
        </p:blipFill>
        <p:spPr>
          <a:xfrm>
            <a:off x="0" y="0"/>
            <a:ext cx="9144000" cy="6858000"/>
          </a:xfr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D:\prezentări\foto accidente demunca\images (1).jpg"/>
          <p:cNvPicPr>
            <a:picLocks noChangeAspect="1" noChangeArrowheads="1"/>
          </p:cNvPicPr>
          <p:nvPr/>
        </p:nvPicPr>
        <p:blipFill>
          <a:blip r:embed="rId2"/>
          <a:srcRect/>
          <a:stretch>
            <a:fillRect/>
          </a:stretch>
        </p:blipFill>
        <p:spPr bwMode="auto">
          <a:xfrm>
            <a:off x="0" y="0"/>
            <a:ext cx="9144000" cy="6848475"/>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D:\prezentări\foto accidente demunca\Accidente-de-munca-940x310.jpg"/>
          <p:cNvPicPr>
            <a:picLocks noChangeAspect="1" noChangeArrowheads="1"/>
          </p:cNvPicPr>
          <p:nvPr/>
        </p:nvPicPr>
        <p:blipFill>
          <a:blip r:embed="rId2"/>
          <a:srcRect/>
          <a:stretch>
            <a:fillRect/>
          </a:stretch>
        </p:blipFill>
        <p:spPr bwMode="auto">
          <a:xfrm>
            <a:off x="95250" y="1952625"/>
            <a:ext cx="8953500" cy="295275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Содержимое 2"/>
          <p:cNvSpPr>
            <a:spLocks noGrp="1"/>
          </p:cNvSpPr>
          <p:nvPr>
            <p:ph idx="1"/>
          </p:nvPr>
        </p:nvSpPr>
        <p:spPr/>
        <p:txBody>
          <a:bodyPr/>
          <a:lstStyle/>
          <a:p>
            <a:endParaRPr lang="ro-RO" smtClean="0"/>
          </a:p>
        </p:txBody>
      </p:sp>
      <p:pic>
        <p:nvPicPr>
          <p:cNvPr id="50179" name="Picture 2" descr="http://www.civic.md/userfiles/images/10773/CONSTRUCTIE_Munca_decenta__mic.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descr="Картинки по запросу accidente de munca"/>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endParaRPr lang="ro-RO"/>
          </a:p>
        </p:txBody>
      </p:sp>
      <p:sp>
        <p:nvSpPr>
          <p:cNvPr id="51203" name="AutoShape 4" descr="Картинки по запросу accidente de munca"/>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endParaRPr lang="ro-RO"/>
          </a:p>
        </p:txBody>
      </p:sp>
      <p:sp>
        <p:nvSpPr>
          <p:cNvPr id="51204" name="AutoShape 6" descr="Картинки по запросу accidente de munca"/>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endParaRPr lang="ro-RO"/>
          </a:p>
        </p:txBody>
      </p:sp>
      <p:pic>
        <p:nvPicPr>
          <p:cNvPr id="51205" name="Picture 8" descr="http://alba24.ro/wp-content/uploads/2013/02/accident-de-munca.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sansanews.ro/media/components/news/news/original/758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3" y="1414959"/>
            <a:ext cx="7818555" cy="782328"/>
          </a:xfrm>
        </p:spPr>
        <p:txBody>
          <a:bodyPr/>
          <a:lstStyle/>
          <a:p>
            <a:pPr algn="ctr"/>
            <a:r>
              <a:rPr lang="ro-RO" sz="3200" b="1" dirty="0" smtClean="0">
                <a:solidFill>
                  <a:srgbClr val="002060"/>
                </a:solidFill>
                <a:latin typeface="Times New Roman" pitchFamily="18" charset="0"/>
                <a:cs typeface="Times New Roman" pitchFamily="18" charset="0"/>
              </a:rPr>
              <a:t>Securitatea și sănătatea în muncă</a:t>
            </a:r>
            <a:r>
              <a:rPr lang="en-US" dirty="0" smtClean="0">
                <a:solidFill>
                  <a:srgbClr val="002060"/>
                </a:solidFill>
                <a:latin typeface="Cambria" panose="02040503050406030204" pitchFamily="18" charset="0"/>
                <a:cs typeface="Times New Roman" panose="02020603050405020304" pitchFamily="18" charset="0"/>
              </a:rPr>
              <a:t/>
            </a:r>
            <a:br>
              <a:rPr lang="en-US" dirty="0" smtClean="0">
                <a:solidFill>
                  <a:srgbClr val="002060"/>
                </a:solidFill>
                <a:latin typeface="Cambria" panose="02040503050406030204" pitchFamily="18" charset="0"/>
                <a:cs typeface="Times New Roman" panose="02020603050405020304" pitchFamily="18" charset="0"/>
              </a:rPr>
            </a:br>
            <a:endParaRPr lang="en-US" dirty="0"/>
          </a:p>
        </p:txBody>
      </p:sp>
      <p:sp>
        <p:nvSpPr>
          <p:cNvPr id="3" name="Footer Placeholder 2"/>
          <p:cNvSpPr>
            <a:spLocks noGrp="1"/>
          </p:cNvSpPr>
          <p:nvPr>
            <p:ph type="ftr" sz="quarter" idx="10"/>
          </p:nvPr>
        </p:nvSpPr>
        <p:spPr/>
        <p:txBody>
          <a:bodyPr/>
          <a:lstStyle/>
          <a:p>
            <a:r>
              <a:rPr lang="de-DE" smtClean="0"/>
              <a:t>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19/10/2018</a:t>
            </a:fld>
            <a:endParaRPr lang="en-GB" noProof="0" dirty="0"/>
          </a:p>
        </p:txBody>
      </p:sp>
      <p:sp>
        <p:nvSpPr>
          <p:cNvPr id="5" name="Content Placeholder 4"/>
          <p:cNvSpPr>
            <a:spLocks noGrp="1"/>
          </p:cNvSpPr>
          <p:nvPr>
            <p:ph idx="1"/>
          </p:nvPr>
        </p:nvSpPr>
        <p:spPr>
          <a:xfrm>
            <a:off x="684000" y="2270580"/>
            <a:ext cx="8255284" cy="3816000"/>
          </a:xfrm>
        </p:spPr>
        <p:txBody>
          <a:bodyPr/>
          <a:lstStyle/>
          <a:p>
            <a:pPr algn="ctr" fontAlgn="auto">
              <a:spcAft>
                <a:spcPts val="0"/>
              </a:spcAft>
              <a:defRPr/>
            </a:pPr>
            <a:r>
              <a:rPr lang="ro-RO" sz="2400" dirty="0" smtClean="0">
                <a:solidFill>
                  <a:schemeClr val="tx1"/>
                </a:solidFill>
                <a:latin typeface="Times New Roman" pitchFamily="18" charset="0"/>
                <a:cs typeface="Times New Roman" pitchFamily="18" charset="0"/>
              </a:rPr>
              <a:t>EVALUAREA RISCURILOR PRIMUL PAS ÎN PREVENIREA ACCIDENTELOR DE MUNCĂ Ș</a:t>
            </a:r>
            <a:r>
              <a:rPr lang="en-GB" sz="2400" dirty="0" smtClean="0">
                <a:solidFill>
                  <a:schemeClr val="tx1"/>
                </a:solidFill>
                <a:latin typeface="Times New Roman" pitchFamily="18" charset="0"/>
                <a:cs typeface="Times New Roman" pitchFamily="18" charset="0"/>
              </a:rPr>
              <a:t>I </a:t>
            </a:r>
            <a:r>
              <a:rPr lang="ro-RO" sz="2400" dirty="0" smtClean="0">
                <a:solidFill>
                  <a:schemeClr val="tx1"/>
                </a:solidFill>
                <a:latin typeface="Times New Roman" pitchFamily="18" charset="0"/>
                <a:cs typeface="Times New Roman" pitchFamily="18" charset="0"/>
              </a:rPr>
              <a:t>ÎM</a:t>
            </a:r>
            <a:r>
              <a:rPr lang="en-GB" sz="2400" dirty="0" smtClean="0">
                <a:solidFill>
                  <a:schemeClr val="tx1"/>
                </a:solidFill>
                <a:latin typeface="Times New Roman" pitchFamily="18" charset="0"/>
                <a:cs typeface="Times New Roman" pitchFamily="18" charset="0"/>
              </a:rPr>
              <a:t>BOL</a:t>
            </a:r>
            <a:r>
              <a:rPr lang="ro-RO" sz="2400" dirty="0" smtClean="0">
                <a:solidFill>
                  <a:schemeClr val="tx1"/>
                </a:solidFill>
                <a:latin typeface="Times New Roman" pitchFamily="18" charset="0"/>
                <a:cs typeface="Times New Roman" pitchFamily="18" charset="0"/>
              </a:rPr>
              <a:t>NĂV</a:t>
            </a:r>
            <a:r>
              <a:rPr lang="en-GB" sz="2400" dirty="0" smtClean="0">
                <a:solidFill>
                  <a:schemeClr val="tx1"/>
                </a:solidFill>
                <a:latin typeface="Times New Roman" pitchFamily="18" charset="0"/>
                <a:cs typeface="Times New Roman" pitchFamily="18" charset="0"/>
              </a:rPr>
              <a:t>I</a:t>
            </a:r>
            <a:r>
              <a:rPr lang="ro-RO" sz="2400" dirty="0" smtClean="0">
                <a:solidFill>
                  <a:schemeClr val="tx1"/>
                </a:solidFill>
                <a:latin typeface="Times New Roman" pitchFamily="18" charset="0"/>
                <a:cs typeface="Times New Roman" pitchFamily="18" charset="0"/>
              </a:rPr>
              <a:t>RI</a:t>
            </a:r>
            <a:r>
              <a:rPr lang="en-GB" sz="2400" dirty="0" smtClean="0">
                <a:solidFill>
                  <a:schemeClr val="tx1"/>
                </a:solidFill>
                <a:latin typeface="Times New Roman" pitchFamily="18" charset="0"/>
                <a:cs typeface="Times New Roman" pitchFamily="18" charset="0"/>
              </a:rPr>
              <a:t>LOR PROFESIONALE</a:t>
            </a:r>
            <a:endParaRPr lang="ro-RO" sz="2400" dirty="0" smtClean="0">
              <a:solidFill>
                <a:schemeClr val="tx1"/>
              </a:solidFill>
              <a:latin typeface="Times New Roman" pitchFamily="18" charset="0"/>
              <a:cs typeface="Times New Roman" pitchFamily="18" charset="0"/>
            </a:endParaRPr>
          </a:p>
          <a:p>
            <a:pPr algn="ctr" fontAlgn="auto">
              <a:spcAft>
                <a:spcPts val="0"/>
              </a:spcAft>
              <a:defRPr/>
            </a:pPr>
            <a:r>
              <a:rPr lang="ro-RO" sz="2400" dirty="0" smtClean="0">
                <a:solidFill>
                  <a:schemeClr val="tx1"/>
                </a:solidFill>
                <a:latin typeface="Times New Roman" pitchFamily="18" charset="0"/>
                <a:cs typeface="Times New Roman" pitchFamily="18" charset="0"/>
              </a:rPr>
              <a:t>       reprezintă </a:t>
            </a:r>
            <a:r>
              <a:rPr lang="vi-VN" sz="2400" b="1" dirty="0" smtClean="0">
                <a:solidFill>
                  <a:schemeClr val="tx1"/>
                </a:solidFill>
                <a:latin typeface="Times New Roman" pitchFamily="18" charset="0"/>
                <a:cs typeface="Times New Roman" pitchFamily="18" charset="0"/>
              </a:rPr>
              <a:t>activitate</a:t>
            </a:r>
            <a:r>
              <a:rPr lang="ro-RO" sz="2400" b="1" dirty="0" smtClean="0">
                <a:solidFill>
                  <a:schemeClr val="tx1"/>
                </a:solidFill>
                <a:latin typeface="Times New Roman" pitchFamily="18" charset="0"/>
                <a:cs typeface="Times New Roman" pitchFamily="18" charset="0"/>
              </a:rPr>
              <a:t>a</a:t>
            </a:r>
            <a:r>
              <a:rPr lang="vi-VN" sz="2400" dirty="0" smtClean="0">
                <a:solidFill>
                  <a:schemeClr val="tx1"/>
                </a:solidFill>
                <a:latin typeface="Times New Roman" pitchFamily="18" charset="0"/>
                <a:cs typeface="Times New Roman" pitchFamily="18" charset="0"/>
              </a:rPr>
              <a:t> prin care se </a:t>
            </a:r>
            <a:r>
              <a:rPr lang="vi-VN" sz="2400" b="1" dirty="0" smtClean="0">
                <a:solidFill>
                  <a:schemeClr val="tx1"/>
                </a:solidFill>
                <a:latin typeface="Times New Roman" pitchFamily="18" charset="0"/>
                <a:cs typeface="Times New Roman" pitchFamily="18" charset="0"/>
              </a:rPr>
              <a:t>determină</a:t>
            </a:r>
            <a:r>
              <a:rPr lang="vi-VN" sz="2400" dirty="0" smtClean="0">
                <a:solidFill>
                  <a:schemeClr val="tx1"/>
                </a:solidFill>
                <a:latin typeface="Times New Roman" pitchFamily="18" charset="0"/>
                <a:cs typeface="Times New Roman" pitchFamily="18" charset="0"/>
              </a:rPr>
              <a:t> dimensiunea abaterii sistemului de muncă de la starea </a:t>
            </a:r>
            <a:r>
              <a:rPr lang="vi-VN" sz="2400" b="1" dirty="0" smtClean="0">
                <a:solidFill>
                  <a:schemeClr val="tx1"/>
                </a:solidFill>
                <a:latin typeface="Times New Roman" pitchFamily="18" charset="0"/>
                <a:cs typeface="Times New Roman" pitchFamily="18" charset="0"/>
              </a:rPr>
              <a:t>ideală</a:t>
            </a:r>
            <a:r>
              <a:rPr lang="vi-VN" sz="2400" dirty="0" smtClean="0">
                <a:solidFill>
                  <a:schemeClr val="tx1"/>
                </a:solidFill>
                <a:latin typeface="Times New Roman" pitchFamily="18" charset="0"/>
                <a:cs typeface="Times New Roman" pitchFamily="18" charset="0"/>
              </a:rPr>
              <a:t> în care este exclusă orice posibilitate de accidentare sau îmbolnăvire profesională</a:t>
            </a:r>
            <a:r>
              <a:rPr lang="ro-RO" sz="2400" dirty="0" smtClean="0">
                <a:solidFill>
                  <a:schemeClr val="tx1"/>
                </a:solidFill>
                <a:latin typeface="Times New Roman" pitchFamily="18" charset="0"/>
                <a:cs typeface="Times New Roman" pitchFamily="18" charset="0"/>
              </a:rPr>
              <a:t> și la menţinerea competitivităţii şi productivităţii întreprinderii.</a:t>
            </a:r>
            <a:endParaRPr lang="ro-RO" sz="2400" b="1" dirty="0" smtClean="0">
              <a:solidFill>
                <a:schemeClr val="tx1"/>
              </a:solidFill>
              <a:latin typeface="Times New Roman" pitchFamily="18" charset="0"/>
              <a:cs typeface="Times New Roman" pitchFamily="18" charset="0"/>
            </a:endParaRPr>
          </a:p>
          <a:p>
            <a:pPr algn="ctr" fontAlgn="auto">
              <a:spcAft>
                <a:spcPts val="0"/>
              </a:spcAft>
              <a:defRPr/>
            </a:pPr>
            <a:endParaRPr lang="en-US" sz="2400" dirty="0">
              <a:solidFill>
                <a:schemeClr val="tx1"/>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509167"/>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407106"/>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462357"/>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315231"/>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269324"/>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215461"/>
            <a:ext cx="1631950" cy="12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1377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3" y="1414959"/>
            <a:ext cx="7818555" cy="782328"/>
          </a:xfrm>
        </p:spPr>
        <p:txBody>
          <a:bodyPr/>
          <a:lstStyle/>
          <a:p>
            <a:pPr algn="ctr"/>
            <a:r>
              <a:rPr lang="ro-RO" sz="3200" b="1" dirty="0" smtClean="0">
                <a:solidFill>
                  <a:srgbClr val="002060"/>
                </a:solidFill>
                <a:latin typeface="Times New Roman" pitchFamily="18" charset="0"/>
                <a:cs typeface="Times New Roman" pitchFamily="18" charset="0"/>
              </a:rPr>
              <a:t>Securitatea și sănătatea în muncă</a:t>
            </a:r>
            <a:r>
              <a:rPr lang="en-US" dirty="0" smtClean="0">
                <a:solidFill>
                  <a:srgbClr val="002060"/>
                </a:solidFill>
                <a:latin typeface="Cambria" panose="02040503050406030204" pitchFamily="18" charset="0"/>
                <a:cs typeface="Times New Roman" panose="02020603050405020304" pitchFamily="18" charset="0"/>
              </a:rPr>
              <a:t/>
            </a:r>
            <a:br>
              <a:rPr lang="en-US" dirty="0" smtClean="0">
                <a:solidFill>
                  <a:srgbClr val="002060"/>
                </a:solidFill>
                <a:latin typeface="Cambria" panose="02040503050406030204" pitchFamily="18" charset="0"/>
                <a:cs typeface="Times New Roman" panose="02020603050405020304" pitchFamily="18" charset="0"/>
              </a:rPr>
            </a:br>
            <a:endParaRPr lang="en-US" dirty="0"/>
          </a:p>
        </p:txBody>
      </p:sp>
      <p:sp>
        <p:nvSpPr>
          <p:cNvPr id="3" name="Footer Placeholder 2"/>
          <p:cNvSpPr>
            <a:spLocks noGrp="1"/>
          </p:cNvSpPr>
          <p:nvPr>
            <p:ph type="ftr" sz="quarter" idx="10"/>
          </p:nvPr>
        </p:nvSpPr>
        <p:spPr/>
        <p:txBody>
          <a:bodyPr/>
          <a:lstStyle/>
          <a:p>
            <a:r>
              <a:rPr lang="de-DE" smtClean="0"/>
              <a:t>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19/10/2018</a:t>
            </a:fld>
            <a:endParaRPr lang="en-GB" noProof="0" dirty="0"/>
          </a:p>
        </p:txBody>
      </p:sp>
      <p:sp>
        <p:nvSpPr>
          <p:cNvPr id="5" name="Content Placeholder 4"/>
          <p:cNvSpPr>
            <a:spLocks noGrp="1"/>
          </p:cNvSpPr>
          <p:nvPr>
            <p:ph idx="1"/>
          </p:nvPr>
        </p:nvSpPr>
        <p:spPr>
          <a:xfrm>
            <a:off x="684000" y="2270580"/>
            <a:ext cx="8255284" cy="3816000"/>
          </a:xfrm>
        </p:spPr>
        <p:txBody>
          <a:bodyPr/>
          <a:lstStyle/>
          <a:p>
            <a:pPr algn="ctr" fontAlgn="auto">
              <a:spcAft>
                <a:spcPts val="0"/>
              </a:spcAft>
              <a:defRPr/>
            </a:pPr>
            <a:r>
              <a:rPr lang="ro-RO" sz="2800" b="1" dirty="0" smtClean="0">
                <a:solidFill>
                  <a:schemeClr val="tx1"/>
                </a:solidFill>
                <a:latin typeface="Times New Roman" pitchFamily="18" charset="0"/>
                <a:cs typeface="Times New Roman" pitchFamily="18" charset="0"/>
              </a:rPr>
              <a:t>Răspunderea</a:t>
            </a:r>
          </a:p>
          <a:p>
            <a:pPr lvl="1" fontAlgn="auto">
              <a:spcAft>
                <a:spcPts val="0"/>
              </a:spcAft>
              <a:defRPr/>
            </a:pPr>
            <a:r>
              <a:rPr lang="vi-VN" sz="2400" dirty="0" smtClean="0">
                <a:solidFill>
                  <a:schemeClr val="tx1"/>
                </a:solidFill>
                <a:latin typeface="Times New Roman" pitchFamily="18" charset="0"/>
                <a:cs typeface="Times New Roman" pitchFamily="18" charset="0"/>
              </a:rPr>
              <a:t>materială</a:t>
            </a:r>
            <a:r>
              <a:rPr lang="ro-RO" sz="2400" dirty="0" smtClean="0">
                <a:solidFill>
                  <a:schemeClr val="tx1"/>
                </a:solidFill>
                <a:latin typeface="Times New Roman" pitchFamily="18" charset="0"/>
                <a:cs typeface="Times New Roman" pitchFamily="18" charset="0"/>
              </a:rPr>
              <a:t>;</a:t>
            </a:r>
          </a:p>
          <a:p>
            <a:pPr lvl="1" fontAlgn="auto">
              <a:spcAft>
                <a:spcPts val="0"/>
              </a:spcAft>
              <a:defRPr/>
            </a:pPr>
            <a:r>
              <a:rPr lang="ro-RO" sz="2400" dirty="0" smtClean="0">
                <a:solidFill>
                  <a:schemeClr val="tx1"/>
                </a:solidFill>
                <a:latin typeface="Times New Roman" pitchFamily="18" charset="0"/>
                <a:cs typeface="Times New Roman" pitchFamily="18" charset="0"/>
              </a:rPr>
              <a:t>contravențională;</a:t>
            </a:r>
          </a:p>
          <a:p>
            <a:pPr lvl="1" fontAlgn="auto">
              <a:spcAft>
                <a:spcPts val="0"/>
              </a:spcAft>
              <a:defRPr/>
            </a:pPr>
            <a:r>
              <a:rPr lang="vi-VN" sz="2400" dirty="0" smtClean="0">
                <a:solidFill>
                  <a:schemeClr val="tx1"/>
                </a:solidFill>
                <a:latin typeface="Times New Roman" pitchFamily="18" charset="0"/>
                <a:cs typeface="Times New Roman" pitchFamily="18" charset="0"/>
              </a:rPr>
              <a:t>penală</a:t>
            </a:r>
            <a:r>
              <a:rPr lang="ro-RO" sz="2400" dirty="0" smtClean="0">
                <a:solidFill>
                  <a:schemeClr val="tx1"/>
                </a:solidFill>
                <a:latin typeface="Times New Roman" pitchFamily="18" charset="0"/>
                <a:cs typeface="Times New Roman" pitchFamily="18" charset="0"/>
              </a:rPr>
              <a:t>;</a:t>
            </a:r>
          </a:p>
          <a:p>
            <a:pPr lvl="1" fontAlgn="auto">
              <a:spcAft>
                <a:spcPts val="0"/>
              </a:spcAft>
              <a:defRPr/>
            </a:pPr>
            <a:r>
              <a:rPr lang="ro-RO" sz="2400" dirty="0" smtClean="0">
                <a:solidFill>
                  <a:schemeClr val="tx1"/>
                </a:solidFill>
                <a:latin typeface="Times New Roman" pitchFamily="18" charset="0"/>
                <a:cs typeface="Times New Roman" pitchFamily="18" charset="0"/>
              </a:rPr>
              <a:t>civilă;</a:t>
            </a:r>
          </a:p>
          <a:p>
            <a:pPr lvl="1" fontAlgn="auto">
              <a:spcAft>
                <a:spcPts val="0"/>
              </a:spcAft>
              <a:defRPr/>
            </a:pPr>
            <a:r>
              <a:rPr lang="vi-VN" sz="2400" dirty="0" smtClean="0">
                <a:solidFill>
                  <a:schemeClr val="tx1"/>
                </a:solidFill>
                <a:latin typeface="Times New Roman" pitchFamily="18" charset="0"/>
                <a:cs typeface="Times New Roman" pitchFamily="18" charset="0"/>
              </a:rPr>
              <a:t>disciplinară</a:t>
            </a:r>
            <a:r>
              <a:rPr lang="ro-RO" sz="2400" dirty="0" smtClean="0">
                <a:solidFill>
                  <a:schemeClr val="tx1"/>
                </a:solidFill>
                <a:latin typeface="Times New Roman" pitchFamily="18" charset="0"/>
                <a:cs typeface="Times New Roman" pitchFamily="18" charset="0"/>
              </a:rPr>
              <a:t>.</a:t>
            </a:r>
          </a:p>
          <a:p>
            <a:pPr lvl="1" fontAlgn="auto">
              <a:spcAft>
                <a:spcPts val="0"/>
              </a:spcAft>
              <a:defRPr/>
            </a:pPr>
            <a:endParaRPr lang="ro-RO" sz="2400" b="1" dirty="0" smtClean="0">
              <a:solidFill>
                <a:schemeClr val="tx1"/>
              </a:solidFill>
              <a:latin typeface="Times New Roman" pitchFamily="18" charset="0"/>
              <a:cs typeface="Times New Roman" pitchFamily="18" charset="0"/>
            </a:endParaRPr>
          </a:p>
          <a:p>
            <a:pPr algn="ctr" fontAlgn="auto">
              <a:spcAft>
                <a:spcPts val="0"/>
              </a:spcAft>
              <a:defRPr/>
            </a:pPr>
            <a:endParaRPr lang="en-US" sz="2400" dirty="0">
              <a:solidFill>
                <a:schemeClr val="tx1"/>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509167"/>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407106"/>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462357"/>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315231"/>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269324"/>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215461"/>
            <a:ext cx="1631950" cy="12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1377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8"/>
          <p:cNvSpPr txBox="1">
            <a:spLocks/>
          </p:cNvSpPr>
          <p:nvPr/>
        </p:nvSpPr>
        <p:spPr>
          <a:xfrm>
            <a:off x="1471613" y="1648986"/>
            <a:ext cx="6262254" cy="2074863"/>
          </a:xfrm>
          <a:prstGeom prst="rect">
            <a:avLst/>
          </a:prstGeom>
        </p:spPr>
        <p:txBody>
          <a:bodyPr/>
          <a:lstStyle/>
          <a:p>
            <a:pPr algn="ctr">
              <a:spcAft>
                <a:spcPts val="300"/>
              </a:spcAft>
            </a:pPr>
            <a:r>
              <a:rPr lang="ro-RO" sz="2800" dirty="0" smtClean="0">
                <a:solidFill>
                  <a:schemeClr val="tx1"/>
                </a:solidFill>
                <a:latin typeface="Times New Roman" pitchFamily="18" charset="0"/>
                <a:cs typeface="Times New Roman" pitchFamily="18" charset="0"/>
              </a:rPr>
              <a:t>Vă mulțumim pentru atenție</a:t>
            </a:r>
          </a:p>
          <a:p>
            <a:pPr algn="ctr" eaLnBrk="1" hangingPunct="1">
              <a:buFontTx/>
              <a:buNone/>
            </a:pPr>
            <a:r>
              <a:rPr lang="ro-RO" sz="2800" dirty="0" smtClean="0">
                <a:solidFill>
                  <a:schemeClr val="tx1"/>
                </a:solidFill>
                <a:latin typeface="Times New Roman" pitchFamily="18" charset="0"/>
                <a:cs typeface="Times New Roman" pitchFamily="18" charset="0"/>
              </a:rPr>
              <a:t>Bînzari Vitalie</a:t>
            </a:r>
          </a:p>
          <a:p>
            <a:pPr algn="ctr" eaLnBrk="1" hangingPunct="1">
              <a:buFontTx/>
              <a:buNone/>
            </a:pPr>
            <a:r>
              <a:rPr lang="ro-RO" sz="2800" dirty="0" smtClean="0">
                <a:solidFill>
                  <a:schemeClr val="tx1"/>
                </a:solidFill>
                <a:latin typeface="Times New Roman" pitchFamily="18" charset="0"/>
                <a:cs typeface="Times New Roman" pitchFamily="18" charset="0"/>
              </a:rPr>
              <a:t>Tel: 079816991</a:t>
            </a:r>
          </a:p>
          <a:p>
            <a:pPr algn="ctr" eaLnBrk="1" hangingPunct="1">
              <a:buFontTx/>
              <a:buNone/>
            </a:pPr>
            <a:r>
              <a:rPr lang="ro-RO" sz="2800" dirty="0" smtClean="0">
                <a:solidFill>
                  <a:schemeClr val="tx1"/>
                </a:solidFill>
                <a:latin typeface="Times New Roman" pitchFamily="18" charset="0"/>
                <a:cs typeface="Times New Roman" pitchFamily="18" charset="0"/>
              </a:rPr>
              <a:t>E-mail: </a:t>
            </a:r>
            <a:r>
              <a:rPr lang="en-US" sz="2800" dirty="0" smtClean="0">
                <a:solidFill>
                  <a:schemeClr val="tx1"/>
                </a:solidFill>
                <a:latin typeface="Times New Roman" pitchFamily="18" charset="0"/>
                <a:cs typeface="Times New Roman" pitchFamily="18" charset="0"/>
              </a:rPr>
              <a:t>binzarivitalie@mail.ru</a:t>
            </a:r>
          </a:p>
          <a:p>
            <a:pPr algn="ctr">
              <a:spcAft>
                <a:spcPts val="300"/>
              </a:spcAft>
            </a:pPr>
            <a:endParaRPr lang="en-GB" sz="2800" dirty="0">
              <a:solidFill>
                <a:schemeClr val="tx1"/>
              </a:solidFill>
              <a:latin typeface="Times New Roman" pitchFamily="18" charset="0"/>
              <a:cs typeface="Times New Roman" pitchFamily="18" charset="0"/>
            </a:endParaRPr>
          </a:p>
          <a:p>
            <a:pPr algn="ctr"/>
            <a:endParaRPr lang="en-GB" sz="2800" dirty="0">
              <a:solidFill>
                <a:schemeClr val="tx1"/>
              </a:solidFill>
              <a:latin typeface="Times New Roman" pitchFamily="18" charset="0"/>
              <a:cs typeface="Times New Roman" pitchFamily="18" charset="0"/>
            </a:endParaRPr>
          </a:p>
        </p:txBody>
      </p:sp>
      <p:sp>
        <p:nvSpPr>
          <p:cNvPr id="22"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Proiect co-finanțat de</a:t>
            </a:r>
            <a:endParaRPr lang="en-GB" sz="800" b="0" dirty="0">
              <a:solidFill>
                <a:schemeClr val="tx2">
                  <a:lumMod val="75000"/>
                </a:schemeClr>
              </a:solidFill>
            </a:endParaRPr>
          </a:p>
        </p:txBody>
      </p:sp>
      <p:pic>
        <p:nvPicPr>
          <p:cNvPr id="23" name="Picture 11" descr="F:\Branding\EU\jaune.jpg"/>
          <p:cNvPicPr>
            <a:picLocks noChangeAspect="1" noChangeArrowheads="1"/>
          </p:cNvPicPr>
          <p:nvPr/>
        </p:nvPicPr>
        <p:blipFill>
          <a:blip r:embed="rId2"/>
          <a:srcRect/>
          <a:stretch>
            <a:fillRect/>
          </a:stretch>
        </p:blipFill>
        <p:spPr bwMode="auto">
          <a:xfrm>
            <a:off x="491056" y="5624205"/>
            <a:ext cx="1365250" cy="927100"/>
          </a:xfrm>
          <a:prstGeom prst="rect">
            <a:avLst/>
          </a:prstGeom>
          <a:noFill/>
          <a:ln w="9525">
            <a:noFill/>
            <a:miter lim="800000"/>
            <a:headEnd/>
            <a:tailEnd/>
          </a:ln>
        </p:spPr>
      </p:pic>
      <p:pic>
        <p:nvPicPr>
          <p:cNvPr id="24" name="Picture 11" descr="H:\bn4.jpg"/>
          <p:cNvPicPr>
            <a:picLocks noChangeAspect="1" noChangeArrowheads="1"/>
          </p:cNvPicPr>
          <p:nvPr/>
        </p:nvPicPr>
        <p:blipFill>
          <a:blip r:embed="rId3"/>
          <a:srcRect/>
          <a:stretch>
            <a:fillRect/>
          </a:stretch>
        </p:blipFill>
        <p:spPr bwMode="auto">
          <a:xfrm>
            <a:off x="2046511" y="5590073"/>
            <a:ext cx="1016000" cy="1025525"/>
          </a:xfrm>
          <a:prstGeom prst="rect">
            <a:avLst/>
          </a:prstGeom>
          <a:noFill/>
          <a:ln w="9525">
            <a:noFill/>
            <a:miter lim="800000"/>
            <a:headEnd/>
            <a:tailEnd/>
          </a:ln>
        </p:spPr>
      </p:pic>
      <p:pic>
        <p:nvPicPr>
          <p:cNvPr id="26" name="Picture 1"/>
          <p:cNvPicPr>
            <a:picLocks noChangeAspect="1"/>
          </p:cNvPicPr>
          <p:nvPr/>
        </p:nvPicPr>
        <p:blipFill>
          <a:blip r:embed="rId4"/>
          <a:srcRect/>
          <a:stretch>
            <a:fillRect/>
          </a:stretch>
        </p:blipFill>
        <p:spPr bwMode="auto">
          <a:xfrm>
            <a:off x="5258991" y="5624205"/>
            <a:ext cx="1639887" cy="957262"/>
          </a:xfrm>
          <a:prstGeom prst="rect">
            <a:avLst/>
          </a:prstGeom>
          <a:noFill/>
          <a:ln w="9525">
            <a:noFill/>
            <a:miter lim="800000"/>
            <a:headEnd/>
            <a:tailEnd/>
          </a:ln>
        </p:spPr>
      </p:pic>
      <p:sp>
        <p:nvSpPr>
          <p:cNvPr id="29"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In cooperare cu</a:t>
            </a:r>
            <a:endParaRPr lang="ro-RO" sz="800" b="0" dirty="0">
              <a:solidFill>
                <a:schemeClr val="tx2">
                  <a:lumMod val="75000"/>
                </a:schemeClr>
              </a:solidFill>
            </a:endParaRPr>
          </a:p>
        </p:txBody>
      </p:sp>
      <p:pic>
        <p:nvPicPr>
          <p:cNvPr id="16" name="Picture 15"/>
          <p:cNvPicPr/>
          <p:nvPr/>
        </p:nvPicPr>
        <p:blipFill>
          <a:blip r:embed="rId5"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17" name="Picture 16" descr="D:\Users\Desktop\logotyp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15" name="CasetăText 1"/>
          <p:cNvSpPr txBox="1"/>
          <p:nvPr/>
        </p:nvSpPr>
        <p:spPr>
          <a:xfrm>
            <a:off x="1770581" y="3674613"/>
            <a:ext cx="5361912" cy="1723549"/>
          </a:xfrm>
          <a:prstGeom prst="rect">
            <a:avLst/>
          </a:prstGeom>
          <a:noFill/>
        </p:spPr>
        <p:txBody>
          <a:bodyPr wrap="square" rtlCol="0">
            <a:spAutoFit/>
          </a:bodyPr>
          <a:lstStyle/>
          <a:p>
            <a:pPr algn="ctr"/>
            <a:r>
              <a:rPr lang="ro-RO" sz="1400" b="0" u="sng" dirty="0" smtClean="0">
                <a:solidFill>
                  <a:schemeClr val="bg2">
                    <a:lumMod val="25000"/>
                  </a:schemeClr>
                </a:solidFill>
                <a:latin typeface="+mn-lt"/>
                <a:hlinkClick r:id="rId7"/>
              </a:rPr>
              <a:t>www.ifcaac.amac.md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ifcaac@fua.utm.md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77-38 22</a:t>
            </a:r>
          </a:p>
          <a:p>
            <a:pPr algn="ctr"/>
            <a:r>
              <a:rPr lang="ro-RO" sz="1400" b="0" dirty="0">
                <a:solidFill>
                  <a:schemeClr val="bg2">
                    <a:lumMod val="25000"/>
                  </a:schemeClr>
                </a:solidFill>
                <a:latin typeface="+mn-lt"/>
              </a:rPr>
              <a:t> </a:t>
            </a:r>
          </a:p>
          <a:p>
            <a:pPr algn="ctr"/>
            <a:r>
              <a:rPr lang="ro-RO" sz="1400" b="0" u="sng" dirty="0">
                <a:solidFill>
                  <a:srgbClr val="7030A0"/>
                </a:solidFill>
                <a:latin typeface="+mn-lt"/>
              </a:rPr>
              <a:t>www.amac.md</a:t>
            </a:r>
            <a:r>
              <a:rPr lang="ro-RO" sz="1400" b="0" dirty="0">
                <a:solidFill>
                  <a:srgbClr val="7030A0"/>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apacanal@yandex.ru</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28-84-33</a:t>
            </a:r>
          </a:p>
          <a:p>
            <a:pPr algn="ctr"/>
            <a:endParaRPr lang="ro-RO" sz="800" b="0" dirty="0">
              <a:solidFill>
                <a:schemeClr val="bg2">
                  <a:lumMod val="25000"/>
                </a:schemeClr>
              </a:solidFill>
              <a:latin typeface="+mn-lt"/>
            </a:endParaRPr>
          </a:p>
        </p:txBody>
      </p:sp>
      <p:pic>
        <p:nvPicPr>
          <p:cNvPr id="204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0822" y="509167"/>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6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49591" y="407106"/>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3" descr="Description: C:\Users\Stela\Desktop\Logou nou UTM\Logo_inscript_horizontal (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49454" y="462357"/>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f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7739" y="315231"/>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fcaac_logo0200px"/>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20035" y="269324"/>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181" y="215461"/>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
          <p:cNvSpPr>
            <a:spLocks noChangeArrowheads="1"/>
          </p:cNvSpPr>
          <p:nvPr/>
        </p:nvSpPr>
        <p:spPr bwMode="auto">
          <a:xfrm>
            <a:off x="1163782" y="-24491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
        <p:nvSpPr>
          <p:cNvPr id="4" name="Rectangle 8"/>
          <p:cNvSpPr>
            <a:spLocks noChangeArrowheads="1"/>
          </p:cNvSpPr>
          <p:nvPr/>
        </p:nvSpPr>
        <p:spPr bwMode="auto">
          <a:xfrm>
            <a:off x="1163782" y="2122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zh-CN"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zh-CN"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zh-CN"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ro-RO" altLang="zh-CN"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zh-CN" sz="1800" b="0" i="0" u="none" strike="noStrike" cap="none" normalizeH="0" baseline="0" smtClean="0">
              <a:ln>
                <a:noFill/>
              </a:ln>
              <a:solidFill>
                <a:schemeClr val="tx1"/>
              </a:solidFill>
              <a:effectLst/>
              <a:latin typeface="Arial" panose="020B0604020202020204" pitchFamily="34" charset="0"/>
            </a:endParaRPr>
          </a:p>
        </p:txBody>
      </p:sp>
      <p:sp>
        <p:nvSpPr>
          <p:cNvPr id="5" name="Rectangle 9"/>
          <p:cNvSpPr>
            <a:spLocks noChangeArrowheads="1"/>
          </p:cNvSpPr>
          <p:nvPr/>
        </p:nvSpPr>
        <p:spPr bwMode="auto">
          <a:xfrm>
            <a:off x="1163782" y="978625"/>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sz="quarter" idx="1"/>
          </p:nvPr>
        </p:nvSpPr>
        <p:spPr>
          <a:xfrm>
            <a:off x="257175" y="1490670"/>
            <a:ext cx="8229600" cy="4667250"/>
          </a:xfrm>
        </p:spPr>
        <p:txBody>
          <a:bodyPr/>
          <a:lstStyle/>
          <a:p>
            <a:pPr eaLnBrk="1" hangingPunct="1">
              <a:lnSpc>
                <a:spcPct val="90000"/>
              </a:lnSpc>
              <a:buClr>
                <a:schemeClr val="tx1"/>
              </a:buClr>
              <a:buFont typeface="Wingdings" pitchFamily="2" charset="2"/>
              <a:buNone/>
            </a:pPr>
            <a:r>
              <a:rPr lang="ro-RO" sz="2400" b="1" dirty="0" smtClean="0">
                <a:solidFill>
                  <a:schemeClr val="tx1"/>
                </a:solidFill>
                <a:latin typeface="Times New Roman" pitchFamily="18" charset="0"/>
              </a:rPr>
              <a:t>Articolul 9. Drepturile şi obligaţiile de bază ale salariatului</a:t>
            </a:r>
          </a:p>
          <a:p>
            <a:pPr eaLnBrk="1" hangingPunct="1">
              <a:lnSpc>
                <a:spcPct val="90000"/>
              </a:lnSpc>
              <a:buClr>
                <a:schemeClr val="tx1"/>
              </a:buClr>
              <a:buFont typeface="Wingdings" pitchFamily="2" charset="2"/>
              <a:buNone/>
            </a:pPr>
            <a:endParaRPr lang="ro-RO" sz="2400" b="1" dirty="0" smtClean="0">
              <a:solidFill>
                <a:schemeClr val="tx1"/>
              </a:solidFill>
              <a:latin typeface="Times New Roman" pitchFamily="18" charset="0"/>
            </a:endParaRPr>
          </a:p>
          <a:p>
            <a:pPr eaLnBrk="1" hangingPunct="1">
              <a:lnSpc>
                <a:spcPct val="90000"/>
              </a:lnSpc>
              <a:buClr>
                <a:schemeClr val="tx1"/>
              </a:buClr>
              <a:buFont typeface="Wingdings" pitchFamily="2" charset="2"/>
              <a:buNone/>
            </a:pPr>
            <a:r>
              <a:rPr lang="ro-RO" sz="2400" b="1" dirty="0" smtClean="0">
                <a:solidFill>
                  <a:schemeClr val="tx1"/>
                </a:solidFill>
                <a:latin typeface="Times New Roman" pitchFamily="18" charset="0"/>
              </a:rPr>
              <a:t>(1) Salariatul are dreptul:</a:t>
            </a:r>
          </a:p>
          <a:p>
            <a:pPr eaLnBrk="1" hangingPunct="1">
              <a:lnSpc>
                <a:spcPct val="90000"/>
              </a:lnSpc>
              <a:buClr>
                <a:schemeClr val="tx1"/>
              </a:buClr>
              <a:buFont typeface="Wingdings" pitchFamily="2" charset="2"/>
              <a:buNone/>
            </a:pPr>
            <a:r>
              <a:rPr lang="ro-RO" dirty="0" smtClean="0">
                <a:solidFill>
                  <a:schemeClr val="tx1"/>
                </a:solidFill>
                <a:latin typeface="Times New Roman" pitchFamily="18" charset="0"/>
              </a:rPr>
              <a:t>...</a:t>
            </a:r>
          </a:p>
          <a:p>
            <a:pPr eaLnBrk="1" hangingPunct="1">
              <a:lnSpc>
                <a:spcPct val="90000"/>
              </a:lnSpc>
              <a:buClr>
                <a:schemeClr val="tx1"/>
              </a:buClr>
              <a:buFont typeface="Wingdings" pitchFamily="2" charset="2"/>
              <a:buNone/>
            </a:pPr>
            <a:r>
              <a:rPr lang="ro-RO" sz="3600" b="1" dirty="0" smtClean="0">
                <a:solidFill>
                  <a:schemeClr val="tx1"/>
                </a:solidFill>
                <a:latin typeface="Times New Roman" pitchFamily="18" charset="0"/>
              </a:rPr>
              <a:t>c) la un loc de muncă,  în condiţiile prevăzute de standardele de stat privind organizarea, protecţia şi igiena muncii, de contractul colectiv de muncă şi de convenţiile colective;</a:t>
            </a:r>
          </a:p>
          <a:p>
            <a:pPr eaLnBrk="1" hangingPunct="1">
              <a:lnSpc>
                <a:spcPct val="90000"/>
              </a:lnSpc>
              <a:buClr>
                <a:schemeClr val="tx1"/>
              </a:buClr>
              <a:buFont typeface="Wingdings" pitchFamily="2" charset="2"/>
              <a:buNone/>
            </a:pPr>
            <a:r>
              <a:rPr lang="ro-RO" dirty="0" smtClean="0">
                <a:solidFill>
                  <a:schemeClr val="tx1"/>
                </a:solidFill>
                <a:latin typeface="Times New Roman" pitchFamily="18" charset="0"/>
              </a:rPr>
              <a:t>...</a:t>
            </a:r>
          </a:p>
        </p:txBody>
      </p:sp>
      <p:sp>
        <p:nvSpPr>
          <p:cNvPr id="24579" name="Номер слайда 5"/>
          <p:cNvSpPr>
            <a:spLocks noGrp="1"/>
          </p:cNvSpPr>
          <p:nvPr>
            <p:ph type="sldNum" sz="quarter" idx="4294967295"/>
          </p:nvPr>
        </p:nvSpPr>
        <p:spPr bwMode="auto">
          <a:xfrm>
            <a:off x="8129016" y="5734050"/>
            <a:ext cx="609600" cy="521208"/>
          </a:xfrm>
          <a:prstGeom prst="rect">
            <a:avLst/>
          </a:prstGeom>
          <a:noFill/>
          <a:ln>
            <a:miter lim="800000"/>
            <a:headEnd/>
            <a:tailEnd/>
          </a:ln>
        </p:spPr>
        <p:txBody>
          <a:bodyPr wrap="square" lIns="91440" tIns="45720" rIns="91440" bIns="45720" numCol="1" anchorCtr="0" compatLnSpc="1">
            <a:prstTxWarp prst="textNoShape">
              <a:avLst/>
            </a:prstTxWarp>
          </a:bodyPr>
          <a:lstStyle/>
          <a:p>
            <a:fld id="{978C204B-CE94-4046-9225-916654EC4CFB}" type="slidenum">
              <a:rPr lang="ru-RU" smtClean="0"/>
              <a:pPr/>
              <a:t>6</a:t>
            </a:fld>
            <a:endParaRPr lang="ru-RU" smtClean="0"/>
          </a:p>
        </p:txBody>
      </p:sp>
      <p:pic>
        <p:nvPicPr>
          <p:cNvPr id="4"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sz="quarter" idx="1"/>
          </p:nvPr>
        </p:nvSpPr>
        <p:spPr>
          <a:xfrm>
            <a:off x="193675" y="1747838"/>
            <a:ext cx="8642350" cy="4810125"/>
          </a:xfrm>
        </p:spPr>
        <p:txBody>
          <a:bodyPr/>
          <a:lstStyle/>
          <a:p>
            <a:pPr eaLnBrk="1" hangingPunct="1">
              <a:buClr>
                <a:schemeClr val="tx1"/>
              </a:buClr>
              <a:buFont typeface="Wingdings" pitchFamily="2" charset="2"/>
              <a:buNone/>
            </a:pPr>
            <a:r>
              <a:rPr lang="ro-RO" sz="2800" b="1" dirty="0" smtClean="0">
                <a:solidFill>
                  <a:schemeClr val="tx1"/>
                </a:solidFill>
                <a:latin typeface="Times New Roman" pitchFamily="18" charset="0"/>
              </a:rPr>
              <a:t>Articolul 9. Drepturile şi obligaţiile de bază ale salariatului</a:t>
            </a:r>
          </a:p>
          <a:p>
            <a:pPr eaLnBrk="1" hangingPunct="1">
              <a:buClr>
                <a:schemeClr val="tx1"/>
              </a:buClr>
              <a:buFont typeface="Wingdings" pitchFamily="2" charset="2"/>
              <a:buNone/>
            </a:pPr>
            <a:endParaRPr lang="ro-RO" sz="2800" b="1" dirty="0" smtClean="0">
              <a:solidFill>
                <a:schemeClr val="tx1"/>
              </a:solidFill>
              <a:latin typeface="Times New Roman" pitchFamily="18" charset="0"/>
            </a:endParaRPr>
          </a:p>
          <a:p>
            <a:pPr eaLnBrk="1" hangingPunct="1">
              <a:buClr>
                <a:schemeClr val="tx1"/>
              </a:buClr>
              <a:buFont typeface="Wingdings" pitchFamily="2" charset="2"/>
              <a:buNone/>
            </a:pPr>
            <a:r>
              <a:rPr lang="ro-RO" sz="2800" b="1" dirty="0" smtClean="0">
                <a:solidFill>
                  <a:schemeClr val="tx1"/>
                </a:solidFill>
                <a:latin typeface="Times New Roman" pitchFamily="18" charset="0"/>
              </a:rPr>
              <a:t>(2)  Salariatul este obligat:</a:t>
            </a:r>
          </a:p>
          <a:p>
            <a:pPr eaLnBrk="1" hangingPunct="1">
              <a:buClr>
                <a:schemeClr val="tx1"/>
              </a:buClr>
              <a:buFont typeface="Wingdings" pitchFamily="2" charset="2"/>
              <a:buNone/>
            </a:pPr>
            <a:endParaRPr lang="ro-RO" dirty="0" smtClean="0">
              <a:solidFill>
                <a:schemeClr val="tx1"/>
              </a:solidFill>
              <a:latin typeface="Times New Roman" pitchFamily="18" charset="0"/>
            </a:endParaRPr>
          </a:p>
          <a:p>
            <a:pPr eaLnBrk="1" hangingPunct="1">
              <a:buClr>
                <a:schemeClr val="tx1"/>
              </a:buClr>
              <a:buFont typeface="Wingdings" pitchFamily="2" charset="2"/>
              <a:buNone/>
            </a:pPr>
            <a:r>
              <a:rPr lang="ro-RO" dirty="0" smtClean="0">
                <a:solidFill>
                  <a:schemeClr val="tx1"/>
                </a:solidFill>
                <a:latin typeface="Times New Roman" pitchFamily="18" charset="0"/>
              </a:rPr>
              <a:t>...</a:t>
            </a:r>
          </a:p>
          <a:p>
            <a:pPr eaLnBrk="1" hangingPunct="1">
              <a:buClr>
                <a:schemeClr val="tx1"/>
              </a:buClr>
              <a:buFont typeface="Wingdings" pitchFamily="2" charset="2"/>
              <a:buNone/>
            </a:pPr>
            <a:r>
              <a:rPr lang="ro-RO" sz="3600" b="1" dirty="0" smtClean="0">
                <a:solidFill>
                  <a:schemeClr val="tx1"/>
                </a:solidFill>
                <a:latin typeface="Times New Roman" pitchFamily="18" charset="0"/>
              </a:rPr>
              <a:t>e) să respecte cerinţele de protecţie şi igienă a muncii;</a:t>
            </a:r>
          </a:p>
          <a:p>
            <a:pPr eaLnBrk="1" hangingPunct="1">
              <a:buClr>
                <a:schemeClr val="tx1"/>
              </a:buClr>
              <a:buFont typeface="Wingdings" pitchFamily="2" charset="2"/>
              <a:buNone/>
            </a:pPr>
            <a:r>
              <a:rPr lang="ro-RO" dirty="0" smtClean="0">
                <a:solidFill>
                  <a:schemeClr val="tx1"/>
                </a:solidFill>
                <a:latin typeface="Times New Roman" pitchFamily="18" charset="0"/>
              </a:rPr>
              <a:t>...</a:t>
            </a:r>
            <a:endParaRPr lang="ru-RU" dirty="0" smtClean="0">
              <a:solidFill>
                <a:schemeClr val="tx1"/>
              </a:solidFill>
              <a:latin typeface="Times New Roman" pitchFamily="18" charset="0"/>
            </a:endParaRPr>
          </a:p>
        </p:txBody>
      </p:sp>
      <p:sp>
        <p:nvSpPr>
          <p:cNvPr id="25603" name="Номер слайда 5"/>
          <p:cNvSpPr>
            <a:spLocks noGrp="1"/>
          </p:cNvSpPr>
          <p:nvPr>
            <p:ph type="sldNum" sz="quarter" idx="4294967295"/>
          </p:nvPr>
        </p:nvSpPr>
        <p:spPr bwMode="auto">
          <a:xfrm>
            <a:off x="8129016" y="5734050"/>
            <a:ext cx="609600" cy="521208"/>
          </a:xfrm>
          <a:prstGeom prst="rect">
            <a:avLst/>
          </a:prstGeom>
          <a:noFill/>
          <a:ln>
            <a:miter lim="800000"/>
            <a:headEnd/>
            <a:tailEnd/>
          </a:ln>
        </p:spPr>
        <p:txBody>
          <a:bodyPr wrap="square" lIns="91440" tIns="45720" rIns="91440" bIns="45720" numCol="1" anchorCtr="0" compatLnSpc="1">
            <a:prstTxWarp prst="textNoShape">
              <a:avLst/>
            </a:prstTxWarp>
          </a:bodyPr>
          <a:lstStyle/>
          <a:p>
            <a:fld id="{726757CD-9156-4896-AB66-1FFF95B4C724}" type="slidenum">
              <a:rPr lang="ru-RU" smtClean="0"/>
              <a:pPr/>
              <a:t>7</a:t>
            </a:fld>
            <a:endParaRPr lang="ru-RU" smtClean="0"/>
          </a:p>
        </p:txBody>
      </p:sp>
      <p:pic>
        <p:nvPicPr>
          <p:cNvPr id="4"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sz="quarter" idx="1"/>
          </p:nvPr>
        </p:nvSpPr>
        <p:spPr>
          <a:xfrm>
            <a:off x="0" y="1519238"/>
            <a:ext cx="8713787" cy="4695825"/>
          </a:xfrm>
        </p:spPr>
        <p:txBody>
          <a:bodyPr/>
          <a:lstStyle/>
          <a:p>
            <a:pPr eaLnBrk="1" hangingPunct="1">
              <a:buClr>
                <a:schemeClr val="tx1"/>
              </a:buClr>
              <a:buFont typeface="Wingdings" pitchFamily="2" charset="2"/>
              <a:buNone/>
            </a:pPr>
            <a:r>
              <a:rPr lang="ro-RO" sz="2400" b="1" dirty="0" smtClean="0">
                <a:solidFill>
                  <a:schemeClr val="tx1"/>
                </a:solidFill>
                <a:latin typeface="Times New Roman" pitchFamily="18" charset="0"/>
              </a:rPr>
              <a:t>Articolul 10. Drepturile şi obligaţiile angajatorului</a:t>
            </a:r>
          </a:p>
          <a:p>
            <a:pPr eaLnBrk="1" hangingPunct="1">
              <a:buClr>
                <a:schemeClr val="tx1"/>
              </a:buClr>
              <a:buFont typeface="Wingdings" pitchFamily="2" charset="2"/>
              <a:buNone/>
            </a:pPr>
            <a:r>
              <a:rPr lang="ro-RO" sz="2400" dirty="0" smtClean="0">
                <a:solidFill>
                  <a:schemeClr val="tx1"/>
                </a:solidFill>
                <a:latin typeface="Times New Roman" pitchFamily="18" charset="0"/>
              </a:rPr>
              <a:t> </a:t>
            </a:r>
          </a:p>
          <a:p>
            <a:pPr eaLnBrk="1" hangingPunct="1">
              <a:buClr>
                <a:schemeClr val="tx1"/>
              </a:buClr>
              <a:buFont typeface="Wingdings" pitchFamily="2" charset="2"/>
              <a:buNone/>
            </a:pPr>
            <a:r>
              <a:rPr lang="ro-RO" sz="2400" b="1" dirty="0" smtClean="0">
                <a:solidFill>
                  <a:schemeClr val="tx1"/>
                </a:solidFill>
                <a:latin typeface="Times New Roman" pitchFamily="18" charset="0"/>
              </a:rPr>
              <a:t>(2) Angajatorul este obligat:</a:t>
            </a:r>
          </a:p>
          <a:p>
            <a:pPr eaLnBrk="1" hangingPunct="1">
              <a:buClr>
                <a:schemeClr val="tx1"/>
              </a:buClr>
              <a:buFont typeface="Wingdings" pitchFamily="2" charset="2"/>
              <a:buNone/>
            </a:pPr>
            <a:endParaRPr lang="ro-RO" b="1" dirty="0" smtClean="0">
              <a:solidFill>
                <a:schemeClr val="tx1"/>
              </a:solidFill>
              <a:latin typeface="Times New Roman" pitchFamily="18" charset="0"/>
            </a:endParaRPr>
          </a:p>
          <a:p>
            <a:pPr eaLnBrk="1" hangingPunct="1">
              <a:buClr>
                <a:schemeClr val="tx1"/>
              </a:buClr>
              <a:buFont typeface="Wingdings" pitchFamily="2" charset="2"/>
              <a:buNone/>
            </a:pPr>
            <a:r>
              <a:rPr lang="ro-RO" dirty="0" smtClean="0">
                <a:solidFill>
                  <a:schemeClr val="tx1"/>
                </a:solidFill>
                <a:latin typeface="Times New Roman" pitchFamily="18" charset="0"/>
              </a:rPr>
              <a:t>...</a:t>
            </a:r>
          </a:p>
          <a:p>
            <a:pPr eaLnBrk="1" hangingPunct="1">
              <a:buClr>
                <a:schemeClr val="tx1"/>
              </a:buClr>
              <a:buFont typeface="Wingdings" pitchFamily="2" charset="2"/>
              <a:buNone/>
            </a:pPr>
            <a:r>
              <a:rPr lang="ro-RO" sz="3600" b="1" dirty="0" smtClean="0">
                <a:solidFill>
                  <a:schemeClr val="tx1"/>
                </a:solidFill>
                <a:latin typeface="Times New Roman" pitchFamily="18" charset="0"/>
              </a:rPr>
              <a:t>e) să asigure salariaţilor condiţiile de muncă corespunzătoare cerinţelor de protecţie şi igienă a muncii;</a:t>
            </a:r>
          </a:p>
          <a:p>
            <a:pPr eaLnBrk="1" hangingPunct="1">
              <a:buClr>
                <a:schemeClr val="tx1"/>
              </a:buClr>
              <a:buFont typeface="Wingdings" pitchFamily="2" charset="2"/>
              <a:buNone/>
            </a:pPr>
            <a:r>
              <a:rPr lang="ro-RO" dirty="0" smtClean="0">
                <a:solidFill>
                  <a:schemeClr val="tx1"/>
                </a:solidFill>
                <a:latin typeface="Times New Roman" pitchFamily="18" charset="0"/>
              </a:rPr>
              <a:t>...</a:t>
            </a:r>
            <a:endParaRPr lang="ru-RU" dirty="0" smtClean="0">
              <a:solidFill>
                <a:schemeClr val="tx1"/>
              </a:solidFill>
              <a:latin typeface="Times New Roman" pitchFamily="18" charset="0"/>
            </a:endParaRPr>
          </a:p>
        </p:txBody>
      </p:sp>
      <p:sp>
        <p:nvSpPr>
          <p:cNvPr id="26627" name="Номер слайда 5"/>
          <p:cNvSpPr>
            <a:spLocks noGrp="1"/>
          </p:cNvSpPr>
          <p:nvPr>
            <p:ph type="sldNum" sz="quarter" idx="4294967295"/>
          </p:nvPr>
        </p:nvSpPr>
        <p:spPr bwMode="auto">
          <a:xfrm>
            <a:off x="8129016" y="5734050"/>
            <a:ext cx="609600" cy="521208"/>
          </a:xfrm>
          <a:prstGeom prst="rect">
            <a:avLst/>
          </a:prstGeom>
          <a:noFill/>
          <a:ln>
            <a:miter lim="800000"/>
            <a:headEnd/>
            <a:tailEnd/>
          </a:ln>
        </p:spPr>
        <p:txBody>
          <a:bodyPr wrap="square" lIns="91440" tIns="45720" rIns="91440" bIns="45720" numCol="1" anchorCtr="0" compatLnSpc="1">
            <a:prstTxWarp prst="textNoShape">
              <a:avLst/>
            </a:prstTxWarp>
          </a:bodyPr>
          <a:lstStyle/>
          <a:p>
            <a:fld id="{EEBBDB71-CEDD-4E86-A40D-442D133E0804}" type="slidenum">
              <a:rPr lang="ru-RU" smtClean="0"/>
              <a:pPr/>
              <a:t>8</a:t>
            </a:fld>
            <a:endParaRPr lang="ru-RU" smtClean="0"/>
          </a:p>
        </p:txBody>
      </p:sp>
      <p:pic>
        <p:nvPicPr>
          <p:cNvPr id="4"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de-DE" smtClean="0"/>
              <a:t>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19/10/2018</a:t>
            </a:fld>
            <a:endParaRPr lang="en-GB" noProof="0" dirty="0"/>
          </a:p>
        </p:txBody>
      </p:sp>
      <p:sp>
        <p:nvSpPr>
          <p:cNvPr id="5" name="Content Placeholder 4"/>
          <p:cNvSpPr>
            <a:spLocks noGrp="1"/>
          </p:cNvSpPr>
          <p:nvPr>
            <p:ph idx="1"/>
          </p:nvPr>
        </p:nvSpPr>
        <p:spPr>
          <a:xfrm>
            <a:off x="555413" y="1277490"/>
            <a:ext cx="8255284" cy="3816000"/>
          </a:xfrm>
        </p:spPr>
        <p:txBody>
          <a:bodyPr/>
          <a:lstStyle/>
          <a:p>
            <a:pPr lvl="0" algn="ctr">
              <a:spcBef>
                <a:spcPts val="0"/>
              </a:spcBef>
              <a:spcAft>
                <a:spcPts val="0"/>
              </a:spcAft>
            </a:pPr>
            <a:r>
              <a:rPr lang="ro-RO" sz="2400" b="1" dirty="0" smtClean="0">
                <a:solidFill>
                  <a:schemeClr val="tx1"/>
                </a:solidFill>
                <a:latin typeface="Times New Roman" pitchFamily="18" charset="0"/>
                <a:cs typeface="Times New Roman" pitchFamily="18" charset="0"/>
              </a:rPr>
              <a:t>Cerințe minime de securitate și sănătate în muncă:</a:t>
            </a:r>
          </a:p>
          <a:p>
            <a:pPr marL="457200" lvl="1" indent="-457200">
              <a:spcBef>
                <a:spcPts val="0"/>
              </a:spcBef>
              <a:spcAft>
                <a:spcPts val="0"/>
              </a:spcAft>
              <a:buFont typeface="+mj-lt"/>
              <a:buAutoNum type="arabicPeriod"/>
            </a:pPr>
            <a:r>
              <a:rPr lang="ro-RO" sz="2400" dirty="0" smtClean="0">
                <a:solidFill>
                  <a:schemeClr val="tx1"/>
                </a:solidFill>
                <a:latin typeface="Times New Roman" pitchFamily="18" charset="0"/>
                <a:cs typeface="Times New Roman" pitchFamily="18" charset="0"/>
              </a:rPr>
              <a:t>Hotarirea Guvernului nr. 353 din 05.05.2010;</a:t>
            </a:r>
          </a:p>
          <a:p>
            <a:pPr marL="457200" lvl="1" indent="-457200">
              <a:spcBef>
                <a:spcPts val="0"/>
              </a:spcBef>
              <a:spcAft>
                <a:spcPts val="0"/>
              </a:spcAft>
              <a:buFont typeface="+mj-lt"/>
              <a:buAutoNum type="arabicPeriod"/>
            </a:pPr>
            <a:r>
              <a:rPr lang="ro-RO" sz="2400" dirty="0" smtClean="0">
                <a:solidFill>
                  <a:schemeClr val="tx1"/>
                </a:solidFill>
                <a:latin typeface="Times New Roman" pitchFamily="18" charset="0"/>
                <a:cs typeface="Times New Roman" pitchFamily="18" charset="0"/>
              </a:rPr>
              <a:t>Hotarirea Guvernului nr.603 din 11.08.2011;</a:t>
            </a:r>
          </a:p>
          <a:p>
            <a:pPr marL="457200" lvl="1" indent="-457200">
              <a:spcBef>
                <a:spcPts val="0"/>
              </a:spcBef>
              <a:spcAft>
                <a:spcPts val="0"/>
              </a:spcAft>
              <a:buFont typeface="+mj-lt"/>
              <a:buAutoNum type="arabicPeriod"/>
            </a:pPr>
            <a:r>
              <a:rPr lang="ro-RO" sz="2400" dirty="0" smtClean="0">
                <a:solidFill>
                  <a:schemeClr val="tx1"/>
                </a:solidFill>
                <a:latin typeface="Times New Roman" pitchFamily="18" charset="0"/>
                <a:cs typeface="Times New Roman" pitchFamily="18" charset="0"/>
              </a:rPr>
              <a:t>Hotarirea Guvernului nr.80 din 09.02.2012;</a:t>
            </a:r>
          </a:p>
          <a:p>
            <a:pPr marL="457200" lvl="1" indent="-457200">
              <a:spcBef>
                <a:spcPts val="0"/>
              </a:spcBef>
              <a:spcAft>
                <a:spcPts val="0"/>
              </a:spcAft>
              <a:buFont typeface="+mj-lt"/>
              <a:buAutoNum type="arabicPeriod"/>
            </a:pPr>
            <a:r>
              <a:rPr lang="ro-RO" sz="2400" dirty="0" smtClean="0">
                <a:solidFill>
                  <a:schemeClr val="tx1"/>
                </a:solidFill>
                <a:latin typeface="Times New Roman" pitchFamily="18" charset="0"/>
                <a:cs typeface="Times New Roman" pitchFamily="18" charset="0"/>
              </a:rPr>
              <a:t>Hotărîrea Guvernului nr. 244 din 08.04.2013;</a:t>
            </a:r>
          </a:p>
          <a:p>
            <a:pPr marL="457200" lvl="1" indent="-457200">
              <a:spcBef>
                <a:spcPts val="0"/>
              </a:spcBef>
              <a:spcAft>
                <a:spcPts val="0"/>
              </a:spcAft>
              <a:buFont typeface="+mj-lt"/>
              <a:buAutoNum type="arabicPeriod"/>
            </a:pPr>
            <a:r>
              <a:rPr lang="ro-RO" sz="2400" dirty="0" smtClean="0">
                <a:solidFill>
                  <a:schemeClr val="tx1"/>
                </a:solidFill>
                <a:latin typeface="Times New Roman" pitchFamily="18" charset="0"/>
                <a:cs typeface="Times New Roman" pitchFamily="18" charset="0"/>
              </a:rPr>
              <a:t>Hotarirea Guvernului nr.324 din 30.05.2013;</a:t>
            </a:r>
          </a:p>
          <a:p>
            <a:pPr marL="457200" lvl="1" indent="-457200">
              <a:spcBef>
                <a:spcPts val="0"/>
              </a:spcBef>
              <a:spcAft>
                <a:spcPts val="0"/>
              </a:spcAft>
              <a:buFont typeface="+mj-lt"/>
              <a:buAutoNum type="arabicPeriod"/>
            </a:pPr>
            <a:r>
              <a:rPr lang="ro-RO" sz="2400" dirty="0" smtClean="0">
                <a:solidFill>
                  <a:schemeClr val="tx1"/>
                </a:solidFill>
                <a:latin typeface="Times New Roman" pitchFamily="18" charset="0"/>
                <a:cs typeface="Times New Roman" pitchFamily="18" charset="0"/>
              </a:rPr>
              <a:t>Hotărîrea Guvernului nr.918 din 18.11.2013;</a:t>
            </a:r>
          </a:p>
          <a:p>
            <a:pPr marL="457200" lvl="1" indent="-457200">
              <a:spcBef>
                <a:spcPts val="0"/>
              </a:spcBef>
              <a:spcAft>
                <a:spcPts val="0"/>
              </a:spcAft>
              <a:buFont typeface="+mj-lt"/>
              <a:buAutoNum type="arabicPeriod"/>
            </a:pPr>
            <a:r>
              <a:rPr lang="ro-RO" sz="2400" dirty="0" smtClean="0">
                <a:solidFill>
                  <a:schemeClr val="tx1"/>
                </a:solidFill>
                <a:latin typeface="Times New Roman" pitchFamily="18" charset="0"/>
                <a:cs typeface="Times New Roman" pitchFamily="18" charset="0"/>
              </a:rPr>
              <a:t>Hotărîrea Guvernului nr.362 din 27.05.2014;</a:t>
            </a:r>
          </a:p>
          <a:p>
            <a:pPr marL="457200" lvl="1" indent="-457200">
              <a:spcBef>
                <a:spcPts val="0"/>
              </a:spcBef>
              <a:spcAft>
                <a:spcPts val="0"/>
              </a:spcAft>
              <a:buFont typeface="+mj-lt"/>
              <a:buAutoNum type="arabicPeriod"/>
            </a:pPr>
            <a:r>
              <a:rPr lang="ro-RO" sz="2400" dirty="0" smtClean="0">
                <a:solidFill>
                  <a:schemeClr val="tx1"/>
                </a:solidFill>
                <a:latin typeface="Times New Roman" pitchFamily="18" charset="0"/>
                <a:cs typeface="Times New Roman" pitchFamily="18" charset="0"/>
              </a:rPr>
              <a:t>Hotarirea Guvernului nr.584 din 12.05.2016;</a:t>
            </a:r>
          </a:p>
          <a:p>
            <a:pPr marL="457200" lvl="1" indent="-457200">
              <a:spcBef>
                <a:spcPts val="0"/>
              </a:spcBef>
              <a:spcAft>
                <a:spcPts val="0"/>
              </a:spcAft>
              <a:buFont typeface="+mj-lt"/>
              <a:buAutoNum type="arabicPeriod"/>
            </a:pPr>
            <a:r>
              <a:rPr lang="ro-RO" sz="2400" dirty="0" smtClean="0">
                <a:solidFill>
                  <a:schemeClr val="tx1"/>
                </a:solidFill>
                <a:latin typeface="Times New Roman" pitchFamily="18" charset="0"/>
                <a:cs typeface="Times New Roman" pitchFamily="18" charset="0"/>
              </a:rPr>
              <a:t>Hotarirea Guvernului nr.589 din 12.05.2016;</a:t>
            </a:r>
          </a:p>
          <a:p>
            <a:pPr marL="457200" lvl="1" indent="-457200">
              <a:spcBef>
                <a:spcPts val="0"/>
              </a:spcBef>
              <a:spcAft>
                <a:spcPts val="0"/>
              </a:spcAft>
              <a:buFont typeface="+mj-lt"/>
              <a:buAutoNum type="arabicPeriod"/>
            </a:pPr>
            <a:r>
              <a:rPr lang="ro-RO" sz="2400" dirty="0" smtClean="0">
                <a:solidFill>
                  <a:schemeClr val="tx1"/>
                </a:solidFill>
                <a:latin typeface="Times New Roman" pitchFamily="18" charset="0"/>
                <a:cs typeface="Times New Roman" pitchFamily="18" charset="0"/>
              </a:rPr>
              <a:t>Hotarirea Guvernului nr.819 din 01.07.2016;</a:t>
            </a:r>
          </a:p>
          <a:p>
            <a:pPr marL="457200" lvl="1" indent="-457200">
              <a:spcBef>
                <a:spcPts val="0"/>
              </a:spcBef>
              <a:spcAft>
                <a:spcPts val="0"/>
              </a:spcAft>
              <a:buFont typeface="+mj-lt"/>
              <a:buAutoNum type="arabicPeriod"/>
            </a:pPr>
            <a:r>
              <a:rPr lang="ro-RO" sz="2400" dirty="0" smtClean="0">
                <a:solidFill>
                  <a:schemeClr val="tx1"/>
                </a:solidFill>
                <a:latin typeface="Times New Roman" pitchFamily="18" charset="0"/>
                <a:cs typeface="Times New Roman" pitchFamily="18" charset="0"/>
              </a:rPr>
              <a:t>Hotarirea Guvernului nr.1408 din 27.12.2016;</a:t>
            </a:r>
          </a:p>
          <a:p>
            <a:pPr marL="457200" lvl="1" indent="-457200">
              <a:spcBef>
                <a:spcPts val="0"/>
              </a:spcBef>
              <a:spcAft>
                <a:spcPts val="0"/>
              </a:spcAft>
              <a:buFont typeface="+mj-lt"/>
              <a:buAutoNum type="arabicPeriod"/>
            </a:pPr>
            <a:r>
              <a:rPr lang="ro-RO" sz="2400" dirty="0" smtClean="0">
                <a:solidFill>
                  <a:schemeClr val="tx1"/>
                </a:solidFill>
                <a:latin typeface="Times New Roman" pitchFamily="18" charset="0"/>
                <a:cs typeface="Times New Roman" pitchFamily="18" charset="0"/>
              </a:rPr>
              <a:t>Hotarirea Guvernului nr.775 din 02.10.2017;</a:t>
            </a:r>
          </a:p>
          <a:p>
            <a:pPr marL="457200" lvl="1" indent="-457200">
              <a:spcBef>
                <a:spcPts val="0"/>
              </a:spcBef>
              <a:spcAft>
                <a:spcPts val="0"/>
              </a:spcAft>
              <a:buFont typeface="+mj-lt"/>
              <a:buAutoNum type="arabicPeriod"/>
            </a:pPr>
            <a:endParaRPr lang="ro-RO" sz="2400" dirty="0" smtClean="0">
              <a:solidFill>
                <a:schemeClr val="tx1"/>
              </a:solidFill>
              <a:latin typeface="Times New Roman" pitchFamily="18" charset="0"/>
              <a:cs typeface="Times New Roman" pitchFamily="18" charset="0"/>
            </a:endParaRPr>
          </a:p>
          <a:p>
            <a:pPr marL="457200" lvl="1" indent="-457200">
              <a:spcBef>
                <a:spcPts val="0"/>
              </a:spcBef>
              <a:spcAft>
                <a:spcPts val="0"/>
              </a:spcAft>
              <a:buFont typeface="+mj-lt"/>
              <a:buAutoNum type="arabicPeriod"/>
            </a:pPr>
            <a:endParaRPr lang="ro-RO" sz="2400" dirty="0" smtClean="0">
              <a:solidFill>
                <a:schemeClr val="tx1"/>
              </a:solidFill>
              <a:latin typeface="Times New Roman" pitchFamily="18" charset="0"/>
              <a:cs typeface="Times New Roman" pitchFamily="18" charset="0"/>
            </a:endParaRPr>
          </a:p>
          <a:p>
            <a:endParaRPr lang="en-US" dirty="0">
              <a:solidFill>
                <a:schemeClr val="tx1"/>
              </a:solidFill>
              <a:latin typeface="Times New Roman" pitchFamily="18" charset="0"/>
              <a:cs typeface="Times New Roman" pitchFamily="18" charset="0"/>
            </a:endParaRPr>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13777"/>
      </p:ext>
    </p:extLst>
  </p:cSld>
  <p:clrMapOvr>
    <a:masterClrMapping/>
  </p:clrMapOvr>
  <p:transition/>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160</TotalTime>
  <Words>3584</Words>
  <Application>Microsoft Office PowerPoint</Application>
  <PresentationFormat>Экран (4:3)</PresentationFormat>
  <Paragraphs>294</Paragraphs>
  <Slides>59</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59</vt:i4>
      </vt:variant>
    </vt:vector>
  </HeadingPairs>
  <TitlesOfParts>
    <vt:vector size="68" baseType="lpstr">
      <vt:lpstr>Arial</vt:lpstr>
      <vt:lpstr>Arial Narrow</vt:lpstr>
      <vt:lpstr>Calibri</vt:lpstr>
      <vt:lpstr>Cambria</vt:lpstr>
      <vt:lpstr>Times New Roman</vt:lpstr>
      <vt:lpstr>Wingdings</vt:lpstr>
      <vt:lpstr>Wingdings 2</vt:lpstr>
      <vt:lpstr>Wingdings 3</vt:lpstr>
      <vt:lpstr>GIZ_Banner_Kopfzeile-Ausland (3)</vt:lpstr>
      <vt:lpstr>Curs de instruire pentru angajații operatorilor „Apă-Canal”   Modulul 15:  Securitatea și sănătatea în muncă în cadrul operatorilor de alimentare cu apă și de canalizare  Sesiunea 1:  Managementul securității și sănătății în muncă   Bînzari Vitalie, Inspectoratul de Stat al Muncii   16 – 17 – 18 octombrie 2018,  Chișinău</vt:lpstr>
      <vt:lpstr>Obiectivele sesiunii </vt:lpstr>
      <vt:lpstr>Securitatea și sănătatea în muncă.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Securitatea și sănătatea în muncă </vt:lpstr>
      <vt:lpstr>Securitatea și sănătatea în muncă. </vt:lpstr>
      <vt:lpstr>Securitatea și sănătatea în muncă. </vt:lpstr>
      <vt:lpstr>Securitatea și sănătatea în muncă </vt:lpstr>
      <vt:lpstr>Презентация PowerPoint</vt:lpstr>
      <vt:lpstr>Презентация PowerPoint</vt:lpstr>
      <vt:lpstr>Презентация PowerPoint</vt:lpstr>
      <vt:lpstr>Securitatea și sănătatea în muncă </vt:lpstr>
      <vt:lpstr>Instruirea lucrătorilor în domeniul securităţii şi sănătăţii în muncă  </vt:lpstr>
      <vt:lpstr>Instruirea lucrătorilor în domeniul securităţii şi sănătăţii în muncă  </vt:lpstr>
      <vt:lpstr>Instruirea introductiv-generală </vt:lpstr>
      <vt:lpstr>Instruirea la locul de muncă  </vt:lpstr>
      <vt:lpstr>Instruirea periodică  </vt:lpstr>
      <vt:lpstr>Elaborarea instrucţiunilor de securitate şi sănătate în muncă </vt:lpstr>
      <vt:lpstr>Securitatea și sănătatea în muncă </vt:lpstr>
      <vt:lpstr>Securitatea și sănătatea în muncă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Securitatea și sănătatea în muncă </vt:lpstr>
      <vt:lpstr>Securitatea și sănătatea în muncă </vt:lpstr>
      <vt:lpstr>Презентация PowerPoint</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Anticamera</cp:lastModifiedBy>
  <cp:revision>286</cp:revision>
  <cp:lastPrinted>2017-07-11T13:18:46Z</cp:lastPrinted>
  <dcterms:created xsi:type="dcterms:W3CDTF">2013-09-05T11:54:56Z</dcterms:created>
  <dcterms:modified xsi:type="dcterms:W3CDTF">2018-10-19T08:07:12Z</dcterms:modified>
</cp:coreProperties>
</file>