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7" r:id="rId11"/>
    <p:sldId id="268" r:id="rId12"/>
    <p:sldId id="269" r:id="rId13"/>
    <p:sldId id="270" r:id="rId14"/>
    <p:sldId id="271" r:id="rId15"/>
    <p:sldId id="272" r:id="rId16"/>
    <p:sldId id="273" r:id="rId17"/>
    <p:sldId id="274" r:id="rId18"/>
    <p:sldId id="275" r:id="rId19"/>
    <p:sldId id="276" r:id="rId20"/>
    <p:sldId id="277" r:id="rId21"/>
    <p:sldId id="265" r:id="rId22"/>
    <p:sldId id="266" r:id="rId23"/>
    <p:sldId id="278" r:id="rId24"/>
    <p:sldId id="279" r:id="rId25"/>
    <p:sldId id="280" r:id="rId26"/>
    <p:sldId id="281" r:id="rId27"/>
    <p:sldId id="282" r:id="rId28"/>
    <p:sldId id="283" r:id="rId29"/>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10" name="Прямоугольный треугольник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Заголовок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ru-RU" smtClean="0"/>
              <a:t>Образец заголовка</a:t>
            </a:r>
            <a:endParaRPr kumimoji="0" lang="en-US"/>
          </a:p>
        </p:txBody>
      </p:sp>
      <p:sp>
        <p:nvSpPr>
          <p:cNvPr id="17" name="Подзаголовок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ru-RU" smtClean="0"/>
              <a:t>Образец подзаголовка</a:t>
            </a:r>
            <a:endParaRPr kumimoji="0" lang="en-US"/>
          </a:p>
        </p:txBody>
      </p:sp>
      <p:grpSp>
        <p:nvGrpSpPr>
          <p:cNvPr id="2" name="Группа 1"/>
          <p:cNvGrpSpPr/>
          <p:nvPr/>
        </p:nvGrpSpPr>
        <p:grpSpPr>
          <a:xfrm>
            <a:off x="-3765" y="4953000"/>
            <a:ext cx="9147765" cy="1912088"/>
            <a:chOff x="-3765" y="4832896"/>
            <a:chExt cx="9147765" cy="2032192"/>
          </a:xfrm>
        </p:grpSpPr>
        <p:sp>
          <p:nvSpPr>
            <p:cNvPr id="7" name="Полилиния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Полилиния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Полилиния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Прямая соединительная линия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Дата 29"/>
          <p:cNvSpPr>
            <a:spLocks noGrp="1"/>
          </p:cNvSpPr>
          <p:nvPr>
            <p:ph type="dt" sz="half" idx="10"/>
          </p:nvPr>
        </p:nvSpPr>
        <p:spPr/>
        <p:txBody>
          <a:bodyPr/>
          <a:lstStyle>
            <a:lvl1pPr>
              <a:defRPr>
                <a:solidFill>
                  <a:srgbClr val="FFFFFF"/>
                </a:solidFill>
              </a:defRPr>
            </a:lvl1pPr>
            <a:extLst/>
          </a:lstStyle>
          <a:p>
            <a:fld id="{F779FD8F-F7B2-433D-AD7A-29969670F737}" type="datetimeFigureOut">
              <a:rPr lang="ru-RU" smtClean="0"/>
              <a:t>13.09.2019</a:t>
            </a:fld>
            <a:endParaRPr lang="ru-RU"/>
          </a:p>
        </p:txBody>
      </p:sp>
      <p:sp>
        <p:nvSpPr>
          <p:cNvPr id="19" name="Нижний колонтитул 18"/>
          <p:cNvSpPr>
            <a:spLocks noGrp="1"/>
          </p:cNvSpPr>
          <p:nvPr>
            <p:ph type="ftr" sz="quarter" idx="11"/>
          </p:nvPr>
        </p:nvSpPr>
        <p:spPr/>
        <p:txBody>
          <a:bodyPr/>
          <a:lstStyle>
            <a:lvl1pPr>
              <a:defRPr>
                <a:solidFill>
                  <a:schemeClr val="accent1">
                    <a:tint val="20000"/>
                  </a:schemeClr>
                </a:solidFill>
              </a:defRPr>
            </a:lvl1pPr>
            <a:extLst/>
          </a:lstStyle>
          <a:p>
            <a:endParaRPr lang="ru-RU"/>
          </a:p>
        </p:txBody>
      </p:sp>
      <p:sp>
        <p:nvSpPr>
          <p:cNvPr id="27" name="Номер слайда 26"/>
          <p:cNvSpPr>
            <a:spLocks noGrp="1"/>
          </p:cNvSpPr>
          <p:nvPr>
            <p:ph type="sldNum" sz="quarter" idx="12"/>
          </p:nvPr>
        </p:nvSpPr>
        <p:spPr/>
        <p:txBody>
          <a:bodyPr/>
          <a:lstStyle>
            <a:lvl1pPr>
              <a:defRPr>
                <a:solidFill>
                  <a:srgbClr val="FFFFFF"/>
                </a:solidFill>
              </a:defRPr>
            </a:lvl1pPr>
            <a:extLst/>
          </a:lstStyle>
          <a:p>
            <a:fld id="{906928DC-A031-4DDF-9087-C46B3DA0D6AF}" type="slidenum">
              <a:rPr lang="ru-RU" smtClean="0"/>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extLs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1481329"/>
            <a:ext cx="8229600" cy="4386071"/>
          </a:xfrm>
        </p:spPr>
        <p:txBody>
          <a:bodyPr vert="eaVert"/>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F779FD8F-F7B2-433D-AD7A-29969670F737}" type="datetimeFigureOut">
              <a:rPr lang="ru-RU" smtClean="0"/>
              <a:t>13.09.2019</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906928DC-A031-4DDF-9087-C46B3DA0D6AF}" type="slidenum">
              <a:rPr lang="ru-RU" smtClean="0"/>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844013" y="274640"/>
            <a:ext cx="1777470" cy="5592761"/>
          </a:xfrm>
        </p:spPr>
        <p:txBody>
          <a:bodyPr vert="eaVert"/>
          <a:lstStyle>
            <a:extLs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274641"/>
            <a:ext cx="6324600" cy="5592760"/>
          </a:xfrm>
        </p:spPr>
        <p:txBody>
          <a:bodyPr vert="eaVert"/>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F779FD8F-F7B2-433D-AD7A-29969670F737}" type="datetimeFigureOut">
              <a:rPr lang="ru-RU" smtClean="0"/>
              <a:t>13.09.2019</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906928DC-A031-4DDF-9087-C46B3DA0D6AF}" type="slidenum">
              <a:rPr lang="ru-RU" smtClean="0"/>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3" name="Содержимое 2"/>
          <p:cNvSpPr>
            <a:spLocks noGrp="1"/>
          </p:cNvSpPr>
          <p:nvPr>
            <p:ph idx="1"/>
          </p:nvPr>
        </p:nvSpPr>
        <p:spPr/>
        <p:txBody>
          <a:bodyPr/>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F779FD8F-F7B2-433D-AD7A-29969670F737}" type="datetimeFigureOut">
              <a:rPr lang="ru-RU" smtClean="0"/>
              <a:t>13.09.2019</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906928DC-A031-4DDF-9087-C46B3DA0D6AF}" type="slidenum">
              <a:rPr lang="ru-RU" smtClean="0"/>
              <a:t>‹#›</a:t>
            </a:fld>
            <a:endParaRPr lang="ru-RU"/>
          </a:p>
        </p:txBody>
      </p:sp>
      <p:sp>
        <p:nvSpPr>
          <p:cNvPr id="7" name="Заголовок 6"/>
          <p:cNvSpPr>
            <a:spLocks noGrp="1"/>
          </p:cNvSpPr>
          <p:nvPr>
            <p:ph type="title"/>
          </p:nvPr>
        </p:nvSpPr>
        <p:spPr/>
        <p:txBody>
          <a:bodyPr rtlCol="0"/>
          <a:lstStyle>
            <a:extLst/>
          </a:lstStyle>
          <a:p>
            <a:r>
              <a:rPr kumimoji="0" lang="ru-RU" smtClean="0"/>
              <a:t>Образец заголовка</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bg>
      <p:bgRef idx="1002">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ru-RU" smtClean="0"/>
              <a:t>Образец текста</a:t>
            </a:r>
          </a:p>
        </p:txBody>
      </p:sp>
      <p:sp>
        <p:nvSpPr>
          <p:cNvPr id="4" name="Дата 3"/>
          <p:cNvSpPr>
            <a:spLocks noGrp="1"/>
          </p:cNvSpPr>
          <p:nvPr>
            <p:ph type="dt" sz="half" idx="10"/>
          </p:nvPr>
        </p:nvSpPr>
        <p:spPr/>
        <p:txBody>
          <a:bodyPr/>
          <a:lstStyle>
            <a:extLst/>
          </a:lstStyle>
          <a:p>
            <a:fld id="{F779FD8F-F7B2-433D-AD7A-29969670F737}" type="datetimeFigureOut">
              <a:rPr lang="ru-RU" smtClean="0"/>
              <a:t>13.09.2019</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906928DC-A031-4DDF-9087-C46B3DA0D6AF}" type="slidenum">
              <a:rPr lang="ru-RU" smtClean="0"/>
              <a:t>‹#›</a:t>
            </a:fld>
            <a:endParaRPr lang="ru-RU"/>
          </a:p>
        </p:txBody>
      </p:sp>
      <p:sp>
        <p:nvSpPr>
          <p:cNvPr id="7" name="Нашивка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Нашивка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bg>
      <p:bgRef idx="1002">
        <a:schemeClr val="bg1"/>
      </p:bgRef>
    </p:bg>
    <p:spTree>
      <p:nvGrpSpPr>
        <p:cNvPr id="1" name=""/>
        <p:cNvGrpSpPr/>
        <p:nvPr/>
      </p:nvGrpSpPr>
      <p:grpSpPr>
        <a:xfrm>
          <a:off x="0" y="0"/>
          <a:ext cx="0" cy="0"/>
          <a:chOff x="0" y="0"/>
          <a:chExt cx="0" cy="0"/>
        </a:xfrm>
      </p:grpSpPr>
      <p:sp>
        <p:nvSpPr>
          <p:cNvPr id="3" name="Содержимое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Содержимое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extLst/>
          </a:lstStyle>
          <a:p>
            <a:fld id="{F779FD8F-F7B2-433D-AD7A-29969670F737}" type="datetimeFigureOut">
              <a:rPr lang="ru-RU" smtClean="0"/>
              <a:t>13.09.2019</a:t>
            </a:fld>
            <a:endParaRPr lang="ru-RU"/>
          </a:p>
        </p:txBody>
      </p:sp>
      <p:sp>
        <p:nvSpPr>
          <p:cNvPr id="6" name="Нижний колонтитул 5"/>
          <p:cNvSpPr>
            <a:spLocks noGrp="1"/>
          </p:cNvSpPr>
          <p:nvPr>
            <p:ph type="ftr" sz="quarter" idx="11"/>
          </p:nvPr>
        </p:nvSpPr>
        <p:spPr/>
        <p:txBody>
          <a:bodyPr/>
          <a:lstStyle>
            <a:extLst/>
          </a:lstStyle>
          <a:p>
            <a:endParaRPr lang="ru-RU"/>
          </a:p>
        </p:txBody>
      </p:sp>
      <p:sp>
        <p:nvSpPr>
          <p:cNvPr id="7" name="Номер слайда 6"/>
          <p:cNvSpPr>
            <a:spLocks noGrp="1"/>
          </p:cNvSpPr>
          <p:nvPr>
            <p:ph type="sldNum" sz="quarter" idx="12"/>
          </p:nvPr>
        </p:nvSpPr>
        <p:spPr/>
        <p:txBody>
          <a:bodyPr/>
          <a:lstStyle>
            <a:extLst/>
          </a:lstStyle>
          <a:p>
            <a:fld id="{906928DC-A031-4DDF-9087-C46B3DA0D6AF}" type="slidenum">
              <a:rPr lang="ru-RU" smtClean="0"/>
              <a:t>‹#›</a:t>
            </a:fld>
            <a:endParaRPr lang="ru-RU"/>
          </a:p>
        </p:txBody>
      </p:sp>
      <p:sp>
        <p:nvSpPr>
          <p:cNvPr id="8" name="Заголовок 7"/>
          <p:cNvSpPr>
            <a:spLocks noGrp="1"/>
          </p:cNvSpPr>
          <p:nvPr>
            <p:ph type="title"/>
          </p:nvPr>
        </p:nvSpPr>
        <p:spPr/>
        <p:txBody>
          <a:bodyPr rtlCol="0"/>
          <a:lstStyle>
            <a:extLst/>
          </a:lstStyle>
          <a:p>
            <a:r>
              <a:rPr kumimoji="0" lang="ru-RU" smtClean="0"/>
              <a:t>Образец заголовка</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Сравнение">
    <p:bg>
      <p:bgRef idx="1003">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8229600" cy="1143000"/>
          </a:xfrm>
        </p:spPr>
        <p:txBody>
          <a:bodyPr anchor="ctr"/>
          <a:lstStyle>
            <a:lvl1pPr>
              <a:defRPr/>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5" name="Содержимое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6" name="Содержимое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0"/>
          </p:nvPr>
        </p:nvSpPr>
        <p:spPr/>
        <p:txBody>
          <a:bodyPr/>
          <a:lstStyle>
            <a:extLst/>
          </a:lstStyle>
          <a:p>
            <a:fld id="{F779FD8F-F7B2-433D-AD7A-29969670F737}" type="datetimeFigureOut">
              <a:rPr lang="ru-RU" smtClean="0"/>
              <a:t>13.09.2019</a:t>
            </a:fld>
            <a:endParaRPr lang="ru-RU"/>
          </a:p>
        </p:txBody>
      </p:sp>
      <p:sp>
        <p:nvSpPr>
          <p:cNvPr id="8" name="Нижний колонтитул 7"/>
          <p:cNvSpPr>
            <a:spLocks noGrp="1"/>
          </p:cNvSpPr>
          <p:nvPr>
            <p:ph type="ftr" sz="quarter" idx="11"/>
          </p:nvPr>
        </p:nvSpPr>
        <p:spPr/>
        <p:txBody>
          <a:bodyPr/>
          <a:lstStyle>
            <a:extLst/>
          </a:lstStyle>
          <a:p>
            <a:endParaRPr lang="ru-RU"/>
          </a:p>
        </p:txBody>
      </p:sp>
      <p:sp>
        <p:nvSpPr>
          <p:cNvPr id="9" name="Номер слайда 8"/>
          <p:cNvSpPr>
            <a:spLocks noGrp="1"/>
          </p:cNvSpPr>
          <p:nvPr>
            <p:ph type="sldNum" sz="quarter" idx="12"/>
          </p:nvPr>
        </p:nvSpPr>
        <p:spPr/>
        <p:txBody>
          <a:bodyPr/>
          <a:lstStyle>
            <a:extLst/>
          </a:lstStyle>
          <a:p>
            <a:fld id="{906928DC-A031-4DDF-9087-C46B3DA0D6AF}" type="slidenum">
              <a:rPr lang="ru-RU" smtClean="0"/>
              <a:t>‹#›</a:t>
            </a:fld>
            <a:endParaRPr lang="ru-RU"/>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bg>
      <p:bgRef idx="1002">
        <a:schemeClr val="bg1"/>
      </p:bgRef>
    </p:bg>
    <p:spTree>
      <p:nvGrpSpPr>
        <p:cNvPr id="1" name=""/>
        <p:cNvGrpSpPr/>
        <p:nvPr/>
      </p:nvGrpSpPr>
      <p:grpSpPr>
        <a:xfrm>
          <a:off x="0" y="0"/>
          <a:ext cx="0" cy="0"/>
          <a:chOff x="0" y="0"/>
          <a:chExt cx="0" cy="0"/>
        </a:xfrm>
      </p:grpSpPr>
      <p:sp>
        <p:nvSpPr>
          <p:cNvPr id="3" name="Дата 2"/>
          <p:cNvSpPr>
            <a:spLocks noGrp="1"/>
          </p:cNvSpPr>
          <p:nvPr>
            <p:ph type="dt" sz="half" idx="10"/>
          </p:nvPr>
        </p:nvSpPr>
        <p:spPr/>
        <p:txBody>
          <a:bodyPr/>
          <a:lstStyle>
            <a:extLst/>
          </a:lstStyle>
          <a:p>
            <a:fld id="{F779FD8F-F7B2-433D-AD7A-29969670F737}" type="datetimeFigureOut">
              <a:rPr lang="ru-RU" smtClean="0"/>
              <a:t>13.09.2019</a:t>
            </a:fld>
            <a:endParaRPr lang="ru-RU"/>
          </a:p>
        </p:txBody>
      </p:sp>
      <p:sp>
        <p:nvSpPr>
          <p:cNvPr id="4" name="Нижний колонтитул 3"/>
          <p:cNvSpPr>
            <a:spLocks noGrp="1"/>
          </p:cNvSpPr>
          <p:nvPr>
            <p:ph type="ftr" sz="quarter" idx="11"/>
          </p:nvPr>
        </p:nvSpPr>
        <p:spPr/>
        <p:txBody>
          <a:bodyPr/>
          <a:lstStyle>
            <a:extLst/>
          </a:lstStyle>
          <a:p>
            <a:endParaRPr lang="ru-RU"/>
          </a:p>
        </p:txBody>
      </p:sp>
      <p:sp>
        <p:nvSpPr>
          <p:cNvPr id="5" name="Номер слайда 4"/>
          <p:cNvSpPr>
            <a:spLocks noGrp="1"/>
          </p:cNvSpPr>
          <p:nvPr>
            <p:ph type="sldNum" sz="quarter" idx="12"/>
          </p:nvPr>
        </p:nvSpPr>
        <p:spPr/>
        <p:txBody>
          <a:bodyPr/>
          <a:lstStyle>
            <a:extLst/>
          </a:lstStyle>
          <a:p>
            <a:fld id="{906928DC-A031-4DDF-9087-C46B3DA0D6AF}" type="slidenum">
              <a:rPr lang="ru-RU" smtClean="0"/>
              <a:t>‹#›</a:t>
            </a:fld>
            <a:endParaRPr lang="ru-RU"/>
          </a:p>
        </p:txBody>
      </p:sp>
      <p:sp>
        <p:nvSpPr>
          <p:cNvPr id="6" name="Заголовок 5"/>
          <p:cNvSpPr>
            <a:spLocks noGrp="1"/>
          </p:cNvSpPr>
          <p:nvPr>
            <p:ph type="title"/>
          </p:nvPr>
        </p:nvSpPr>
        <p:spPr/>
        <p:txBody>
          <a:bodyPr rtlCol="0"/>
          <a:lstStyle>
            <a:extLst/>
          </a:lstStyle>
          <a:p>
            <a:r>
              <a:rPr kumimoji="0" lang="ru-RU" smtClean="0"/>
              <a:t>Образец заголовка</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extLst/>
          </a:lstStyle>
          <a:p>
            <a:fld id="{F779FD8F-F7B2-433D-AD7A-29969670F737}" type="datetimeFigureOut">
              <a:rPr lang="ru-RU" smtClean="0"/>
              <a:t>13.09.2019</a:t>
            </a:fld>
            <a:endParaRPr lang="ru-RU"/>
          </a:p>
        </p:txBody>
      </p:sp>
      <p:sp>
        <p:nvSpPr>
          <p:cNvPr id="3" name="Нижний колонтитул 2"/>
          <p:cNvSpPr>
            <a:spLocks noGrp="1"/>
          </p:cNvSpPr>
          <p:nvPr>
            <p:ph type="ftr" sz="quarter" idx="11"/>
          </p:nvPr>
        </p:nvSpPr>
        <p:spPr/>
        <p:txBody>
          <a:bodyPr/>
          <a:lstStyle>
            <a:extLst/>
          </a:lstStyle>
          <a:p>
            <a:endParaRPr lang="ru-RU"/>
          </a:p>
        </p:txBody>
      </p:sp>
      <p:sp>
        <p:nvSpPr>
          <p:cNvPr id="4" name="Номер слайда 3"/>
          <p:cNvSpPr>
            <a:spLocks noGrp="1"/>
          </p:cNvSpPr>
          <p:nvPr>
            <p:ph type="sldNum" sz="quarter" idx="12"/>
          </p:nvPr>
        </p:nvSpPr>
        <p:spPr/>
        <p:txBody>
          <a:bodyPr/>
          <a:lstStyle>
            <a:extLst/>
          </a:lstStyle>
          <a:p>
            <a:fld id="{906928DC-A031-4DDF-9087-C46B3DA0D6AF}" type="slidenum">
              <a:rPr lang="ru-RU" smtClean="0"/>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bg>
      <p:bgRef idx="1003">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ru-RU" smtClean="0"/>
              <a:t>Образец заголовка</a:t>
            </a:r>
            <a:endParaRPr kumimoji="0" lang="en-US"/>
          </a:p>
        </p:txBody>
      </p:sp>
      <p:sp>
        <p:nvSpPr>
          <p:cNvPr id="3" name="Текст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ru-RU" smtClean="0"/>
              <a:t>Образец текста</a:t>
            </a:r>
          </a:p>
        </p:txBody>
      </p:sp>
      <p:sp>
        <p:nvSpPr>
          <p:cNvPr id="4" name="Содержимое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a:xfrm>
            <a:off x="6727032" y="6407944"/>
            <a:ext cx="1920240" cy="365760"/>
          </a:xfrm>
        </p:spPr>
        <p:txBody>
          <a:bodyPr/>
          <a:lstStyle>
            <a:extLst/>
          </a:lstStyle>
          <a:p>
            <a:fld id="{F779FD8F-F7B2-433D-AD7A-29969670F737}" type="datetimeFigureOut">
              <a:rPr lang="ru-RU" smtClean="0"/>
              <a:t>13.09.2019</a:t>
            </a:fld>
            <a:endParaRPr lang="ru-RU"/>
          </a:p>
        </p:txBody>
      </p:sp>
      <p:sp>
        <p:nvSpPr>
          <p:cNvPr id="6" name="Нижний колонтитул 5"/>
          <p:cNvSpPr>
            <a:spLocks noGrp="1"/>
          </p:cNvSpPr>
          <p:nvPr>
            <p:ph type="ftr" sz="quarter" idx="11"/>
          </p:nvPr>
        </p:nvSpPr>
        <p:spPr/>
        <p:txBody>
          <a:bodyPr/>
          <a:lstStyle>
            <a:extLst/>
          </a:lstStyle>
          <a:p>
            <a:endParaRPr lang="ru-RU"/>
          </a:p>
        </p:txBody>
      </p:sp>
      <p:sp>
        <p:nvSpPr>
          <p:cNvPr id="7" name="Номер слайда 6"/>
          <p:cNvSpPr>
            <a:spLocks noGrp="1"/>
          </p:cNvSpPr>
          <p:nvPr>
            <p:ph type="sldNum" sz="quarter" idx="12"/>
          </p:nvPr>
        </p:nvSpPr>
        <p:spPr/>
        <p:txBody>
          <a:bodyPr/>
          <a:lstStyle>
            <a:extLst/>
          </a:lstStyle>
          <a:p>
            <a:fld id="{906928DC-A031-4DDF-9087-C46B3DA0D6AF}" type="slidenum">
              <a:rPr lang="ru-RU" smtClean="0"/>
              <a:t>‹#›</a:t>
            </a:fld>
            <a:endParaRPr lang="ru-RU"/>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bg>
      <p:bgRef idx="1002">
        <a:schemeClr val="bg1"/>
      </p:bgRef>
    </p:bg>
    <p:spTree>
      <p:nvGrpSpPr>
        <p:cNvPr id="1" name=""/>
        <p:cNvGrpSpPr/>
        <p:nvPr/>
      </p:nvGrpSpPr>
      <p:grpSpPr>
        <a:xfrm>
          <a:off x="0" y="0"/>
          <a:ext cx="0" cy="0"/>
          <a:chOff x="0" y="0"/>
          <a:chExt cx="0" cy="0"/>
        </a:xfrm>
      </p:grpSpPr>
      <p:sp>
        <p:nvSpPr>
          <p:cNvPr id="4" name="Текст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ru-RU" smtClean="0"/>
              <a:t>Образец текста</a:t>
            </a:r>
          </a:p>
        </p:txBody>
      </p:sp>
      <p:sp>
        <p:nvSpPr>
          <p:cNvPr id="3" name="Рисунок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ru-RU" smtClean="0"/>
              <a:t>Вставка рисунка</a:t>
            </a:r>
            <a:endParaRPr kumimoji="0" lang="en-US" dirty="0"/>
          </a:p>
        </p:txBody>
      </p:sp>
      <p:sp>
        <p:nvSpPr>
          <p:cNvPr id="5" name="Дата 4"/>
          <p:cNvSpPr>
            <a:spLocks noGrp="1"/>
          </p:cNvSpPr>
          <p:nvPr>
            <p:ph type="dt" sz="half" idx="10"/>
          </p:nvPr>
        </p:nvSpPr>
        <p:spPr/>
        <p:txBody>
          <a:bodyPr/>
          <a:lstStyle>
            <a:lvl1pPr>
              <a:defRPr>
                <a:solidFill>
                  <a:schemeClr val="tx1"/>
                </a:solidFill>
              </a:defRPr>
            </a:lvl1pPr>
            <a:extLst/>
          </a:lstStyle>
          <a:p>
            <a:fld id="{F779FD8F-F7B2-433D-AD7A-29969670F737}" type="datetimeFigureOut">
              <a:rPr lang="ru-RU" smtClean="0"/>
              <a:t>13.09.2019</a:t>
            </a:fld>
            <a:endParaRPr lang="ru-RU"/>
          </a:p>
        </p:txBody>
      </p:sp>
      <p:sp>
        <p:nvSpPr>
          <p:cNvPr id="6" name="Нижний колонтитул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ru-RU"/>
          </a:p>
        </p:txBody>
      </p:sp>
      <p:sp>
        <p:nvSpPr>
          <p:cNvPr id="7" name="Номер слайда 6"/>
          <p:cNvSpPr>
            <a:spLocks noGrp="1"/>
          </p:cNvSpPr>
          <p:nvPr>
            <p:ph type="sldNum" sz="quarter" idx="12"/>
          </p:nvPr>
        </p:nvSpPr>
        <p:spPr/>
        <p:txBody>
          <a:bodyPr/>
          <a:lstStyle>
            <a:lvl1pPr>
              <a:defRPr>
                <a:solidFill>
                  <a:schemeClr val="tx1"/>
                </a:solidFill>
              </a:defRPr>
            </a:lvl1pPr>
            <a:extLst/>
          </a:lstStyle>
          <a:p>
            <a:fld id="{906928DC-A031-4DDF-9087-C46B3DA0D6AF}" type="slidenum">
              <a:rPr lang="ru-RU" smtClean="0"/>
              <a:t>‹#›</a:t>
            </a:fld>
            <a:endParaRPr lang="ru-RU"/>
          </a:p>
        </p:txBody>
      </p:sp>
      <p:sp>
        <p:nvSpPr>
          <p:cNvPr id="2" name="Заголовок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ru-RU" smtClean="0"/>
              <a:t>Образец заголовка</a:t>
            </a:r>
            <a:endParaRPr kumimoji="0" lang="en-US"/>
          </a:p>
        </p:txBody>
      </p:sp>
      <p:sp>
        <p:nvSpPr>
          <p:cNvPr id="8" name="Полилиния 7"/>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Полилиния 8"/>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Прямоугольный треугольник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Прямая соединительная линия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Нашивка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Нашивка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Полилиния 12"/>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Полилиния 11"/>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Прямоугольный треугольник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Прямая соединительная линия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Заголовок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ru-RU" smtClean="0"/>
              <a:t>Образец заголовка</a:t>
            </a:r>
            <a:endParaRPr kumimoji="0" lang="en-US"/>
          </a:p>
        </p:txBody>
      </p:sp>
      <p:sp>
        <p:nvSpPr>
          <p:cNvPr id="30" name="Текст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10" name="Дата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F779FD8F-F7B2-433D-AD7A-29969670F737}" type="datetimeFigureOut">
              <a:rPr lang="ru-RU" smtClean="0"/>
              <a:t>13.09.2019</a:t>
            </a:fld>
            <a:endParaRPr lang="ru-RU"/>
          </a:p>
        </p:txBody>
      </p:sp>
      <p:sp>
        <p:nvSpPr>
          <p:cNvPr id="22" name="Нижний колонтитул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ru-RU"/>
          </a:p>
        </p:txBody>
      </p:sp>
      <p:sp>
        <p:nvSpPr>
          <p:cNvPr id="18" name="Номер слайда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906928DC-A031-4DDF-9087-C46B3DA0D6AF}" type="slidenum">
              <a:rPr lang="ru-RU" smtClean="0"/>
              <a:t>‹#›</a:t>
            </a:fld>
            <a:endParaRPr lang="ru-RU"/>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1.xml"/><Relationship Id="rId4" Type="http://schemas.openxmlformats.org/officeDocument/2006/relationships/image" Target="../media/image4.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image" Target="../media/image4.jpe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1857365"/>
            <a:ext cx="7772400" cy="3000395"/>
          </a:xfrm>
        </p:spPr>
        <p:txBody>
          <a:bodyPr>
            <a:noAutofit/>
          </a:bodyPr>
          <a:lstStyle/>
          <a:p>
            <a:pPr algn="ctr"/>
            <a:r>
              <a:rPr lang="ro-RO" sz="3200" dirty="0" smtClean="0"/>
              <a:t>Competenţele, </a:t>
            </a:r>
            <a:br>
              <a:rPr lang="ro-RO" sz="3200" dirty="0" smtClean="0"/>
            </a:br>
            <a:r>
              <a:rPr lang="ro-RO" sz="3200" dirty="0" smtClean="0"/>
              <a:t>procedura şi recomandările asigurării cadrului instituţional în contextul regionalizării serviciului public de alimentare cu apă şi de canalizare </a:t>
            </a:r>
            <a:endParaRPr lang="ru-RU" sz="3200" dirty="0"/>
          </a:p>
        </p:txBody>
      </p:sp>
      <p:sp>
        <p:nvSpPr>
          <p:cNvPr id="3" name="Подзаголовок 2"/>
          <p:cNvSpPr>
            <a:spLocks noGrp="1"/>
          </p:cNvSpPr>
          <p:nvPr>
            <p:ph type="subTitle" idx="1"/>
          </p:nvPr>
        </p:nvSpPr>
        <p:spPr>
          <a:xfrm>
            <a:off x="1371600" y="4857760"/>
            <a:ext cx="7129490" cy="1714512"/>
          </a:xfrm>
        </p:spPr>
        <p:txBody>
          <a:bodyPr>
            <a:normAutofit/>
          </a:bodyPr>
          <a:lstStyle/>
          <a:p>
            <a:pPr algn="r"/>
            <a:endParaRPr lang="ro-RO" sz="2400" dirty="0" smtClean="0">
              <a:solidFill>
                <a:schemeClr val="tx1"/>
              </a:solidFill>
            </a:endParaRPr>
          </a:p>
          <a:p>
            <a:pPr algn="r"/>
            <a:endParaRPr lang="ro-RO" sz="2400" dirty="0" smtClean="0">
              <a:solidFill>
                <a:schemeClr val="tx1"/>
              </a:solidFill>
            </a:endParaRPr>
          </a:p>
          <a:p>
            <a:pPr algn="r"/>
            <a:r>
              <a:rPr lang="ro-RO" sz="2400" dirty="0" smtClean="0">
                <a:solidFill>
                  <a:schemeClr val="tx1"/>
                </a:solidFill>
              </a:rPr>
              <a:t>Liliana BELECCIU</a:t>
            </a:r>
          </a:p>
          <a:p>
            <a:pPr algn="r"/>
            <a:r>
              <a:rPr lang="ro-RO" sz="2400" dirty="0" smtClean="0">
                <a:solidFill>
                  <a:schemeClr val="tx1"/>
                </a:solidFill>
              </a:rPr>
              <a:t>Consultant naţional regionalizare</a:t>
            </a:r>
            <a:endParaRPr lang="ro-RO" sz="2400" dirty="0">
              <a:solidFill>
                <a:schemeClr val="tx1"/>
              </a:solidFill>
            </a:endParaRPr>
          </a:p>
        </p:txBody>
      </p:sp>
      <p:grpSp>
        <p:nvGrpSpPr>
          <p:cNvPr id="1026" name="Group 7"/>
          <p:cNvGrpSpPr>
            <a:grpSpLocks/>
          </p:cNvGrpSpPr>
          <p:nvPr/>
        </p:nvGrpSpPr>
        <p:grpSpPr bwMode="auto">
          <a:xfrm>
            <a:off x="857224" y="590550"/>
            <a:ext cx="7500990" cy="1014413"/>
            <a:chOff x="0" y="-1238"/>
            <a:chExt cx="56769" cy="10143"/>
          </a:xfrm>
        </p:grpSpPr>
        <p:pic>
          <p:nvPicPr>
            <p:cNvPr id="9" name="Picture 9"/>
            <p:cNvPicPr>
              <a:picLocks noChangeAspect="1"/>
            </p:cNvPicPr>
            <p:nvPr/>
          </p:nvPicPr>
          <p:blipFill>
            <a:blip r:embed="rId2"/>
            <a:srcRect/>
            <a:stretch>
              <a:fillRect/>
            </a:stretch>
          </p:blipFill>
          <p:spPr bwMode="auto">
            <a:xfrm>
              <a:off x="27909" y="397"/>
              <a:ext cx="5804" cy="7474"/>
            </a:xfrm>
            <a:prstGeom prst="rect">
              <a:avLst/>
            </a:prstGeom>
            <a:noFill/>
          </p:spPr>
        </p:pic>
        <p:pic>
          <p:nvPicPr>
            <p:cNvPr id="4" name="Picture 2"/>
            <p:cNvPicPr>
              <a:picLocks noChangeAspect="1"/>
            </p:cNvPicPr>
            <p:nvPr/>
          </p:nvPicPr>
          <p:blipFill>
            <a:blip r:embed="rId3"/>
            <a:srcRect/>
            <a:stretch>
              <a:fillRect/>
            </a:stretch>
          </p:blipFill>
          <p:spPr bwMode="auto">
            <a:xfrm>
              <a:off x="36278" y="-1238"/>
              <a:ext cx="20491" cy="10061"/>
            </a:xfrm>
            <a:prstGeom prst="rect">
              <a:avLst/>
            </a:prstGeom>
            <a:noFill/>
          </p:spPr>
        </p:pic>
        <p:pic>
          <p:nvPicPr>
            <p:cNvPr id="5" name="Picture 4"/>
            <p:cNvPicPr>
              <a:picLocks noChangeAspect="1"/>
            </p:cNvPicPr>
            <p:nvPr/>
          </p:nvPicPr>
          <p:blipFill>
            <a:blip r:embed="rId4"/>
            <a:srcRect/>
            <a:stretch>
              <a:fillRect/>
            </a:stretch>
          </p:blipFill>
          <p:spPr bwMode="auto">
            <a:xfrm>
              <a:off x="0" y="954"/>
              <a:ext cx="23456" cy="7951"/>
            </a:xfrm>
            <a:prstGeom prst="rect">
              <a:avLst/>
            </a:prstGeom>
            <a:noFill/>
          </p:spPr>
        </p:pic>
      </p:gr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p:txBody>
          <a:bodyPr>
            <a:normAutofit fontScale="92500"/>
          </a:bodyPr>
          <a:lstStyle/>
          <a:p>
            <a:pPr algn="ctr">
              <a:buNone/>
            </a:pPr>
            <a:r>
              <a:rPr lang="ro-RO" sz="2800" b="1" dirty="0" smtClean="0"/>
              <a:t>Operatorul regional </a:t>
            </a:r>
          </a:p>
          <a:p>
            <a:pPr algn="ctr">
              <a:buNone/>
            </a:pPr>
            <a:r>
              <a:rPr lang="ro-RO" sz="2800" dirty="0" smtClean="0"/>
              <a:t>este operatorul organizat ca societate comercială, cu capital social deținut integral de una sau mai multe unități administrativ-teritoriale, care asigură furnizarea/prestarea serviciului public de alimentare cu apă și de canalizare pe raza de competență a mai multor unități administrativ-teritoriale, inclusiv administrarea și exploatarea sistemelor publice de alimentare cu apă şi de canalizare(art. 4 din Legea nr. 303/13.12.2013).</a:t>
            </a:r>
            <a:endParaRPr lang="ru-RU" sz="2800" dirty="0" smtClean="0"/>
          </a:p>
          <a:p>
            <a:pPr>
              <a:buNone/>
            </a:pPr>
            <a:endParaRPr lang="ru-RU" dirty="0"/>
          </a:p>
        </p:txBody>
      </p:sp>
      <p:sp>
        <p:nvSpPr>
          <p:cNvPr id="3" name="Заголовок 2"/>
          <p:cNvSpPr>
            <a:spLocks noGrp="1"/>
          </p:cNvSpPr>
          <p:nvPr>
            <p:ph type="title"/>
          </p:nvPr>
        </p:nvSpPr>
        <p:spPr/>
        <p:txBody>
          <a:bodyPr>
            <a:normAutofit/>
          </a:bodyPr>
          <a:lstStyle/>
          <a:p>
            <a:pPr algn="ctr"/>
            <a:r>
              <a:rPr lang="ro-RO" sz="2800" i="1" dirty="0" smtClean="0"/>
              <a:t>Etapa II. Înființarea Operatorului Regional</a:t>
            </a:r>
            <a:endParaRPr lang="ru-RU" sz="28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a:xfrm>
            <a:off x="457200" y="1643050"/>
            <a:ext cx="8229600" cy="5000660"/>
          </a:xfrm>
        </p:spPr>
        <p:txBody>
          <a:bodyPr>
            <a:normAutofit/>
          </a:bodyPr>
          <a:lstStyle/>
          <a:p>
            <a:pPr>
              <a:buNone/>
            </a:pPr>
            <a:r>
              <a:rPr lang="ro-RO" sz="2800" dirty="0" smtClean="0"/>
              <a:t>	</a:t>
            </a:r>
            <a:r>
              <a:rPr lang="ro-RO" sz="2800" b="1" dirty="0" smtClean="0"/>
              <a:t>Operatorul </a:t>
            </a:r>
            <a:r>
              <a:rPr lang="ro-RO" sz="2800" b="1" dirty="0" smtClean="0"/>
              <a:t>Regional poate fi înfiinţat prin una din următoarele modalităţi:</a:t>
            </a:r>
            <a:endParaRPr lang="ru-RU" sz="2800" b="1" dirty="0" smtClean="0"/>
          </a:p>
          <a:p>
            <a:pPr>
              <a:buFont typeface="Wingdings" pitchFamily="2" charset="2"/>
              <a:buChar char="Ø"/>
            </a:pPr>
            <a:r>
              <a:rPr lang="ro-RO" sz="2800" dirty="0" smtClean="0"/>
              <a:t>reorganizarea administrativă a întreprinderilor municipale într-o societate </a:t>
            </a:r>
            <a:r>
              <a:rPr lang="ro-RO" sz="2800" dirty="0" smtClean="0"/>
              <a:t>comercială;</a:t>
            </a:r>
            <a:endParaRPr lang="ru-RU" sz="2800" dirty="0" smtClean="0"/>
          </a:p>
          <a:p>
            <a:pPr>
              <a:buFont typeface="Wingdings" pitchFamily="2" charset="2"/>
              <a:buChar char="Ø"/>
            </a:pPr>
            <a:r>
              <a:rPr lang="ro-RO" sz="2800" dirty="0" smtClean="0"/>
              <a:t>majorarea capitalului unei societăţi comerciale existente prin aporturi de capital ale unităților </a:t>
            </a:r>
            <a:r>
              <a:rPr lang="ro-RO" sz="2800" dirty="0" smtClean="0"/>
              <a:t>administrativ-teritoriale;</a:t>
            </a:r>
            <a:endParaRPr lang="ru-RU" sz="2800" dirty="0" smtClean="0"/>
          </a:p>
          <a:p>
            <a:pPr>
              <a:buFont typeface="Wingdings" pitchFamily="2" charset="2"/>
              <a:buChar char="Ø"/>
            </a:pPr>
            <a:r>
              <a:rPr lang="ro-RO" sz="2800" dirty="0" smtClean="0"/>
              <a:t>prin înfiinţarea unei societăţi comerciale noi, cu capital social integral public.</a:t>
            </a:r>
            <a:endParaRPr lang="ru-RU" sz="2800" dirty="0" smtClean="0"/>
          </a:p>
          <a:p>
            <a:endParaRPr lang="ru-RU" dirty="0"/>
          </a:p>
        </p:txBody>
      </p:sp>
      <p:sp>
        <p:nvSpPr>
          <p:cNvPr id="3" name="Заголовок 2"/>
          <p:cNvSpPr>
            <a:spLocks noGrp="1"/>
          </p:cNvSpPr>
          <p:nvPr>
            <p:ph type="title"/>
          </p:nvPr>
        </p:nvSpPr>
        <p:spPr/>
        <p:txBody>
          <a:bodyPr>
            <a:normAutofit/>
          </a:bodyPr>
          <a:lstStyle/>
          <a:p>
            <a:pPr algn="ctr"/>
            <a:r>
              <a:rPr lang="ro-RO" sz="2800" i="1" dirty="0" smtClean="0"/>
              <a:t>Etapa II. Înființarea Operatorului Regional</a:t>
            </a:r>
            <a:endParaRPr lang="ru-RU" sz="28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a:xfrm>
            <a:off x="457200" y="1481328"/>
            <a:ext cx="8229600" cy="5090944"/>
          </a:xfrm>
        </p:spPr>
        <p:txBody>
          <a:bodyPr>
            <a:normAutofit/>
          </a:bodyPr>
          <a:lstStyle/>
          <a:p>
            <a:pPr>
              <a:buNone/>
              <a:defRPr/>
            </a:pPr>
            <a:r>
              <a:rPr lang="ro-RO" sz="2800" b="1" i="1" dirty="0" smtClean="0"/>
              <a:t>	Recomandări</a:t>
            </a:r>
            <a:r>
              <a:rPr lang="ro-RO" sz="2800" b="1" i="1" dirty="0" smtClean="0"/>
              <a:t>:</a:t>
            </a:r>
          </a:p>
          <a:p>
            <a:pPr marL="342900" indent="-342900">
              <a:buFontTx/>
              <a:buAutoNum type="arabicPeriod"/>
              <a:defRPr/>
            </a:pPr>
            <a:r>
              <a:rPr lang="ro-RO" sz="2800" dirty="0" smtClean="0"/>
              <a:t>Crearea unor Operatori Regionali care să opereze </a:t>
            </a:r>
            <a:r>
              <a:rPr lang="ro-RO" sz="2800" dirty="0" smtClean="0"/>
              <a:t>pentru </a:t>
            </a:r>
            <a:r>
              <a:rPr lang="ro-RO" sz="2800" dirty="0" smtClean="0"/>
              <a:t>o zonă care să acopere cel puțin 100.000 de locuitori și cât mai multe zone urbane. A se evita crearea mai multor Operatori Regionali pe teritoriul aceluiași raion.</a:t>
            </a:r>
          </a:p>
          <a:p>
            <a:pPr marL="342900" indent="-342900">
              <a:buFontTx/>
              <a:buAutoNum type="arabicPeriod"/>
              <a:defRPr/>
            </a:pPr>
            <a:r>
              <a:rPr lang="ro-RO" sz="2800" dirty="0" smtClean="0"/>
              <a:t>Operatorii Regionali să desfășoare </a:t>
            </a:r>
            <a:r>
              <a:rPr lang="ro-RO" sz="2800" dirty="0" smtClean="0"/>
              <a:t>un </a:t>
            </a:r>
            <a:r>
              <a:rPr lang="ro-RO" sz="2800" dirty="0" smtClean="0"/>
              <a:t>singur gen de activitate principal - furnizarea/prestarea serviciului de alimentare cu apă și de canalizare. </a:t>
            </a:r>
            <a:endParaRPr lang="ru-RU" sz="2800" dirty="0" smtClean="0"/>
          </a:p>
          <a:p>
            <a:endParaRPr lang="ru-RU" dirty="0"/>
          </a:p>
        </p:txBody>
      </p:sp>
      <p:sp>
        <p:nvSpPr>
          <p:cNvPr id="3" name="Заголовок 2"/>
          <p:cNvSpPr>
            <a:spLocks noGrp="1"/>
          </p:cNvSpPr>
          <p:nvPr>
            <p:ph type="title"/>
          </p:nvPr>
        </p:nvSpPr>
        <p:spPr/>
        <p:txBody>
          <a:bodyPr>
            <a:normAutofit/>
          </a:bodyPr>
          <a:lstStyle/>
          <a:p>
            <a:pPr algn="ctr"/>
            <a:r>
              <a:rPr lang="ro-RO" sz="2800" i="1" dirty="0" smtClean="0"/>
              <a:t>Etapa II. Înființarea Operatorului Regional</a:t>
            </a:r>
            <a:endParaRPr lang="ru-RU" sz="28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p:txBody>
          <a:bodyPr>
            <a:normAutofit/>
          </a:bodyPr>
          <a:lstStyle/>
          <a:p>
            <a:pPr>
              <a:buNone/>
            </a:pPr>
            <a:r>
              <a:rPr lang="ro-RO" sz="2800" b="1" i="1" u="sng" dirty="0" smtClean="0"/>
              <a:t>	1</a:t>
            </a:r>
            <a:r>
              <a:rPr lang="ro-RO" sz="2800" b="1" i="1" u="sng" dirty="0" smtClean="0"/>
              <a:t>. Crearea unui grup de lucru format din reprezentanții unităților administrativ-teritoriale care intenționează să înființeze Operatorul Regional</a:t>
            </a:r>
            <a:endParaRPr lang="ru-RU" sz="2800" dirty="0" smtClean="0"/>
          </a:p>
          <a:p>
            <a:pPr>
              <a:buNone/>
            </a:pPr>
            <a:r>
              <a:rPr lang="ro-RO" sz="2800" dirty="0" smtClean="0"/>
              <a:t>	</a:t>
            </a:r>
            <a:endParaRPr lang="ro-RO" sz="2800" dirty="0" smtClean="0"/>
          </a:p>
          <a:p>
            <a:pPr>
              <a:buNone/>
            </a:pPr>
            <a:r>
              <a:rPr lang="ro-RO" sz="2800" dirty="0" smtClean="0"/>
              <a:t>	Această </a:t>
            </a:r>
            <a:r>
              <a:rPr lang="ro-RO" sz="2800" dirty="0" smtClean="0"/>
              <a:t>activitate are caracter de recomandare, însă creează premisele unei analize detaliate a viitoarelor responsabilități.</a:t>
            </a:r>
            <a:endParaRPr lang="ru-RU" sz="2800" dirty="0" smtClean="0"/>
          </a:p>
          <a:p>
            <a:endParaRPr lang="ru-RU" dirty="0"/>
          </a:p>
        </p:txBody>
      </p:sp>
      <p:sp>
        <p:nvSpPr>
          <p:cNvPr id="3" name="Заголовок 2"/>
          <p:cNvSpPr>
            <a:spLocks noGrp="1"/>
          </p:cNvSpPr>
          <p:nvPr>
            <p:ph type="title"/>
          </p:nvPr>
        </p:nvSpPr>
        <p:spPr/>
        <p:txBody>
          <a:bodyPr>
            <a:normAutofit/>
          </a:bodyPr>
          <a:lstStyle/>
          <a:p>
            <a:pPr algn="ctr"/>
            <a:r>
              <a:rPr lang="ro-RO" sz="2800" i="1" dirty="0" smtClean="0"/>
              <a:t>Etapa II. Înființarea Operatorului Regional</a:t>
            </a:r>
            <a:endParaRPr lang="ru-RU" sz="28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p:txBody>
          <a:bodyPr>
            <a:normAutofit/>
          </a:bodyPr>
          <a:lstStyle/>
          <a:p>
            <a:pPr>
              <a:buNone/>
            </a:pPr>
            <a:r>
              <a:rPr lang="ro-RO" sz="2800" dirty="0" smtClean="0"/>
              <a:t>	</a:t>
            </a:r>
            <a:endParaRPr lang="ru-RU" sz="2800" dirty="0" smtClean="0"/>
          </a:p>
          <a:p>
            <a:pPr>
              <a:buNone/>
            </a:pPr>
            <a:r>
              <a:rPr lang="ro-RO" sz="2800" b="1" dirty="0" smtClean="0"/>
              <a:t>	Recomandare</a:t>
            </a:r>
            <a:r>
              <a:rPr lang="ro-RO" sz="2800" b="1" dirty="0" smtClean="0"/>
              <a:t>:</a:t>
            </a:r>
          </a:p>
          <a:p>
            <a:pPr>
              <a:buNone/>
            </a:pPr>
            <a:r>
              <a:rPr lang="ro-RO" sz="2800" dirty="0" smtClean="0"/>
              <a:t>	Uniunea </a:t>
            </a:r>
            <a:r>
              <a:rPr lang="ro-RO" sz="2800" dirty="0" smtClean="0"/>
              <a:t>Europeană, instituțiile financiare internaționale recomandă societatea pe acțiuni, ca formă de organizare juridică pentru operatorii din sectorul de alimentare cu apă și de canalizare. Astfel, se urmărește crearea unor operatori mari și puternici, care să asigure servicii durabile.</a:t>
            </a:r>
            <a:endParaRPr lang="ru-RU" sz="2800" dirty="0" smtClean="0"/>
          </a:p>
          <a:p>
            <a:endParaRPr lang="ru-RU" dirty="0"/>
          </a:p>
        </p:txBody>
      </p:sp>
      <p:sp>
        <p:nvSpPr>
          <p:cNvPr id="3" name="Заголовок 2"/>
          <p:cNvSpPr>
            <a:spLocks noGrp="1"/>
          </p:cNvSpPr>
          <p:nvPr>
            <p:ph type="title"/>
          </p:nvPr>
        </p:nvSpPr>
        <p:spPr/>
        <p:txBody>
          <a:bodyPr>
            <a:normAutofit/>
          </a:bodyPr>
          <a:lstStyle/>
          <a:p>
            <a:r>
              <a:rPr lang="ro-RO" sz="2800" i="1" dirty="0" smtClean="0"/>
              <a:t>Etapa II. Înființarea Operatorului Regional</a:t>
            </a:r>
            <a:endParaRPr lang="ru-RU" sz="28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p:txBody>
          <a:bodyPr>
            <a:normAutofit fontScale="92500"/>
          </a:bodyPr>
          <a:lstStyle/>
          <a:p>
            <a:pPr>
              <a:buNone/>
            </a:pPr>
            <a:r>
              <a:rPr lang="ro-RO" sz="2800" b="1" i="1" u="sng" dirty="0" smtClean="0"/>
              <a:t>	2</a:t>
            </a:r>
            <a:r>
              <a:rPr lang="ro-RO" sz="2800" b="1" i="1" u="sng" dirty="0" smtClean="0"/>
              <a:t>. Elaborarea actelor de constituire a societăţii comerciale nou-înființate sau rezultată în urma reorganizării</a:t>
            </a:r>
            <a:endParaRPr lang="ru-RU" sz="2800" dirty="0" smtClean="0"/>
          </a:p>
          <a:p>
            <a:pPr>
              <a:buNone/>
            </a:pPr>
            <a:r>
              <a:rPr lang="ro-RO" sz="2800" dirty="0" smtClean="0"/>
              <a:t>	Aspecte </a:t>
            </a:r>
            <a:r>
              <a:rPr lang="ro-RO" sz="2800" dirty="0" smtClean="0"/>
              <a:t>din actul de constituire :</a:t>
            </a:r>
            <a:endParaRPr lang="ru-RU" sz="2800" dirty="0" smtClean="0"/>
          </a:p>
          <a:p>
            <a:pPr>
              <a:buFont typeface="Wingdings" pitchFamily="2" charset="2"/>
              <a:buChar char="ü"/>
            </a:pPr>
            <a:r>
              <a:rPr lang="ro-RO" sz="2800" dirty="0" smtClean="0"/>
              <a:t>obiectul de activitate a Operatorului Regional;</a:t>
            </a:r>
            <a:endParaRPr lang="ru-RU" sz="2800" dirty="0" smtClean="0"/>
          </a:p>
          <a:p>
            <a:pPr>
              <a:buFont typeface="Wingdings" pitchFamily="2" charset="2"/>
              <a:buChar char="ü"/>
            </a:pPr>
            <a:r>
              <a:rPr lang="ro-RO" sz="2800" dirty="0" smtClean="0"/>
              <a:t>clauze privind organele de conducere, administrare și control;</a:t>
            </a:r>
            <a:endParaRPr lang="ru-RU" sz="2800" dirty="0" smtClean="0"/>
          </a:p>
          <a:p>
            <a:pPr>
              <a:buFont typeface="Wingdings" pitchFamily="2" charset="2"/>
              <a:buChar char="ü"/>
            </a:pPr>
            <a:r>
              <a:rPr lang="ro-RO" sz="2800" dirty="0" smtClean="0"/>
              <a:t>modul de distribuire a beneficiilor și de suportare a pierderilor;</a:t>
            </a:r>
            <a:endParaRPr lang="ru-RU" sz="2800" dirty="0" smtClean="0"/>
          </a:p>
          <a:p>
            <a:pPr>
              <a:buFont typeface="Wingdings" pitchFamily="2" charset="2"/>
              <a:buChar char="ü"/>
            </a:pPr>
            <a:r>
              <a:rPr lang="ro-RO" sz="2800" dirty="0" smtClean="0"/>
              <a:t>modul de dizolvare și lichidare a societății etc.</a:t>
            </a:r>
            <a:endParaRPr lang="ru-RU" sz="2800" dirty="0" smtClean="0"/>
          </a:p>
          <a:p>
            <a:endParaRPr lang="ru-RU" dirty="0"/>
          </a:p>
        </p:txBody>
      </p:sp>
      <p:sp>
        <p:nvSpPr>
          <p:cNvPr id="3" name="Заголовок 2"/>
          <p:cNvSpPr>
            <a:spLocks noGrp="1"/>
          </p:cNvSpPr>
          <p:nvPr>
            <p:ph type="title"/>
          </p:nvPr>
        </p:nvSpPr>
        <p:spPr/>
        <p:txBody>
          <a:bodyPr>
            <a:normAutofit/>
          </a:bodyPr>
          <a:lstStyle/>
          <a:p>
            <a:pPr algn="ctr"/>
            <a:r>
              <a:rPr lang="ro-RO" sz="2800" i="1" dirty="0" smtClean="0"/>
              <a:t>Etapa II. Înființarea Operatorului Regional</a:t>
            </a:r>
            <a:endParaRPr lang="ru-RU" sz="28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p:txBody>
          <a:bodyPr>
            <a:normAutofit lnSpcReduction="10000"/>
          </a:bodyPr>
          <a:lstStyle/>
          <a:p>
            <a:pPr>
              <a:buNone/>
            </a:pPr>
            <a:r>
              <a:rPr lang="ro-RO" sz="2800" b="1" i="1" u="sng" dirty="0" smtClean="0"/>
              <a:t>	3</a:t>
            </a:r>
            <a:r>
              <a:rPr lang="ro-RO" sz="2800" b="1" i="1" u="sng" dirty="0" smtClean="0"/>
              <a:t>. Inventarierea, evaluarea, delimitarea și transmiterea bunurilor aferente serviciului de alimentare cu apă și de canalizare</a:t>
            </a:r>
          </a:p>
          <a:p>
            <a:pPr>
              <a:buNone/>
            </a:pPr>
            <a:r>
              <a:rPr lang="ro-RO" sz="2800" dirty="0" smtClean="0"/>
              <a:t>	Sistemele </a:t>
            </a:r>
            <a:r>
              <a:rPr lang="ro-RO" sz="2800" dirty="0" smtClean="0"/>
              <a:t>publice de alimentare cu apă și de canalizare sunt parte componentă a infrastructurii tehnico-edilitare a unităților administrativ-teritoriale, sunt bunuri de interes și folosință publică și aparțin, prin natura lor sau potrivit legii, domeniului public al unităților administrativ-teritoriale(art. 13</a:t>
            </a:r>
            <a:r>
              <a:rPr lang="ro-RO" sz="2800" baseline="30000" dirty="0" smtClean="0"/>
              <a:t>1</a:t>
            </a:r>
            <a:r>
              <a:rPr lang="ro-RO" sz="2800" dirty="0" smtClean="0"/>
              <a:t> din Legea nr. 303/2013)</a:t>
            </a:r>
            <a:endParaRPr lang="ru-RU" sz="2800" dirty="0" smtClean="0"/>
          </a:p>
          <a:p>
            <a:endParaRPr lang="ru-RU" dirty="0"/>
          </a:p>
        </p:txBody>
      </p:sp>
      <p:sp>
        <p:nvSpPr>
          <p:cNvPr id="3" name="Заголовок 2"/>
          <p:cNvSpPr>
            <a:spLocks noGrp="1"/>
          </p:cNvSpPr>
          <p:nvPr>
            <p:ph type="title"/>
          </p:nvPr>
        </p:nvSpPr>
        <p:spPr/>
        <p:txBody>
          <a:bodyPr>
            <a:normAutofit/>
          </a:bodyPr>
          <a:lstStyle/>
          <a:p>
            <a:pPr algn="ctr"/>
            <a:r>
              <a:rPr lang="ro-RO" sz="2800" i="1" dirty="0" smtClean="0"/>
              <a:t>Etapa II. Înființarea Operatorului Regional</a:t>
            </a:r>
            <a:endParaRPr lang="ru-RU" sz="28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p:txBody>
          <a:bodyPr>
            <a:normAutofit fontScale="92500" lnSpcReduction="10000"/>
          </a:bodyPr>
          <a:lstStyle/>
          <a:p>
            <a:pPr>
              <a:buNone/>
            </a:pPr>
            <a:r>
              <a:rPr lang="ro-RO" sz="2800" b="1" i="1" u="sng" dirty="0" smtClean="0"/>
              <a:t>	4</a:t>
            </a:r>
            <a:r>
              <a:rPr lang="ro-RO" sz="2800" b="1" i="1" u="sng" dirty="0" smtClean="0"/>
              <a:t>. Adoptarea deciziilor consiliilor locale/consiliilor raionale privind înființarea  Operatorului Regional </a:t>
            </a:r>
            <a:endParaRPr lang="ru-RU" sz="2800" dirty="0" smtClean="0"/>
          </a:p>
          <a:p>
            <a:pPr>
              <a:buNone/>
            </a:pPr>
            <a:r>
              <a:rPr lang="ro-RO" sz="2800" dirty="0" smtClean="0"/>
              <a:t>	Prin </a:t>
            </a:r>
            <a:r>
              <a:rPr lang="ro-RO" sz="2800" dirty="0" smtClean="0"/>
              <a:t>această decizie se va aproba de către viitorii fondatori ai Operatorului Regional: înființarea Operatorului Regional; participarea la capitalul social; aprobarea actului de constituire; desemnarea reprezentanților care vor semna actul de constituire; desemnarea persoanei care va reprezenta interesele unității administrativ-teritoriale în Adunarea generală a Operatorului Regional etc.  </a:t>
            </a:r>
            <a:endParaRPr lang="ru-RU" sz="2800" dirty="0" smtClean="0"/>
          </a:p>
          <a:p>
            <a:endParaRPr lang="ru-RU" dirty="0"/>
          </a:p>
        </p:txBody>
      </p:sp>
      <p:sp>
        <p:nvSpPr>
          <p:cNvPr id="3" name="Заголовок 2"/>
          <p:cNvSpPr>
            <a:spLocks noGrp="1"/>
          </p:cNvSpPr>
          <p:nvPr>
            <p:ph type="title"/>
          </p:nvPr>
        </p:nvSpPr>
        <p:spPr/>
        <p:txBody>
          <a:bodyPr>
            <a:normAutofit/>
          </a:bodyPr>
          <a:lstStyle/>
          <a:p>
            <a:pPr algn="ctr"/>
            <a:r>
              <a:rPr lang="ro-RO" sz="2800" i="1" dirty="0" smtClean="0"/>
              <a:t>Etapa II. Înființarea Operatorului Regional</a:t>
            </a:r>
            <a:endParaRPr lang="ru-RU" sz="28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p:txBody>
          <a:bodyPr/>
          <a:lstStyle/>
          <a:p>
            <a:pPr>
              <a:buNone/>
            </a:pPr>
            <a:endParaRPr lang="ro-RO" sz="2400" b="1" i="1" u="sng" dirty="0" smtClean="0"/>
          </a:p>
          <a:p>
            <a:pPr>
              <a:buNone/>
            </a:pPr>
            <a:endParaRPr lang="ro-RO" sz="2400" b="1" i="1" u="sng" dirty="0" smtClean="0"/>
          </a:p>
          <a:p>
            <a:pPr>
              <a:buNone/>
            </a:pPr>
            <a:r>
              <a:rPr lang="ro-RO" sz="2400" b="1" i="1" u="sng" dirty="0" smtClean="0"/>
              <a:t>	5</a:t>
            </a:r>
            <a:r>
              <a:rPr lang="ro-RO" sz="2400" b="1" i="1" u="sng" dirty="0" smtClean="0"/>
              <a:t>. Semnarea actului de constituire al Operatorului Regional</a:t>
            </a:r>
            <a:endParaRPr lang="ru-RU" sz="2400" dirty="0" smtClean="0"/>
          </a:p>
          <a:p>
            <a:pPr>
              <a:buNone/>
            </a:pPr>
            <a:r>
              <a:rPr lang="ro-RO" sz="2400" dirty="0" smtClean="0"/>
              <a:t>	Reprezentanții </a:t>
            </a:r>
            <a:r>
              <a:rPr lang="ro-RO" sz="2400" dirty="0" smtClean="0"/>
              <a:t>unităților administrativ-teritoriale(de regulă primarii/președinții raionului) împuterniciți prin decizie de consiliu local/consiliu raional vor semna actele de constituire ale Operatorului Regional.</a:t>
            </a:r>
            <a:endParaRPr lang="ru-RU" sz="2400" dirty="0" smtClean="0"/>
          </a:p>
          <a:p>
            <a:endParaRPr lang="ru-RU" dirty="0"/>
          </a:p>
        </p:txBody>
      </p:sp>
      <p:sp>
        <p:nvSpPr>
          <p:cNvPr id="3" name="Заголовок 2"/>
          <p:cNvSpPr>
            <a:spLocks noGrp="1"/>
          </p:cNvSpPr>
          <p:nvPr>
            <p:ph type="title"/>
          </p:nvPr>
        </p:nvSpPr>
        <p:spPr/>
        <p:txBody>
          <a:bodyPr>
            <a:normAutofit/>
          </a:bodyPr>
          <a:lstStyle/>
          <a:p>
            <a:pPr algn="ctr"/>
            <a:r>
              <a:rPr lang="ro-RO" sz="2800" i="1" dirty="0" smtClean="0"/>
              <a:t>Etapa II. Înființarea Operatorului Regional</a:t>
            </a:r>
            <a:endParaRPr lang="ru-RU" sz="28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p:txBody>
          <a:bodyPr>
            <a:normAutofit fontScale="92500" lnSpcReduction="10000"/>
          </a:bodyPr>
          <a:lstStyle/>
          <a:p>
            <a:pPr>
              <a:buNone/>
            </a:pPr>
            <a:endParaRPr lang="ro-RO" sz="2800" b="1" i="1" u="sng" dirty="0" smtClean="0"/>
          </a:p>
          <a:p>
            <a:pPr>
              <a:buNone/>
            </a:pPr>
            <a:r>
              <a:rPr lang="ro-RO" sz="2800" b="1" i="1" u="sng" dirty="0" smtClean="0"/>
              <a:t>	</a:t>
            </a:r>
            <a:r>
              <a:rPr lang="ro-RO" sz="2800" b="1" i="1" u="sng" dirty="0" smtClean="0"/>
              <a:t>6</a:t>
            </a:r>
            <a:r>
              <a:rPr lang="ro-RO" sz="2800" b="1" i="1" u="sng" dirty="0" smtClean="0"/>
              <a:t>. Solicitarea de înregistrare a societății comerciale la Agenția Servicii Publice, Departamentul înregistrare și licențiere a unităților de drept. </a:t>
            </a:r>
            <a:endParaRPr lang="ru-RU" sz="2800" dirty="0" smtClean="0"/>
          </a:p>
          <a:p>
            <a:pPr>
              <a:buNone/>
            </a:pPr>
            <a:r>
              <a:rPr lang="ro-RO" sz="2800" dirty="0" smtClean="0"/>
              <a:t>	În </a:t>
            </a:r>
            <a:r>
              <a:rPr lang="ro-RO" sz="2800" dirty="0" smtClean="0"/>
              <a:t>vederea dobândirii capacității juridice, care atestă calitatea de subiect de drepturi și obligații, societatea comercială urmează a fi înregistrată la structura teritorială a Agenției Servicii Publice în a cărei rază de deservire se află sediul acesteia.</a:t>
            </a:r>
            <a:endParaRPr lang="ru-RU" sz="2800" dirty="0" smtClean="0"/>
          </a:p>
          <a:p>
            <a:pPr>
              <a:buNone/>
            </a:pPr>
            <a:r>
              <a:rPr lang="ro-RO" sz="2800" dirty="0" smtClean="0"/>
              <a:t>	</a:t>
            </a:r>
            <a:endParaRPr lang="ru-RU" sz="2800" dirty="0" smtClean="0"/>
          </a:p>
          <a:p>
            <a:endParaRPr lang="ru-RU" dirty="0"/>
          </a:p>
        </p:txBody>
      </p:sp>
      <p:sp>
        <p:nvSpPr>
          <p:cNvPr id="3" name="Заголовок 2"/>
          <p:cNvSpPr>
            <a:spLocks noGrp="1"/>
          </p:cNvSpPr>
          <p:nvPr>
            <p:ph type="title"/>
          </p:nvPr>
        </p:nvSpPr>
        <p:spPr/>
        <p:txBody>
          <a:bodyPr>
            <a:normAutofit/>
          </a:bodyPr>
          <a:lstStyle/>
          <a:p>
            <a:pPr algn="ctr"/>
            <a:r>
              <a:rPr lang="ro-RO" sz="2800" i="1" dirty="0" smtClean="0"/>
              <a:t>Etapa II. Înființarea Operatorului Regional</a:t>
            </a:r>
            <a:endParaRPr lang="ru-RU" sz="2800" b="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p:txBody>
          <a:bodyPr>
            <a:normAutofit fontScale="92500"/>
          </a:bodyPr>
          <a:lstStyle/>
          <a:p>
            <a:endParaRPr lang="ro-RO" dirty="0" smtClean="0"/>
          </a:p>
          <a:p>
            <a:pPr algn="ctr">
              <a:buNone/>
            </a:pPr>
            <a:r>
              <a:rPr lang="ro-RO" dirty="0" smtClean="0"/>
              <a:t>	Autorităţile publice locale au </a:t>
            </a:r>
            <a:r>
              <a:rPr lang="ro-RO" dirty="0" smtClean="0"/>
              <a:t>competența exclusivă </a:t>
            </a:r>
            <a:r>
              <a:rPr lang="ro-RO" dirty="0" smtClean="0"/>
              <a:t>privind: </a:t>
            </a:r>
          </a:p>
          <a:p>
            <a:pPr algn="ctr">
              <a:buFont typeface="Wingdings" pitchFamily="2" charset="2"/>
              <a:buChar char="Ø"/>
            </a:pPr>
            <a:r>
              <a:rPr lang="ro-RO" dirty="0" smtClean="0"/>
              <a:t>înființarea</a:t>
            </a:r>
            <a:r>
              <a:rPr lang="ro-RO" dirty="0" smtClean="0"/>
              <a:t>, organizarea, coordonarea, monitorizarea şi controlul funcţionării serviciilor publice de alimentare cu apă și de canalizare, </a:t>
            </a:r>
            <a:endParaRPr lang="ro-RO" dirty="0" smtClean="0"/>
          </a:p>
          <a:p>
            <a:pPr algn="ctr">
              <a:buFont typeface="Wingdings" pitchFamily="2" charset="2"/>
              <a:buChar char="Ø"/>
            </a:pPr>
            <a:r>
              <a:rPr lang="ro-RO" dirty="0" smtClean="0"/>
              <a:t>precum </a:t>
            </a:r>
            <a:r>
              <a:rPr lang="ro-RO" dirty="0" smtClean="0"/>
              <a:t>şi crearea, administrarea şi exploatarea bunurilor proprietate publică din infrastructura tehnico-edilitară a unităţilor administrativ-teritoriale aferente acestui serviciu. </a:t>
            </a:r>
            <a:endParaRPr lang="ru-RU" dirty="0"/>
          </a:p>
        </p:txBody>
      </p:sp>
      <p:sp>
        <p:nvSpPr>
          <p:cNvPr id="2" name="Заголовок 1"/>
          <p:cNvSpPr>
            <a:spLocks noGrp="1"/>
          </p:cNvSpPr>
          <p:nvPr>
            <p:ph type="title"/>
          </p:nvPr>
        </p:nvSpPr>
        <p:spPr/>
        <p:txBody>
          <a:bodyPr>
            <a:normAutofit/>
          </a:bodyPr>
          <a:lstStyle/>
          <a:p>
            <a:pPr algn="ctr"/>
            <a:r>
              <a:rPr lang="ro-RO" sz="2800" i="1" dirty="0" smtClean="0"/>
              <a:t>Competenţele autorităţilor publice locale </a:t>
            </a:r>
            <a:endParaRPr lang="ru-RU" sz="2800" i="1"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a:xfrm>
            <a:off x="457200" y="1481328"/>
            <a:ext cx="8229600" cy="5090944"/>
          </a:xfrm>
        </p:spPr>
        <p:txBody>
          <a:bodyPr>
            <a:normAutofit/>
          </a:bodyPr>
          <a:lstStyle/>
          <a:p>
            <a:pPr>
              <a:buNone/>
            </a:pPr>
            <a:endParaRPr lang="ro-RO" sz="2800" b="1" i="1" u="sng" dirty="0" smtClean="0"/>
          </a:p>
          <a:p>
            <a:pPr>
              <a:buNone/>
            </a:pPr>
            <a:r>
              <a:rPr lang="ro-RO" sz="2800" b="1" i="1" u="sng" dirty="0" smtClean="0"/>
              <a:t>	</a:t>
            </a:r>
            <a:r>
              <a:rPr lang="ro-RO" sz="2800" b="1" i="1" u="sng" dirty="0" smtClean="0"/>
              <a:t>7. </a:t>
            </a:r>
            <a:r>
              <a:rPr lang="ro-RO" sz="2800" b="1" i="1" u="sng" dirty="0" smtClean="0"/>
              <a:t>Înregistrarea de stat a valorilor mobiliare plasate la înfiinţarea societăţii pe acţiuni.</a:t>
            </a:r>
            <a:endParaRPr lang="ru-RU" sz="2800" dirty="0" smtClean="0"/>
          </a:p>
          <a:p>
            <a:pPr>
              <a:buNone/>
            </a:pPr>
            <a:r>
              <a:rPr lang="ro-RO" sz="2800" dirty="0" smtClean="0"/>
              <a:t>	</a:t>
            </a:r>
          </a:p>
          <a:p>
            <a:pPr>
              <a:buNone/>
            </a:pPr>
            <a:r>
              <a:rPr lang="ro-RO" sz="2800" dirty="0" smtClean="0"/>
              <a:t>	</a:t>
            </a:r>
            <a:r>
              <a:rPr lang="ro-RO" sz="2800" dirty="0" smtClean="0"/>
              <a:t>Etapa </a:t>
            </a:r>
            <a:r>
              <a:rPr lang="ro-RO" sz="2800" dirty="0" smtClean="0"/>
              <a:t>finală, prin care fondatorul/reprezentantul legal se adresează Comisiei Naționale a Pieței Financiare în vederea înregistrării de stat a acțiunilor plasate la înființarea societății pe acțiuni.</a:t>
            </a:r>
            <a:endParaRPr lang="ru-RU" sz="2800" dirty="0" smtClean="0"/>
          </a:p>
          <a:p>
            <a:endParaRPr lang="ru-RU" dirty="0"/>
          </a:p>
        </p:txBody>
      </p:sp>
      <p:sp>
        <p:nvSpPr>
          <p:cNvPr id="3" name="Заголовок 2"/>
          <p:cNvSpPr>
            <a:spLocks noGrp="1"/>
          </p:cNvSpPr>
          <p:nvPr>
            <p:ph type="title"/>
          </p:nvPr>
        </p:nvSpPr>
        <p:spPr/>
        <p:txBody>
          <a:bodyPr>
            <a:normAutofit/>
          </a:bodyPr>
          <a:lstStyle/>
          <a:p>
            <a:pPr algn="ctr"/>
            <a:r>
              <a:rPr lang="ro-RO" sz="2800" i="1" dirty="0" smtClean="0"/>
              <a:t>Etapa II. Înființarea Operatorului Regional</a:t>
            </a:r>
            <a:endParaRPr lang="ru-RU" sz="2800"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p:txBody>
          <a:bodyPr>
            <a:normAutofit lnSpcReduction="10000"/>
          </a:bodyPr>
          <a:lstStyle/>
          <a:p>
            <a:pPr>
              <a:buNone/>
            </a:pPr>
            <a:endParaRPr lang="ro-RO" sz="2800" b="1" i="1" u="sng" dirty="0" smtClean="0"/>
          </a:p>
          <a:p>
            <a:pPr>
              <a:buNone/>
            </a:pPr>
            <a:r>
              <a:rPr lang="ro-RO" sz="2800" b="1" i="1" u="sng" dirty="0" smtClean="0"/>
              <a:t>	</a:t>
            </a:r>
            <a:r>
              <a:rPr lang="ro-RO" sz="2800" b="1" i="1" u="sng" dirty="0" smtClean="0"/>
              <a:t>1</a:t>
            </a:r>
            <a:r>
              <a:rPr lang="ro-RO" sz="2800" b="1" i="1" u="sng" dirty="0" smtClean="0"/>
              <a:t>. Întocmirea unui studiu de specialitate privind stabilirea indicatorilor de performanţă ai serviciului furnizat/prestat consumatorilor</a:t>
            </a:r>
            <a:endParaRPr lang="ru-RU" sz="2800" dirty="0" smtClean="0"/>
          </a:p>
          <a:p>
            <a:pPr>
              <a:buNone/>
            </a:pPr>
            <a:r>
              <a:rPr lang="ro-RO" sz="2800" dirty="0" smtClean="0"/>
              <a:t>	Autoritățile </a:t>
            </a:r>
            <a:r>
              <a:rPr lang="ro-RO" sz="2800" dirty="0" smtClean="0"/>
              <a:t>publice locale vor dispune elaborarea studiului de specialitate privind stabilirea indicatorilor de performanță ai serviciului public de alimentare cu apă și de canalizare. </a:t>
            </a:r>
            <a:endParaRPr lang="ru-RU" sz="2800" dirty="0" smtClean="0"/>
          </a:p>
          <a:p>
            <a:pPr>
              <a:buNone/>
            </a:pPr>
            <a:r>
              <a:rPr lang="ro-RO" sz="2800" dirty="0" smtClean="0"/>
              <a:t>	</a:t>
            </a:r>
            <a:endParaRPr lang="ru-RU" sz="2800" dirty="0" smtClean="0"/>
          </a:p>
          <a:p>
            <a:endParaRPr lang="ru-RU" dirty="0"/>
          </a:p>
        </p:txBody>
      </p:sp>
      <p:sp>
        <p:nvSpPr>
          <p:cNvPr id="3" name="Заголовок 2"/>
          <p:cNvSpPr>
            <a:spLocks noGrp="1"/>
          </p:cNvSpPr>
          <p:nvPr>
            <p:ph type="title"/>
          </p:nvPr>
        </p:nvSpPr>
        <p:spPr/>
        <p:txBody>
          <a:bodyPr>
            <a:normAutofit/>
          </a:bodyPr>
          <a:lstStyle/>
          <a:p>
            <a:pPr algn="ctr"/>
            <a:r>
              <a:rPr lang="ro-RO" sz="2800" i="1" dirty="0" smtClean="0"/>
              <a:t>Etapa III. Delegarea gestiunii serviciilor publice </a:t>
            </a:r>
            <a:endParaRPr lang="ru-RU" sz="2800" i="1"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a:xfrm>
            <a:off x="457200" y="1481328"/>
            <a:ext cx="8229600" cy="5090944"/>
          </a:xfrm>
        </p:spPr>
        <p:txBody>
          <a:bodyPr>
            <a:normAutofit fontScale="92500" lnSpcReduction="10000"/>
          </a:bodyPr>
          <a:lstStyle/>
          <a:p>
            <a:pPr>
              <a:buNone/>
            </a:pPr>
            <a:r>
              <a:rPr lang="ro-RO" dirty="0" smtClean="0"/>
              <a:t>	</a:t>
            </a:r>
            <a:r>
              <a:rPr lang="ro-RO" sz="2800" b="1" i="1" u="sng" dirty="0" smtClean="0"/>
              <a:t>2. Elaborarea Regulamentului de organizare și funcţionare a serviciului public de alimentare cu apă și de canalizare şi a Caietului de sarcini privind furnizarea/prestarea serviciului</a:t>
            </a:r>
          </a:p>
          <a:p>
            <a:pPr>
              <a:buNone/>
            </a:pPr>
            <a:r>
              <a:rPr lang="ro-RO" sz="2800" b="1" dirty="0" smtClean="0"/>
              <a:t>	Regulamentul </a:t>
            </a:r>
            <a:r>
              <a:rPr lang="ro-RO" sz="2800" b="1" dirty="0" smtClean="0"/>
              <a:t>- </a:t>
            </a:r>
            <a:r>
              <a:rPr lang="ro-RO" sz="2800" dirty="0" smtClean="0"/>
              <a:t>stabileşte cadrul juridic unitar privind funcţionarea serviciului de alimentare cu apă și de canalizare, </a:t>
            </a:r>
            <a:r>
              <a:rPr lang="ro-RO" sz="2800" dirty="0" smtClean="0"/>
              <a:t>precum </a:t>
            </a:r>
            <a:r>
              <a:rPr lang="ro-RO" sz="2800" dirty="0" smtClean="0"/>
              <a:t>şi relaţiile dintre operatorii şi consumatorii acestui serviciu. </a:t>
            </a:r>
          </a:p>
          <a:p>
            <a:pPr>
              <a:buNone/>
            </a:pPr>
            <a:r>
              <a:rPr lang="ro-RO" sz="2800" b="1" dirty="0" smtClean="0"/>
              <a:t>	Caietul </a:t>
            </a:r>
            <a:r>
              <a:rPr lang="ro-RO" sz="2800" b="1" dirty="0" smtClean="0"/>
              <a:t>de sarcini  - </a:t>
            </a:r>
            <a:r>
              <a:rPr lang="ro-RO" sz="2800" dirty="0" smtClean="0"/>
              <a:t>stabileşte condiţiile de desfăşurare a serviciului, stabilind nivelurile de calitate şi condiţiile tehnice necesare funcționarii acestui serviciu.</a:t>
            </a:r>
            <a:endParaRPr lang="ru-RU" sz="2800" dirty="0" smtClean="0"/>
          </a:p>
          <a:p>
            <a:pPr>
              <a:buNone/>
            </a:pPr>
            <a:endParaRPr lang="ru-RU" dirty="0"/>
          </a:p>
        </p:txBody>
      </p:sp>
      <p:sp>
        <p:nvSpPr>
          <p:cNvPr id="3" name="Заголовок 2"/>
          <p:cNvSpPr>
            <a:spLocks noGrp="1"/>
          </p:cNvSpPr>
          <p:nvPr>
            <p:ph type="title"/>
          </p:nvPr>
        </p:nvSpPr>
        <p:spPr/>
        <p:txBody>
          <a:bodyPr>
            <a:normAutofit/>
          </a:bodyPr>
          <a:lstStyle/>
          <a:p>
            <a:pPr algn="ctr"/>
            <a:r>
              <a:rPr lang="ro-RO" sz="2800" i="1" dirty="0" smtClean="0"/>
              <a:t>Etapa III. Delegarea gestiunii serviciilor publice </a:t>
            </a:r>
            <a:endParaRPr lang="ru-RU" sz="2800" i="1"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p:txBody>
          <a:bodyPr/>
          <a:lstStyle/>
          <a:p>
            <a:pPr>
              <a:buNone/>
            </a:pPr>
            <a:endParaRPr lang="ro-RO" sz="2400" b="1" i="1" u="sng" dirty="0" smtClean="0"/>
          </a:p>
          <a:p>
            <a:pPr>
              <a:buNone/>
            </a:pPr>
            <a:endParaRPr lang="ro-RO" sz="2400" b="1" i="1" u="sng" dirty="0" smtClean="0"/>
          </a:p>
          <a:p>
            <a:pPr>
              <a:buNone/>
            </a:pPr>
            <a:r>
              <a:rPr lang="ro-RO" sz="2400" b="1" i="1" u="sng" dirty="0" smtClean="0"/>
              <a:t>	3</a:t>
            </a:r>
            <a:r>
              <a:rPr lang="ro-RO" sz="2400" b="1" i="1" u="sng" dirty="0" smtClean="0"/>
              <a:t>. Adoptarea de decizii ale consiliilor locale/consiliile raionale privind delegarea gestiunii serviciului de alimentare cu apă și de canalizare prin atribuirea directă a contractului de delegare a gestiunii către Operatorul Regional, inclusiv aprobarea Contractului de delegare a gestiunii cu anexele obligatorii</a:t>
            </a:r>
            <a:endParaRPr lang="ru-RU" sz="2400" dirty="0" smtClean="0"/>
          </a:p>
          <a:p>
            <a:pPr>
              <a:buNone/>
            </a:pPr>
            <a:endParaRPr lang="ru-RU" dirty="0"/>
          </a:p>
        </p:txBody>
      </p:sp>
      <p:sp>
        <p:nvSpPr>
          <p:cNvPr id="3" name="Заголовок 2"/>
          <p:cNvSpPr>
            <a:spLocks noGrp="1"/>
          </p:cNvSpPr>
          <p:nvPr>
            <p:ph type="title"/>
          </p:nvPr>
        </p:nvSpPr>
        <p:spPr/>
        <p:txBody>
          <a:bodyPr>
            <a:normAutofit/>
          </a:bodyPr>
          <a:lstStyle/>
          <a:p>
            <a:pPr algn="ctr"/>
            <a:r>
              <a:rPr lang="ro-RO" sz="2800" i="1" dirty="0" smtClean="0"/>
              <a:t>Etapa III. Delegarea gestiunii serviciilor publice </a:t>
            </a:r>
            <a:endParaRPr lang="ru-RU" sz="2800" i="1"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p:txBody>
          <a:bodyPr/>
          <a:lstStyle/>
          <a:p>
            <a:pPr algn="ctr">
              <a:buNone/>
            </a:pPr>
            <a:endParaRPr lang="ro-RO" sz="2400" b="1" dirty="0" smtClean="0"/>
          </a:p>
          <a:p>
            <a:pPr algn="ctr">
              <a:buNone/>
            </a:pPr>
            <a:endParaRPr lang="ro-RO" sz="2400" b="1" dirty="0" smtClean="0"/>
          </a:p>
          <a:p>
            <a:pPr algn="ctr">
              <a:buNone/>
            </a:pPr>
            <a:r>
              <a:rPr lang="ro-RO" sz="2400" b="1" dirty="0" smtClean="0"/>
              <a:t>Contractul </a:t>
            </a:r>
            <a:r>
              <a:rPr lang="ro-RO" sz="2400" b="1" dirty="0" smtClean="0"/>
              <a:t>de delegare a gestiunii </a:t>
            </a:r>
          </a:p>
          <a:p>
            <a:pPr algn="ctr">
              <a:buNone/>
            </a:pPr>
            <a:r>
              <a:rPr lang="ro-RO" sz="2400" dirty="0" smtClean="0"/>
              <a:t>	este </a:t>
            </a:r>
            <a:r>
              <a:rPr lang="ro-RO" sz="2400" dirty="0" smtClean="0"/>
              <a:t>principalul document între părțile semnatare, unde sunt enumerate drepturile și obligațiile autorității publice locale, pe de o parte, și ale Operatorului Regional, pe de altă parte, privind organizarea și funcționarea serviciului public de alimentare cu apă și de canalizare. </a:t>
            </a:r>
            <a:endParaRPr lang="ru-RU" sz="2400" dirty="0" smtClean="0"/>
          </a:p>
          <a:p>
            <a:endParaRPr lang="ru-RU" dirty="0"/>
          </a:p>
        </p:txBody>
      </p:sp>
      <p:sp>
        <p:nvSpPr>
          <p:cNvPr id="3" name="Заголовок 2"/>
          <p:cNvSpPr>
            <a:spLocks noGrp="1"/>
          </p:cNvSpPr>
          <p:nvPr>
            <p:ph type="title"/>
          </p:nvPr>
        </p:nvSpPr>
        <p:spPr/>
        <p:txBody>
          <a:bodyPr>
            <a:normAutofit/>
          </a:bodyPr>
          <a:lstStyle/>
          <a:p>
            <a:pPr algn="ctr"/>
            <a:r>
              <a:rPr lang="ro-RO" sz="2800" i="1" dirty="0" smtClean="0"/>
              <a:t>Etapa III. Delegarea gestiunii serviciilor publice </a:t>
            </a:r>
            <a:endParaRPr lang="ru-RU" sz="2800" i="1"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p:txBody>
          <a:bodyPr>
            <a:normAutofit fontScale="92500" lnSpcReduction="10000"/>
          </a:bodyPr>
          <a:lstStyle/>
          <a:p>
            <a:pPr>
              <a:buNone/>
            </a:pPr>
            <a:r>
              <a:rPr lang="ro-RO" sz="2800" dirty="0" smtClean="0"/>
              <a:t>	Anexele </a:t>
            </a:r>
            <a:r>
              <a:rPr lang="ro-RO" sz="2800" dirty="0" smtClean="0"/>
              <a:t>obligatorii ale contractului de delegare a gestiunii:</a:t>
            </a:r>
            <a:endParaRPr lang="ru-RU" sz="2800" dirty="0" smtClean="0"/>
          </a:p>
          <a:p>
            <a:pPr>
              <a:spcBef>
                <a:spcPct val="0"/>
              </a:spcBef>
              <a:spcAft>
                <a:spcPct val="0"/>
              </a:spcAft>
              <a:buFont typeface="Wingdings" pitchFamily="2" charset="2"/>
              <a:buChar char="ü"/>
            </a:pPr>
            <a:r>
              <a:rPr lang="ro-RO" sz="2800" dirty="0" smtClean="0"/>
              <a:t>caietul de sarcini privind furnizarea/prestarea serviciului; </a:t>
            </a:r>
            <a:endParaRPr lang="ru-RU" sz="2800" dirty="0" smtClean="0"/>
          </a:p>
          <a:p>
            <a:pPr>
              <a:spcBef>
                <a:spcPct val="0"/>
              </a:spcBef>
              <a:spcAft>
                <a:spcPct val="0"/>
              </a:spcAft>
              <a:buFont typeface="Wingdings" pitchFamily="2" charset="2"/>
              <a:buChar char="ü"/>
            </a:pPr>
            <a:r>
              <a:rPr lang="ro-RO" sz="2800" dirty="0" smtClean="0"/>
              <a:t>regulamentul de organizare și funcționare a serviciului;</a:t>
            </a:r>
            <a:endParaRPr lang="ru-RU" sz="2800" dirty="0" smtClean="0"/>
          </a:p>
          <a:p>
            <a:pPr>
              <a:spcBef>
                <a:spcPct val="0"/>
              </a:spcBef>
              <a:spcAft>
                <a:spcPct val="0"/>
              </a:spcAft>
              <a:buFont typeface="Wingdings" pitchFamily="2" charset="2"/>
              <a:buChar char="ü"/>
            </a:pPr>
            <a:r>
              <a:rPr lang="ro-RO" sz="2800" dirty="0" smtClean="0"/>
              <a:t>inventarul bunurilor mobile şi imobile, proprietate publică sau privată a unităţilor administrativ-teritoriale aferente serviciului furnizat; </a:t>
            </a:r>
            <a:endParaRPr lang="ru-RU" sz="2800" dirty="0" smtClean="0"/>
          </a:p>
          <a:p>
            <a:pPr>
              <a:spcBef>
                <a:spcPct val="0"/>
              </a:spcBef>
              <a:spcAft>
                <a:spcPct val="0"/>
              </a:spcAft>
              <a:buFont typeface="Wingdings" pitchFamily="2" charset="2"/>
              <a:buChar char="ü"/>
            </a:pPr>
            <a:r>
              <a:rPr lang="ro-RO" sz="2800" dirty="0" smtClean="0"/>
              <a:t>procesul-verbal de predare-preluare a bunurilor prevăzute la lit. c).</a:t>
            </a:r>
            <a:endParaRPr lang="ru-RU" sz="2800" dirty="0" smtClean="0"/>
          </a:p>
          <a:p>
            <a:endParaRPr lang="ru-RU" dirty="0"/>
          </a:p>
        </p:txBody>
      </p:sp>
      <p:sp>
        <p:nvSpPr>
          <p:cNvPr id="3" name="Заголовок 2"/>
          <p:cNvSpPr>
            <a:spLocks noGrp="1"/>
          </p:cNvSpPr>
          <p:nvPr>
            <p:ph type="title"/>
          </p:nvPr>
        </p:nvSpPr>
        <p:spPr/>
        <p:txBody>
          <a:bodyPr>
            <a:normAutofit/>
          </a:bodyPr>
          <a:lstStyle/>
          <a:p>
            <a:pPr algn="ctr"/>
            <a:r>
              <a:rPr lang="ro-RO" sz="2800" i="1" dirty="0" smtClean="0"/>
              <a:t>Etapa III. Delegarea gestiunii serviciilor publice </a:t>
            </a:r>
            <a:endParaRPr lang="ru-RU" sz="2800" i="1"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p:txBody>
          <a:bodyPr>
            <a:normAutofit lnSpcReduction="10000"/>
          </a:bodyPr>
          <a:lstStyle/>
          <a:p>
            <a:pPr>
              <a:buNone/>
            </a:pPr>
            <a:r>
              <a:rPr lang="ro-RO" sz="2200" b="1" dirty="0" smtClean="0"/>
              <a:t>	Contractul </a:t>
            </a:r>
            <a:r>
              <a:rPr lang="ro-RO" sz="2200" b="1" dirty="0" smtClean="0"/>
              <a:t>de delegare a gestiunii poate fi atribuit direct(fără organizarea licitației publice):</a:t>
            </a:r>
            <a:endParaRPr lang="ru-RU" sz="2200" b="1" dirty="0" smtClean="0"/>
          </a:p>
          <a:p>
            <a:pPr marL="719138" lvl="2">
              <a:buFont typeface="Wingdings" pitchFamily="2" charset="2"/>
              <a:buChar char="Ø"/>
            </a:pPr>
            <a:r>
              <a:rPr lang="ro-RO" sz="2200" dirty="0" smtClean="0"/>
              <a:t>societăților comerciale înființate de autoritățile administrației publice locale, care furnizează/prestează serviciul public de alimentare cu apă și de canalizare, cu capital social deținut integral de unitățile administrativ-teritoriale;</a:t>
            </a:r>
            <a:endParaRPr lang="ru-RU" sz="2200" dirty="0" smtClean="0"/>
          </a:p>
          <a:p>
            <a:pPr marL="719138" lvl="2">
              <a:buFont typeface="Wingdings" pitchFamily="2" charset="2"/>
              <a:buChar char="Ø"/>
            </a:pPr>
            <a:r>
              <a:rPr lang="ro-RO" sz="2200" dirty="0" smtClean="0"/>
              <a:t>societăților comerciale înființate în urma reorganizării întreprinderilor municipale, al căror capital social este deținut integral, în calitate de proprietar, de unitățile administrativ-teritoriale. </a:t>
            </a:r>
            <a:endParaRPr lang="ro-RO" sz="2200" dirty="0" smtClean="0"/>
          </a:p>
          <a:p>
            <a:pPr marL="719138" lvl="2">
              <a:buNone/>
            </a:pPr>
            <a:r>
              <a:rPr lang="ro-RO" sz="2200" b="1" dirty="0" smtClean="0"/>
              <a:t>	</a:t>
            </a:r>
            <a:r>
              <a:rPr lang="ro-RO" sz="2200" b="1" dirty="0" smtClean="0"/>
              <a:t>Existența </a:t>
            </a:r>
            <a:r>
              <a:rPr lang="ro-RO" sz="2200" b="1" dirty="0" smtClean="0"/>
              <a:t>capitalului privat în capitalul social al operatorului regional/operatorului este exclusă.</a:t>
            </a:r>
            <a:endParaRPr lang="ru-RU" sz="2200" b="1" dirty="0" smtClean="0"/>
          </a:p>
          <a:p>
            <a:endParaRPr lang="ru-RU" dirty="0"/>
          </a:p>
        </p:txBody>
      </p:sp>
      <p:sp>
        <p:nvSpPr>
          <p:cNvPr id="3" name="Заголовок 2"/>
          <p:cNvSpPr>
            <a:spLocks noGrp="1"/>
          </p:cNvSpPr>
          <p:nvPr>
            <p:ph type="title"/>
          </p:nvPr>
        </p:nvSpPr>
        <p:spPr/>
        <p:txBody>
          <a:bodyPr>
            <a:normAutofit/>
          </a:bodyPr>
          <a:lstStyle/>
          <a:p>
            <a:pPr algn="ctr"/>
            <a:r>
              <a:rPr lang="ro-RO" sz="2800" i="1" dirty="0" smtClean="0"/>
              <a:t>Etapa III. Delegarea gestiunii serviciilor publice </a:t>
            </a:r>
            <a:endParaRPr lang="ru-RU" sz="2800" i="1"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p:txBody>
          <a:bodyPr/>
          <a:lstStyle/>
          <a:p>
            <a:pPr>
              <a:buNone/>
            </a:pPr>
            <a:endParaRPr lang="ro-RO" sz="2400" b="1" i="1" u="sng" dirty="0" smtClean="0"/>
          </a:p>
          <a:p>
            <a:pPr>
              <a:buNone/>
            </a:pPr>
            <a:r>
              <a:rPr lang="ro-RO" sz="2400" b="1" i="1" u="sng" dirty="0" smtClean="0"/>
              <a:t>	</a:t>
            </a:r>
            <a:r>
              <a:rPr lang="ro-RO" sz="2400" b="1" i="1" u="sng" dirty="0" smtClean="0"/>
              <a:t>4</a:t>
            </a:r>
            <a:r>
              <a:rPr lang="ro-RO" sz="2400" b="1" i="1" u="sng" dirty="0" smtClean="0"/>
              <a:t>. Semnarea Contractului de delegare a gestiunii serviciului de alimentare cu apă și de canalizare</a:t>
            </a:r>
            <a:endParaRPr lang="ru-RU" sz="2400" dirty="0" smtClean="0"/>
          </a:p>
          <a:p>
            <a:pPr>
              <a:buNone/>
            </a:pPr>
            <a:r>
              <a:rPr lang="ro-RO" sz="2400" dirty="0" smtClean="0"/>
              <a:t>	Contractul </a:t>
            </a:r>
            <a:r>
              <a:rPr lang="ro-RO" sz="2400" dirty="0" smtClean="0"/>
              <a:t>de delegare a gestiunii serviciului de alimentare cu apă și de canalizare este semnat de reprezentantul unității administrativ-teritoriale(de regulă, primarul sau președintele raionului), împuternicit prin decizia consiliului local/consiliului raional.</a:t>
            </a:r>
            <a:endParaRPr lang="ru-RU" sz="2400" dirty="0" smtClean="0"/>
          </a:p>
          <a:p>
            <a:endParaRPr lang="ru-RU" dirty="0"/>
          </a:p>
        </p:txBody>
      </p:sp>
      <p:sp>
        <p:nvSpPr>
          <p:cNvPr id="3" name="Заголовок 2"/>
          <p:cNvSpPr>
            <a:spLocks noGrp="1"/>
          </p:cNvSpPr>
          <p:nvPr>
            <p:ph type="title"/>
          </p:nvPr>
        </p:nvSpPr>
        <p:spPr/>
        <p:txBody>
          <a:bodyPr>
            <a:normAutofit/>
          </a:bodyPr>
          <a:lstStyle/>
          <a:p>
            <a:pPr algn="ctr"/>
            <a:r>
              <a:rPr lang="ro-RO" sz="2800" i="1" dirty="0" smtClean="0"/>
              <a:t>Etapa III. Delegarea gestiunii serviciilor publice </a:t>
            </a:r>
            <a:endParaRPr lang="ru-RU" sz="2800" i="1"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a:xfrm>
            <a:off x="457200" y="1857364"/>
            <a:ext cx="8229600" cy="4149927"/>
          </a:xfrm>
        </p:spPr>
        <p:txBody>
          <a:bodyPr/>
          <a:lstStyle/>
          <a:p>
            <a:pPr>
              <a:buNone/>
            </a:pPr>
            <a:endParaRPr lang="ro-RO" dirty="0" smtClean="0"/>
          </a:p>
          <a:p>
            <a:pPr>
              <a:buNone/>
            </a:pPr>
            <a:endParaRPr lang="ro-RO" sz="3600" dirty="0" smtClean="0"/>
          </a:p>
          <a:p>
            <a:pPr algn="ctr">
              <a:buNone/>
            </a:pPr>
            <a:r>
              <a:rPr lang="ro-RO" sz="3600" dirty="0" smtClean="0"/>
              <a:t>Mulţumesc pentru atenţie!</a:t>
            </a:r>
            <a:endParaRPr lang="ru-RU" sz="3600" dirty="0"/>
          </a:p>
        </p:txBody>
      </p:sp>
      <p:grpSp>
        <p:nvGrpSpPr>
          <p:cNvPr id="4" name="Group 7"/>
          <p:cNvGrpSpPr>
            <a:grpSpLocks noGrp="1"/>
          </p:cNvGrpSpPr>
          <p:nvPr>
            <p:ph type="title"/>
          </p:nvPr>
        </p:nvGrpSpPr>
        <p:grpSpPr bwMode="auto">
          <a:xfrm>
            <a:off x="457200" y="274638"/>
            <a:ext cx="8229600" cy="1143000"/>
            <a:chOff x="0" y="-1238"/>
            <a:chExt cx="56769" cy="10143"/>
          </a:xfrm>
        </p:grpSpPr>
        <p:pic>
          <p:nvPicPr>
            <p:cNvPr id="5" name="Picture 9"/>
            <p:cNvPicPr>
              <a:picLocks noChangeAspect="1"/>
            </p:cNvPicPr>
            <p:nvPr/>
          </p:nvPicPr>
          <p:blipFill>
            <a:blip r:embed="rId2"/>
            <a:srcRect/>
            <a:stretch>
              <a:fillRect/>
            </a:stretch>
          </p:blipFill>
          <p:spPr bwMode="auto">
            <a:xfrm>
              <a:off x="27909" y="397"/>
              <a:ext cx="5804" cy="7474"/>
            </a:xfrm>
            <a:prstGeom prst="rect">
              <a:avLst/>
            </a:prstGeom>
            <a:noFill/>
          </p:spPr>
        </p:pic>
        <p:pic>
          <p:nvPicPr>
            <p:cNvPr id="6" name="Picture 2"/>
            <p:cNvPicPr>
              <a:picLocks noChangeAspect="1"/>
            </p:cNvPicPr>
            <p:nvPr/>
          </p:nvPicPr>
          <p:blipFill>
            <a:blip r:embed="rId3"/>
            <a:srcRect/>
            <a:stretch>
              <a:fillRect/>
            </a:stretch>
          </p:blipFill>
          <p:spPr bwMode="auto">
            <a:xfrm>
              <a:off x="36278" y="-1238"/>
              <a:ext cx="20491" cy="10061"/>
            </a:xfrm>
            <a:prstGeom prst="rect">
              <a:avLst/>
            </a:prstGeom>
            <a:noFill/>
          </p:spPr>
        </p:pic>
        <p:pic>
          <p:nvPicPr>
            <p:cNvPr id="7" name="Picture 4"/>
            <p:cNvPicPr>
              <a:picLocks noChangeAspect="1"/>
            </p:cNvPicPr>
            <p:nvPr/>
          </p:nvPicPr>
          <p:blipFill>
            <a:blip r:embed="rId4"/>
            <a:srcRect/>
            <a:stretch>
              <a:fillRect/>
            </a:stretch>
          </p:blipFill>
          <p:spPr bwMode="auto">
            <a:xfrm>
              <a:off x="0" y="954"/>
              <a:ext cx="23456" cy="7951"/>
            </a:xfrm>
            <a:prstGeom prst="rect">
              <a:avLst/>
            </a:prstGeom>
            <a:noFill/>
          </p:spPr>
        </p:pic>
      </p:gr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p:txBody>
          <a:bodyPr>
            <a:normAutofit lnSpcReduction="10000"/>
          </a:bodyPr>
          <a:lstStyle/>
          <a:p>
            <a:endParaRPr lang="ro-RO" dirty="0" smtClean="0"/>
          </a:p>
          <a:p>
            <a:pPr algn="just">
              <a:buNone/>
            </a:pPr>
            <a:r>
              <a:rPr lang="ro-RO" b="1" dirty="0" smtClean="0"/>
              <a:t>	Recomandare:</a:t>
            </a:r>
          </a:p>
          <a:p>
            <a:pPr algn="just">
              <a:buNone/>
            </a:pPr>
            <a:r>
              <a:rPr lang="ro-RO" dirty="0" smtClean="0"/>
              <a:t>	procesul </a:t>
            </a:r>
            <a:r>
              <a:rPr lang="ro-RO" dirty="0" smtClean="0"/>
              <a:t>de regionalizare să fie coordonat şi mediat de Consiliul Raional, având în vedere funcţia şi autoritatea pe care o are la nivel local. </a:t>
            </a:r>
            <a:endParaRPr lang="ro-RO" dirty="0" smtClean="0"/>
          </a:p>
          <a:p>
            <a:pPr algn="just">
              <a:buNone/>
            </a:pPr>
            <a:r>
              <a:rPr lang="ro-RO" dirty="0" smtClean="0"/>
              <a:t>	</a:t>
            </a:r>
            <a:r>
              <a:rPr lang="ro-RO" dirty="0" smtClean="0"/>
              <a:t>Mai </a:t>
            </a:r>
            <a:r>
              <a:rPr lang="ro-RO" dirty="0" smtClean="0"/>
              <a:t>mult decât atât, se recomandă participarea Consiliului Raional la înființarea Operatorului Regional, </a:t>
            </a:r>
            <a:r>
              <a:rPr lang="ro-RO" dirty="0" smtClean="0"/>
              <a:t>la semnarea contractului de delegare a gestiunii, alături </a:t>
            </a:r>
            <a:r>
              <a:rPr lang="ro-RO" dirty="0" smtClean="0"/>
              <a:t>de consiliile locale.</a:t>
            </a:r>
            <a:endParaRPr lang="ru-RU" dirty="0"/>
          </a:p>
        </p:txBody>
      </p:sp>
      <p:sp>
        <p:nvSpPr>
          <p:cNvPr id="3" name="Заголовок 2"/>
          <p:cNvSpPr>
            <a:spLocks noGrp="1"/>
          </p:cNvSpPr>
          <p:nvPr>
            <p:ph type="title"/>
          </p:nvPr>
        </p:nvSpPr>
        <p:spPr/>
        <p:txBody>
          <a:bodyPr>
            <a:normAutofit/>
          </a:bodyPr>
          <a:lstStyle/>
          <a:p>
            <a:pPr algn="ctr"/>
            <a:r>
              <a:rPr lang="ro-RO" sz="2800" i="1" dirty="0" smtClean="0"/>
              <a:t>Competenţele autorităţilor publice locale </a:t>
            </a:r>
            <a:endParaRPr lang="ru-RU" sz="2800" i="1"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a:xfrm>
            <a:off x="457200" y="1481328"/>
            <a:ext cx="8229600" cy="4948068"/>
          </a:xfrm>
        </p:spPr>
        <p:txBody>
          <a:bodyPr>
            <a:normAutofit/>
          </a:bodyPr>
          <a:lstStyle/>
          <a:p>
            <a:pPr algn="just">
              <a:buNone/>
              <a:defRPr/>
            </a:pPr>
            <a:r>
              <a:rPr lang="ro-RO" sz="2800" dirty="0" smtClean="0"/>
              <a:t>	</a:t>
            </a:r>
          </a:p>
          <a:p>
            <a:pPr algn="just">
              <a:buNone/>
              <a:defRPr/>
            </a:pPr>
            <a:r>
              <a:rPr lang="ro-RO" sz="2800" dirty="0" smtClean="0"/>
              <a:t>	</a:t>
            </a:r>
            <a:endParaRPr lang="ru-RU" sz="2800" dirty="0" smtClean="0"/>
          </a:p>
          <a:p>
            <a:pPr marL="342900" indent="-342900" algn="just">
              <a:buNone/>
              <a:defRPr/>
            </a:pPr>
            <a:r>
              <a:rPr lang="ro-RO" sz="2800" dirty="0" smtClean="0"/>
              <a:t>	</a:t>
            </a:r>
            <a:r>
              <a:rPr lang="ro-RO" sz="2800" b="1" dirty="0" smtClean="0"/>
              <a:t>Etapa </a:t>
            </a:r>
            <a:r>
              <a:rPr lang="ro-RO" sz="2800" b="1" dirty="0" smtClean="0"/>
              <a:t>I. </a:t>
            </a:r>
            <a:r>
              <a:rPr lang="ro-RO" sz="2800" dirty="0" smtClean="0"/>
              <a:t>Etapa pregătitoare. Studiul de oportunitate</a:t>
            </a:r>
          </a:p>
          <a:p>
            <a:pPr marL="342900" indent="-342900" algn="just">
              <a:buNone/>
              <a:defRPr/>
            </a:pPr>
            <a:r>
              <a:rPr lang="ro-RO" sz="2800" dirty="0" smtClean="0"/>
              <a:t>	</a:t>
            </a:r>
            <a:r>
              <a:rPr lang="ro-RO" sz="2800" b="1" dirty="0" smtClean="0"/>
              <a:t>Etapa </a:t>
            </a:r>
            <a:r>
              <a:rPr lang="ro-RO" sz="2800" b="1" dirty="0" smtClean="0"/>
              <a:t>a II. </a:t>
            </a:r>
            <a:r>
              <a:rPr lang="ro-RO" sz="2800" dirty="0" smtClean="0"/>
              <a:t>Înființarea Operatorului Regional</a:t>
            </a:r>
          </a:p>
          <a:p>
            <a:pPr marL="342900" indent="-342900" algn="just">
              <a:buNone/>
              <a:defRPr/>
            </a:pPr>
            <a:r>
              <a:rPr lang="ro-RO" sz="2800" b="1" dirty="0" smtClean="0"/>
              <a:t>	Etapa </a:t>
            </a:r>
            <a:r>
              <a:rPr lang="ro-RO" sz="2800" b="1" dirty="0" smtClean="0"/>
              <a:t>a III. </a:t>
            </a:r>
            <a:r>
              <a:rPr lang="ro-RO" sz="2800" dirty="0" smtClean="0"/>
              <a:t>Delegarea gestiunii serviciului de alimentare cu apă și de canalizare</a:t>
            </a:r>
            <a:endParaRPr lang="ru-RU" sz="2800" dirty="0" smtClean="0"/>
          </a:p>
          <a:p>
            <a:endParaRPr lang="ru-RU" dirty="0"/>
          </a:p>
        </p:txBody>
      </p:sp>
      <p:sp>
        <p:nvSpPr>
          <p:cNvPr id="3" name="Заголовок 2"/>
          <p:cNvSpPr>
            <a:spLocks noGrp="1"/>
          </p:cNvSpPr>
          <p:nvPr>
            <p:ph type="title"/>
          </p:nvPr>
        </p:nvSpPr>
        <p:spPr/>
        <p:txBody>
          <a:bodyPr>
            <a:normAutofit/>
          </a:bodyPr>
          <a:lstStyle/>
          <a:p>
            <a:pPr algn="ctr"/>
            <a:r>
              <a:rPr lang="ro-RO" sz="2800" i="1" dirty="0" smtClean="0"/>
              <a:t>Etapele </a:t>
            </a:r>
            <a:r>
              <a:rPr lang="ro-RO" sz="2800" i="1" dirty="0" smtClean="0"/>
              <a:t>implementării cadrului instituțional</a:t>
            </a:r>
            <a:endParaRPr lang="ru-RU" sz="2800" i="1"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a:xfrm>
            <a:off x="457200" y="1481328"/>
            <a:ext cx="8229600" cy="5162382"/>
          </a:xfrm>
        </p:spPr>
        <p:txBody>
          <a:bodyPr>
            <a:normAutofit/>
          </a:bodyPr>
          <a:lstStyle/>
          <a:p>
            <a:pPr marL="342900" indent="-342900">
              <a:buNone/>
              <a:defRPr/>
            </a:pPr>
            <a:r>
              <a:rPr lang="ro-RO" sz="2800" b="1" u="sng" dirty="0" smtClean="0"/>
              <a:t>	1</a:t>
            </a:r>
            <a:r>
              <a:rPr lang="ro-RO" sz="2800" b="1" u="sng" dirty="0" smtClean="0"/>
              <a:t>. Elaborarea studiului de oportunitate </a:t>
            </a:r>
            <a:r>
              <a:rPr lang="ro-RO" sz="2800" b="1" dirty="0" smtClean="0"/>
              <a:t>(art. 13 alin. (14) din Legea nr. </a:t>
            </a:r>
            <a:r>
              <a:rPr lang="ro-RO" sz="2800" b="1" dirty="0" smtClean="0"/>
              <a:t>303/2013)</a:t>
            </a:r>
            <a:endParaRPr lang="ru-RU" sz="2800" b="1" dirty="0" smtClean="0"/>
          </a:p>
          <a:p>
            <a:pPr marL="342900" indent="-342900" algn="just">
              <a:buNone/>
              <a:defRPr/>
            </a:pPr>
            <a:r>
              <a:rPr lang="ro-RO" sz="2800" dirty="0" smtClean="0"/>
              <a:t>	</a:t>
            </a:r>
            <a:r>
              <a:rPr lang="ro-RO" sz="2800" dirty="0" smtClean="0"/>
              <a:t>	</a:t>
            </a:r>
            <a:endParaRPr lang="ro-RO" sz="2800" dirty="0" smtClean="0"/>
          </a:p>
          <a:p>
            <a:pPr marL="342900" indent="-342900" algn="just">
              <a:buNone/>
              <a:defRPr/>
            </a:pPr>
            <a:r>
              <a:rPr lang="ro-RO" sz="2800" b="1" dirty="0" smtClean="0"/>
              <a:t>	</a:t>
            </a:r>
            <a:r>
              <a:rPr lang="ro-RO" sz="2800" b="1" dirty="0" smtClean="0"/>
              <a:t>Studiul </a:t>
            </a:r>
            <a:r>
              <a:rPr lang="ro-RO" sz="2800" b="1" dirty="0" smtClean="0"/>
              <a:t>de oportunitate </a:t>
            </a:r>
            <a:r>
              <a:rPr lang="ro-RO" sz="2800" dirty="0" smtClean="0"/>
              <a:t>este un document realizat de autoritatea publică locală în scopul colectării de date economico-financiare suficiente pentru fundamentarea necesității și oportunității de delegare a gestiunii serviciului public de alimentare cu apă și de canalizare(art. 4 din Legea nr. 303/13.12.2013).</a:t>
            </a:r>
            <a:endParaRPr lang="ru-RU" sz="2800" dirty="0" smtClean="0"/>
          </a:p>
          <a:p>
            <a:endParaRPr lang="ru-RU" dirty="0"/>
          </a:p>
        </p:txBody>
      </p:sp>
      <p:sp>
        <p:nvSpPr>
          <p:cNvPr id="3" name="Заголовок 2"/>
          <p:cNvSpPr>
            <a:spLocks noGrp="1"/>
          </p:cNvSpPr>
          <p:nvPr>
            <p:ph type="title"/>
          </p:nvPr>
        </p:nvSpPr>
        <p:spPr/>
        <p:txBody>
          <a:bodyPr>
            <a:normAutofit/>
          </a:bodyPr>
          <a:lstStyle/>
          <a:p>
            <a:pPr algn="ctr"/>
            <a:r>
              <a:rPr lang="ro-RO" sz="2800" i="1" dirty="0" smtClean="0"/>
              <a:t>Etapa I. Etapa </a:t>
            </a:r>
            <a:r>
              <a:rPr lang="ro-RO" sz="2800" i="1" dirty="0" err="1" smtClean="0"/>
              <a:t>preg</a:t>
            </a:r>
            <a:r>
              <a:rPr lang="ro-RO" sz="2800" i="1" dirty="0" smtClean="0"/>
              <a:t>. Studiul de oportunitate</a:t>
            </a:r>
            <a:endParaRPr lang="ru-RU" sz="2800" i="1"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a:xfrm>
            <a:off x="457200" y="1481328"/>
            <a:ext cx="8229600" cy="5019506"/>
          </a:xfrm>
        </p:spPr>
        <p:txBody>
          <a:bodyPr>
            <a:normAutofit/>
          </a:bodyPr>
          <a:lstStyle/>
          <a:p>
            <a:pPr>
              <a:buNone/>
            </a:pPr>
            <a:r>
              <a:rPr lang="ro-RO" sz="2400" b="1" dirty="0" smtClean="0"/>
              <a:t>	Studiul </a:t>
            </a:r>
            <a:r>
              <a:rPr lang="ro-RO" sz="2400" b="1" dirty="0" smtClean="0"/>
              <a:t>de oportunitate cuprinde examinarea urm.:</a:t>
            </a:r>
            <a:endParaRPr lang="ru-RU" sz="2400" b="1" dirty="0" smtClean="0"/>
          </a:p>
          <a:p>
            <a:pPr marL="719138" lvl="2">
              <a:spcBef>
                <a:spcPct val="0"/>
              </a:spcBef>
              <a:spcAft>
                <a:spcPct val="0"/>
              </a:spcAft>
              <a:buFont typeface="Wingdings" pitchFamily="2" charset="2"/>
              <a:buChar char="Ø"/>
            </a:pPr>
            <a:r>
              <a:rPr lang="ro-RO" sz="2400" dirty="0" smtClean="0"/>
              <a:t>necesitățile localităților;</a:t>
            </a:r>
            <a:endParaRPr lang="ru-RU" sz="2400" dirty="0" smtClean="0"/>
          </a:p>
          <a:p>
            <a:pPr marL="719138" lvl="2">
              <a:spcBef>
                <a:spcPct val="0"/>
              </a:spcBef>
              <a:spcAft>
                <a:spcPct val="0"/>
              </a:spcAft>
              <a:buFont typeface="Wingdings" pitchFamily="2" charset="2"/>
              <a:buChar char="Ø"/>
            </a:pPr>
            <a:r>
              <a:rPr lang="ro-RO" sz="2400" dirty="0" smtClean="0"/>
              <a:t>suprafața, gradul de dezvoltare şi particularităţile economico-sociale ale localităţilor; </a:t>
            </a:r>
            <a:endParaRPr lang="ru-RU" sz="2400" dirty="0" smtClean="0"/>
          </a:p>
          <a:p>
            <a:pPr marL="719138" lvl="2">
              <a:spcBef>
                <a:spcPct val="0"/>
              </a:spcBef>
              <a:spcAft>
                <a:spcPct val="0"/>
              </a:spcAft>
              <a:buFont typeface="Wingdings" pitchFamily="2" charset="2"/>
              <a:buChar char="Ø"/>
            </a:pPr>
            <a:r>
              <a:rPr lang="ro-RO" sz="2400" dirty="0" smtClean="0"/>
              <a:t>starea sistemelor de alimentare cu apă şi de canalizare existente; </a:t>
            </a:r>
            <a:endParaRPr lang="ru-RU" sz="2400" dirty="0" smtClean="0"/>
          </a:p>
          <a:p>
            <a:pPr marL="719138" lvl="2">
              <a:spcBef>
                <a:spcPct val="0"/>
              </a:spcBef>
              <a:spcAft>
                <a:spcPct val="0"/>
              </a:spcAft>
              <a:buFont typeface="Wingdings" pitchFamily="2" charset="2"/>
              <a:buChar char="Ø"/>
            </a:pPr>
            <a:r>
              <a:rPr lang="ro-RO" sz="2400" dirty="0" smtClean="0"/>
              <a:t>posibilităţile locale de finanţare a exploatării şi funcţionării serviciului, respectiv a înfiinţării ori dezvoltării sistemului public de alimentare cu apă și de canalizare; </a:t>
            </a:r>
            <a:endParaRPr lang="ru-RU" sz="2400" dirty="0" smtClean="0"/>
          </a:p>
          <a:p>
            <a:pPr marL="719138" lvl="2">
              <a:spcBef>
                <a:spcPct val="0"/>
              </a:spcBef>
              <a:spcAft>
                <a:spcPct val="0"/>
              </a:spcAft>
              <a:buFont typeface="Wingdings" pitchFamily="2" charset="2"/>
              <a:buChar char="Ø"/>
            </a:pPr>
            <a:r>
              <a:rPr lang="ro-RO" sz="2400" dirty="0" smtClean="0"/>
              <a:t>raportul cost-calitate optim pentru serviciul furnizat/prestat consumatorilor.</a:t>
            </a:r>
            <a:endParaRPr lang="ru-RU" sz="2400" dirty="0" smtClean="0"/>
          </a:p>
          <a:p>
            <a:endParaRPr lang="ru-RU" dirty="0"/>
          </a:p>
        </p:txBody>
      </p:sp>
      <p:sp>
        <p:nvSpPr>
          <p:cNvPr id="3" name="Заголовок 2"/>
          <p:cNvSpPr>
            <a:spLocks noGrp="1"/>
          </p:cNvSpPr>
          <p:nvPr>
            <p:ph type="title"/>
          </p:nvPr>
        </p:nvSpPr>
        <p:spPr/>
        <p:txBody>
          <a:bodyPr>
            <a:normAutofit/>
          </a:bodyPr>
          <a:lstStyle/>
          <a:p>
            <a:pPr algn="ctr"/>
            <a:r>
              <a:rPr lang="ro-RO" sz="2800" i="1" dirty="0" smtClean="0"/>
              <a:t>Etapa I. Etapa </a:t>
            </a:r>
            <a:r>
              <a:rPr lang="ro-RO" sz="2800" i="1" dirty="0" err="1" smtClean="0"/>
              <a:t>preg</a:t>
            </a:r>
            <a:r>
              <a:rPr lang="ro-RO" sz="2800" i="1" dirty="0" smtClean="0"/>
              <a:t>. Studiul de oportunitate</a:t>
            </a:r>
            <a:r>
              <a:rPr lang="ru-RU" sz="2800" dirty="0" smtClean="0"/>
              <a:t/>
            </a:r>
            <a:br>
              <a:rPr lang="ru-RU" sz="2800" dirty="0" smtClean="0"/>
            </a:br>
            <a:endParaRPr lang="ru-RU" sz="28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a:xfrm>
            <a:off x="457200" y="1481328"/>
            <a:ext cx="8229600" cy="5090944"/>
          </a:xfrm>
        </p:spPr>
        <p:txBody>
          <a:bodyPr>
            <a:normAutofit/>
          </a:bodyPr>
          <a:lstStyle/>
          <a:p>
            <a:pPr>
              <a:buNone/>
            </a:pPr>
            <a:r>
              <a:rPr lang="ro-RO" sz="2800" b="1" u="sng" dirty="0" smtClean="0"/>
              <a:t>	2</a:t>
            </a:r>
            <a:r>
              <a:rPr lang="ro-RO" sz="2800" b="1" u="sng" dirty="0" smtClean="0"/>
              <a:t>. Dezbateri publice cu consumatorii </a:t>
            </a:r>
            <a:endParaRPr lang="ru-RU" sz="2800" dirty="0" smtClean="0"/>
          </a:p>
          <a:p>
            <a:pPr>
              <a:buNone/>
            </a:pPr>
            <a:r>
              <a:rPr lang="ro-RO" sz="2800" dirty="0" smtClean="0"/>
              <a:t>	</a:t>
            </a:r>
          </a:p>
          <a:p>
            <a:pPr>
              <a:buNone/>
            </a:pPr>
            <a:r>
              <a:rPr lang="ro-RO" sz="2800" dirty="0" smtClean="0"/>
              <a:t>	</a:t>
            </a:r>
            <a:r>
              <a:rPr lang="ro-RO" sz="2800" dirty="0" smtClean="0"/>
              <a:t>Se </a:t>
            </a:r>
            <a:r>
              <a:rPr lang="ro-RO" sz="2800" dirty="0" smtClean="0"/>
              <a:t>recomandă organizarea unor dezbateri publice şi consultarea consumatorilor din fiecare unitate administrativ-teritorială în ceea ce priveşte înfiinţarea, funcţionarea şi gestiunea serviciilor publice de alimentare cu apă şi de canalizare. </a:t>
            </a:r>
            <a:endParaRPr lang="ro-RO" sz="2800" dirty="0" smtClean="0"/>
          </a:p>
          <a:p>
            <a:pPr>
              <a:buNone/>
            </a:pPr>
            <a:r>
              <a:rPr lang="ro-RO" sz="2800" dirty="0" smtClean="0"/>
              <a:t>	</a:t>
            </a:r>
            <a:r>
              <a:rPr lang="ro-RO" sz="2800" dirty="0" smtClean="0"/>
              <a:t>Astfel</a:t>
            </a:r>
            <a:r>
              <a:rPr lang="ro-RO" sz="2800" dirty="0" smtClean="0"/>
              <a:t>, consumatorii vor cunoaște proiectele care urmează a fi implementate în localitate.</a:t>
            </a:r>
            <a:endParaRPr lang="ru-RU" sz="2800" dirty="0" smtClean="0"/>
          </a:p>
          <a:p>
            <a:endParaRPr lang="ru-RU" dirty="0"/>
          </a:p>
        </p:txBody>
      </p:sp>
      <p:sp>
        <p:nvSpPr>
          <p:cNvPr id="3" name="Заголовок 2"/>
          <p:cNvSpPr>
            <a:spLocks noGrp="1"/>
          </p:cNvSpPr>
          <p:nvPr>
            <p:ph type="title"/>
          </p:nvPr>
        </p:nvSpPr>
        <p:spPr/>
        <p:txBody>
          <a:bodyPr>
            <a:normAutofit/>
          </a:bodyPr>
          <a:lstStyle/>
          <a:p>
            <a:pPr algn="ctr"/>
            <a:r>
              <a:rPr lang="ro-RO" sz="2800" i="1" dirty="0" smtClean="0"/>
              <a:t>Etapa I. Etapa </a:t>
            </a:r>
            <a:r>
              <a:rPr lang="ro-RO" sz="2800" i="1" dirty="0" err="1" smtClean="0"/>
              <a:t>preg</a:t>
            </a:r>
            <a:r>
              <a:rPr lang="ro-RO" sz="2800" i="1" dirty="0" smtClean="0"/>
              <a:t>. Studiul de oportunitate</a:t>
            </a:r>
            <a:endParaRPr lang="ru-RU" sz="28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a:xfrm>
            <a:off x="457200" y="1714488"/>
            <a:ext cx="8229600" cy="4292803"/>
          </a:xfrm>
        </p:spPr>
        <p:txBody>
          <a:bodyPr/>
          <a:lstStyle/>
          <a:p>
            <a:pPr>
              <a:buNone/>
            </a:pPr>
            <a:endParaRPr lang="ro-RO" sz="2400" b="1" u="sng" dirty="0" smtClean="0"/>
          </a:p>
          <a:p>
            <a:pPr>
              <a:buNone/>
            </a:pPr>
            <a:endParaRPr lang="ro-RO" sz="2400" b="1" u="sng" dirty="0" smtClean="0"/>
          </a:p>
          <a:p>
            <a:pPr>
              <a:buNone/>
            </a:pPr>
            <a:r>
              <a:rPr lang="ro-RO" sz="2400" b="1" u="sng" dirty="0" smtClean="0"/>
              <a:t>	3</a:t>
            </a:r>
            <a:r>
              <a:rPr lang="ro-RO" sz="2400" b="1" u="sng" dirty="0" smtClean="0"/>
              <a:t>. Adoptarea deciziilor consiliilor locale/consiliilor raionale de aprobare a studiului de oportunitate </a:t>
            </a:r>
            <a:endParaRPr lang="ru-RU" sz="2400" dirty="0" smtClean="0"/>
          </a:p>
          <a:p>
            <a:pPr>
              <a:buNone/>
            </a:pPr>
            <a:r>
              <a:rPr lang="ro-RO" sz="2400" dirty="0" smtClean="0"/>
              <a:t>	Studiul </a:t>
            </a:r>
            <a:r>
              <a:rPr lang="ro-RO" sz="2400" dirty="0" smtClean="0"/>
              <a:t>de oportunitate va fi supus aprobării de către autoritățile publice locale/raionale în termen de 6 luni de la luarea deciziei privind delegarea gestiunii sau de la primirea unei propuneri formulate de un investitor interesat.</a:t>
            </a:r>
            <a:endParaRPr lang="ru-RU" sz="2400" dirty="0" smtClean="0"/>
          </a:p>
          <a:p>
            <a:pPr>
              <a:buNone/>
            </a:pPr>
            <a:endParaRPr lang="ru-RU" dirty="0"/>
          </a:p>
        </p:txBody>
      </p:sp>
      <p:sp>
        <p:nvSpPr>
          <p:cNvPr id="3" name="Заголовок 2"/>
          <p:cNvSpPr>
            <a:spLocks noGrp="1"/>
          </p:cNvSpPr>
          <p:nvPr>
            <p:ph type="title"/>
          </p:nvPr>
        </p:nvSpPr>
        <p:spPr/>
        <p:txBody>
          <a:bodyPr>
            <a:normAutofit/>
          </a:bodyPr>
          <a:lstStyle/>
          <a:p>
            <a:pPr algn="ctr"/>
            <a:r>
              <a:rPr lang="ro-RO" sz="2800" i="1" dirty="0" smtClean="0"/>
              <a:t>Etapa I. Etapa </a:t>
            </a:r>
            <a:r>
              <a:rPr lang="ro-RO" sz="2800" i="1" dirty="0" err="1" smtClean="0"/>
              <a:t>preg</a:t>
            </a:r>
            <a:r>
              <a:rPr lang="ro-RO" sz="2800" i="1" dirty="0" smtClean="0"/>
              <a:t>. Studiul de oportunitate</a:t>
            </a:r>
            <a:endParaRPr lang="ru-RU" sz="28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a:xfrm>
            <a:off x="457200" y="1481328"/>
            <a:ext cx="8229600" cy="5090944"/>
          </a:xfrm>
        </p:spPr>
        <p:txBody>
          <a:bodyPr>
            <a:normAutofit/>
          </a:bodyPr>
          <a:lstStyle/>
          <a:p>
            <a:pPr>
              <a:buNone/>
            </a:pPr>
            <a:r>
              <a:rPr lang="ro-RO" sz="2800" b="1" u="sng" dirty="0" smtClean="0"/>
              <a:t>	4</a:t>
            </a:r>
            <a:r>
              <a:rPr lang="ro-RO" sz="2800" b="1" u="sng" dirty="0" smtClean="0"/>
              <a:t>. Adoptarea de către consiliile locale/consiliile raionale a deciziilor privind aprobarea formei de gestiune delegată a serviciului de alimentare cu apă și de </a:t>
            </a:r>
            <a:r>
              <a:rPr lang="ro-RO" sz="2800" b="1" u="sng" dirty="0" smtClean="0"/>
              <a:t>canalizare</a:t>
            </a:r>
            <a:endParaRPr lang="ru-RU" sz="2800" dirty="0" smtClean="0"/>
          </a:p>
          <a:p>
            <a:pPr>
              <a:buNone/>
            </a:pPr>
            <a:r>
              <a:rPr lang="ro-RO" sz="2800" dirty="0" smtClean="0"/>
              <a:t>	Deciziile sunt adoptate în baza concluziilor </a:t>
            </a:r>
            <a:r>
              <a:rPr lang="ro-RO" sz="2800" dirty="0" smtClean="0"/>
              <a:t>și </a:t>
            </a:r>
            <a:r>
              <a:rPr lang="ro-RO" sz="2800" dirty="0" smtClean="0"/>
              <a:t>soluțiilor </a:t>
            </a:r>
            <a:r>
              <a:rPr lang="ro-RO" sz="2800" dirty="0" smtClean="0"/>
              <a:t>propuse în studiul de oportunitate </a:t>
            </a:r>
            <a:r>
              <a:rPr lang="ro-RO" sz="2800" dirty="0" smtClean="0"/>
              <a:t>care recomandă </a:t>
            </a:r>
            <a:r>
              <a:rPr lang="ro-RO" sz="2800" dirty="0" smtClean="0"/>
              <a:t>gestiunea delegată prin înființarea, organizarea și gestiunea, în comun, a serviciilor de alimentare cu apă și de </a:t>
            </a:r>
            <a:r>
              <a:rPr lang="ro-RO" sz="2800" dirty="0" smtClean="0"/>
              <a:t>canalizare</a:t>
            </a:r>
            <a:r>
              <a:rPr lang="ro-RO" sz="2800" dirty="0" smtClean="0"/>
              <a:t>.</a:t>
            </a:r>
            <a:endParaRPr lang="ru-RU" sz="2800" dirty="0" smtClean="0"/>
          </a:p>
          <a:p>
            <a:endParaRPr lang="ru-RU" dirty="0"/>
          </a:p>
        </p:txBody>
      </p:sp>
      <p:sp>
        <p:nvSpPr>
          <p:cNvPr id="3" name="Заголовок 2"/>
          <p:cNvSpPr>
            <a:spLocks noGrp="1"/>
          </p:cNvSpPr>
          <p:nvPr>
            <p:ph type="title"/>
          </p:nvPr>
        </p:nvSpPr>
        <p:spPr/>
        <p:txBody>
          <a:bodyPr>
            <a:normAutofit/>
          </a:bodyPr>
          <a:lstStyle/>
          <a:p>
            <a:pPr algn="ctr"/>
            <a:r>
              <a:rPr lang="ro-RO" sz="2800" i="1" dirty="0" smtClean="0"/>
              <a:t>Etapa I. Etapa </a:t>
            </a:r>
            <a:r>
              <a:rPr lang="ro-RO" sz="2800" i="1" dirty="0" err="1" smtClean="0"/>
              <a:t>preg</a:t>
            </a:r>
            <a:r>
              <a:rPr lang="ro-RO" sz="2800" i="1" dirty="0" smtClean="0"/>
              <a:t>. Studiul de oportunitate</a:t>
            </a:r>
            <a:endParaRPr lang="ru-RU" sz="2800"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Открытая">
  <a:themeElements>
    <a:clrScheme name="Открытая">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Открытая">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Открытая">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95000" t="-106500" r="5000" b="2065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138</TotalTime>
  <Words>253</Words>
  <Application>Microsoft Office PowerPoint</Application>
  <PresentationFormat>Экран (4:3)</PresentationFormat>
  <Paragraphs>129</Paragraphs>
  <Slides>28</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28</vt:i4>
      </vt:variant>
    </vt:vector>
  </HeadingPairs>
  <TitlesOfParts>
    <vt:vector size="29" baseType="lpstr">
      <vt:lpstr>Открытая</vt:lpstr>
      <vt:lpstr>Competenţele,  procedura şi recomandările asigurării cadrului instituţional în contextul regionalizării serviciului public de alimentare cu apă şi de canalizare </vt:lpstr>
      <vt:lpstr>Competenţele autorităţilor publice locale </vt:lpstr>
      <vt:lpstr>Competenţele autorităţilor publice locale </vt:lpstr>
      <vt:lpstr>Etapele implementării cadrului instituțional</vt:lpstr>
      <vt:lpstr>Etapa I. Etapa preg. Studiul de oportunitate</vt:lpstr>
      <vt:lpstr>Etapa I. Etapa preg. Studiul de oportunitate </vt:lpstr>
      <vt:lpstr>Etapa I. Etapa preg. Studiul de oportunitate</vt:lpstr>
      <vt:lpstr>Etapa I. Etapa preg. Studiul de oportunitate</vt:lpstr>
      <vt:lpstr>Etapa I. Etapa preg. Studiul de oportunitate</vt:lpstr>
      <vt:lpstr>Etapa II. Înființarea Operatorului Regional</vt:lpstr>
      <vt:lpstr>Etapa II. Înființarea Operatorului Regional</vt:lpstr>
      <vt:lpstr>Etapa II. Înființarea Operatorului Regional</vt:lpstr>
      <vt:lpstr>Etapa II. Înființarea Operatorului Regional</vt:lpstr>
      <vt:lpstr>Etapa II. Înființarea Operatorului Regional</vt:lpstr>
      <vt:lpstr>Etapa II. Înființarea Operatorului Regional</vt:lpstr>
      <vt:lpstr>Etapa II. Înființarea Operatorului Regional</vt:lpstr>
      <vt:lpstr>Etapa II. Înființarea Operatorului Regional</vt:lpstr>
      <vt:lpstr>Etapa II. Înființarea Operatorului Regional</vt:lpstr>
      <vt:lpstr>Etapa II. Înființarea Operatorului Regional</vt:lpstr>
      <vt:lpstr>Etapa II. Înființarea Operatorului Regional</vt:lpstr>
      <vt:lpstr>Etapa III. Delegarea gestiunii serviciilor publice </vt:lpstr>
      <vt:lpstr>Etapa III. Delegarea gestiunii serviciilor publice </vt:lpstr>
      <vt:lpstr>Etapa III. Delegarea gestiunii serviciilor publice </vt:lpstr>
      <vt:lpstr>Etapa III. Delegarea gestiunii serviciilor publice </vt:lpstr>
      <vt:lpstr>Etapa III. Delegarea gestiunii serviciilor publice </vt:lpstr>
      <vt:lpstr>Etapa III. Delegarea gestiunii serviciilor publice </vt:lpstr>
      <vt:lpstr>Etapa III. Delegarea gestiunii serviciilor publice </vt:lpstr>
      <vt:lpstr>Слайд 28</vt:lpstr>
    </vt:vector>
  </TitlesOfParts>
  <Company>Reanimator Extreme Edition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Слайд 1</dc:title>
  <dc:creator>k</dc:creator>
  <cp:lastModifiedBy>k</cp:lastModifiedBy>
  <cp:revision>24</cp:revision>
  <dcterms:created xsi:type="dcterms:W3CDTF">2019-09-13T05:28:19Z</dcterms:created>
  <dcterms:modified xsi:type="dcterms:W3CDTF">2019-09-13T07:46:53Z</dcterms:modified>
</cp:coreProperties>
</file>