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66"/>
  </p:notesMasterIdLst>
  <p:handoutMasterIdLst>
    <p:handoutMasterId r:id="rId67"/>
  </p:handoutMasterIdLst>
  <p:sldIdLst>
    <p:sldId id="429" r:id="rId2"/>
    <p:sldId id="428" r:id="rId3"/>
    <p:sldId id="407" r:id="rId4"/>
    <p:sldId id="419" r:id="rId5"/>
    <p:sldId id="422" r:id="rId6"/>
    <p:sldId id="421" r:id="rId7"/>
    <p:sldId id="423" r:id="rId8"/>
    <p:sldId id="424" r:id="rId9"/>
    <p:sldId id="425" r:id="rId10"/>
    <p:sldId id="426" r:id="rId11"/>
    <p:sldId id="427" r:id="rId12"/>
    <p:sldId id="420" r:id="rId13"/>
    <p:sldId id="408" r:id="rId14"/>
    <p:sldId id="417" r:id="rId15"/>
    <p:sldId id="418" r:id="rId16"/>
    <p:sldId id="416" r:id="rId17"/>
    <p:sldId id="415" r:id="rId18"/>
    <p:sldId id="414" r:id="rId19"/>
    <p:sldId id="411" r:id="rId20"/>
    <p:sldId id="413" r:id="rId21"/>
    <p:sldId id="412" r:id="rId22"/>
    <p:sldId id="410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0" r:id="rId44"/>
    <p:sldId id="457" r:id="rId45"/>
    <p:sldId id="458" r:id="rId46"/>
    <p:sldId id="459" r:id="rId47"/>
    <p:sldId id="460" r:id="rId48"/>
    <p:sldId id="461" r:id="rId49"/>
    <p:sldId id="462" r:id="rId50"/>
    <p:sldId id="463" r:id="rId51"/>
    <p:sldId id="464" r:id="rId52"/>
    <p:sldId id="465" r:id="rId53"/>
    <p:sldId id="466" r:id="rId54"/>
    <p:sldId id="467" r:id="rId55"/>
    <p:sldId id="468" r:id="rId56"/>
    <p:sldId id="469" r:id="rId57"/>
    <p:sldId id="470" r:id="rId58"/>
    <p:sldId id="471" r:id="rId59"/>
    <p:sldId id="472" r:id="rId60"/>
    <p:sldId id="473" r:id="rId61"/>
    <p:sldId id="474" r:id="rId62"/>
    <p:sldId id="475" r:id="rId63"/>
    <p:sldId id="409" r:id="rId64"/>
    <p:sldId id="406" r:id="rId65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2385" autoAdjust="0"/>
  </p:normalViewPr>
  <p:slideViewPr>
    <p:cSldViewPr snapToGrid="0">
      <p:cViewPr>
        <p:scale>
          <a:sx n="100" d="100"/>
          <a:sy n="100" d="100"/>
        </p:scale>
        <p:origin x="594" y="-798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01/11/2017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01/11/2017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01/11/2017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01/11/2017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01/11/2017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01/11/2017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01/11/2017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1.jpg"/><Relationship Id="rId5" Type="http://schemas.openxmlformats.org/officeDocument/2006/relationships/image" Target="../media/image6.png"/><Relationship Id="rId10" Type="http://schemas.openxmlformats.org/officeDocument/2006/relationships/image" Target="../media/image20.jpg"/><Relationship Id="rId4" Type="http://schemas.openxmlformats.org/officeDocument/2006/relationships/image" Target="../media/image5.png"/><Relationship Id="rId9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guykawasaki.com/2005/12/the_102030_rule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ub.ro/articoledr.htm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-democracy.md/monitoring/politics/comments/reasons-referendum-failure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30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6.png"/><Relationship Id="rId5" Type="http://schemas.openxmlformats.org/officeDocument/2006/relationships/image" Target="../media/image32.jpeg"/><Relationship Id="rId10" Type="http://schemas.openxmlformats.org/officeDocument/2006/relationships/image" Target="../media/image5.png"/><Relationship Id="rId4" Type="http://schemas.openxmlformats.org/officeDocument/2006/relationships/image" Target="../media/image31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9"/>
          <p:cNvSpPr txBox="1">
            <a:spLocks/>
          </p:cNvSpPr>
          <p:nvPr/>
        </p:nvSpPr>
        <p:spPr bwMode="auto">
          <a:xfrm>
            <a:off x="385762" y="2057584"/>
            <a:ext cx="83724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o-RO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ro-RO" altLang="en-US" sz="3000" b="1" kern="0" dirty="0" smtClean="0">
                <a:solidFill>
                  <a:srgbClr val="FF0000"/>
                </a:solidFill>
              </a:rPr>
            </a:br>
            <a:r>
              <a:rPr lang="en-US" altLang="en-US" sz="3000" b="1" kern="0" dirty="0" smtClean="0">
                <a:solidFill>
                  <a:srgbClr val="C00000"/>
                </a:solidFill>
              </a:rPr>
              <a:t>SESIUNEA INTRODUCTIV</a:t>
            </a:r>
            <a:r>
              <a:rPr lang="ro-RO" altLang="en-US" sz="3000" b="1" kern="0" dirty="0" smtClean="0">
                <a:solidFill>
                  <a:srgbClr val="C00000"/>
                </a:solidFill>
              </a:rPr>
              <a:t>Ă</a:t>
            </a:r>
            <a:r>
              <a:rPr lang="pt-BR" altLang="en-US" sz="3000" b="1" kern="0" dirty="0" smtClean="0">
                <a:solidFill>
                  <a:srgbClr val="C00000"/>
                </a:solidFill>
              </a:rPr>
              <a:t/>
            </a:r>
            <a:br>
              <a:rPr lang="pt-BR" altLang="en-US" sz="3000" b="1" kern="0" dirty="0" smtClean="0">
                <a:solidFill>
                  <a:srgbClr val="C00000"/>
                </a:solidFill>
              </a:rPr>
            </a:br>
            <a:r>
              <a:rPr lang="pt-BR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pt-BR" altLang="en-US" sz="3000" b="1" kern="0" dirty="0" smtClean="0">
                <a:solidFill>
                  <a:srgbClr val="FF0000"/>
                </a:solidFill>
              </a:rPr>
            </a:br>
            <a:r>
              <a:rPr lang="pt-BR" altLang="en-US" sz="3000" b="1" kern="0" dirty="0" smtClean="0">
                <a:solidFill>
                  <a:schemeClr val="tx1"/>
                </a:solidFill>
              </a:rPr>
              <a:t>Formator</a:t>
            </a:r>
            <a:r>
              <a:rPr lang="ro-RO" altLang="en-US" sz="3000" b="1" kern="0" dirty="0" smtClean="0">
                <a:solidFill>
                  <a:schemeClr val="tx1"/>
                </a:solidFill>
              </a:rPr>
              <a:t>:  Natalia Ciobanu</a:t>
            </a:r>
            <a:br>
              <a:rPr lang="ro-RO" altLang="en-US" sz="3000" b="1" kern="0" dirty="0" smtClean="0">
                <a:solidFill>
                  <a:schemeClr val="tx1"/>
                </a:solidFill>
              </a:rPr>
            </a:br>
            <a:r>
              <a:rPr lang="ro-RO" altLang="en-US" sz="3000" b="1" i="1" kern="0" dirty="0" smtClean="0">
                <a:solidFill>
                  <a:schemeClr val="bg1">
                    <a:lumMod val="50000"/>
                  </a:schemeClr>
                </a:solidFill>
              </a:rPr>
              <a:t>expert, apa-canalizare, </a:t>
            </a:r>
            <a:br>
              <a:rPr lang="ro-RO" altLang="en-US" sz="3000" b="1" i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o-RO" altLang="en-US" sz="3000" b="1" i="1" kern="0" dirty="0" smtClean="0">
                <a:solidFill>
                  <a:schemeClr val="bg1">
                    <a:lumMod val="50000"/>
                  </a:schemeClr>
                </a:solidFill>
              </a:rPr>
              <a:t>pro-decan UTM</a:t>
            </a:r>
            <a:endParaRPr lang="en-US" altLang="en-US" sz="3000" b="1" i="1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89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226891" y="2420888"/>
            <a:ext cx="8724604" cy="3744415"/>
          </a:xfrm>
        </p:spPr>
        <p:txBody>
          <a:bodyPr>
            <a:normAutofit/>
          </a:bodyPr>
          <a:lstStyle/>
          <a:p>
            <a:pPr algn="l"/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14: </a:t>
            </a:r>
            <a:r>
              <a:rPr lang="fr-MA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</a:t>
            </a:r>
            <a:r>
              <a:rPr lang="fr-MA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calității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apei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potabile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și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apelor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uzate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în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Republica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Moldova</a:t>
            </a:r>
            <a: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15: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Opţiuni de dezvoltare, compatibile cu practica UE, pentru tratarea apelor uzate şi administrarea nămolului în RM. 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Analiza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de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laborator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calității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apelor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potabile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și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apelor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uzate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16: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energetic în sectorul AAC din R. Moldova</a:t>
            </a: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162880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Lista Modulelor de instruire în Grup </a:t>
            </a:r>
            <a:r>
              <a:rPr lang="ro-RO" sz="32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2018</a:t>
            </a:r>
            <a:r>
              <a:rPr lang="ro-RO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B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70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1317"/>
            <a:ext cx="2340875" cy="34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t="24811" r="31284" b="24701"/>
          <a:stretch/>
        </p:blipFill>
        <p:spPr bwMode="auto">
          <a:xfrm>
            <a:off x="2318028" y="2241481"/>
            <a:ext cx="2228972" cy="173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81548" y="1857529"/>
            <a:ext cx="6464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FORMATORI certificati de IFCAAC in urma ToT</a:t>
            </a:r>
            <a:endParaRPr lang="ro-RO" sz="20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6" y="4371013"/>
            <a:ext cx="2224892" cy="16686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62" y="2672717"/>
            <a:ext cx="2238485" cy="16788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50" y="2668750"/>
            <a:ext cx="2275851" cy="17068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92" y="4333252"/>
            <a:ext cx="2304165" cy="1728124"/>
          </a:xfrm>
          <a:prstGeom prst="rect">
            <a:avLst/>
          </a:prstGeom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87" y="3771357"/>
            <a:ext cx="14493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74" y="5216449"/>
            <a:ext cx="1398588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553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47" y="1679419"/>
            <a:ext cx="2888421" cy="21608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" y="1679419"/>
            <a:ext cx="2882991" cy="2160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" y="3889827"/>
            <a:ext cx="2938557" cy="22025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89" y="1679419"/>
            <a:ext cx="2882992" cy="21608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65" y="3913681"/>
            <a:ext cx="2904908" cy="21786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06" y="3920519"/>
            <a:ext cx="2895791" cy="217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11515" r="5758" b="8687"/>
          <a:stretch/>
        </p:blipFill>
        <p:spPr>
          <a:xfrm>
            <a:off x="79866" y="2169465"/>
            <a:ext cx="4471345" cy="30877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10" y="2175422"/>
            <a:ext cx="4249567" cy="31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733708" y="1682307"/>
            <a:ext cx="7654716" cy="4315740"/>
          </a:xfrm>
        </p:spPr>
        <p:txBody>
          <a:bodyPr>
            <a:normAutofit/>
          </a:bodyPr>
          <a:lstStyle/>
          <a:p>
            <a:pPr algn="l"/>
            <a:r>
              <a:rPr lang="ro-RO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Concluzi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ro-RO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br>
              <a:rPr lang="ro-RO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Instruirile în grup organizate de IFCAAC (UTM) și AMAC, în cooperare cu GIZ vor contribui la creșterea ponderii personalului calificat al operatorilor ”Apă – Canal” din R.Moldova, fiind totodată și un criteriu important pentru eliberarea licențelor din domeniul Alimentării cu Apă și Canalizare</a:t>
            </a:r>
            <a:b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o-RO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o-RO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o-RO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de-DE" sz="2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2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74447" y="1763877"/>
            <a:ext cx="8366125" cy="52537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Prezentarea echipei de formatori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09260"/>
              </p:ext>
            </p:extLst>
          </p:nvPr>
        </p:nvGraphicFramePr>
        <p:xfrm>
          <a:off x="874713" y="2428096"/>
          <a:ext cx="7299325" cy="4114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416">
                  <a:extLst>
                    <a:ext uri="{9D8B030D-6E8A-4147-A177-3AD203B41FA5}">
                      <a16:colId xmlns:a16="http://schemas.microsoft.com/office/drawing/2014/main" val="2384566743"/>
                    </a:ext>
                  </a:extLst>
                </a:gridCol>
                <a:gridCol w="2206736">
                  <a:extLst>
                    <a:ext uri="{9D8B030D-6E8A-4147-A177-3AD203B41FA5}">
                      <a16:colId xmlns:a16="http://schemas.microsoft.com/office/drawing/2014/main" val="3990015146"/>
                    </a:ext>
                  </a:extLst>
                </a:gridCol>
                <a:gridCol w="4361173">
                  <a:extLst>
                    <a:ext uri="{9D8B030D-6E8A-4147-A177-3AD203B41FA5}">
                      <a16:colId xmlns:a16="http://schemas.microsoft.com/office/drawing/2014/main" val="164443014"/>
                    </a:ext>
                  </a:extLst>
                </a:gridCol>
              </a:tblGrid>
              <a:tr h="257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Nr.ord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Numele, prenumele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Instituția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885519710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Mazurean Mihail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Apa Canal Chisinau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514526171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Bordian Vladimir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Apa Canal Chisinau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612902623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Lipca Natalia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Apa Canal Chisinau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2410707932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Panuș Pavel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SRL Ingineria Apelor Orhei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4099568119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Bondari Oxana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Apa Canal Cahul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3802214673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Croitoru Gheorghe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Ministerul Dezvoltării Regionale și Construcțiilor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277527295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Tagadiuc Alexandru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Ministerul Dezvoltării Regionale și Construcțiilor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393456596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Stirbu Vitalie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Inspecția de Stat in Constructii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3467618399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Ivanov Octavii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Congresul Autorit</a:t>
                      </a:r>
                      <a:r>
                        <a:rPr lang="ro-RO" sz="1200">
                          <a:effectLst/>
                        </a:rPr>
                        <a:t>ăților </a:t>
                      </a:r>
                      <a:r>
                        <a:rPr lang="en-US" sz="1200">
                          <a:effectLst/>
                        </a:rPr>
                        <a:t>Locale din Moldova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426152850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Mastac 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Congresul Autorit</a:t>
                      </a:r>
                      <a:r>
                        <a:rPr lang="ro-RO" sz="1200">
                          <a:effectLst/>
                        </a:rPr>
                        <a:t>ăților </a:t>
                      </a:r>
                      <a:r>
                        <a:rPr lang="en-US" sz="1200">
                          <a:effectLst/>
                        </a:rPr>
                        <a:t>Locale din Moldova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114614216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Chiperi Mihail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Apa Canal Orhei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3818717601"/>
                  </a:ext>
                </a:extLst>
              </a:tr>
              <a:tr h="490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</a:rPr>
                        <a:t>Tabacaru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ro-RO" sz="1200" dirty="0" smtClean="0">
                          <a:effectLst/>
                        </a:rPr>
                        <a:t> </a:t>
                      </a:r>
                      <a:r>
                        <a:rPr lang="fr-FR" sz="1200" dirty="0" smtClean="0">
                          <a:effectLst/>
                        </a:rPr>
                        <a:t>Alexandru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Întreprinderea</a:t>
                      </a:r>
                      <a:r>
                        <a:rPr lang="fr-FR" sz="1200" dirty="0">
                          <a:effectLst/>
                        </a:rPr>
                        <a:t> de Stat </a:t>
                      </a:r>
                      <a:r>
                        <a:rPr lang="fr-FR" sz="1200" dirty="0" err="1">
                          <a:effectLst/>
                        </a:rPr>
                        <a:t>Direcția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Baziniera</a:t>
                      </a:r>
                      <a:r>
                        <a:rPr lang="fr-FR" sz="1200" dirty="0">
                          <a:effectLst/>
                        </a:rPr>
                        <a:t> de </a:t>
                      </a:r>
                      <a:r>
                        <a:rPr lang="fr-FR" sz="1200" dirty="0" err="1">
                          <a:effectLst/>
                        </a:rPr>
                        <a:t>Gospodarire</a:t>
                      </a:r>
                      <a:r>
                        <a:rPr lang="fr-FR" sz="1200" dirty="0">
                          <a:effectLst/>
                        </a:rPr>
                        <a:t> a </a:t>
                      </a:r>
                      <a:r>
                        <a:rPr lang="fr-FR" sz="1200" dirty="0" err="1">
                          <a:effectLst/>
                        </a:rPr>
                        <a:t>Apelor</a:t>
                      </a:r>
                      <a:r>
                        <a:rPr lang="fr-FR" sz="1200" dirty="0">
                          <a:effectLst/>
                        </a:rPr>
                        <a:t> a </a:t>
                      </a:r>
                      <a:r>
                        <a:rPr lang="fr-FR" sz="1200" dirty="0" err="1">
                          <a:effectLst/>
                        </a:rPr>
                        <a:t>Agenției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Apele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Moldovei</a:t>
                      </a:r>
                      <a:r>
                        <a:rPr lang="fr-FR" sz="12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3291647238"/>
                  </a:ext>
                </a:extLst>
              </a:tr>
              <a:tr h="52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</a:rPr>
                        <a:t>Carbune</a:t>
                      </a:r>
                      <a:r>
                        <a:rPr lang="ro-RO" sz="1200" dirty="0" smtClean="0">
                          <a:effectLst/>
                        </a:rPr>
                        <a:t> </a:t>
                      </a:r>
                      <a:r>
                        <a:rPr lang="fr-FR" sz="1100" dirty="0" smtClean="0">
                          <a:effectLst/>
                        </a:rPr>
                        <a:t>Vladimir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Direcția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Alimentare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cu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apa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și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canalizare</a:t>
                      </a:r>
                      <a:r>
                        <a:rPr lang="fr-FR" sz="1200" dirty="0">
                          <a:effectLst/>
                        </a:rPr>
                        <a:t>, AAM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672373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70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799" y="2451793"/>
            <a:ext cx="8150225" cy="41560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Până la sfârșitul cursului Dvs ve-ți putea: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Să elaborați o analiză de nevoi pentru formare;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Să realizați un plan de seminar/sesiune;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Să utilizați în mod eficient și adecvat metodele, tehnicile și procedeele de formare;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Să pregătiți și să susțineți o prezentare pe o temă la alegere.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850" y="1528366"/>
            <a:ext cx="8366125" cy="97103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Scopul şi obiectivele cursului </a:t>
            </a:r>
            <a:b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o-RO" altLang="en-US" sz="28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Formare de Formatori </a:t>
            </a:r>
          </a:p>
        </p:txBody>
      </p:sp>
    </p:spTree>
    <p:extLst>
      <p:ext uri="{BB962C8B-B14F-4D97-AF65-F5344CB8AC3E}">
        <p14:creationId xmlns:p14="http://schemas.microsoft.com/office/powerpoint/2010/main" val="168060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15900" y="3009207"/>
            <a:ext cx="8366125" cy="326776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2800" b="1" dirty="0" smtClean="0">
              <a:solidFill>
                <a:srgbClr val="C80F0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13: </a:t>
            </a:r>
            <a:r>
              <a:rPr lang="ro-RO" sz="32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Problemele actuale de contabilitate și impozitare a mijloacelor de transport și a mecanismelor. Modificările fiscale în RM pentru anul 2017.</a:t>
            </a:r>
            <a:endParaRPr lang="ro-RO" altLang="en-US" sz="3200" b="1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900" y="1873021"/>
            <a:ext cx="8366125" cy="547957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Modulul de instruire</a:t>
            </a:r>
          </a:p>
        </p:txBody>
      </p:sp>
    </p:spTree>
    <p:extLst>
      <p:ext uri="{BB962C8B-B14F-4D97-AF65-F5344CB8AC3E}">
        <p14:creationId xmlns:p14="http://schemas.microsoft.com/office/powerpoint/2010/main" val="3689381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2386900"/>
            <a:ext cx="8150225" cy="41560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Obiectivele de instruire a modulului:</a:t>
            </a:r>
            <a:br>
              <a:rPr lang="ro-RO" alt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1. </a:t>
            </a:r>
            <a:r>
              <a:rPr lang="ro-RO" altLang="en-US" sz="2400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Participanții </a:t>
            </a:r>
            <a:r>
              <a:rPr lang="en-US" altLang="en-US" sz="2400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vor</a:t>
            </a:r>
            <a:r>
              <a:rPr lang="en-US" altLang="en-US" sz="2400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fi</a:t>
            </a:r>
            <a:r>
              <a:rPr lang="ro-RO" altLang="en-US" sz="2400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familiarizați cu pre-cerințe de finanțare externă, cu etapele și procedurile de elaborare, avizare, aprobare și conținutul – cadru al documentației de proiect pentru construcții;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400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o-RO" altLang="en-US" sz="2400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o-RO" altLang="en-US" sz="2400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2. Participanții </a:t>
            </a:r>
            <a:r>
              <a:rPr lang="en-US" altLang="en-US" sz="2400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vor</a:t>
            </a:r>
            <a:r>
              <a:rPr lang="en-US" altLang="en-US" sz="2400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fi</a:t>
            </a:r>
            <a:r>
              <a:rPr lang="ro-RO" altLang="en-US" sz="2400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capabili să efectuieze pregătirile necesare pentru punerea în aplicare a proiectelor de investiții în infrastructură.</a:t>
            </a:r>
            <a:endParaRPr lang="ro-RO" altLang="en-US" sz="2400" b="1" strike="sngStrike" dirty="0" smtClean="0">
              <a:solidFill>
                <a:schemeClr val="tx1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1625" y="1539175"/>
            <a:ext cx="8366125" cy="6969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Scop şi obiective modulului</a:t>
            </a:r>
          </a:p>
        </p:txBody>
      </p:sp>
    </p:spTree>
    <p:extLst>
      <p:ext uri="{BB962C8B-B14F-4D97-AF65-F5344CB8AC3E}">
        <p14:creationId xmlns:p14="http://schemas.microsoft.com/office/powerpoint/2010/main" val="128514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575" y="2486650"/>
            <a:ext cx="8150225" cy="41560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Sesiunea 1: </a:t>
            </a:r>
            <a:r>
              <a:rPr lang="ro-RO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Rolul operatorilor de servicii publice de alimentare cu apă și de canalizare în procesul de atragere a investițiilor pentru proiectarea și construcția obiectelor de alimentare cu apă și de canalizare;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900" b="1" strike="sngStrike" dirty="0" smtClean="0">
              <a:solidFill>
                <a:srgbClr val="00206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b="1" strike="sngStrike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Sesiunea 2: </a:t>
            </a:r>
            <a:r>
              <a:rPr lang="ro-RO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Rolul operatorilor de servicii publice de alimentare cu apă și de canalizare în procesul de proiectare a obiectelor de alimentare cu apă și de canalizare;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900" b="1" strike="sngStrike" dirty="0" smtClean="0">
              <a:solidFill>
                <a:srgbClr val="00206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b="1" strike="sngStrike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Sesiunea 3: </a:t>
            </a:r>
            <a:r>
              <a:rPr lang="ro-RO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Rolul operatorilor de servicii publice de alimentare cu apă și de canalizare în procesul de construcție a obiectelor de alimentare cu apă și de canalizare;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900" b="1" strike="sngStrike" dirty="0" smtClean="0">
              <a:solidFill>
                <a:srgbClr val="00206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b="1" strike="sngStrike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Sesiunea 4: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Rolul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operatorilor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de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servicii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publice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de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alimentare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cu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apă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și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de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canalizare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în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procesul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de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dare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în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exploatare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a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obiectelor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de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alimentare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cu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apă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și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 de </a:t>
            </a:r>
            <a:r>
              <a:rPr lang="fr-FR" altLang="en-US" b="1" strike="sngStrike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canalizare</a:t>
            </a:r>
            <a:r>
              <a:rPr lang="fr-FR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ro-RO" altLang="en-US" b="1" strike="sngStrike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2800" b="1" dirty="0" smtClean="0">
              <a:solidFill>
                <a:srgbClr val="C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2800" b="1" dirty="0" smtClean="0">
              <a:solidFill>
                <a:srgbClr val="C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1625" y="1638925"/>
            <a:ext cx="8366125" cy="6969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Structura cursului (modulului)</a:t>
            </a:r>
          </a:p>
        </p:txBody>
      </p:sp>
    </p:spTree>
    <p:extLst>
      <p:ext uri="{BB962C8B-B14F-4D97-AF65-F5344CB8AC3E}">
        <p14:creationId xmlns:p14="http://schemas.microsoft.com/office/powerpoint/2010/main" val="3948065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620241"/>
            <a:ext cx="8229600" cy="785813"/>
          </a:xfrm>
          <a:solidFill>
            <a:schemeClr val="bg2"/>
          </a:solidFill>
        </p:spPr>
        <p:txBody>
          <a:bodyPr/>
          <a:lstStyle/>
          <a:p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Introducere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31800" y="1853100"/>
            <a:ext cx="8150225" cy="454025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2800" b="1" dirty="0" smtClean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Char char=""/>
            </a:pPr>
            <a:r>
              <a:rPr lang="ro-RO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justificarea necesităţii programului de formare;</a:t>
            </a:r>
            <a:endParaRPr lang="ro-RO" altLang="en-US" sz="24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Char char=""/>
            </a:pPr>
            <a:r>
              <a:rPr lang="ro-RO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prezentarea echipei de formatori;</a:t>
            </a:r>
            <a:endParaRPr lang="ro-RO" altLang="en-US" sz="24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Char char=""/>
            </a:pPr>
            <a:r>
              <a:rPr lang="ro-RO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scop şi obiective propuse;</a:t>
            </a:r>
            <a:endParaRPr lang="ro-RO" altLang="en-US" sz="24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Char char=""/>
            </a:pPr>
            <a:r>
              <a:rPr lang="ro-RO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structura cursului</a:t>
            </a:r>
            <a:r>
              <a:rPr lang="ro-RO" altLang="en-US" sz="2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o-RO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grupul ţintă;</a:t>
            </a:r>
            <a:endParaRPr lang="ro-RO" altLang="en-US" sz="24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ro-RO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conceptele şi terminologi</a:t>
            </a:r>
            <a:r>
              <a:rPr lang="en-US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o-RO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altLang="en-US" sz="3200" b="1" dirty="0" smtClean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2636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4813" y="3025244"/>
            <a:ext cx="8150225" cy="2790825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Reprezentanții ai intreprinderilor prestătoare de servicii de apă și canalizare (urbani + rurali)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1625" y="1798106"/>
            <a:ext cx="8366125" cy="6969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Grupul ţintă</a:t>
            </a:r>
          </a:p>
        </p:txBody>
      </p:sp>
    </p:spTree>
    <p:extLst>
      <p:ext uri="{BB962C8B-B14F-4D97-AF65-F5344CB8AC3E}">
        <p14:creationId xmlns:p14="http://schemas.microsoft.com/office/powerpoint/2010/main" val="4079268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625" y="1645701"/>
            <a:ext cx="8366125" cy="6969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Concepte şi terminologie</a:t>
            </a:r>
          </a:p>
        </p:txBody>
      </p:sp>
    </p:spTree>
    <p:extLst>
      <p:ext uri="{BB962C8B-B14F-4D97-AF65-F5344CB8AC3E}">
        <p14:creationId xmlns:p14="http://schemas.microsoft.com/office/powerpoint/2010/main" val="122717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/>
        </p:nvSpPr>
        <p:spPr bwMode="auto">
          <a:xfrm>
            <a:off x="428625" y="2486025"/>
            <a:ext cx="83724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o-RO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ro-RO" altLang="en-US" sz="3000" b="1" kern="0" dirty="0" smtClean="0">
                <a:solidFill>
                  <a:srgbClr val="FF0000"/>
                </a:solidFill>
              </a:rPr>
            </a:br>
            <a:r>
              <a:rPr lang="pt-BR" altLang="en-US" sz="3000" b="1" kern="0" dirty="0" smtClean="0">
                <a:solidFill>
                  <a:srgbClr val="C00000"/>
                </a:solidFill>
              </a:rPr>
              <a:t>METODOLOGIA STRUCTURII</a:t>
            </a:r>
            <a:r>
              <a:rPr lang="ro-RO" altLang="en-US" sz="3000" b="1" kern="0" dirty="0" smtClean="0">
                <a:solidFill>
                  <a:srgbClr val="C00000"/>
                </a:solidFill>
              </a:rPr>
              <a:t> CURSULUI</a:t>
            </a:r>
            <a:r>
              <a:rPr lang="pt-BR" altLang="en-US" sz="3000" b="1" kern="0" dirty="0" smtClean="0">
                <a:solidFill>
                  <a:srgbClr val="C00000"/>
                </a:solidFill>
              </a:rPr>
              <a:t/>
            </a:r>
            <a:br>
              <a:rPr lang="pt-BR" altLang="en-US" sz="3000" b="1" kern="0" dirty="0" smtClean="0">
                <a:solidFill>
                  <a:srgbClr val="C00000"/>
                </a:solidFill>
              </a:rPr>
            </a:br>
            <a:r>
              <a:rPr lang="pt-BR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pt-BR" altLang="en-US" sz="3000" b="1" kern="0" dirty="0" smtClean="0">
                <a:solidFill>
                  <a:srgbClr val="FF0000"/>
                </a:solidFill>
              </a:rPr>
            </a:br>
            <a:endParaRPr lang="en-US" altLang="en-US" sz="3000" b="1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4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972" y="1299228"/>
            <a:ext cx="8229600" cy="785813"/>
          </a:xfrm>
        </p:spPr>
        <p:txBody>
          <a:bodyPr/>
          <a:lstStyle/>
          <a:p>
            <a:r>
              <a:rPr lang="ro-RO" altLang="en-US" sz="2000" smtClean="0">
                <a:solidFill>
                  <a:srgbClr val="C00000"/>
                </a:solidFill>
                <a:latin typeface="Calibri" panose="020F0502020204030204" pitchFamily="34" charset="0"/>
              </a:rPr>
              <a:t>Cum sa faci o prezentare Power Point de impact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2" y="1818341"/>
            <a:ext cx="81534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670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u 1"/>
          <p:cNvSpPr>
            <a:spLocks noGrp="1"/>
          </p:cNvSpPr>
          <p:nvPr>
            <p:ph type="title"/>
          </p:nvPr>
        </p:nvSpPr>
        <p:spPr>
          <a:xfrm>
            <a:off x="457200" y="1526111"/>
            <a:ext cx="8229600" cy="785813"/>
          </a:xfrm>
        </p:spPr>
        <p:txBody>
          <a:bodyPr/>
          <a:lstStyle/>
          <a:p>
            <a:r>
              <a:rPr lang="ro-RO" altLang="en-US" smtClean="0">
                <a:solidFill>
                  <a:srgbClr val="002060"/>
                </a:solidFill>
                <a:latin typeface="Cambria" panose="02040503050406030204" pitchFamily="18" charset="0"/>
              </a:rPr>
              <a:t>Care este regula </a:t>
            </a:r>
            <a:r>
              <a:rPr lang="en-US" altLang="en-US" smtClean="0">
                <a:solidFill>
                  <a:srgbClr val="002060"/>
                </a:solidFill>
                <a:latin typeface="Cambria" panose="02040503050406030204" pitchFamily="18" charset="0"/>
              </a:rPr>
              <a:t>10</a:t>
            </a:r>
            <a:r>
              <a:rPr lang="ro-RO" altLang="en-US" smtClean="0">
                <a:solidFill>
                  <a:srgbClr val="002060"/>
                </a:solidFill>
                <a:latin typeface="Cambria" panose="02040503050406030204" pitchFamily="18" charset="0"/>
              </a:rPr>
              <a:t>/</a:t>
            </a:r>
            <a:r>
              <a:rPr lang="en-US" altLang="en-US" smtClean="0">
                <a:solidFill>
                  <a:srgbClr val="002060"/>
                </a:solidFill>
                <a:latin typeface="Cambria" panose="02040503050406030204" pitchFamily="18" charset="0"/>
              </a:rPr>
              <a:t>20</a:t>
            </a:r>
            <a:r>
              <a:rPr lang="ro-RO" altLang="en-US" smtClean="0">
                <a:solidFill>
                  <a:srgbClr val="002060"/>
                </a:solidFill>
                <a:latin typeface="Cambria" panose="02040503050406030204" pitchFamily="18" charset="0"/>
              </a:rPr>
              <a:t>/</a:t>
            </a:r>
            <a:r>
              <a:rPr lang="en-US" altLang="en-US" smtClean="0">
                <a:solidFill>
                  <a:srgbClr val="002060"/>
                </a:solidFill>
                <a:latin typeface="Cambria" panose="02040503050406030204" pitchFamily="18" charset="0"/>
              </a:rPr>
              <a:t>30 </a:t>
            </a:r>
            <a:r>
              <a:rPr lang="ro-RO" altLang="en-US" smtClean="0">
                <a:solidFill>
                  <a:srgbClr val="002060"/>
                </a:solidFill>
                <a:latin typeface="Cambria" panose="02040503050406030204" pitchFamily="18" charset="0"/>
              </a:rPr>
              <a:t>pentru</a:t>
            </a:r>
            <a:r>
              <a:rPr lang="en-US" altLang="en-US" smtClean="0">
                <a:solidFill>
                  <a:srgbClr val="002060"/>
                </a:solidFill>
                <a:latin typeface="Cambria" panose="02040503050406030204" pitchFamily="18" charset="0"/>
              </a:rPr>
              <a:t> PowerPoint?</a:t>
            </a:r>
            <a:endParaRPr lang="ro-RO" altLang="en-US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Substituent conținut 2"/>
          <p:cNvSpPr>
            <a:spLocks noGrp="1"/>
          </p:cNvSpPr>
          <p:nvPr>
            <p:ph sz="quarter" idx="1"/>
          </p:nvPr>
        </p:nvSpPr>
        <p:spPr>
          <a:xfrm>
            <a:off x="457200" y="2235724"/>
            <a:ext cx="8229600" cy="49307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o-RO" altLang="en-US" sz="3200" b="1" u="sng" dirty="0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Guy Kawasaki</a:t>
            </a:r>
            <a:r>
              <a:rPr lang="ro-RO" altLang="en-US" sz="3200" b="1" u="sng" dirty="0" smtClean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formulat regula sa </a:t>
            </a:r>
            <a:r>
              <a:rPr lang="ro-RO" alt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10/20/30 </a:t>
            </a:r>
            <a:r>
              <a:rPr lang="ro-RO" alt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pentru PowerPoint astfel:</a:t>
            </a:r>
            <a:endParaRPr lang="ro-RO" altLang="en-US" sz="3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altLang="en-US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diapozitive</a:t>
            </a:r>
            <a:r>
              <a:rPr lang="ro-RO" altLang="en-US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reprezintă numărul optim pentru a fi folosit într-o prezentare.</a:t>
            </a:r>
          </a:p>
          <a:p>
            <a:r>
              <a:rPr lang="ro-RO" altLang="en-US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de minute</a:t>
            </a:r>
            <a:r>
              <a:rPr lang="ro-RO" altLang="en-US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este timpul necesar pentru a susține prezentarea.</a:t>
            </a:r>
          </a:p>
          <a:p>
            <a:r>
              <a:rPr lang="ro-RO" altLang="en-US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puncte (point) </a:t>
            </a:r>
            <a:r>
              <a:rPr lang="ro-RO" altLang="en-US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dimensiune minimă a </a:t>
            </a:r>
            <a:r>
              <a:rPr lang="ro-RO" altLang="en-US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fontului</a:t>
            </a:r>
            <a:r>
              <a:rPr lang="ro-RO" altLang="en-US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care ar trebui folosită în diapozitive</a:t>
            </a:r>
            <a:r>
              <a:rPr lang="ro-RO" alt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2624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7675" y="1575850"/>
            <a:ext cx="8229600" cy="785813"/>
          </a:xfrm>
        </p:spPr>
        <p:txBody>
          <a:bodyPr/>
          <a:lstStyle/>
          <a:p>
            <a:r>
              <a:rPr lang="ro-RO" altLang="en-US" sz="3200" smtClean="0">
                <a:solidFill>
                  <a:srgbClr val="002060"/>
                </a:solidFill>
                <a:latin typeface="Calibri" panose="020F0502020204030204" pitchFamily="34" charset="0"/>
              </a:rPr>
              <a:t>Regulile de Bază: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2066388"/>
            <a:ext cx="8229600" cy="4930775"/>
          </a:xfrm>
        </p:spPr>
        <p:txBody>
          <a:bodyPr/>
          <a:lstStyle/>
          <a:p>
            <a:endParaRPr lang="ro-RO" altLang="en-US" smtClean="0"/>
          </a:p>
          <a:p>
            <a:pPr algn="just"/>
            <a:r>
              <a:rPr lang="ro-RO" alt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În primul rând, atunci când concepem o prezentare ne gândim la publicul nostru;</a:t>
            </a:r>
          </a:p>
          <a:p>
            <a:pPr algn="just"/>
            <a:r>
              <a:rPr lang="ro-RO" alt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 Creează structura;</a:t>
            </a:r>
          </a:p>
          <a:p>
            <a:pPr algn="just"/>
            <a:r>
              <a:rPr lang="vi-VN" altLang="en-US" sz="2400" b="1" smtClean="0">
                <a:solidFill>
                  <a:srgbClr val="C00000"/>
                </a:solidFill>
                <a:latin typeface="Calibri" panose="020F0502020204030204" pitchFamily="34" charset="0"/>
              </a:rPr>
              <a:t>Scrie mare. </a:t>
            </a:r>
            <a:r>
              <a:rPr lang="vi-VN" alt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Fontul de 12 sau 18 poate fi uneori mult prea mic şi unele surse spun că </a:t>
            </a:r>
            <a:r>
              <a:rPr lang="vi-VN" altLang="en-US" sz="2400" b="1" smtClean="0">
                <a:solidFill>
                  <a:schemeClr val="tx1"/>
                </a:solidFill>
                <a:latin typeface="Calibri" panose="020F0502020204030204" pitchFamily="34" charset="0"/>
              </a:rPr>
              <a:t>30</a:t>
            </a:r>
            <a:r>
              <a:rPr lang="ro-RO" altLang="en-US" sz="2400" b="1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altLang="en-US" sz="2400" b="1" smtClean="0">
                <a:solidFill>
                  <a:schemeClr val="tx1"/>
                </a:solidFill>
                <a:latin typeface="Calibri" panose="020F0502020204030204" pitchFamily="34" charset="0"/>
              </a:rPr>
              <a:t>ar fi dimensiunea minimă </a:t>
            </a:r>
            <a:r>
              <a:rPr lang="vi-VN" alt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pe care ar trebui să o folosim; </a:t>
            </a:r>
            <a:endParaRPr lang="ro-RO" altLang="en-US" sz="240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vi-VN" altLang="en-US" sz="2400" b="1" smtClean="0">
                <a:solidFill>
                  <a:srgbClr val="C00000"/>
                </a:solidFill>
                <a:latin typeface="Calibri" panose="020F0502020204030204" pitchFamily="34" charset="0"/>
              </a:rPr>
              <a:t>Scrie simplu.</a:t>
            </a:r>
            <a:r>
              <a:rPr lang="vi-VN" altLang="en-US" sz="240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vi-VN" alt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Atunci când alegi tipul fontului, ţine cont că unele sunt mai dificil de</a:t>
            </a:r>
            <a:r>
              <a:rPr lang="ro-RO" alt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alt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descifrat și că sunt preferate cele mai simple;</a:t>
            </a:r>
            <a:r>
              <a:rPr lang="ro-RO" alt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o-RO" altLang="en-US" sz="2400" b="1" smtClean="0">
                <a:solidFill>
                  <a:schemeClr val="tx1"/>
                </a:solidFill>
                <a:latin typeface="Calibri" panose="020F0502020204030204" pitchFamily="34" charset="0"/>
              </a:rPr>
              <a:t>7-10 </a:t>
            </a:r>
            <a:r>
              <a:rPr lang="vi-VN" altLang="en-US" sz="2400" b="1" smtClean="0">
                <a:solidFill>
                  <a:schemeClr val="tx1"/>
                </a:solidFill>
                <a:latin typeface="Calibri" panose="020F0502020204030204" pitchFamily="34" charset="0"/>
              </a:rPr>
              <a:t>rânduri </a:t>
            </a:r>
            <a:r>
              <a:rPr lang="vi-VN" alt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pe slide a câte 7</a:t>
            </a:r>
            <a:r>
              <a:rPr lang="ro-RO" alt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- 10</a:t>
            </a:r>
            <a:r>
              <a:rPr lang="vi-VN" alt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 cuvinte fiecare</a:t>
            </a:r>
            <a:r>
              <a:rPr lang="ro-RO" alt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 rând;</a:t>
            </a:r>
          </a:p>
        </p:txBody>
      </p:sp>
    </p:spTree>
    <p:extLst>
      <p:ext uri="{BB962C8B-B14F-4D97-AF65-F5344CB8AC3E}">
        <p14:creationId xmlns:p14="http://schemas.microsoft.com/office/powerpoint/2010/main" val="1106342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7675" y="1541984"/>
            <a:ext cx="8229600" cy="785813"/>
          </a:xfrm>
        </p:spPr>
        <p:txBody>
          <a:bodyPr/>
          <a:lstStyle/>
          <a:p>
            <a:r>
              <a:rPr lang="ro-RO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Regulile de Bază: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930924"/>
            <a:ext cx="8229600" cy="4930775"/>
          </a:xfrm>
        </p:spPr>
        <p:txBody>
          <a:bodyPr/>
          <a:lstStyle/>
          <a:p>
            <a:endParaRPr lang="ro-RO" altLang="en-US" dirty="0" smtClean="0"/>
          </a:p>
          <a:p>
            <a:pPr algn="just"/>
            <a:r>
              <a:rPr lang="vi-VN" altLang="en-U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Accentuează cuvinte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Pentru a le accentua, e recomandat să foloseşti bold sau o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altă culoare (prestabilită de tine în paleta de culori utilizată).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Nu uita de simplitate. Foloseşte cât mai puţine culori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vi-VN" altLang="en-U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Foloseşte imagini. 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cestea spun cât o mie de cuvinte,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dacă le alegem bine: imaginile trebuie să fie relevante, nu doar frumoase; </a:t>
            </a:r>
            <a:endParaRPr lang="ro-RO" alt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vi-VN" altLang="en-U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Nu folosi sunete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endParaRPr lang="ro-RO" alt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vi-VN" altLang="en-U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Dacă foloseşti elemente video, 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acestea trebuie să fie scurte (să nu depăşească </a:t>
            </a:r>
            <a:r>
              <a:rPr lang="vi-VN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două</a:t>
            </a:r>
            <a:r>
              <a:rPr lang="ro-RO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minute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20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300" y="1730382"/>
            <a:ext cx="8229600" cy="785813"/>
          </a:xfrm>
        </p:spPr>
        <p:txBody>
          <a:bodyPr/>
          <a:lstStyle/>
          <a:p>
            <a:r>
              <a:rPr lang="it-IT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Sfaturi pentru susținerea unei prezentări eficiente</a:t>
            </a:r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927225"/>
            <a:ext cx="8229600" cy="4930775"/>
          </a:xfrm>
        </p:spPr>
        <p:txBody>
          <a:bodyPr/>
          <a:lstStyle/>
          <a:p>
            <a:endParaRPr lang="ro-RO" altLang="en-US" sz="3200" dirty="0" smtClean="0"/>
          </a:p>
          <a:p>
            <a:pPr algn="just"/>
            <a:r>
              <a:rPr lang="vi-VN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Sosiţi mai devreme şi verificaţi dacă echipamentul funcţionează corespunzător.</a:t>
            </a:r>
            <a:endParaRPr lang="ro-RO" altLang="en-US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vi-VN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Cereţi-le celor din public să pună întrebări doar la sfârşit</a:t>
            </a:r>
            <a:r>
              <a:rPr lang="ro-RO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vi-VN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Încadraţi-vă în timp; </a:t>
            </a:r>
            <a:endParaRPr lang="ro-RO" altLang="en-US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o-RO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Nu citiţi integral prezentarea.</a:t>
            </a:r>
          </a:p>
        </p:txBody>
      </p:sp>
    </p:spTree>
    <p:extLst>
      <p:ext uri="{BB962C8B-B14F-4D97-AF65-F5344CB8AC3E}">
        <p14:creationId xmlns:p14="http://schemas.microsoft.com/office/powerpoint/2010/main" val="3755255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/>
        </p:nvSpPr>
        <p:spPr bwMode="auto">
          <a:xfrm>
            <a:off x="385762" y="2258703"/>
            <a:ext cx="83724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o-RO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ro-RO" altLang="en-US" sz="3000" b="1" kern="0" dirty="0" smtClean="0">
                <a:solidFill>
                  <a:srgbClr val="FF0000"/>
                </a:solidFill>
              </a:rPr>
            </a:br>
            <a:r>
              <a:rPr lang="pt-BR" altLang="en-US" sz="3000" b="1" kern="0" dirty="0" smtClean="0">
                <a:solidFill>
                  <a:srgbClr val="C00000"/>
                </a:solidFill>
              </a:rPr>
              <a:t>METODOLOGIA ELABORĂRII STRUCTURII</a:t>
            </a:r>
            <a:r>
              <a:rPr lang="ro-RO" altLang="en-US" sz="3000" b="1" kern="0" dirty="0" smtClean="0">
                <a:solidFill>
                  <a:srgbClr val="C00000"/>
                </a:solidFill>
              </a:rPr>
              <a:t> </a:t>
            </a:r>
            <a:r>
              <a:rPr lang="pt-BR" altLang="en-US" sz="3000" b="1" kern="0" dirty="0" smtClean="0">
                <a:solidFill>
                  <a:srgbClr val="C00000"/>
                </a:solidFill>
              </a:rPr>
              <a:t>CURRICULEI/ SUPORTULUI DE CURS</a:t>
            </a:r>
            <a:br>
              <a:rPr lang="pt-BR" altLang="en-US" sz="3000" b="1" kern="0" dirty="0" smtClean="0">
                <a:solidFill>
                  <a:srgbClr val="C00000"/>
                </a:solidFill>
              </a:rPr>
            </a:br>
            <a:endParaRPr lang="en-US" altLang="en-US" sz="3000" b="1" kern="0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06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437741"/>
            <a:ext cx="8056359" cy="619125"/>
          </a:xfrm>
        </p:spPr>
        <p:txBody>
          <a:bodyPr/>
          <a:lstStyle/>
          <a:p>
            <a:pPr eaLnBrk="1" hangingPunct="1"/>
            <a:r>
              <a:rPr lang="ro-RO" altLang="en-US" sz="3600" b="1" dirty="0" smtClean="0">
                <a:solidFill>
                  <a:srgbClr val="C00000"/>
                </a:solidFill>
              </a:rPr>
              <a:t>Obiectivele sesiunii: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341028"/>
            <a:ext cx="8056359" cy="40465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o-RO" sz="2800" dirty="0" smtClean="0"/>
              <a:t>descrierea regulilor </a:t>
            </a:r>
            <a:r>
              <a:rPr lang="ro-RO" sz="2800" dirty="0"/>
              <a:t>de elaborare a structurii modulului pe exemplele Modulelor adresate secțiilor </a:t>
            </a:r>
            <a:r>
              <a:rPr lang="ro-RO" sz="2800" dirty="0" smtClean="0"/>
              <a:t>respective.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o-RO" sz="2800" dirty="0" smtClean="0"/>
              <a:t>alegerea </a:t>
            </a:r>
            <a:r>
              <a:rPr lang="ro-RO" sz="2800" dirty="0"/>
              <a:t>temei şi obiectivelor </a:t>
            </a:r>
            <a:r>
              <a:rPr lang="ro-RO" sz="2800" dirty="0" smtClean="0"/>
              <a:t>modulului.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o-RO" sz="2800" dirty="0" smtClean="0"/>
              <a:t>descrierea regulilor </a:t>
            </a:r>
            <a:r>
              <a:rPr lang="ro-RO" sz="2800" dirty="0"/>
              <a:t>de elaborare a structurii </a:t>
            </a:r>
            <a:r>
              <a:rPr lang="ro-RO" sz="2800" dirty="0" err="1" smtClean="0"/>
              <a:t>curriculei</a:t>
            </a:r>
            <a:r>
              <a:rPr lang="ro-RO" sz="2800" dirty="0" smtClean="0"/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o-RO" sz="2800" dirty="0"/>
              <a:t>identificarea regulilor de elaborare </a:t>
            </a:r>
            <a:r>
              <a:rPr lang="ro-RO" sz="2800" dirty="0" smtClean="0"/>
              <a:t>a </a:t>
            </a:r>
            <a:r>
              <a:rPr lang="ro-RO" sz="2800" dirty="0"/>
              <a:t>scriptului </a:t>
            </a:r>
            <a:r>
              <a:rPr lang="ro-RO" sz="2800" dirty="0" smtClean="0"/>
              <a:t>modulului.</a:t>
            </a:r>
            <a:endParaRPr lang="ro-RO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12898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684000" y="2687214"/>
            <a:ext cx="7776000" cy="2487191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Programul Național </a:t>
            </a:r>
            <a:b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 Creștere a Capacităților Actorilor din domeniul  Alimentării cu Apă și de Canalizare</a:t>
            </a:r>
            <a:endParaRPr lang="de-DE" sz="32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0" y="1974320"/>
            <a:ext cx="7775575" cy="619125"/>
          </a:xfrm>
        </p:spPr>
        <p:txBody>
          <a:bodyPr/>
          <a:lstStyle/>
          <a:p>
            <a:pPr eaLnBrk="1" hangingPunct="1"/>
            <a:r>
              <a:rPr lang="ro-RO" altLang="en-US" sz="3600" b="1" dirty="0" smtClean="0">
                <a:solidFill>
                  <a:srgbClr val="C00000"/>
                </a:solidFill>
              </a:rPr>
              <a:t>Cuvintele cheie :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9450" y="2734732"/>
            <a:ext cx="7775575" cy="32258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o-RO" sz="3600" b="1" dirty="0" smtClean="0">
                <a:solidFill>
                  <a:schemeClr val="bg1">
                    <a:lumMod val="50000"/>
                  </a:schemeClr>
                </a:solidFill>
              </a:rPr>
              <a:t>Modul           Sesiune </a:t>
            </a:r>
          </a:p>
          <a:p>
            <a:pPr>
              <a:defRPr/>
            </a:pPr>
            <a:r>
              <a:rPr lang="ro-RO" sz="3600" b="1" dirty="0" smtClean="0">
                <a:solidFill>
                  <a:schemeClr val="bg1">
                    <a:lumMod val="50000"/>
                  </a:schemeClr>
                </a:solidFill>
              </a:rPr>
              <a:t>Obiective      Concept </a:t>
            </a:r>
          </a:p>
          <a:p>
            <a:pPr>
              <a:defRPr/>
            </a:pPr>
            <a:r>
              <a:rPr lang="ro-RO" sz="3600" b="1" dirty="0" err="1" smtClean="0">
                <a:solidFill>
                  <a:schemeClr val="bg1">
                    <a:lumMod val="50000"/>
                  </a:schemeClr>
                </a:solidFill>
              </a:rPr>
              <a:t>Curricula</a:t>
            </a:r>
            <a:r>
              <a:rPr lang="ro-RO" sz="3600" b="1" dirty="0" smtClean="0">
                <a:solidFill>
                  <a:schemeClr val="bg1">
                    <a:lumMod val="50000"/>
                  </a:schemeClr>
                </a:solidFill>
              </a:rPr>
              <a:t>       Scriptul </a:t>
            </a:r>
          </a:p>
          <a:p>
            <a:pPr>
              <a:defRPr/>
            </a:pPr>
            <a:r>
              <a:rPr lang="ro-RO" sz="3600" b="1" dirty="0" smtClean="0">
                <a:solidFill>
                  <a:srgbClr val="FFFFFF">
                    <a:lumMod val="50000"/>
                  </a:srgbClr>
                </a:solidFill>
              </a:rPr>
              <a:t>Expertul        Expertiza</a:t>
            </a:r>
            <a:endParaRPr lang="ro-RO" b="1" dirty="0" smtClean="0"/>
          </a:p>
        </p:txBody>
      </p:sp>
    </p:spTree>
    <p:extLst>
      <p:ext uri="{BB962C8B-B14F-4D97-AF65-F5344CB8AC3E}">
        <p14:creationId xmlns:p14="http://schemas.microsoft.com/office/powerpoint/2010/main" val="325121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498181" y="1482717"/>
            <a:ext cx="8946000" cy="555876"/>
          </a:xfrm>
        </p:spPr>
        <p:txBody>
          <a:bodyPr/>
          <a:lstStyle/>
          <a:p>
            <a:pPr eaLnBrk="1" hangingPunct="1"/>
            <a:r>
              <a:rPr lang="en-US" altLang="en-US" sz="2800" b="1" dirty="0" err="1" smtClean="0">
                <a:solidFill>
                  <a:srgbClr val="C00000"/>
                </a:solidFill>
              </a:rPr>
              <a:t>Regulil</a:t>
            </a:r>
            <a:r>
              <a:rPr lang="ro-RO" altLang="en-US" sz="2800" b="1" dirty="0" smtClean="0">
                <a:solidFill>
                  <a:srgbClr val="C00000"/>
                </a:solidFill>
              </a:rPr>
              <a:t>i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de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elaborare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a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structurii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modulului</a:t>
            </a:r>
            <a:endParaRPr lang="en-US" alt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2" name="Inhaltsplatzhalter 7"/>
          <p:cNvSpPr>
            <a:spLocks noGrp="1"/>
          </p:cNvSpPr>
          <p:nvPr>
            <p:ph idx="1"/>
          </p:nvPr>
        </p:nvSpPr>
        <p:spPr>
          <a:xfrm>
            <a:off x="474133" y="2174866"/>
            <a:ext cx="8669867" cy="42759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1</a:t>
            </a:r>
            <a:r>
              <a:rPr lang="ro-RO" altLang="en-US" sz="1700" dirty="0" smtClean="0">
                <a:solidFill>
                  <a:srgbClr val="000000"/>
                </a:solidFill>
              </a:rPr>
              <a:t>. </a:t>
            </a:r>
            <a:r>
              <a:rPr lang="vi-VN" altLang="en-US" sz="1700" dirty="0" smtClean="0">
                <a:solidFill>
                  <a:srgbClr val="000000"/>
                </a:solidFill>
              </a:rPr>
              <a:t>Pregătirea setului de documente de bază, necesare pentru elaborarea </a:t>
            </a:r>
            <a:r>
              <a:rPr lang="ro-RO" altLang="en-US" sz="1700" dirty="0" smtClean="0">
                <a:solidFill>
                  <a:srgbClr val="000000"/>
                </a:solidFill>
              </a:rPr>
              <a:t>Modulului.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2</a:t>
            </a:r>
            <a:r>
              <a:rPr lang="ro-RO" altLang="en-US" sz="1700" dirty="0" smtClean="0">
                <a:solidFill>
                  <a:srgbClr val="000000"/>
                </a:solidFill>
              </a:rPr>
              <a:t>. Valorificarea bibliografiei relevante  pentru identificarea sesiunilor modulului.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3.</a:t>
            </a:r>
            <a:r>
              <a:rPr lang="ro-RO" altLang="en-US" sz="1700" dirty="0" smtClean="0">
                <a:solidFill>
                  <a:schemeClr val="accent2"/>
                </a:solidFill>
              </a:rPr>
              <a:t> </a:t>
            </a:r>
            <a:r>
              <a:rPr lang="ro-RO" altLang="en-US" sz="1700" dirty="0" smtClean="0">
                <a:solidFill>
                  <a:srgbClr val="000000"/>
                </a:solidFill>
              </a:rPr>
              <a:t>Identificarea Sesiunilor pentru fiecare Modul în parte.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4</a:t>
            </a:r>
            <a:r>
              <a:rPr lang="ro-RO" altLang="en-US" sz="1700" dirty="0" smtClean="0">
                <a:solidFill>
                  <a:srgbClr val="000000"/>
                </a:solidFill>
              </a:rPr>
              <a:t>. Stabilirea </a:t>
            </a:r>
            <a:r>
              <a:rPr lang="ro-RO" altLang="en-US" sz="1700" dirty="0">
                <a:solidFill>
                  <a:srgbClr val="000000"/>
                </a:solidFill>
              </a:rPr>
              <a:t>obiectivelor </a:t>
            </a:r>
            <a:r>
              <a:rPr lang="ro-RO" altLang="en-US" sz="1700" dirty="0" smtClean="0">
                <a:solidFill>
                  <a:srgbClr val="000000"/>
                </a:solidFill>
              </a:rPr>
              <a:t>specifice pentru fiecare sesiune.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5</a:t>
            </a:r>
            <a:r>
              <a:rPr lang="ro-RO" altLang="en-US" sz="1700" dirty="0" smtClean="0">
                <a:solidFill>
                  <a:srgbClr val="000000"/>
                </a:solidFill>
              </a:rPr>
              <a:t>. Identificarea pentru fiecare sesiune a modulului cuvintele cheie.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6.</a:t>
            </a:r>
            <a:r>
              <a:rPr lang="ro-RO" altLang="en-US" sz="1700" dirty="0" smtClean="0">
                <a:solidFill>
                  <a:srgbClr val="000000"/>
                </a:solidFill>
              </a:rPr>
              <a:t> Elaborarea părții teoretice a fiecărei sesiuni.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7.</a:t>
            </a:r>
            <a:r>
              <a:rPr lang="ro-RO" altLang="en-US" sz="1700" dirty="0" smtClean="0">
                <a:solidFill>
                  <a:srgbClr val="000000"/>
                </a:solidFill>
              </a:rPr>
              <a:t> </a:t>
            </a:r>
            <a:r>
              <a:rPr lang="it-IT" altLang="en-US" sz="1700" dirty="0" smtClean="0">
                <a:solidFill>
                  <a:srgbClr val="000000"/>
                </a:solidFill>
              </a:rPr>
              <a:t>Elaborarea părţi</a:t>
            </a:r>
            <a:r>
              <a:rPr lang="ro-RO" altLang="en-US" sz="1700" dirty="0" smtClean="0">
                <a:solidFill>
                  <a:srgbClr val="000000"/>
                </a:solidFill>
              </a:rPr>
              <a:t>i</a:t>
            </a:r>
            <a:r>
              <a:rPr lang="it-IT" altLang="en-US" sz="1700" dirty="0" smtClean="0">
                <a:solidFill>
                  <a:srgbClr val="000000"/>
                </a:solidFill>
              </a:rPr>
              <a:t> </a:t>
            </a:r>
            <a:r>
              <a:rPr lang="ro-RO" altLang="en-US" sz="1700" dirty="0" smtClean="0">
                <a:solidFill>
                  <a:srgbClr val="000000"/>
                </a:solidFill>
              </a:rPr>
              <a:t>practice</a:t>
            </a:r>
            <a:r>
              <a:rPr lang="it-IT" altLang="en-US" sz="1700" dirty="0" smtClean="0">
                <a:solidFill>
                  <a:srgbClr val="000000"/>
                </a:solidFill>
              </a:rPr>
              <a:t> a fiecărei sesiuni</a:t>
            </a:r>
            <a:r>
              <a:rPr lang="ro-RO" altLang="en-US" sz="1700" dirty="0" smtClean="0">
                <a:solidFill>
                  <a:srgbClr val="000000"/>
                </a:solidFill>
              </a:rPr>
              <a:t>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8. </a:t>
            </a:r>
            <a:r>
              <a:rPr lang="ro-RO" altLang="en-US" sz="1700" dirty="0" smtClean="0">
                <a:solidFill>
                  <a:srgbClr val="000000"/>
                </a:solidFill>
              </a:rPr>
              <a:t> Identificarea din partea teoretică şi practică a </a:t>
            </a:r>
            <a:r>
              <a:rPr lang="ro-RO" altLang="en-US" sz="1700" i="1" dirty="0" smtClean="0">
                <a:solidFill>
                  <a:srgbClr val="000000"/>
                </a:solidFill>
              </a:rPr>
              <a:t>exercițiilor practice .</a:t>
            </a:r>
          </a:p>
          <a:p>
            <a:pPr marL="0" indent="0" algn="just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9</a:t>
            </a:r>
            <a:r>
              <a:rPr lang="ro-RO" altLang="en-US" sz="1700" i="1" dirty="0" smtClean="0">
                <a:solidFill>
                  <a:srgbClr val="000000"/>
                </a:solidFill>
              </a:rPr>
              <a:t>. </a:t>
            </a:r>
            <a:r>
              <a:rPr lang="ro-RO" altLang="en-US" sz="1700" dirty="0" smtClean="0">
                <a:solidFill>
                  <a:srgbClr val="000000"/>
                </a:solidFill>
              </a:rPr>
              <a:t>Identificarea din partea teoretică  şi  practică a sesiunii întrebărille  pentru  auto-evaluare.</a:t>
            </a:r>
          </a:p>
          <a:p>
            <a:pPr marL="0" indent="0" algn="just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10. </a:t>
            </a:r>
            <a:r>
              <a:rPr lang="ro-RO" altLang="en-US" sz="1700" dirty="0" smtClean="0">
                <a:solidFill>
                  <a:schemeClr val="tx1"/>
                </a:solidFill>
              </a:rPr>
              <a:t>Prezentarea pentru fiecare sesiune a modulului referinţe bibliografice 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o-RO" altLang="en-US" i="1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o-RO" altLang="en-US" i="1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o-RO" altLang="en-US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6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90796" y="1518644"/>
            <a:ext cx="8308772" cy="628362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7614" y="2301340"/>
            <a:ext cx="8308772" cy="4108829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sz="2000" dirty="0" smtClean="0"/>
              <a:t>O</a:t>
            </a:r>
            <a:r>
              <a:rPr lang="vi-VN" sz="2000" dirty="0" smtClean="0"/>
              <a:t>biectivele </a:t>
            </a:r>
            <a:r>
              <a:rPr lang="vi-VN" sz="2000" dirty="0"/>
              <a:t>reprezintă intenţionalităţi ale procesului instructiv-educativ care indică </a:t>
            </a:r>
            <a:r>
              <a:rPr lang="vi-VN" sz="2000" b="1" dirty="0"/>
              <a:t>schimbări ce urmează să se producă în conştiinţa şi conduita </a:t>
            </a:r>
            <a:r>
              <a:rPr lang="vi-VN" sz="2000" b="1" dirty="0" smtClean="0"/>
              <a:t>individuală</a:t>
            </a:r>
            <a:r>
              <a:rPr lang="ro-RO" sz="2000" dirty="0"/>
              <a:t>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vi-VN" sz="2000" b="1" dirty="0" smtClean="0">
                <a:solidFill>
                  <a:srgbClr val="C00000"/>
                </a:solidFill>
              </a:rPr>
              <a:t>Cunoaştere</a:t>
            </a:r>
            <a:endParaRPr lang="ro-RO" sz="20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o-RO" sz="2000" b="1" dirty="0">
                <a:solidFill>
                  <a:srgbClr val="C80F0F"/>
                </a:solidFill>
              </a:rPr>
              <a:t>2</a:t>
            </a:r>
            <a:r>
              <a:rPr lang="ro-RO" sz="2000" dirty="0">
                <a:solidFill>
                  <a:srgbClr val="C00000"/>
                </a:solidFill>
              </a:rPr>
              <a:t>. </a:t>
            </a:r>
            <a:r>
              <a:rPr lang="en-US" sz="2000" b="1" dirty="0" err="1" smtClean="0">
                <a:solidFill>
                  <a:srgbClr val="C00000"/>
                </a:solidFill>
              </a:rPr>
              <a:t>Înţelegere</a:t>
            </a:r>
            <a:endParaRPr lang="ro-RO" sz="20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o-RO" sz="2000" b="1" dirty="0">
                <a:solidFill>
                  <a:srgbClr val="C80F0F"/>
                </a:solidFill>
              </a:rPr>
              <a:t>3</a:t>
            </a:r>
            <a:r>
              <a:rPr lang="ro-RO" sz="2000" dirty="0">
                <a:solidFill>
                  <a:srgbClr val="C00000"/>
                </a:solidFill>
              </a:rPr>
              <a:t>. </a:t>
            </a:r>
            <a:r>
              <a:rPr lang="en-US" sz="2000" b="1" dirty="0" err="1" smtClean="0">
                <a:solidFill>
                  <a:srgbClr val="C80F0F"/>
                </a:solidFill>
              </a:rPr>
              <a:t>Aplicare</a:t>
            </a:r>
            <a:endParaRPr lang="ro-RO" sz="2000" b="1" dirty="0" smtClean="0">
              <a:solidFill>
                <a:srgbClr val="C80F0F"/>
              </a:solidFill>
            </a:endParaRPr>
          </a:p>
          <a:p>
            <a:pPr>
              <a:defRPr/>
            </a:pPr>
            <a:r>
              <a:rPr lang="ro-RO" sz="2000" b="1" dirty="0">
                <a:solidFill>
                  <a:srgbClr val="C80F0F"/>
                </a:solidFill>
              </a:rPr>
              <a:t>4</a:t>
            </a:r>
            <a:r>
              <a:rPr lang="ro-RO" sz="2000" dirty="0">
                <a:solidFill>
                  <a:srgbClr val="C00000"/>
                </a:solidFill>
              </a:rPr>
              <a:t>.</a:t>
            </a:r>
            <a:r>
              <a:rPr lang="vi-VN" sz="2000" b="1" dirty="0" smtClean="0">
                <a:solidFill>
                  <a:srgbClr val="C80F0F"/>
                </a:solidFill>
              </a:rPr>
              <a:t>Analiza</a:t>
            </a:r>
            <a:endParaRPr lang="ro-RO" sz="2000" b="1" dirty="0" smtClean="0">
              <a:solidFill>
                <a:srgbClr val="C80F0F"/>
              </a:solidFill>
            </a:endParaRPr>
          </a:p>
          <a:p>
            <a:pPr>
              <a:defRPr/>
            </a:pPr>
            <a:r>
              <a:rPr lang="ro-RO" sz="2000" b="1" dirty="0">
                <a:solidFill>
                  <a:srgbClr val="C80F0F"/>
                </a:solidFill>
              </a:rPr>
              <a:t>5</a:t>
            </a:r>
            <a:r>
              <a:rPr lang="ro-RO" sz="2000" dirty="0">
                <a:solidFill>
                  <a:srgbClr val="C00000"/>
                </a:solidFill>
              </a:rPr>
              <a:t>. </a:t>
            </a:r>
            <a:r>
              <a:rPr lang="ro-RO" sz="2000" b="1" dirty="0" smtClean="0">
                <a:solidFill>
                  <a:srgbClr val="C00000"/>
                </a:solidFill>
              </a:rPr>
              <a:t>Sinteza</a:t>
            </a:r>
          </a:p>
          <a:p>
            <a:pPr>
              <a:defRPr/>
            </a:pPr>
            <a:r>
              <a:rPr lang="ro-RO" sz="2000" b="1" dirty="0">
                <a:solidFill>
                  <a:srgbClr val="C00000"/>
                </a:solidFill>
              </a:rPr>
              <a:t>6. Evaluarea </a:t>
            </a:r>
            <a:endParaRPr lang="ro-RO" sz="20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43011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637238"/>
            <a:ext cx="7775575" cy="537342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272237"/>
            <a:ext cx="7777162" cy="4278070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vi-VN" sz="2800" b="1" dirty="0" smtClean="0">
                <a:solidFill>
                  <a:srgbClr val="C00000"/>
                </a:solidFill>
              </a:rPr>
              <a:t>Cunoaştere</a:t>
            </a:r>
            <a:r>
              <a:rPr lang="vi-VN" sz="2800" b="1" dirty="0" smtClean="0">
                <a:solidFill>
                  <a:schemeClr val="tx1"/>
                </a:solidFill>
              </a:rPr>
              <a:t> </a:t>
            </a:r>
            <a:r>
              <a:rPr lang="vi-VN" sz="2800" dirty="0"/>
              <a:t>(terminologie, date, termeni, clasificări, criterii, metode, principii și legi, teorii)</a:t>
            </a:r>
          </a:p>
          <a:p>
            <a:pPr>
              <a:defRPr/>
            </a:pPr>
            <a:endParaRPr lang="ro-RO" sz="2400" b="1" i="1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vi-VN" sz="2800" b="1" i="1" dirty="0" smtClean="0">
                <a:solidFill>
                  <a:schemeClr val="accent2"/>
                </a:solidFill>
              </a:rPr>
              <a:t>Verbe </a:t>
            </a:r>
            <a:r>
              <a:rPr lang="vi-VN" sz="2800" b="1" i="1" dirty="0">
                <a:solidFill>
                  <a:schemeClr val="accent2"/>
                </a:solidFill>
              </a:rPr>
              <a:t>specifice:</a:t>
            </a:r>
          </a:p>
          <a:p>
            <a:pPr algn="just">
              <a:defRPr/>
            </a:pPr>
            <a:r>
              <a:rPr lang="vi-VN" sz="3200" dirty="0"/>
              <a:t>a defini, a recunoaşte, a distinge, a identifica, a enumera, a numi, a reproduce, a alege, a </a:t>
            </a:r>
            <a:r>
              <a:rPr lang="vi-VN" sz="3200" dirty="0" smtClean="0"/>
              <a:t>formula</a:t>
            </a:r>
            <a:r>
              <a:rPr lang="ro-RO" sz="3200" dirty="0" smtClean="0"/>
              <a:t>.</a:t>
            </a:r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56569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535631"/>
            <a:ext cx="7775575" cy="569145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170631"/>
            <a:ext cx="7777162" cy="4531273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o-RO" sz="2800" b="1" dirty="0" smtClean="0">
                <a:solidFill>
                  <a:schemeClr val="accent1"/>
                </a:solidFill>
              </a:rPr>
              <a:t>2</a:t>
            </a:r>
            <a:r>
              <a:rPr lang="ro-RO" sz="2800" dirty="0" smtClean="0">
                <a:solidFill>
                  <a:srgbClr val="C00000"/>
                </a:solidFill>
              </a:rPr>
              <a:t>. </a:t>
            </a:r>
            <a:r>
              <a:rPr lang="en-US" sz="2800" b="1" dirty="0" err="1" smtClean="0">
                <a:solidFill>
                  <a:srgbClr val="C00000"/>
                </a:solidFill>
              </a:rPr>
              <a:t>Înţelegere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capacitatea</a:t>
            </a:r>
            <a:r>
              <a:rPr lang="en-US" sz="2800" dirty="0" smtClean="0"/>
              <a:t> de a </a:t>
            </a:r>
            <a:r>
              <a:rPr lang="en-US" sz="2800" dirty="0" err="1" smtClean="0"/>
              <a:t>raporta</a:t>
            </a:r>
            <a:r>
              <a:rPr lang="en-US" sz="2800" dirty="0" smtClean="0"/>
              <a:t> </a:t>
            </a:r>
            <a:r>
              <a:rPr lang="en-US" sz="2800" dirty="0" err="1" smtClean="0"/>
              <a:t>noile</a:t>
            </a:r>
            <a:r>
              <a:rPr lang="en-US" sz="2800" dirty="0" smtClean="0"/>
              <a:t> </a:t>
            </a:r>
            <a:r>
              <a:rPr lang="en-US" sz="2800" dirty="0" err="1" smtClean="0"/>
              <a:t>cunoştinţe</a:t>
            </a:r>
            <a:r>
              <a:rPr lang="en-US" sz="2800" dirty="0" smtClean="0"/>
              <a:t> la </a:t>
            </a:r>
            <a:r>
              <a:rPr lang="en-US" sz="2800" dirty="0" err="1" smtClean="0"/>
              <a:t>cunoştinţele</a:t>
            </a:r>
            <a:r>
              <a:rPr lang="en-US" sz="2800" dirty="0" smtClean="0"/>
              <a:t> </a:t>
            </a:r>
            <a:r>
              <a:rPr lang="en-US" sz="2800" dirty="0" err="1" smtClean="0"/>
              <a:t>anterioare</a:t>
            </a:r>
            <a:r>
              <a:rPr lang="en-US" sz="2800" dirty="0" smtClean="0"/>
              <a:t> </a:t>
            </a:r>
            <a:r>
              <a:rPr lang="en-US" sz="2800" dirty="0" err="1" smtClean="0"/>
              <a:t>prin</a:t>
            </a:r>
            <a:r>
              <a:rPr lang="ro-RO" sz="2800" dirty="0" smtClean="0"/>
              <a:t>: -</a:t>
            </a:r>
            <a:r>
              <a:rPr lang="en-US" sz="2800" dirty="0" smtClean="0"/>
              <a:t> </a:t>
            </a:r>
            <a:r>
              <a:rPr lang="en-US" sz="2800" dirty="0" err="1" smtClean="0"/>
              <a:t>transpunere</a:t>
            </a:r>
            <a:r>
              <a:rPr lang="en-US" sz="2800" dirty="0" smtClean="0"/>
              <a:t> – </a:t>
            </a:r>
            <a:r>
              <a:rPr lang="en-US" sz="2800" dirty="0" err="1" smtClean="0"/>
              <a:t>interpretare</a:t>
            </a:r>
            <a:r>
              <a:rPr lang="ro-RO" sz="2800" dirty="0" smtClean="0"/>
              <a:t> </a:t>
            </a:r>
            <a:r>
              <a:rPr lang="en-US" sz="2800" dirty="0" smtClean="0"/>
              <a:t>- </a:t>
            </a:r>
            <a:r>
              <a:rPr lang="en-US" sz="2800" dirty="0" err="1" smtClean="0"/>
              <a:t>extrapolare</a:t>
            </a:r>
            <a:r>
              <a:rPr lang="en-US" sz="2800" dirty="0" smtClean="0"/>
              <a:t>)</a:t>
            </a:r>
          </a:p>
          <a:p>
            <a:pPr>
              <a:spcBef>
                <a:spcPts val="1200"/>
              </a:spcBef>
              <a:defRPr/>
            </a:pPr>
            <a:r>
              <a:rPr lang="en-US" sz="2800" b="1" i="1" dirty="0" err="1" smtClean="0">
                <a:solidFill>
                  <a:schemeClr val="accent2"/>
                </a:solidFill>
              </a:rPr>
              <a:t>Verbe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specifice</a:t>
            </a:r>
            <a:r>
              <a:rPr lang="en-US" sz="2800" b="1" i="1" dirty="0" smtClean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ts val="1200"/>
              </a:spcBef>
              <a:defRPr/>
            </a:pPr>
            <a:r>
              <a:rPr lang="en-US" sz="2800" dirty="0" smtClean="0"/>
              <a:t>a </a:t>
            </a:r>
            <a:r>
              <a:rPr lang="en-US" sz="2800" dirty="0" err="1" smtClean="0"/>
              <a:t>tranforma</a:t>
            </a:r>
            <a:r>
              <a:rPr lang="en-US" sz="2800" dirty="0" smtClean="0"/>
              <a:t>, a </a:t>
            </a:r>
            <a:r>
              <a:rPr lang="en-US" sz="2800" dirty="0" err="1" smtClean="0"/>
              <a:t>ilustra</a:t>
            </a:r>
            <a:r>
              <a:rPr lang="en-US" sz="2800" dirty="0" smtClean="0"/>
              <a:t>, a </a:t>
            </a:r>
            <a:r>
              <a:rPr lang="en-US" sz="2800" dirty="0" err="1" smtClean="0"/>
              <a:t>redefini</a:t>
            </a:r>
            <a:r>
              <a:rPr lang="en-US" sz="2800" dirty="0" smtClean="0"/>
              <a:t>, a </a:t>
            </a:r>
            <a:r>
              <a:rPr lang="en-US" sz="2800" dirty="0" err="1" smtClean="0"/>
              <a:t>interpreta</a:t>
            </a:r>
            <a:r>
              <a:rPr lang="en-US" sz="2800" dirty="0" smtClean="0"/>
              <a:t>, a </a:t>
            </a:r>
            <a:r>
              <a:rPr lang="en-US" sz="2800" dirty="0" err="1" smtClean="0"/>
              <a:t>reorganiza</a:t>
            </a:r>
            <a:r>
              <a:rPr lang="en-US" sz="2800" dirty="0" smtClean="0"/>
              <a:t>, a </a:t>
            </a:r>
            <a:r>
              <a:rPr lang="en-US" sz="2800" dirty="0" err="1" smtClean="0"/>
              <a:t>explica</a:t>
            </a:r>
            <a:r>
              <a:rPr lang="en-US" sz="2800" dirty="0" smtClean="0"/>
              <a:t>, a </a:t>
            </a:r>
            <a:r>
              <a:rPr lang="en-US" sz="2800" dirty="0" err="1" smtClean="0"/>
              <a:t>demonstra</a:t>
            </a:r>
            <a:r>
              <a:rPr lang="en-US" sz="2800" dirty="0" smtClean="0"/>
              <a:t>, a </a:t>
            </a:r>
            <a:r>
              <a:rPr lang="en-US" sz="2800" dirty="0" err="1" smtClean="0"/>
              <a:t>extinde</a:t>
            </a:r>
            <a:r>
              <a:rPr lang="en-US" sz="2800" dirty="0" smtClean="0"/>
              <a:t>, a </a:t>
            </a:r>
            <a:r>
              <a:rPr lang="en-US" sz="2800" dirty="0" err="1" smtClean="0"/>
              <a:t>extrapola</a:t>
            </a:r>
            <a:r>
              <a:rPr lang="en-US" sz="2800" dirty="0" smtClean="0"/>
              <a:t>, a </a:t>
            </a:r>
            <a:r>
              <a:rPr lang="en-US" sz="2800" dirty="0" err="1" smtClean="0"/>
              <a:t>estima</a:t>
            </a:r>
            <a:r>
              <a:rPr lang="en-US" sz="2800" dirty="0" smtClean="0"/>
              <a:t>, a </a:t>
            </a:r>
            <a:r>
              <a:rPr lang="en-US" sz="2800" dirty="0" err="1" smtClean="0"/>
              <a:t>determina</a:t>
            </a:r>
            <a:r>
              <a:rPr lang="en-US" sz="2800" dirty="0" smtClean="0"/>
              <a:t>, a </a:t>
            </a:r>
            <a:r>
              <a:rPr lang="en-US" sz="2800" dirty="0" err="1" smtClean="0"/>
              <a:t>distinge</a:t>
            </a:r>
            <a:r>
              <a:rPr lang="en-US" sz="2800" dirty="0" smtClean="0"/>
              <a:t>, a </a:t>
            </a:r>
            <a:r>
              <a:rPr lang="en-US" sz="2800" dirty="0" err="1" smtClean="0"/>
              <a:t>generaliza</a:t>
            </a:r>
            <a:r>
              <a:rPr lang="en-US" sz="2800" dirty="0" smtClean="0"/>
              <a:t>, a </a:t>
            </a:r>
            <a:r>
              <a:rPr lang="en-US" sz="2800" dirty="0" err="1" smtClean="0"/>
              <a:t>parafraza</a:t>
            </a:r>
            <a:r>
              <a:rPr lang="en-US" sz="2800" dirty="0" smtClean="0"/>
              <a:t>, a </a:t>
            </a:r>
            <a:r>
              <a:rPr lang="en-US" sz="2800" dirty="0" err="1" smtClean="0"/>
              <a:t>rescrie</a:t>
            </a:r>
            <a:r>
              <a:rPr lang="en-US" sz="2800" dirty="0" smtClean="0"/>
              <a:t>, a </a:t>
            </a:r>
            <a:r>
              <a:rPr lang="en-US" sz="2800" dirty="0" err="1" smtClean="0"/>
              <a:t>rezuma</a:t>
            </a:r>
            <a:endParaRPr lang="ro-RO" sz="2800" dirty="0" smtClean="0"/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3062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704973"/>
            <a:ext cx="7775575" cy="501548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339972"/>
            <a:ext cx="7777162" cy="3993094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endParaRPr lang="ro-RO" sz="2800" b="1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o-RO" sz="2800" b="1" dirty="0" smtClean="0">
                <a:solidFill>
                  <a:schemeClr val="accent1"/>
                </a:solidFill>
              </a:rPr>
              <a:t>3</a:t>
            </a:r>
            <a:r>
              <a:rPr lang="ro-RO" sz="2800" dirty="0" smtClean="0">
                <a:solidFill>
                  <a:srgbClr val="C00000"/>
                </a:solidFill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</a:rPr>
              <a:t>Aplicare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dirty="0" err="1">
                <a:solidFill>
                  <a:schemeClr val="tx1"/>
                </a:solidFill>
              </a:rPr>
              <a:t>noilor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cunoştinţe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800" b="1" i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b="1" i="1" dirty="0" err="1">
                <a:solidFill>
                  <a:schemeClr val="accent2"/>
                </a:solidFill>
              </a:rPr>
              <a:t>Verbe</a:t>
            </a: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</a:rPr>
              <a:t>specifice</a:t>
            </a:r>
            <a:r>
              <a:rPr lang="en-US" sz="2800" b="1" i="1" dirty="0">
                <a:solidFill>
                  <a:schemeClr val="accent2"/>
                </a:solidFill>
              </a:rPr>
              <a:t>: </a:t>
            </a:r>
            <a:endParaRPr lang="ro-RO" sz="2800" b="1" i="1" dirty="0" smtClean="0">
              <a:solidFill>
                <a:schemeClr val="accent2"/>
              </a:solidFill>
            </a:endParaRPr>
          </a:p>
          <a:p>
            <a:pPr algn="just">
              <a:defRPr/>
            </a:pPr>
            <a:r>
              <a:rPr lang="en-US" sz="2800" dirty="0" smtClean="0"/>
              <a:t>a </a:t>
            </a:r>
            <a:r>
              <a:rPr lang="en-US" sz="2800" dirty="0" err="1"/>
              <a:t>aplica</a:t>
            </a:r>
            <a:r>
              <a:rPr lang="en-US" sz="2800" dirty="0"/>
              <a:t>, a </a:t>
            </a:r>
            <a:r>
              <a:rPr lang="en-US" sz="2800" dirty="0" err="1"/>
              <a:t>generaliza</a:t>
            </a:r>
            <a:r>
              <a:rPr lang="en-US" sz="2800" dirty="0"/>
              <a:t>, a </a:t>
            </a:r>
            <a:r>
              <a:rPr lang="en-US" sz="2800" dirty="0" err="1"/>
              <a:t>utiliza</a:t>
            </a:r>
            <a:r>
              <a:rPr lang="en-US" sz="2800" dirty="0"/>
              <a:t>, a </a:t>
            </a:r>
            <a:r>
              <a:rPr lang="en-US" sz="2800" dirty="0" err="1"/>
              <a:t>alege</a:t>
            </a:r>
            <a:r>
              <a:rPr lang="en-US" sz="2800" dirty="0"/>
              <a:t>, a </a:t>
            </a:r>
            <a:r>
              <a:rPr lang="en-US" sz="2800" dirty="0" err="1"/>
              <a:t>clasifica</a:t>
            </a:r>
            <a:r>
              <a:rPr lang="en-US" sz="2800" dirty="0"/>
              <a:t>, a </a:t>
            </a:r>
            <a:r>
              <a:rPr lang="en-US" sz="2800" dirty="0" err="1"/>
              <a:t>restructura</a:t>
            </a:r>
            <a:r>
              <a:rPr lang="en-US" sz="2800" dirty="0"/>
              <a:t>, a </a:t>
            </a:r>
            <a:r>
              <a:rPr lang="en-US" sz="2800" dirty="0" err="1"/>
              <a:t>schimba</a:t>
            </a:r>
            <a:r>
              <a:rPr lang="en-US" sz="2800" dirty="0"/>
              <a:t>, a </a:t>
            </a:r>
            <a:r>
              <a:rPr lang="en-US" sz="2800" dirty="0" err="1"/>
              <a:t>demonstra</a:t>
            </a:r>
            <a:r>
              <a:rPr lang="en-US" sz="2800" dirty="0"/>
              <a:t>, a </a:t>
            </a:r>
            <a:r>
              <a:rPr lang="en-US" sz="2800" dirty="0" err="1"/>
              <a:t>descoperi</a:t>
            </a:r>
            <a:r>
              <a:rPr lang="en-US" sz="2800" dirty="0"/>
              <a:t>, a </a:t>
            </a:r>
            <a:r>
              <a:rPr lang="en-US" sz="2800" dirty="0" err="1"/>
              <a:t>manipula</a:t>
            </a:r>
            <a:r>
              <a:rPr lang="en-US" sz="2800" dirty="0"/>
              <a:t>, a </a:t>
            </a:r>
            <a:r>
              <a:rPr lang="en-US" sz="2800" dirty="0" err="1"/>
              <a:t>modifica</a:t>
            </a:r>
            <a:r>
              <a:rPr lang="en-US" sz="2800" dirty="0"/>
              <a:t>, a </a:t>
            </a:r>
            <a:r>
              <a:rPr lang="en-US" sz="2800" dirty="0" err="1"/>
              <a:t>prezenta</a:t>
            </a:r>
            <a:r>
              <a:rPr lang="en-US" sz="2800" dirty="0"/>
              <a:t>, a </a:t>
            </a:r>
            <a:r>
              <a:rPr lang="en-US" sz="2800" dirty="0" err="1"/>
              <a:t>folosi</a:t>
            </a:r>
            <a:endParaRPr lang="ro-RO" sz="2800" dirty="0"/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52078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789641"/>
            <a:ext cx="7775575" cy="495167"/>
          </a:xfrm>
        </p:spPr>
        <p:txBody>
          <a:bodyPr/>
          <a:lstStyle/>
          <a:p>
            <a:pPr eaLnBrk="1" hangingPunct="1"/>
            <a:r>
              <a:rPr lang="ro-RO" altLang="en-US" b="1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424641"/>
            <a:ext cx="7777162" cy="3942292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endParaRPr lang="ro-RO" sz="28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ro-RO" sz="2800" b="1" dirty="0" smtClean="0">
                <a:solidFill>
                  <a:schemeClr val="accent1"/>
                </a:solidFill>
              </a:rPr>
              <a:t>4</a:t>
            </a:r>
            <a:r>
              <a:rPr lang="ro-RO" sz="2800" dirty="0" smtClean="0">
                <a:solidFill>
                  <a:srgbClr val="C00000"/>
                </a:solidFill>
              </a:rPr>
              <a:t>. </a:t>
            </a:r>
            <a:r>
              <a:rPr lang="vi-VN" sz="2800" b="1" dirty="0" smtClean="0">
                <a:solidFill>
                  <a:schemeClr val="accent1"/>
                </a:solidFill>
              </a:rPr>
              <a:t>Analiza </a:t>
            </a:r>
            <a:r>
              <a:rPr lang="vi-VN" sz="2800" dirty="0">
                <a:solidFill>
                  <a:schemeClr val="tx1"/>
                </a:solidFill>
              </a:rPr>
              <a:t>pentru căutarea elementelor,  relaţiilor, principiilor de organizare</a:t>
            </a:r>
            <a:endParaRPr lang="en-US" sz="2800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o-RO" sz="2800" b="1" i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b="1" i="1" dirty="0" err="1" smtClean="0">
                <a:solidFill>
                  <a:schemeClr val="accent2"/>
                </a:solidFill>
              </a:rPr>
              <a:t>Verbe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</a:rPr>
              <a:t>specifice</a:t>
            </a:r>
            <a:r>
              <a:rPr lang="en-US" sz="2800" b="1" i="1" dirty="0">
                <a:solidFill>
                  <a:schemeClr val="accent2"/>
                </a:solidFill>
              </a:rPr>
              <a:t>: </a:t>
            </a:r>
            <a:endParaRPr lang="ro-RO" sz="2800" b="1" i="1" dirty="0" smtClean="0">
              <a:solidFill>
                <a:schemeClr val="accent2"/>
              </a:solidFill>
            </a:endParaRPr>
          </a:p>
          <a:p>
            <a:pPr algn="just">
              <a:defRPr/>
            </a:pPr>
            <a:r>
              <a:rPr lang="pt-BR" sz="2800" dirty="0"/>
              <a:t>a </a:t>
            </a:r>
            <a:r>
              <a:rPr lang="pt-BR" sz="2800" dirty="0" err="1"/>
              <a:t>distinge</a:t>
            </a:r>
            <a:r>
              <a:rPr lang="pt-BR" sz="2800" dirty="0"/>
              <a:t>, a identifica, a </a:t>
            </a:r>
            <a:r>
              <a:rPr lang="pt-BR" sz="2800" dirty="0" err="1"/>
              <a:t>recunoaşte</a:t>
            </a:r>
            <a:r>
              <a:rPr lang="pt-BR" sz="2800" dirty="0"/>
              <a:t>, a </a:t>
            </a:r>
            <a:r>
              <a:rPr lang="pt-BR" sz="2800" dirty="0" err="1"/>
              <a:t>analiza</a:t>
            </a:r>
            <a:r>
              <a:rPr lang="pt-BR" sz="2800" dirty="0"/>
              <a:t>, a compara, a </a:t>
            </a:r>
            <a:r>
              <a:rPr lang="pt-BR" sz="2800" dirty="0" err="1"/>
              <a:t>deduce</a:t>
            </a:r>
            <a:r>
              <a:rPr lang="pt-BR" sz="2800" dirty="0"/>
              <a:t>,  a detecta, a </a:t>
            </a:r>
            <a:r>
              <a:rPr lang="pt-BR" sz="2800" dirty="0" err="1"/>
              <a:t>diferenţia</a:t>
            </a:r>
            <a:r>
              <a:rPr lang="pt-BR" sz="2800" dirty="0"/>
              <a:t>, a ilustra, a </a:t>
            </a:r>
            <a:r>
              <a:rPr lang="pt-BR" sz="2800" dirty="0" err="1"/>
              <a:t>alege</a:t>
            </a:r>
            <a:r>
              <a:rPr lang="pt-BR" sz="2800" dirty="0"/>
              <a:t>, a separa, a dirija</a:t>
            </a:r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43390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1037" y="1637467"/>
            <a:ext cx="7775575" cy="579715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9450" y="2527680"/>
            <a:ext cx="7777162" cy="3620558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endParaRPr lang="ro-RO" sz="28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ro-RO" sz="2000" b="1" dirty="0" smtClean="0">
                <a:solidFill>
                  <a:schemeClr val="accent1"/>
                </a:solidFill>
              </a:rPr>
              <a:t>5</a:t>
            </a:r>
            <a:r>
              <a:rPr lang="ro-RO" sz="2000" dirty="0">
                <a:solidFill>
                  <a:srgbClr val="C00000"/>
                </a:solidFill>
              </a:rPr>
              <a:t>. </a:t>
            </a:r>
            <a:r>
              <a:rPr lang="ro-RO" sz="2000" b="1" dirty="0">
                <a:solidFill>
                  <a:srgbClr val="C00000"/>
                </a:solidFill>
              </a:rPr>
              <a:t>Sinteza</a:t>
            </a:r>
            <a:r>
              <a:rPr lang="ro-RO" sz="2000" dirty="0">
                <a:solidFill>
                  <a:srgbClr val="C00000"/>
                </a:solidFill>
              </a:rPr>
              <a:t> </a:t>
            </a:r>
            <a:r>
              <a:rPr lang="ro-RO" sz="2000" dirty="0">
                <a:solidFill>
                  <a:schemeClr val="tx1"/>
                </a:solidFill>
              </a:rPr>
              <a:t>(crearea unei opere personale, elaborarea unui plan de acţiune, derivarea unor relaţii abstracte dintr-un ansamblu)</a:t>
            </a:r>
            <a:endParaRPr lang="vi-VN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ro-RO" sz="2000" b="1" i="1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2000" b="1" i="1" dirty="0" err="1" smtClean="0">
                <a:solidFill>
                  <a:schemeClr val="accent2"/>
                </a:solidFill>
              </a:rPr>
              <a:t>Verbe</a:t>
            </a:r>
            <a:r>
              <a:rPr 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en-US" sz="2000" b="1" i="1" dirty="0" err="1">
                <a:solidFill>
                  <a:schemeClr val="accent2"/>
                </a:solidFill>
              </a:rPr>
              <a:t>specifice</a:t>
            </a:r>
            <a:r>
              <a:rPr lang="en-US" sz="2000" b="1" i="1" dirty="0">
                <a:solidFill>
                  <a:schemeClr val="accent2"/>
                </a:solidFill>
              </a:rPr>
              <a:t>: </a:t>
            </a:r>
            <a:endParaRPr lang="ro-RO" sz="2000" b="1" i="1" dirty="0" smtClean="0">
              <a:solidFill>
                <a:schemeClr val="accent2"/>
              </a:solidFill>
            </a:endParaRPr>
          </a:p>
          <a:p>
            <a:pPr algn="just">
              <a:defRPr/>
            </a:pPr>
            <a:r>
              <a:rPr lang="en-GB" sz="2000" dirty="0" smtClean="0">
                <a:latin typeface="+mj-lt"/>
              </a:rPr>
              <a:t>a </a:t>
            </a:r>
            <a:r>
              <a:rPr lang="en-GB" sz="2000" dirty="0" err="1">
                <a:latin typeface="+mj-lt"/>
              </a:rPr>
              <a:t>scrie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relata</a:t>
            </a:r>
            <a:r>
              <a:rPr lang="en-GB" sz="2000" dirty="0">
                <a:latin typeface="+mj-lt"/>
              </a:rPr>
              <a:t>, a produce, a </a:t>
            </a:r>
            <a:r>
              <a:rPr lang="en-GB" sz="2000" dirty="0" err="1">
                <a:latin typeface="+mj-lt"/>
              </a:rPr>
              <a:t>proiecta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planifica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propune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deriva</a:t>
            </a:r>
            <a:r>
              <a:rPr lang="en-GB" sz="2000" dirty="0">
                <a:latin typeface="+mj-lt"/>
              </a:rPr>
              <a:t>, a formula, a </a:t>
            </a:r>
            <a:r>
              <a:rPr lang="en-GB" sz="2000" dirty="0" err="1">
                <a:latin typeface="+mj-lt"/>
              </a:rPr>
              <a:t>sintetiza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aborda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pe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categorii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combina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compune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imagina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explica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modifica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organiza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rezuma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 smtClean="0">
                <a:latin typeface="+mj-lt"/>
              </a:rPr>
              <a:t>rescrie</a:t>
            </a:r>
            <a:r>
              <a:rPr lang="ro-RO" sz="2000" dirty="0" smtClean="0">
                <a:latin typeface="+mj-lt"/>
              </a:rPr>
              <a:t>.</a:t>
            </a:r>
            <a:endParaRPr lang="ro-RO" sz="2000" dirty="0">
              <a:latin typeface="+mj-lt"/>
            </a:endParaRPr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12881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450967"/>
            <a:ext cx="8165817" cy="556478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085966"/>
            <a:ext cx="8167484" cy="4430418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endParaRPr lang="ro-RO" sz="28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ro-RO" sz="2800" b="1" dirty="0" smtClean="0">
                <a:solidFill>
                  <a:schemeClr val="accent1"/>
                </a:solidFill>
              </a:rPr>
              <a:t>6</a:t>
            </a:r>
            <a:r>
              <a:rPr lang="ro-RO" sz="2800" dirty="0" smtClean="0">
                <a:solidFill>
                  <a:srgbClr val="C00000"/>
                </a:solidFill>
              </a:rPr>
              <a:t>.</a:t>
            </a:r>
            <a:r>
              <a:rPr lang="vi-VN" sz="2800" dirty="0">
                <a:solidFill>
                  <a:srgbClr val="C00000"/>
                </a:solidFill>
              </a:rPr>
              <a:t> </a:t>
            </a:r>
            <a:r>
              <a:rPr lang="vi-VN" sz="2800" b="1" dirty="0">
                <a:solidFill>
                  <a:srgbClr val="C00000"/>
                </a:solidFill>
              </a:rPr>
              <a:t>Evaluarea</a:t>
            </a:r>
            <a:r>
              <a:rPr lang="vi-VN" sz="2800" dirty="0">
                <a:solidFill>
                  <a:srgbClr val="C0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(critică internă – în interiorul unei lucrări, critică externă – valoarea unui proces care e mijloc relevant pentru un scop</a:t>
            </a:r>
            <a:r>
              <a:rPr lang="vi-VN" sz="2800" dirty="0" smtClean="0">
                <a:solidFill>
                  <a:schemeClr val="tx1"/>
                </a:solidFill>
              </a:rPr>
              <a:t>)</a:t>
            </a:r>
            <a:r>
              <a:rPr lang="ro-RO" sz="28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80000"/>
              </a:lnSpc>
              <a:defRPr/>
            </a:pPr>
            <a:endParaRPr lang="ro-RO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b="1" i="1" dirty="0" err="1">
                <a:solidFill>
                  <a:srgbClr val="4B859F"/>
                </a:solidFill>
              </a:rPr>
              <a:t>Verbe</a:t>
            </a:r>
            <a:r>
              <a:rPr lang="en-US" sz="2800" b="1" i="1" dirty="0">
                <a:solidFill>
                  <a:srgbClr val="4B859F"/>
                </a:solidFill>
              </a:rPr>
              <a:t> </a:t>
            </a:r>
            <a:r>
              <a:rPr lang="en-US" sz="2800" b="1" i="1" dirty="0" err="1">
                <a:solidFill>
                  <a:srgbClr val="4B859F"/>
                </a:solidFill>
              </a:rPr>
              <a:t>specifice</a:t>
            </a:r>
            <a:r>
              <a:rPr lang="en-US" sz="2800" b="1" i="1" dirty="0">
                <a:solidFill>
                  <a:srgbClr val="4B859F"/>
                </a:solidFill>
              </a:rPr>
              <a:t>: </a:t>
            </a:r>
            <a:endParaRPr lang="ro-RO" sz="2800" b="1" i="1" dirty="0">
              <a:solidFill>
                <a:srgbClr val="4B859F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tabLst/>
              <a:defRPr/>
            </a:pPr>
            <a:r>
              <a:rPr lang="en-US" sz="3200" dirty="0">
                <a:solidFill>
                  <a:srgbClr val="000000"/>
                </a:solidFill>
              </a:rPr>
              <a:t>a </a:t>
            </a:r>
            <a:r>
              <a:rPr lang="en-US" sz="3200" dirty="0" err="1">
                <a:solidFill>
                  <a:srgbClr val="000000"/>
                </a:solidFill>
              </a:rPr>
              <a:t>judeca</a:t>
            </a:r>
            <a:r>
              <a:rPr lang="en-US" sz="3200" dirty="0">
                <a:solidFill>
                  <a:srgbClr val="000000"/>
                </a:solidFill>
              </a:rPr>
              <a:t>, a argumenta, a </a:t>
            </a:r>
            <a:r>
              <a:rPr lang="en-US" sz="3200" dirty="0" err="1">
                <a:solidFill>
                  <a:srgbClr val="000000"/>
                </a:solidFill>
              </a:rPr>
              <a:t>valida</a:t>
            </a:r>
            <a:r>
              <a:rPr lang="en-US" sz="3200" dirty="0">
                <a:solidFill>
                  <a:srgbClr val="000000"/>
                </a:solidFill>
              </a:rPr>
              <a:t>, a decide, a </a:t>
            </a:r>
            <a:r>
              <a:rPr lang="en-US" sz="3200" dirty="0" err="1">
                <a:solidFill>
                  <a:srgbClr val="000000"/>
                </a:solidFill>
              </a:rPr>
              <a:t>evalua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compara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contrasta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standardiza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aprecia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descrie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justifica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interpreta</a:t>
            </a:r>
            <a:endParaRPr lang="en-US" sz="3200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defRPr/>
            </a:pPr>
            <a:endParaRPr lang="ro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8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4213" y="1652055"/>
            <a:ext cx="7775575" cy="787400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617255"/>
            <a:ext cx="7775575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o-RO" altLang="en-US" b="1" smtClean="0">
                <a:solidFill>
                  <a:schemeClr val="accent2"/>
                </a:solidFill>
              </a:rPr>
              <a:t>Introducere</a:t>
            </a:r>
            <a:endParaRPr lang="ro-RO" altLang="en-US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o-RO" altLang="en-US" smtClean="0">
                <a:solidFill>
                  <a:srgbClr val="000000"/>
                </a:solidFill>
              </a:rPr>
              <a:t>Introducere, Introducere, Introducere, Introducere, Introducere, Introducere, Introducere, Introducere, Introducere, Introducere, </a:t>
            </a:r>
            <a:endParaRPr lang="ro-RO" altLang="en-US" b="1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o-RO" altLang="en-US" b="1" smtClean="0">
                <a:solidFill>
                  <a:schemeClr val="accent2"/>
                </a:solidFill>
              </a:rPr>
              <a:t>Descrierea teoretică şi analitică (practică)</a:t>
            </a:r>
          </a:p>
          <a:p>
            <a:pPr>
              <a:defRPr/>
            </a:pPr>
            <a:r>
              <a:rPr lang="ro-RO" altLang="en-US" smtClean="0">
                <a:solidFill>
                  <a:srgbClr val="000000"/>
                </a:solidFill>
              </a:rPr>
              <a:t>Text, text, text, text, text, text, text, text, text, text, text, text, text, text, text, text, text, text, text, text, text, text, , text, text, text, text, text, text, text, text,</a:t>
            </a:r>
          </a:p>
          <a:p>
            <a:pPr>
              <a:defRPr/>
            </a:pPr>
            <a:r>
              <a:rPr lang="ro-RO" altLang="en-US" b="1" smtClean="0">
                <a:solidFill>
                  <a:schemeClr val="accent2"/>
                </a:solidFill>
              </a:rPr>
              <a:t>Concluzii şi recomandări:</a:t>
            </a:r>
          </a:p>
          <a:p>
            <a:pPr>
              <a:defRPr/>
            </a:pPr>
            <a:r>
              <a:rPr lang="ro-RO" altLang="en-US" smtClean="0">
                <a:solidFill>
                  <a:srgbClr val="000000"/>
                </a:solidFill>
              </a:rPr>
              <a:t>Text, text, text, text, text, text, text, text, text, text, text, text, text, text, text, text, text, text, text, text, text, text, , text, text, text, text, text, text, text, text, </a:t>
            </a:r>
          </a:p>
        </p:txBody>
      </p:sp>
    </p:spTree>
    <p:extLst>
      <p:ext uri="{BB962C8B-B14F-4D97-AF65-F5344CB8AC3E}">
        <p14:creationId xmlns:p14="http://schemas.microsoft.com/office/powerpoint/2010/main" val="3894947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679450" y="2057584"/>
            <a:ext cx="8180501" cy="3961486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Obiectivul Programului: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Asigurarea consolidării și dezvoltării capacităților manageriale și operaționale ale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</a:t>
            </a:r>
            <a:r>
              <a:rPr lang="ro-RO" sz="24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ților</a:t>
            </a: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operatorilor urbani și rurali de servicii, autorități publice locale conform necesităților identificate</a:t>
            </a:r>
            <a:endParaRPr lang="de-DE" sz="24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79450" y="2134663"/>
            <a:ext cx="7775575" cy="734616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9450" y="3099863"/>
            <a:ext cx="7775575" cy="35605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sz="2400" b="1" dirty="0" smtClean="0">
                <a:solidFill>
                  <a:schemeClr val="accent2"/>
                </a:solidFill>
              </a:rPr>
              <a:t>Introducere</a:t>
            </a:r>
          </a:p>
          <a:p>
            <a:pPr algn="just">
              <a:defRPr/>
            </a:pPr>
            <a:r>
              <a:rPr lang="ro-RO" sz="2400" dirty="0"/>
              <a:t>Se descrie </a:t>
            </a:r>
            <a:r>
              <a:rPr lang="ro-RO" sz="2400" dirty="0" smtClean="0"/>
              <a:t>actualitatea, </a:t>
            </a:r>
            <a:r>
              <a:rPr lang="vi-VN" sz="2400" dirty="0"/>
              <a:t>se definesc conceptele esenţiale şi mai puţin uzuale, se menţionează importanţa teoretică şi valoarea aplicativă a </a:t>
            </a:r>
            <a:r>
              <a:rPr lang="ro-RO" sz="2400" dirty="0" smtClean="0"/>
              <a:t>sesiunii. </a:t>
            </a:r>
            <a:endParaRPr lang="ro-RO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71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4213" y="1804453"/>
            <a:ext cx="7775575" cy="581488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769653"/>
            <a:ext cx="7775575" cy="28183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altLang="en-US" sz="2800" b="1" dirty="0" smtClean="0">
                <a:solidFill>
                  <a:schemeClr val="accent2"/>
                </a:solidFill>
              </a:rPr>
              <a:t>Descrierea teoretică şi analitică (practică)</a:t>
            </a:r>
          </a:p>
          <a:p>
            <a:pPr algn="just">
              <a:defRPr/>
            </a:pPr>
            <a:r>
              <a:rPr lang="ro-RO" altLang="en-US" sz="2800" dirty="0" smtClean="0">
                <a:solidFill>
                  <a:schemeClr val="tx1"/>
                </a:solidFill>
              </a:rPr>
              <a:t>Analiza teoretico-metodologică din domeniul care este prezentat în sesiune.</a:t>
            </a:r>
          </a:p>
          <a:p>
            <a:pPr algn="just">
              <a:defRPr/>
            </a:pPr>
            <a:endParaRPr lang="ro-RO" altLang="en-US" sz="2800" dirty="0" smtClean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ro-RO" altLang="en-US" sz="28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14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4213" y="1567390"/>
            <a:ext cx="7775575" cy="787400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532590"/>
            <a:ext cx="7775575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vi-VN" sz="2400" b="1" dirty="0">
                <a:solidFill>
                  <a:schemeClr val="accent2"/>
                </a:solidFill>
              </a:rPr>
              <a:t>Concluzii şi recomandări </a:t>
            </a:r>
            <a:endParaRPr lang="ro-RO" sz="2400" dirty="0"/>
          </a:p>
          <a:p>
            <a:pPr algn="just">
              <a:defRPr/>
            </a:pPr>
            <a:r>
              <a:rPr lang="vi-VN" sz="2400" dirty="0" smtClean="0"/>
              <a:t>se </a:t>
            </a:r>
            <a:r>
              <a:rPr lang="vi-VN" sz="2400" dirty="0"/>
              <a:t>recomandă </a:t>
            </a:r>
            <a:r>
              <a:rPr lang="ro-RO" sz="2400" dirty="0" smtClean="0"/>
              <a:t>ca de a fi prezentate </a:t>
            </a:r>
            <a:r>
              <a:rPr lang="vi-VN" sz="2400" dirty="0" smtClean="0"/>
              <a:t>concluziile </a:t>
            </a:r>
            <a:r>
              <a:rPr lang="ro-RO" sz="2400" dirty="0" smtClean="0"/>
              <a:t>identificate </a:t>
            </a:r>
            <a:r>
              <a:rPr lang="vi-VN" sz="2400" dirty="0" smtClean="0"/>
              <a:t>în </a:t>
            </a:r>
            <a:r>
              <a:rPr lang="vi-VN" sz="2400" dirty="0"/>
              <a:t>urma </a:t>
            </a:r>
            <a:r>
              <a:rPr lang="vi-VN" sz="2400" dirty="0" smtClean="0"/>
              <a:t>realizării</a:t>
            </a:r>
            <a:r>
              <a:rPr lang="ro-RO" sz="2400" dirty="0" smtClean="0"/>
              <a:t> </a:t>
            </a:r>
            <a:r>
              <a:rPr lang="vi-VN" sz="2400" dirty="0" smtClean="0"/>
              <a:t>cercetării </a:t>
            </a:r>
            <a:r>
              <a:rPr lang="vi-VN" sz="2400" dirty="0"/>
              <a:t>şi recomandările formulate.</a:t>
            </a:r>
          </a:p>
          <a:p>
            <a:pPr>
              <a:defRPr/>
            </a:pPr>
            <a:r>
              <a:rPr lang="vi-VN" sz="2400" dirty="0" smtClean="0"/>
              <a:t>Concluziile </a:t>
            </a:r>
            <a:r>
              <a:rPr lang="vi-VN" sz="2400" dirty="0"/>
              <a:t>şi recomandările trebuie să fie relevante, să vină ca urmare a analizei arătate în </a:t>
            </a:r>
            <a:r>
              <a:rPr lang="ro-RO" sz="2400" dirty="0" smtClean="0"/>
              <a:t>sesiune</a:t>
            </a:r>
            <a:r>
              <a:rPr lang="vi-VN" sz="2400" dirty="0" smtClean="0"/>
              <a:t> </a:t>
            </a:r>
            <a:r>
              <a:rPr lang="vi-VN" sz="2400" dirty="0"/>
              <a:t>şi </a:t>
            </a:r>
            <a:r>
              <a:rPr lang="vi-VN" sz="2400" dirty="0" smtClean="0"/>
              <a:t>să</a:t>
            </a:r>
            <a:r>
              <a:rPr lang="ro-RO" sz="2400" dirty="0" smtClean="0"/>
              <a:t> </a:t>
            </a:r>
            <a:r>
              <a:rPr lang="vi-VN" sz="2400" dirty="0" smtClean="0"/>
              <a:t>fie </a:t>
            </a:r>
            <a:r>
              <a:rPr lang="vi-VN" sz="2400" dirty="0"/>
              <a:t>însoţite de argumente pertinente. </a:t>
            </a:r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0597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040" y="1529287"/>
            <a:ext cx="8047123" cy="787400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6400" y="2380187"/>
            <a:ext cx="8232775" cy="39537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2400" b="1" dirty="0">
                <a:solidFill>
                  <a:schemeClr val="accent2"/>
                </a:solidFill>
              </a:rPr>
              <a:t>Referinţele bibliografice </a:t>
            </a:r>
            <a:r>
              <a:rPr lang="vi-VN" sz="2400" dirty="0"/>
              <a:t>vor conţine resursele bibliografice folosite </a:t>
            </a:r>
            <a:r>
              <a:rPr lang="ro-RO" sz="2400" dirty="0" smtClean="0"/>
              <a:t>pentru fiecare sesiune în parte</a:t>
            </a:r>
            <a:r>
              <a:rPr lang="vi-VN" sz="2400" dirty="0" smtClean="0"/>
              <a:t>.</a:t>
            </a:r>
            <a:endParaRPr lang="ro-RO" sz="2400" dirty="0"/>
          </a:p>
          <a:p>
            <a:pPr algn="just">
              <a:defRPr/>
            </a:pPr>
            <a:r>
              <a:rPr lang="vi-VN" sz="2000" dirty="0" smtClean="0"/>
              <a:t>Lista </a:t>
            </a:r>
            <a:r>
              <a:rPr lang="vi-VN" sz="2000" dirty="0"/>
              <a:t>cu referinţe bibliografice trebuie să </a:t>
            </a:r>
            <a:r>
              <a:rPr lang="vi-VN" sz="2000" dirty="0" smtClean="0"/>
              <a:t>fi </a:t>
            </a:r>
            <a:r>
              <a:rPr lang="vi-VN" sz="2000" dirty="0"/>
              <a:t>repartizate după: </a:t>
            </a:r>
            <a:endParaRPr lang="ro-RO" sz="2000" dirty="0"/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 smtClean="0">
                <a:solidFill>
                  <a:schemeClr val="tx1"/>
                </a:solidFill>
              </a:rPr>
              <a:t>Acte </a:t>
            </a:r>
            <a:r>
              <a:rPr lang="vi-VN" sz="2000" i="1" dirty="0">
                <a:solidFill>
                  <a:schemeClr val="tx1"/>
                </a:solidFill>
              </a:rPr>
              <a:t>normative (legile Republicii Moldova, </a:t>
            </a:r>
            <a:r>
              <a:rPr lang="ro-RO" sz="2000" i="1" dirty="0" smtClean="0">
                <a:solidFill>
                  <a:schemeClr val="tx1"/>
                </a:solidFill>
              </a:rPr>
              <a:t>H</a:t>
            </a:r>
            <a:r>
              <a:rPr lang="vi-VN" sz="2000" i="1" dirty="0" smtClean="0">
                <a:solidFill>
                  <a:schemeClr val="tx1"/>
                </a:solidFill>
              </a:rPr>
              <a:t>otărârile </a:t>
            </a:r>
            <a:r>
              <a:rPr lang="vi-VN" sz="2000" i="1" dirty="0">
                <a:solidFill>
                  <a:schemeClr val="tx1"/>
                </a:solidFill>
              </a:rPr>
              <a:t>Guvernului Republicii Moldova, regulamente, materiale </a:t>
            </a:r>
            <a:r>
              <a:rPr lang="vi-VN" sz="2000" i="1" dirty="0" smtClean="0">
                <a:solidFill>
                  <a:schemeClr val="tx1"/>
                </a:solidFill>
              </a:rPr>
              <a:t>instructive);</a:t>
            </a:r>
            <a:endParaRPr lang="ro-RO" sz="2000" i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Manuale, </a:t>
            </a:r>
            <a:r>
              <a:rPr lang="vi-VN" sz="2000" i="1" dirty="0" smtClean="0">
                <a:solidFill>
                  <a:schemeClr val="tx1"/>
                </a:solidFill>
              </a:rPr>
              <a:t>monografii, </a:t>
            </a:r>
            <a:r>
              <a:rPr lang="vi-VN" sz="2000" i="1" dirty="0">
                <a:solidFill>
                  <a:schemeClr val="tx1"/>
                </a:solidFill>
              </a:rPr>
              <a:t>broşuri;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Articole din ediţii periodice (reviste, culegeri de articole etc.).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Site-ografia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Standarde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Documente interne etc.  </a:t>
            </a:r>
            <a:endParaRPr lang="ro-RO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40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4213" y="1635122"/>
            <a:ext cx="7775575" cy="787400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600322"/>
            <a:ext cx="7775575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endParaRPr lang="ro-RO" sz="2800" dirty="0"/>
          </a:p>
          <a:p>
            <a:pPr algn="just">
              <a:defRPr/>
            </a:pPr>
            <a:r>
              <a:rPr lang="vi-VN" sz="2800" b="1" dirty="0" smtClean="0">
                <a:solidFill>
                  <a:schemeClr val="accent2"/>
                </a:solidFill>
              </a:rPr>
              <a:t>Anexele</a:t>
            </a:r>
            <a:r>
              <a:rPr lang="vi-VN" sz="2800" dirty="0" smtClean="0"/>
              <a:t> </a:t>
            </a:r>
            <a:r>
              <a:rPr lang="vi-VN" sz="2800" dirty="0"/>
              <a:t>pot conţine tabele, grafice, </a:t>
            </a:r>
            <a:r>
              <a:rPr lang="vi-VN" sz="2800" dirty="0" smtClean="0"/>
              <a:t>figuri</a:t>
            </a:r>
            <a:r>
              <a:rPr lang="vi-VN" sz="2800" dirty="0"/>
              <a:t>, scheme, documente financiare completate etc. </a:t>
            </a:r>
            <a:endParaRPr lang="ro-RO" sz="2800" dirty="0" smtClean="0"/>
          </a:p>
          <a:p>
            <a:pPr algn="just">
              <a:defRPr/>
            </a:pPr>
            <a:r>
              <a:rPr lang="ro-RO" sz="4800" b="1" dirty="0" smtClean="0">
                <a:solidFill>
                  <a:srgbClr val="C00000"/>
                </a:solidFill>
              </a:rPr>
              <a:t>!</a:t>
            </a:r>
            <a:r>
              <a:rPr lang="ro-RO" sz="2800" dirty="0" smtClean="0"/>
              <a:t> </a:t>
            </a:r>
            <a:r>
              <a:rPr lang="vi-VN" sz="2800" dirty="0" smtClean="0"/>
              <a:t>Tabel</a:t>
            </a:r>
            <a:r>
              <a:rPr lang="ro-RO" sz="2800" dirty="0" smtClean="0"/>
              <a:t>e, grafice, figuri</a:t>
            </a:r>
            <a:r>
              <a:rPr lang="vi-VN" sz="2800" dirty="0" smtClean="0"/>
              <a:t> </a:t>
            </a:r>
            <a:r>
              <a:rPr lang="vi-VN" sz="2800" dirty="0"/>
              <a:t>ce ocupă mai mult de </a:t>
            </a:r>
            <a:r>
              <a:rPr lang="vi-VN" sz="2800" b="1" dirty="0"/>
              <a:t>2/3 </a:t>
            </a:r>
            <a:r>
              <a:rPr lang="vi-VN" sz="2800" b="1" dirty="0" smtClean="0"/>
              <a:t>din </a:t>
            </a:r>
            <a:r>
              <a:rPr lang="vi-VN" sz="2800" b="1" dirty="0"/>
              <a:t>pagină </a:t>
            </a:r>
            <a:r>
              <a:rPr lang="vi-VN" sz="2800" dirty="0"/>
              <a:t>se plasează la </a:t>
            </a:r>
            <a:r>
              <a:rPr lang="vi-VN" sz="2800" dirty="0" smtClean="0"/>
              <a:t>Anexe</a:t>
            </a:r>
            <a:r>
              <a:rPr lang="ro-RO" sz="2800" dirty="0" smtClean="0"/>
              <a:t>.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2015285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925" y="1630357"/>
            <a:ext cx="8034338" cy="787400"/>
          </a:xfrm>
        </p:spPr>
        <p:txBody>
          <a:bodyPr/>
          <a:lstStyle/>
          <a:p>
            <a:pPr eaLnBrk="1" hangingPunct="1"/>
            <a:r>
              <a:rPr lang="ro-RO" altLang="en-US" sz="2800" b="1" dirty="0" smtClean="0">
                <a:solidFill>
                  <a:srgbClr val="C00000"/>
                </a:solidFill>
              </a:rPr>
              <a:t>Descrierea regulilor de elaborare a structurii curriculei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9575" y="2752719"/>
            <a:ext cx="8324850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vi-VN" sz="2800" b="1" dirty="0">
                <a:solidFill>
                  <a:schemeClr val="accent2"/>
                </a:solidFill>
              </a:rPr>
              <a:t>Curricula (curriculum</a:t>
            </a:r>
            <a:r>
              <a:rPr lang="vi-VN" sz="2800" b="1" dirty="0" smtClean="0">
                <a:solidFill>
                  <a:schemeClr val="accent2"/>
                </a:solidFill>
              </a:rPr>
              <a:t>)</a:t>
            </a:r>
            <a:r>
              <a:rPr lang="ro-RO" sz="2800" b="1" dirty="0" smtClean="0">
                <a:solidFill>
                  <a:schemeClr val="accent2"/>
                </a:solidFill>
              </a:rPr>
              <a:t> </a:t>
            </a:r>
            <a:r>
              <a:rPr lang="vi-VN" sz="2800" dirty="0" smtClean="0"/>
              <a:t>= </a:t>
            </a:r>
            <a:r>
              <a:rPr lang="vi-VN" sz="2800" dirty="0"/>
              <a:t>cursă, alergare, </a:t>
            </a:r>
            <a:r>
              <a:rPr lang="vi-VN" sz="2800" dirty="0" smtClean="0"/>
              <a:t>traseu</a:t>
            </a:r>
            <a:endParaRPr lang="ro-RO" sz="2800" dirty="0" smtClean="0"/>
          </a:p>
          <a:p>
            <a:pPr algn="just">
              <a:defRPr/>
            </a:pPr>
            <a:r>
              <a:rPr lang="vi-VN" sz="2800" dirty="0"/>
              <a:t>este un proiect educativ care defineşte: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b="1" dirty="0" smtClean="0"/>
              <a:t>obiectivele </a:t>
            </a:r>
            <a:r>
              <a:rPr lang="vi-VN" sz="2800" b="1" dirty="0"/>
              <a:t>unei acţiuni educative,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b="1" dirty="0"/>
              <a:t>căile, mijloacele </a:t>
            </a:r>
            <a:r>
              <a:rPr lang="vi-VN" sz="2800" b="1" dirty="0" smtClean="0"/>
              <a:t>şi</a:t>
            </a:r>
            <a:r>
              <a:rPr lang="ro-RO" sz="2800" b="1" dirty="0" smtClean="0"/>
              <a:t> </a:t>
            </a:r>
            <a:r>
              <a:rPr lang="vi-VN" sz="2800" b="1" dirty="0" smtClean="0"/>
              <a:t>activităţile </a:t>
            </a:r>
            <a:r>
              <a:rPr lang="vi-VN" sz="2800" b="1" dirty="0"/>
              <a:t>utilizate pentru realizarea finalităţilor,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b="1" dirty="0"/>
              <a:t>metode şi instrumente de </a:t>
            </a:r>
            <a:r>
              <a:rPr lang="vi-VN" sz="2800" b="1" dirty="0" smtClean="0"/>
              <a:t>evaluare</a:t>
            </a:r>
            <a:r>
              <a:rPr lang="ro-RO" sz="2800" b="1" dirty="0" smtClean="0"/>
              <a:t>.</a:t>
            </a:r>
            <a:endParaRPr lang="vi-VN" sz="2800" b="1" dirty="0"/>
          </a:p>
          <a:p>
            <a:pPr algn="just">
              <a:defRPr/>
            </a:pP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2585628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3513" y="1640941"/>
            <a:ext cx="8034337" cy="762155"/>
          </a:xfrm>
        </p:spPr>
        <p:txBody>
          <a:bodyPr/>
          <a:lstStyle/>
          <a:p>
            <a:pPr eaLnBrk="1" hangingPunct="1"/>
            <a:r>
              <a:rPr lang="ro-RO" altLang="en-US" sz="2800" b="1" smtClean="0">
                <a:solidFill>
                  <a:srgbClr val="C00000"/>
                </a:solidFill>
              </a:rPr>
              <a:t>Descrierea regulilor de elaborare a structurii curriculei</a:t>
            </a: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893091"/>
              </p:ext>
            </p:extLst>
          </p:nvPr>
        </p:nvGraphicFramePr>
        <p:xfrm>
          <a:off x="441325" y="2161641"/>
          <a:ext cx="8213725" cy="4320930"/>
        </p:xfrm>
        <a:graphic>
          <a:graphicData uri="http://schemas.openxmlformats.org/drawingml/2006/table">
            <a:tbl>
              <a:tblPr/>
              <a:tblGrid>
                <a:gridCol w="8213725">
                  <a:extLst>
                    <a:ext uri="{9D8B030D-6E8A-4147-A177-3AD203B41FA5}">
                      <a16:colId xmlns:a16="http://schemas.microsoft.com/office/drawing/2014/main" val="1422335657"/>
                    </a:ext>
                  </a:extLst>
                </a:gridCol>
              </a:tblGrid>
              <a:tr h="97727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Obiective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123952"/>
                  </a:ext>
                </a:extLst>
              </a:tr>
              <a:tr h="428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Cuvinte cheie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143943"/>
                  </a:ext>
                </a:extLst>
              </a:tr>
              <a:tr h="428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Durata sesiunii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383397"/>
                  </a:ext>
                </a:extLst>
              </a:tr>
              <a:tr h="428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Metodologia 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43878"/>
                  </a:ext>
                </a:extLst>
              </a:tr>
              <a:tr h="428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Exerciții practice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89066"/>
                  </a:ext>
                </a:extLst>
              </a:tr>
              <a:tr h="4072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Auto-evaluarea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488401"/>
                  </a:ext>
                </a:extLst>
              </a:tr>
              <a:tr h="4072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Materialele distributive 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97581"/>
                  </a:ext>
                </a:extLst>
              </a:tr>
              <a:tr h="4072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Referinţe bibliografice (materiale de referinţă)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08858"/>
                  </a:ext>
                </a:extLst>
              </a:tr>
              <a:tr h="4072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Logistica</a:t>
                      </a:r>
                      <a:endParaRPr kumimoji="0" lang="ro-RO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24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773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BlokTextu 4"/>
          <p:cNvSpPr txBox="1">
            <a:spLocks noChangeArrowheads="1"/>
          </p:cNvSpPr>
          <p:nvPr/>
        </p:nvSpPr>
        <p:spPr bwMode="auto">
          <a:xfrm>
            <a:off x="609600" y="1528366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o-RO" alt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Bibliografie</a:t>
            </a:r>
            <a:endParaRPr lang="en-US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BlokTextu 5"/>
          <p:cNvSpPr txBox="1">
            <a:spLocks noChangeArrowheads="1"/>
          </p:cNvSpPr>
          <p:nvPr/>
        </p:nvSpPr>
        <p:spPr bwMode="auto">
          <a:xfrm>
            <a:off x="228600" y="2235199"/>
            <a:ext cx="86868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Knowles, Malcolm S. (1980) The Modern Practice of Adult Education;  From Andragogy to Pedagogy. Englewood Cliffs, NJ: Cambridge Adult Education</a:t>
            </a:r>
            <a:b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Merriam,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Sharan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B. and Rosemary S.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Caffarella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 (1999) Learning in Adulthood: A Comprehensive Guide. San Francisco: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Jossey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Bass.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Coetzee, M. (2002) Short course in Skills Development Facilitation. Pretoria: University of South Africa.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Gough, Jacqui (1996), developing learning materials, Institute of Personnel and Development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Sloman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Martyn (1994) A Handbook for Training Strategy - England: Grower publishing Limited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Tiberius, R.G. (1990) Small Group Teaching: A Trouble‐Shooting Guide, Toronto, OISE Press and the Ontario Institute for Studies in Education.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Gibbs, Graham (1992), Teaching More Students: Discussion with More Students, Oxford Brookes University, Oxford Centre for Staff.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ts val="1200"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it-IT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80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 descr="C:\Users\Computer\Desktop\cup-o-cofee-simpl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85875"/>
            <a:ext cx="6286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58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/>
        </p:nvSpPr>
        <p:spPr bwMode="auto">
          <a:xfrm>
            <a:off x="428625" y="2486025"/>
            <a:ext cx="83724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o-RO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ro-RO" altLang="en-US" sz="3000" b="1" kern="0" dirty="0" smtClean="0">
                <a:solidFill>
                  <a:srgbClr val="FF0000"/>
                </a:solidFill>
              </a:rPr>
            </a:br>
            <a:r>
              <a:rPr lang="ro-RO" altLang="en-US" sz="3000" b="1" kern="0" dirty="0" smtClean="0">
                <a:solidFill>
                  <a:srgbClr val="FF0000"/>
                </a:solidFill>
              </a:rPr>
              <a:t>Sfaturi pentru documentare</a:t>
            </a:r>
            <a:br>
              <a:rPr lang="ro-RO" altLang="en-US" sz="3000" b="1" kern="0" dirty="0" smtClean="0">
                <a:solidFill>
                  <a:srgbClr val="FF0000"/>
                </a:solidFill>
              </a:rPr>
            </a:br>
            <a:r>
              <a:rPr lang="vi-VN" altLang="en-US" sz="3000" b="1" kern="0" dirty="0" smtClean="0">
                <a:solidFill>
                  <a:srgbClr val="FF0000"/>
                </a:solidFill>
              </a:rPr>
              <a:t>Sursele de referinţă. Plagiatul şi internetul</a:t>
            </a:r>
            <a:br>
              <a:rPr lang="vi-VN" altLang="en-US" sz="3000" b="1" kern="0" dirty="0" smtClean="0">
                <a:solidFill>
                  <a:srgbClr val="FF0000"/>
                </a:solidFill>
              </a:rPr>
            </a:br>
            <a:r>
              <a:rPr lang="pt-BR" altLang="en-US" sz="3000" b="1" kern="0" dirty="0" smtClean="0">
                <a:solidFill>
                  <a:srgbClr val="C00000"/>
                </a:solidFill>
              </a:rPr>
              <a:t/>
            </a:r>
            <a:br>
              <a:rPr lang="pt-BR" altLang="en-US" sz="3000" b="1" kern="0" dirty="0" smtClean="0">
                <a:solidFill>
                  <a:srgbClr val="C00000"/>
                </a:solidFill>
              </a:rPr>
            </a:br>
            <a:r>
              <a:rPr lang="pt-BR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pt-BR" altLang="en-US" sz="3000" b="1" kern="0" dirty="0" smtClean="0">
                <a:solidFill>
                  <a:srgbClr val="FF0000"/>
                </a:solidFill>
              </a:rPr>
            </a:br>
            <a:endParaRPr lang="en-US" altLang="en-US" sz="3000" b="1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27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755576" y="1474299"/>
            <a:ext cx="7776000" cy="689067"/>
          </a:xfrm>
        </p:spPr>
        <p:txBody>
          <a:bodyPr>
            <a:normAutofit fontScale="90000"/>
          </a:bodyPr>
          <a:lstStyle/>
          <a:p>
            <a:pPr algn="l"/>
            <a: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Beneficiarii sesiunilor de instruire</a:t>
            </a:r>
            <a: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ro-RO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70892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reprezentanții întreprinderilor de alimentare cu apă și de canalizare 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urban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și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rurali</a:t>
            </a:r>
            <a:endParaRPr lang="ro-RO" sz="2000" b="1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000" b="1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</a:t>
            </a:r>
            <a:r>
              <a:rPr lang="ro-RO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zentanți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ai autorităților publice locale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000" b="1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reprezentanti ai Agențiilor pentru Dezvoltare Regională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000" b="1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reprezentanți ai Autoritățile Publice Centrale</a:t>
            </a:r>
            <a:endParaRPr lang="en-BZ" sz="20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925" y="1647290"/>
            <a:ext cx="8034338" cy="787400"/>
          </a:xfrm>
        </p:spPr>
        <p:txBody>
          <a:bodyPr/>
          <a:lstStyle/>
          <a:p>
            <a:pPr eaLnBrk="1" hangingPunct="1"/>
            <a:r>
              <a:rPr lang="ro-RO" altLang="en-US" sz="2800" b="1" dirty="0" smtClean="0">
                <a:solidFill>
                  <a:srgbClr val="C00000"/>
                </a:solidFill>
              </a:rPr>
              <a:t>MATERIALE DE FORMARE</a:t>
            </a:r>
            <a:br>
              <a:rPr lang="ro-RO" altLang="en-US" sz="2800" b="1" dirty="0" smtClean="0">
                <a:solidFill>
                  <a:srgbClr val="C00000"/>
                </a:solidFill>
              </a:rPr>
            </a:br>
            <a:endParaRPr lang="ro-RO" alt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2445802"/>
            <a:ext cx="8324850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altLang="en-US" sz="20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Suportul de curs 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Acesta este suportul teoretic care sprijină cursul DVs. El trebuie să conţină nici prea multă, nici prea puţină informaţie, astfel încât să lămurească şi să fixeze conţinutul şi să ofere</a:t>
            </a:r>
            <a:r>
              <a:rPr lang="ro-RO" altLang="en-US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posibilitatea cursantului de a căpăta gust pentru studiu individual</a:t>
            </a:r>
            <a:r>
              <a:rPr lang="ro-RO" altLang="en-US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ro-RO" alt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altLang="en-US" sz="20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Materiale pentru participanţi. 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Materialele pentru participanţi conţin </a:t>
            </a:r>
            <a:r>
              <a:rPr lang="ro-RO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exerciţiile pe care le daţi participanţilor, fişe de lucru, tabele, grafice sau alte tipuri de materiale </a:t>
            </a:r>
            <a:r>
              <a:rPr lang="ro-RO" altLang="en-US" sz="2000" b="1" u="sng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pe care le daţi în timpul cursului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pentru a exemplifica mai bine un anume subiect.</a:t>
            </a:r>
          </a:p>
          <a:p>
            <a:pPr>
              <a:defRPr/>
            </a:pPr>
            <a:r>
              <a:rPr lang="ro-RO" altLang="en-US" sz="20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Slide-urile.</a:t>
            </a:r>
            <a:r>
              <a:rPr lang="ro-RO" altLang="en-US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Slide-urile printate se pot da participanţilor pentru a-şi lua notiţe în timpul expunerii Dvs. </a:t>
            </a:r>
            <a:endParaRPr lang="ro-RO" alt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17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925" y="1782762"/>
            <a:ext cx="8034338" cy="787400"/>
          </a:xfrm>
        </p:spPr>
        <p:txBody>
          <a:bodyPr/>
          <a:lstStyle/>
          <a:p>
            <a:pPr eaLnBrk="1" hangingPunct="1"/>
            <a:r>
              <a:rPr lang="ro-RO" altLang="en-US" sz="2800" b="1" dirty="0" smtClean="0">
                <a:solidFill>
                  <a:srgbClr val="C00000"/>
                </a:solidFill>
              </a:rPr>
              <a:t>MATERIALE DE FORMARE</a:t>
            </a:r>
            <a:br>
              <a:rPr lang="ro-RO" altLang="en-US" sz="2800" b="1" dirty="0" smtClean="0">
                <a:solidFill>
                  <a:srgbClr val="C00000"/>
                </a:solidFill>
              </a:rPr>
            </a:br>
            <a:endParaRPr lang="ro-RO" alt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2581274"/>
            <a:ext cx="8324850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D</a:t>
            </a:r>
            <a:r>
              <a:rPr lang="vi-VN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ocumentarea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: </a:t>
            </a:r>
            <a:r>
              <a:rPr lang="vi-VN" sz="2400" dirty="0">
                <a:latin typeface="Calibri" panose="020F0502020204030204" pitchFamily="34" charset="0"/>
              </a:rPr>
              <a:t>identificarea </a:t>
            </a:r>
            <a:r>
              <a:rPr lang="vi-VN" sz="2400" b="1" u="sng" dirty="0">
                <a:latin typeface="Calibri" panose="020F0502020204030204" pitchFamily="34" charset="0"/>
              </a:rPr>
              <a:t>setului de argumente, teorii sau opinii c</a:t>
            </a:r>
            <a:r>
              <a:rPr lang="vi-VN" sz="2400" dirty="0">
                <a:latin typeface="Calibri" panose="020F0502020204030204" pitchFamily="34" charset="0"/>
              </a:rPr>
              <a:t>e pot sprijini sau infirma punctul de vedere pe care l-am prevăzut prin intermediul ipotezei fundamentale a lucrării. </a:t>
            </a:r>
            <a:endParaRPr lang="ro-RO" sz="2400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endParaRPr lang="ro-RO" sz="2400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sz="2400" dirty="0" smtClean="0">
                <a:latin typeface="Calibri" panose="020F0502020204030204" pitchFamily="34" charset="0"/>
              </a:rPr>
              <a:t>P</a:t>
            </a:r>
            <a:r>
              <a:rPr lang="vi-VN" sz="2400" dirty="0" smtClean="0">
                <a:latin typeface="Calibri" panose="020F0502020204030204" pitchFamily="34" charset="0"/>
              </a:rPr>
              <a:t>rin </a:t>
            </a:r>
            <a:r>
              <a:rPr lang="vi-VN" sz="2400" dirty="0">
                <a:latin typeface="Calibri" panose="020F0502020204030204" pitchFamily="34" charset="0"/>
              </a:rPr>
              <a:t>documentare se înţelege 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apelul la surse bibliografice dintre cele mai relevante</a:t>
            </a:r>
            <a:r>
              <a:rPr lang="vi-VN" sz="2400" dirty="0">
                <a:latin typeface="Calibri" panose="020F0502020204030204" pitchFamily="34" charset="0"/>
              </a:rPr>
              <a:t> dar, când situaţia o impune (în cazul unui text oral), documentarea poate consta şi într-o operaţiune de </a:t>
            </a:r>
            <a:r>
              <a:rPr lang="vi-VN" sz="2400" i="1" dirty="0">
                <a:latin typeface="Calibri" panose="020F0502020204030204" pitchFamily="34" charset="0"/>
              </a:rPr>
              <a:t>brainstorming</a:t>
            </a:r>
            <a:r>
              <a:rPr lang="vi-VN" sz="2400" dirty="0">
                <a:latin typeface="Calibri" panose="020F0502020204030204" pitchFamily="34" charset="0"/>
              </a:rPr>
              <a:t>, căutare în „fişierele” propriei noastre memorii. </a:t>
            </a:r>
            <a:endParaRPr lang="ro-RO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1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925" y="1681156"/>
            <a:ext cx="8034338" cy="787400"/>
          </a:xfrm>
        </p:spPr>
        <p:txBody>
          <a:bodyPr/>
          <a:lstStyle/>
          <a:p>
            <a:pPr eaLnBrk="1" hangingPunct="1"/>
            <a:r>
              <a:rPr lang="ro-RO" altLang="en-US" sz="2800" b="1" dirty="0" smtClean="0">
                <a:solidFill>
                  <a:srgbClr val="C00000"/>
                </a:solidFill>
              </a:rPr>
              <a:t>MATERIALE DE FORMARE</a:t>
            </a:r>
            <a:br>
              <a:rPr lang="ro-RO" altLang="en-US" sz="2800" b="1" dirty="0" smtClean="0">
                <a:solidFill>
                  <a:srgbClr val="C00000"/>
                </a:solidFill>
              </a:rPr>
            </a:br>
            <a:endParaRPr lang="ro-RO" alt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2479668"/>
            <a:ext cx="8324850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Bibliografia </a:t>
            </a:r>
            <a:r>
              <a:rPr lang="vi-VN" sz="2800" dirty="0">
                <a:latin typeface="Calibri" panose="020F0502020204030204" pitchFamily="34" charset="0"/>
              </a:rPr>
              <a:t>exprimă măsura documentării care trebuie să fie solidă, reală, autentică </a:t>
            </a:r>
            <a:r>
              <a:rPr lang="vi-VN" sz="2800" dirty="0" smtClean="0">
                <a:latin typeface="Calibri" panose="020F0502020204030204" pitchFamily="34" charset="0"/>
              </a:rPr>
              <a:t>şi</a:t>
            </a:r>
            <a:r>
              <a:rPr lang="ro-RO" sz="2800" dirty="0" smtClean="0"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latin typeface="Calibri" panose="020F0502020204030204" pitchFamily="34" charset="0"/>
              </a:rPr>
              <a:t>relevantă</a:t>
            </a:r>
            <a:r>
              <a:rPr lang="vi-VN" sz="2800" dirty="0">
                <a:latin typeface="Calibri" panose="020F0502020204030204" pitchFamily="34" charset="0"/>
              </a:rPr>
              <a:t>, regăsită la nivelul referinţelor bibliografice</a:t>
            </a:r>
            <a:r>
              <a:rPr lang="ro-RO" sz="2800" dirty="0" smtClean="0">
                <a:latin typeface="Calibri" panose="020F0502020204030204" pitchFamily="34" charset="0"/>
              </a:rPr>
              <a:t>.</a:t>
            </a:r>
          </a:p>
          <a:p>
            <a:pPr algn="just">
              <a:defRPr/>
            </a:pPr>
            <a:r>
              <a:rPr lang="vi-VN" sz="2800" dirty="0" smtClean="0">
                <a:latin typeface="Calibri" panose="020F0502020204030204" pitchFamily="34" charset="0"/>
              </a:rPr>
              <a:t>În </a:t>
            </a:r>
            <a:r>
              <a:rPr lang="vi-VN" sz="2800" dirty="0">
                <a:latin typeface="Calibri" panose="020F0502020204030204" pitchFamily="34" charset="0"/>
              </a:rPr>
              <a:t>lista bibliografică vor fi inserate doar lucrările consultate, indiferent de natura lor primară. 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Nu se permite indicarea titlurilor care nu au fost consultate. </a:t>
            </a:r>
            <a:r>
              <a:rPr lang="vi-VN" sz="2800" dirty="0">
                <a:latin typeface="Calibri" panose="020F0502020204030204" pitchFamily="34" charset="0"/>
              </a:rPr>
              <a:t>De asemenea, </a:t>
            </a:r>
            <a:r>
              <a:rPr lang="vi-VN" sz="2800" u="sng" dirty="0">
                <a:latin typeface="Calibri" panose="020F0502020204030204" pitchFamily="34" charset="0"/>
              </a:rPr>
              <a:t>toate sursele citate în textul lucrării trebuie să se regăsească în lista bibliografiei. </a:t>
            </a:r>
            <a:endParaRPr lang="ro-RO" sz="28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71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93738" y="1625600"/>
            <a:ext cx="7954962" cy="4460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2400" b="1" dirty="0">
                <a:solidFill>
                  <a:schemeClr val="accent2"/>
                </a:solidFill>
              </a:rPr>
              <a:t>Referinţele bibliografice </a:t>
            </a:r>
            <a:r>
              <a:rPr lang="vi-VN" sz="2400" dirty="0"/>
              <a:t>vor conţine resursele bibliografice folosite </a:t>
            </a:r>
            <a:r>
              <a:rPr lang="ro-RO" sz="2400" dirty="0" smtClean="0"/>
              <a:t>pentru fiecare sesiune în parte</a:t>
            </a:r>
            <a:r>
              <a:rPr lang="vi-VN" sz="2400" dirty="0" smtClean="0"/>
              <a:t>.</a:t>
            </a:r>
            <a:endParaRPr lang="ro-RO" sz="2400" dirty="0"/>
          </a:p>
          <a:p>
            <a:pPr algn="just">
              <a:defRPr/>
            </a:pPr>
            <a:endParaRPr lang="ro-RO" sz="2000" dirty="0" smtClean="0"/>
          </a:p>
          <a:p>
            <a:pPr algn="just">
              <a:defRPr/>
            </a:pPr>
            <a:r>
              <a:rPr lang="vi-VN" sz="2000" dirty="0" smtClean="0"/>
              <a:t>Lista </a:t>
            </a:r>
            <a:r>
              <a:rPr lang="vi-VN" sz="2000" dirty="0"/>
              <a:t>cu referinţe bibliografice trebuie să </a:t>
            </a:r>
            <a:r>
              <a:rPr lang="vi-VN" sz="2000" dirty="0" smtClean="0"/>
              <a:t>fi </a:t>
            </a:r>
            <a:r>
              <a:rPr lang="vi-VN" sz="2000" dirty="0"/>
              <a:t>repartizate după: </a:t>
            </a:r>
            <a:endParaRPr lang="ro-RO" sz="2000" dirty="0"/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 smtClean="0">
                <a:solidFill>
                  <a:schemeClr val="tx1"/>
                </a:solidFill>
              </a:rPr>
              <a:t>Acte </a:t>
            </a:r>
            <a:r>
              <a:rPr lang="vi-VN" sz="2000" i="1" dirty="0">
                <a:solidFill>
                  <a:schemeClr val="tx1"/>
                </a:solidFill>
              </a:rPr>
              <a:t>normative (legile Republicii Moldova, hotărârile Guvernului Republicii Moldova, regulamente, materiale </a:t>
            </a:r>
            <a:r>
              <a:rPr lang="vi-VN" sz="2000" i="1" dirty="0" smtClean="0">
                <a:solidFill>
                  <a:schemeClr val="tx1"/>
                </a:solidFill>
              </a:rPr>
              <a:t>instructive);</a:t>
            </a:r>
            <a:endParaRPr lang="ro-RO" sz="2000" i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Manuale, </a:t>
            </a:r>
            <a:r>
              <a:rPr lang="vi-VN" sz="2000" i="1" dirty="0" smtClean="0">
                <a:solidFill>
                  <a:schemeClr val="tx1"/>
                </a:solidFill>
              </a:rPr>
              <a:t>monografii, </a:t>
            </a:r>
            <a:r>
              <a:rPr lang="vi-VN" sz="2000" i="1" dirty="0">
                <a:solidFill>
                  <a:schemeClr val="tx1"/>
                </a:solidFill>
              </a:rPr>
              <a:t>broşuri;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Articole din ediţii periodice (reviste, culegeri de articole etc.).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Site-ografia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Standarde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Documente interne etc.  </a:t>
            </a:r>
            <a:endParaRPr lang="ro-RO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24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93738" y="1777997"/>
            <a:ext cx="7954962" cy="4460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Codul cu privire la ştiinţă şi inovare al Republicii Moldova. Nr. 259-XV din 15 iulie 2004. În: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Monitorul Oficial al Republicii Moldova, 30.07.2004, nr.125-129 (1479-1483).</a:t>
            </a:r>
            <a:endParaRPr lang="ro-RO" alt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Palii A., Cultura comunicării. Chişinău: Epigraf, 1999,  p.77</a:t>
            </a:r>
            <a:endParaRPr lang="ro-RO" alt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Ad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am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M.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Tratarea apei 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In: 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Apa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Moldovei, 1997, nr 9, p.17-22.</a:t>
            </a:r>
            <a:endParaRPr lang="ro-RO" alt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Dumitrescu D. Evaluarea 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apei</a:t>
            </a: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In: UniBIB. 2007. </a:t>
            </a: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hlinkClick r:id="rId8"/>
              </a:rPr>
              <a:t>http://www.bcub.ro/articoledr.htm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(vizitat 15.03.20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16</a:t>
            </a: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ro-RO" alt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defRPr/>
            </a:pPr>
            <a:endParaRPr lang="vi-VN" alt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it-IT" alt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58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776413"/>
            <a:ext cx="3548062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618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5375" y="2047344"/>
            <a:ext cx="7102475" cy="553515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706156"/>
            <a:ext cx="7954962" cy="31358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xistă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trei principale forme de conduită imorală în scrierea 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manualului participantului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vi-VN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falsificarea datelor </a:t>
            </a:r>
            <a:r>
              <a:rPr lang="vi-VN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cercetării</a:t>
            </a:r>
            <a:endParaRPr lang="ro-RO" sz="2800" b="1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o-RO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</a:t>
            </a:r>
            <a:r>
              <a:rPr lang="vi-VN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abricarea</a:t>
            </a:r>
            <a:r>
              <a:rPr lang="ro-RO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datelor cercetării</a:t>
            </a:r>
            <a:endParaRPr lang="ro-RO" sz="2800" b="1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plagiatul </a:t>
            </a:r>
            <a:endParaRPr lang="ro-RO" sz="28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40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8468" y="1674810"/>
            <a:ext cx="7541779" cy="691007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4578" y="2333622"/>
            <a:ext cx="8446994" cy="39147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Una dintre formele cele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mai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clare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, frecvente şi grave de conduită neetică în scrierea lucrărilor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este </a:t>
            </a:r>
            <a:r>
              <a:rPr lang="vi-VN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plagiatul</a:t>
            </a:r>
            <a:r>
              <a:rPr lang="ro-RO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defRPr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Nu e neapărat un 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furt intelectual (de proprietate)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căci poţi plagia şi o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lucrare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asupra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căreia nimeni nu mai are drepturi de proprietate intelectuală. </a:t>
            </a:r>
            <a:endParaRPr lang="ro-RO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înşelare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(minţire) a cititorului cu privire la adevăratul autor şi o încălcare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demnităţii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autorului. </a:t>
            </a:r>
            <a:endParaRPr lang="ro-RO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4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07809" y="1759477"/>
            <a:ext cx="7290042" cy="673073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4133" y="2418289"/>
            <a:ext cx="8165042" cy="38131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endParaRPr lang="ro-RO" sz="28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</a:t>
            </a:r>
            <a:r>
              <a:rPr lang="vi-VN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lagiatul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expunerea într-o operă scrisă sau o comunicare orală, inclusiv în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format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electronic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, a unor texte, expresii, idei, demonstrații, date, ipoteze, teorii, rezultate ori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metode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științifice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extrase din opere scrise, inclusiv în format electronic, ale altor autori, fără a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menționa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acest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lucru și fără a face trimitere la sursele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originale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vi-VN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04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5375" y="1945746"/>
            <a:ext cx="7102475" cy="561922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36588" y="2556933"/>
            <a:ext cx="7954962" cy="31834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endParaRPr lang="ro-RO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pot plagia atât textele cât şi ideile, dar şi operele de artă, graficele,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schemele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etc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endParaRPr lang="ro-RO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Una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dintre formele cele mai frecvente de plagiat e parafraza incorect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făcută,nu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numai copierea cuvânt cu cuvânt.</a:t>
            </a:r>
            <a:endParaRPr lang="ro-RO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94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5" descr="C:\Users\statia2\Desktop\modules jpg\modu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3673"/>
            <a:ext cx="8697835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3803" y="1336143"/>
            <a:ext cx="7541779" cy="787400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9913" y="1994955"/>
            <a:ext cx="8446994" cy="4460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Pentru 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</a:rPr>
              <a:t>orice fel de sprijin, material, logistic sau intelectual acordat </a:t>
            </a: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pentru</a:t>
            </a:r>
            <a:r>
              <a:rPr lang="ro-RO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realizarea 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</a:rPr>
              <a:t>lucrării, autorul trebuie să aducă „mulţumiri” într-o rubrică specială </a:t>
            </a: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sau</a:t>
            </a:r>
            <a:r>
              <a:rPr lang="ro-RO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</a:rPr>
              <a:t>subsolul paginii. </a:t>
            </a:r>
            <a:endParaRPr lang="ro-RO" sz="3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Legea nr. 436-XVI din 28.12.2006 privind administraţia publică locală. În: 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Monitorul</a:t>
            </a:r>
            <a:r>
              <a:rPr lang="ro-RO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Oficial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al Republicii Moldova nr. 32-35 din 09.03.2007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endParaRPr lang="ro-RO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o-RO" sz="1400" i="1" dirty="0" err="1"/>
              <a:t>Boţan</a:t>
            </a:r>
            <a:r>
              <a:rPr lang="ro-RO" sz="1400" i="1" dirty="0"/>
              <a:t> I. Cauzele eşecului referendumului. În: Comentarii politice, 13 septembrie 2010</a:t>
            </a:r>
            <a:r>
              <a:rPr lang="ro-RO" sz="1400" i="1" dirty="0" smtClean="0"/>
              <a:t>. </a:t>
            </a:r>
            <a:r>
              <a:rPr lang="ro-RO" sz="1400" i="1" dirty="0" smtClean="0">
                <a:hlinkClick r:id="rId8"/>
              </a:rPr>
              <a:t>http</a:t>
            </a:r>
            <a:r>
              <a:rPr lang="ro-RO" sz="1400" i="1" dirty="0">
                <a:hlinkClick r:id="rId8"/>
              </a:rPr>
              <a:t>://www.e-democracy.md/monitoring/politics/comments/reasons-referendum-failure/</a:t>
            </a:r>
            <a:r>
              <a:rPr lang="ro-RO" sz="1400" i="1" dirty="0"/>
              <a:t> (vizitat </a:t>
            </a:r>
            <a:r>
              <a:rPr lang="ro-RO" sz="1400" i="1" dirty="0" smtClean="0"/>
              <a:t>01.05.2016)</a:t>
            </a:r>
            <a:endParaRPr lang="ro-RO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69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5375" y="2047346"/>
            <a:ext cx="7102475" cy="553515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706159"/>
            <a:ext cx="7954962" cy="31358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</a:rPr>
              <a:t>Sunt permise, fără consimţământul autorului, reproducerea: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unor </a:t>
            </a:r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scurte citate dintr-o operă, în scop de analiză, comentariu şi critică ori cu titlu </a:t>
            </a:r>
            <a:r>
              <a:rPr lang="vi-VN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</a:t>
            </a:r>
            <a:r>
              <a:rPr lang="ro-RO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exemplificare</a:t>
            </a:r>
            <a:r>
              <a:rPr lang="ro-RO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ro-RO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</a:t>
            </a:r>
            <a:r>
              <a:rPr lang="ro-RO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REGULI </a:t>
            </a:r>
            <a:r>
              <a:rPr lang="ro-RO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ANTIPLAGIAT HARVARD</a:t>
            </a:r>
            <a:endParaRPr lang="ro-RO" sz="4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80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5375" y="1742543"/>
            <a:ext cx="7102475" cy="581163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4688" y="2363255"/>
            <a:ext cx="7954962" cy="32924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o-RO" altLang="en-US" b="1" smtClean="0">
              <a:solidFill>
                <a:srgbClr val="000000"/>
              </a:solidFill>
            </a:endParaRPr>
          </a:p>
          <a:p>
            <a:pPr>
              <a:defRPr/>
            </a:pPr>
            <a:endParaRPr lang="ro-RO" altLang="en-US" sz="3600" b="1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ro-RO" altLang="en-US" sz="3600" b="1" smtClean="0">
                <a:solidFill>
                  <a:srgbClr val="0070C0"/>
                </a:solidFill>
              </a:rPr>
              <a:t>Nu uitați ca există software cu care se identifică sursele de unde s-a plagiat....</a:t>
            </a:r>
          </a:p>
          <a:p>
            <a:pPr algn="just">
              <a:defRPr/>
            </a:pPr>
            <a:endParaRPr lang="ro-RO" altLang="en-US" b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2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8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109570" name="Datumsplatzhalt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355478" y="2276872"/>
            <a:ext cx="8615842" cy="4248473"/>
          </a:xfrm>
        </p:spPr>
        <p:txBody>
          <a:bodyPr>
            <a:normAutofit fontScale="90000"/>
          </a:bodyPr>
          <a:lstStyle/>
          <a:p>
            <a:pPr algn="l"/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clienților și relațiile publice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2: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rețelelor de alimentare cu apă și de canalizare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financiar. Determinarea, aprobarea și aplicarea tarifelor de alimentare cu apă și de canalizare pentru consumatori 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calității apei și apelor uzate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Planificarea strategică. Indicatori de calitate a serviciului public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6: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proiectelor de investiții</a:t>
            </a:r>
            <a:endParaRPr lang="de-DE" sz="20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772" y="1484784"/>
            <a:ext cx="803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Lista Modulelor de instruire in Grup </a:t>
            </a:r>
            <a:r>
              <a:rPr lang="ro-RO" sz="28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2015:</a:t>
            </a:r>
            <a:endParaRPr lang="en-BZ" sz="2800" dirty="0">
              <a:solidFill>
                <a:srgbClr val="C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26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226891" y="2420888"/>
            <a:ext cx="8724604" cy="3744415"/>
          </a:xfrm>
        </p:spPr>
        <p:txBody>
          <a:bodyPr>
            <a:normAutofit/>
          </a:bodyPr>
          <a:lstStyle/>
          <a:p>
            <a:pPr algn="l"/>
            <a:r>
              <a:rPr lang="ro-RO" sz="2000" b="1" dirty="0" smtClean="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7: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Legislația națională și internațională în domeniul serviciilor abonați pentru Operatorii ”Apă – Canal”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Aspecte tehnice în funcționarea direcțiilor Relații cu clienții pentru Operatorii ”Apă – Canal”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Contractarea privind furnizarea/prestarea serviciului public de alimentare cu apă și canalizare</a:t>
            </a: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55679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Lista Modulelor de instruire în Grup </a:t>
            </a:r>
            <a:r>
              <a:rPr lang="ro-RO" sz="32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2016:</a:t>
            </a:r>
            <a:endParaRPr lang="en-BZ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11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226891" y="2420888"/>
            <a:ext cx="8724604" cy="3744415"/>
          </a:xfrm>
        </p:spPr>
        <p:txBody>
          <a:bodyPr>
            <a:normAutofit fontScale="90000"/>
          </a:bodyPr>
          <a:lstStyle/>
          <a:p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10: </a:t>
            </a:r>
            <a:r>
              <a:rPr lang="ro-RO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Rolul operatorilor de servicii publice de alimentare cu apă și de canalizare în procesul de atragere a investițiilor, proiectare, construcție și dare în exploatare a obiectelor de alimentare cu apă și de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canalizare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11: </a:t>
            </a:r>
            <a:r>
              <a:rPr lang="ro-RO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Procedurile de achiziție a bunurilor, lucrărilor și serviciilor utilizate în activitatea titularilor de licențe din sectorul apă și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canalizare</a:t>
            </a:r>
            <a: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12: </a:t>
            </a:r>
            <a:r>
              <a:rPr lang="ro-RO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resurselor umane din cadrul operatorilor serviciilor de alimentare cu apă și canalizare</a:t>
            </a:r>
            <a:r>
              <a:rPr lang="ro-RO" sz="2000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13: </a:t>
            </a:r>
            <a:r>
              <a:rPr lang="ro-RO" sz="2000" b="1" dirty="0">
                <a:solidFill>
                  <a:srgbClr val="00B05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Problemele actuale de contabilitate și impozitare a mijloacelor de transport și a mecanismelor. Modificările fiscale în RM pentru anul 2017</a:t>
            </a:r>
            <a:r>
              <a:rPr lang="ro-RO" sz="2000" b="1" dirty="0" smtClean="0">
                <a:solidFill>
                  <a:srgbClr val="00B05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de-DE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62880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Lista Modulelor de instruire în Grup </a:t>
            </a:r>
            <a:r>
              <a:rPr lang="ro-RO" sz="32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2017:</a:t>
            </a:r>
            <a:endParaRPr lang="en-BZ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2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206</TotalTime>
  <Words>2834</Words>
  <Application>Microsoft Office PowerPoint</Application>
  <PresentationFormat>On-screen Show (4:3)</PresentationFormat>
  <Paragraphs>627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MS PGothic</vt:lpstr>
      <vt:lpstr>SimSun</vt:lpstr>
      <vt:lpstr>Arial</vt:lpstr>
      <vt:lpstr>Arial Narrow</vt:lpstr>
      <vt:lpstr>Calibri</vt:lpstr>
      <vt:lpstr>Cambria</vt:lpstr>
      <vt:lpstr>Times New Roman</vt:lpstr>
      <vt:lpstr>Wingdings</vt:lpstr>
      <vt:lpstr>Wingdings 2</vt:lpstr>
      <vt:lpstr>GIZ_Banner_Kopfzeile-Ausland (3)</vt:lpstr>
      <vt:lpstr>PowerPoint Presentation</vt:lpstr>
      <vt:lpstr>Introducere</vt:lpstr>
      <vt:lpstr>Programul Național   de Creștere a Capacităților Actorilor din domeniul  Alimentării cu Apă și de Canalizare</vt:lpstr>
      <vt:lpstr>Obiectivul Programului:  Asigurarea consolidării și dezvoltării capacităților manageriale și operaționale ale reprezentanților operatorilor urbani și rurali de servicii, autorități publice locale conform necesităților identificate</vt:lpstr>
      <vt:lpstr> Beneficiarii sesiunilor de instruire:  </vt:lpstr>
      <vt:lpstr>PowerPoint Presentation</vt:lpstr>
      <vt:lpstr>Modulul 1: Managementul clienților și relațiile publice  Modulul 2: Managementul rețelelor de alimentare cu apă și de canalizare  Modulul 3: Managementul financiar. Determinarea, aprobarea și aplicarea tarifelor de alimentare cu apă și de canalizare pentru consumatori   Modulul 4: Managementul calității apei și apelor uzate  Modulul 5: Planificarea strategică. Indicatori de calitate a serviciului public  Modulul 6: Managementul proiectelor de investiții</vt:lpstr>
      <vt:lpstr> Modulul 7: Legislația națională și internațională în domeniul serviciilor abonați pentru Operatorii ”Apă – Canal”  Modulul 8: Aspecte tehnice în funcționarea direcțiilor Relații cu clienții pentru Operatorii ”Apă – Canal”  Modulul 9: Contractarea privind furnizarea/prestarea serviciului public de alimentare cu apă și canalizare  </vt:lpstr>
      <vt:lpstr>Modulul 10: Rolul operatorilor de servicii publice de alimentare cu apă și de canalizare în procesul de atragere a investițiilor, proiectare, construcție și dare în exploatare a obiectelor de alimentare cu apă și de canalizare  Modulul 11: Procedurile de achiziție a bunurilor, lucrărilor și serviciilor utilizate în activitatea titularilor de licențe din sectorul apă și canalizare  Modulul 12: Managementul resurselor umane din cadrul operatorilor serviciilor de alimentare cu apă și canalizare.  Modulul 13: Problemele actuale de contabilitate și impozitare a mijloacelor de transport și a mecanismelor. Modificările fiscale în RM pentru anul 2017.</vt:lpstr>
      <vt:lpstr>Modulul 14: Managementul calității apei potabile și apelor uzate în Republica Moldova  Modulul 15: Opţiuni de dezvoltare, compatibile cu practica UE, pentru tratarea apelor uzate şi administrarea nămolului în RM.  Analiza de laborator a calității apelor potabile și a apelor uzate  Modulul 16: Managementul energetic în sectorul AAC din R. Moldova  </vt:lpstr>
      <vt:lpstr>PowerPoint Presentation</vt:lpstr>
      <vt:lpstr>PowerPoint Presentation</vt:lpstr>
      <vt:lpstr>PowerPoint Presentation</vt:lpstr>
      <vt:lpstr>Concluzie:  Instruirile în grup organizate de IFCAAC (UTM) și AMAC, în cooperare cu GIZ vor contribui la creșterea ponderii personalului calificat al operatorilor ”Apă – Canal” din R.Moldova, fiind totodată și un criteriu important pentru eliberarea licențelor din domeniul Alimentării cu Apă și Canalizare   </vt:lpstr>
      <vt:lpstr>Prezentarea echipei de formatori</vt:lpstr>
      <vt:lpstr>Scopul şi obiectivele cursului  Formare de Formatori </vt:lpstr>
      <vt:lpstr>Modulul de instruire</vt:lpstr>
      <vt:lpstr>Scop şi obiective modulului</vt:lpstr>
      <vt:lpstr>Structura cursului (modulului)</vt:lpstr>
      <vt:lpstr>Grupul ţintă</vt:lpstr>
      <vt:lpstr>Concepte şi terminologie</vt:lpstr>
      <vt:lpstr>PowerPoint Presentation</vt:lpstr>
      <vt:lpstr>Cum sa faci o prezentare Power Point de impact</vt:lpstr>
      <vt:lpstr>Care este regula 10/20/30 pentru PowerPoint?</vt:lpstr>
      <vt:lpstr>Regulile de Bază:</vt:lpstr>
      <vt:lpstr>Regulile de Bază:</vt:lpstr>
      <vt:lpstr>Sfaturi pentru susținerea unei prezentări eficiente:</vt:lpstr>
      <vt:lpstr>PowerPoint Presentation</vt:lpstr>
      <vt:lpstr>Obiectivele sesiunii:  </vt:lpstr>
      <vt:lpstr>Cuvintele cheie : </vt:lpstr>
      <vt:lpstr>Regulili de elaborare a structurii modulului</vt:lpstr>
      <vt:lpstr>Elaborarea corectă a Obiectivelor  Sesiunilor </vt:lpstr>
      <vt:lpstr>Elaborarea corectă a Obiectivelor  Sesiunilor </vt:lpstr>
      <vt:lpstr>Elaborarea corectă a Obiectivelor  Sesiunilor </vt:lpstr>
      <vt:lpstr>Elaborarea corectă a Obiectivelor  Sesiunilor </vt:lpstr>
      <vt:lpstr>Elaborarea corectă a Obiectivelor  Sesiunilor </vt:lpstr>
      <vt:lpstr>Elaborarea corectă a Obiectivelor  Sesiunilor </vt:lpstr>
      <vt:lpstr>Elaborarea corectă a Obiectivelor  Sesiunilor </vt:lpstr>
      <vt:lpstr>Condiţii de tehno-redactare a Conţinutului Sesiunilor Modulului </vt:lpstr>
      <vt:lpstr>Condiţii de tehno-redactare a Conţinutului Sesiunilor Modulului </vt:lpstr>
      <vt:lpstr>Condiţii de tehno-redactare a Conţinutului Sesiunilor Modulului </vt:lpstr>
      <vt:lpstr>Condiţii de tehno-redactare a Conţinutului Sesiunilor Modulului </vt:lpstr>
      <vt:lpstr>Condiţii de tehno-redactare a Conţinutului Sesiunilor Modulului </vt:lpstr>
      <vt:lpstr>Condiţii de tehno-redactare a Conţinutului Sesiunilor Modulului </vt:lpstr>
      <vt:lpstr>Descrierea regulilor de elaborare a structurii curriculei</vt:lpstr>
      <vt:lpstr>Descrierea regulilor de elaborare a structurii curriculei</vt:lpstr>
      <vt:lpstr>PowerPoint Presentation</vt:lpstr>
      <vt:lpstr>PowerPoint Presentation</vt:lpstr>
      <vt:lpstr>PowerPoint Presentation</vt:lpstr>
      <vt:lpstr>MATERIALE DE FORMARE </vt:lpstr>
      <vt:lpstr>MATERIALE DE FORMARE </vt:lpstr>
      <vt:lpstr>MATERIALE DE FORMARE </vt:lpstr>
      <vt:lpstr>PowerPoint Presentation</vt:lpstr>
      <vt:lpstr>PowerPoint Presentation</vt:lpstr>
      <vt:lpstr>PowerPoint Presentation</vt:lpstr>
      <vt:lpstr>Cum  să scriem etic?</vt:lpstr>
      <vt:lpstr>Cum  să scriem etic?</vt:lpstr>
      <vt:lpstr>Cum  să scriem etic?</vt:lpstr>
      <vt:lpstr>Cum  să scriem etic?</vt:lpstr>
      <vt:lpstr>Cum  să scriem etic?</vt:lpstr>
      <vt:lpstr>Cum  să scriem etic?</vt:lpstr>
      <vt:lpstr>Cum  să scriem etic?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300</cp:revision>
  <cp:lastPrinted>2017-07-11T13:18:46Z</cp:lastPrinted>
  <dcterms:created xsi:type="dcterms:W3CDTF">2013-09-05T11:54:56Z</dcterms:created>
  <dcterms:modified xsi:type="dcterms:W3CDTF">2017-11-01T14:50:40Z</dcterms:modified>
</cp:coreProperties>
</file>