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4"/>
  </p:notesMasterIdLst>
  <p:handoutMasterIdLst>
    <p:handoutMasterId r:id="rId25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5" r:id="rId11"/>
    <p:sldId id="414" r:id="rId12"/>
    <p:sldId id="411" r:id="rId13"/>
    <p:sldId id="413" r:id="rId14"/>
    <p:sldId id="412" r:id="rId15"/>
    <p:sldId id="410" r:id="rId16"/>
    <p:sldId id="409" r:id="rId17"/>
    <p:sldId id="423" r:id="rId18"/>
    <p:sldId id="424" r:id="rId19"/>
    <p:sldId id="426" r:id="rId20"/>
    <p:sldId id="425" r:id="rId21"/>
    <p:sldId id="462" r:id="rId22"/>
    <p:sldId id="406" r:id="rId2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2385" autoAdjust="0"/>
  </p:normalViewPr>
  <p:slideViewPr>
    <p:cSldViewPr snapToGrid="0">
      <p:cViewPr varScale="1">
        <p:scale>
          <a:sx n="68" d="100"/>
          <a:sy n="68" d="100"/>
        </p:scale>
        <p:origin x="1524" y="6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01/11/2017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7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jpeg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679450" y="3170238"/>
            <a:ext cx="789928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altLang="en-US" sz="2600" kern="0" dirty="0">
                <a:solidFill>
                  <a:schemeClr val="accent2"/>
                </a:solidFill>
              </a:rPr>
              <a:t>Problemele actuale de contabilitate și impozitare a mijloacelor de transport și a mecanismelor. Modificările fiscale în RM pentru anul </a:t>
            </a:r>
            <a:r>
              <a:rPr lang="ro-RO" altLang="en-US" sz="2600" kern="0" dirty="0" smtClean="0">
                <a:solidFill>
                  <a:schemeClr val="accent2"/>
                </a:solidFill>
              </a:rPr>
              <a:t>2017</a:t>
            </a:r>
            <a:endParaRPr lang="en-US" altLang="en-US" sz="2600" kern="0" dirty="0" smtClean="0">
              <a:solidFill>
                <a:schemeClr val="accent2"/>
              </a:solidFill>
            </a:endParaRPr>
          </a:p>
          <a:p>
            <a:pPr algn="ctr"/>
            <a:r>
              <a:rPr lang="ro-RO" altLang="en-US" sz="2500" b="1" kern="0" dirty="0" smtClean="0"/>
              <a:t> </a:t>
            </a:r>
            <a:r>
              <a:rPr lang="en-US" altLang="en-US" sz="2500" b="0" kern="0" dirty="0" smtClean="0"/>
              <a:t/>
            </a:r>
            <a:br>
              <a:rPr lang="en-US" altLang="en-US" sz="2500" b="0" kern="0" dirty="0" smtClean="0"/>
            </a:br>
            <a:r>
              <a:rPr lang="ro-RO" altLang="en-US" sz="2800" b="1" kern="0" dirty="0" smtClean="0">
                <a:solidFill>
                  <a:schemeClr val="tx1"/>
                </a:solidFill>
              </a:rPr>
              <a:t>3 noiembrie 2017, Chișinău</a:t>
            </a:r>
            <a:endParaRPr lang="ro-RO" altLang="en-US" sz="2800" b="0" kern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03482" y="1777492"/>
            <a:ext cx="7023100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800" dirty="0" err="1">
                <a:solidFill>
                  <a:srgbClr val="C00000"/>
                </a:solidFill>
                <a:latin typeface="Cambria" panose="02040503050406030204" pitchFamily="18" charset="0"/>
              </a:rPr>
              <a:t>Formare</a:t>
            </a:r>
            <a:r>
              <a:rPr lang="en-US" altLang="en-US" sz="4800" dirty="0">
                <a:solidFill>
                  <a:srgbClr val="C00000"/>
                </a:solidFill>
                <a:latin typeface="Cambria" panose="02040503050406030204" pitchFamily="18" charset="0"/>
              </a:rPr>
              <a:t> de </a:t>
            </a:r>
            <a:r>
              <a:rPr lang="en-US" altLang="en-US" sz="48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Formatori</a:t>
            </a:r>
            <a:endParaRPr lang="ro-RO" altLang="en-US" sz="48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o-RO" altLang="en-US" sz="2800" dirty="0">
                <a:solidFill>
                  <a:srgbClr val="C00000"/>
                </a:solidFill>
                <a:latin typeface="Cambria" panose="02040503050406030204" pitchFamily="18" charset="0"/>
              </a:rPr>
              <a:t>p</a:t>
            </a:r>
            <a:r>
              <a:rPr lang="ro-RO" altLang="en-U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entru modulul </a:t>
            </a:r>
            <a:endParaRPr lang="ro-RO" alt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7" descr="Foarte prietenos&#10; O atitudine prietenoasă oferă participanţilor un sentiment de relaxare&#10;care contribuie la îmbunătăţirea...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9916" r="11130" b="14741"/>
          <a:stretch/>
        </p:blipFill>
        <p:spPr bwMode="auto">
          <a:xfrm>
            <a:off x="1111350" y="1631852"/>
            <a:ext cx="6288258" cy="464233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8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6546" r="1455" b="8364"/>
          <a:stretch/>
        </p:blipFill>
        <p:spPr bwMode="auto">
          <a:xfrm>
            <a:off x="282632" y="847887"/>
            <a:ext cx="8728363" cy="583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363" y="2300288"/>
            <a:ext cx="8169275" cy="33337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CALITĂŢILE FORMATORULUI?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513138"/>
            <a:ext cx="3941762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65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739900"/>
            <a:ext cx="7920038" cy="46609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bun organizator, îndrumător, lider;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abilităţi interpersonale (să fie capabil să motiveze participanţii, să identifice potenţialul de învăţare în orice situaţie, să valorizeze intervenţiile participanţilor);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sursă permanentă de informaţie, sprijin şi ajutor în învăţare; </a:t>
            </a: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268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858963"/>
            <a:ext cx="7920038" cy="4659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competenţă în domeniu;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disponibilitate pentru munca în grup;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spirit de echipă;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interes pentru reuşită;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 adaptare uşoară la condiţiile de lucru, anticiparea dar, mai ales, influenţarea acestora; 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smtClean="0">
                <a:solidFill>
                  <a:schemeClr val="tx1"/>
                </a:solidFill>
                <a:cs typeface="Arial" panose="020B0604020202020204" pitchFamily="34" charset="0"/>
              </a:rPr>
              <a:t> bun evaluator.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17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100" y="1711325"/>
            <a:ext cx="8185150" cy="46593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vi-VN" altLang="en-US" sz="30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STILURI DE INSTRUIRE </a:t>
            </a:r>
            <a:endParaRPr lang="ro-RO" altLang="en-US" sz="30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Pedagogul:</a:t>
            </a:r>
            <a:r>
              <a:rPr lang="vi-VN" alt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„Trebuie să luaţi notiţe cu atenţie, deoarece ulterior vă voi da un test.”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Actorul: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„Fă participanţii să râdă şi ei vor pleca veseli”. 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Animatorul: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„Încurajează-i şi trimite-i la treabă.”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Formatorul de instrucţie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: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„Spune-le despre ce ai de gând să le vorbeşti. Spune-le. Apoi, spune-le că le-ai vorbit.”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100" y="1711325"/>
            <a:ext cx="8185150" cy="46593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vi-VN" altLang="en-US" sz="30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STILURI DE INSTRUIRE </a:t>
            </a:r>
            <a:endParaRPr lang="ro-RO" altLang="en-US" sz="30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Pedagogul:</a:t>
            </a:r>
            <a:r>
              <a:rPr lang="vi-VN" alt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„Trebuie să luaţi notiţe cu atenţie, deoarece ulterior vă voi da un test.”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Actorul: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„Fă participanţii să râdă şi ei vor pleca veseli”. 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Animatorul: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„Încurajează-i şi trimite-i la treabă.”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Formatorul de instrucţie</a:t>
            </a:r>
            <a:r>
              <a:rPr lang="vi-VN" altLang="en-US" sz="2800" dirty="0" smtClean="0">
                <a:solidFill>
                  <a:schemeClr val="accent2"/>
                </a:solidFill>
                <a:cs typeface="Arial" panose="020B0604020202020204" pitchFamily="34" charset="0"/>
              </a:rPr>
              <a:t>: </a:t>
            </a:r>
            <a:r>
              <a:rPr lang="vi-VN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„Spune-le despre ce ai de gând să le vorbeşti. Spune-le. Apoi, spune-le că le-ai vorbit.”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100" y="1711325"/>
            <a:ext cx="8185150" cy="46593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STANDARD OCUPA</a:t>
            </a:r>
            <a:r>
              <a:rPr lang="ro-RO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Ţ</a:t>
            </a:r>
            <a:r>
              <a:rPr lang="vi-VN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IONAL FORMATOR</a:t>
            </a:r>
            <a:endParaRPr lang="ro-RO" altLang="en-US" sz="28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vi-VN" altLang="en-US" sz="3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Competen</a:t>
            </a:r>
            <a:r>
              <a:rPr lang="ro-RO" altLang="en-US" sz="3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ţ</a:t>
            </a:r>
            <a:r>
              <a:rPr lang="vi-VN" altLang="en-US" sz="3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 specifice: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Pregătirea formării</a:t>
            </a:r>
            <a:r>
              <a:rPr lang="ro-RO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Realizarea activităţilor de formare</a:t>
            </a:r>
            <a:r>
              <a:rPr lang="ro-RO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Aplicarea metodelor şi tehnicilor speciale de formare</a:t>
            </a:r>
            <a:r>
              <a:rPr lang="ro-RO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Evaluarea participanţilor la formare</a:t>
            </a:r>
            <a:r>
              <a:rPr lang="ro-RO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497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568575"/>
            <a:ext cx="6473825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92375" y="1766888"/>
            <a:ext cx="451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en-US" sz="2800">
                <a:solidFill>
                  <a:schemeClr val="accent2"/>
                </a:solidFill>
              </a:rPr>
              <a:t>CICLUL FORMĂRII</a:t>
            </a:r>
          </a:p>
        </p:txBody>
      </p:sp>
    </p:spTree>
    <p:extLst>
      <p:ext uri="{BB962C8B-B14F-4D97-AF65-F5344CB8AC3E}">
        <p14:creationId xmlns:p14="http://schemas.microsoft.com/office/powerpoint/2010/main" val="424226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6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573088" y="1106501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en-US" altLang="en-US" sz="3000" b="1" kern="0" dirty="0" smtClean="0">
                <a:solidFill>
                  <a:srgbClr val="FF0000"/>
                </a:solidFill>
              </a:rPr>
              <a:t> </a:t>
            </a:r>
            <a:br>
              <a:rPr lang="en-US" altLang="en-US" sz="3000" b="1" kern="0" dirty="0" smtClean="0">
                <a:solidFill>
                  <a:srgbClr val="FF0000"/>
                </a:solidFill>
              </a:rPr>
            </a:br>
            <a:r>
              <a:rPr lang="en-US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en-US" altLang="en-US" sz="3000" b="1" kern="0" dirty="0" smtClean="0">
                <a:solidFill>
                  <a:srgbClr val="FF0000"/>
                </a:solidFill>
              </a:rPr>
            </a:br>
            <a:r>
              <a:rPr lang="ro-RO" altLang="en-US" sz="3000" b="1" kern="0" dirty="0" smtClean="0">
                <a:solidFill>
                  <a:srgbClr val="C00000"/>
                </a:solidFill>
              </a:rPr>
              <a:t>FORMATORUL ŞI  METODELE DE FORMARE</a:t>
            </a: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FF0000"/>
                </a:solidFill>
              </a:rPr>
            </a:br>
            <a:r>
              <a:rPr lang="ro-RO" altLang="en-US" sz="3000" b="0" i="1" kern="0" dirty="0" smtClean="0">
                <a:solidFill>
                  <a:schemeClr val="tx1"/>
                </a:solidFill>
              </a:rPr>
              <a:t/>
            </a:r>
            <a:br>
              <a:rPr lang="ro-RO" altLang="en-US" sz="3000" b="0" i="1" kern="0" dirty="0" smtClean="0">
                <a:solidFill>
                  <a:schemeClr val="tx1"/>
                </a:solidFill>
              </a:rPr>
            </a:br>
            <a:endParaRPr lang="en-US" altLang="en-US" sz="3000" b="0" i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280994"/>
            <a:ext cx="3829050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677863" y="1627851"/>
            <a:ext cx="8113712" cy="6477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</a:t>
            </a:r>
            <a:r>
              <a:rPr lang="ro-RO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REZENTAREA PARTICIPANŢILOR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338" y="2592314"/>
            <a:ext cx="1612900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5563" y="2622476"/>
            <a:ext cx="190976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0913" y="2622476"/>
            <a:ext cx="1881187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7513" y="2622476"/>
            <a:ext cx="21082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CE AŞTEPTĂRI AVEŢI DE LA CURS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825" y="3506714"/>
            <a:ext cx="1614488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1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413" y="4336976"/>
            <a:ext cx="161290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2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0413" y="5111676"/>
            <a:ext cx="1612900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 3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8825" y="5926064"/>
            <a:ext cx="1614488" cy="64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NUMELE..N</a:t>
            </a:r>
          </a:p>
          <a:p>
            <a:pPr algn="ctr"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2238" y="3528939"/>
            <a:ext cx="1909762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8913" y="4313164"/>
            <a:ext cx="1776412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9863" y="5106914"/>
            <a:ext cx="187325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5738" y="5926064"/>
            <a:ext cx="18415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o-RO" sz="1800" dirty="0">
                <a:solidFill>
                  <a:prstClr val="black"/>
                </a:solidFill>
                <a:latin typeface="Cambria" panose="02040503050406030204" pitchFamily="18" charset="0"/>
              </a:rPr>
              <a:t>ORGANIZAŢIA</a:t>
            </a:r>
          </a:p>
          <a:p>
            <a:pPr>
              <a:defRPr/>
            </a:pPr>
            <a:r>
              <a:rPr lang="ro-RO" sz="1800" b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60913" y="3506714"/>
            <a:ext cx="18811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5513" y="4367139"/>
            <a:ext cx="1906587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8213" y="5176764"/>
            <a:ext cx="18796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6950" y="5960989"/>
            <a:ext cx="182086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EXPERIENŢĂ PROFESIONALĂ</a:t>
            </a:r>
            <a:endParaRPr lang="ro-RO" altLang="en-US" sz="1800" b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7513" y="3592439"/>
            <a:ext cx="21780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363" y="4473501"/>
            <a:ext cx="21082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02438" y="5316464"/>
            <a:ext cx="217805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363" y="6099101"/>
            <a:ext cx="21082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o-RO" altLang="en-US" sz="1800">
                <a:solidFill>
                  <a:srgbClr val="000000"/>
                </a:solidFill>
                <a:latin typeface="Cambria" panose="02040503050406030204" pitchFamily="18" charset="0"/>
              </a:rPr>
              <a:t>AŞTEPTĂRILE</a:t>
            </a:r>
          </a:p>
        </p:txBody>
      </p:sp>
    </p:spTree>
    <p:extLst>
      <p:ext uri="{BB962C8B-B14F-4D97-AF65-F5344CB8AC3E}">
        <p14:creationId xmlns:p14="http://schemas.microsoft.com/office/powerpoint/2010/main" val="165343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8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080375" cy="3332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800" b="1" dirty="0" smtClean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Rolul formatorului. Standardul ocupațional al Formatorului.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800" b="1" dirty="0" smtClean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Ciclul formarii. Obiectivele formarii.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Timpul :  60 min (09.00 – 10.00)</a:t>
            </a: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9563" y="2197100"/>
            <a:ext cx="8480425" cy="41735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</a:rPr>
              <a:t>TRAINING-UL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</a:t>
            </a:r>
            <a:endParaRPr lang="ro-RO" altLang="en-US" sz="3600" b="1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600" dirty="0" err="1" smtClean="0">
                <a:solidFill>
                  <a:schemeClr val="tx1"/>
                </a:solidFill>
              </a:rPr>
              <a:t>este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procesul</a:t>
            </a:r>
            <a:r>
              <a:rPr lang="en-US" altLang="en-US" sz="3600" dirty="0" smtClean="0">
                <a:solidFill>
                  <a:schemeClr val="tx1"/>
                </a:solidFill>
              </a:rPr>
              <a:t> de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transmitere</a:t>
            </a:r>
            <a:r>
              <a:rPr lang="en-US" altLang="en-US" sz="3600" dirty="0" smtClean="0">
                <a:solidFill>
                  <a:schemeClr val="tx1"/>
                </a:solidFill>
              </a:rPr>
              <a:t> c</a:t>
            </a:r>
            <a:r>
              <a:rPr lang="ro-RO" altLang="en-US" sz="3600" dirty="0" smtClean="0">
                <a:solidFill>
                  <a:schemeClr val="tx1"/>
                </a:solidFill>
              </a:rPr>
              <a:t>ă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tre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participan</a:t>
            </a:r>
            <a:r>
              <a:rPr lang="ro-RO" altLang="en-US" sz="3600" dirty="0" smtClean="0">
                <a:solidFill>
                  <a:schemeClr val="tx1"/>
                </a:solidFill>
              </a:rPr>
              <a:t>ţ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ro-RO" altLang="en-US" sz="3600" dirty="0" smtClean="0">
                <a:solidFill>
                  <a:schemeClr val="tx1"/>
                </a:solidFill>
              </a:rPr>
              <a:t>î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ntr</a:t>
            </a:r>
            <a:r>
              <a:rPr lang="en-US" altLang="en-US" sz="3600" dirty="0" smtClean="0">
                <a:solidFill>
                  <a:schemeClr val="tx1"/>
                </a:solidFill>
              </a:rPr>
              <a:t>-o </a:t>
            </a:r>
            <a:r>
              <a:rPr lang="en-US" altLang="en-US" sz="3600" b="1" u="sng" dirty="0" err="1" smtClean="0">
                <a:solidFill>
                  <a:schemeClr val="tx1"/>
                </a:solidFill>
              </a:rPr>
              <a:t>manier</a:t>
            </a:r>
            <a:r>
              <a:rPr lang="ro-RO" altLang="en-US" sz="3600" b="1" u="sng" dirty="0" smtClean="0">
                <a:solidFill>
                  <a:schemeClr val="tx1"/>
                </a:solidFill>
              </a:rPr>
              <a:t>ă</a:t>
            </a:r>
            <a:r>
              <a:rPr lang="en-US" alt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chemeClr val="tx1"/>
                </a:solidFill>
              </a:rPr>
              <a:t>planificat</a:t>
            </a:r>
            <a:r>
              <a:rPr lang="ro-RO" altLang="en-US" sz="3600" b="1" u="sng" dirty="0" smtClean="0">
                <a:solidFill>
                  <a:schemeClr val="tx1"/>
                </a:solidFill>
              </a:rPr>
              <a:t>ă</a:t>
            </a:r>
            <a:r>
              <a:rPr lang="en-US" altLang="en-US" sz="3600" b="1" u="sng" dirty="0" smtClean="0">
                <a:solidFill>
                  <a:schemeClr val="tx1"/>
                </a:solidFill>
              </a:rPr>
              <a:t> </a:t>
            </a:r>
            <a:r>
              <a:rPr lang="ro-RO" altLang="en-US" sz="3600" dirty="0" smtClean="0">
                <a:solidFill>
                  <a:schemeClr val="tx1"/>
                </a:solidFill>
              </a:rPr>
              <a:t>ş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chemeClr val="tx1"/>
                </a:solidFill>
              </a:rPr>
              <a:t>structurat</a:t>
            </a:r>
            <a:r>
              <a:rPr lang="ro-RO" altLang="en-US" sz="3600" b="1" u="sng" dirty="0" smtClean="0">
                <a:solidFill>
                  <a:schemeClr val="tx1"/>
                </a:solidFill>
              </a:rPr>
              <a:t>ă</a:t>
            </a:r>
            <a:r>
              <a:rPr lang="en-US" alt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a </a:t>
            </a:r>
            <a:r>
              <a:rPr lang="en-US" altLang="en-US" sz="3600" b="1" u="sng" dirty="0" err="1" smtClean="0">
                <a:solidFill>
                  <a:schemeClr val="tx1"/>
                </a:solidFill>
              </a:rPr>
              <a:t>unor</a:t>
            </a:r>
            <a:r>
              <a:rPr lang="en-US" alt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altLang="en-US" sz="3600" b="1" u="sng" dirty="0" err="1" smtClean="0">
                <a:solidFill>
                  <a:schemeClr val="tx1"/>
                </a:solidFill>
              </a:rPr>
              <a:t>informa</a:t>
            </a:r>
            <a:r>
              <a:rPr lang="ro-RO" altLang="en-US" sz="3600" b="1" u="sng" dirty="0" smtClean="0">
                <a:solidFill>
                  <a:schemeClr val="tx1"/>
                </a:solidFill>
              </a:rPr>
              <a:t>ţ</a:t>
            </a:r>
            <a:r>
              <a:rPr lang="en-US" altLang="en-US" sz="3600" b="1" u="sng" dirty="0" smtClean="0">
                <a:solidFill>
                  <a:schemeClr val="tx1"/>
                </a:solidFill>
              </a:rPr>
              <a:t>ii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ce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trebuie</a:t>
            </a:r>
            <a:r>
              <a:rPr lang="en-US" altLang="en-US" sz="3600" dirty="0" smtClean="0">
                <a:solidFill>
                  <a:schemeClr val="tx1"/>
                </a:solidFill>
              </a:rPr>
              <a:t> s</a:t>
            </a:r>
            <a:r>
              <a:rPr lang="ro-RO" altLang="en-US" sz="3600" dirty="0" smtClean="0">
                <a:solidFill>
                  <a:schemeClr val="tx1"/>
                </a:solidFill>
              </a:rPr>
              <a:t>ă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duc</a:t>
            </a:r>
            <a:r>
              <a:rPr lang="ro-RO" altLang="en-US" sz="3600" dirty="0" smtClean="0">
                <a:solidFill>
                  <a:schemeClr val="tx1"/>
                </a:solidFill>
              </a:rPr>
              <a:t>ă</a:t>
            </a:r>
            <a:r>
              <a:rPr lang="en-US" altLang="en-US" sz="3600" dirty="0" smtClean="0">
                <a:solidFill>
                  <a:schemeClr val="tx1"/>
                </a:solidFill>
              </a:rPr>
              <a:t> la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schimb</a:t>
            </a:r>
            <a:r>
              <a:rPr lang="ro-RO" altLang="en-US" sz="3600" dirty="0" smtClean="0">
                <a:solidFill>
                  <a:schemeClr val="tx1"/>
                </a:solidFill>
              </a:rPr>
              <a:t>ă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ri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comportamentale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ro-RO" altLang="en-US" sz="3600" dirty="0" smtClean="0">
                <a:solidFill>
                  <a:schemeClr val="tx1"/>
                </a:solidFill>
              </a:rPr>
              <a:t>ş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ro-RO" altLang="en-US" sz="3600" b="1" u="sng" dirty="0" smtClean="0">
                <a:solidFill>
                  <a:srgbClr val="C00000"/>
                </a:solidFill>
              </a:rPr>
              <a:t>î</a:t>
            </a:r>
            <a:r>
              <a:rPr lang="en-US" altLang="en-US" sz="3600" b="1" u="sng" dirty="0" err="1" smtClean="0">
                <a:solidFill>
                  <a:srgbClr val="C00000"/>
                </a:solidFill>
              </a:rPr>
              <a:t>mbun</a:t>
            </a:r>
            <a:r>
              <a:rPr lang="ro-RO" altLang="en-US" sz="3600" b="1" u="sng" dirty="0" smtClean="0">
                <a:solidFill>
                  <a:srgbClr val="C00000"/>
                </a:solidFill>
              </a:rPr>
              <a:t>ă</a:t>
            </a:r>
            <a:r>
              <a:rPr lang="en-US" altLang="en-US" sz="3600" b="1" u="sng" dirty="0" smtClean="0">
                <a:solidFill>
                  <a:srgbClr val="C00000"/>
                </a:solidFill>
              </a:rPr>
              <a:t>t</a:t>
            </a:r>
            <a:r>
              <a:rPr lang="ro-RO" altLang="en-US" sz="3600" b="1" u="sng" dirty="0" smtClean="0">
                <a:solidFill>
                  <a:srgbClr val="C00000"/>
                </a:solidFill>
              </a:rPr>
              <a:t>ăţ</a:t>
            </a:r>
            <a:r>
              <a:rPr lang="en-US" altLang="en-US" sz="3600" b="1" u="sng" dirty="0" err="1" smtClean="0">
                <a:solidFill>
                  <a:srgbClr val="C00000"/>
                </a:solidFill>
              </a:rPr>
              <a:t>iri</a:t>
            </a:r>
            <a:r>
              <a:rPr lang="en-US" altLang="en-US" sz="3600" b="1" u="sng" dirty="0" smtClean="0">
                <a:solidFill>
                  <a:srgbClr val="C00000"/>
                </a:solidFill>
              </a:rPr>
              <a:t> ale </a:t>
            </a:r>
            <a:r>
              <a:rPr lang="en-US" altLang="en-US" sz="3600" b="1" u="sng" dirty="0" err="1" smtClean="0">
                <a:solidFill>
                  <a:srgbClr val="C00000"/>
                </a:solidFill>
              </a:rPr>
              <a:t>performan</a:t>
            </a:r>
            <a:r>
              <a:rPr lang="ro-RO" altLang="en-US" sz="3600" b="1" u="sng" dirty="0" smtClean="0">
                <a:solidFill>
                  <a:srgbClr val="C00000"/>
                </a:solidFill>
              </a:rPr>
              <a:t>ţ</a:t>
            </a:r>
            <a:r>
              <a:rPr lang="en-US" altLang="en-US" sz="3600" b="1" u="sng" dirty="0" err="1" smtClean="0">
                <a:solidFill>
                  <a:srgbClr val="C00000"/>
                </a:solidFill>
              </a:rPr>
              <a:t>ei</a:t>
            </a:r>
            <a:r>
              <a:rPr lang="en-US" altLang="en-US" sz="3600" b="1" u="sng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170863" cy="33321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CINE ESTE FORMATORUL?</a:t>
            </a:r>
          </a:p>
        </p:txBody>
      </p:sp>
      <p:pic>
        <p:nvPicPr>
          <p:cNvPr id="12" name="Picture 15" descr="Description: Imagini pentru methods of training manag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92488"/>
            <a:ext cx="4457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4013" y="2403475"/>
            <a:ext cx="8480425" cy="41735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rgbClr val="002060"/>
                </a:solidFill>
              </a:rPr>
              <a:t>FORMATORUL</a:t>
            </a:r>
            <a:r>
              <a:rPr lang="ro-RO" altLang="en-US" sz="3600" dirty="0" smtClean="0">
                <a:solidFill>
                  <a:srgbClr val="002060"/>
                </a:solidFill>
              </a:rPr>
              <a:t> </a:t>
            </a:r>
            <a:endParaRPr lang="ro-RO" altLang="en-US" sz="32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200" dirty="0" smtClean="0">
                <a:solidFill>
                  <a:schemeClr val="tx1"/>
                </a:solidFill>
              </a:rPr>
              <a:t>este </a:t>
            </a:r>
            <a:r>
              <a:rPr lang="ro-RO" altLang="en-US" sz="3200" b="1" dirty="0" smtClean="0">
                <a:solidFill>
                  <a:schemeClr val="accent2"/>
                </a:solidFill>
              </a:rPr>
              <a:t>specialistul în formare </a:t>
            </a:r>
            <a:r>
              <a:rPr lang="ro-RO" altLang="en-US" sz="3200" dirty="0" smtClean="0">
                <a:solidFill>
                  <a:schemeClr val="tx1"/>
                </a:solidFill>
              </a:rPr>
              <a:t>care </a:t>
            </a:r>
            <a:r>
              <a:rPr lang="ro-RO" altLang="en-US" sz="3200" b="1" u="sng" dirty="0" smtClean="0">
                <a:solidFill>
                  <a:schemeClr val="tx1"/>
                </a:solidFill>
              </a:rPr>
              <a:t>proiectează, derulează, evaluează</a:t>
            </a:r>
            <a:r>
              <a:rPr lang="ro-RO" altLang="en-US" sz="3200" dirty="0" smtClean="0">
                <a:solidFill>
                  <a:schemeClr val="tx1"/>
                </a:solidFill>
              </a:rPr>
              <a:t> şi revizuieşte </a:t>
            </a:r>
            <a:r>
              <a:rPr lang="ro-RO" altLang="en-US" sz="3200" b="1" dirty="0" smtClean="0">
                <a:solidFill>
                  <a:schemeClr val="accent2"/>
                </a:solidFill>
              </a:rPr>
              <a:t>activităţi teoretice / practice şi / sau programe de formare şi dezvoltare</a:t>
            </a:r>
            <a:r>
              <a:rPr lang="ro-RO" altLang="en-US" sz="3200" dirty="0" smtClean="0">
                <a:solidFill>
                  <a:schemeClr val="tx1"/>
                </a:solidFill>
              </a:rPr>
              <a:t> a competenţelor profesionale, derulate în instituţii specializate sau la locul de muncă.</a:t>
            </a:r>
            <a:endParaRPr lang="en-US" altLang="en-US" sz="32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1650" y="2330450"/>
            <a:ext cx="8170863" cy="33321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ROLUL FORMATORULUI?</a:t>
            </a:r>
          </a:p>
        </p:txBody>
      </p:sp>
      <p:pic>
        <p:nvPicPr>
          <p:cNvPr id="12" name="Picture 15" descr="Description: Imagini pentru methods of training manag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392488"/>
            <a:ext cx="44577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976438"/>
            <a:ext cx="7920038" cy="442436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 ajuta participanţii să atingă obiectivele de învăţare.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 implica participanţii în procesul de învăţare.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 demonstra relevanţa materialului.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 avea grijă ca timpul şi obiectivul sunt respectate.</a:t>
            </a:r>
            <a:endParaRPr lang="ro-RO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 monitoriza înţelegerea</a:t>
            </a:r>
            <a:r>
              <a:rPr lang="ro-RO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vi-VN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a asculta activ</a:t>
            </a:r>
            <a:r>
              <a:rPr lang="ro-RO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01/11/2017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7213" y="1798638"/>
            <a:ext cx="8186737" cy="44259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endParaRPr lang="vi-VN" altLang="en-US" sz="3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altLang="en-US" sz="32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Rolul formatorului este cel de a facilita învăţarea şi nu de a o impune</a:t>
            </a:r>
            <a:r>
              <a:rPr lang="ro-RO" altLang="en-US" sz="32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 </a:t>
            </a:r>
            <a:endParaRPr lang="ro-RO" altLang="en-US" sz="3200" b="1" dirty="0" smtClean="0">
              <a:solidFill>
                <a:schemeClr val="accent1"/>
              </a:solidFill>
              <a:ea typeface="MS PGothic" panose="020B0600070205080204" pitchFamily="34" charset="-128"/>
            </a:endParaRPr>
          </a:p>
        </p:txBody>
      </p:sp>
      <p:pic>
        <p:nvPicPr>
          <p:cNvPr id="12" name="Picture 2" descr="C:\Users\Vero\Downloads\201612031806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8" y="3406878"/>
            <a:ext cx="4090219" cy="306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134</TotalTime>
  <Words>592</Words>
  <Application>Microsoft Office PowerPoint</Application>
  <PresentationFormat>On-screen Show (4:3)</PresentationFormat>
  <Paragraphs>222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Arial Narrow</vt:lpstr>
      <vt:lpstr>Calibri</vt:lpstr>
      <vt:lpstr>Cambria</vt:lpstr>
      <vt:lpstr>Wingdings</vt:lpstr>
      <vt:lpstr>GIZ_Banner_Kopfzeile-Ausland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276</cp:revision>
  <cp:lastPrinted>2017-07-11T13:18:46Z</cp:lastPrinted>
  <dcterms:created xsi:type="dcterms:W3CDTF">2013-09-05T11:54:56Z</dcterms:created>
  <dcterms:modified xsi:type="dcterms:W3CDTF">2017-11-01T14:51:07Z</dcterms:modified>
</cp:coreProperties>
</file>