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Lst>
  <p:notesMasterIdLst>
    <p:notesMasterId r:id="rId118"/>
  </p:notesMasterIdLst>
  <p:handoutMasterIdLst>
    <p:handoutMasterId r:id="rId119"/>
  </p:handoutMasterIdLst>
  <p:sldIdLst>
    <p:sldId id="407" r:id="rId2"/>
    <p:sldId id="419" r:id="rId3"/>
    <p:sldId id="423" r:id="rId4"/>
    <p:sldId id="420" r:id="rId5"/>
    <p:sldId id="408" r:id="rId6"/>
    <p:sldId id="417" r:id="rId7"/>
    <p:sldId id="418" r:id="rId8"/>
    <p:sldId id="416" r:id="rId9"/>
    <p:sldId id="425" r:id="rId10"/>
    <p:sldId id="424" r:id="rId11"/>
    <p:sldId id="415" r:id="rId12"/>
    <p:sldId id="414" r:id="rId13"/>
    <p:sldId id="426" r:id="rId14"/>
    <p:sldId id="427" r:id="rId15"/>
    <p:sldId id="413" r:id="rId16"/>
    <p:sldId id="412" r:id="rId17"/>
    <p:sldId id="410" r:id="rId18"/>
    <p:sldId id="409" r:id="rId19"/>
    <p:sldId id="428" r:id="rId20"/>
    <p:sldId id="433" r:id="rId21"/>
    <p:sldId id="432" r:id="rId22"/>
    <p:sldId id="431" r:id="rId23"/>
    <p:sldId id="430" r:id="rId24"/>
    <p:sldId id="429" r:id="rId25"/>
    <p:sldId id="440" r:id="rId26"/>
    <p:sldId id="439" r:id="rId27"/>
    <p:sldId id="443" r:id="rId28"/>
    <p:sldId id="444" r:id="rId29"/>
    <p:sldId id="445" r:id="rId30"/>
    <p:sldId id="442" r:id="rId31"/>
    <p:sldId id="441" r:id="rId32"/>
    <p:sldId id="447" r:id="rId33"/>
    <p:sldId id="449" r:id="rId34"/>
    <p:sldId id="448" r:id="rId35"/>
    <p:sldId id="453" r:id="rId36"/>
    <p:sldId id="450" r:id="rId37"/>
    <p:sldId id="452" r:id="rId38"/>
    <p:sldId id="451" r:id="rId39"/>
    <p:sldId id="438" r:id="rId40"/>
    <p:sldId id="457" r:id="rId41"/>
    <p:sldId id="456" r:id="rId42"/>
    <p:sldId id="454" r:id="rId43"/>
    <p:sldId id="437" r:id="rId44"/>
    <p:sldId id="436" r:id="rId45"/>
    <p:sldId id="458" r:id="rId46"/>
    <p:sldId id="459" r:id="rId47"/>
    <p:sldId id="465" r:id="rId48"/>
    <p:sldId id="518" r:id="rId49"/>
    <p:sldId id="519" r:id="rId50"/>
    <p:sldId id="520" r:id="rId51"/>
    <p:sldId id="522" r:id="rId52"/>
    <p:sldId id="523" r:id="rId53"/>
    <p:sldId id="525" r:id="rId54"/>
    <p:sldId id="526" r:id="rId55"/>
    <p:sldId id="527" r:id="rId56"/>
    <p:sldId id="528" r:id="rId57"/>
    <p:sldId id="529" r:id="rId58"/>
    <p:sldId id="531" r:id="rId59"/>
    <p:sldId id="530" r:id="rId60"/>
    <p:sldId id="517" r:id="rId61"/>
    <p:sldId id="524" r:id="rId62"/>
    <p:sldId id="466" r:id="rId63"/>
    <p:sldId id="469" r:id="rId64"/>
    <p:sldId id="471" r:id="rId65"/>
    <p:sldId id="472" r:id="rId66"/>
    <p:sldId id="473" r:id="rId67"/>
    <p:sldId id="475" r:id="rId68"/>
    <p:sldId id="474" r:id="rId69"/>
    <p:sldId id="476" r:id="rId70"/>
    <p:sldId id="479" r:id="rId71"/>
    <p:sldId id="478" r:id="rId72"/>
    <p:sldId id="477" r:id="rId73"/>
    <p:sldId id="481" r:id="rId74"/>
    <p:sldId id="480" r:id="rId75"/>
    <p:sldId id="485" r:id="rId76"/>
    <p:sldId id="484" r:id="rId77"/>
    <p:sldId id="483" r:id="rId78"/>
    <p:sldId id="487" r:id="rId79"/>
    <p:sldId id="489" r:id="rId80"/>
    <p:sldId id="490" r:id="rId81"/>
    <p:sldId id="491" r:id="rId82"/>
    <p:sldId id="482" r:id="rId83"/>
    <p:sldId id="493" r:id="rId84"/>
    <p:sldId id="492" r:id="rId85"/>
    <p:sldId id="494" r:id="rId86"/>
    <p:sldId id="460" r:id="rId87"/>
    <p:sldId id="496" r:id="rId88"/>
    <p:sldId id="434" r:id="rId89"/>
    <p:sldId id="497" r:id="rId90"/>
    <p:sldId id="435" r:id="rId91"/>
    <p:sldId id="500" r:id="rId92"/>
    <p:sldId id="499" r:id="rId93"/>
    <p:sldId id="498" r:id="rId94"/>
    <p:sldId id="503" r:id="rId95"/>
    <p:sldId id="502" r:id="rId96"/>
    <p:sldId id="501" r:id="rId97"/>
    <p:sldId id="505" r:id="rId98"/>
    <p:sldId id="504" r:id="rId99"/>
    <p:sldId id="509" r:id="rId100"/>
    <p:sldId id="507" r:id="rId101"/>
    <p:sldId id="510" r:id="rId102"/>
    <p:sldId id="506" r:id="rId103"/>
    <p:sldId id="513" r:id="rId104"/>
    <p:sldId id="512" r:id="rId105"/>
    <p:sldId id="516" r:id="rId106"/>
    <p:sldId id="532" r:id="rId107"/>
    <p:sldId id="533" r:id="rId108"/>
    <p:sldId id="536" r:id="rId109"/>
    <p:sldId id="534" r:id="rId110"/>
    <p:sldId id="535" r:id="rId111"/>
    <p:sldId id="515" r:id="rId112"/>
    <p:sldId id="511" r:id="rId113"/>
    <p:sldId id="537" r:id="rId114"/>
    <p:sldId id="538" r:id="rId115"/>
    <p:sldId id="539" r:id="rId116"/>
    <p:sldId id="406" r:id="rId117"/>
  </p:sldIdLst>
  <p:sldSz cx="9144000" cy="6858000" type="screen4x3"/>
  <p:notesSz cx="6761163" cy="9942513"/>
  <p:defaultTextStyle>
    <a:defPPr>
      <a:defRPr lang="de-DE"/>
    </a:defPPr>
    <a:lvl1pPr algn="l" rtl="0" fontAlgn="base">
      <a:spcBef>
        <a:spcPct val="0"/>
      </a:spcBef>
      <a:spcAft>
        <a:spcPct val="0"/>
      </a:spcAft>
      <a:defRPr sz="2200" b="1" kern="1200">
        <a:solidFill>
          <a:srgbClr val="999999"/>
        </a:solidFill>
        <a:latin typeface="Arial" charset="0"/>
        <a:ea typeface="+mn-ea"/>
        <a:cs typeface="Arial" charset="0"/>
      </a:defRPr>
    </a:lvl1pPr>
    <a:lvl2pPr marL="457200" algn="l" rtl="0" fontAlgn="base">
      <a:spcBef>
        <a:spcPct val="0"/>
      </a:spcBef>
      <a:spcAft>
        <a:spcPct val="0"/>
      </a:spcAft>
      <a:defRPr sz="2200" b="1" kern="1200">
        <a:solidFill>
          <a:srgbClr val="999999"/>
        </a:solidFill>
        <a:latin typeface="Arial" charset="0"/>
        <a:ea typeface="+mn-ea"/>
        <a:cs typeface="Arial" charset="0"/>
      </a:defRPr>
    </a:lvl2pPr>
    <a:lvl3pPr marL="914400" algn="l" rtl="0" fontAlgn="base">
      <a:spcBef>
        <a:spcPct val="0"/>
      </a:spcBef>
      <a:spcAft>
        <a:spcPct val="0"/>
      </a:spcAft>
      <a:defRPr sz="2200" b="1" kern="1200">
        <a:solidFill>
          <a:srgbClr val="999999"/>
        </a:solidFill>
        <a:latin typeface="Arial" charset="0"/>
        <a:ea typeface="+mn-ea"/>
        <a:cs typeface="Arial" charset="0"/>
      </a:defRPr>
    </a:lvl3pPr>
    <a:lvl4pPr marL="1371600" algn="l" rtl="0" fontAlgn="base">
      <a:spcBef>
        <a:spcPct val="0"/>
      </a:spcBef>
      <a:spcAft>
        <a:spcPct val="0"/>
      </a:spcAft>
      <a:defRPr sz="2200" b="1" kern="1200">
        <a:solidFill>
          <a:srgbClr val="999999"/>
        </a:solidFill>
        <a:latin typeface="Arial" charset="0"/>
        <a:ea typeface="+mn-ea"/>
        <a:cs typeface="Arial" charset="0"/>
      </a:defRPr>
    </a:lvl4pPr>
    <a:lvl5pPr marL="1828800" algn="l" rtl="0" fontAlgn="base">
      <a:spcBef>
        <a:spcPct val="0"/>
      </a:spcBef>
      <a:spcAft>
        <a:spcPct val="0"/>
      </a:spcAft>
      <a:defRPr sz="2200" b="1" kern="1200">
        <a:solidFill>
          <a:srgbClr val="999999"/>
        </a:solidFill>
        <a:latin typeface="Arial" charset="0"/>
        <a:ea typeface="+mn-ea"/>
        <a:cs typeface="Arial" charset="0"/>
      </a:defRPr>
    </a:lvl5pPr>
    <a:lvl6pPr marL="2286000" algn="l" defTabSz="914400" rtl="0" eaLnBrk="1" latinLnBrk="0" hangingPunct="1">
      <a:defRPr sz="2200" b="1" kern="1200">
        <a:solidFill>
          <a:srgbClr val="999999"/>
        </a:solidFill>
        <a:latin typeface="Arial" charset="0"/>
        <a:ea typeface="+mn-ea"/>
        <a:cs typeface="Arial" charset="0"/>
      </a:defRPr>
    </a:lvl6pPr>
    <a:lvl7pPr marL="2743200" algn="l" defTabSz="914400" rtl="0" eaLnBrk="1" latinLnBrk="0" hangingPunct="1">
      <a:defRPr sz="2200" b="1" kern="1200">
        <a:solidFill>
          <a:srgbClr val="999999"/>
        </a:solidFill>
        <a:latin typeface="Arial" charset="0"/>
        <a:ea typeface="+mn-ea"/>
        <a:cs typeface="Arial" charset="0"/>
      </a:defRPr>
    </a:lvl7pPr>
    <a:lvl8pPr marL="3200400" algn="l" defTabSz="914400" rtl="0" eaLnBrk="1" latinLnBrk="0" hangingPunct="1">
      <a:defRPr sz="2200" b="1" kern="1200">
        <a:solidFill>
          <a:srgbClr val="999999"/>
        </a:solidFill>
        <a:latin typeface="Arial" charset="0"/>
        <a:ea typeface="+mn-ea"/>
        <a:cs typeface="Arial" charset="0"/>
      </a:defRPr>
    </a:lvl8pPr>
    <a:lvl9pPr marL="3657600" algn="l" defTabSz="914400" rtl="0" eaLnBrk="1" latinLnBrk="0" hangingPunct="1">
      <a:defRPr sz="2200" b="1" kern="1200">
        <a:solidFill>
          <a:srgbClr val="999999"/>
        </a:solidFill>
        <a:latin typeface="Arial" charset="0"/>
        <a:ea typeface="+mn-ea"/>
        <a:cs typeface="Arial" charset="0"/>
      </a:defRPr>
    </a:lvl9pPr>
  </p:defaultTextStyle>
  <p:extLst>
    <p:ext uri="{EFAFB233-063F-42B5-8137-9DF3F51BA10A}">
      <p15:sldGuideLst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3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Bohanto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1144F"/>
    <a:srgbClr val="6E6452"/>
    <a:srgbClr val="E5DBA1"/>
    <a:srgbClr val="BABA93"/>
    <a:srgbClr val="BABB93"/>
    <a:srgbClr val="DEDEAF"/>
    <a:srgbClr val="999999"/>
    <a:srgbClr val="D9D9D9"/>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92385" autoAdjust="0"/>
  </p:normalViewPr>
  <p:slideViewPr>
    <p:cSldViewPr snapToGrid="0">
      <p:cViewPr varScale="1">
        <p:scale>
          <a:sx n="58" d="100"/>
          <a:sy n="58" d="100"/>
        </p:scale>
        <p:origin x="78" y="378"/>
      </p:cViewPr>
      <p:guideLst>
        <p:guide orient="horz" pos="658"/>
        <p:guide orient="horz" pos="388"/>
        <p:guide pos="288"/>
        <p:guide pos="10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32"/>
        <p:guide pos="213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1"/>
            <a:ext cx="2930574" cy="496092"/>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66563" name="Rectangle 3"/>
          <p:cNvSpPr>
            <a:spLocks noGrp="1" noChangeArrowheads="1"/>
          </p:cNvSpPr>
          <p:nvPr>
            <p:ph type="dt" sz="quarter" idx="1"/>
          </p:nvPr>
        </p:nvSpPr>
        <p:spPr bwMode="auto">
          <a:xfrm>
            <a:off x="3830591" y="1"/>
            <a:ext cx="2930574" cy="496092"/>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eaLnBrk="0" hangingPunct="0">
              <a:defRPr sz="1200" b="0" dirty="0">
                <a:solidFill>
                  <a:schemeClr val="tx1"/>
                </a:solidFill>
                <a:latin typeface="Arial Narrow" pitchFamily="34" charset="0"/>
                <a:cs typeface="+mn-cs"/>
              </a:defRPr>
            </a:lvl1pPr>
          </a:lstStyle>
          <a:p>
            <a:pPr>
              <a:defRPr/>
            </a:pPr>
            <a:endParaRPr lang="de-DE"/>
          </a:p>
        </p:txBody>
      </p:sp>
      <p:sp>
        <p:nvSpPr>
          <p:cNvPr id="66564" name="Rectangle 4"/>
          <p:cNvSpPr>
            <a:spLocks noGrp="1" noChangeArrowheads="1"/>
          </p:cNvSpPr>
          <p:nvPr>
            <p:ph type="ftr" sz="quarter" idx="2"/>
          </p:nvPr>
        </p:nvSpPr>
        <p:spPr bwMode="auto">
          <a:xfrm>
            <a:off x="1" y="9446422"/>
            <a:ext cx="2930574" cy="496092"/>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66565" name="Rectangle 5"/>
          <p:cNvSpPr>
            <a:spLocks noGrp="1" noChangeArrowheads="1"/>
          </p:cNvSpPr>
          <p:nvPr>
            <p:ph type="sldNum" sz="quarter" idx="3"/>
          </p:nvPr>
        </p:nvSpPr>
        <p:spPr bwMode="auto">
          <a:xfrm>
            <a:off x="3830591" y="9446422"/>
            <a:ext cx="2930574" cy="496092"/>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eaLnBrk="0" hangingPunct="0">
              <a:defRPr sz="1200" b="0">
                <a:solidFill>
                  <a:schemeClr val="tx1"/>
                </a:solidFill>
                <a:latin typeface="Arial Narrow" pitchFamily="34" charset="0"/>
                <a:cs typeface="+mn-cs"/>
              </a:defRPr>
            </a:lvl1pPr>
          </a:lstStyle>
          <a:p>
            <a:pPr>
              <a:defRPr/>
            </a:pPr>
            <a:fld id="{4BBF79D3-D540-4A1F-9847-1559C7AB9D71}" type="slidenum">
              <a:rPr lang="de-DE"/>
              <a:pPr>
                <a:defRPr/>
              </a:pPr>
              <a:t>‹#›</a:t>
            </a:fld>
            <a:endParaRPr lang="de-DE" dirty="0"/>
          </a:p>
        </p:txBody>
      </p:sp>
    </p:spTree>
    <p:extLst>
      <p:ext uri="{BB962C8B-B14F-4D97-AF65-F5344CB8AC3E}">
        <p14:creationId xmlns:p14="http://schemas.microsoft.com/office/powerpoint/2010/main" val="3549918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1"/>
            <a:ext cx="2930574" cy="496092"/>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8195" name="Rectangle 3"/>
          <p:cNvSpPr>
            <a:spLocks noGrp="1" noChangeArrowheads="1"/>
          </p:cNvSpPr>
          <p:nvPr>
            <p:ph type="dt" idx="1"/>
          </p:nvPr>
        </p:nvSpPr>
        <p:spPr bwMode="auto">
          <a:xfrm>
            <a:off x="3830591" y="1"/>
            <a:ext cx="2930574" cy="496092"/>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eaLnBrk="0" hangingPunct="0">
              <a:defRPr sz="1200" b="0" dirty="0">
                <a:solidFill>
                  <a:schemeClr val="tx1"/>
                </a:solidFill>
                <a:latin typeface="Arial Narrow" pitchFamily="34" charset="0"/>
                <a:cs typeface="+mn-cs"/>
              </a:defRPr>
            </a:lvl1pPr>
          </a:lstStyle>
          <a:p>
            <a:pPr>
              <a:defRPr/>
            </a:pPr>
            <a:endParaRPr lang="de-DE"/>
          </a:p>
        </p:txBody>
      </p:sp>
      <p:sp>
        <p:nvSpPr>
          <p:cNvPr id="11268" name="Rectangle 4"/>
          <p:cNvSpPr>
            <a:spLocks noGrp="1" noRot="1" noChangeAspect="1" noChangeArrowheads="1" noTextEdit="1"/>
          </p:cNvSpPr>
          <p:nvPr>
            <p:ph type="sldImg" idx="2"/>
          </p:nvPr>
        </p:nvSpPr>
        <p:spPr bwMode="auto">
          <a:xfrm>
            <a:off x="895350" y="746125"/>
            <a:ext cx="4970463" cy="3729038"/>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01595" y="4722417"/>
            <a:ext cx="4957975" cy="4474368"/>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p>
            <a:pPr lvl="0"/>
            <a:r>
              <a:rPr lang="de-DE" noProof="0" dirty="0"/>
              <a:t>Klicken Sie, um die Formate des Vorlagentextes zu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8198" name="Rectangle 6"/>
          <p:cNvSpPr>
            <a:spLocks noGrp="1" noChangeArrowheads="1"/>
          </p:cNvSpPr>
          <p:nvPr>
            <p:ph type="ftr" sz="quarter" idx="4"/>
          </p:nvPr>
        </p:nvSpPr>
        <p:spPr bwMode="auto">
          <a:xfrm>
            <a:off x="1" y="9446422"/>
            <a:ext cx="2930574" cy="496092"/>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8199" name="Rectangle 7"/>
          <p:cNvSpPr>
            <a:spLocks noGrp="1" noChangeArrowheads="1"/>
          </p:cNvSpPr>
          <p:nvPr>
            <p:ph type="sldNum" sz="quarter" idx="5"/>
          </p:nvPr>
        </p:nvSpPr>
        <p:spPr bwMode="auto">
          <a:xfrm>
            <a:off x="3830591" y="9446422"/>
            <a:ext cx="2930574" cy="496092"/>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eaLnBrk="0" hangingPunct="0">
              <a:defRPr sz="1200" b="0" smtClean="0">
                <a:solidFill>
                  <a:schemeClr val="tx1"/>
                </a:solidFill>
                <a:latin typeface="Arial Narrow" pitchFamily="34" charset="0"/>
                <a:cs typeface="+mn-cs"/>
              </a:defRPr>
            </a:lvl1pPr>
          </a:lstStyle>
          <a:p>
            <a:pPr>
              <a:defRPr/>
            </a:pPr>
            <a:fld id="{FCC8D018-2849-4367-944E-648FA90DDE54}" type="slidenum">
              <a:rPr lang="de-DE"/>
              <a:pPr>
                <a:defRPr/>
              </a:pPr>
              <a:t>‹#›</a:t>
            </a:fld>
            <a:endParaRPr lang="de-DE" dirty="0"/>
          </a:p>
        </p:txBody>
      </p:sp>
    </p:spTree>
    <p:extLst>
      <p:ext uri="{BB962C8B-B14F-4D97-AF65-F5344CB8AC3E}">
        <p14:creationId xmlns:p14="http://schemas.microsoft.com/office/powerpoint/2010/main" val="25801759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5" name="Inhaltsplatzhalter 2"/>
          <p:cNvSpPr>
            <a:spLocks noGrp="1"/>
          </p:cNvSpPr>
          <p:nvPr>
            <p:ph idx="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4" name="Rectangle 25"/>
          <p:cNvSpPr>
            <a:spLocks noGrp="1" noChangeArrowheads="1"/>
          </p:cNvSpPr>
          <p:nvPr>
            <p:ph type="ftr" sz="quarter" idx="10"/>
          </p:nvPr>
        </p:nvSpPr>
        <p:spPr>
          <a:ln/>
        </p:spPr>
        <p:txBody>
          <a:bodyPr/>
          <a:lstStyle>
            <a:lvl1pPr>
              <a:defRPr/>
            </a:lvl1pPr>
          </a:lstStyle>
          <a:p>
            <a:pPr>
              <a:defRPr/>
            </a:pPr>
            <a:endParaRPr lang="de-DE"/>
          </a:p>
        </p:txBody>
      </p:sp>
      <p:sp>
        <p:nvSpPr>
          <p:cNvPr id="6" name="Rectangle 17"/>
          <p:cNvSpPr>
            <a:spLocks noGrp="1" noChangeArrowheads="1"/>
          </p:cNvSpPr>
          <p:nvPr>
            <p:ph type="dt" sz="half" idx="11"/>
          </p:nvPr>
        </p:nvSpPr>
        <p:spPr>
          <a:ln/>
        </p:spPr>
        <p:txBody>
          <a:bodyPr/>
          <a:lstStyle>
            <a:lvl1pPr>
              <a:defRPr/>
            </a:lvl1pPr>
          </a:lstStyle>
          <a:p>
            <a:pPr>
              <a:defRPr/>
            </a:pPr>
            <a:fld id="{2651A308-48BF-4C60-A788-CEA3497A0B38}" type="datetime1">
              <a:rPr lang="en-GB" smtClean="0"/>
              <a:t>14/09/2018</a:t>
            </a:fld>
            <a:endParaRPr lang="en-GB"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4" name="Rectangle 25"/>
          <p:cNvSpPr>
            <a:spLocks noGrp="1" noChangeArrowheads="1"/>
          </p:cNvSpPr>
          <p:nvPr>
            <p:ph type="ftr" sz="quarter" idx="10"/>
          </p:nvPr>
        </p:nvSpPr>
        <p:spPr>
          <a:ln/>
        </p:spPr>
        <p:txBody>
          <a:bodyPr/>
          <a:lstStyle>
            <a:lvl1pPr>
              <a:defRPr/>
            </a:lvl1pPr>
          </a:lstStyle>
          <a:p>
            <a:pPr>
              <a:defRPr/>
            </a:pPr>
            <a:endParaRPr lang="de-DE"/>
          </a:p>
        </p:txBody>
      </p:sp>
      <p:sp>
        <p:nvSpPr>
          <p:cNvPr id="5" name="Rectangle 17"/>
          <p:cNvSpPr>
            <a:spLocks noGrp="1" noChangeArrowheads="1"/>
          </p:cNvSpPr>
          <p:nvPr>
            <p:ph type="dt" sz="half" idx="11"/>
          </p:nvPr>
        </p:nvSpPr>
        <p:spPr>
          <a:ln/>
        </p:spPr>
        <p:txBody>
          <a:bodyPr/>
          <a:lstStyle>
            <a:lvl1pPr>
              <a:defRPr/>
            </a:lvl1pPr>
          </a:lstStyle>
          <a:p>
            <a:pPr>
              <a:defRPr/>
            </a:pPr>
            <a:fld id="{6F957E87-9AEA-4D4F-967B-5FD7D46FDE70}" type="datetime1">
              <a:rPr lang="en-GB" smtClean="0"/>
              <a:t>14/09/2018</a:t>
            </a:fld>
            <a:endParaRPr lang="en-GB"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6" name="Bildplatzhalter 2"/>
          <p:cNvSpPr>
            <a:spLocks noGrp="1"/>
          </p:cNvSpPr>
          <p:nvPr>
            <p:ph type="pic" idx="12"/>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a:t>Вставка рисунка</a:t>
            </a:r>
            <a:endParaRPr lang="en-GB" noProof="0" dirty="0"/>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8" name="Rectangle 17"/>
          <p:cNvSpPr>
            <a:spLocks noGrp="1" noChangeArrowheads="1"/>
          </p:cNvSpPr>
          <p:nvPr>
            <p:ph type="dt" sz="half" idx="14"/>
          </p:nvPr>
        </p:nvSpPr>
        <p:spPr>
          <a:ln/>
        </p:spPr>
        <p:txBody>
          <a:bodyPr/>
          <a:lstStyle>
            <a:lvl1pPr>
              <a:defRPr/>
            </a:lvl1pPr>
          </a:lstStyle>
          <a:p>
            <a:pPr>
              <a:defRPr/>
            </a:pPr>
            <a:fld id="{1ED16B6A-8F52-4E58-8343-AE1442216D09}" type="datetime1">
              <a:rPr lang="en-GB" smtClean="0"/>
              <a:t>14/09/2018</a:t>
            </a:fld>
            <a:endParaRPr lang="en-GB"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8" name="Bildplatzhalter 2"/>
          <p:cNvSpPr>
            <a:spLocks noGrp="1"/>
          </p:cNvSpPr>
          <p:nvPr>
            <p:ph type="pic" idx="12"/>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a:t>Вставка рисунка</a:t>
            </a:r>
            <a:endParaRPr lang="en-GB" noProof="0" dirty="0"/>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0C79F5C9-0008-4011-8A18-008BE20D296E}" type="datetime1">
              <a:rPr lang="en-GB" smtClean="0"/>
              <a:t>14/09/2018</a:t>
            </a:fld>
            <a:endParaRPr lang="en-GB"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8" name="Inhaltsplatzhalter 2"/>
          <p:cNvSpPr>
            <a:spLocks noGrp="1"/>
          </p:cNvSpPr>
          <p:nvPr>
            <p:ph idx="12"/>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75BCF4C7-9B30-4015-A9A4-B292C6F74447}" type="datetime1">
              <a:rPr lang="en-GB" smtClean="0"/>
              <a:t>14/09/2018</a:t>
            </a:fld>
            <a:endParaRPr lang="en-GB"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a:t>Образец заголовка</a:t>
            </a:r>
            <a:endParaRPr lang="de-DE" noProof="0" dirty="0"/>
          </a:p>
        </p:txBody>
      </p:sp>
      <p:sp>
        <p:nvSpPr>
          <p:cNvPr id="9" name="Inhaltsplatzhalter 2"/>
          <p:cNvSpPr>
            <a:spLocks noGrp="1"/>
          </p:cNvSpPr>
          <p:nvPr>
            <p:ph idx="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a:t>Образец текста</a:t>
            </a:r>
          </a:p>
          <a:p>
            <a:pPr lvl="1"/>
            <a:r>
              <a:rPr lang="ru-RU" noProof="0" dirty="0"/>
              <a:t>Второй уровень</a:t>
            </a:r>
          </a:p>
          <a:p>
            <a:pPr lvl="2"/>
            <a:r>
              <a:rPr lang="ru-RU" noProof="0" dirty="0"/>
              <a:t>Третий уровень</a:t>
            </a:r>
          </a:p>
        </p:txBody>
      </p:sp>
      <p:sp>
        <p:nvSpPr>
          <p:cNvPr id="10" name="Inhaltsplatzhalter 2"/>
          <p:cNvSpPr>
            <a:spLocks noGrp="1"/>
          </p:cNvSpPr>
          <p:nvPr>
            <p:ph idx="12"/>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a:t>Образец текста</a:t>
            </a:r>
          </a:p>
          <a:p>
            <a:pPr lvl="1"/>
            <a:r>
              <a:rPr lang="ru-RU" noProof="0" dirty="0"/>
              <a:t>Второй уровень</a:t>
            </a:r>
          </a:p>
          <a:p>
            <a:pPr lvl="2"/>
            <a:r>
              <a:rPr lang="ru-RU" noProof="0" dirty="0"/>
              <a:t>Третий уровень</a:t>
            </a:r>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F1FB1DD7-5FC8-472E-A4B7-96119CF63BEE}" type="datetime1">
              <a:rPr lang="en-GB" smtClean="0"/>
              <a:t>14/09/2018</a:t>
            </a:fld>
            <a:endParaRPr lang="en-GB"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Grafik 6"/>
          <p:cNvPicPr>
            <a:picLocks noChangeAspect="1"/>
          </p:cNvPicPr>
          <p:nvPr/>
        </p:nvPicPr>
        <p:blipFill>
          <a:blip r:embed="rId8"/>
          <a:srcRect/>
          <a:stretch>
            <a:fillRect/>
          </a:stretch>
        </p:blipFill>
        <p:spPr bwMode="auto">
          <a:xfrm>
            <a:off x="0" y="1588"/>
            <a:ext cx="9144000" cy="1116012"/>
          </a:xfrm>
          <a:prstGeom prst="rect">
            <a:avLst/>
          </a:prstGeom>
          <a:noFill/>
          <a:ln w="9525">
            <a:noFill/>
            <a:miter lim="800000"/>
            <a:headEnd/>
            <a:tailEnd/>
          </a:ln>
        </p:spPr>
      </p:pic>
      <p:pic>
        <p:nvPicPr>
          <p:cNvPr id="1027" name="Grafik 8"/>
          <p:cNvPicPr>
            <a:picLocks noChangeAspect="1"/>
          </p:cNvPicPr>
          <p:nvPr/>
        </p:nvPicPr>
        <p:blipFill>
          <a:blip r:embed="rId9"/>
          <a:srcRect/>
          <a:stretch>
            <a:fillRect/>
          </a:stretch>
        </p:blipFill>
        <p:spPr bwMode="auto">
          <a:xfrm>
            <a:off x="0" y="5851525"/>
            <a:ext cx="9144000" cy="738188"/>
          </a:xfrm>
          <a:prstGeom prst="rect">
            <a:avLst/>
          </a:prstGeom>
          <a:noFill/>
          <a:ln w="9525">
            <a:noFill/>
            <a:miter lim="800000"/>
            <a:headEnd/>
            <a:tailEnd/>
          </a:ln>
        </p:spPr>
      </p:pic>
      <p:sp>
        <p:nvSpPr>
          <p:cNvPr id="1028" name="Rectangle 16"/>
          <p:cNvSpPr>
            <a:spLocks noGrp="1" noChangeArrowheads="1"/>
          </p:cNvSpPr>
          <p:nvPr>
            <p:ph type="body" idx="1"/>
          </p:nvPr>
        </p:nvSpPr>
        <p:spPr bwMode="auto">
          <a:xfrm>
            <a:off x="684213" y="2447925"/>
            <a:ext cx="7775575" cy="381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First layer</a:t>
            </a:r>
          </a:p>
          <a:p>
            <a:pPr lvl="1"/>
            <a:r>
              <a:rPr lang="en-GB"/>
              <a:t>Second layer</a:t>
            </a:r>
          </a:p>
          <a:p>
            <a:pPr lvl="2"/>
            <a:r>
              <a:rPr lang="en-GB"/>
              <a:t>Third layer</a:t>
            </a:r>
          </a:p>
          <a:p>
            <a:pPr lvl="3"/>
            <a:r>
              <a:rPr lang="en-GB"/>
              <a:t>Fourth layer</a:t>
            </a:r>
          </a:p>
        </p:txBody>
      </p:sp>
      <p:sp>
        <p:nvSpPr>
          <p:cNvPr id="14" name="Text Box 19"/>
          <p:cNvSpPr txBox="1">
            <a:spLocks noChangeArrowheads="1"/>
          </p:cNvSpPr>
          <p:nvPr/>
        </p:nvSpPr>
        <p:spPr bwMode="auto">
          <a:xfrm>
            <a:off x="7704138" y="6581775"/>
            <a:ext cx="927100" cy="246063"/>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defRPr/>
            </a:pPr>
            <a:r>
              <a:rPr lang="en-GB" sz="1000" b="0" dirty="0">
                <a:solidFill>
                  <a:srgbClr val="6E6452"/>
                </a:solidFill>
                <a:latin typeface="Arial Narrow" pitchFamily="34" charset="0"/>
              </a:rPr>
              <a:t>Page </a:t>
            </a:r>
            <a:fld id="{9BC64416-FE4D-4747-9892-1848A6515E88}" type="slidenum">
              <a:rPr lang="en-GB" sz="1000" b="0" smtClean="0">
                <a:solidFill>
                  <a:srgbClr val="6E6452"/>
                </a:solidFill>
                <a:latin typeface="Arial Narrow" pitchFamily="34" charset="0"/>
              </a:rPr>
              <a:pPr>
                <a:defRPr/>
              </a:pPr>
              <a:t>‹#›</a:t>
            </a:fld>
            <a:endParaRPr lang="en-GB" sz="1000" b="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263" y="6581775"/>
            <a:ext cx="3419475"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eaLnBrk="0" hangingPunct="0">
              <a:defRPr sz="1000" b="1" spc="70" baseline="0" dirty="0">
                <a:solidFill>
                  <a:srgbClr val="6E6452"/>
                </a:solidFill>
                <a:latin typeface="Arial Narrow" pitchFamily="34" charset="0"/>
                <a:cs typeface="+mn-cs"/>
              </a:defRPr>
            </a:lvl1pPr>
          </a:lstStyle>
          <a:p>
            <a:pPr>
              <a:defRPr/>
            </a:pPr>
            <a:endParaRPr lang="de-DE"/>
          </a:p>
        </p:txBody>
      </p:sp>
      <p:sp>
        <p:nvSpPr>
          <p:cNvPr id="16" name="Rectangle 17"/>
          <p:cNvSpPr>
            <a:spLocks noGrp="1" noChangeArrowheads="1"/>
          </p:cNvSpPr>
          <p:nvPr>
            <p:ph type="dt" sz="half" idx="2"/>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eaLnBrk="0" hangingPunct="0">
              <a:defRPr sz="1000" b="0" smtClean="0">
                <a:solidFill>
                  <a:srgbClr val="6E6452"/>
                </a:solidFill>
                <a:latin typeface="Arial Narrow" pitchFamily="34" charset="0"/>
                <a:cs typeface="+mn-cs"/>
              </a:defRPr>
            </a:lvl1pPr>
          </a:lstStyle>
          <a:p>
            <a:pPr>
              <a:defRPr/>
            </a:pPr>
            <a:fld id="{C905A3F7-01A9-47D0-8E89-F108CF3A9C72}" type="datetime1">
              <a:rPr lang="en-GB" smtClean="0"/>
              <a:t>14/09/2018</a:t>
            </a:fld>
            <a:endParaRPr lang="en-GB" dirty="0"/>
          </a:p>
        </p:txBody>
      </p:sp>
      <p:sp>
        <p:nvSpPr>
          <p:cNvPr id="1032" name="Rectangle 15"/>
          <p:cNvSpPr>
            <a:spLocks noGrp="1" noChangeArrowheads="1"/>
          </p:cNvSpPr>
          <p:nvPr>
            <p:ph type="title"/>
          </p:nvPr>
        </p:nvSpPr>
        <p:spPr bwMode="auto">
          <a:xfrm>
            <a:off x="684213" y="1482725"/>
            <a:ext cx="7775575" cy="619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here to add title</a:t>
            </a:r>
            <a:endParaRPr lang="de-DE"/>
          </a:p>
        </p:txBody>
      </p:sp>
    </p:spTree>
  </p:cSld>
  <p:clrMap bg1="lt1" tx1="dk1" bg2="lt2" tx2="dk2" accent1="accent1" accent2="accent2" accent3="accent3" accent4="accent4" accent5="accent5" accent6="accent6" hlink="hlink" folHlink="folHlink"/>
  <p:sldLayoutIdLst>
    <p:sldLayoutId id="2147483700" r:id="rId1"/>
    <p:sldLayoutId id="2147483699" r:id="rId2"/>
    <p:sldLayoutId id="2147483698" r:id="rId3"/>
    <p:sldLayoutId id="2147483697" r:id="rId4"/>
    <p:sldLayoutId id="2147483696" r:id="rId5"/>
    <p:sldLayoutId id="2147483695" r:id="rId6"/>
  </p:sldLayoutIdLst>
  <p:transition/>
  <p:hf sldNum="0" hdr="0"/>
  <p:txStyles>
    <p:titleStyle>
      <a:lvl1pPr algn="l" rtl="0" fontAlgn="base">
        <a:spcBef>
          <a:spcPct val="0"/>
        </a:spcBef>
        <a:spcAft>
          <a:spcPct val="0"/>
        </a:spcAft>
        <a:defRPr sz="2400">
          <a:solidFill>
            <a:srgbClr val="6E6452"/>
          </a:solidFill>
          <a:latin typeface="+mj-lt"/>
          <a:ea typeface="+mj-ea"/>
          <a:cs typeface="+mj-cs"/>
        </a:defRPr>
      </a:lvl1pPr>
      <a:lvl2pPr algn="l" rtl="0" fontAlgn="base">
        <a:spcBef>
          <a:spcPct val="0"/>
        </a:spcBef>
        <a:spcAft>
          <a:spcPct val="0"/>
        </a:spcAft>
        <a:defRPr sz="2400">
          <a:solidFill>
            <a:srgbClr val="6E6452"/>
          </a:solidFill>
          <a:latin typeface="Arial" charset="0"/>
        </a:defRPr>
      </a:lvl2pPr>
      <a:lvl3pPr algn="l" rtl="0" fontAlgn="base">
        <a:spcBef>
          <a:spcPct val="0"/>
        </a:spcBef>
        <a:spcAft>
          <a:spcPct val="0"/>
        </a:spcAft>
        <a:defRPr sz="2400">
          <a:solidFill>
            <a:srgbClr val="6E6452"/>
          </a:solidFill>
          <a:latin typeface="Arial" charset="0"/>
        </a:defRPr>
      </a:lvl3pPr>
      <a:lvl4pPr algn="l" rtl="0" fontAlgn="base">
        <a:spcBef>
          <a:spcPct val="0"/>
        </a:spcBef>
        <a:spcAft>
          <a:spcPct val="0"/>
        </a:spcAft>
        <a:defRPr sz="2400">
          <a:solidFill>
            <a:srgbClr val="6E6452"/>
          </a:solidFill>
          <a:latin typeface="Arial" charset="0"/>
        </a:defRPr>
      </a:lvl4pPr>
      <a:lvl5pPr algn="l" rtl="0" fontAlgn="base">
        <a:spcBef>
          <a:spcPct val="0"/>
        </a:spcBef>
        <a:spcAft>
          <a:spcPct val="0"/>
        </a:spcAft>
        <a:defRPr sz="2400">
          <a:solidFill>
            <a:srgbClr val="6E6452"/>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58775" indent="-358775" algn="l" rtl="0" fontAlgn="base">
        <a:spcBef>
          <a:spcPts val="400"/>
        </a:spcBef>
        <a:spcAft>
          <a:spcPts val="800"/>
        </a:spcAft>
        <a:buClr>
          <a:srgbClr val="C80F0F"/>
        </a:buClr>
        <a:buFont typeface="Arial" charset="0"/>
        <a:buChar char="•"/>
        <a:tabLst>
          <a:tab pos="2190750" algn="l"/>
        </a:tabLst>
        <a:defRPr>
          <a:solidFill>
            <a:srgbClr val="6E6452"/>
          </a:solidFill>
          <a:latin typeface="+mn-lt"/>
          <a:ea typeface="+mn-ea"/>
          <a:cs typeface="+mn-cs"/>
        </a:defRPr>
      </a:lvl1pPr>
      <a:lvl2pPr marL="7191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2pPr>
      <a:lvl3pPr marL="1079500"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3pPr>
      <a:lvl4pPr marL="1439863"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4pPr>
      <a:lvl5pPr marL="17986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6.xml.rels><?xml version="1.0" encoding="UTF-8" standalone="yes"?>
<Relationships xmlns="http://schemas.openxmlformats.org/package/2006/relationships"><Relationship Id="rId8" Type="http://schemas.openxmlformats.org/officeDocument/2006/relationships/hyperlink" Target="http://madrm.gov.md/ro/content/regulamentul-privind-exploatarea-tehnic%C4%83-sistemelor-%C5%9Fi-instala%C5%A3iilor-publice-de-alimentare"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6.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image" Target="../media/image11.jpeg"/><Relationship Id="rId7" Type="http://schemas.openxmlformats.org/officeDocument/2006/relationships/hyperlink" Target="http://www.ifcaac.amac.md/" TargetMode="External"/><Relationship Id="rId12"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6.png"/><Relationship Id="rId5" Type="http://schemas.openxmlformats.org/officeDocument/2006/relationships/image" Target="../media/image13.jpeg"/><Relationship Id="rId10" Type="http://schemas.openxmlformats.org/officeDocument/2006/relationships/image" Target="../media/image5.png"/><Relationship Id="rId4" Type="http://schemas.openxmlformats.org/officeDocument/2006/relationships/image" Target="../media/image12.jpeg"/><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hyperlink" Target="http://lex.justice.md/index.php?action=view&amp;view=doc&amp;lang=1&amp;id=352073"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hyperlink" Target="http://lex.justice.md/index.php?action=view&amp;view=doc&amp;lang=1&amp;id=344007"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hyperlink" Target="http://lex.justice.md/index.php?action=view&amp;view=doc&amp;lang=1&amp;id=311640"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hyperlink" Target="http://lex.justice.md/index.php?action=view&amp;view=doc&amp;lang=1&amp;id=342978"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8" Type="http://schemas.openxmlformats.org/officeDocument/2006/relationships/hyperlink" Target="http://lex.justice.md/index.php?action=view&amp;view=doc&amp;lang=1&amp;id=312861"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8" Type="http://schemas.openxmlformats.org/officeDocument/2006/relationships/hyperlink" Target="http://lex.justice.md/index.php?action=view&amp;view=doc&amp;lang=1&amp;id=350127"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8" Type="http://schemas.openxmlformats.org/officeDocument/2006/relationships/hyperlink" Target="http://lex.justice.md/index.php?action=view&amp;view=doc&amp;lang=1&amp;id=325964"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8" Type="http://schemas.openxmlformats.org/officeDocument/2006/relationships/hyperlink" Target="http://lex.justice.md/index.php?action=view&amp;view=doc&amp;lang=1&amp;id=369099"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lex.justice.md/index.php?action=view&amp;view=doc&amp;lang=1&amp;id=313488"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lex.justice.md/index.php?action=view&amp;view=doc&amp;lang=1&amp;id=311615"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8" Type="http://schemas.openxmlformats.org/officeDocument/2006/relationships/hyperlink" Target="http://lex.justice.md/index.php?action=view&amp;view=doc&amp;lang=1&amp;id=365854"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8.xml.rels><?xml version="1.0" encoding="UTF-8" standalone="yes"?>
<Relationships xmlns="http://schemas.openxmlformats.org/package/2006/relationships"><Relationship Id="rId8" Type="http://schemas.openxmlformats.org/officeDocument/2006/relationships/hyperlink" Target="http://lex.justice.md/index.php?action=view&amp;view=doc&amp;lang=1&amp;id=363699"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4.xml.rels><?xml version="1.0" encoding="UTF-8" standalone="yes"?>
<Relationships xmlns="http://schemas.openxmlformats.org/package/2006/relationships"><Relationship Id="rId8" Type="http://schemas.openxmlformats.org/officeDocument/2006/relationships/hyperlink" Target="http://lex.justice.md/index.php?action=view&amp;view=doc&amp;lang=1&amp;id=363962"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7.xml.rels><?xml version="1.0" encoding="UTF-8" standalone="yes"?>
<Relationships xmlns="http://schemas.openxmlformats.org/package/2006/relationships"><Relationship Id="rId8" Type="http://schemas.openxmlformats.org/officeDocument/2006/relationships/hyperlink" Target="http://lex.justice.md/index.php?action=view&amp;view=doc&amp;lang=1&amp;id=369104"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3.xml.rels><?xml version="1.0" encoding="UTF-8" standalone="yes"?>
<Relationships xmlns="http://schemas.openxmlformats.org/package/2006/relationships"><Relationship Id="rId8" Type="http://schemas.openxmlformats.org/officeDocument/2006/relationships/hyperlink" Target="http://lex.justice.md/index.php?action=view&amp;view=doc&amp;lang=1&amp;id=312769"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6.xml.rels><?xml version="1.0" encoding="UTF-8" standalone="yes"?>
<Relationships xmlns="http://schemas.openxmlformats.org/package/2006/relationships"><Relationship Id="rId8" Type="http://schemas.openxmlformats.org/officeDocument/2006/relationships/hyperlink" Target="http://lex.justice.md/index.php?action=view&amp;view=doc&amp;lang=1&amp;id=295931"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7.xml.rels><?xml version="1.0" encoding="UTF-8" standalone="yes"?>
<Relationships xmlns="http://schemas.openxmlformats.org/package/2006/relationships"><Relationship Id="rId8" Type="http://schemas.openxmlformats.org/officeDocument/2006/relationships/hyperlink" Target="http://lex.justice.md/index.php?action=view&amp;view=doc&amp;lang=1&amp;id=363617%20"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2.xml.rels><?xml version="1.0" encoding="UTF-8" standalone="yes"?>
<Relationships xmlns="http://schemas.openxmlformats.org/package/2006/relationships"><Relationship Id="rId8" Type="http://schemas.openxmlformats.org/officeDocument/2006/relationships/hyperlink" Target="http://lex.justice.md/index.php?action=view&amp;view=doc&amp;lang=1&amp;id=369412"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5.xml.rels><?xml version="1.0" encoding="UTF-8" standalone="yes"?>
<Relationships xmlns="http://schemas.openxmlformats.org/package/2006/relationships"><Relationship Id="rId8" Type="http://schemas.openxmlformats.org/officeDocument/2006/relationships/hyperlink" Target="http://lex.justice.md/index.php?action=view&amp;view=doc&amp;lang=1&amp;id=310719"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lex.justice.md/index.php?action=view&amp;view=doc&amp;lang=1&amp;id=312731" TargetMode="External"/></Relationships>
</file>

<file path=ppt/slides/_rels/slide9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8.xml.rels><?xml version="1.0" encoding="UTF-8" standalone="yes"?>
<Relationships xmlns="http://schemas.openxmlformats.org/package/2006/relationships"><Relationship Id="rId8" Type="http://schemas.openxmlformats.org/officeDocument/2006/relationships/hyperlink" Target="http://lex.justice.md/index.php?action=view&amp;view=doc&amp;lang=1&amp;id=335823"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9.xml.rels><?xml version="1.0" encoding="UTF-8" standalone="yes"?>
<Relationships xmlns="http://schemas.openxmlformats.org/package/2006/relationships"><Relationship Id="rId8" Type="http://schemas.openxmlformats.org/officeDocument/2006/relationships/hyperlink" Target="http://lex.justice.md/index.php?action=view&amp;view=doc&amp;lang=1&amp;id=321765"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MD" b="0" dirty="0" smtClean="0"/>
              <a:t>Rusnac Arcadie</a:t>
            </a:r>
            <a:endParaRPr lang="de-DE" b="0" dirty="0"/>
          </a:p>
        </p:txBody>
      </p:sp>
      <p:sp>
        <p:nvSpPr>
          <p:cNvPr id="109570" name="Datumsplatzhalter 3"/>
          <p:cNvSpPr>
            <a:spLocks noGrp="1"/>
          </p:cNvSpPr>
          <p:nvPr>
            <p:ph type="dt" sz="half" idx="11"/>
          </p:nvPr>
        </p:nvSpPr>
        <p:spPr>
          <a:noFill/>
        </p:spPr>
        <p:txBody>
          <a:bodyPr/>
          <a:lstStyle/>
          <a:p>
            <a:r>
              <a:rPr lang="ro-MD" dirty="0" smtClean="0">
                <a:cs typeface="Arial" charset="0"/>
              </a:rPr>
              <a:t>11.09.2018</a:t>
            </a:r>
            <a:endParaRPr lang="de-DE" dirty="0">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2" name="Titel 15"/>
          <p:cNvSpPr>
            <a:spLocks noGrp="1"/>
          </p:cNvSpPr>
          <p:nvPr>
            <p:ph type="title"/>
          </p:nvPr>
        </p:nvSpPr>
        <p:spPr>
          <a:xfrm>
            <a:off x="148741" y="1845308"/>
            <a:ext cx="8839199" cy="4416167"/>
          </a:xfrm>
        </p:spPr>
        <p:txBody>
          <a:bodyPr/>
          <a:lstStyle/>
          <a:p>
            <a:pPr algn="ctr"/>
            <a:r>
              <a:rPr lang="ro-RO" b="1" dirty="0">
                <a:solidFill>
                  <a:srgbClr val="002060"/>
                </a:solidFill>
              </a:rPr>
              <a:t>Curs de instruire pentru angajații operatorilor „Apă-Canal”</a:t>
            </a:r>
            <a:r>
              <a:rPr lang="ro-RO" dirty="0">
                <a:solidFill>
                  <a:srgbClr val="002060"/>
                </a:solidFill>
              </a:rPr>
              <a:t/>
            </a:r>
            <a:br>
              <a:rPr lang="ro-RO" dirty="0">
                <a:solidFill>
                  <a:srgbClr val="002060"/>
                </a:solidFill>
              </a:rPr>
            </a:br>
            <a:r>
              <a:rPr lang="ro-RO" dirty="0">
                <a:solidFill>
                  <a:srgbClr val="002060"/>
                </a:solidFill>
              </a:rPr>
              <a:t/>
            </a:r>
            <a:br>
              <a:rPr lang="ro-RO" dirty="0">
                <a:solidFill>
                  <a:srgbClr val="002060"/>
                </a:solidFill>
              </a:rPr>
            </a:br>
            <a:r>
              <a:rPr lang="ro-RO" b="1" dirty="0">
                <a:solidFill>
                  <a:srgbClr val="FF0000"/>
                </a:solidFill>
              </a:rPr>
              <a:t>Modulul 14: </a:t>
            </a:r>
            <a:r>
              <a:rPr lang="ro-RO" b="1" dirty="0">
                <a:solidFill>
                  <a:srgbClr val="002060"/>
                </a:solidFill>
              </a:rPr>
              <a:t> Acte legislative și normative în domeniul alimentării cu apă și de canalizare</a:t>
            </a:r>
            <a:br>
              <a:rPr lang="ro-RO" b="1" dirty="0">
                <a:solidFill>
                  <a:srgbClr val="002060"/>
                </a:solidFill>
              </a:rPr>
            </a:br>
            <a:r>
              <a:rPr lang="ro-RO" b="1" dirty="0">
                <a:solidFill>
                  <a:srgbClr val="002060"/>
                </a:solidFill>
              </a:rPr>
              <a:t/>
            </a:r>
            <a:br>
              <a:rPr lang="ro-RO" b="1" dirty="0">
                <a:solidFill>
                  <a:srgbClr val="002060"/>
                </a:solidFill>
              </a:rPr>
            </a:br>
            <a:r>
              <a:rPr lang="ro-RO" altLang="en-US" sz="2000" b="1" dirty="0">
                <a:solidFill>
                  <a:srgbClr val="FF0000"/>
                </a:solidFill>
              </a:rPr>
              <a:t>Sesiunea 1</a:t>
            </a:r>
            <a:r>
              <a:rPr lang="en-US" altLang="en-US" b="1" dirty="0">
                <a:solidFill>
                  <a:srgbClr val="000F2E"/>
                </a:solidFill>
                <a:latin typeface="Times New Roman" panose="02020603050405020304" pitchFamily="18" charset="0"/>
                <a:cs typeface="Times New Roman" panose="02020603050405020304" pitchFamily="18" charset="0"/>
              </a:rPr>
              <a:t>:  </a:t>
            </a:r>
            <a:r>
              <a:rPr lang="ro-RO" dirty="0">
                <a:solidFill>
                  <a:srgbClr val="000F2E"/>
                </a:solidFill>
                <a:latin typeface="Times New Roman" panose="02020603050405020304" pitchFamily="18" charset="0"/>
                <a:cs typeface="Times New Roman" panose="02020603050405020304" pitchFamily="18" charset="0"/>
              </a:rPr>
              <a:t>Acte legislative și normative</a:t>
            </a:r>
            <a:r>
              <a:rPr lang="en-US" dirty="0">
                <a:solidFill>
                  <a:srgbClr val="000F2E"/>
                </a:solidFill>
                <a:latin typeface="Times New Roman" panose="02020603050405020304" pitchFamily="18" charset="0"/>
                <a:cs typeface="Times New Roman" panose="02020603050405020304" pitchFamily="18" charset="0"/>
              </a:rPr>
              <a:t>, </a:t>
            </a:r>
            <a:r>
              <a:rPr lang="ro-RO" dirty="0">
                <a:solidFill>
                  <a:srgbClr val="000F2E"/>
                </a:solidFill>
                <a:latin typeface="Times New Roman" panose="02020603050405020304" pitchFamily="18" charset="0"/>
                <a:cs typeface="Times New Roman" panose="02020603050405020304" pitchFamily="18" charset="0"/>
              </a:rPr>
              <a:t>s</a:t>
            </a:r>
            <a:r>
              <a:rPr lang="en-US" dirty="0" err="1">
                <a:solidFill>
                  <a:srgbClr val="000F2E"/>
                </a:solidFill>
                <a:latin typeface="Times New Roman" panose="02020603050405020304" pitchFamily="18" charset="0"/>
                <a:cs typeface="Times New Roman" panose="02020603050405020304" pitchFamily="18" charset="0"/>
              </a:rPr>
              <a:t>trategii</a:t>
            </a:r>
            <a:r>
              <a:rPr lang="en-US" dirty="0">
                <a:solidFill>
                  <a:srgbClr val="000F2E"/>
                </a:solidFill>
                <a:latin typeface="Times New Roman" panose="02020603050405020304" pitchFamily="18" charset="0"/>
                <a:cs typeface="Times New Roman" panose="02020603050405020304" pitchFamily="18" charset="0"/>
              </a:rPr>
              <a:t> </a:t>
            </a:r>
            <a:r>
              <a:rPr lang="ro-RO" dirty="0" err="1">
                <a:solidFill>
                  <a:srgbClr val="000F2E"/>
                </a:solidFill>
                <a:latin typeface="Times New Roman" panose="02020603050405020304" pitchFamily="18" charset="0"/>
                <a:cs typeface="Times New Roman" panose="02020603050405020304" pitchFamily="18" charset="0"/>
              </a:rPr>
              <a:t>şi</a:t>
            </a:r>
            <a:r>
              <a:rPr lang="en-US" dirty="0">
                <a:solidFill>
                  <a:srgbClr val="000F2E"/>
                </a:solidFill>
                <a:latin typeface="Times New Roman" panose="02020603050405020304" pitchFamily="18" charset="0"/>
                <a:cs typeface="Times New Roman" panose="02020603050405020304" pitchFamily="18" charset="0"/>
              </a:rPr>
              <a:t> </a:t>
            </a:r>
            <a:r>
              <a:rPr lang="ro-RO" dirty="0">
                <a:solidFill>
                  <a:srgbClr val="000F2E"/>
                </a:solidFill>
                <a:latin typeface="Times New Roman" panose="02020603050405020304" pitchFamily="18" charset="0"/>
                <a:cs typeface="Times New Roman" panose="02020603050405020304" pitchFamily="18" charset="0"/>
              </a:rPr>
              <a:t>p</a:t>
            </a:r>
            <a:r>
              <a:rPr lang="en-US" dirty="0" err="1">
                <a:solidFill>
                  <a:srgbClr val="000F2E"/>
                </a:solidFill>
                <a:latin typeface="Times New Roman" panose="02020603050405020304" pitchFamily="18" charset="0"/>
                <a:cs typeface="Times New Roman" panose="02020603050405020304" pitchFamily="18" charset="0"/>
              </a:rPr>
              <a:t>rogra</a:t>
            </a:r>
            <a:r>
              <a:rPr lang="ro-RO" dirty="0" err="1">
                <a:solidFill>
                  <a:srgbClr val="000F2E"/>
                </a:solidFill>
                <a:latin typeface="Times New Roman" panose="02020603050405020304" pitchFamily="18" charset="0"/>
                <a:cs typeface="Times New Roman" panose="02020603050405020304" pitchFamily="18" charset="0"/>
              </a:rPr>
              <a:t>me</a:t>
            </a:r>
            <a:r>
              <a:rPr lang="ro-RO" dirty="0">
                <a:solidFill>
                  <a:srgbClr val="000F2E"/>
                </a:solidFill>
                <a:latin typeface="Times New Roman" panose="02020603050405020304" pitchFamily="18" charset="0"/>
                <a:cs typeface="Times New Roman" panose="02020603050405020304" pitchFamily="18" charset="0"/>
              </a:rPr>
              <a:t> </a:t>
            </a:r>
            <a:r>
              <a:rPr lang="ro-RO" dirty="0" err="1">
                <a:solidFill>
                  <a:srgbClr val="000F2E"/>
                </a:solidFill>
                <a:latin typeface="Times New Roman" panose="02020603050405020304" pitchFamily="18" charset="0"/>
                <a:cs typeface="Times New Roman" panose="02020603050405020304" pitchFamily="18" charset="0"/>
              </a:rPr>
              <a:t>naţionale</a:t>
            </a:r>
            <a:r>
              <a:rPr lang="ro-RO" dirty="0">
                <a:solidFill>
                  <a:srgbClr val="000F2E"/>
                </a:solidFill>
                <a:latin typeface="Times New Roman" panose="02020603050405020304" pitchFamily="18" charset="0"/>
                <a:cs typeface="Times New Roman" panose="02020603050405020304" pitchFamily="18" charset="0"/>
              </a:rPr>
              <a:t> cu privire la gospodărirea comunală și de locuințe </a:t>
            </a:r>
            <a:br>
              <a:rPr lang="ro-RO" dirty="0">
                <a:solidFill>
                  <a:srgbClr val="000F2E"/>
                </a:solidFill>
                <a:latin typeface="Times New Roman" panose="02020603050405020304" pitchFamily="18" charset="0"/>
                <a:cs typeface="Times New Roman" panose="02020603050405020304" pitchFamily="18" charset="0"/>
              </a:rPr>
            </a:br>
            <a:r>
              <a:rPr lang="ro-RO" dirty="0">
                <a:solidFill>
                  <a:srgbClr val="000F2E"/>
                </a:solidFill>
                <a:latin typeface="Times New Roman" panose="02020603050405020304" pitchFamily="18" charset="0"/>
                <a:cs typeface="Times New Roman" panose="02020603050405020304" pitchFamily="18" charset="0"/>
              </a:rPr>
              <a:t>din Republica Moldova</a:t>
            </a:r>
            <a:br>
              <a:rPr lang="ro-RO" dirty="0">
                <a:solidFill>
                  <a:srgbClr val="000F2E"/>
                </a:solidFill>
                <a:latin typeface="Times New Roman" panose="02020603050405020304" pitchFamily="18" charset="0"/>
                <a:cs typeface="Times New Roman" panose="02020603050405020304" pitchFamily="18" charset="0"/>
              </a:rPr>
            </a:br>
            <a:r>
              <a:rPr lang="ro-RO" dirty="0">
                <a:solidFill>
                  <a:srgbClr val="000F2E"/>
                </a:solidFill>
                <a:latin typeface="Times New Roman" panose="02020603050405020304" pitchFamily="18" charset="0"/>
                <a:cs typeface="Times New Roman" panose="02020603050405020304" pitchFamily="18" charset="0"/>
              </a:rPr>
              <a:t/>
            </a:r>
            <a:br>
              <a:rPr lang="ro-RO" dirty="0">
                <a:solidFill>
                  <a:srgbClr val="000F2E"/>
                </a:solidFill>
                <a:latin typeface="Times New Roman" panose="02020603050405020304" pitchFamily="18" charset="0"/>
                <a:cs typeface="Times New Roman" panose="02020603050405020304" pitchFamily="18" charset="0"/>
              </a:rPr>
            </a:br>
            <a:r>
              <a:rPr lang="ro-RO" b="1" dirty="0">
                <a:solidFill>
                  <a:srgbClr val="000F2E"/>
                </a:solidFill>
              </a:rPr>
              <a:t/>
            </a:r>
            <a:br>
              <a:rPr lang="ro-RO" b="1" dirty="0">
                <a:solidFill>
                  <a:srgbClr val="000F2E"/>
                </a:solidFill>
              </a:rPr>
            </a:br>
            <a:r>
              <a:rPr lang="ro-RO" sz="1800" b="1" dirty="0">
                <a:solidFill>
                  <a:srgbClr val="002060"/>
                </a:solidFill>
              </a:rPr>
              <a:t/>
            </a:r>
            <a:br>
              <a:rPr lang="ro-RO" sz="1800" b="1" dirty="0">
                <a:solidFill>
                  <a:srgbClr val="002060"/>
                </a:solidFill>
              </a:rPr>
            </a:br>
            <a:r>
              <a:rPr lang="ro-RO" sz="1600" b="1" dirty="0">
                <a:solidFill>
                  <a:srgbClr val="002060"/>
                </a:solidFill>
              </a:rPr>
              <a:t/>
            </a:r>
            <a:br>
              <a:rPr lang="ro-RO" sz="1600" b="1" dirty="0">
                <a:solidFill>
                  <a:srgbClr val="002060"/>
                </a:solidFill>
              </a:rPr>
            </a:br>
            <a:r>
              <a:rPr lang="ro-RO" sz="1600" b="1" dirty="0">
                <a:solidFill>
                  <a:srgbClr val="002060"/>
                </a:solidFill>
              </a:rPr>
              <a:t>11 – 18 – 25 septembrie 2018,  Chișinău</a:t>
            </a:r>
          </a:p>
        </p:txBody>
      </p:sp>
    </p:spTree>
    <p:extLst>
      <p:ext uri="{BB962C8B-B14F-4D97-AF65-F5344CB8AC3E}">
        <p14:creationId xmlns:p14="http://schemas.microsoft.com/office/powerpoint/2010/main" val="236161678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0EADF1A5-4A08-4640-8A6E-04981A668B65}"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362140" y="1612081"/>
            <a:ext cx="8378432" cy="4770537"/>
          </a:xfrm>
          <a:prstGeom prst="rect">
            <a:avLst/>
          </a:prstGeom>
          <a:noFill/>
        </p:spPr>
        <p:txBody>
          <a:bodyPr wrap="square" rtlCol="0">
            <a:spAutoFit/>
          </a:bodyPr>
          <a:lstStyle/>
          <a:p>
            <a:pPr algn="just"/>
            <a:r>
              <a:rPr lang="ro-RO" sz="1600" b="0" dirty="0">
                <a:solidFill>
                  <a:schemeClr val="tx1"/>
                </a:solidFill>
                <a:latin typeface="Times New Roman" panose="02020603050405020304" pitchFamily="18" charset="0"/>
                <a:cs typeface="Times New Roman" panose="02020603050405020304" pitchFamily="18" charset="0"/>
              </a:rPr>
              <a:t>(2) Alegerea formei de gestiune a serviciului public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 se efectuează prin decizia </a:t>
            </a:r>
            <a:r>
              <a:rPr lang="ro-RO" sz="1600" b="0" dirty="0" err="1">
                <a:solidFill>
                  <a:schemeClr val="tx1"/>
                </a:solidFill>
                <a:latin typeface="Times New Roman" panose="02020603050405020304" pitchFamily="18" charset="0"/>
                <a:cs typeface="Times New Roman" panose="02020603050405020304" pitchFamily="18" charset="0"/>
              </a:rPr>
              <a:t>autorităţii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administraţiei</a:t>
            </a:r>
            <a:r>
              <a:rPr lang="ro-RO" sz="1600" b="0" dirty="0">
                <a:solidFill>
                  <a:schemeClr val="tx1"/>
                </a:solidFill>
                <a:latin typeface="Times New Roman" panose="02020603050405020304" pitchFamily="18" charset="0"/>
                <a:cs typeface="Times New Roman" panose="02020603050405020304" pitchFamily="18" charset="0"/>
              </a:rPr>
              <a:t> publice locale sau, după caz, a organului central de specialitate în calitatea lor de fondatori.</a:t>
            </a:r>
          </a:p>
          <a:p>
            <a:pPr algn="just"/>
            <a:r>
              <a:rPr lang="en-US" sz="1600" b="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Articolul</a:t>
            </a:r>
            <a:r>
              <a:rPr lang="en-US" sz="1600" dirty="0">
                <a:solidFill>
                  <a:schemeClr val="tx1"/>
                </a:solidFill>
                <a:latin typeface="Times New Roman" panose="02020603050405020304" pitchFamily="18" charset="0"/>
                <a:cs typeface="Times New Roman" panose="02020603050405020304" pitchFamily="18" charset="0"/>
              </a:rPr>
              <a:t> 14. </a:t>
            </a:r>
            <a:r>
              <a:rPr lang="en-US" sz="1600" dirty="0" err="1">
                <a:solidFill>
                  <a:schemeClr val="tx1"/>
                </a:solidFill>
                <a:latin typeface="Times New Roman" panose="02020603050405020304" pitchFamily="18" charset="0"/>
                <a:cs typeface="Times New Roman" panose="02020603050405020304" pitchFamily="18" charset="0"/>
              </a:rPr>
              <a:t>Atribuţiile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operatorului</a:t>
            </a:r>
            <a:endParaRPr lang="en-US" sz="1600" dirty="0">
              <a:solidFill>
                <a:schemeClr val="tx1"/>
              </a:solidFill>
              <a:latin typeface="Times New Roman" panose="02020603050405020304" pitchFamily="18" charset="0"/>
              <a:cs typeface="Times New Roman" panose="02020603050405020304" pitchFamily="18" charset="0"/>
            </a:endParaRPr>
          </a:p>
          <a:p>
            <a:pPr algn="just"/>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Indiferent</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modalitatea</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gestiune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adoptată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sau</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statutul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juridic</a:t>
            </a:r>
            <a:r>
              <a:rPr lang="en-US" sz="1600" b="0" dirty="0">
                <a:solidFill>
                  <a:schemeClr val="tx1"/>
                </a:solidFill>
                <a:latin typeface="Times New Roman" panose="02020603050405020304" pitchFamily="18" charset="0"/>
                <a:cs typeface="Times New Roman" panose="02020603050405020304" pitchFamily="18" charset="0"/>
              </a:rPr>
              <a:t>, de forma de </a:t>
            </a:r>
            <a:r>
              <a:rPr lang="en-US" sz="1600" b="0" dirty="0" err="1">
                <a:solidFill>
                  <a:schemeClr val="tx1"/>
                </a:solidFill>
                <a:latin typeface="Times New Roman" panose="02020603050405020304" pitchFamily="18" charset="0"/>
                <a:cs typeface="Times New Roman" panose="02020603050405020304" pitchFamily="18" charset="0"/>
              </a:rPr>
              <a:t>organizare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natura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capitalului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tipul</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proprietate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ori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ţara</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origine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operatorul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trebuie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asigure</a:t>
            </a:r>
            <a:r>
              <a:rPr lang="en-US" sz="1600" b="0" dirty="0">
                <a:solidFill>
                  <a:schemeClr val="tx1"/>
                </a:solidFill>
                <a:latin typeface="Times New Roman" panose="02020603050405020304" pitchFamily="18" charset="0"/>
                <a:cs typeface="Times New Roman" panose="02020603050405020304" pitchFamily="18" charset="0"/>
              </a:rPr>
              <a:t>: </a:t>
            </a:r>
          </a:p>
          <a:p>
            <a:pPr algn="just"/>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captarea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tratarea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transportul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acumularea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distribuţia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respectiv</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canalizarea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epurarea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evacuarea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uzate</a:t>
            </a:r>
            <a:r>
              <a:rPr lang="en-US" sz="1600" b="0" dirty="0">
                <a:solidFill>
                  <a:schemeClr val="tx1"/>
                </a:solidFill>
                <a:latin typeface="Times New Roman" panose="02020603050405020304" pitchFamily="18" charset="0"/>
                <a:cs typeface="Times New Roman" panose="02020603050405020304" pitchFamily="18" charset="0"/>
              </a:rPr>
              <a:t>; </a:t>
            </a:r>
          </a:p>
          <a:p>
            <a:pPr algn="just"/>
            <a:r>
              <a:rPr lang="en-US" sz="1600" b="0" dirty="0">
                <a:solidFill>
                  <a:schemeClr val="tx1"/>
                </a:solidFill>
                <a:latin typeface="Times New Roman" panose="02020603050405020304" pitchFamily="18" charset="0"/>
                <a:cs typeface="Times New Roman" panose="02020603050405020304" pitchFamily="18" charset="0"/>
              </a:rPr>
              <a:t>    b) </a:t>
            </a:r>
            <a:r>
              <a:rPr lang="en-US" sz="1600" b="0" dirty="0" err="1">
                <a:solidFill>
                  <a:schemeClr val="tx1"/>
                </a:solidFill>
                <a:latin typeface="Times New Roman" panose="02020603050405020304" pitchFamily="18" charset="0"/>
                <a:cs typeface="Times New Roman" panose="02020603050405020304" pitchFamily="18" charset="0"/>
              </a:rPr>
              <a:t>exploatarea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sistemului</a:t>
            </a:r>
            <a:r>
              <a:rPr lang="en-US" sz="1600" b="0" dirty="0">
                <a:solidFill>
                  <a:schemeClr val="tx1"/>
                </a:solidFill>
                <a:latin typeface="Times New Roman" panose="02020603050405020304" pitchFamily="18" charset="0"/>
                <a:cs typeface="Times New Roman" panose="02020603050405020304" pitchFamily="18" charset="0"/>
              </a:rPr>
              <a:t> public de </a:t>
            </a:r>
            <a:r>
              <a:rPr lang="en-US" sz="1600" b="0" dirty="0" err="1">
                <a:solidFill>
                  <a:schemeClr val="tx1"/>
                </a:solidFill>
                <a:latin typeface="Times New Roman" panose="02020603050405020304" pitchFamily="18" charset="0"/>
                <a:cs typeface="Times New Roman" panose="02020603050405020304" pitchFamily="18" charset="0"/>
              </a:rPr>
              <a:t>alimentare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sistemului</a:t>
            </a:r>
            <a:r>
              <a:rPr lang="en-US" sz="1600" b="0" dirty="0">
                <a:solidFill>
                  <a:schemeClr val="tx1"/>
                </a:solidFill>
                <a:latin typeface="Times New Roman" panose="02020603050405020304" pitchFamily="18" charset="0"/>
                <a:cs typeface="Times New Roman" panose="02020603050405020304" pitchFamily="18" charset="0"/>
              </a:rPr>
              <a:t> public de </a:t>
            </a:r>
            <a:r>
              <a:rPr lang="en-US" sz="1600" b="0" dirty="0" err="1">
                <a:solidFill>
                  <a:schemeClr val="tx1"/>
                </a:solidFill>
                <a:latin typeface="Times New Roman" panose="02020603050405020304" pitchFamily="18" charset="0"/>
                <a:cs typeface="Times New Roman" panose="02020603050405020304" pitchFamily="18" charset="0"/>
              </a:rPr>
              <a:t>canalizare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pînă</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punctul</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delimitare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reţelelor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publice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celor</a:t>
            </a:r>
            <a:r>
              <a:rPr lang="en-US" sz="1600" b="0" dirty="0">
                <a:solidFill>
                  <a:schemeClr val="tx1"/>
                </a:solidFill>
                <a:latin typeface="Times New Roman" panose="02020603050405020304" pitchFamily="18" charset="0"/>
                <a:cs typeface="Times New Roman" panose="02020603050405020304" pitchFamily="18" charset="0"/>
              </a:rPr>
              <a:t> interne ale </a:t>
            </a:r>
            <a:r>
              <a:rPr lang="en-US" sz="1600" b="0" dirty="0" err="1">
                <a:solidFill>
                  <a:schemeClr val="tx1"/>
                </a:solidFill>
                <a:latin typeface="Times New Roman" panose="02020603050405020304" pitchFamily="18" charset="0"/>
                <a:cs typeface="Times New Roman" panose="02020603050405020304" pitchFamily="18" charset="0"/>
              </a:rPr>
              <a:t>consumatorului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condiţii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siguranţă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eficienţă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tehnico-economică</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respectarea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tehnologiilor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instrucţiunilor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tehnice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exploatare</a:t>
            </a:r>
            <a:r>
              <a:rPr lang="en-US" sz="1600" b="0" dirty="0">
                <a:solidFill>
                  <a:schemeClr val="tx1"/>
                </a:solidFill>
                <a:latin typeface="Times New Roman" panose="02020603050405020304" pitchFamily="18" charset="0"/>
                <a:cs typeface="Times New Roman" panose="02020603050405020304" pitchFamily="18" charset="0"/>
              </a:rPr>
              <a:t>; </a:t>
            </a:r>
          </a:p>
          <a:p>
            <a:pPr algn="just"/>
            <a:r>
              <a:rPr lang="en-US" sz="1600" b="0" dirty="0">
                <a:solidFill>
                  <a:schemeClr val="tx1"/>
                </a:solidFill>
                <a:latin typeface="Times New Roman" panose="02020603050405020304" pitchFamily="18" charset="0"/>
                <a:cs typeface="Times New Roman" panose="02020603050405020304" pitchFamily="18" charset="0"/>
              </a:rPr>
              <a:t>    c) </a:t>
            </a:r>
            <a:r>
              <a:rPr lang="en-US" sz="1600" b="0" dirty="0" err="1">
                <a:solidFill>
                  <a:schemeClr val="tx1"/>
                </a:solidFill>
                <a:latin typeface="Times New Roman" panose="02020603050405020304" pitchFamily="18" charset="0"/>
                <a:cs typeface="Times New Roman" panose="02020603050405020304" pitchFamily="18" charset="0"/>
              </a:rPr>
              <a:t>instituirea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supravegherea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întreţinerea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conformitate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prevederile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legale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zonelor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protecţie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construcţiilor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instalaţiilor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specifice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sistemelor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publice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alimentare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canalizare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epurare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apelor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uzate</a:t>
            </a:r>
            <a:r>
              <a:rPr lang="en-US" sz="1600" b="0" dirty="0">
                <a:solidFill>
                  <a:schemeClr val="tx1"/>
                </a:solidFill>
                <a:latin typeface="Times New Roman" panose="02020603050405020304" pitchFamily="18" charset="0"/>
                <a:cs typeface="Times New Roman" panose="02020603050405020304" pitchFamily="18" charset="0"/>
              </a:rPr>
              <a:t>; </a:t>
            </a:r>
          </a:p>
          <a:p>
            <a:pPr algn="just"/>
            <a:r>
              <a:rPr lang="en-US" sz="1600" b="0" dirty="0">
                <a:solidFill>
                  <a:schemeClr val="tx1"/>
                </a:solidFill>
                <a:latin typeface="Times New Roman" panose="02020603050405020304" pitchFamily="18" charset="0"/>
                <a:cs typeface="Times New Roman" panose="02020603050405020304" pitchFamily="18" charset="0"/>
              </a:rPr>
              <a:t>    d) </a:t>
            </a:r>
            <a:r>
              <a:rPr lang="en-US" sz="1600" b="0" dirty="0" err="1">
                <a:solidFill>
                  <a:schemeClr val="tx1"/>
                </a:solidFill>
                <a:latin typeface="Times New Roman" panose="02020603050405020304" pitchFamily="18" charset="0"/>
                <a:cs typeface="Times New Roman" panose="02020603050405020304" pitchFamily="18" charset="0"/>
              </a:rPr>
              <a:t>monitorizarea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strictă</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calităţii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potabile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apei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uzate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distribuite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recepţionate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prin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intermediul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sistemelor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publice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alimentare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a:t>
            </a:r>
            <a:r>
              <a:rPr lang="en-US" sz="1600" b="0" dirty="0" err="1">
                <a:solidFill>
                  <a:schemeClr val="tx1"/>
                </a:solidFill>
                <a:latin typeface="Times New Roman" panose="02020603050405020304" pitchFamily="18" charset="0"/>
                <a:cs typeface="Times New Roman" panose="02020603050405020304" pitchFamily="18" charset="0"/>
              </a:rPr>
              <a:t>sau</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canalizare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conformitate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normele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igienico-sanitare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vigoare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concentraţiile</a:t>
            </a:r>
            <a:r>
              <a:rPr lang="en-US" sz="1600" b="0" dirty="0">
                <a:solidFill>
                  <a:schemeClr val="tx1"/>
                </a:solidFill>
                <a:latin typeface="Times New Roman" panose="02020603050405020304" pitchFamily="18" charset="0"/>
                <a:cs typeface="Times New Roman" panose="02020603050405020304" pitchFamily="18" charset="0"/>
              </a:rPr>
              <a:t> maximal </a:t>
            </a:r>
            <a:r>
              <a:rPr lang="en-US" sz="1600" b="0" dirty="0" err="1">
                <a:solidFill>
                  <a:schemeClr val="tx1"/>
                </a:solidFill>
                <a:latin typeface="Times New Roman" panose="02020603050405020304" pitchFamily="18" charset="0"/>
                <a:cs typeface="Times New Roman" panose="02020603050405020304" pitchFamily="18" charset="0"/>
              </a:rPr>
              <a:t>admisibile</a:t>
            </a:r>
            <a:r>
              <a:rPr lang="en-US" sz="1600" b="0" dirty="0">
                <a:solidFill>
                  <a:schemeClr val="tx1"/>
                </a:solidFill>
                <a:latin typeface="Times New Roman" panose="02020603050405020304" pitchFamily="18" charset="0"/>
                <a:cs typeface="Times New Roman" panose="02020603050405020304" pitchFamily="18" charset="0"/>
              </a:rPr>
              <a:t> ale </a:t>
            </a:r>
            <a:r>
              <a:rPr lang="en-US" sz="1600" b="0" dirty="0" err="1">
                <a:solidFill>
                  <a:schemeClr val="tx1"/>
                </a:solidFill>
                <a:latin typeface="Times New Roman" panose="02020603050405020304" pitchFamily="18" charset="0"/>
                <a:cs typeface="Times New Roman" panose="02020603050405020304" pitchFamily="18" charset="0"/>
              </a:rPr>
              <a:t>substanţelor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poluante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apele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uzate</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deversarea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reţeaua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publică</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canalizare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staţia</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epurare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sau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emisar</a:t>
            </a:r>
            <a:r>
              <a:rPr lang="en-US" sz="1600" b="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81159632"/>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BB3E6A8F-7DBC-4630-8A64-868ECAF9B6BD}"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770537"/>
          </a:xfrm>
          <a:prstGeom prst="rect">
            <a:avLst/>
          </a:prstGeom>
          <a:noFill/>
        </p:spPr>
        <p:txBody>
          <a:bodyPr wrap="square" rtlCol="0">
            <a:spAutoFit/>
          </a:bodyPr>
          <a:lstStyle/>
          <a:p>
            <a:pPr algn="just"/>
            <a:r>
              <a:rPr lang="en-US" sz="1600" b="0" dirty="0">
                <a:solidFill>
                  <a:schemeClr val="tx1"/>
                </a:solidFill>
                <a:latin typeface="Times New Roman" panose="02020603050405020304" pitchFamily="18" charset="0"/>
                <a:cs typeface="Times New Roman" panose="02020603050405020304" pitchFamily="18" charset="0"/>
              </a:rPr>
              <a:t> c) </a:t>
            </a:r>
            <a:r>
              <a:rPr lang="ro-RO" sz="1600" b="0" dirty="0">
                <a:solidFill>
                  <a:schemeClr val="tx1"/>
                </a:solidFill>
                <a:latin typeface="Times New Roman" panose="02020603050405020304" pitchFamily="18" charset="0"/>
                <a:cs typeface="Times New Roman" panose="02020603050405020304" pitchFamily="18" charset="0"/>
              </a:rPr>
              <a:t>decide darea în administrare, concesionarea, darea în arendă ori în </a:t>
            </a:r>
            <a:r>
              <a:rPr lang="ro-RO" sz="1600" b="0" dirty="0" err="1">
                <a:solidFill>
                  <a:schemeClr val="tx1"/>
                </a:solidFill>
                <a:latin typeface="Times New Roman" panose="02020603050405020304" pitchFamily="18" charset="0"/>
                <a:cs typeface="Times New Roman" panose="02020603050405020304" pitchFamily="18" charset="0"/>
              </a:rPr>
              <a:t>locaţiune</a:t>
            </a:r>
            <a:r>
              <a:rPr lang="ro-RO" sz="1600" b="0" dirty="0">
                <a:solidFill>
                  <a:schemeClr val="tx1"/>
                </a:solidFill>
                <a:latin typeface="Times New Roman" panose="02020603050405020304" pitchFamily="18" charset="0"/>
                <a:cs typeface="Times New Roman" panose="02020603050405020304" pitchFamily="18" charset="0"/>
              </a:rPr>
              <a:t> a bunurilor domeniului public al satului (comunei), </a:t>
            </a:r>
            <a:r>
              <a:rPr lang="ro-RO" sz="1600" b="0" dirty="0" err="1">
                <a:solidFill>
                  <a:schemeClr val="tx1"/>
                </a:solidFill>
                <a:latin typeface="Times New Roman" panose="02020603050405020304" pitchFamily="18" charset="0"/>
                <a:cs typeface="Times New Roman" panose="02020603050405020304" pitchFamily="18" charset="0"/>
              </a:rPr>
              <a:t>oraşului</a:t>
            </a:r>
            <a:r>
              <a:rPr lang="ro-RO" sz="1600" b="0" dirty="0">
                <a:solidFill>
                  <a:schemeClr val="tx1"/>
                </a:solidFill>
                <a:latin typeface="Times New Roman" panose="02020603050405020304" pitchFamily="18" charset="0"/>
                <a:cs typeface="Times New Roman" panose="02020603050405020304" pitchFamily="18" charset="0"/>
              </a:rPr>
              <a:t> (municipiului), după caz, precum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 serviciilor publice de interes local, în </a:t>
            </a:r>
            <a:r>
              <a:rPr lang="ro-RO" sz="1600" b="0" dirty="0" err="1">
                <a:solidFill>
                  <a:schemeClr val="tx1"/>
                </a:solidFill>
                <a:latin typeface="Times New Roman" panose="02020603050405020304" pitchFamily="18" charset="0"/>
                <a:cs typeface="Times New Roman" panose="02020603050405020304" pitchFamily="18" charset="0"/>
              </a:rPr>
              <a:t>condiţiile</a:t>
            </a:r>
            <a:r>
              <a:rPr lang="ro-RO" sz="1600" b="0" dirty="0">
                <a:solidFill>
                  <a:schemeClr val="tx1"/>
                </a:solidFill>
                <a:latin typeface="Times New Roman" panose="02020603050405020304" pitchFamily="18" charset="0"/>
                <a:cs typeface="Times New Roman" panose="02020603050405020304" pitchFamily="18" charset="0"/>
              </a:rPr>
              <a:t> legii;</a:t>
            </a:r>
          </a:p>
          <a:p>
            <a:pPr algn="just"/>
            <a:r>
              <a:rPr lang="ro-RO" sz="1600" b="0" dirty="0">
                <a:solidFill>
                  <a:schemeClr val="tx1"/>
                </a:solidFill>
                <a:latin typeface="Times New Roman" panose="02020603050405020304" pitchFamily="18" charset="0"/>
                <a:cs typeface="Times New Roman" panose="02020603050405020304" pitchFamily="18" charset="0"/>
              </a:rPr>
              <a:t>    d) decide vânzarea, privatizarea, concesionarea sau darea în arendă ori în </a:t>
            </a:r>
            <a:r>
              <a:rPr lang="ro-RO" sz="1600" b="0" dirty="0" err="1">
                <a:solidFill>
                  <a:schemeClr val="tx1"/>
                </a:solidFill>
                <a:latin typeface="Times New Roman" panose="02020603050405020304" pitchFamily="18" charset="0"/>
                <a:cs typeface="Times New Roman" panose="02020603050405020304" pitchFamily="18" charset="0"/>
              </a:rPr>
              <a:t>locaţiune</a:t>
            </a:r>
            <a:r>
              <a:rPr lang="ro-RO" sz="1600" b="0" dirty="0">
                <a:solidFill>
                  <a:schemeClr val="tx1"/>
                </a:solidFill>
                <a:latin typeface="Times New Roman" panose="02020603050405020304" pitchFamily="18" charset="0"/>
                <a:cs typeface="Times New Roman" panose="02020603050405020304" pitchFamily="18" charset="0"/>
              </a:rPr>
              <a:t> a bunurilor domeniului privat al satului (comunei), </a:t>
            </a:r>
            <a:r>
              <a:rPr lang="ro-RO" sz="1600" b="0" dirty="0" err="1">
                <a:solidFill>
                  <a:schemeClr val="tx1"/>
                </a:solidFill>
                <a:latin typeface="Times New Roman" panose="02020603050405020304" pitchFamily="18" charset="0"/>
                <a:cs typeface="Times New Roman" panose="02020603050405020304" pitchFamily="18" charset="0"/>
              </a:rPr>
              <a:t>oraşului</a:t>
            </a:r>
            <a:r>
              <a:rPr lang="ro-RO" sz="1600" b="0" dirty="0">
                <a:solidFill>
                  <a:schemeClr val="tx1"/>
                </a:solidFill>
                <a:latin typeface="Times New Roman" panose="02020603050405020304" pitchFamily="18" charset="0"/>
                <a:cs typeface="Times New Roman" panose="02020603050405020304" pitchFamily="18" charset="0"/>
              </a:rPr>
              <a:t> (municipiului), după caz, în </a:t>
            </a:r>
            <a:r>
              <a:rPr lang="ro-RO" sz="1600" b="0" dirty="0" err="1">
                <a:solidFill>
                  <a:schemeClr val="tx1"/>
                </a:solidFill>
                <a:latin typeface="Times New Roman" panose="02020603050405020304" pitchFamily="18" charset="0"/>
                <a:cs typeface="Times New Roman" panose="02020603050405020304" pitchFamily="18" charset="0"/>
              </a:rPr>
              <a:t>condiţiile</a:t>
            </a:r>
            <a:r>
              <a:rPr lang="ro-RO" sz="1600" b="0" dirty="0">
                <a:solidFill>
                  <a:schemeClr val="tx1"/>
                </a:solidFill>
                <a:latin typeface="Times New Roman" panose="02020603050405020304" pitchFamily="18" charset="0"/>
                <a:cs typeface="Times New Roman" panose="02020603050405020304" pitchFamily="18" charset="0"/>
              </a:rPr>
              <a:t> legii;</a:t>
            </a:r>
          </a:p>
          <a:p>
            <a:pPr algn="just"/>
            <a:r>
              <a:rPr lang="ro-RO" sz="1600" b="0" dirty="0">
                <a:solidFill>
                  <a:schemeClr val="tx1"/>
                </a:solidFill>
                <a:latin typeface="Times New Roman" panose="02020603050405020304" pitchFamily="18" charset="0"/>
                <a:cs typeface="Times New Roman" panose="02020603050405020304" pitchFamily="18" charset="0"/>
              </a:rPr>
              <a:t>    e) decide atribuirea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schimbarea </a:t>
            </a:r>
            <a:r>
              <a:rPr lang="ro-RO" sz="1600" b="0" dirty="0" err="1">
                <a:solidFill>
                  <a:schemeClr val="tx1"/>
                </a:solidFill>
                <a:latin typeface="Times New Roman" panose="02020603050405020304" pitchFamily="18" charset="0"/>
                <a:cs typeface="Times New Roman" panose="02020603050405020304" pitchFamily="18" charset="0"/>
              </a:rPr>
              <a:t>destinaţiei</a:t>
            </a:r>
            <a:r>
              <a:rPr lang="ro-RO" sz="1600" b="0" dirty="0">
                <a:solidFill>
                  <a:schemeClr val="tx1"/>
                </a:solidFill>
                <a:latin typeface="Times New Roman" panose="02020603050405020304" pitchFamily="18" charset="0"/>
                <a:cs typeface="Times New Roman" panose="02020603050405020304" pitchFamily="18" charset="0"/>
              </a:rPr>
              <a:t> terenurilor proprietate a satului (comunei), </a:t>
            </a:r>
            <a:r>
              <a:rPr lang="ro-RO" sz="1600" b="0" dirty="0" err="1">
                <a:solidFill>
                  <a:schemeClr val="tx1"/>
                </a:solidFill>
                <a:latin typeface="Times New Roman" panose="02020603050405020304" pitchFamily="18" charset="0"/>
                <a:cs typeface="Times New Roman" panose="02020603050405020304" pitchFamily="18" charset="0"/>
              </a:rPr>
              <a:t>oraşului</a:t>
            </a:r>
            <a:r>
              <a:rPr lang="ro-RO" sz="1600" b="0" dirty="0">
                <a:solidFill>
                  <a:schemeClr val="tx1"/>
                </a:solidFill>
                <a:latin typeface="Times New Roman" panose="02020603050405020304" pitchFamily="18" charset="0"/>
                <a:cs typeface="Times New Roman" panose="02020603050405020304" pitchFamily="18" charset="0"/>
              </a:rPr>
              <a:t> (municipiului), după caz, în </a:t>
            </a:r>
            <a:r>
              <a:rPr lang="ro-RO" sz="1600" b="0" dirty="0" err="1">
                <a:solidFill>
                  <a:schemeClr val="tx1"/>
                </a:solidFill>
                <a:latin typeface="Times New Roman" panose="02020603050405020304" pitchFamily="18" charset="0"/>
                <a:cs typeface="Times New Roman" panose="02020603050405020304" pitchFamily="18" charset="0"/>
              </a:rPr>
              <a:t>condiţiile</a:t>
            </a:r>
            <a:r>
              <a:rPr lang="ro-RO" sz="1600" b="0" dirty="0">
                <a:solidFill>
                  <a:schemeClr val="tx1"/>
                </a:solidFill>
                <a:latin typeface="Times New Roman" panose="02020603050405020304" pitchFamily="18" charset="0"/>
                <a:cs typeface="Times New Roman" panose="02020603050405020304" pitchFamily="18" charset="0"/>
              </a:rPr>
              <a:t> legii;</a:t>
            </a:r>
          </a:p>
          <a:p>
            <a:pPr algn="just"/>
            <a:r>
              <a:rPr lang="ro-RO" sz="1600" b="0" dirty="0">
                <a:solidFill>
                  <a:schemeClr val="tx1"/>
                </a:solidFill>
                <a:latin typeface="Times New Roman" panose="02020603050405020304" pitchFamily="18" charset="0"/>
                <a:cs typeface="Times New Roman" panose="02020603050405020304" pitchFamily="18" charset="0"/>
              </a:rPr>
              <a:t>    f) decide asupra lucrărilor de proiectare, </a:t>
            </a:r>
            <a:r>
              <a:rPr lang="ro-RO" sz="1600" b="0" dirty="0" err="1">
                <a:solidFill>
                  <a:schemeClr val="tx1"/>
                </a:solidFill>
                <a:latin typeface="Times New Roman" panose="02020603050405020304" pitchFamily="18" charset="0"/>
                <a:cs typeface="Times New Roman" panose="02020603050405020304" pitchFamily="18" charset="0"/>
              </a:rPr>
              <a:t>construcţie</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întreţinere</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modernizare a drumurilor, podurilor, fondului locativ în </a:t>
            </a:r>
            <a:r>
              <a:rPr lang="ro-RO" sz="1600" b="0" dirty="0" err="1">
                <a:solidFill>
                  <a:schemeClr val="tx1"/>
                </a:solidFill>
                <a:latin typeface="Times New Roman" panose="02020603050405020304" pitchFamily="18" charset="0"/>
                <a:cs typeface="Times New Roman" panose="02020603050405020304" pitchFamily="18" charset="0"/>
              </a:rPr>
              <a:t>condiţiile</a:t>
            </a:r>
            <a:r>
              <a:rPr lang="ro-RO" sz="1600" b="0" dirty="0">
                <a:solidFill>
                  <a:schemeClr val="tx1"/>
                </a:solidFill>
                <a:latin typeface="Times New Roman" panose="02020603050405020304" pitchFamily="18" charset="0"/>
                <a:cs typeface="Times New Roman" panose="02020603050405020304" pitchFamily="18" charset="0"/>
              </a:rPr>
              <a:t> Legii cu privire la </a:t>
            </a:r>
            <a:r>
              <a:rPr lang="ro-RO" sz="1600" b="0" dirty="0" err="1">
                <a:solidFill>
                  <a:schemeClr val="tx1"/>
                </a:solidFill>
                <a:latin typeface="Times New Roman" panose="02020603050405020304" pitchFamily="18" charset="0"/>
                <a:cs typeface="Times New Roman" panose="02020603050405020304" pitchFamily="18" charset="0"/>
              </a:rPr>
              <a:t>locuinţe</a:t>
            </a:r>
            <a:r>
              <a:rPr lang="ro-RO" sz="1600" b="0" dirty="0">
                <a:solidFill>
                  <a:schemeClr val="tx1"/>
                </a:solidFill>
                <a:latin typeface="Times New Roman" panose="02020603050405020304" pitchFamily="18" charset="0"/>
                <a:cs typeface="Times New Roman" panose="02020603050405020304" pitchFamily="18" charset="0"/>
              </a:rPr>
              <a:t>, precum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 întregii infrastructuri economice, sociale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agrement de interes local;</a:t>
            </a:r>
          </a:p>
          <a:p>
            <a:pPr algn="just"/>
            <a:r>
              <a:rPr lang="en-US" sz="1600" b="0" dirty="0">
                <a:solidFill>
                  <a:schemeClr val="tx1"/>
                </a:solidFill>
                <a:latin typeface="Times New Roman" panose="02020603050405020304" pitchFamily="18" charset="0"/>
                <a:cs typeface="Times New Roman" panose="02020603050405020304" pitchFamily="18" charset="0"/>
              </a:rPr>
              <a:t>    </a:t>
            </a:r>
            <a:r>
              <a:rPr lang="ro-RO" sz="1600" b="0" dirty="0">
                <a:solidFill>
                  <a:schemeClr val="tx1"/>
                </a:solidFill>
                <a:latin typeface="Times New Roman" panose="02020603050405020304" pitchFamily="18" charset="0"/>
                <a:cs typeface="Times New Roman" panose="02020603050405020304" pitchFamily="18" charset="0"/>
              </a:rPr>
              <a:t>h) decide </a:t>
            </a:r>
            <a:r>
              <a:rPr lang="ro-RO" sz="1600" b="0" dirty="0" err="1">
                <a:solidFill>
                  <a:schemeClr val="tx1"/>
                </a:solidFill>
                <a:latin typeface="Times New Roman" panose="02020603050405020304" pitchFamily="18" charset="0"/>
                <a:cs typeface="Times New Roman" panose="02020603050405020304" pitchFamily="18" charset="0"/>
              </a:rPr>
              <a:t>înfiinţarea</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instituţiilor</a:t>
            </a:r>
            <a:r>
              <a:rPr lang="ro-RO" sz="1600" b="0" dirty="0">
                <a:solidFill>
                  <a:schemeClr val="tx1"/>
                </a:solidFill>
                <a:latin typeface="Times New Roman" panose="02020603050405020304" pitchFamily="18" charset="0"/>
                <a:cs typeface="Times New Roman" panose="02020603050405020304" pitchFamily="18" charset="0"/>
              </a:rPr>
              <a:t> publice de interes local, </a:t>
            </a:r>
            <a:r>
              <a:rPr lang="ro-RO" sz="1600" dirty="0">
                <a:solidFill>
                  <a:schemeClr val="tx1"/>
                </a:solidFill>
                <a:latin typeface="Times New Roman" panose="02020603050405020304" pitchFamily="18" charset="0"/>
                <a:cs typeface="Times New Roman" panose="02020603050405020304" pitchFamily="18" charset="0"/>
              </a:rPr>
              <a:t>organizează serviciile publice de gospodărie comunală, </a:t>
            </a:r>
            <a:r>
              <a:rPr lang="ro-RO" sz="1600" b="0" dirty="0">
                <a:solidFill>
                  <a:schemeClr val="tx1"/>
                </a:solidFill>
                <a:latin typeface="Times New Roman" panose="02020603050405020304" pitchFamily="18" charset="0"/>
                <a:cs typeface="Times New Roman" panose="02020603050405020304" pitchFamily="18" charset="0"/>
              </a:rPr>
              <a:t>determină suportul financiar în cazul cheltuielilor bugetare, decide asupra regulilor de asigurare a </a:t>
            </a:r>
            <a:r>
              <a:rPr lang="ro-RO" sz="1600" b="0" dirty="0" err="1">
                <a:solidFill>
                  <a:schemeClr val="tx1"/>
                </a:solidFill>
                <a:latin typeface="Times New Roman" panose="02020603050405020304" pitchFamily="18" charset="0"/>
                <a:cs typeface="Times New Roman" panose="02020603050405020304" pitchFamily="18" charset="0"/>
              </a:rPr>
              <a:t>curăţeniei</a:t>
            </a:r>
            <a:r>
              <a:rPr lang="ro-RO" sz="1600" b="0" dirty="0">
                <a:solidFill>
                  <a:schemeClr val="tx1"/>
                </a:solidFill>
                <a:latin typeface="Times New Roman" panose="02020603050405020304" pitchFamily="18" charset="0"/>
                <a:cs typeface="Times New Roman" panose="02020603050405020304" pitchFamily="18" charset="0"/>
              </a:rPr>
              <a:t> în localitate;</a:t>
            </a:r>
          </a:p>
          <a:p>
            <a:pPr algn="just"/>
            <a:r>
              <a:rPr lang="en-US" sz="1600" b="0" dirty="0">
                <a:solidFill>
                  <a:schemeClr val="tx1"/>
                </a:solidFill>
                <a:latin typeface="Times New Roman" panose="02020603050405020304" pitchFamily="18" charset="0"/>
                <a:cs typeface="Times New Roman" panose="02020603050405020304" pitchFamily="18" charset="0"/>
              </a:rPr>
              <a:t>    </a:t>
            </a:r>
            <a:r>
              <a:rPr lang="ro-RO" sz="1600" b="0" dirty="0">
                <a:solidFill>
                  <a:schemeClr val="tx1"/>
                </a:solidFill>
                <a:latin typeface="Times New Roman" panose="02020603050405020304" pitchFamily="18" charset="0"/>
                <a:cs typeface="Times New Roman" panose="02020603050405020304" pitchFamily="18" charset="0"/>
              </a:rPr>
              <a:t>i) decide, în </a:t>
            </a:r>
            <a:r>
              <a:rPr lang="ro-RO" sz="1600" b="0" dirty="0" err="1">
                <a:solidFill>
                  <a:schemeClr val="tx1"/>
                </a:solidFill>
                <a:latin typeface="Times New Roman" panose="02020603050405020304" pitchFamily="18" charset="0"/>
                <a:cs typeface="Times New Roman" panose="02020603050405020304" pitchFamily="18" charset="0"/>
              </a:rPr>
              <a:t>condiţiile</a:t>
            </a:r>
            <a:r>
              <a:rPr lang="ro-RO" sz="1600" b="0" dirty="0">
                <a:solidFill>
                  <a:schemeClr val="tx1"/>
                </a:solidFill>
                <a:latin typeface="Times New Roman" panose="02020603050405020304" pitchFamily="18" charset="0"/>
                <a:cs typeface="Times New Roman" panose="02020603050405020304" pitchFamily="18" charset="0"/>
              </a:rPr>
              <a:t> legii, </a:t>
            </a:r>
            <a:r>
              <a:rPr lang="ro-RO" sz="1600" b="0" dirty="0" err="1">
                <a:solidFill>
                  <a:schemeClr val="tx1"/>
                </a:solidFill>
                <a:latin typeface="Times New Roman" panose="02020603050405020304" pitchFamily="18" charset="0"/>
                <a:cs typeface="Times New Roman" panose="02020603050405020304" pitchFamily="18" charset="0"/>
              </a:rPr>
              <a:t>înfiinţarea</a:t>
            </a:r>
            <a:r>
              <a:rPr lang="ro-RO" sz="1600" b="0" dirty="0">
                <a:solidFill>
                  <a:schemeClr val="tx1"/>
                </a:solidFill>
                <a:latin typeface="Times New Roman" panose="02020603050405020304" pitchFamily="18" charset="0"/>
                <a:cs typeface="Times New Roman" panose="02020603050405020304" pitchFamily="18" charset="0"/>
              </a:rPr>
              <a:t> întreprinderilor municipale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societăţilor</a:t>
            </a:r>
            <a:r>
              <a:rPr lang="ro-RO" sz="1600" b="0" dirty="0">
                <a:solidFill>
                  <a:schemeClr val="tx1"/>
                </a:solidFill>
                <a:latin typeface="Times New Roman" panose="02020603050405020304" pitchFamily="18" charset="0"/>
                <a:cs typeface="Times New Roman" panose="02020603050405020304" pitchFamily="18" charset="0"/>
              </a:rPr>
              <a:t> comerciale sau participarea la capitalul statutar al </a:t>
            </a:r>
            <a:r>
              <a:rPr lang="ro-RO" sz="1600" b="0" dirty="0" err="1">
                <a:solidFill>
                  <a:schemeClr val="tx1"/>
                </a:solidFill>
                <a:latin typeface="Times New Roman" panose="02020603050405020304" pitchFamily="18" charset="0"/>
                <a:cs typeface="Times New Roman" panose="02020603050405020304" pitchFamily="18" charset="0"/>
              </a:rPr>
              <a:t>societăţilor</a:t>
            </a:r>
            <a:r>
              <a:rPr lang="ro-RO" sz="1600" b="0" dirty="0">
                <a:solidFill>
                  <a:schemeClr val="tx1"/>
                </a:solidFill>
                <a:latin typeface="Times New Roman" panose="02020603050405020304" pitchFamily="18" charset="0"/>
                <a:cs typeface="Times New Roman" panose="02020603050405020304" pitchFamily="18" charset="0"/>
              </a:rPr>
              <a:t> comerciale;</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 </a:t>
            </a:r>
            <a:r>
              <a:rPr lang="en-US" sz="1600" b="0" dirty="0">
                <a:solidFill>
                  <a:schemeClr val="tx1"/>
                </a:solidFill>
                <a:latin typeface="Times New Roman" panose="02020603050405020304" pitchFamily="18" charset="0"/>
                <a:cs typeface="Times New Roman" panose="02020603050405020304" pitchFamily="18" charset="0"/>
              </a:rPr>
              <a:t>   </a:t>
            </a:r>
            <a:r>
              <a:rPr lang="ro-RO" sz="1600" b="0" dirty="0">
                <a:solidFill>
                  <a:schemeClr val="tx1"/>
                </a:solidFill>
                <a:latin typeface="Times New Roman" panose="02020603050405020304" pitchFamily="18" charset="0"/>
                <a:cs typeface="Times New Roman" panose="02020603050405020304" pitchFamily="18" charset="0"/>
              </a:rPr>
              <a:t>j) decide, în </a:t>
            </a:r>
            <a:r>
              <a:rPr lang="ro-RO" sz="1600" b="0" dirty="0" err="1">
                <a:solidFill>
                  <a:schemeClr val="tx1"/>
                </a:solidFill>
                <a:latin typeface="Times New Roman" panose="02020603050405020304" pitchFamily="18" charset="0"/>
                <a:cs typeface="Times New Roman" panose="02020603050405020304" pitchFamily="18" charset="0"/>
              </a:rPr>
              <a:t>condiţiile</a:t>
            </a:r>
            <a:r>
              <a:rPr lang="ro-RO" sz="1600" b="0" dirty="0">
                <a:solidFill>
                  <a:schemeClr val="tx1"/>
                </a:solidFill>
                <a:latin typeface="Times New Roman" panose="02020603050405020304" pitchFamily="18" charset="0"/>
                <a:cs typeface="Times New Roman" panose="02020603050405020304" pitchFamily="18" charset="0"/>
              </a:rPr>
              <a:t> legii, asocierea cu alte </a:t>
            </a:r>
            <a:r>
              <a:rPr lang="ro-RO" sz="1600" b="0" dirty="0" err="1">
                <a:solidFill>
                  <a:schemeClr val="tx1"/>
                </a:solidFill>
                <a:latin typeface="Times New Roman" panose="02020603050405020304" pitchFamily="18" charset="0"/>
                <a:cs typeface="Times New Roman" panose="02020603050405020304" pitchFamily="18" charset="0"/>
              </a:rPr>
              <a:t>autorităţi</a:t>
            </a:r>
            <a:r>
              <a:rPr lang="ro-RO" sz="1600" b="0" dirty="0">
                <a:solidFill>
                  <a:schemeClr val="tx1"/>
                </a:solidFill>
                <a:latin typeface="Times New Roman" panose="02020603050405020304" pitchFamily="18" charset="0"/>
                <a:cs typeface="Times New Roman" panose="02020603050405020304" pitchFamily="18" charset="0"/>
              </a:rPr>
              <a:t> ale </a:t>
            </a:r>
            <a:r>
              <a:rPr lang="ro-RO" sz="1600" b="0" dirty="0" err="1">
                <a:solidFill>
                  <a:schemeClr val="tx1"/>
                </a:solidFill>
                <a:latin typeface="Times New Roman" panose="02020603050405020304" pitchFamily="18" charset="0"/>
                <a:cs typeface="Times New Roman" panose="02020603050405020304" pitchFamily="18" charset="0"/>
              </a:rPr>
              <a:t>administraţiei</a:t>
            </a:r>
            <a:r>
              <a:rPr lang="ro-RO" sz="1600" b="0" dirty="0">
                <a:solidFill>
                  <a:schemeClr val="tx1"/>
                </a:solidFill>
                <a:latin typeface="Times New Roman" panose="02020603050405020304" pitchFamily="18" charset="0"/>
                <a:cs typeface="Times New Roman" panose="02020603050405020304" pitchFamily="18" charset="0"/>
              </a:rPr>
              <a:t> publice locale, inclusiv din străinătate, pentru realizarea unor lucrări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servicii de interes public, pentru promovarea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protejarea intereselor </a:t>
            </a:r>
            <a:r>
              <a:rPr lang="ro-RO" sz="1600" b="0" dirty="0" err="1">
                <a:solidFill>
                  <a:schemeClr val="tx1"/>
                </a:solidFill>
                <a:latin typeface="Times New Roman" panose="02020603050405020304" pitchFamily="18" charset="0"/>
                <a:cs typeface="Times New Roman" panose="02020603050405020304" pitchFamily="18" charset="0"/>
              </a:rPr>
              <a:t>autorităţilor</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administraţiei</a:t>
            </a:r>
            <a:r>
              <a:rPr lang="ro-RO" sz="1600" b="0" dirty="0">
                <a:solidFill>
                  <a:schemeClr val="tx1"/>
                </a:solidFill>
                <a:latin typeface="Times New Roman" panose="02020603050405020304" pitchFamily="18" charset="0"/>
                <a:cs typeface="Times New Roman" panose="02020603050405020304" pitchFamily="18" charset="0"/>
              </a:rPr>
              <a:t> publice locale, precum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colaborarea cu </a:t>
            </a:r>
            <a:r>
              <a:rPr lang="ro-RO" sz="1600" b="0" dirty="0" err="1">
                <a:solidFill>
                  <a:schemeClr val="tx1"/>
                </a:solidFill>
                <a:latin typeface="Times New Roman" panose="02020603050405020304" pitchFamily="18" charset="0"/>
                <a:cs typeface="Times New Roman" panose="02020603050405020304" pitchFamily="18" charset="0"/>
              </a:rPr>
              <a:t>agenţi</a:t>
            </a:r>
            <a:r>
              <a:rPr lang="ro-RO" sz="1600" b="0" dirty="0">
                <a:solidFill>
                  <a:schemeClr val="tx1"/>
                </a:solidFill>
                <a:latin typeface="Times New Roman" panose="02020603050405020304" pitchFamily="18" charset="0"/>
                <a:cs typeface="Times New Roman" panose="02020603050405020304" pitchFamily="18" charset="0"/>
              </a:rPr>
              <a:t> economici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asociaţii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obşteşti</a:t>
            </a:r>
            <a:r>
              <a:rPr lang="ro-RO" sz="1600" b="0" dirty="0">
                <a:solidFill>
                  <a:schemeClr val="tx1"/>
                </a:solidFill>
                <a:latin typeface="Times New Roman" panose="02020603050405020304" pitchFamily="18" charset="0"/>
                <a:cs typeface="Times New Roman" panose="02020603050405020304" pitchFamily="18" charset="0"/>
              </a:rPr>
              <a:t> din </a:t>
            </a:r>
            <a:r>
              <a:rPr lang="ro-RO" sz="1600" b="0" dirty="0" err="1">
                <a:solidFill>
                  <a:schemeClr val="tx1"/>
                </a:solidFill>
                <a:latin typeface="Times New Roman" panose="02020603050405020304" pitchFamily="18" charset="0"/>
                <a:cs typeface="Times New Roman" panose="02020603050405020304" pitchFamily="18" charset="0"/>
              </a:rPr>
              <a:t>ţară</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din străinătate în scopul realizării unor </a:t>
            </a:r>
            <a:r>
              <a:rPr lang="ro-RO" sz="1600" b="0" dirty="0" err="1">
                <a:solidFill>
                  <a:schemeClr val="tx1"/>
                </a:solidFill>
                <a:latin typeface="Times New Roman" panose="02020603050405020304" pitchFamily="18" charset="0"/>
                <a:cs typeface="Times New Roman" panose="02020603050405020304" pitchFamily="18" charset="0"/>
              </a:rPr>
              <a:t>acţiuni</a:t>
            </a:r>
            <a:r>
              <a:rPr lang="ro-RO" sz="1600" b="0" dirty="0">
                <a:solidFill>
                  <a:schemeClr val="tx1"/>
                </a:solidFill>
                <a:latin typeface="Times New Roman" panose="02020603050405020304" pitchFamily="18" charset="0"/>
                <a:cs typeface="Times New Roman" panose="02020603050405020304" pitchFamily="18" charset="0"/>
              </a:rPr>
              <a:t> sau lucrări de interes comun;</a:t>
            </a:r>
          </a:p>
        </p:txBody>
      </p:sp>
    </p:spTree>
    <p:extLst>
      <p:ext uri="{BB962C8B-B14F-4D97-AF65-F5344CB8AC3E}">
        <p14:creationId xmlns:p14="http://schemas.microsoft.com/office/powerpoint/2010/main" val="2548163462"/>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41B626BF-CA9D-4985-8566-30943D3F117A}"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278094"/>
          </a:xfrm>
          <a:prstGeom prst="rect">
            <a:avLst/>
          </a:prstGeom>
          <a:noFill/>
        </p:spPr>
        <p:txBody>
          <a:bodyPr wrap="square" rtlCol="0">
            <a:spAutoFit/>
          </a:bodyPr>
          <a:lstStyle/>
          <a:p>
            <a:pPr algn="just"/>
            <a:r>
              <a:rPr lang="en-US" sz="1600" b="0" dirty="0">
                <a:solidFill>
                  <a:schemeClr val="tx1"/>
                </a:solidFill>
                <a:latin typeface="Times New Roman" panose="02020603050405020304" pitchFamily="18" charset="0"/>
                <a:cs typeface="Times New Roman" panose="02020603050405020304" pitchFamily="18" charset="0"/>
              </a:rPr>
              <a:t>    j1) </a:t>
            </a:r>
            <a:r>
              <a:rPr lang="ro-RO" sz="1600" b="0" dirty="0">
                <a:solidFill>
                  <a:schemeClr val="tx1"/>
                </a:solidFill>
                <a:latin typeface="Times New Roman" panose="02020603050405020304" pitchFamily="18" charset="0"/>
                <a:cs typeface="Times New Roman" panose="02020603050405020304" pitchFamily="18" charset="0"/>
              </a:rPr>
              <a:t>decide delegarea </a:t>
            </a:r>
            <a:r>
              <a:rPr lang="ro-RO" sz="1600" b="0" dirty="0" err="1">
                <a:solidFill>
                  <a:schemeClr val="tx1"/>
                </a:solidFill>
                <a:latin typeface="Times New Roman" panose="02020603050405020304" pitchFamily="18" charset="0"/>
                <a:cs typeface="Times New Roman" panose="02020603050405020304" pitchFamily="18" charset="0"/>
              </a:rPr>
              <a:t>competenţei</a:t>
            </a:r>
            <a:r>
              <a:rPr lang="ro-RO" sz="1600" b="0" dirty="0">
                <a:solidFill>
                  <a:schemeClr val="tx1"/>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de aprobare a tarifelor la serviciul public de alimentare cu apă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de canalizare către </a:t>
            </a:r>
            <a:r>
              <a:rPr lang="ro-RO" sz="1600" dirty="0" err="1">
                <a:solidFill>
                  <a:schemeClr val="tx1"/>
                </a:solidFill>
                <a:latin typeface="Times New Roman" panose="02020603050405020304" pitchFamily="18" charset="0"/>
                <a:cs typeface="Times New Roman" panose="02020603050405020304" pitchFamily="18" charset="0"/>
              </a:rPr>
              <a:t>Agenţia</a:t>
            </a:r>
            <a:r>
              <a:rPr lang="ro-RO" sz="1600" dirty="0">
                <a:solidFill>
                  <a:schemeClr val="tx1"/>
                </a:solidFill>
                <a:latin typeface="Times New Roman" panose="02020603050405020304" pitchFamily="18" charset="0"/>
                <a:cs typeface="Times New Roman" panose="02020603050405020304" pitchFamily="18" charset="0"/>
              </a:rPr>
              <a:t> </a:t>
            </a:r>
            <a:r>
              <a:rPr lang="ro-RO" sz="1600" dirty="0" err="1">
                <a:solidFill>
                  <a:schemeClr val="tx1"/>
                </a:solidFill>
                <a:latin typeface="Times New Roman" panose="02020603050405020304" pitchFamily="18" charset="0"/>
                <a:cs typeface="Times New Roman" panose="02020603050405020304" pitchFamily="18" charset="0"/>
              </a:rPr>
              <a:t>Naţională</a:t>
            </a:r>
            <a:r>
              <a:rPr lang="ro-RO" sz="1600" dirty="0">
                <a:solidFill>
                  <a:schemeClr val="tx1"/>
                </a:solidFill>
                <a:latin typeface="Times New Roman" panose="02020603050405020304" pitchFamily="18" charset="0"/>
                <a:cs typeface="Times New Roman" panose="02020603050405020304" pitchFamily="18" charset="0"/>
              </a:rPr>
              <a:t> pentru Reglementare în Energetică</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k) </a:t>
            </a:r>
            <a:r>
              <a:rPr lang="ro-RO" sz="1600" b="0" dirty="0">
                <a:solidFill>
                  <a:schemeClr val="tx1"/>
                </a:solidFill>
                <a:latin typeface="Times New Roman" panose="02020603050405020304" pitchFamily="18" charset="0"/>
                <a:cs typeface="Times New Roman" panose="02020603050405020304" pitchFamily="18" charset="0"/>
              </a:rPr>
              <a:t>decide stabilirea de legături de colaborare, cooperare, inclusiv transfrontalieră,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a:t>
            </a:r>
            <a:r>
              <a:rPr lang="ro-RO" sz="1600" b="0" dirty="0" err="1">
                <a:solidFill>
                  <a:schemeClr val="tx1"/>
                </a:solidFill>
                <a:latin typeface="Times New Roman" panose="02020603050405020304" pitchFamily="18" charset="0"/>
                <a:cs typeface="Times New Roman" panose="02020603050405020304" pitchFamily="18" charset="0"/>
              </a:rPr>
              <a:t>înfrăţire</a:t>
            </a:r>
            <a:r>
              <a:rPr lang="ro-RO" sz="1600" b="0" dirty="0">
                <a:solidFill>
                  <a:schemeClr val="tx1"/>
                </a:solidFill>
                <a:latin typeface="Times New Roman" panose="02020603050405020304" pitchFamily="18" charset="0"/>
                <a:cs typeface="Times New Roman" panose="02020603050405020304" pitchFamily="18" charset="0"/>
              </a:rPr>
              <a:t> cu </a:t>
            </a:r>
            <a:r>
              <a:rPr lang="ro-RO" sz="1600" b="0" dirty="0" err="1">
                <a:solidFill>
                  <a:schemeClr val="tx1"/>
                </a:solidFill>
                <a:latin typeface="Times New Roman" panose="02020603050405020304" pitchFamily="18" charset="0"/>
                <a:cs typeface="Times New Roman" panose="02020603050405020304" pitchFamily="18" charset="0"/>
              </a:rPr>
              <a:t>localităţi</a:t>
            </a:r>
            <a:r>
              <a:rPr lang="ro-RO" sz="1600" b="0" dirty="0">
                <a:solidFill>
                  <a:schemeClr val="tx1"/>
                </a:solidFill>
                <a:latin typeface="Times New Roman" panose="02020603050405020304" pitchFamily="18" charset="0"/>
                <a:cs typeface="Times New Roman" panose="02020603050405020304" pitchFamily="18" charset="0"/>
              </a:rPr>
              <a:t> din străinătate;</a:t>
            </a:r>
          </a:p>
          <a:p>
            <a:pPr algn="just"/>
            <a:r>
              <a:rPr lang="ro-RO" sz="1600" b="0" dirty="0">
                <a:solidFill>
                  <a:schemeClr val="tx1"/>
                </a:solidFill>
                <a:latin typeface="Times New Roman" panose="02020603050405020304" pitchFamily="18" charset="0"/>
                <a:cs typeface="Times New Roman" panose="02020603050405020304" pitchFamily="18" charset="0"/>
              </a:rPr>
              <a:t>    l) aprobă, la propunerea primarului, organigrama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statele primăriei, ale structurilor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serviciilor publice din subordine, precum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schema de salarizare a personalului acestora;</a:t>
            </a:r>
          </a:p>
          <a:p>
            <a:pPr algn="just"/>
            <a:r>
              <a:rPr lang="ro-RO" sz="1600" b="0" dirty="0">
                <a:solidFill>
                  <a:schemeClr val="tx1"/>
                </a:solidFill>
                <a:latin typeface="Times New Roman" panose="02020603050405020304" pitchFamily="18" charset="0"/>
                <a:cs typeface="Times New Roman" panose="02020603050405020304" pitchFamily="18" charset="0"/>
              </a:rPr>
              <a:t>    n) aprobă bugetul local, modul de utilizare a fondului de rezervă, precum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 fondurilor speciale, aprobă împrumuturile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contul de încheiere a </a:t>
            </a:r>
            <a:r>
              <a:rPr lang="ro-RO" sz="1600" b="0" dirty="0" err="1">
                <a:solidFill>
                  <a:schemeClr val="tx1"/>
                </a:solidFill>
                <a:latin typeface="Times New Roman" panose="02020603050405020304" pitchFamily="18" charset="0"/>
                <a:cs typeface="Times New Roman" panose="02020603050405020304" pitchFamily="18" charset="0"/>
              </a:rPr>
              <a:t>exerciţiului</a:t>
            </a:r>
            <a:r>
              <a:rPr lang="ro-RO" sz="1600" b="0" dirty="0">
                <a:solidFill>
                  <a:schemeClr val="tx1"/>
                </a:solidFill>
                <a:latin typeface="Times New Roman" panose="02020603050405020304" pitchFamily="18" charset="0"/>
                <a:cs typeface="Times New Roman" panose="02020603050405020304" pitchFamily="18" charset="0"/>
              </a:rPr>
              <a:t> bugetar; operează modificări în bugetul local;</a:t>
            </a:r>
          </a:p>
          <a:p>
            <a:pPr algn="just"/>
            <a:r>
              <a:rPr lang="ro-RO" sz="1600" b="0" dirty="0">
                <a:solidFill>
                  <a:schemeClr val="tx1"/>
                </a:solidFill>
                <a:latin typeface="Times New Roman" panose="02020603050405020304" pitchFamily="18" charset="0"/>
                <a:cs typeface="Times New Roman" panose="02020603050405020304" pitchFamily="18" charset="0"/>
              </a:rPr>
              <a:t>    o) aprobă, în condițiile legii, planurile urbanistice generale ale localităților din componenta unității administrativ-teritoriale respective;</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en-US" sz="1600" b="0" dirty="0">
                <a:solidFill>
                  <a:schemeClr val="tx1"/>
                </a:solidFill>
                <a:latin typeface="Times New Roman" panose="02020603050405020304" pitchFamily="18" charset="0"/>
                <a:cs typeface="Times New Roman" panose="02020603050405020304" pitchFamily="18" charset="0"/>
              </a:rPr>
              <a:t>    p) </a:t>
            </a:r>
            <a:r>
              <a:rPr lang="ro-RO" sz="1600" b="0" dirty="0">
                <a:solidFill>
                  <a:schemeClr val="tx1"/>
                </a:solidFill>
                <a:latin typeface="Times New Roman" panose="02020603050405020304" pitchFamily="18" charset="0"/>
                <a:cs typeface="Times New Roman" panose="02020603050405020304" pitchFamily="18" charset="0"/>
              </a:rPr>
              <a:t>aprobă studii, prognoze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programe de dezvoltare social-economică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altă natură;</a:t>
            </a:r>
          </a:p>
          <a:p>
            <a:pPr algn="just"/>
            <a:r>
              <a:rPr lang="ro-RO" sz="1600" b="0" dirty="0">
                <a:solidFill>
                  <a:schemeClr val="tx1"/>
                </a:solidFill>
                <a:latin typeface="Times New Roman" panose="02020603050405020304" pitchFamily="18" charset="0"/>
                <a:cs typeface="Times New Roman" panose="02020603050405020304" pitchFamily="18" charset="0"/>
              </a:rPr>
              <a:t>    p1) aprobă, conform </a:t>
            </a:r>
            <a:r>
              <a:rPr lang="ro-RO" sz="1600" b="0" dirty="0" err="1">
                <a:solidFill>
                  <a:schemeClr val="tx1"/>
                </a:solidFill>
                <a:latin typeface="Times New Roman" panose="02020603050405020304" pitchFamily="18" charset="0"/>
                <a:cs typeface="Times New Roman" panose="02020603050405020304" pitchFamily="18" charset="0"/>
              </a:rPr>
              <a:t>necesităţilor</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comunităţii</a:t>
            </a:r>
            <a:r>
              <a:rPr lang="ro-RO" sz="1600" b="0" dirty="0">
                <a:solidFill>
                  <a:schemeClr val="tx1"/>
                </a:solidFill>
                <a:latin typeface="Times New Roman" panose="02020603050405020304" pitchFamily="18" charset="0"/>
                <a:cs typeface="Times New Roman" panose="02020603050405020304" pitchFamily="18" charset="0"/>
              </a:rPr>
              <a:t>, programe de dezvoltare a serviciilor sociale;</a:t>
            </a:r>
          </a:p>
          <a:p>
            <a:pPr algn="just"/>
            <a:r>
              <a:rPr lang="en-US" sz="1600" b="0" dirty="0">
                <a:solidFill>
                  <a:schemeClr val="tx1"/>
                </a:solidFill>
                <a:latin typeface="Times New Roman" panose="02020603050405020304" pitchFamily="18" charset="0"/>
                <a:cs typeface="Times New Roman" panose="02020603050405020304" pitchFamily="18" charset="0"/>
              </a:rPr>
              <a:t>    q) </a:t>
            </a:r>
            <a:r>
              <a:rPr lang="ro-RO" sz="1600" b="0" dirty="0">
                <a:solidFill>
                  <a:schemeClr val="tx1"/>
                </a:solidFill>
                <a:latin typeface="Times New Roman" panose="02020603050405020304" pitchFamily="18" charset="0"/>
                <a:cs typeface="Times New Roman" panose="02020603050405020304" pitchFamily="18" charset="0"/>
              </a:rPr>
              <a:t>aprobă, în </a:t>
            </a:r>
            <a:r>
              <a:rPr lang="ro-RO" sz="1600" b="0" dirty="0" err="1">
                <a:solidFill>
                  <a:schemeClr val="tx1"/>
                </a:solidFill>
                <a:latin typeface="Times New Roman" panose="02020603050405020304" pitchFamily="18" charset="0"/>
                <a:cs typeface="Times New Roman" panose="02020603050405020304" pitchFamily="18" charset="0"/>
              </a:rPr>
              <a:t>condiţiile</a:t>
            </a:r>
            <a:r>
              <a:rPr lang="ro-RO" sz="1600" b="0" dirty="0">
                <a:solidFill>
                  <a:schemeClr val="tx1"/>
                </a:solidFill>
                <a:latin typeface="Times New Roman" panose="02020603050405020304" pitchFamily="18" charset="0"/>
                <a:cs typeface="Times New Roman" panose="02020603050405020304" pitchFamily="18" charset="0"/>
              </a:rPr>
              <a:t> legii, </a:t>
            </a:r>
            <a:r>
              <a:rPr lang="ro-RO" sz="1600" dirty="0">
                <a:solidFill>
                  <a:schemeClr val="tx1"/>
                </a:solidFill>
                <a:latin typeface="Times New Roman" panose="02020603050405020304" pitchFamily="18" charset="0"/>
                <a:cs typeface="Times New Roman" panose="02020603050405020304" pitchFamily="18" charset="0"/>
              </a:rPr>
              <a:t>norme specifice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tarife pentru </a:t>
            </a:r>
            <a:r>
              <a:rPr lang="ro-RO" sz="1600" dirty="0" err="1">
                <a:solidFill>
                  <a:schemeClr val="tx1"/>
                </a:solidFill>
                <a:latin typeface="Times New Roman" panose="02020603050405020304" pitchFamily="18" charset="0"/>
                <a:cs typeface="Times New Roman" panose="02020603050405020304" pitchFamily="18" charset="0"/>
              </a:rPr>
              <a:t>instituţiile</a:t>
            </a:r>
            <a:r>
              <a:rPr lang="ro-RO" sz="1600" dirty="0">
                <a:solidFill>
                  <a:schemeClr val="tx1"/>
                </a:solidFill>
                <a:latin typeface="Times New Roman" panose="02020603050405020304" pitchFamily="18" charset="0"/>
                <a:cs typeface="Times New Roman" panose="02020603050405020304" pitchFamily="18" charset="0"/>
              </a:rPr>
              <a:t> publice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serviciile publice de interes local din subordine, cu </a:t>
            </a:r>
            <a:r>
              <a:rPr lang="ro-RO" sz="1600" dirty="0" err="1">
                <a:solidFill>
                  <a:schemeClr val="tx1"/>
                </a:solidFill>
                <a:latin typeface="Times New Roman" panose="02020603050405020304" pitchFamily="18" charset="0"/>
                <a:cs typeface="Times New Roman" panose="02020603050405020304" pitchFamily="18" charset="0"/>
              </a:rPr>
              <a:t>excepţia</a:t>
            </a:r>
            <a:r>
              <a:rPr lang="ro-RO" sz="1600" dirty="0">
                <a:solidFill>
                  <a:schemeClr val="tx1"/>
                </a:solidFill>
                <a:latin typeface="Times New Roman" panose="02020603050405020304" pitchFamily="18" charset="0"/>
                <a:cs typeface="Times New Roman" panose="02020603050405020304" pitchFamily="18" charset="0"/>
              </a:rPr>
              <a:t> tarifelor pentru serviciile publice de alimentare cu energie termică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de alimentare cu apă tehnologică, </a:t>
            </a:r>
            <a:r>
              <a:rPr lang="ro-RO" sz="1600" b="0" dirty="0">
                <a:solidFill>
                  <a:schemeClr val="tx1"/>
                </a:solidFill>
                <a:latin typeface="Times New Roman" panose="02020603050405020304" pitchFamily="18" charset="0"/>
                <a:cs typeface="Times New Roman" panose="02020603050405020304" pitchFamily="18" charset="0"/>
              </a:rPr>
              <a:t>inclusiv aprobă </a:t>
            </a:r>
            <a:r>
              <a:rPr lang="ro-RO" sz="1600" b="0" dirty="0" err="1">
                <a:solidFill>
                  <a:schemeClr val="tx1"/>
                </a:solidFill>
                <a:latin typeface="Times New Roman" panose="02020603050405020304" pitchFamily="18" charset="0"/>
                <a:cs typeface="Times New Roman" panose="02020603050405020304" pitchFamily="18" charset="0"/>
              </a:rPr>
              <a:t>cerinţe</a:t>
            </a:r>
            <a:r>
              <a:rPr lang="ro-RO" sz="1600" b="0" dirty="0">
                <a:solidFill>
                  <a:schemeClr val="tx1"/>
                </a:solidFill>
                <a:latin typeface="Times New Roman" panose="02020603050405020304" pitchFamily="18" charset="0"/>
                <a:cs typeface="Times New Roman" panose="02020603050405020304" pitchFamily="18" charset="0"/>
              </a:rPr>
              <a:t> privind regimul de lucru al întreprinderilor comerciale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a:t>
            </a:r>
            <a:r>
              <a:rPr lang="ro-RO" sz="1600" b="0" dirty="0" err="1">
                <a:solidFill>
                  <a:schemeClr val="tx1"/>
                </a:solidFill>
                <a:latin typeface="Times New Roman" panose="02020603050405020304" pitchFamily="18" charset="0"/>
                <a:cs typeface="Times New Roman" panose="02020603050405020304" pitchFamily="18" charset="0"/>
              </a:rPr>
              <a:t>alimentaţie</a:t>
            </a:r>
            <a:r>
              <a:rPr lang="ro-RO" sz="1600" b="0" dirty="0">
                <a:solidFill>
                  <a:schemeClr val="tx1"/>
                </a:solidFill>
                <a:latin typeface="Times New Roman" panose="02020603050405020304" pitchFamily="18" charset="0"/>
                <a:cs typeface="Times New Roman" panose="02020603050405020304" pitchFamily="18" charset="0"/>
              </a:rPr>
              <a:t> publică, indiferent de tipul de proprietate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forma juridică de organizare, precum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al persoanelor fizice care practică </a:t>
            </a:r>
            <a:r>
              <a:rPr lang="ro-RO" sz="1600" b="0" dirty="0" err="1">
                <a:solidFill>
                  <a:schemeClr val="tx1"/>
                </a:solidFill>
                <a:latin typeface="Times New Roman" panose="02020603050405020304" pitchFamily="18" charset="0"/>
                <a:cs typeface="Times New Roman" panose="02020603050405020304" pitchFamily="18" charset="0"/>
              </a:rPr>
              <a:t>comerţul</a:t>
            </a:r>
            <a:r>
              <a:rPr lang="ro-RO" sz="1600" b="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98527677"/>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EBE213CF-1804-4C7F-88B0-E559726DA66D}"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5016758"/>
          </a:xfrm>
          <a:prstGeom prst="rect">
            <a:avLst/>
          </a:prstGeom>
          <a:noFill/>
        </p:spPr>
        <p:txBody>
          <a:bodyPr wrap="square" rtlCol="0">
            <a:spAutoFit/>
          </a:bodyPr>
          <a:lstStyle/>
          <a:p>
            <a:pPr algn="just"/>
            <a:r>
              <a:rPr lang="en-US" sz="1600" b="0" dirty="0">
                <a:solidFill>
                  <a:schemeClr val="tx1"/>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Articolul 29. </a:t>
            </a:r>
            <a:r>
              <a:rPr lang="ro-RO" sz="1600" dirty="0" err="1">
                <a:solidFill>
                  <a:schemeClr val="tx1"/>
                </a:solidFill>
                <a:latin typeface="Times New Roman" panose="02020603050405020304" pitchFamily="18" charset="0"/>
                <a:cs typeface="Times New Roman" panose="02020603050405020304" pitchFamily="18" charset="0"/>
              </a:rPr>
              <a:t>Atribuţiile</a:t>
            </a:r>
            <a:r>
              <a:rPr lang="ro-RO" sz="1600" dirty="0">
                <a:solidFill>
                  <a:schemeClr val="tx1"/>
                </a:solidFill>
                <a:latin typeface="Times New Roman" panose="02020603050405020304" pitchFamily="18" charset="0"/>
                <a:cs typeface="Times New Roman" panose="02020603050405020304" pitchFamily="18" charset="0"/>
              </a:rPr>
              <a:t> de bază ale primarului</a:t>
            </a:r>
          </a:p>
          <a:p>
            <a:pPr algn="just"/>
            <a:r>
              <a:rPr lang="ro-RO" sz="1600" b="0" dirty="0">
                <a:solidFill>
                  <a:schemeClr val="tx1"/>
                </a:solidFill>
                <a:latin typeface="Times New Roman" panose="02020603050405020304" pitchFamily="18" charset="0"/>
                <a:cs typeface="Times New Roman" panose="02020603050405020304" pitchFamily="18" charset="0"/>
              </a:rPr>
              <a:t>    (1) Pornind de la domeniile de activitate ale </a:t>
            </a:r>
            <a:r>
              <a:rPr lang="ro-RO" sz="1600" b="0" dirty="0" err="1">
                <a:solidFill>
                  <a:schemeClr val="tx1"/>
                </a:solidFill>
                <a:latin typeface="Times New Roman" panose="02020603050405020304" pitchFamily="18" charset="0"/>
                <a:cs typeface="Times New Roman" panose="02020603050405020304" pitchFamily="18" charset="0"/>
              </a:rPr>
              <a:t>autorităţilor</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administraţiei</a:t>
            </a:r>
            <a:r>
              <a:rPr lang="ro-RO" sz="1600" b="0" dirty="0">
                <a:solidFill>
                  <a:schemeClr val="tx1"/>
                </a:solidFill>
                <a:latin typeface="Times New Roman" panose="02020603050405020304" pitchFamily="18" charset="0"/>
                <a:cs typeface="Times New Roman" panose="02020603050405020304" pitchFamily="18" charset="0"/>
              </a:rPr>
              <a:t> publice locale de nivelul </a:t>
            </a:r>
            <a:r>
              <a:rPr lang="ro-RO" sz="1600" b="0" dirty="0" err="1">
                <a:solidFill>
                  <a:schemeClr val="tx1"/>
                </a:solidFill>
                <a:latin typeface="Times New Roman" panose="02020603050405020304" pitchFamily="18" charset="0"/>
                <a:cs typeface="Times New Roman" panose="02020603050405020304" pitchFamily="18" charset="0"/>
              </a:rPr>
              <a:t>întîi</a:t>
            </a:r>
            <a:r>
              <a:rPr lang="ro-RO" sz="1600" b="0" dirty="0">
                <a:solidFill>
                  <a:schemeClr val="tx1"/>
                </a:solidFill>
                <a:latin typeface="Times New Roman" panose="02020603050405020304" pitchFamily="18" charset="0"/>
                <a:cs typeface="Times New Roman" panose="02020603050405020304" pitchFamily="18" charset="0"/>
              </a:rPr>
              <a:t>, stabilite la art.4 alin.(1) din Legea privind descentralizarea administrativă, primarul exercită în teritoriul administrat următoarele </a:t>
            </a:r>
            <a:r>
              <a:rPr lang="ro-RO" sz="1600" b="0" dirty="0" err="1">
                <a:solidFill>
                  <a:schemeClr val="tx1"/>
                </a:solidFill>
                <a:latin typeface="Times New Roman" panose="02020603050405020304" pitchFamily="18" charset="0"/>
                <a:cs typeface="Times New Roman" panose="02020603050405020304" pitchFamily="18" charset="0"/>
              </a:rPr>
              <a:t>atribuţii</a:t>
            </a:r>
            <a:r>
              <a:rPr lang="ro-RO" sz="1600" b="0" dirty="0">
                <a:solidFill>
                  <a:schemeClr val="tx1"/>
                </a:solidFill>
                <a:latin typeface="Times New Roman" panose="02020603050405020304" pitchFamily="18" charset="0"/>
                <a:cs typeface="Times New Roman" panose="02020603050405020304" pitchFamily="18" charset="0"/>
              </a:rPr>
              <a:t> de bază:</a:t>
            </a:r>
          </a:p>
          <a:p>
            <a:pPr algn="just"/>
            <a:r>
              <a:rPr lang="ro-RO" sz="1600" b="0" dirty="0">
                <a:solidFill>
                  <a:schemeClr val="tx1"/>
                </a:solidFill>
                <a:latin typeface="Times New Roman" panose="02020603050405020304" pitchFamily="18" charset="0"/>
                <a:cs typeface="Times New Roman" panose="02020603050405020304" pitchFamily="18" charset="0"/>
              </a:rPr>
              <a:t>    a) asigură executarea deciziilor consiliului local;</a:t>
            </a:r>
          </a:p>
          <a:p>
            <a:pPr algn="just"/>
            <a:r>
              <a:rPr lang="ro-RO" sz="1600" b="0" dirty="0">
                <a:solidFill>
                  <a:schemeClr val="tx1"/>
                </a:solidFill>
                <a:latin typeface="Times New Roman" panose="02020603050405020304" pitchFamily="18" charset="0"/>
                <a:cs typeface="Times New Roman" panose="02020603050405020304" pitchFamily="18" charset="0"/>
              </a:rPr>
              <a:t>    b) propune, în </a:t>
            </a:r>
            <a:r>
              <a:rPr lang="ro-RO" sz="1600" b="0" dirty="0" err="1">
                <a:solidFill>
                  <a:schemeClr val="tx1"/>
                </a:solidFill>
                <a:latin typeface="Times New Roman" panose="02020603050405020304" pitchFamily="18" charset="0"/>
                <a:cs typeface="Times New Roman" panose="02020603050405020304" pitchFamily="18" charset="0"/>
              </a:rPr>
              <a:t>condiţiile</a:t>
            </a:r>
            <a:r>
              <a:rPr lang="ro-RO" sz="1600" b="0" dirty="0">
                <a:solidFill>
                  <a:schemeClr val="tx1"/>
                </a:solidFill>
                <a:latin typeface="Times New Roman" panose="02020603050405020304" pitchFamily="18" charset="0"/>
                <a:cs typeface="Times New Roman" panose="02020603050405020304" pitchFamily="18" charset="0"/>
              </a:rPr>
              <a:t> legii, organigrama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statele primăriei, schema de salarizare a personalului acesteia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le supune aprobării consiliului local;</a:t>
            </a:r>
          </a:p>
          <a:p>
            <a:pPr algn="just"/>
            <a:r>
              <a:rPr lang="ro-RO" sz="1600" b="0" dirty="0">
                <a:solidFill>
                  <a:schemeClr val="tx1"/>
                </a:solidFill>
                <a:latin typeface="Times New Roman" panose="02020603050405020304" pitchFamily="18" charset="0"/>
                <a:cs typeface="Times New Roman" panose="02020603050405020304" pitchFamily="18" charset="0"/>
              </a:rPr>
              <a:t>    c) </a:t>
            </a:r>
            <a:r>
              <a:rPr lang="ro-RO" sz="1600" b="0" dirty="0" err="1">
                <a:solidFill>
                  <a:schemeClr val="tx1"/>
                </a:solidFill>
                <a:latin typeface="Times New Roman" panose="02020603050405020304" pitchFamily="18" charset="0"/>
                <a:cs typeface="Times New Roman" panose="02020603050405020304" pitchFamily="18" charset="0"/>
              </a:rPr>
              <a:t>numeşte</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stabileşte</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atribuţiile</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încetează raporturile de serviciu sau de muncă cu </a:t>
            </a:r>
            <a:r>
              <a:rPr lang="ro-RO" sz="1600" b="0" dirty="0" err="1">
                <a:solidFill>
                  <a:schemeClr val="tx1"/>
                </a:solidFill>
                <a:latin typeface="Times New Roman" panose="02020603050405020304" pitchFamily="18" charset="0"/>
                <a:cs typeface="Times New Roman" panose="02020603050405020304" pitchFamily="18" charset="0"/>
              </a:rPr>
              <a:t>şefii</a:t>
            </a:r>
            <a:r>
              <a:rPr lang="ro-RO" sz="1600" b="0" dirty="0">
                <a:solidFill>
                  <a:schemeClr val="tx1"/>
                </a:solidFill>
                <a:latin typeface="Times New Roman" panose="02020603050405020304" pitchFamily="18" charset="0"/>
                <a:cs typeface="Times New Roman" panose="02020603050405020304" pitchFamily="18" charset="0"/>
              </a:rPr>
              <a:t> de subdiviziuni, de servicii, de întreprinderi municipale din subordinea </a:t>
            </a:r>
            <a:r>
              <a:rPr lang="ro-RO" sz="1600" b="0" dirty="0" err="1">
                <a:solidFill>
                  <a:schemeClr val="tx1"/>
                </a:solidFill>
                <a:latin typeface="Times New Roman" panose="02020603050405020304" pitchFamily="18" charset="0"/>
                <a:cs typeface="Times New Roman" panose="02020603050405020304" pitchFamily="18" charset="0"/>
              </a:rPr>
              <a:t>autorităţii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administraţiei</a:t>
            </a:r>
            <a:r>
              <a:rPr lang="ro-RO" sz="1600" b="0" dirty="0">
                <a:solidFill>
                  <a:schemeClr val="tx1"/>
                </a:solidFill>
                <a:latin typeface="Times New Roman" panose="02020603050405020304" pitchFamily="18" charset="0"/>
                <a:cs typeface="Times New Roman" panose="02020603050405020304" pitchFamily="18" charset="0"/>
              </a:rPr>
              <a:t> publice locale respective, personalul primăriei, conduce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controlează activitatea acestora, contribuie la formarea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reciclarea profesională;</a:t>
            </a:r>
          </a:p>
          <a:p>
            <a:pPr algn="just"/>
            <a:r>
              <a:rPr lang="ro-RO" sz="1600" b="0" dirty="0">
                <a:solidFill>
                  <a:schemeClr val="tx1"/>
                </a:solidFill>
                <a:latin typeface="Times New Roman" panose="02020603050405020304" pitchFamily="18" charset="0"/>
                <a:cs typeface="Times New Roman" panose="02020603050405020304" pitchFamily="18" charset="0"/>
              </a:rPr>
              <a:t>d) </a:t>
            </a:r>
            <a:r>
              <a:rPr lang="ro-RO" sz="1600" b="0" dirty="0" err="1">
                <a:solidFill>
                  <a:schemeClr val="tx1"/>
                </a:solidFill>
                <a:latin typeface="Times New Roman" panose="02020603050405020304" pitchFamily="18" charset="0"/>
                <a:cs typeface="Times New Roman" panose="02020603050405020304" pitchFamily="18" charset="0"/>
              </a:rPr>
              <a:t>stabileşte</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atribuţiile</a:t>
            </a:r>
            <a:r>
              <a:rPr lang="ro-RO" sz="1600" b="0" dirty="0">
                <a:solidFill>
                  <a:schemeClr val="tx1"/>
                </a:solidFill>
                <a:latin typeface="Times New Roman" panose="02020603050405020304" pitchFamily="18" charset="0"/>
                <a:cs typeface="Times New Roman" panose="02020603050405020304" pitchFamily="18" charset="0"/>
              </a:rPr>
              <a:t> viceprimarului (viceprimarilor);</a:t>
            </a:r>
          </a:p>
          <a:p>
            <a:pPr algn="just"/>
            <a:r>
              <a:rPr lang="ro-RO" sz="1600" b="0" dirty="0">
                <a:solidFill>
                  <a:schemeClr val="tx1"/>
                </a:solidFill>
                <a:latin typeface="Times New Roman" panose="02020603050405020304" pitchFamily="18" charset="0"/>
                <a:cs typeface="Times New Roman" panose="02020603050405020304" pitchFamily="18" charset="0"/>
              </a:rPr>
              <a:t>    e) asigură elaborarea proiectului de buget al </a:t>
            </a:r>
            <a:r>
              <a:rPr lang="ro-RO" sz="1600" b="0" dirty="0" err="1">
                <a:solidFill>
                  <a:schemeClr val="tx1"/>
                </a:solidFill>
                <a:latin typeface="Times New Roman" panose="02020603050405020304" pitchFamily="18" charset="0"/>
                <a:cs typeface="Times New Roman" panose="02020603050405020304" pitchFamily="18" charset="0"/>
              </a:rPr>
              <a:t>unităţii</a:t>
            </a:r>
            <a:r>
              <a:rPr lang="ro-RO" sz="1600" b="0" dirty="0">
                <a:solidFill>
                  <a:schemeClr val="tx1"/>
                </a:solidFill>
                <a:latin typeface="Times New Roman" panose="02020603050405020304" pitchFamily="18" charset="0"/>
                <a:cs typeface="Times New Roman" panose="02020603050405020304" pitchFamily="18" charset="0"/>
              </a:rPr>
              <a:t> administrativ-teritoriale respective, întocmirea rapoartelor periodice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anuale privind executarea bugetului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le prezintă spre aprobare consiliului local;</a:t>
            </a:r>
          </a:p>
          <a:p>
            <a:pPr algn="just"/>
            <a:r>
              <a:rPr lang="en-US" sz="1600" b="0" dirty="0">
                <a:solidFill>
                  <a:schemeClr val="tx1"/>
                </a:solidFill>
                <a:latin typeface="Times New Roman" panose="02020603050405020304" pitchFamily="18" charset="0"/>
                <a:cs typeface="Times New Roman" panose="02020603050405020304" pitchFamily="18" charset="0"/>
              </a:rPr>
              <a:t>   </a:t>
            </a:r>
            <a:r>
              <a:rPr lang="ro-RO" sz="1600" b="0" dirty="0">
                <a:solidFill>
                  <a:schemeClr val="tx1"/>
                </a:solidFill>
                <a:latin typeface="Times New Roman" panose="02020603050405020304" pitchFamily="18" charset="0"/>
                <a:cs typeface="Times New Roman" panose="02020603050405020304" pitchFamily="18" charset="0"/>
              </a:rPr>
              <a:t>f)  exercită </a:t>
            </a:r>
            <a:r>
              <a:rPr lang="ro-RO" sz="1600" b="0" dirty="0" err="1">
                <a:solidFill>
                  <a:schemeClr val="tx1"/>
                </a:solidFill>
                <a:latin typeface="Times New Roman" panose="02020603050405020304" pitchFamily="18" charset="0"/>
                <a:cs typeface="Times New Roman" panose="02020603050405020304" pitchFamily="18" charset="0"/>
              </a:rPr>
              <a:t>funcţia</a:t>
            </a:r>
            <a:r>
              <a:rPr lang="ro-RO" sz="1600" b="0" dirty="0">
                <a:solidFill>
                  <a:schemeClr val="tx1"/>
                </a:solidFill>
                <a:latin typeface="Times New Roman" panose="02020603050405020304" pitchFamily="18" charset="0"/>
                <a:cs typeface="Times New Roman" panose="02020603050405020304" pitchFamily="18" charset="0"/>
              </a:rPr>
              <a:t> de ordonator principal de credite al satului (comunei), </a:t>
            </a:r>
            <a:r>
              <a:rPr lang="ro-RO" sz="1600" b="0" dirty="0" err="1">
                <a:solidFill>
                  <a:schemeClr val="tx1"/>
                </a:solidFill>
                <a:latin typeface="Times New Roman" panose="02020603050405020304" pitchFamily="18" charset="0"/>
                <a:cs typeface="Times New Roman" panose="02020603050405020304" pitchFamily="18" charset="0"/>
              </a:rPr>
              <a:t>oraşului</a:t>
            </a:r>
            <a:r>
              <a:rPr lang="ro-RO" sz="1600" b="0" dirty="0">
                <a:solidFill>
                  <a:schemeClr val="tx1"/>
                </a:solidFill>
                <a:latin typeface="Times New Roman" panose="02020603050405020304" pitchFamily="18" charset="0"/>
                <a:cs typeface="Times New Roman" panose="02020603050405020304" pitchFamily="18" charset="0"/>
              </a:rPr>
              <a:t> (municipiului); verifică, din oficiu sau la cerere, încasarea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cheltuirea mijloacelor de la bugetul local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informează consiliul local despre </a:t>
            </a:r>
            <a:r>
              <a:rPr lang="ro-RO" sz="1600" b="0" dirty="0" err="1">
                <a:solidFill>
                  <a:schemeClr val="tx1"/>
                </a:solidFill>
                <a:latin typeface="Times New Roman" panose="02020603050405020304" pitchFamily="18" charset="0"/>
                <a:cs typeface="Times New Roman" panose="02020603050405020304" pitchFamily="18" charset="0"/>
              </a:rPr>
              <a:t>situaţia</a:t>
            </a:r>
            <a:r>
              <a:rPr lang="ro-RO" sz="1600" b="0" dirty="0">
                <a:solidFill>
                  <a:schemeClr val="tx1"/>
                </a:solidFill>
                <a:latin typeface="Times New Roman" panose="02020603050405020304" pitchFamily="18" charset="0"/>
                <a:cs typeface="Times New Roman" panose="02020603050405020304" pitchFamily="18" charset="0"/>
              </a:rPr>
              <a:t> existentă;</a:t>
            </a:r>
          </a:p>
          <a:p>
            <a:pPr algn="just"/>
            <a:r>
              <a:rPr lang="ro-RO" sz="1600" b="0" dirty="0">
                <a:solidFill>
                  <a:schemeClr val="tx1"/>
                </a:solidFill>
                <a:latin typeface="Times New Roman" panose="02020603050405020304" pitchFamily="18" charset="0"/>
                <a:cs typeface="Times New Roman" panose="02020603050405020304" pitchFamily="18" charset="0"/>
              </a:rPr>
              <a:t>    g) răspunde de inventarierea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administrarea bunurilor domeniului public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celui privat ale satului (comunei), </a:t>
            </a:r>
            <a:r>
              <a:rPr lang="ro-RO" sz="1600" b="0" dirty="0" err="1">
                <a:solidFill>
                  <a:schemeClr val="tx1"/>
                </a:solidFill>
                <a:latin typeface="Times New Roman" panose="02020603050405020304" pitchFamily="18" charset="0"/>
                <a:cs typeface="Times New Roman" panose="02020603050405020304" pitchFamily="18" charset="0"/>
              </a:rPr>
              <a:t>oraşului</a:t>
            </a:r>
            <a:r>
              <a:rPr lang="ro-RO" sz="1600" b="0" dirty="0">
                <a:solidFill>
                  <a:schemeClr val="tx1"/>
                </a:solidFill>
                <a:latin typeface="Times New Roman" panose="02020603050405020304" pitchFamily="18" charset="0"/>
                <a:cs typeface="Times New Roman" panose="02020603050405020304" pitchFamily="18" charset="0"/>
              </a:rPr>
              <a:t> (municipiului), în limitele </a:t>
            </a:r>
            <a:r>
              <a:rPr lang="ro-RO" sz="1600" b="0" dirty="0" err="1">
                <a:solidFill>
                  <a:schemeClr val="tx1"/>
                </a:solidFill>
                <a:latin typeface="Times New Roman" panose="02020603050405020304" pitchFamily="18" charset="0"/>
                <a:cs typeface="Times New Roman" panose="02020603050405020304" pitchFamily="18" charset="0"/>
              </a:rPr>
              <a:t>competenţei</a:t>
            </a:r>
            <a:r>
              <a:rPr lang="ro-RO" sz="1600" b="0" dirty="0">
                <a:solidFill>
                  <a:schemeClr val="tx1"/>
                </a:solidFill>
                <a:latin typeface="Times New Roman" panose="02020603050405020304" pitchFamily="18" charset="0"/>
                <a:cs typeface="Times New Roman" panose="02020603050405020304" pitchFamily="18" charset="0"/>
              </a:rPr>
              <a:t> sale;</a:t>
            </a:r>
          </a:p>
        </p:txBody>
      </p:sp>
    </p:spTree>
    <p:extLst>
      <p:ext uri="{BB962C8B-B14F-4D97-AF65-F5344CB8AC3E}">
        <p14:creationId xmlns:p14="http://schemas.microsoft.com/office/powerpoint/2010/main" val="4028744660"/>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65BEE9BA-6B3B-490F-9A20-6A2E05EA6F81}"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770537"/>
          </a:xfrm>
          <a:prstGeom prst="rect">
            <a:avLst/>
          </a:prstGeom>
          <a:noFill/>
        </p:spPr>
        <p:txBody>
          <a:bodyPr wrap="square" rtlCol="0">
            <a:spAutoFit/>
          </a:bodyPr>
          <a:lstStyle/>
          <a:p>
            <a:pPr algn="just"/>
            <a:r>
              <a:rPr lang="en-US" sz="1600" b="0" dirty="0">
                <a:solidFill>
                  <a:schemeClr val="tx1"/>
                </a:solidFill>
                <a:latin typeface="Times New Roman" panose="02020603050405020304" pitchFamily="18" charset="0"/>
                <a:cs typeface="Times New Roman" panose="02020603050405020304" pitchFamily="18" charset="0"/>
              </a:rPr>
              <a:t>   h) </a:t>
            </a:r>
            <a:r>
              <a:rPr lang="ro-RO" sz="1600" b="0" dirty="0">
                <a:solidFill>
                  <a:schemeClr val="tx1"/>
                </a:solidFill>
                <a:latin typeface="Times New Roman" panose="02020603050405020304" pitchFamily="18" charset="0"/>
                <a:cs typeface="Times New Roman" panose="02020603050405020304" pitchFamily="18" charset="0"/>
              </a:rPr>
              <a:t>exercită, în </a:t>
            </a:r>
            <a:r>
              <a:rPr lang="ro-RO" sz="1600" b="0" dirty="0" err="1">
                <a:solidFill>
                  <a:schemeClr val="tx1"/>
                </a:solidFill>
                <a:latin typeface="Times New Roman" panose="02020603050405020304" pitchFamily="18" charset="0"/>
                <a:cs typeface="Times New Roman" panose="02020603050405020304" pitchFamily="18" charset="0"/>
              </a:rPr>
              <a:t>condiţiile</a:t>
            </a:r>
            <a:r>
              <a:rPr lang="ro-RO" sz="1600" b="0" dirty="0">
                <a:solidFill>
                  <a:schemeClr val="tx1"/>
                </a:solidFill>
                <a:latin typeface="Times New Roman" panose="02020603050405020304" pitchFamily="18" charset="0"/>
                <a:cs typeface="Times New Roman" panose="02020603050405020304" pitchFamily="18" charset="0"/>
              </a:rPr>
              <a:t> legii, supravegherea </a:t>
            </a:r>
            <a:r>
              <a:rPr lang="ro-RO" sz="1600" b="0" dirty="0" err="1">
                <a:solidFill>
                  <a:schemeClr val="tx1"/>
                </a:solidFill>
                <a:latin typeface="Times New Roman" panose="02020603050405020304" pitchFamily="18" charset="0"/>
                <a:cs typeface="Times New Roman" panose="02020603050405020304" pitchFamily="18" charset="0"/>
              </a:rPr>
              <a:t>activităţilor</a:t>
            </a:r>
            <a:r>
              <a:rPr lang="ro-RO" sz="1600" b="0" dirty="0">
                <a:solidFill>
                  <a:schemeClr val="tx1"/>
                </a:solidFill>
                <a:latin typeface="Times New Roman" panose="02020603050405020304" pitchFamily="18" charset="0"/>
                <a:cs typeface="Times New Roman" panose="02020603050405020304" pitchFamily="18" charset="0"/>
              </a:rPr>
              <a:t> din </a:t>
            </a:r>
            <a:r>
              <a:rPr lang="ro-RO" sz="1600" b="0" dirty="0" err="1">
                <a:solidFill>
                  <a:schemeClr val="tx1"/>
                </a:solidFill>
                <a:latin typeface="Times New Roman" panose="02020603050405020304" pitchFamily="18" charset="0"/>
                <a:cs typeface="Times New Roman" panose="02020603050405020304" pitchFamily="18" charset="0"/>
              </a:rPr>
              <a:t>tîrguri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pieţe</a:t>
            </a:r>
            <a:r>
              <a:rPr lang="ro-RO" sz="1600" b="0" dirty="0">
                <a:solidFill>
                  <a:schemeClr val="tx1"/>
                </a:solidFill>
                <a:latin typeface="Times New Roman" panose="02020603050405020304" pitchFamily="18" charset="0"/>
                <a:cs typeface="Times New Roman" panose="02020603050405020304" pitchFamily="18" charset="0"/>
              </a:rPr>
              <a:t>, oboare, parcuri, </a:t>
            </a:r>
            <a:r>
              <a:rPr lang="ro-RO" sz="1600" b="0" dirty="0" err="1">
                <a:solidFill>
                  <a:schemeClr val="tx1"/>
                </a:solidFill>
                <a:latin typeface="Times New Roman" panose="02020603050405020304" pitchFamily="18" charset="0"/>
                <a:cs typeface="Times New Roman" panose="02020603050405020304" pitchFamily="18" charset="0"/>
              </a:rPr>
              <a:t>spaţii</a:t>
            </a:r>
            <a:r>
              <a:rPr lang="ro-RO" sz="1600" b="0" dirty="0">
                <a:solidFill>
                  <a:schemeClr val="tx1"/>
                </a:solidFill>
                <a:latin typeface="Times New Roman" panose="02020603050405020304" pitchFamily="18" charset="0"/>
                <a:cs typeface="Times New Roman" panose="02020603050405020304" pitchFamily="18" charset="0"/>
              </a:rPr>
              <a:t> verzi, locuri de </a:t>
            </a:r>
            <a:r>
              <a:rPr lang="ro-RO" sz="1600" b="0" dirty="0" err="1">
                <a:solidFill>
                  <a:schemeClr val="tx1"/>
                </a:solidFill>
                <a:latin typeface="Times New Roman" panose="02020603050405020304" pitchFamily="18" charset="0"/>
                <a:cs typeface="Times New Roman" panose="02020603050405020304" pitchFamily="18" charset="0"/>
              </a:rPr>
              <a:t>distracţie</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agrement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ia măsuri operative pentru buna lor </a:t>
            </a:r>
            <a:r>
              <a:rPr lang="ro-RO" sz="1600" b="0" dirty="0" err="1">
                <a:solidFill>
                  <a:schemeClr val="tx1"/>
                </a:solidFill>
                <a:latin typeface="Times New Roman" panose="02020603050405020304" pitchFamily="18" charset="0"/>
                <a:cs typeface="Times New Roman" panose="02020603050405020304" pitchFamily="18" charset="0"/>
              </a:rPr>
              <a:t>funcţionare</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ro-RO" sz="1600" b="0" dirty="0">
                <a:solidFill>
                  <a:schemeClr val="tx1"/>
                </a:solidFill>
                <a:latin typeface="Times New Roman" panose="02020603050405020304" pitchFamily="18" charset="0"/>
                <a:cs typeface="Times New Roman" panose="02020603050405020304" pitchFamily="18" charset="0"/>
              </a:rPr>
              <a:t>    h1) contribuie, în condițiile legii, la protejarea patrimoniului cultural imobil (monumente arheologice, monumente de istorie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cultură), a patrimoniului cultural </a:t>
            </a:r>
            <a:r>
              <a:rPr lang="en-US" sz="1600" b="0" dirty="0" err="1">
                <a:solidFill>
                  <a:schemeClr val="tx1"/>
                </a:solidFill>
                <a:latin typeface="Times New Roman" panose="02020603050405020304" pitchFamily="18" charset="0"/>
                <a:cs typeface="Times New Roman" panose="02020603050405020304" pitchFamily="18" charset="0"/>
              </a:rPr>
              <a:t>imaterial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mobil</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monumentelor</a:t>
            </a:r>
            <a:r>
              <a:rPr lang="en-US" sz="1600" b="0" dirty="0">
                <a:solidFill>
                  <a:schemeClr val="tx1"/>
                </a:solidFill>
                <a:latin typeface="Times New Roman" panose="02020603050405020304" pitchFamily="18" charset="0"/>
                <a:cs typeface="Times New Roman" panose="02020603050405020304" pitchFamily="18" charset="0"/>
              </a:rPr>
              <a:t> de for public, a </a:t>
            </a:r>
            <a:r>
              <a:rPr lang="en-US" sz="1600" b="0" dirty="0" err="1">
                <a:solidFill>
                  <a:schemeClr val="tx1"/>
                </a:solidFill>
                <a:latin typeface="Times New Roman" panose="02020603050405020304" pitchFamily="18" charset="0"/>
                <a:cs typeface="Times New Roman" panose="02020603050405020304" pitchFamily="18" charset="0"/>
              </a:rPr>
              <a:t>rezervaţiilor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culturale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naturale</a:t>
            </a:r>
            <a:r>
              <a:rPr lang="en-US" sz="1600" b="0" dirty="0">
                <a:solidFill>
                  <a:schemeClr val="tx1"/>
                </a:solidFill>
                <a:latin typeface="Times New Roman" panose="02020603050405020304" pitchFamily="18" charset="0"/>
                <a:cs typeface="Times New Roman" panose="02020603050405020304" pitchFamily="18" charset="0"/>
              </a:rPr>
              <a:t>, situate pe </a:t>
            </a:r>
            <a:r>
              <a:rPr lang="en-US" sz="1600" b="0" dirty="0" err="1">
                <a:solidFill>
                  <a:schemeClr val="tx1"/>
                </a:solidFill>
                <a:latin typeface="Times New Roman" panose="02020603050405020304" pitchFamily="18" charset="0"/>
                <a:cs typeface="Times New Roman" panose="02020603050405020304" pitchFamily="18" charset="0"/>
              </a:rPr>
              <a:t>teritoriul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administrat</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ro-RO" sz="1600" b="0" dirty="0">
                <a:solidFill>
                  <a:schemeClr val="tx1"/>
                </a:solidFill>
                <a:latin typeface="Times New Roman" panose="02020603050405020304" pitchFamily="18" charset="0"/>
                <a:cs typeface="Times New Roman" panose="02020603050405020304" pitchFamily="18" charset="0"/>
              </a:rPr>
              <a:t> i)  propune consiliului local schema de organizare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condiţiile</a:t>
            </a:r>
            <a:r>
              <a:rPr lang="ro-RO" sz="1600" b="0" dirty="0">
                <a:solidFill>
                  <a:schemeClr val="tx1"/>
                </a:solidFill>
                <a:latin typeface="Times New Roman" panose="02020603050405020304" pitchFamily="18" charset="0"/>
                <a:cs typeface="Times New Roman" panose="02020603050405020304" pitchFamily="18" charset="0"/>
              </a:rPr>
              <a:t> de prestare a serviciilor publice de gospodărie comunală, ia măsuri pentru buna </a:t>
            </a:r>
            <a:r>
              <a:rPr lang="ro-RO" sz="1600" b="0" dirty="0" err="1">
                <a:solidFill>
                  <a:schemeClr val="tx1"/>
                </a:solidFill>
                <a:latin typeface="Times New Roman" panose="02020603050405020304" pitchFamily="18" charset="0"/>
                <a:cs typeface="Times New Roman" panose="02020603050405020304" pitchFamily="18" charset="0"/>
              </a:rPr>
              <a:t>funcţionare</a:t>
            </a:r>
            <a:r>
              <a:rPr lang="ro-RO" sz="1600" b="0" dirty="0">
                <a:solidFill>
                  <a:schemeClr val="tx1"/>
                </a:solidFill>
                <a:latin typeface="Times New Roman" panose="02020603050405020304" pitchFamily="18" charset="0"/>
                <a:cs typeface="Times New Roman" panose="02020603050405020304" pitchFamily="18" charset="0"/>
              </a:rPr>
              <a:t> a serviciilor respective de gospodărie comunală;</a:t>
            </a:r>
          </a:p>
          <a:p>
            <a:pPr algn="just"/>
            <a:r>
              <a:rPr lang="ro-RO" sz="1600" b="0" dirty="0">
                <a:solidFill>
                  <a:schemeClr val="tx1"/>
                </a:solidFill>
                <a:latin typeface="Times New Roman" panose="02020603050405020304" pitchFamily="18" charset="0"/>
                <a:cs typeface="Times New Roman" panose="02020603050405020304" pitchFamily="18" charset="0"/>
              </a:rPr>
              <a:t>    i1) organizează, în limita resurselor disponibile, studii privind tipurile de servicii sociale necesare </a:t>
            </a:r>
            <a:r>
              <a:rPr lang="ro-RO" sz="1600" b="0" dirty="0" err="1">
                <a:solidFill>
                  <a:schemeClr val="tx1"/>
                </a:solidFill>
                <a:latin typeface="Times New Roman" panose="02020603050405020304" pitchFamily="18" charset="0"/>
                <a:cs typeface="Times New Roman" panose="02020603050405020304" pitchFamily="18" charset="0"/>
              </a:rPr>
              <a:t>comunităţii</a:t>
            </a:r>
            <a:r>
              <a:rPr lang="ro-RO" sz="1600" b="0" dirty="0">
                <a:solidFill>
                  <a:schemeClr val="tx1"/>
                </a:solidFill>
                <a:latin typeface="Times New Roman" panose="02020603050405020304" pitchFamily="18" charset="0"/>
                <a:cs typeface="Times New Roman" panose="02020603050405020304" pitchFamily="18" charset="0"/>
              </a:rPr>
              <a:t>, elaborează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propune spre aprobare consiliului local, conform </a:t>
            </a:r>
            <a:r>
              <a:rPr lang="ro-RO" sz="1600" b="0" dirty="0" err="1">
                <a:solidFill>
                  <a:schemeClr val="tx1"/>
                </a:solidFill>
                <a:latin typeface="Times New Roman" panose="02020603050405020304" pitchFamily="18" charset="0"/>
                <a:cs typeface="Times New Roman" panose="02020603050405020304" pitchFamily="18" charset="0"/>
              </a:rPr>
              <a:t>necesităţilor</a:t>
            </a:r>
            <a:r>
              <a:rPr lang="ro-RO" sz="1600" b="0" dirty="0">
                <a:solidFill>
                  <a:schemeClr val="tx1"/>
                </a:solidFill>
                <a:latin typeface="Times New Roman" panose="02020603050405020304" pitchFamily="18" charset="0"/>
                <a:cs typeface="Times New Roman" panose="02020603050405020304" pitchFamily="18" charset="0"/>
              </a:rPr>
              <a:t> stabilite, programe de dezvoltare a serviciilor sociale;</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 j) conduce, coordonează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controlează activitatea serviciilor publice locale, asigură </a:t>
            </a:r>
            <a:r>
              <a:rPr lang="ro-RO" sz="1600" b="0" dirty="0" err="1">
                <a:solidFill>
                  <a:schemeClr val="tx1"/>
                </a:solidFill>
                <a:latin typeface="Times New Roman" panose="02020603050405020304" pitchFamily="18" charset="0"/>
                <a:cs typeface="Times New Roman" panose="02020603050405020304" pitchFamily="18" charset="0"/>
              </a:rPr>
              <a:t>funcţionarea</a:t>
            </a:r>
            <a:r>
              <a:rPr lang="ro-RO" sz="1600" b="0" dirty="0">
                <a:solidFill>
                  <a:schemeClr val="tx1"/>
                </a:solidFill>
                <a:latin typeface="Times New Roman" panose="02020603050405020304" pitchFamily="18" charset="0"/>
                <a:cs typeface="Times New Roman" panose="02020603050405020304" pitchFamily="18" charset="0"/>
              </a:rPr>
              <a:t> serviciului stare civilă, contribuie la realizarea măsurilor de </a:t>
            </a:r>
            <a:r>
              <a:rPr lang="ro-RO" sz="1600" b="0" dirty="0" err="1">
                <a:solidFill>
                  <a:schemeClr val="tx1"/>
                </a:solidFill>
                <a:latin typeface="Times New Roman" panose="02020603050405020304" pitchFamily="18" charset="0"/>
                <a:cs typeface="Times New Roman" panose="02020603050405020304" pitchFamily="18" charset="0"/>
              </a:rPr>
              <a:t>asistenţă</a:t>
            </a:r>
            <a:r>
              <a:rPr lang="ro-RO" sz="1600" b="0" dirty="0">
                <a:solidFill>
                  <a:schemeClr val="tx1"/>
                </a:solidFill>
                <a:latin typeface="Times New Roman" panose="02020603050405020304" pitchFamily="18" charset="0"/>
                <a:cs typeface="Times New Roman" panose="02020603050405020304" pitchFamily="18" charset="0"/>
              </a:rPr>
              <a:t> socială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ajutor social;</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 j1) asigură elaborarea studiilor de fezabilitate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propune spre aprobare listele bunurilor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serviciilor de interes public local pentru realizarea proiectelor de parteneriat public-privat; </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 j2) asigură monitorizarea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controlul realizării proiectelor de parteneriat public-privat în care autoritatea </a:t>
            </a:r>
            <a:r>
              <a:rPr lang="ro-RO" sz="1600" b="0" dirty="0" err="1">
                <a:solidFill>
                  <a:schemeClr val="tx1"/>
                </a:solidFill>
                <a:latin typeface="Times New Roman" panose="02020603050405020304" pitchFamily="18" charset="0"/>
                <a:cs typeface="Times New Roman" panose="02020603050405020304" pitchFamily="18" charset="0"/>
              </a:rPr>
              <a:t>administraţiei</a:t>
            </a:r>
            <a:r>
              <a:rPr lang="ro-RO" sz="1600" b="0" dirty="0">
                <a:solidFill>
                  <a:schemeClr val="tx1"/>
                </a:solidFill>
                <a:latin typeface="Times New Roman" panose="02020603050405020304" pitchFamily="18" charset="0"/>
                <a:cs typeface="Times New Roman" panose="02020603050405020304" pitchFamily="18" charset="0"/>
              </a:rPr>
              <a:t> publice locale participă în calitate de partener public;</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 s) asigură elaborarea planului general de urbanism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 </a:t>
            </a:r>
            <a:r>
              <a:rPr lang="ro-RO" sz="1600" b="0" dirty="0" err="1">
                <a:solidFill>
                  <a:schemeClr val="tx1"/>
                </a:solidFill>
                <a:latin typeface="Times New Roman" panose="02020603050405020304" pitchFamily="18" charset="0"/>
                <a:cs typeface="Times New Roman" panose="02020603050405020304" pitchFamily="18" charset="0"/>
              </a:rPr>
              <a:t>documentaţiei</a:t>
            </a:r>
            <a:r>
              <a:rPr lang="ro-RO" sz="1600" b="0" dirty="0">
                <a:solidFill>
                  <a:schemeClr val="tx1"/>
                </a:solidFill>
                <a:latin typeface="Times New Roman" panose="02020603050405020304" pitchFamily="18" charset="0"/>
                <a:cs typeface="Times New Roman" panose="02020603050405020304" pitchFamily="18" charset="0"/>
              </a:rPr>
              <a:t> de urbanism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amenajare a teritoriului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le prezintă spre aprobare consiliului local, în </a:t>
            </a:r>
            <a:r>
              <a:rPr lang="ro-RO" sz="1600" b="0" dirty="0" err="1">
                <a:solidFill>
                  <a:schemeClr val="tx1"/>
                </a:solidFill>
                <a:latin typeface="Times New Roman" panose="02020603050405020304" pitchFamily="18" charset="0"/>
                <a:cs typeface="Times New Roman" panose="02020603050405020304" pitchFamily="18" charset="0"/>
              </a:rPr>
              <a:t>condiţiile</a:t>
            </a:r>
            <a:r>
              <a:rPr lang="ro-RO" sz="1600" b="0" dirty="0">
                <a:solidFill>
                  <a:schemeClr val="tx1"/>
                </a:solidFill>
                <a:latin typeface="Times New Roman" panose="02020603050405020304" pitchFamily="18" charset="0"/>
                <a:cs typeface="Times New Roman" panose="02020603050405020304" pitchFamily="18" charset="0"/>
              </a:rPr>
              <a:t> legii;</a:t>
            </a:r>
          </a:p>
        </p:txBody>
      </p:sp>
    </p:spTree>
    <p:extLst>
      <p:ext uri="{BB962C8B-B14F-4D97-AF65-F5344CB8AC3E}">
        <p14:creationId xmlns:p14="http://schemas.microsoft.com/office/powerpoint/2010/main" val="2264334732"/>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E62A3C58-CA69-4ED8-BC81-513D231F115E}"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2554545"/>
          </a:xfrm>
          <a:prstGeom prst="rect">
            <a:avLst/>
          </a:prstGeom>
          <a:noFill/>
        </p:spPr>
        <p:txBody>
          <a:bodyPr wrap="square" rtlCol="0">
            <a:spAutoFit/>
          </a:bodyPr>
          <a:lstStyle/>
          <a:p>
            <a:pPr algn="just"/>
            <a:r>
              <a:rPr lang="ro-RO" sz="1600" dirty="0">
                <a:solidFill>
                  <a:schemeClr val="tx1"/>
                </a:solidFill>
                <a:latin typeface="Times New Roman" panose="02020603050405020304" pitchFamily="18" charset="0"/>
                <a:cs typeface="Times New Roman" panose="02020603050405020304" pitchFamily="18" charset="0"/>
              </a:rPr>
              <a:t>Articolul 73. Organizarea serviciilor publice locale</a:t>
            </a:r>
          </a:p>
          <a:p>
            <a:pPr algn="just"/>
            <a:r>
              <a:rPr lang="ro-RO" sz="1600" b="0" dirty="0">
                <a:solidFill>
                  <a:schemeClr val="tx1"/>
                </a:solidFill>
                <a:latin typeface="Times New Roman" panose="02020603050405020304" pitchFamily="18" charset="0"/>
                <a:cs typeface="Times New Roman" panose="02020603050405020304" pitchFamily="18" charset="0"/>
              </a:rPr>
              <a:t>    (1) Serviciile publice locale, municipale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raionale se instituie, respectiv, de către consiliul local, municipal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raional la propunerea primarului, primarului general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 </a:t>
            </a:r>
            <a:r>
              <a:rPr lang="ro-RO" sz="1600" b="0" dirty="0" err="1">
                <a:solidFill>
                  <a:schemeClr val="tx1"/>
                </a:solidFill>
                <a:latin typeface="Times New Roman" panose="02020603050405020304" pitchFamily="18" charset="0"/>
                <a:cs typeface="Times New Roman" panose="02020603050405020304" pitchFamily="18" charset="0"/>
              </a:rPr>
              <a:t>preşedintelui</a:t>
            </a:r>
            <a:r>
              <a:rPr lang="ro-RO" sz="1600" b="0" dirty="0">
                <a:solidFill>
                  <a:schemeClr val="tx1"/>
                </a:solidFill>
                <a:latin typeface="Times New Roman" panose="02020603050405020304" pitchFamily="18" charset="0"/>
                <a:cs typeface="Times New Roman" panose="02020603050405020304" pitchFamily="18" charset="0"/>
              </a:rPr>
              <a:t> de raion în domeniile proprii de activitate ale </a:t>
            </a:r>
            <a:r>
              <a:rPr lang="ro-RO" sz="1600" b="0" dirty="0" err="1">
                <a:solidFill>
                  <a:schemeClr val="tx1"/>
                </a:solidFill>
                <a:latin typeface="Times New Roman" panose="02020603050405020304" pitchFamily="18" charset="0"/>
                <a:cs typeface="Times New Roman" panose="02020603050405020304" pitchFamily="18" charset="0"/>
              </a:rPr>
              <a:t>unităţilor</a:t>
            </a:r>
            <a:r>
              <a:rPr lang="ro-RO" sz="1600" b="0" dirty="0">
                <a:solidFill>
                  <a:schemeClr val="tx1"/>
                </a:solidFill>
                <a:latin typeface="Times New Roman" panose="02020603050405020304" pitchFamily="18" charset="0"/>
                <a:cs typeface="Times New Roman" panose="02020603050405020304" pitchFamily="18" charset="0"/>
              </a:rPr>
              <a:t> administrativ-teritoriale de nivelul </a:t>
            </a:r>
            <a:r>
              <a:rPr lang="ro-RO" sz="1600" b="0" dirty="0" err="1">
                <a:solidFill>
                  <a:schemeClr val="tx1"/>
                </a:solidFill>
                <a:latin typeface="Times New Roman" panose="02020603050405020304" pitchFamily="18" charset="0"/>
                <a:cs typeface="Times New Roman" panose="02020603050405020304" pitchFamily="18" charset="0"/>
              </a:rPr>
              <a:t>întîi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al doilea, în limitele mijloacelor financiare disponibile.</a:t>
            </a:r>
          </a:p>
          <a:p>
            <a:pPr algn="just"/>
            <a:r>
              <a:rPr lang="ro-RO" sz="1600" b="0" dirty="0">
                <a:solidFill>
                  <a:schemeClr val="tx1"/>
                </a:solidFill>
                <a:latin typeface="Times New Roman" panose="02020603050405020304" pitchFamily="18" charset="0"/>
                <a:cs typeface="Times New Roman" panose="02020603050405020304" pitchFamily="18" charset="0"/>
              </a:rPr>
              <a:t>    (2) Consiliul local poate decide contractarea anumitor servicii publice de interes local de la persoane fizice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juridice de drept privat, în </a:t>
            </a:r>
            <a:r>
              <a:rPr lang="ro-RO" sz="1600" b="0" dirty="0" err="1">
                <a:solidFill>
                  <a:schemeClr val="tx1"/>
                </a:solidFill>
                <a:latin typeface="Times New Roman" panose="02020603050405020304" pitchFamily="18" charset="0"/>
                <a:cs typeface="Times New Roman" panose="02020603050405020304" pitchFamily="18" charset="0"/>
              </a:rPr>
              <a:t>condiţiile</a:t>
            </a:r>
            <a:r>
              <a:rPr lang="ro-RO" sz="1600" b="0" dirty="0">
                <a:solidFill>
                  <a:schemeClr val="tx1"/>
                </a:solidFill>
                <a:latin typeface="Times New Roman" panose="02020603050405020304" pitchFamily="18" charset="0"/>
                <a:cs typeface="Times New Roman" panose="02020603050405020304" pitchFamily="18" charset="0"/>
              </a:rPr>
              <a:t> legii.</a:t>
            </a:r>
          </a:p>
          <a:p>
            <a:pPr algn="just"/>
            <a:r>
              <a:rPr lang="ro-RO" sz="1600" b="0" dirty="0">
                <a:solidFill>
                  <a:schemeClr val="tx1"/>
                </a:solidFill>
                <a:latin typeface="Times New Roman" panose="02020603050405020304" pitchFamily="18" charset="0"/>
                <a:cs typeface="Times New Roman" panose="02020603050405020304" pitchFamily="18" charset="0"/>
              </a:rPr>
              <a:t>    (3) Numirea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eliberarea din </a:t>
            </a:r>
            <a:r>
              <a:rPr lang="ro-RO" sz="1600" b="0" dirty="0" err="1">
                <a:solidFill>
                  <a:schemeClr val="tx1"/>
                </a:solidFill>
                <a:latin typeface="Times New Roman" panose="02020603050405020304" pitchFamily="18" charset="0"/>
                <a:cs typeface="Times New Roman" panose="02020603050405020304" pitchFamily="18" charset="0"/>
              </a:rPr>
              <a:t>funcţie</a:t>
            </a:r>
            <a:r>
              <a:rPr lang="ro-RO" sz="1600" b="0" dirty="0">
                <a:solidFill>
                  <a:schemeClr val="tx1"/>
                </a:solidFill>
                <a:latin typeface="Times New Roman" panose="02020603050405020304" pitchFamily="18" charset="0"/>
                <a:cs typeface="Times New Roman" panose="02020603050405020304" pitchFamily="18" charset="0"/>
              </a:rPr>
              <a:t> în serviciile publice locale se fac de către conducătorii acestora în </a:t>
            </a:r>
            <a:r>
              <a:rPr lang="ro-RO" sz="1600" b="0" dirty="0" err="1">
                <a:solidFill>
                  <a:schemeClr val="tx1"/>
                </a:solidFill>
                <a:latin typeface="Times New Roman" panose="02020603050405020304" pitchFamily="18" charset="0"/>
                <a:cs typeface="Times New Roman" panose="02020603050405020304" pitchFamily="18" charset="0"/>
              </a:rPr>
              <a:t>condiţiile</a:t>
            </a:r>
            <a:r>
              <a:rPr lang="ro-RO" sz="1600" b="0" dirty="0">
                <a:solidFill>
                  <a:schemeClr val="tx1"/>
                </a:solidFill>
                <a:latin typeface="Times New Roman" panose="02020603050405020304" pitchFamily="18" charset="0"/>
                <a:cs typeface="Times New Roman" panose="02020603050405020304" pitchFamily="18" charset="0"/>
              </a:rPr>
              <a:t> legii.</a:t>
            </a:r>
          </a:p>
          <a:p>
            <a:pPr algn="just"/>
            <a:r>
              <a:rPr lang="ro-RO" sz="1600" b="0" dirty="0">
                <a:solidFill>
                  <a:schemeClr val="tx1"/>
                </a:solidFill>
                <a:latin typeface="Times New Roman" panose="02020603050405020304" pitchFamily="18" charset="0"/>
                <a:cs typeface="Times New Roman" panose="02020603050405020304" pitchFamily="18" charset="0"/>
              </a:rPr>
              <a:t>    (4) Serviciile publice locale activează în </a:t>
            </a:r>
            <a:r>
              <a:rPr lang="ro-RO" sz="1600" b="0" dirty="0" err="1">
                <a:solidFill>
                  <a:schemeClr val="tx1"/>
                </a:solidFill>
                <a:latin typeface="Times New Roman" panose="02020603050405020304" pitchFamily="18" charset="0"/>
                <a:cs typeface="Times New Roman" panose="02020603050405020304" pitchFamily="18" charset="0"/>
              </a:rPr>
              <a:t>condiţiile</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legislaţiei</a:t>
            </a:r>
            <a:r>
              <a:rPr lang="ro-RO" sz="1600" b="0" dirty="0">
                <a:solidFill>
                  <a:schemeClr val="tx1"/>
                </a:solidFill>
                <a:latin typeface="Times New Roman" panose="02020603050405020304" pitchFamily="18" charset="0"/>
                <a:cs typeface="Times New Roman" panose="02020603050405020304" pitchFamily="18" charset="0"/>
              </a:rPr>
              <a:t> în vigoare.</a:t>
            </a:r>
          </a:p>
        </p:txBody>
      </p:sp>
    </p:spTree>
    <p:extLst>
      <p:ext uri="{BB962C8B-B14F-4D97-AF65-F5344CB8AC3E}">
        <p14:creationId xmlns:p14="http://schemas.microsoft.com/office/powerpoint/2010/main" val="1866409902"/>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29AE9E13-E8C3-4EE0-8CFA-510C52CA248E}"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338554"/>
          </a:xfrm>
          <a:prstGeom prst="rect">
            <a:avLst/>
          </a:prstGeom>
          <a:noFill/>
        </p:spPr>
        <p:txBody>
          <a:bodyPr wrap="square" rtlCol="0">
            <a:spAutoFit/>
          </a:bodyPr>
          <a:lstStyle/>
          <a:p>
            <a:pPr algn="just"/>
            <a:endParaRPr lang="ro-RO" sz="1600" b="0"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xmlns="" id="{D0B04C1F-6A14-4573-81C4-45F5465239D7}"/>
              </a:ext>
            </a:extLst>
          </p:cNvPr>
          <p:cNvPicPr>
            <a:picLocks noChangeAspect="1"/>
          </p:cNvPicPr>
          <p:nvPr/>
        </p:nvPicPr>
        <p:blipFill>
          <a:blip r:embed="rId8"/>
          <a:stretch>
            <a:fillRect/>
          </a:stretch>
        </p:blipFill>
        <p:spPr>
          <a:xfrm>
            <a:off x="749793" y="238290"/>
            <a:ext cx="6348124" cy="6473295"/>
          </a:xfrm>
          <a:prstGeom prst="rect">
            <a:avLst/>
          </a:prstGeom>
        </p:spPr>
      </p:pic>
    </p:spTree>
    <p:extLst>
      <p:ext uri="{BB962C8B-B14F-4D97-AF65-F5344CB8AC3E}">
        <p14:creationId xmlns:p14="http://schemas.microsoft.com/office/powerpoint/2010/main" val="2884387905"/>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74A36592-7D1B-4FD0-9C35-DBD765FDAA89}"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5016758"/>
          </a:xfrm>
          <a:prstGeom prst="rect">
            <a:avLst/>
          </a:prstGeom>
          <a:noFill/>
        </p:spPr>
        <p:txBody>
          <a:bodyPr wrap="square" rtlCol="0">
            <a:spAutoFit/>
          </a:bodyPr>
          <a:lstStyle/>
          <a:p>
            <a:pPr algn="just"/>
            <a:r>
              <a:rPr lang="ro-RO" sz="1600" dirty="0">
                <a:solidFill>
                  <a:srgbClr val="0000FF"/>
                </a:solidFill>
                <a:latin typeface="Times New Roman" panose="02020603050405020304" pitchFamily="18" charset="0"/>
                <a:cs typeface="Times New Roman" panose="02020603050405020304" pitchFamily="18" charset="0"/>
              </a:rPr>
              <a:t>REGULAMENTUL privind exploatarea tehnică a sistemelor </a:t>
            </a:r>
            <a:r>
              <a:rPr lang="ro-RO" sz="1600" dirty="0" err="1">
                <a:solidFill>
                  <a:srgbClr val="0000FF"/>
                </a:solidFill>
                <a:latin typeface="Times New Roman" panose="02020603050405020304" pitchFamily="18" charset="0"/>
                <a:cs typeface="Times New Roman" panose="02020603050405020304" pitchFamily="18" charset="0"/>
              </a:rPr>
              <a:t>şi</a:t>
            </a:r>
            <a:r>
              <a:rPr lang="ro-RO" sz="1600" dirty="0">
                <a:solidFill>
                  <a:srgbClr val="0000FF"/>
                </a:solidFill>
                <a:latin typeface="Times New Roman" panose="02020603050405020304" pitchFamily="18" charset="0"/>
                <a:cs typeface="Times New Roman" panose="02020603050405020304" pitchFamily="18" charset="0"/>
              </a:rPr>
              <a:t> </a:t>
            </a:r>
            <a:r>
              <a:rPr lang="ro-RO" sz="1600" dirty="0" err="1">
                <a:solidFill>
                  <a:srgbClr val="0000FF"/>
                </a:solidFill>
                <a:latin typeface="Times New Roman" panose="02020603050405020304" pitchFamily="18" charset="0"/>
                <a:cs typeface="Times New Roman" panose="02020603050405020304" pitchFamily="18" charset="0"/>
              </a:rPr>
              <a:t>instalaţiilor</a:t>
            </a:r>
            <a:r>
              <a:rPr lang="ro-RO" sz="1600" dirty="0">
                <a:solidFill>
                  <a:srgbClr val="0000FF"/>
                </a:solidFill>
                <a:latin typeface="Times New Roman" panose="02020603050405020304" pitchFamily="18" charset="0"/>
                <a:cs typeface="Times New Roman" panose="02020603050405020304" pitchFamily="18" charset="0"/>
              </a:rPr>
              <a:t> publice de alimentare cu apă </a:t>
            </a:r>
            <a:r>
              <a:rPr lang="ro-RO" sz="1600" dirty="0" err="1">
                <a:solidFill>
                  <a:srgbClr val="0000FF"/>
                </a:solidFill>
                <a:latin typeface="Times New Roman" panose="02020603050405020304" pitchFamily="18" charset="0"/>
                <a:cs typeface="Times New Roman" panose="02020603050405020304" pitchFamily="18" charset="0"/>
              </a:rPr>
              <a:t>şi</a:t>
            </a:r>
            <a:r>
              <a:rPr lang="ro-RO" sz="1600" dirty="0">
                <a:solidFill>
                  <a:srgbClr val="0000FF"/>
                </a:solidFill>
                <a:latin typeface="Times New Roman" panose="02020603050405020304" pitchFamily="18" charset="0"/>
                <a:cs typeface="Times New Roman" panose="02020603050405020304" pitchFamily="18" charset="0"/>
              </a:rPr>
              <a:t> de canalizare (</a:t>
            </a:r>
            <a:r>
              <a:rPr lang="ro-RO" sz="1600" dirty="0" err="1">
                <a:solidFill>
                  <a:srgbClr val="0000FF"/>
                </a:solidFill>
                <a:latin typeface="Times New Roman" panose="02020603050405020304" pitchFamily="18" charset="0"/>
                <a:cs typeface="Times New Roman" panose="02020603050405020304" pitchFamily="18" charset="0"/>
              </a:rPr>
              <a:t>ediţia</a:t>
            </a:r>
            <a:r>
              <a:rPr lang="ro-RO" sz="1600" dirty="0">
                <a:solidFill>
                  <a:srgbClr val="0000FF"/>
                </a:solidFill>
                <a:latin typeface="Times New Roman" panose="02020603050405020304" pitchFamily="18" charset="0"/>
                <a:cs typeface="Times New Roman" panose="02020603050405020304" pitchFamily="18" charset="0"/>
              </a:rPr>
              <a:t> a doua)</a:t>
            </a:r>
          </a:p>
          <a:p>
            <a:pPr algn="just"/>
            <a:r>
              <a:rPr lang="ro-RO" sz="16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http://madrm.gov.md/ro/content/regulamentul-privind-exploatarea-tehnic%C4%83-sistemelor-%C5%9Fi-instala%C5%A3iilor-publice-de-alimentare</a:t>
            </a:r>
            <a:endParaRPr lang="ro-RO" sz="1600" dirty="0">
              <a:solidFill>
                <a:srgbClr val="00B050"/>
              </a:solidFill>
              <a:latin typeface="Times New Roman" panose="02020603050405020304" pitchFamily="18" charset="0"/>
              <a:cs typeface="Times New Roman" panose="02020603050405020304" pitchFamily="18" charset="0"/>
            </a:endParaRPr>
          </a:p>
          <a:p>
            <a:pPr algn="just"/>
            <a:endParaRPr lang="ro-RO" sz="1600" dirty="0">
              <a:solidFill>
                <a:srgbClr val="00B050"/>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CUPRINS:</a:t>
            </a:r>
          </a:p>
          <a:p>
            <a:pPr algn="just"/>
            <a:r>
              <a:rPr lang="ro-RO" sz="1600" dirty="0">
                <a:solidFill>
                  <a:schemeClr val="tx1"/>
                </a:solidFill>
                <a:latin typeface="Times New Roman" panose="02020603050405020304" pitchFamily="18" charset="0"/>
                <a:cs typeface="Times New Roman" panose="02020603050405020304" pitchFamily="18" charset="0"/>
              </a:rPr>
              <a:t>Capitolul 1. Clauze/</a:t>
            </a:r>
            <a:r>
              <a:rPr lang="ro-RO" sz="1600" dirty="0" err="1">
                <a:solidFill>
                  <a:schemeClr val="tx1"/>
                </a:solidFill>
                <a:latin typeface="Times New Roman" panose="02020603050405020304" pitchFamily="18" charset="0"/>
                <a:cs typeface="Times New Roman" panose="02020603050405020304" pitchFamily="18" charset="0"/>
              </a:rPr>
              <a:t>condiţii</a:t>
            </a:r>
            <a:r>
              <a:rPr lang="ro-RO" sz="1600" dirty="0">
                <a:solidFill>
                  <a:schemeClr val="tx1"/>
                </a:solidFill>
                <a:latin typeface="Times New Roman" panose="02020603050405020304" pitchFamily="18" charset="0"/>
                <a:cs typeface="Times New Roman" panose="02020603050405020304" pitchFamily="18" charset="0"/>
              </a:rPr>
              <a:t> generale</a:t>
            </a:r>
          </a:p>
          <a:p>
            <a:pPr algn="just"/>
            <a:r>
              <a:rPr lang="ro-RO" sz="1600" b="0" dirty="0">
                <a:solidFill>
                  <a:schemeClr val="tx1"/>
                </a:solidFill>
                <a:latin typeface="Times New Roman" panose="02020603050405020304" pitchFamily="18" charset="0"/>
                <a:cs typeface="Times New Roman" panose="02020603050405020304" pitchFamily="18" charset="0"/>
              </a:rPr>
              <a:t>1.1.	Aspecte general</a:t>
            </a:r>
          </a:p>
          <a:p>
            <a:pPr algn="just"/>
            <a:r>
              <a:rPr lang="ro-RO" sz="1600" b="0" dirty="0">
                <a:solidFill>
                  <a:schemeClr val="tx1"/>
                </a:solidFill>
                <a:latin typeface="Times New Roman" panose="02020603050405020304" pitchFamily="18" charset="0"/>
                <a:cs typeface="Times New Roman" panose="02020603050405020304" pitchFamily="18" charset="0"/>
              </a:rPr>
              <a:t>1.2.	Personalul de exploatare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pregătirea lui</a:t>
            </a:r>
          </a:p>
          <a:p>
            <a:pPr algn="just"/>
            <a:r>
              <a:rPr lang="ro-RO" sz="1600" b="0" dirty="0">
                <a:solidFill>
                  <a:schemeClr val="tx1"/>
                </a:solidFill>
                <a:latin typeface="Times New Roman" panose="02020603050405020304" pitchFamily="18" charset="0"/>
                <a:cs typeface="Times New Roman" panose="02020603050405020304" pitchFamily="18" charset="0"/>
              </a:rPr>
              <a:t>1.3.	</a:t>
            </a:r>
            <a:r>
              <a:rPr lang="ro-RO" sz="1600" b="0" dirty="0" err="1">
                <a:solidFill>
                  <a:schemeClr val="tx1"/>
                </a:solidFill>
                <a:latin typeface="Times New Roman" panose="02020603050405020304" pitchFamily="18" charset="0"/>
                <a:cs typeface="Times New Roman" panose="02020603050405020304" pitchFamily="18" charset="0"/>
              </a:rPr>
              <a:t>Obligaţiile</a:t>
            </a:r>
            <a:r>
              <a:rPr lang="ro-RO" sz="1600" b="0" dirty="0">
                <a:solidFill>
                  <a:schemeClr val="tx1"/>
                </a:solidFill>
                <a:latin typeface="Times New Roman" panose="02020603050405020304" pitchFamily="18" charset="0"/>
                <a:cs typeface="Times New Roman" panose="02020603050405020304" pitchFamily="18" charset="0"/>
              </a:rPr>
              <a:t> personalului de serviciu</a:t>
            </a:r>
          </a:p>
          <a:p>
            <a:pPr algn="just"/>
            <a:r>
              <a:rPr lang="ro-RO" sz="1600" b="0" dirty="0">
                <a:solidFill>
                  <a:schemeClr val="tx1"/>
                </a:solidFill>
                <a:latin typeface="Times New Roman" panose="02020603050405020304" pitchFamily="18" charset="0"/>
                <a:cs typeface="Times New Roman" panose="02020603050405020304" pitchFamily="18" charset="0"/>
              </a:rPr>
              <a:t>1.4.	</a:t>
            </a:r>
            <a:r>
              <a:rPr lang="ro-RO" sz="1600" b="0" dirty="0" err="1">
                <a:solidFill>
                  <a:schemeClr val="tx1"/>
                </a:solidFill>
                <a:latin typeface="Times New Roman" panose="02020603050405020304" pitchFamily="18" charset="0"/>
                <a:cs typeface="Times New Roman" panose="02020603050405020304" pitchFamily="18" charset="0"/>
              </a:rPr>
              <a:t>Obligaţiile</a:t>
            </a:r>
            <a:r>
              <a:rPr lang="ro-RO" sz="1600" b="0" dirty="0">
                <a:solidFill>
                  <a:schemeClr val="tx1"/>
                </a:solidFill>
                <a:latin typeface="Times New Roman" panose="02020603050405020304" pitchFamily="18" charset="0"/>
                <a:cs typeface="Times New Roman" panose="02020603050405020304" pitchFamily="18" charset="0"/>
              </a:rPr>
              <a:t> personalului administrativ-tehnic</a:t>
            </a:r>
          </a:p>
          <a:p>
            <a:pPr algn="just"/>
            <a:r>
              <a:rPr lang="ro-RO" sz="1600" b="0" dirty="0">
                <a:solidFill>
                  <a:schemeClr val="tx1"/>
                </a:solidFill>
                <a:latin typeface="Times New Roman" panose="02020603050405020304" pitchFamily="18" charset="0"/>
                <a:cs typeface="Times New Roman" panose="02020603050405020304" pitchFamily="18" charset="0"/>
              </a:rPr>
              <a:t>1.5.	Responsabilitatea pentru nerespectarea Regulamentului de exploatare tehnică</a:t>
            </a:r>
          </a:p>
          <a:p>
            <a:pPr algn="just"/>
            <a:r>
              <a:rPr lang="ro-RO" sz="1600" b="0" dirty="0">
                <a:solidFill>
                  <a:schemeClr val="tx1"/>
                </a:solidFill>
                <a:latin typeface="Times New Roman" panose="02020603050405020304" pitchFamily="18" charset="0"/>
                <a:cs typeface="Times New Roman" panose="02020603050405020304" pitchFamily="18" charset="0"/>
              </a:rPr>
              <a:t>1.6.	</a:t>
            </a:r>
            <a:r>
              <a:rPr lang="ro-RO" sz="1600" b="0" dirty="0" err="1">
                <a:solidFill>
                  <a:schemeClr val="tx1"/>
                </a:solidFill>
                <a:latin typeface="Times New Roman" panose="02020603050405020304" pitchFamily="18" charset="0"/>
                <a:cs typeface="Times New Roman" panose="02020603050405020304" pitchFamily="18" charset="0"/>
              </a:rPr>
              <a:t>Documentaţia</a:t>
            </a:r>
            <a:r>
              <a:rPr lang="ro-RO" sz="1600" b="0" dirty="0">
                <a:solidFill>
                  <a:schemeClr val="tx1"/>
                </a:solidFill>
                <a:latin typeface="Times New Roman" panose="02020603050405020304" pitchFamily="18" charset="0"/>
                <a:cs typeface="Times New Roman" panose="02020603050405020304" pitchFamily="18" charset="0"/>
              </a:rPr>
              <a:t> tehnică</a:t>
            </a:r>
          </a:p>
          <a:p>
            <a:pPr algn="just"/>
            <a:r>
              <a:rPr lang="ro-RO" sz="1600" b="0" dirty="0">
                <a:solidFill>
                  <a:schemeClr val="tx1"/>
                </a:solidFill>
                <a:latin typeface="Times New Roman" panose="02020603050405020304" pitchFamily="18" charset="0"/>
                <a:cs typeface="Times New Roman" panose="02020603050405020304" pitchFamily="18" charset="0"/>
              </a:rPr>
              <a:t>1.7.	</a:t>
            </a:r>
            <a:r>
              <a:rPr lang="ro-RO" sz="1600" b="0" dirty="0" err="1">
                <a:solidFill>
                  <a:schemeClr val="tx1"/>
                </a:solidFill>
                <a:latin typeface="Times New Roman" panose="02020603050405020304" pitchFamily="18" charset="0"/>
                <a:cs typeface="Times New Roman" panose="02020603050405020304" pitchFamily="18" charset="0"/>
              </a:rPr>
              <a:t>Instrucţiuni</a:t>
            </a:r>
            <a:r>
              <a:rPr lang="ro-RO" sz="1600" b="0" dirty="0">
                <a:solidFill>
                  <a:schemeClr val="tx1"/>
                </a:solidFill>
                <a:latin typeface="Times New Roman" panose="02020603050405020304" pitchFamily="18" charset="0"/>
                <a:cs typeface="Times New Roman" panose="02020603050405020304" pitchFamily="18" charset="0"/>
              </a:rPr>
              <a:t> de serviciu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exploatare</a:t>
            </a:r>
          </a:p>
          <a:p>
            <a:pPr algn="just"/>
            <a:r>
              <a:rPr lang="ro-RO" sz="1600" b="0" dirty="0">
                <a:solidFill>
                  <a:schemeClr val="tx1"/>
                </a:solidFill>
                <a:latin typeface="Times New Roman" panose="02020603050405020304" pitchFamily="18" charset="0"/>
                <a:cs typeface="Times New Roman" panose="02020603050405020304" pitchFamily="18" charset="0"/>
              </a:rPr>
              <a:t>1.8.	Rapoarte tehnice</a:t>
            </a:r>
          </a:p>
          <a:p>
            <a:pPr algn="just"/>
            <a:r>
              <a:rPr lang="ro-RO" sz="1600" b="0" dirty="0">
                <a:solidFill>
                  <a:schemeClr val="tx1"/>
                </a:solidFill>
                <a:latin typeface="Times New Roman" panose="02020603050405020304" pitchFamily="18" charset="0"/>
                <a:cs typeface="Times New Roman" panose="02020603050405020304" pitchFamily="18" charset="0"/>
              </a:rPr>
              <a:t>1.9.	</a:t>
            </a:r>
            <a:r>
              <a:rPr lang="ro-RO" sz="1600" b="0" dirty="0" err="1">
                <a:solidFill>
                  <a:schemeClr val="tx1"/>
                </a:solidFill>
                <a:latin typeface="Times New Roman" panose="02020603050405020304" pitchFamily="18" charset="0"/>
                <a:cs typeface="Times New Roman" panose="02020603050405020304" pitchFamily="18" charset="0"/>
              </a:rPr>
              <a:t>Reparaţii</a:t>
            </a:r>
            <a:r>
              <a:rPr lang="ro-RO" sz="1600" b="0" dirty="0">
                <a:solidFill>
                  <a:schemeClr val="tx1"/>
                </a:solidFill>
                <a:latin typeface="Times New Roman" panose="02020603050405020304" pitchFamily="18" charset="0"/>
                <a:cs typeface="Times New Roman" panose="02020603050405020304" pitchFamily="18" charset="0"/>
              </a:rPr>
              <a:t> preventive planificate</a:t>
            </a:r>
          </a:p>
          <a:p>
            <a:pPr algn="just"/>
            <a:r>
              <a:rPr lang="ro-RO" sz="1600" b="0" dirty="0">
                <a:solidFill>
                  <a:schemeClr val="tx1"/>
                </a:solidFill>
                <a:latin typeface="Times New Roman" panose="02020603050405020304" pitchFamily="18" charset="0"/>
                <a:cs typeface="Times New Roman" panose="02020603050405020304" pitchFamily="18" charset="0"/>
              </a:rPr>
              <a:t>1.10.	Supravegherea tehnică a </a:t>
            </a:r>
            <a:r>
              <a:rPr lang="ro-RO" sz="1600" b="0" dirty="0" err="1">
                <a:solidFill>
                  <a:schemeClr val="tx1"/>
                </a:solidFill>
                <a:latin typeface="Times New Roman" panose="02020603050405020304" pitchFamily="18" charset="0"/>
                <a:cs typeface="Times New Roman" panose="02020603050405020304" pitchFamily="18" charset="0"/>
              </a:rPr>
              <a:t>construcţiilor</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 dării în exploatare</a:t>
            </a:r>
          </a:p>
          <a:p>
            <a:pPr algn="just"/>
            <a:r>
              <a:rPr lang="ro-RO" sz="1600" b="0" dirty="0">
                <a:solidFill>
                  <a:schemeClr val="tx1"/>
                </a:solidFill>
                <a:latin typeface="Times New Roman" panose="02020603050405020304" pitchFamily="18" charset="0"/>
                <a:cs typeface="Times New Roman" panose="02020603050405020304" pitchFamily="18" charset="0"/>
              </a:rPr>
              <a:t>1.11.	Darea în exploatare a </a:t>
            </a:r>
            <a:r>
              <a:rPr lang="ro-RO" sz="1600" b="0" dirty="0" err="1">
                <a:solidFill>
                  <a:schemeClr val="tx1"/>
                </a:solidFill>
                <a:latin typeface="Times New Roman" panose="02020603050405020304" pitchFamily="18" charset="0"/>
                <a:cs typeface="Times New Roman" panose="02020603050405020304" pitchFamily="18" charset="0"/>
              </a:rPr>
              <a:t>instalaţiilor</a:t>
            </a:r>
            <a:r>
              <a:rPr lang="ro-RO" sz="1600" b="0" dirty="0">
                <a:solidFill>
                  <a:schemeClr val="tx1"/>
                </a:solidFill>
                <a:latin typeface="Times New Roman" panose="02020603050405020304" pitchFamily="18" charset="0"/>
                <a:cs typeface="Times New Roman" panose="02020603050405020304" pitchFamily="18" charset="0"/>
              </a:rPr>
              <a:t> de tratare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epurare a apelor</a:t>
            </a:r>
          </a:p>
          <a:p>
            <a:pPr algn="just"/>
            <a:endParaRPr lang="ro-RO" sz="1600" dirty="0">
              <a:solidFill>
                <a:srgbClr val="00B050"/>
              </a:solidFill>
              <a:latin typeface="Times New Roman" panose="02020603050405020304" pitchFamily="18" charset="0"/>
              <a:cs typeface="Times New Roman" panose="02020603050405020304" pitchFamily="18" charset="0"/>
            </a:endParaRPr>
          </a:p>
          <a:p>
            <a:pPr algn="just"/>
            <a:endParaRPr lang="ro-RO" sz="16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5901514"/>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168B7F1-FAF2-44AF-85B7-4BA534C3846B}"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5016758"/>
          </a:xfrm>
          <a:prstGeom prst="rect">
            <a:avLst/>
          </a:prstGeom>
          <a:noFill/>
        </p:spPr>
        <p:txBody>
          <a:bodyPr wrap="square" rtlCol="0">
            <a:spAutoFit/>
          </a:bodyPr>
          <a:lstStyle/>
          <a:p>
            <a:pPr algn="just"/>
            <a:r>
              <a:rPr lang="ro-RO" sz="1600" dirty="0">
                <a:solidFill>
                  <a:schemeClr val="tx1"/>
                </a:solidFill>
                <a:latin typeface="Times New Roman" panose="02020603050405020304" pitchFamily="18" charset="0"/>
                <a:cs typeface="Times New Roman" panose="02020603050405020304" pitchFamily="18" charset="0"/>
              </a:rPr>
              <a:t>Capitolul 2. Sistemele de alimentare cu apă</a:t>
            </a:r>
          </a:p>
          <a:p>
            <a:pPr algn="just"/>
            <a:r>
              <a:rPr lang="ro-RO" sz="1600" b="0" dirty="0">
                <a:solidFill>
                  <a:schemeClr val="tx1"/>
                </a:solidFill>
                <a:latin typeface="Times New Roman" panose="02020603050405020304" pitchFamily="18" charset="0"/>
                <a:cs typeface="Times New Roman" panose="02020603050405020304" pitchFamily="18" charset="0"/>
              </a:rPr>
              <a:t>2.1. Aspecte generale</a:t>
            </a:r>
          </a:p>
          <a:p>
            <a:pPr algn="just"/>
            <a:r>
              <a:rPr lang="ro-RO" sz="1600" b="0" dirty="0">
                <a:solidFill>
                  <a:schemeClr val="tx1"/>
                </a:solidFill>
                <a:latin typeface="Times New Roman" panose="02020603050405020304" pitchFamily="18" charset="0"/>
                <a:cs typeface="Times New Roman" panose="02020603050405020304" pitchFamily="18" charset="0"/>
              </a:rPr>
              <a:t>2.2. Captări de apă</a:t>
            </a:r>
          </a:p>
          <a:p>
            <a:pPr algn="just"/>
            <a:r>
              <a:rPr lang="ro-RO" sz="1600" b="0" dirty="0">
                <a:solidFill>
                  <a:schemeClr val="tx1"/>
                </a:solidFill>
                <a:latin typeface="Times New Roman" panose="02020603050405020304" pitchFamily="18" charset="0"/>
                <a:cs typeface="Times New Roman" panose="02020603050405020304" pitchFamily="18" charset="0"/>
              </a:rPr>
              <a:t>2.3. Prizele de ape de </a:t>
            </a:r>
            <a:r>
              <a:rPr lang="ro-RO" sz="1600" b="0" dirty="0" err="1">
                <a:solidFill>
                  <a:schemeClr val="tx1"/>
                </a:solidFill>
                <a:latin typeface="Times New Roman" panose="02020603050405020304" pitchFamily="18" charset="0"/>
                <a:cs typeface="Times New Roman" panose="02020603050405020304" pitchFamily="18" charset="0"/>
              </a:rPr>
              <a:t>suprafaţă</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2.4. Captările de ape subterane</a:t>
            </a:r>
          </a:p>
          <a:p>
            <a:pPr algn="just"/>
            <a:r>
              <a:rPr lang="ro-RO" sz="1600" b="0" dirty="0">
                <a:solidFill>
                  <a:schemeClr val="tx1"/>
                </a:solidFill>
                <a:latin typeface="Times New Roman" panose="02020603050405020304" pitchFamily="18" charset="0"/>
                <a:cs typeface="Times New Roman" panose="02020603050405020304" pitchFamily="18" charset="0"/>
              </a:rPr>
              <a:t>2.5. Zonele de </a:t>
            </a:r>
            <a:r>
              <a:rPr lang="ro-RO" sz="1600" b="0" dirty="0" err="1">
                <a:solidFill>
                  <a:schemeClr val="tx1"/>
                </a:solidFill>
                <a:latin typeface="Times New Roman" panose="02020603050405020304" pitchFamily="18" charset="0"/>
                <a:cs typeface="Times New Roman" panose="02020603050405020304" pitchFamily="18" charset="0"/>
              </a:rPr>
              <a:t>protecţie</a:t>
            </a:r>
            <a:r>
              <a:rPr lang="ro-RO" sz="1600" b="0" dirty="0">
                <a:solidFill>
                  <a:schemeClr val="tx1"/>
                </a:solidFill>
                <a:latin typeface="Times New Roman" panose="02020603050405020304" pitchFamily="18" charset="0"/>
                <a:cs typeface="Times New Roman" panose="02020603050405020304" pitchFamily="18" charset="0"/>
              </a:rPr>
              <a:t> sanitară</a:t>
            </a:r>
          </a:p>
          <a:p>
            <a:pPr algn="just"/>
            <a:r>
              <a:rPr lang="ro-RO" sz="1600" b="0" dirty="0">
                <a:solidFill>
                  <a:schemeClr val="tx1"/>
                </a:solidFill>
                <a:latin typeface="Times New Roman" panose="02020603050405020304" pitchFamily="18" charset="0"/>
                <a:cs typeface="Times New Roman" panose="02020603050405020304" pitchFamily="18" charset="0"/>
              </a:rPr>
              <a:t>2.6. </a:t>
            </a:r>
            <a:r>
              <a:rPr lang="ro-RO" sz="1600" b="0" dirty="0" err="1">
                <a:solidFill>
                  <a:schemeClr val="tx1"/>
                </a:solidFill>
                <a:latin typeface="Times New Roman" panose="02020603050405020304" pitchFamily="18" charset="0"/>
                <a:cs typeface="Times New Roman" panose="02020603050405020304" pitchFamily="18" charset="0"/>
              </a:rPr>
              <a:t>Instalaţii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dispozitive/utilaje de tratare a apei</a:t>
            </a:r>
          </a:p>
          <a:p>
            <a:pPr algn="just"/>
            <a:r>
              <a:rPr lang="ro-RO" sz="1600" b="0" dirty="0">
                <a:solidFill>
                  <a:schemeClr val="tx1"/>
                </a:solidFill>
                <a:latin typeface="Times New Roman" panose="02020603050405020304" pitchFamily="18" charset="0"/>
                <a:cs typeface="Times New Roman" panose="02020603050405020304" pitchFamily="18" charset="0"/>
              </a:rPr>
              <a:t>2.7. Exploatarea </a:t>
            </a:r>
            <a:r>
              <a:rPr lang="ro-RO" sz="1600" b="0" dirty="0" err="1">
                <a:solidFill>
                  <a:schemeClr val="tx1"/>
                </a:solidFill>
                <a:latin typeface="Times New Roman" panose="02020603050405020304" pitchFamily="18" charset="0"/>
                <a:cs typeface="Times New Roman" panose="02020603050405020304" pitchFamily="18" charset="0"/>
              </a:rPr>
              <a:t>instalaţiilor</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utilajului de tratare a apelor de </a:t>
            </a:r>
            <a:r>
              <a:rPr lang="ro-RO" sz="1600" b="0" dirty="0" err="1">
                <a:solidFill>
                  <a:schemeClr val="tx1"/>
                </a:solidFill>
                <a:latin typeface="Times New Roman" panose="02020603050405020304" pitchFamily="18" charset="0"/>
                <a:cs typeface="Times New Roman" panose="02020603050405020304" pitchFamily="18" charset="0"/>
              </a:rPr>
              <a:t>suprafaţă</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2.8. </a:t>
            </a:r>
            <a:r>
              <a:rPr lang="ro-RO" sz="1600" b="0" dirty="0" err="1">
                <a:solidFill>
                  <a:schemeClr val="tx1"/>
                </a:solidFill>
                <a:latin typeface="Times New Roman" panose="02020603050405020304" pitchFamily="18" charset="0"/>
                <a:cs typeface="Times New Roman" panose="02020603050405020304" pitchFamily="18" charset="0"/>
              </a:rPr>
              <a:t>Instalaţii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utilaje de tratare a apelor subterane</a:t>
            </a:r>
          </a:p>
          <a:p>
            <a:pPr algn="just"/>
            <a:r>
              <a:rPr lang="ro-RO" sz="1600" b="0" dirty="0">
                <a:solidFill>
                  <a:schemeClr val="tx1"/>
                </a:solidFill>
                <a:latin typeface="Times New Roman" panose="02020603050405020304" pitchFamily="18" charset="0"/>
                <a:cs typeface="Times New Roman" panose="02020603050405020304" pitchFamily="18" charset="0"/>
              </a:rPr>
              <a:t>2.9. </a:t>
            </a:r>
            <a:r>
              <a:rPr lang="ro-RO" sz="1600" b="0" dirty="0" err="1">
                <a:solidFill>
                  <a:schemeClr val="tx1"/>
                </a:solidFill>
                <a:latin typeface="Times New Roman" panose="02020603050405020304" pitchFamily="18" charset="0"/>
                <a:cs typeface="Times New Roman" panose="02020603050405020304" pitchFamily="18" charset="0"/>
              </a:rPr>
              <a:t>Aducţiuni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reţele</a:t>
            </a:r>
            <a:r>
              <a:rPr lang="ro-RO" sz="1600" b="0" dirty="0">
                <a:solidFill>
                  <a:schemeClr val="tx1"/>
                </a:solidFill>
                <a:latin typeface="Times New Roman" panose="02020603050405020304" pitchFamily="18" charset="0"/>
                <a:cs typeface="Times New Roman" panose="02020603050405020304" pitchFamily="18" charset="0"/>
              </a:rPr>
              <a:t> de alimentare cu apă</a:t>
            </a:r>
          </a:p>
          <a:p>
            <a:pPr algn="just"/>
            <a:r>
              <a:rPr lang="ro-RO" sz="1600" b="0" dirty="0">
                <a:solidFill>
                  <a:schemeClr val="tx1"/>
                </a:solidFill>
                <a:latin typeface="Times New Roman" panose="02020603050405020304" pitchFamily="18" charset="0"/>
                <a:cs typeface="Times New Roman" panose="02020603050405020304" pitchFamily="18" charset="0"/>
              </a:rPr>
              <a:t>2.10. Rezervoare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turnuri de apă</a:t>
            </a:r>
          </a:p>
          <a:p>
            <a:pPr algn="just"/>
            <a:r>
              <a:rPr lang="ro-RO" sz="1600" b="0" dirty="0">
                <a:solidFill>
                  <a:schemeClr val="tx1"/>
                </a:solidFill>
                <a:latin typeface="Times New Roman" panose="02020603050405020304" pitchFamily="18" charset="0"/>
                <a:cs typeface="Times New Roman" panose="02020603050405020304" pitchFamily="18" charset="0"/>
              </a:rPr>
              <a:t>2.11. </a:t>
            </a:r>
            <a:r>
              <a:rPr lang="ro-RO" sz="1600" b="0" dirty="0" err="1">
                <a:solidFill>
                  <a:schemeClr val="tx1"/>
                </a:solidFill>
                <a:latin typeface="Times New Roman" panose="02020603050405020304" pitchFamily="18" charset="0"/>
                <a:cs typeface="Times New Roman" panose="02020603050405020304" pitchFamily="18" charset="0"/>
              </a:rPr>
              <a:t>Evidenţa</a:t>
            </a:r>
            <a:r>
              <a:rPr lang="ro-RO" sz="1600" b="0" dirty="0">
                <a:solidFill>
                  <a:schemeClr val="tx1"/>
                </a:solidFill>
                <a:latin typeface="Times New Roman" panose="02020603050405020304" pitchFamily="18" charset="0"/>
                <a:cs typeface="Times New Roman" panose="02020603050405020304" pitchFamily="18" charset="0"/>
              </a:rPr>
              <a:t> livrării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realizării apei. Reducerea pierderilor de apă</a:t>
            </a: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dirty="0">
                <a:solidFill>
                  <a:schemeClr val="tx1"/>
                </a:solidFill>
                <a:latin typeface="Times New Roman" panose="02020603050405020304" pitchFamily="18" charset="0"/>
                <a:cs typeface="Times New Roman" panose="02020603050405020304" pitchFamily="18" charset="0"/>
              </a:rPr>
              <a:t>Capitolul 3. Sistemele de canalizare</a:t>
            </a:r>
          </a:p>
          <a:p>
            <a:pPr algn="just"/>
            <a:r>
              <a:rPr lang="ro-RO" sz="1600" b="0" dirty="0">
                <a:solidFill>
                  <a:schemeClr val="tx1"/>
                </a:solidFill>
                <a:latin typeface="Times New Roman" panose="02020603050405020304" pitchFamily="18" charset="0"/>
                <a:cs typeface="Times New Roman" panose="02020603050405020304" pitchFamily="18" charset="0"/>
              </a:rPr>
              <a:t>1.1.	Aspecte generale</a:t>
            </a:r>
          </a:p>
          <a:p>
            <a:pPr algn="just"/>
            <a:r>
              <a:rPr lang="ro-RO" sz="1600" b="0" dirty="0">
                <a:solidFill>
                  <a:schemeClr val="tx1"/>
                </a:solidFill>
                <a:latin typeface="Times New Roman" panose="02020603050405020304" pitchFamily="18" charset="0"/>
                <a:cs typeface="Times New Roman" panose="02020603050405020304" pitchFamily="18" charset="0"/>
              </a:rPr>
              <a:t>1.2.	</a:t>
            </a:r>
            <a:r>
              <a:rPr lang="ro-RO" sz="1600" b="0" dirty="0" err="1">
                <a:solidFill>
                  <a:schemeClr val="tx1"/>
                </a:solidFill>
                <a:latin typeface="Times New Roman" panose="02020603050405020304" pitchFamily="18" charset="0"/>
                <a:cs typeface="Times New Roman" panose="02020603050405020304" pitchFamily="18" charset="0"/>
              </a:rPr>
              <a:t>Reţele</a:t>
            </a:r>
            <a:r>
              <a:rPr lang="ro-RO" sz="1600" b="0" dirty="0">
                <a:solidFill>
                  <a:schemeClr val="tx1"/>
                </a:solidFill>
                <a:latin typeface="Times New Roman" panose="02020603050405020304" pitchFamily="18" charset="0"/>
                <a:cs typeface="Times New Roman" panose="02020603050405020304" pitchFamily="18" charset="0"/>
              </a:rPr>
              <a:t> de canalizare</a:t>
            </a:r>
          </a:p>
          <a:p>
            <a:pPr algn="just"/>
            <a:r>
              <a:rPr lang="ro-RO" sz="1600" b="0" dirty="0">
                <a:solidFill>
                  <a:schemeClr val="tx1"/>
                </a:solidFill>
                <a:latin typeface="Times New Roman" panose="02020603050405020304" pitchFamily="18" charset="0"/>
                <a:cs typeface="Times New Roman" panose="02020603050405020304" pitchFamily="18" charset="0"/>
              </a:rPr>
              <a:t>1.3.	</a:t>
            </a:r>
            <a:r>
              <a:rPr lang="ro-RO" sz="1600" b="0" dirty="0" err="1">
                <a:solidFill>
                  <a:schemeClr val="tx1"/>
                </a:solidFill>
                <a:latin typeface="Times New Roman" panose="02020603050405020304" pitchFamily="18" charset="0"/>
                <a:cs typeface="Times New Roman" panose="02020603050405020304" pitchFamily="18" charset="0"/>
              </a:rPr>
              <a:t>Instalaţii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utilaj de epurare a apelor uzate</a:t>
            </a:r>
          </a:p>
          <a:p>
            <a:pPr algn="just"/>
            <a:r>
              <a:rPr lang="ro-RO" sz="1600" b="0" dirty="0">
                <a:solidFill>
                  <a:schemeClr val="tx1"/>
                </a:solidFill>
                <a:latin typeface="Times New Roman" panose="02020603050405020304" pitchFamily="18" charset="0"/>
                <a:cs typeface="Times New Roman" panose="02020603050405020304" pitchFamily="18" charset="0"/>
              </a:rPr>
              <a:t>1.4.	</a:t>
            </a:r>
            <a:r>
              <a:rPr lang="ro-RO" sz="1600" b="0" dirty="0" err="1">
                <a:solidFill>
                  <a:schemeClr val="tx1"/>
                </a:solidFill>
                <a:latin typeface="Times New Roman" panose="02020603050405020304" pitchFamily="18" charset="0"/>
                <a:cs typeface="Times New Roman" panose="02020603050405020304" pitchFamily="18" charset="0"/>
              </a:rPr>
              <a:t>Instalaţii</a:t>
            </a:r>
            <a:r>
              <a:rPr lang="ro-RO" sz="1600" b="0" dirty="0">
                <a:solidFill>
                  <a:schemeClr val="tx1"/>
                </a:solidFill>
                <a:latin typeface="Times New Roman" panose="02020603050405020304" pitchFamily="18" charset="0"/>
                <a:cs typeface="Times New Roman" panose="02020603050405020304" pitchFamily="18" charset="0"/>
              </a:rPr>
              <a:t> de epurare mecanică a apelor uzate</a:t>
            </a:r>
          </a:p>
          <a:p>
            <a:pPr algn="just"/>
            <a:r>
              <a:rPr lang="ro-RO" sz="1600" b="0" dirty="0">
                <a:solidFill>
                  <a:schemeClr val="tx1"/>
                </a:solidFill>
                <a:latin typeface="Times New Roman" panose="02020603050405020304" pitchFamily="18" charset="0"/>
                <a:cs typeface="Times New Roman" panose="02020603050405020304" pitchFamily="18" charset="0"/>
              </a:rPr>
              <a:t>1.5.	</a:t>
            </a:r>
            <a:r>
              <a:rPr lang="ro-RO" sz="1600" b="0" dirty="0" err="1">
                <a:solidFill>
                  <a:schemeClr val="tx1"/>
                </a:solidFill>
                <a:latin typeface="Times New Roman" panose="02020603050405020304" pitchFamily="18" charset="0"/>
                <a:cs typeface="Times New Roman" panose="02020603050405020304" pitchFamily="18" charset="0"/>
              </a:rPr>
              <a:t>Instalaţii</a:t>
            </a:r>
            <a:r>
              <a:rPr lang="ro-RO" sz="1600" b="0" dirty="0">
                <a:solidFill>
                  <a:schemeClr val="tx1"/>
                </a:solidFill>
                <a:latin typeface="Times New Roman" panose="02020603050405020304" pitchFamily="18" charset="0"/>
                <a:cs typeface="Times New Roman" panose="02020603050405020304" pitchFamily="18" charset="0"/>
              </a:rPr>
              <a:t> de epurare biologică a apelor uzate</a:t>
            </a:r>
          </a:p>
          <a:p>
            <a:pPr algn="just"/>
            <a:endParaRPr lang="ro-RO"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2263580"/>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69DCBA72-ACFE-4DEF-BD48-168BD389CF8E}"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337037" y="1598927"/>
            <a:ext cx="8689269" cy="4770537"/>
          </a:xfrm>
          <a:prstGeom prst="rect">
            <a:avLst/>
          </a:prstGeom>
          <a:noFill/>
        </p:spPr>
        <p:txBody>
          <a:bodyPr wrap="square" rtlCol="0">
            <a:spAutoFit/>
          </a:bodyPr>
          <a:lstStyle/>
          <a:p>
            <a:pPr algn="just"/>
            <a:r>
              <a:rPr lang="ro-RO" sz="1600" dirty="0">
                <a:solidFill>
                  <a:schemeClr val="tx1"/>
                </a:solidFill>
                <a:latin typeface="Times New Roman" panose="02020603050405020304" pitchFamily="18" charset="0"/>
                <a:cs typeface="Times New Roman" panose="02020603050405020304" pitchFamily="18" charset="0"/>
              </a:rPr>
              <a:t>Capitolul 4. </a:t>
            </a:r>
            <a:r>
              <a:rPr lang="ro-RO" sz="1600" dirty="0" err="1">
                <a:solidFill>
                  <a:schemeClr val="tx1"/>
                </a:solidFill>
                <a:latin typeface="Times New Roman" panose="02020603050405020304" pitchFamily="18" charset="0"/>
                <a:cs typeface="Times New Roman" panose="02020603050405020304" pitchFamily="18" charset="0"/>
              </a:rPr>
              <a:t>Instalaţii</a:t>
            </a:r>
            <a:r>
              <a:rPr lang="ro-RO" sz="1600" dirty="0">
                <a:solidFill>
                  <a:schemeClr val="tx1"/>
                </a:solidFill>
                <a:latin typeface="Times New Roman" panose="02020603050405020304" pitchFamily="18" charset="0"/>
                <a:cs typeface="Times New Roman" panose="02020603050405020304" pitchFamily="18" charset="0"/>
              </a:rPr>
              <a:t>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utilaje pentru </a:t>
            </a:r>
            <a:r>
              <a:rPr lang="ro-RO" sz="1600" dirty="0" err="1">
                <a:solidFill>
                  <a:schemeClr val="tx1"/>
                </a:solidFill>
                <a:latin typeface="Times New Roman" panose="02020603050405020304" pitchFamily="18" charset="0"/>
                <a:cs typeface="Times New Roman" panose="02020603050405020304" pitchFamily="18" charset="0"/>
              </a:rPr>
              <a:t>dezinfecţia</a:t>
            </a:r>
            <a:r>
              <a:rPr lang="ro-RO" sz="1600" dirty="0">
                <a:solidFill>
                  <a:schemeClr val="tx1"/>
                </a:solidFill>
                <a:latin typeface="Times New Roman" panose="02020603050405020304" pitchFamily="18" charset="0"/>
                <a:cs typeface="Times New Roman" panose="02020603050405020304" pitchFamily="18" charset="0"/>
              </a:rPr>
              <a:t> apei potabile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apelor uzate</a:t>
            </a:r>
          </a:p>
          <a:p>
            <a:pPr algn="just"/>
            <a:r>
              <a:rPr lang="ro-RO" sz="1600" b="0" dirty="0">
                <a:solidFill>
                  <a:schemeClr val="tx1"/>
                </a:solidFill>
                <a:latin typeface="Times New Roman" panose="02020603050405020304" pitchFamily="18" charset="0"/>
                <a:cs typeface="Times New Roman" panose="02020603050405020304" pitchFamily="18" charset="0"/>
              </a:rPr>
              <a:t>4.1. Aspecte generale</a:t>
            </a:r>
          </a:p>
          <a:p>
            <a:pPr algn="just"/>
            <a:r>
              <a:rPr lang="ro-RO" sz="1600" b="0" dirty="0">
                <a:solidFill>
                  <a:schemeClr val="tx1"/>
                </a:solidFill>
                <a:latin typeface="Times New Roman" panose="02020603050405020304" pitchFamily="18" charset="0"/>
                <a:cs typeface="Times New Roman" panose="02020603050405020304" pitchFamily="18" charset="0"/>
              </a:rPr>
              <a:t>4.2. </a:t>
            </a:r>
            <a:r>
              <a:rPr lang="ro-RO" sz="1600" b="0" dirty="0" err="1">
                <a:solidFill>
                  <a:schemeClr val="tx1"/>
                </a:solidFill>
                <a:latin typeface="Times New Roman" panose="02020603050405020304" pitchFamily="18" charset="0"/>
                <a:cs typeface="Times New Roman" panose="02020603050405020304" pitchFamily="18" charset="0"/>
              </a:rPr>
              <a:t>Instalaţii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utilaje</a:t>
            </a:r>
          </a:p>
          <a:p>
            <a:pPr algn="just"/>
            <a:r>
              <a:rPr lang="ro-RO" sz="1600" b="0" dirty="0">
                <a:solidFill>
                  <a:schemeClr val="tx1"/>
                </a:solidFill>
                <a:latin typeface="Times New Roman" panose="02020603050405020304" pitchFamily="18" charset="0"/>
                <a:cs typeface="Times New Roman" panose="02020603050405020304" pitchFamily="18" charset="0"/>
              </a:rPr>
              <a:t>4.3. </a:t>
            </a:r>
            <a:r>
              <a:rPr lang="ro-RO" sz="1600" b="0" dirty="0" err="1">
                <a:solidFill>
                  <a:schemeClr val="tx1"/>
                </a:solidFill>
                <a:latin typeface="Times New Roman" panose="02020603050405020304" pitchFamily="18" charset="0"/>
                <a:cs typeface="Times New Roman" panose="02020603050405020304" pitchFamily="18" charset="0"/>
              </a:rPr>
              <a:t>Instalaţii</a:t>
            </a:r>
            <a:r>
              <a:rPr lang="ro-RO" sz="1600" b="0" dirty="0">
                <a:solidFill>
                  <a:schemeClr val="tx1"/>
                </a:solidFill>
                <a:latin typeface="Times New Roman" panose="02020603050405020304" pitchFamily="18" charset="0"/>
                <a:cs typeface="Times New Roman" panose="02020603050405020304" pitchFamily="18" charset="0"/>
              </a:rPr>
              <a:t> pentru </a:t>
            </a:r>
            <a:r>
              <a:rPr lang="ro-RO" sz="1600" b="0" dirty="0" err="1">
                <a:solidFill>
                  <a:schemeClr val="tx1"/>
                </a:solidFill>
                <a:latin typeface="Times New Roman" panose="02020603050405020304" pitchFamily="18" charset="0"/>
                <a:cs typeface="Times New Roman" panose="02020603050405020304" pitchFamily="18" charset="0"/>
              </a:rPr>
              <a:t>dezinfecţia</a:t>
            </a:r>
            <a:r>
              <a:rPr lang="ro-RO" sz="1600" b="0" dirty="0">
                <a:solidFill>
                  <a:schemeClr val="tx1"/>
                </a:solidFill>
                <a:latin typeface="Times New Roman" panose="02020603050405020304" pitchFamily="18" charset="0"/>
                <a:cs typeface="Times New Roman" panose="02020603050405020304" pitchFamily="18" charset="0"/>
              </a:rPr>
              <a:t> apei cu </a:t>
            </a:r>
            <a:r>
              <a:rPr lang="ro-RO" sz="1600" b="0" dirty="0" err="1">
                <a:solidFill>
                  <a:schemeClr val="tx1"/>
                </a:solidFill>
                <a:latin typeface="Times New Roman" panose="02020603050405020304" pitchFamily="18" charset="0"/>
                <a:cs typeface="Times New Roman" panose="02020603050405020304" pitchFamily="18" charset="0"/>
              </a:rPr>
              <a:t>agenţi</a:t>
            </a:r>
            <a:r>
              <a:rPr lang="ro-RO" sz="1600" b="0" dirty="0">
                <a:solidFill>
                  <a:schemeClr val="tx1"/>
                </a:solidFill>
                <a:latin typeface="Times New Roman" panose="02020603050405020304" pitchFamily="18" charset="0"/>
                <a:cs typeface="Times New Roman" panose="02020603050405020304" pitchFamily="18" charset="0"/>
              </a:rPr>
              <a:t> de clor</a:t>
            </a:r>
          </a:p>
          <a:p>
            <a:pPr algn="just"/>
            <a:r>
              <a:rPr lang="ro-RO" sz="1600" b="0" dirty="0">
                <a:solidFill>
                  <a:schemeClr val="tx1"/>
                </a:solidFill>
                <a:latin typeface="Times New Roman" panose="02020603050405020304" pitchFamily="18" charset="0"/>
                <a:cs typeface="Times New Roman" panose="02020603050405020304" pitchFamily="18" charset="0"/>
              </a:rPr>
              <a:t>4.4. </a:t>
            </a:r>
            <a:r>
              <a:rPr lang="ro-RO" sz="1600" b="0" dirty="0" err="1">
                <a:solidFill>
                  <a:schemeClr val="tx1"/>
                </a:solidFill>
                <a:latin typeface="Times New Roman" panose="02020603050405020304" pitchFamily="18" charset="0"/>
                <a:cs typeface="Times New Roman" panose="02020603050405020304" pitchFamily="18" charset="0"/>
              </a:rPr>
              <a:t>Instalaţii</a:t>
            </a:r>
            <a:r>
              <a:rPr lang="ro-RO" sz="1600" b="0" dirty="0">
                <a:solidFill>
                  <a:schemeClr val="tx1"/>
                </a:solidFill>
                <a:latin typeface="Times New Roman" panose="02020603050405020304" pitchFamily="18" charset="0"/>
                <a:cs typeface="Times New Roman" panose="02020603050405020304" pitchFamily="18" charset="0"/>
              </a:rPr>
              <a:t> pentru </a:t>
            </a:r>
            <a:r>
              <a:rPr lang="ro-RO" sz="1600" b="0" dirty="0" err="1">
                <a:solidFill>
                  <a:schemeClr val="tx1"/>
                </a:solidFill>
                <a:latin typeface="Times New Roman" panose="02020603050405020304" pitchFamily="18" charset="0"/>
                <a:cs typeface="Times New Roman" panose="02020603050405020304" pitchFamily="18" charset="0"/>
              </a:rPr>
              <a:t>dezinfecţia</a:t>
            </a:r>
            <a:r>
              <a:rPr lang="ro-RO" sz="1600" b="0" dirty="0">
                <a:solidFill>
                  <a:schemeClr val="tx1"/>
                </a:solidFill>
                <a:latin typeface="Times New Roman" panose="02020603050405020304" pitchFamily="18" charset="0"/>
                <a:cs typeface="Times New Roman" panose="02020603050405020304" pitchFamily="18" charset="0"/>
              </a:rPr>
              <a:t> apei cu radiație ultravioletă (UV) și cu ozon</a:t>
            </a: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dirty="0">
                <a:solidFill>
                  <a:schemeClr val="tx1"/>
                </a:solidFill>
                <a:latin typeface="Times New Roman" panose="02020603050405020304" pitchFamily="18" charset="0"/>
                <a:cs typeface="Times New Roman" panose="02020603050405020304" pitchFamily="18" charset="0"/>
              </a:rPr>
              <a:t>Capitolul 5. </a:t>
            </a:r>
            <a:r>
              <a:rPr lang="ro-RO" sz="1600" dirty="0" err="1">
                <a:solidFill>
                  <a:schemeClr val="tx1"/>
                </a:solidFill>
                <a:latin typeface="Times New Roman" panose="02020603050405020304" pitchFamily="18" charset="0"/>
                <a:cs typeface="Times New Roman" panose="02020603050405020304" pitchFamily="18" charset="0"/>
              </a:rPr>
              <a:t>Instalaţii</a:t>
            </a:r>
            <a:r>
              <a:rPr lang="ro-RO" sz="1600" dirty="0">
                <a:solidFill>
                  <a:schemeClr val="tx1"/>
                </a:solidFill>
                <a:latin typeface="Times New Roman" panose="02020603050405020304" pitchFamily="18" charset="0"/>
                <a:cs typeface="Times New Roman" panose="02020603050405020304" pitchFamily="18" charset="0"/>
              </a:rPr>
              <a:t>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utilaje pentru tratarea nămolurilor</a:t>
            </a:r>
          </a:p>
          <a:p>
            <a:pPr algn="just"/>
            <a:r>
              <a:rPr lang="ro-RO" sz="1600" b="0" dirty="0">
                <a:solidFill>
                  <a:schemeClr val="tx1"/>
                </a:solidFill>
                <a:latin typeface="Times New Roman" panose="02020603050405020304" pitchFamily="18" charset="0"/>
                <a:cs typeface="Times New Roman" panose="02020603050405020304" pitchFamily="18" charset="0"/>
              </a:rPr>
              <a:t>5.1. Aspecte generale</a:t>
            </a:r>
          </a:p>
          <a:p>
            <a:pPr algn="just"/>
            <a:r>
              <a:rPr lang="ro-RO" sz="1600" b="0" dirty="0">
                <a:solidFill>
                  <a:schemeClr val="tx1"/>
                </a:solidFill>
                <a:latin typeface="Times New Roman" panose="02020603050405020304" pitchFamily="18" charset="0"/>
                <a:cs typeface="Times New Roman" panose="02020603050405020304" pitchFamily="18" charset="0"/>
              </a:rPr>
              <a:t>5.2. Nămolurile de la tratarea apelor naturale</a:t>
            </a:r>
          </a:p>
          <a:p>
            <a:pPr algn="just"/>
            <a:r>
              <a:rPr lang="ro-RO" sz="1600" b="0" dirty="0">
                <a:solidFill>
                  <a:schemeClr val="tx1"/>
                </a:solidFill>
                <a:latin typeface="Times New Roman" panose="02020603050405020304" pitchFamily="18" charset="0"/>
                <a:cs typeface="Times New Roman" panose="02020603050405020304" pitchFamily="18" charset="0"/>
              </a:rPr>
              <a:t>5.3. Nămolurile de la epurarea apelor uzate</a:t>
            </a:r>
          </a:p>
          <a:p>
            <a:pPr algn="just"/>
            <a:r>
              <a:rPr lang="ro-RO" sz="1600" b="0" dirty="0">
                <a:solidFill>
                  <a:schemeClr val="tx1"/>
                </a:solidFill>
                <a:latin typeface="Times New Roman" panose="02020603050405020304" pitchFamily="18" charset="0"/>
                <a:cs typeface="Times New Roman" panose="02020603050405020304" pitchFamily="18" charset="0"/>
              </a:rPr>
              <a:t>5.4. Decontaminarea/sterilizarea nămolurilor</a:t>
            </a: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dirty="0">
                <a:solidFill>
                  <a:schemeClr val="tx1"/>
                </a:solidFill>
                <a:latin typeface="Times New Roman" panose="02020603050405020304" pitchFamily="18" charset="0"/>
                <a:cs typeface="Times New Roman" panose="02020603050405020304" pitchFamily="18" charset="0"/>
              </a:rPr>
              <a:t>Capitolul 6. </a:t>
            </a:r>
            <a:r>
              <a:rPr lang="ro-RO" sz="1600" dirty="0" err="1">
                <a:solidFill>
                  <a:schemeClr val="tx1"/>
                </a:solidFill>
                <a:latin typeface="Times New Roman" panose="02020603050405020304" pitchFamily="18" charset="0"/>
                <a:cs typeface="Times New Roman" panose="02020603050405020304" pitchFamily="18" charset="0"/>
              </a:rPr>
              <a:t>Staţii</a:t>
            </a:r>
            <a:r>
              <a:rPr lang="ro-RO" sz="1600" dirty="0">
                <a:solidFill>
                  <a:schemeClr val="tx1"/>
                </a:solidFill>
                <a:latin typeface="Times New Roman" panose="02020603050405020304" pitchFamily="18" charset="0"/>
                <a:cs typeface="Times New Roman" panose="02020603050405020304" pitchFamily="18" charset="0"/>
              </a:rPr>
              <a:t> de pompare</a:t>
            </a:r>
          </a:p>
          <a:p>
            <a:pPr algn="just"/>
            <a:r>
              <a:rPr lang="ro-RO" sz="1600" b="0" dirty="0">
                <a:solidFill>
                  <a:schemeClr val="tx1"/>
                </a:solidFill>
                <a:latin typeface="Times New Roman" panose="02020603050405020304" pitchFamily="18" charset="0"/>
                <a:cs typeface="Times New Roman" panose="02020603050405020304" pitchFamily="18" charset="0"/>
              </a:rPr>
              <a:t>6.1. Aspecte generale</a:t>
            </a:r>
          </a:p>
          <a:p>
            <a:pPr algn="just"/>
            <a:r>
              <a:rPr lang="ro-RO" sz="1600" b="0" dirty="0">
                <a:solidFill>
                  <a:schemeClr val="tx1"/>
                </a:solidFill>
                <a:latin typeface="Times New Roman" panose="02020603050405020304" pitchFamily="18" charset="0"/>
                <a:cs typeface="Times New Roman" panose="02020603050405020304" pitchFamily="18" charset="0"/>
              </a:rPr>
              <a:t>6.2. </a:t>
            </a:r>
            <a:r>
              <a:rPr lang="ro-RO" sz="1600" b="0" dirty="0" err="1">
                <a:solidFill>
                  <a:schemeClr val="tx1"/>
                </a:solidFill>
                <a:latin typeface="Times New Roman" panose="02020603050405020304" pitchFamily="18" charset="0"/>
                <a:cs typeface="Times New Roman" panose="02020603050405020304" pitchFamily="18" charset="0"/>
              </a:rPr>
              <a:t>Întreţinerea</a:t>
            </a:r>
            <a:r>
              <a:rPr lang="ro-RO" sz="1600" b="0" dirty="0">
                <a:solidFill>
                  <a:schemeClr val="tx1"/>
                </a:solidFill>
                <a:latin typeface="Times New Roman" panose="02020603050405020304" pitchFamily="18" charset="0"/>
                <a:cs typeface="Times New Roman" panose="02020603050405020304" pitchFamily="18" charset="0"/>
              </a:rPr>
              <a:t> operativă a </a:t>
            </a:r>
            <a:r>
              <a:rPr lang="ro-RO" sz="1600" b="0" dirty="0" err="1">
                <a:solidFill>
                  <a:schemeClr val="tx1"/>
                </a:solidFill>
                <a:latin typeface="Times New Roman" panose="02020603050405020304" pitchFamily="18" charset="0"/>
                <a:cs typeface="Times New Roman" panose="02020603050405020304" pitchFamily="18" charset="0"/>
              </a:rPr>
              <a:t>staţiilor</a:t>
            </a:r>
            <a:r>
              <a:rPr lang="ro-RO" sz="1600" b="0" dirty="0">
                <a:solidFill>
                  <a:schemeClr val="tx1"/>
                </a:solidFill>
                <a:latin typeface="Times New Roman" panose="02020603050405020304" pitchFamily="18" charset="0"/>
                <a:cs typeface="Times New Roman" panose="02020603050405020304" pitchFamily="18" charset="0"/>
              </a:rPr>
              <a:t> de pompare</a:t>
            </a:r>
          </a:p>
          <a:p>
            <a:pPr algn="just"/>
            <a:r>
              <a:rPr lang="ro-RO" sz="1600" b="0" dirty="0">
                <a:solidFill>
                  <a:schemeClr val="tx1"/>
                </a:solidFill>
                <a:latin typeface="Times New Roman" panose="02020603050405020304" pitchFamily="18" charset="0"/>
                <a:cs typeface="Times New Roman" panose="02020603050405020304" pitchFamily="18" charset="0"/>
              </a:rPr>
              <a:t>6.3. Lucrările de </a:t>
            </a:r>
            <a:r>
              <a:rPr lang="ro-RO" sz="1600" b="0" dirty="0" err="1">
                <a:solidFill>
                  <a:schemeClr val="tx1"/>
                </a:solidFill>
                <a:latin typeface="Times New Roman" panose="02020603050405020304" pitchFamily="18" charset="0"/>
                <a:cs typeface="Times New Roman" panose="02020603050405020304" pitchFamily="18" charset="0"/>
              </a:rPr>
              <a:t>reparaţie</a:t>
            </a:r>
            <a:r>
              <a:rPr lang="ro-RO" sz="1600" b="0" dirty="0">
                <a:solidFill>
                  <a:schemeClr val="tx1"/>
                </a:solidFill>
                <a:latin typeface="Times New Roman" panose="02020603050405020304" pitchFamily="18" charset="0"/>
                <a:cs typeface="Times New Roman" panose="02020603050405020304" pitchFamily="18" charset="0"/>
              </a:rPr>
              <a:t> a </a:t>
            </a:r>
            <a:r>
              <a:rPr lang="ro-RO" sz="1600" b="0" dirty="0" err="1">
                <a:solidFill>
                  <a:schemeClr val="tx1"/>
                </a:solidFill>
                <a:latin typeface="Times New Roman" panose="02020603050405020304" pitchFamily="18" charset="0"/>
                <a:cs typeface="Times New Roman" panose="02020603050405020304" pitchFamily="18" charset="0"/>
              </a:rPr>
              <a:t>staţiilor</a:t>
            </a:r>
            <a:r>
              <a:rPr lang="ro-RO" sz="1600" b="0" dirty="0">
                <a:solidFill>
                  <a:schemeClr val="tx1"/>
                </a:solidFill>
                <a:latin typeface="Times New Roman" panose="02020603050405020304" pitchFamily="18" charset="0"/>
                <a:cs typeface="Times New Roman" panose="02020603050405020304" pitchFamily="18" charset="0"/>
              </a:rPr>
              <a:t> de pompare</a:t>
            </a:r>
          </a:p>
          <a:p>
            <a:pPr algn="just"/>
            <a:r>
              <a:rPr lang="ro-RO" sz="1600" b="0" dirty="0">
                <a:solidFill>
                  <a:schemeClr val="tx1"/>
                </a:solidFill>
                <a:latin typeface="Times New Roman" panose="02020603050405020304" pitchFamily="18" charset="0"/>
                <a:cs typeface="Times New Roman" panose="02020603050405020304" pitchFamily="18" charset="0"/>
              </a:rPr>
              <a:t>6.4. Exploatarea agregatelor de pompare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 mecanismelor auxiliare</a:t>
            </a:r>
          </a:p>
          <a:p>
            <a:pPr algn="just"/>
            <a:r>
              <a:rPr lang="ro-RO" sz="1600" b="0" dirty="0">
                <a:solidFill>
                  <a:schemeClr val="tx1"/>
                </a:solidFill>
                <a:latin typeface="Times New Roman" panose="02020603050405020304" pitchFamily="18" charset="0"/>
                <a:cs typeface="Times New Roman" panose="02020603050405020304" pitchFamily="18" charset="0"/>
              </a:rPr>
              <a:t>6.5. </a:t>
            </a:r>
            <a:r>
              <a:rPr lang="ro-RO" sz="1600" b="0" dirty="0" err="1">
                <a:solidFill>
                  <a:schemeClr val="tx1"/>
                </a:solidFill>
                <a:latin typeface="Times New Roman" panose="02020603050405020304" pitchFamily="18" charset="0"/>
                <a:cs typeface="Times New Roman" panose="02020603050405020304" pitchFamily="18" charset="0"/>
              </a:rPr>
              <a:t>Evidenţa</a:t>
            </a:r>
            <a:r>
              <a:rPr lang="ro-RO" sz="1600" b="0" dirty="0">
                <a:solidFill>
                  <a:schemeClr val="tx1"/>
                </a:solidFill>
                <a:latin typeface="Times New Roman" panose="02020603050405020304" pitchFamily="18" charset="0"/>
                <a:cs typeface="Times New Roman" panose="02020603050405020304" pitchFamily="18" charset="0"/>
              </a:rPr>
              <a:t> indicatorilor </a:t>
            </a:r>
            <a:r>
              <a:rPr lang="ro-RO" sz="1600" b="0" dirty="0" err="1">
                <a:solidFill>
                  <a:schemeClr val="tx1"/>
                </a:solidFill>
                <a:latin typeface="Times New Roman" panose="02020603050405020304" pitchFamily="18" charset="0"/>
                <a:cs typeface="Times New Roman" panose="02020603050405020304" pitchFamily="18" charset="0"/>
              </a:rPr>
              <a:t>tehnico</a:t>
            </a:r>
            <a:r>
              <a:rPr lang="ro-RO" sz="1600" b="0" dirty="0">
                <a:solidFill>
                  <a:schemeClr val="tx1"/>
                </a:solidFill>
                <a:latin typeface="Times New Roman" panose="02020603050405020304" pitchFamily="18" charset="0"/>
                <a:cs typeface="Times New Roman" panose="02020603050405020304" pitchFamily="18" charset="0"/>
              </a:rPr>
              <a:t>-economici</a:t>
            </a:r>
          </a:p>
          <a:p>
            <a:pPr algn="just"/>
            <a:endParaRPr lang="ro-RO"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0431589"/>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A3AA3DDB-BDB7-4531-A99E-46EAA75BFA69}"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770537"/>
          </a:xfrm>
          <a:prstGeom prst="rect">
            <a:avLst/>
          </a:prstGeom>
          <a:noFill/>
        </p:spPr>
        <p:txBody>
          <a:bodyPr wrap="square" rtlCol="0">
            <a:spAutoFit/>
          </a:bodyPr>
          <a:lstStyle/>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dirty="0">
                <a:solidFill>
                  <a:schemeClr val="tx1"/>
                </a:solidFill>
                <a:latin typeface="Times New Roman" panose="02020603050405020304" pitchFamily="18" charset="0"/>
                <a:cs typeface="Times New Roman" panose="02020603050405020304" pitchFamily="18" charset="0"/>
              </a:rPr>
              <a:t>Capitolul 7. Mijloace de automatizare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a:t>
            </a:r>
            <a:r>
              <a:rPr lang="ro-RO" sz="1600" dirty="0" err="1">
                <a:solidFill>
                  <a:schemeClr val="tx1"/>
                </a:solidFill>
                <a:latin typeface="Times New Roman" panose="02020603050405020304" pitchFamily="18" charset="0"/>
                <a:cs typeface="Times New Roman" panose="02020603050405020304" pitchFamily="18" charset="0"/>
              </a:rPr>
              <a:t>dispecerizare</a:t>
            </a:r>
            <a:endParaRPr lang="ro-RO" sz="1600" dirty="0">
              <a:solidFill>
                <a:schemeClr val="tx1"/>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7.1. Aspecte generale</a:t>
            </a:r>
          </a:p>
          <a:p>
            <a:pPr algn="just"/>
            <a:r>
              <a:rPr lang="ro-RO" sz="1600" b="0" dirty="0">
                <a:solidFill>
                  <a:schemeClr val="tx1"/>
                </a:solidFill>
                <a:latin typeface="Times New Roman" panose="02020603050405020304" pitchFamily="18" charset="0"/>
                <a:cs typeface="Times New Roman" panose="02020603050405020304" pitchFamily="18" charset="0"/>
              </a:rPr>
              <a:t>7.2. Dotarea serviciului ACM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a:t>
            </a: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dirty="0">
                <a:solidFill>
                  <a:schemeClr val="tx1"/>
                </a:solidFill>
                <a:latin typeface="Times New Roman" panose="02020603050405020304" pitchFamily="18" charset="0"/>
                <a:cs typeface="Times New Roman" panose="02020603050405020304" pitchFamily="18" charset="0"/>
              </a:rPr>
              <a:t>Capitolul 8. </a:t>
            </a:r>
            <a:r>
              <a:rPr lang="ro-RO" sz="1600" dirty="0" err="1">
                <a:solidFill>
                  <a:schemeClr val="tx1"/>
                </a:solidFill>
                <a:latin typeface="Times New Roman" panose="02020603050405020304" pitchFamily="18" charset="0"/>
                <a:cs typeface="Times New Roman" panose="02020603050405020304" pitchFamily="18" charset="0"/>
              </a:rPr>
              <a:t>Dispecerizarea</a:t>
            </a:r>
            <a:endParaRPr lang="ro-RO" sz="1600" dirty="0">
              <a:solidFill>
                <a:schemeClr val="tx1"/>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8.1. Aspecte generale</a:t>
            </a:r>
          </a:p>
          <a:p>
            <a:pPr algn="just"/>
            <a:r>
              <a:rPr lang="ro-RO" sz="1600" b="0" dirty="0">
                <a:solidFill>
                  <a:schemeClr val="tx1"/>
                </a:solidFill>
                <a:latin typeface="Times New Roman" panose="02020603050405020304" pitchFamily="18" charset="0"/>
                <a:cs typeface="Times New Roman" panose="02020603050405020304" pitchFamily="18" charset="0"/>
              </a:rPr>
              <a:t>8.2. Dotarea punctelor de dispecerat</a:t>
            </a:r>
          </a:p>
          <a:p>
            <a:pPr algn="just"/>
            <a:r>
              <a:rPr lang="ro-RO" sz="1600" b="0" dirty="0">
                <a:solidFill>
                  <a:schemeClr val="tx1"/>
                </a:solidFill>
                <a:latin typeface="Times New Roman" panose="02020603050405020304" pitchFamily="18" charset="0"/>
                <a:cs typeface="Times New Roman" panose="02020603050405020304" pitchFamily="18" charset="0"/>
              </a:rPr>
              <a:t>8.3. Organizarea activității punctelor de dispecerat</a:t>
            </a: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dirty="0">
                <a:solidFill>
                  <a:schemeClr val="tx1"/>
                </a:solidFill>
                <a:latin typeface="Times New Roman" panose="02020603050405020304" pitchFamily="18" charset="0"/>
                <a:cs typeface="Times New Roman" panose="02020603050405020304" pitchFamily="18" charset="0"/>
              </a:rPr>
              <a:t>Anexa 1.</a:t>
            </a:r>
            <a:r>
              <a:rPr lang="ro-RO" sz="1600" b="0" dirty="0">
                <a:solidFill>
                  <a:schemeClr val="tx1"/>
                </a:solidFill>
                <a:latin typeface="Times New Roman" panose="02020603050405020304" pitchFamily="18" charset="0"/>
                <a:cs typeface="Times New Roman" panose="02020603050405020304" pitchFamily="18" charset="0"/>
              </a:rPr>
              <a:t> Reguli privind efectuarea reparațiilor preventive planificate a sistemelor și instalațiilor de alimentare cu apă și de canalizare</a:t>
            </a: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dirty="0">
                <a:solidFill>
                  <a:schemeClr val="tx1"/>
                </a:solidFill>
                <a:latin typeface="Times New Roman" panose="02020603050405020304" pitchFamily="18" charset="0"/>
                <a:cs typeface="Times New Roman" panose="02020603050405020304" pitchFamily="18" charset="0"/>
              </a:rPr>
              <a:t>Anexa 2.</a:t>
            </a:r>
            <a:r>
              <a:rPr lang="ro-RO" sz="1600" b="0" dirty="0">
                <a:solidFill>
                  <a:schemeClr val="tx1"/>
                </a:solidFill>
                <a:latin typeface="Times New Roman" panose="02020603050405020304" pitchFamily="18" charset="0"/>
                <a:cs typeface="Times New Roman" panose="02020603050405020304" pitchFamily="18" charset="0"/>
              </a:rPr>
              <a:t> Documente normative și tehnice de bază utilizate la elaborarea Regulamentului privind exploatarea tehnică a sistemelor și instalațiilor publice de alimentare cu apă și de canalizare (conform situației din 01.01.2017)</a:t>
            </a:r>
          </a:p>
          <a:p>
            <a:pPr algn="just"/>
            <a:endParaRPr lang="ro-RO" sz="1600" dirty="0">
              <a:solidFill>
                <a:srgbClr val="0000FF"/>
              </a:solidFill>
              <a:latin typeface="Times New Roman" panose="02020603050405020304" pitchFamily="18" charset="0"/>
              <a:cs typeface="Times New Roman" panose="02020603050405020304" pitchFamily="18" charset="0"/>
            </a:endParaRP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endParaRPr lang="ro-RO"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633098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D66D844-6AD2-4EDF-89BE-1974EAE8E578}"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80657" y="1598927"/>
            <a:ext cx="8555525" cy="3539430"/>
          </a:xfrm>
          <a:prstGeom prst="rect">
            <a:avLst/>
          </a:prstGeom>
          <a:noFill/>
        </p:spPr>
        <p:txBody>
          <a:bodyPr wrap="square" rtlCol="0">
            <a:spAutoFit/>
          </a:bodyPr>
          <a:lstStyle/>
          <a:p>
            <a:pPr algn="just"/>
            <a:r>
              <a:rPr lang="ro-RO" sz="1600" b="0" dirty="0">
                <a:solidFill>
                  <a:schemeClr val="tx1"/>
                </a:solidFill>
                <a:latin typeface="Times New Roman" panose="02020603050405020304" pitchFamily="18" charset="0"/>
                <a:cs typeface="Times New Roman" panose="02020603050405020304" pitchFamily="18" charset="0"/>
              </a:rPr>
              <a:t> e) captarea apei brute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deversarea apelor uzate în receptorii naturali cu respectarea strictă a </a:t>
            </a:r>
            <a:r>
              <a:rPr lang="ro-RO" sz="1600" b="0" dirty="0" err="1">
                <a:solidFill>
                  <a:schemeClr val="tx1"/>
                </a:solidFill>
                <a:latin typeface="Times New Roman" panose="02020603050405020304" pitchFamily="18" charset="0"/>
                <a:cs typeface="Times New Roman" panose="02020603050405020304" pitchFamily="18" charset="0"/>
              </a:rPr>
              <a:t>condiţiilor</a:t>
            </a:r>
            <a:r>
              <a:rPr lang="ro-RO" sz="1600" b="0" dirty="0">
                <a:solidFill>
                  <a:schemeClr val="tx1"/>
                </a:solidFill>
                <a:latin typeface="Times New Roman" panose="02020603050405020304" pitchFamily="18" charset="0"/>
                <a:cs typeface="Times New Roman" panose="02020603050405020304" pitchFamily="18" charset="0"/>
              </a:rPr>
              <a:t> indicate în </a:t>
            </a:r>
            <a:r>
              <a:rPr lang="ro-RO" sz="1600" b="0" dirty="0" err="1">
                <a:solidFill>
                  <a:schemeClr val="tx1"/>
                </a:solidFill>
                <a:latin typeface="Times New Roman" panose="02020603050405020304" pitchFamily="18" charset="0"/>
                <a:cs typeface="Times New Roman" panose="02020603050405020304" pitchFamily="18" charset="0"/>
              </a:rPr>
              <a:t>autorizaţia</a:t>
            </a:r>
            <a:r>
              <a:rPr lang="ro-RO" sz="1600" b="0" dirty="0">
                <a:solidFill>
                  <a:schemeClr val="tx1"/>
                </a:solidFill>
                <a:latin typeface="Times New Roman" panose="02020603050405020304" pitchFamily="18" charset="0"/>
                <a:cs typeface="Times New Roman" panose="02020603050405020304" pitchFamily="18" charset="0"/>
              </a:rPr>
              <a:t> de utilizare a apei; </a:t>
            </a:r>
          </a:p>
          <a:p>
            <a:pPr algn="just"/>
            <a:r>
              <a:rPr lang="ro-RO" sz="1600" b="0" dirty="0">
                <a:solidFill>
                  <a:schemeClr val="tx1"/>
                </a:solidFill>
                <a:latin typeface="Times New Roman" panose="02020603050405020304" pitchFamily="18" charset="0"/>
                <a:cs typeface="Times New Roman" panose="02020603050405020304" pitchFamily="18" charset="0"/>
              </a:rPr>
              <a:t>    f) </a:t>
            </a:r>
            <a:r>
              <a:rPr lang="ro-RO" sz="1600" b="0" dirty="0" err="1">
                <a:solidFill>
                  <a:schemeClr val="tx1"/>
                </a:solidFill>
                <a:latin typeface="Times New Roman" panose="02020603050405020304" pitchFamily="18" charset="0"/>
                <a:cs typeface="Times New Roman" panose="02020603050405020304" pitchFamily="18" charset="0"/>
              </a:rPr>
              <a:t>întreţinerea</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menţinerea</a:t>
            </a:r>
            <a:r>
              <a:rPr lang="ro-RO" sz="1600" b="0" dirty="0">
                <a:solidFill>
                  <a:schemeClr val="tx1"/>
                </a:solidFill>
                <a:latin typeface="Times New Roman" panose="02020603050405020304" pitchFamily="18" charset="0"/>
                <a:cs typeface="Times New Roman" panose="02020603050405020304" pitchFamily="18" charset="0"/>
              </a:rPr>
              <a:t> în stare de </a:t>
            </a:r>
            <a:r>
              <a:rPr lang="ro-RO" sz="1600" b="0" dirty="0" err="1">
                <a:solidFill>
                  <a:schemeClr val="tx1"/>
                </a:solidFill>
                <a:latin typeface="Times New Roman" panose="02020603050405020304" pitchFamily="18" charset="0"/>
                <a:cs typeface="Times New Roman" panose="02020603050405020304" pitchFamily="18" charset="0"/>
              </a:rPr>
              <a:t>funcţionare</a:t>
            </a:r>
            <a:r>
              <a:rPr lang="ro-RO" sz="1600" b="0" dirty="0">
                <a:solidFill>
                  <a:schemeClr val="tx1"/>
                </a:solidFill>
                <a:latin typeface="Times New Roman" panose="02020603050405020304" pitchFamily="18" charset="0"/>
                <a:cs typeface="Times New Roman" panose="02020603050405020304" pitchFamily="18" charset="0"/>
              </a:rPr>
              <a:t> permanentă a sistemelor publice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 cu </a:t>
            </a:r>
            <a:r>
              <a:rPr lang="ro-RO" sz="1600" b="0" dirty="0" err="1">
                <a:solidFill>
                  <a:schemeClr val="tx1"/>
                </a:solidFill>
                <a:latin typeface="Times New Roman" panose="02020603050405020304" pitchFamily="18" charset="0"/>
                <a:cs typeface="Times New Roman" panose="02020603050405020304" pitchFamily="18" charset="0"/>
              </a:rPr>
              <a:t>excepţia</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situaţiilor</a:t>
            </a:r>
            <a:r>
              <a:rPr lang="ro-RO" sz="1600" b="0" dirty="0">
                <a:solidFill>
                  <a:schemeClr val="tx1"/>
                </a:solidFill>
                <a:latin typeface="Times New Roman" panose="02020603050405020304" pitchFamily="18" charset="0"/>
                <a:cs typeface="Times New Roman" panose="02020603050405020304" pitchFamily="18" charset="0"/>
              </a:rPr>
              <a:t> de </a:t>
            </a:r>
            <a:r>
              <a:rPr lang="ro-RO" sz="1600" b="0" dirty="0" err="1">
                <a:solidFill>
                  <a:schemeClr val="tx1"/>
                </a:solidFill>
                <a:latin typeface="Times New Roman" panose="02020603050405020304" pitchFamily="18" charset="0"/>
                <a:cs typeface="Times New Roman" panose="02020603050405020304" pitchFamily="18" charset="0"/>
              </a:rPr>
              <a:t>forţă</a:t>
            </a:r>
            <a:r>
              <a:rPr lang="ro-RO" sz="1600" b="0" dirty="0">
                <a:solidFill>
                  <a:schemeClr val="tx1"/>
                </a:solidFill>
                <a:latin typeface="Times New Roman" panose="02020603050405020304" pitchFamily="18" charset="0"/>
                <a:cs typeface="Times New Roman" panose="02020603050405020304" pitchFamily="18" charset="0"/>
              </a:rPr>
              <a:t> majoră; </a:t>
            </a:r>
          </a:p>
          <a:p>
            <a:pPr algn="just"/>
            <a:r>
              <a:rPr lang="ro-RO" sz="1600" b="0" dirty="0">
                <a:solidFill>
                  <a:schemeClr val="tx1"/>
                </a:solidFill>
                <a:latin typeface="Times New Roman" panose="02020603050405020304" pitchFamily="18" charset="0"/>
                <a:cs typeface="Times New Roman" panose="02020603050405020304" pitchFamily="18" charset="0"/>
              </a:rPr>
              <a:t>    g) măsurarea volumelor de apă produsă, distribuită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facturată, cu contoare de apă legalizate, adecvate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verificate metrologic conform </a:t>
            </a:r>
            <a:r>
              <a:rPr lang="ro-RO" sz="1600" b="0" dirty="0" err="1">
                <a:solidFill>
                  <a:schemeClr val="tx1"/>
                </a:solidFill>
                <a:latin typeface="Times New Roman" panose="02020603050405020304" pitchFamily="18" charset="0"/>
                <a:cs typeface="Times New Roman" panose="02020603050405020304" pitchFamily="18" charset="0"/>
              </a:rPr>
              <a:t>cerinţelor</a:t>
            </a:r>
            <a:r>
              <a:rPr lang="ro-RO" sz="1600" b="0" dirty="0">
                <a:solidFill>
                  <a:schemeClr val="tx1"/>
                </a:solidFill>
                <a:latin typeface="Times New Roman" panose="02020603050405020304" pitchFamily="18" charset="0"/>
                <a:cs typeface="Times New Roman" panose="02020603050405020304" pitchFamily="18" charset="0"/>
              </a:rPr>
              <a:t> prevăzute în Legea metrologiei nr. 647-XIII din 17 noiembrie 1995; </a:t>
            </a:r>
          </a:p>
          <a:p>
            <a:pPr algn="just"/>
            <a:r>
              <a:rPr lang="ro-RO" sz="1600" b="0" dirty="0">
                <a:solidFill>
                  <a:schemeClr val="tx1"/>
                </a:solidFill>
                <a:latin typeface="Times New Roman" panose="02020603050405020304" pitchFamily="18" charset="0"/>
                <a:cs typeface="Times New Roman" panose="02020603050405020304" pitchFamily="18" charset="0"/>
              </a:rPr>
              <a:t>    h) </a:t>
            </a:r>
            <a:r>
              <a:rPr lang="ro-RO" sz="1600" b="0" dirty="0" err="1">
                <a:solidFill>
                  <a:schemeClr val="tx1"/>
                </a:solidFill>
                <a:latin typeface="Times New Roman" panose="02020603050405020304" pitchFamily="18" charset="0"/>
                <a:cs typeface="Times New Roman" panose="02020603050405020304" pitchFamily="18" charset="0"/>
              </a:rPr>
              <a:t>creşterea</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eficienţei</a:t>
            </a:r>
            <a:r>
              <a:rPr lang="ro-RO" sz="1600" b="0" dirty="0">
                <a:solidFill>
                  <a:schemeClr val="tx1"/>
                </a:solidFill>
                <a:latin typeface="Times New Roman" panose="02020603050405020304" pitchFamily="18" charset="0"/>
                <a:cs typeface="Times New Roman" panose="02020603050405020304" pitchFamily="18" charset="0"/>
              </a:rPr>
              <a:t> sistemelor publice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 în scopul reducerii cheltuielilor, pierderilor în sistem prin reducerea costurilor de </a:t>
            </a:r>
            <a:r>
              <a:rPr lang="ro-RO" sz="1600" b="0" dirty="0" err="1">
                <a:solidFill>
                  <a:schemeClr val="tx1"/>
                </a:solidFill>
                <a:latin typeface="Times New Roman" panose="02020603050405020304" pitchFamily="18" charset="0"/>
                <a:cs typeface="Times New Roman" panose="02020603050405020304" pitchFamily="18" charset="0"/>
              </a:rPr>
              <a:t>producţie</a:t>
            </a:r>
            <a:r>
              <a:rPr lang="ro-RO" sz="1600" b="0" dirty="0">
                <a:solidFill>
                  <a:schemeClr val="tx1"/>
                </a:solidFill>
                <a:latin typeface="Times New Roman" panose="02020603050405020304" pitchFamily="18" charset="0"/>
                <a:cs typeface="Times New Roman" panose="02020603050405020304" pitchFamily="18" charset="0"/>
              </a:rPr>
              <a:t>, a consumurilor specifice de materii prime, de combustibil, de energie electrică, precum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prin reechiparea, reutilarea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retehnologizarea acestora; </a:t>
            </a:r>
          </a:p>
          <a:p>
            <a:pPr algn="just"/>
            <a:r>
              <a:rPr lang="ro-RO" sz="1600" b="0" dirty="0">
                <a:solidFill>
                  <a:schemeClr val="tx1"/>
                </a:solidFill>
                <a:latin typeface="Times New Roman" panose="02020603050405020304" pitchFamily="18" charset="0"/>
                <a:cs typeface="Times New Roman" panose="02020603050405020304" pitchFamily="18" charset="0"/>
              </a:rPr>
              <a:t>    i) stimularea reducerii consumului de apă prin promovarea recirculării, refolosirii apei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prin promovarea reutilării sistemelor publice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a:t>
            </a:r>
          </a:p>
          <a:p>
            <a:pPr algn="just"/>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9381543"/>
      </p:ext>
    </p:ext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B861E6-904B-4875-9324-A4ABA0FD0596}"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524315"/>
          </a:xfrm>
          <a:prstGeom prst="rect">
            <a:avLst/>
          </a:prstGeom>
          <a:noFill/>
        </p:spPr>
        <p:txBody>
          <a:bodyPr wrap="square" rtlCol="0">
            <a:spAutoFit/>
          </a:bodyPr>
          <a:lstStyle/>
          <a:p>
            <a:pPr algn="just"/>
            <a:r>
              <a:rPr lang="ro-RO" sz="1600" dirty="0">
                <a:solidFill>
                  <a:srgbClr val="0000FF"/>
                </a:solidFill>
                <a:latin typeface="Times New Roman" panose="02020603050405020304" pitchFamily="18" charset="0"/>
                <a:cs typeface="Times New Roman" panose="02020603050405020304" pitchFamily="18" charset="0"/>
              </a:rPr>
              <a:t>CP G.03.07-2014 (MCH 4.01-02) „Instalații </a:t>
            </a:r>
            <a:r>
              <a:rPr lang="ro-RO" sz="1600" dirty="0" err="1">
                <a:solidFill>
                  <a:srgbClr val="0000FF"/>
                </a:solidFill>
                <a:latin typeface="Times New Roman" panose="02020603050405020304" pitchFamily="18" charset="0"/>
                <a:cs typeface="Times New Roman" panose="02020603050405020304" pitchFamily="18" charset="0"/>
              </a:rPr>
              <a:t>şi</a:t>
            </a:r>
            <a:r>
              <a:rPr lang="ro-RO" sz="1600" dirty="0">
                <a:solidFill>
                  <a:srgbClr val="0000FF"/>
                </a:solidFill>
                <a:latin typeface="Times New Roman" panose="02020603050405020304" pitchFamily="18" charset="0"/>
                <a:cs typeface="Times New Roman" panose="02020603050405020304" pitchFamily="18" charset="0"/>
              </a:rPr>
              <a:t> rețele de alimentare cu apă </a:t>
            </a:r>
            <a:r>
              <a:rPr lang="ro-RO" sz="1600" dirty="0" err="1">
                <a:solidFill>
                  <a:srgbClr val="0000FF"/>
                </a:solidFill>
                <a:latin typeface="Times New Roman" panose="02020603050405020304" pitchFamily="18" charset="0"/>
                <a:cs typeface="Times New Roman" panose="02020603050405020304" pitchFamily="18" charset="0"/>
              </a:rPr>
              <a:t>şi</a:t>
            </a:r>
            <a:r>
              <a:rPr lang="ro-RO" sz="1600" dirty="0">
                <a:solidFill>
                  <a:srgbClr val="0000FF"/>
                </a:solidFill>
                <a:latin typeface="Times New Roman" panose="02020603050405020304" pitchFamily="18" charset="0"/>
                <a:cs typeface="Times New Roman" panose="02020603050405020304" pitchFamily="18" charset="0"/>
              </a:rPr>
              <a:t> canalizare. Instalații interioare de apă </a:t>
            </a:r>
            <a:r>
              <a:rPr lang="ro-RO" sz="1600" dirty="0" err="1">
                <a:solidFill>
                  <a:srgbClr val="0000FF"/>
                </a:solidFill>
                <a:latin typeface="Times New Roman" panose="02020603050405020304" pitchFamily="18" charset="0"/>
                <a:cs typeface="Times New Roman" panose="02020603050405020304" pitchFamily="18" charset="0"/>
              </a:rPr>
              <a:t>şi</a:t>
            </a:r>
            <a:r>
              <a:rPr lang="ro-RO" sz="1600" dirty="0">
                <a:solidFill>
                  <a:srgbClr val="0000FF"/>
                </a:solidFill>
                <a:latin typeface="Times New Roman" panose="02020603050405020304" pitchFamily="18" charset="0"/>
                <a:cs typeface="Times New Roman" panose="02020603050405020304" pitchFamily="18" charset="0"/>
              </a:rPr>
              <a:t> canalizare”</a:t>
            </a:r>
          </a:p>
          <a:p>
            <a:pPr algn="just"/>
            <a:r>
              <a:rPr lang="ro-RO" sz="1600" b="0" dirty="0">
                <a:solidFill>
                  <a:schemeClr val="tx1"/>
                </a:solidFill>
                <a:latin typeface="Times New Roman" panose="02020603050405020304" pitchFamily="18" charset="0"/>
                <a:cs typeface="Times New Roman" panose="02020603050405020304" pitchFamily="18" charset="0"/>
              </a:rPr>
              <a:t>Prezentul Cod practic în </a:t>
            </a:r>
            <a:r>
              <a:rPr lang="ro-RO" sz="1600" b="0" dirty="0" err="1">
                <a:solidFill>
                  <a:schemeClr val="tx1"/>
                </a:solidFill>
                <a:latin typeface="Times New Roman" panose="02020603050405020304" pitchFamily="18" charset="0"/>
                <a:cs typeface="Times New Roman" panose="02020603050405020304" pitchFamily="18" charset="0"/>
              </a:rPr>
              <a:t>construcţii</a:t>
            </a:r>
            <a:r>
              <a:rPr lang="ro-RO" sz="1600" b="0" dirty="0">
                <a:solidFill>
                  <a:schemeClr val="tx1"/>
                </a:solidFill>
                <a:latin typeface="Times New Roman" panose="02020603050405020304" pitchFamily="18" charset="0"/>
                <a:cs typeface="Times New Roman" panose="02020603050405020304" pitchFamily="18" charset="0"/>
              </a:rPr>
              <a:t> reprezintă adaptarea prin metoda pagi-nii de copertă la </a:t>
            </a:r>
            <a:r>
              <a:rPr lang="ro-RO" sz="1600" b="0" dirty="0" err="1">
                <a:solidFill>
                  <a:schemeClr val="tx1"/>
                </a:solidFill>
                <a:latin typeface="Times New Roman" panose="02020603050405020304" pitchFamily="18" charset="0"/>
                <a:cs typeface="Times New Roman" panose="02020603050405020304" pitchFamily="18" charset="0"/>
              </a:rPr>
              <a:t>condiţiile</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naţionale</a:t>
            </a:r>
            <a:r>
              <a:rPr lang="ro-RO" sz="1600" b="0" dirty="0">
                <a:solidFill>
                  <a:schemeClr val="tx1"/>
                </a:solidFill>
                <a:latin typeface="Times New Roman" panose="02020603050405020304" pitchFamily="18" charset="0"/>
                <a:cs typeface="Times New Roman" panose="02020603050405020304" pitchFamily="18" charset="0"/>
              </a:rPr>
              <a:t> ale Republicii Moldova a normativului </a:t>
            </a:r>
            <a:r>
              <a:rPr lang="ro-RO" sz="1600" b="0" dirty="0" err="1">
                <a:solidFill>
                  <a:schemeClr val="tx1"/>
                </a:solidFill>
                <a:latin typeface="Times New Roman" panose="02020603050405020304" pitchFamily="18" charset="0"/>
                <a:cs typeface="Times New Roman" panose="02020603050405020304" pitchFamily="18" charset="0"/>
              </a:rPr>
              <a:t>Fede-raţiei</a:t>
            </a:r>
            <a:r>
              <a:rPr lang="ro-RO" sz="1600" b="0" dirty="0">
                <a:solidFill>
                  <a:schemeClr val="tx1"/>
                </a:solidFill>
                <a:latin typeface="Times New Roman" panose="02020603050405020304" pitchFamily="18" charset="0"/>
                <a:cs typeface="Times New Roman" panose="02020603050405020304" pitchFamily="18" charset="0"/>
              </a:rPr>
              <a:t> Ruse </a:t>
            </a:r>
            <a:r>
              <a:rPr lang="ru-RU" sz="1600" b="0" dirty="0">
                <a:solidFill>
                  <a:schemeClr val="tx1"/>
                </a:solidFill>
                <a:latin typeface="Times New Roman" panose="02020603050405020304" pitchFamily="18" charset="0"/>
                <a:cs typeface="Times New Roman" panose="02020603050405020304" pitchFamily="18" charset="0"/>
              </a:rPr>
              <a:t>МСН 4.01-02 „Внутренний водопровод и канализация”. </a:t>
            </a:r>
            <a:r>
              <a:rPr lang="ro-RO" sz="1600" b="0" dirty="0">
                <a:solidFill>
                  <a:schemeClr val="tx1"/>
                </a:solidFill>
                <a:latin typeface="Times New Roman" panose="02020603050405020304" pitchFamily="18" charset="0"/>
                <a:cs typeface="Times New Roman" panose="02020603050405020304" pitchFamily="18" charset="0"/>
              </a:rPr>
              <a:t>Prezentul Cod practic este armonizat cu </a:t>
            </a:r>
            <a:r>
              <a:rPr lang="ro-RO" sz="1600" b="0" dirty="0" err="1">
                <a:solidFill>
                  <a:schemeClr val="tx1"/>
                </a:solidFill>
                <a:latin typeface="Times New Roman" panose="02020603050405020304" pitchFamily="18" charset="0"/>
                <a:cs typeface="Times New Roman" panose="02020603050405020304" pitchFamily="18" charset="0"/>
              </a:rPr>
              <a:t>cerinţele</a:t>
            </a:r>
            <a:r>
              <a:rPr lang="ro-RO" sz="1600" b="0" dirty="0">
                <a:solidFill>
                  <a:schemeClr val="tx1"/>
                </a:solidFill>
                <a:latin typeface="Times New Roman" panose="02020603050405020304" pitchFamily="18" charset="0"/>
                <a:cs typeface="Times New Roman" panose="02020603050405020304" pitchFamily="18" charset="0"/>
              </a:rPr>
              <a:t> directivelor europene.</a:t>
            </a:r>
          </a:p>
          <a:p>
            <a:pPr algn="just"/>
            <a:r>
              <a:rPr lang="ro-RO" sz="1600" b="0" dirty="0">
                <a:solidFill>
                  <a:schemeClr val="tx1"/>
                </a:solidFill>
                <a:latin typeface="Times New Roman" panose="02020603050405020304" pitchFamily="18" charset="0"/>
                <a:cs typeface="Times New Roman" panose="02020603050405020304" pitchFamily="18" charset="0"/>
              </a:rPr>
              <a:t>Prezentul Cod practic se referă la sistemele interioare de alimentare cu apă rece, apă caldă, canalizare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scurgere a apei pluviale.</a:t>
            </a:r>
          </a:p>
          <a:p>
            <a:pPr algn="just"/>
            <a:r>
              <a:rPr lang="ro-RO" sz="1600" b="0" dirty="0">
                <a:solidFill>
                  <a:schemeClr val="tx1"/>
                </a:solidFill>
                <a:latin typeface="Times New Roman" panose="02020603050405020304" pitchFamily="18" charset="0"/>
                <a:cs typeface="Times New Roman" panose="02020603050405020304" pitchFamily="18" charset="0"/>
              </a:rPr>
              <a:t>Prezentul Cod practic </a:t>
            </a:r>
            <a:r>
              <a:rPr lang="ro-RO" sz="1600" b="0" dirty="0" err="1">
                <a:solidFill>
                  <a:schemeClr val="tx1"/>
                </a:solidFill>
                <a:latin typeface="Times New Roman" panose="02020603050405020304" pitchFamily="18" charset="0"/>
                <a:cs typeface="Times New Roman" panose="02020603050405020304" pitchFamily="18" charset="0"/>
              </a:rPr>
              <a:t>conţine</a:t>
            </a:r>
            <a:r>
              <a:rPr lang="ro-RO" sz="1600" b="0" dirty="0">
                <a:solidFill>
                  <a:schemeClr val="tx1"/>
                </a:solidFill>
                <a:latin typeface="Times New Roman" panose="02020603050405020304" pitchFamily="18" charset="0"/>
                <a:cs typeface="Times New Roman" panose="02020603050405020304" pitchFamily="18" charset="0"/>
              </a:rPr>
              <a:t> următoarele capitole: domeniu de aplicare; </a:t>
            </a:r>
            <a:r>
              <a:rPr lang="ro-RO" sz="1600" b="0" dirty="0" err="1">
                <a:solidFill>
                  <a:schemeClr val="tx1"/>
                </a:solidFill>
                <a:latin typeface="Times New Roman" panose="02020603050405020304" pitchFamily="18" charset="0"/>
                <a:cs typeface="Times New Roman" panose="02020603050405020304" pitchFamily="18" charset="0"/>
              </a:rPr>
              <a:t>referinţe</a:t>
            </a:r>
            <a:r>
              <a:rPr lang="ro-RO" sz="1600" b="0" dirty="0">
                <a:solidFill>
                  <a:schemeClr val="tx1"/>
                </a:solidFill>
                <a:latin typeface="Times New Roman" panose="02020603050405020304" pitchFamily="18" charset="0"/>
                <a:cs typeface="Times New Roman" panose="02020603050405020304" pitchFamily="18" charset="0"/>
              </a:rPr>
              <a:t> normative; termeni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definiţii</a:t>
            </a:r>
            <a:r>
              <a:rPr lang="ro-RO" sz="1600" b="0" dirty="0">
                <a:solidFill>
                  <a:schemeClr val="tx1"/>
                </a:solidFill>
                <a:latin typeface="Times New Roman" panose="02020603050405020304" pitchFamily="18" charset="0"/>
                <a:cs typeface="Times New Roman" panose="02020603050405020304" pitchFamily="18" charset="0"/>
              </a:rPr>
              <a:t>; prevederi generale; determinarea debitelor de calcul de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 calitatea, temperatura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presiunea în </a:t>
            </a:r>
            <a:r>
              <a:rPr lang="ro-RO" sz="1600" b="0" dirty="0" err="1">
                <a:solidFill>
                  <a:schemeClr val="tx1"/>
                </a:solidFill>
                <a:latin typeface="Times New Roman" panose="02020603050405020304" pitchFamily="18" charset="0"/>
                <a:cs typeface="Times New Roman" panose="02020603050405020304" pitchFamily="18" charset="0"/>
              </a:rPr>
              <a:t>reţelele</a:t>
            </a:r>
            <a:r>
              <a:rPr lang="ro-RO" sz="1600" b="0" dirty="0">
                <a:solidFill>
                  <a:schemeClr val="tx1"/>
                </a:solidFill>
                <a:latin typeface="Times New Roman" panose="02020603050405020304" pitchFamily="18" charset="0"/>
                <a:cs typeface="Times New Roman" panose="02020603050405020304" pitchFamily="18" charset="0"/>
              </a:rPr>
              <a:t> de apă; sisteme de alimentare cu apă rece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caldă; sisteme de alimentare cu apă </a:t>
            </a:r>
            <a:r>
              <a:rPr lang="ro-RO" sz="1600" b="0" dirty="0" err="1">
                <a:solidFill>
                  <a:schemeClr val="tx1"/>
                </a:solidFill>
                <a:latin typeface="Times New Roman" panose="02020603050405020304" pitchFamily="18" charset="0"/>
                <a:cs typeface="Times New Roman" panose="02020603050405020304" pitchFamily="18" charset="0"/>
              </a:rPr>
              <a:t>pen-tru</a:t>
            </a:r>
            <a:r>
              <a:rPr lang="ro-RO" sz="1600" b="0" dirty="0">
                <a:solidFill>
                  <a:schemeClr val="tx1"/>
                </a:solidFill>
                <a:latin typeface="Times New Roman" panose="02020603050405020304" pitchFamily="18" charset="0"/>
                <a:cs typeface="Times New Roman" panose="02020603050405020304" pitchFamily="18" charset="0"/>
              </a:rPr>
              <a:t> combaterea incendiilor; conducte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armaturi; </a:t>
            </a:r>
            <a:r>
              <a:rPr lang="ro-RO" sz="1600" b="0" dirty="0" err="1">
                <a:solidFill>
                  <a:schemeClr val="tx1"/>
                </a:solidFill>
                <a:latin typeface="Times New Roman" panose="02020603050405020304" pitchFamily="18" charset="0"/>
                <a:cs typeface="Times New Roman" panose="02020603050405020304" pitchFamily="18" charset="0"/>
              </a:rPr>
              <a:t>reţele</a:t>
            </a:r>
            <a:r>
              <a:rPr lang="ro-RO" sz="1600" b="0" dirty="0">
                <a:solidFill>
                  <a:schemeClr val="tx1"/>
                </a:solidFill>
                <a:latin typeface="Times New Roman" panose="02020603050405020304" pitchFamily="18" charset="0"/>
                <a:cs typeface="Times New Roman" panose="02020603050405020304" pitchFamily="18" charset="0"/>
              </a:rPr>
              <a:t> interioare de apă rece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apă caldă; calculul </a:t>
            </a:r>
            <a:r>
              <a:rPr lang="ro-RO" sz="1600" b="0" dirty="0" err="1">
                <a:solidFill>
                  <a:schemeClr val="tx1"/>
                </a:solidFill>
                <a:latin typeface="Times New Roman" panose="02020603050405020304" pitchFamily="18" charset="0"/>
                <a:cs typeface="Times New Roman" panose="02020603050405020304" pitchFamily="18" charset="0"/>
              </a:rPr>
              <a:t>reţelelor</a:t>
            </a:r>
            <a:r>
              <a:rPr lang="ro-RO" sz="1600" b="0" dirty="0">
                <a:solidFill>
                  <a:schemeClr val="tx1"/>
                </a:solidFill>
                <a:latin typeface="Times New Roman" panose="02020603050405020304" pitchFamily="18" charset="0"/>
                <a:cs typeface="Times New Roman" panose="02020603050405020304" pitchFamily="18" charset="0"/>
              </a:rPr>
              <a:t> interioare de apă rece; calculul </a:t>
            </a:r>
            <a:r>
              <a:rPr lang="ro-RO" sz="1600" b="0" dirty="0" err="1">
                <a:solidFill>
                  <a:schemeClr val="tx1"/>
                </a:solidFill>
                <a:latin typeface="Times New Roman" panose="02020603050405020304" pitchFamily="18" charset="0"/>
                <a:cs typeface="Times New Roman" panose="02020603050405020304" pitchFamily="18" charset="0"/>
              </a:rPr>
              <a:t>reţelelor</a:t>
            </a:r>
            <a:r>
              <a:rPr lang="ro-RO" sz="1600" b="0" dirty="0">
                <a:solidFill>
                  <a:schemeClr val="tx1"/>
                </a:solidFill>
                <a:latin typeface="Times New Roman" panose="02020603050405020304" pitchFamily="18" charset="0"/>
                <a:cs typeface="Times New Roman" panose="02020603050405020304" pitchFamily="18" charset="0"/>
              </a:rPr>
              <a:t> interioare de apă caldă; dispozitive de măsurare a consumului de apă; </a:t>
            </a:r>
            <a:r>
              <a:rPr lang="ro-RO" sz="1600" b="0" dirty="0" err="1">
                <a:solidFill>
                  <a:schemeClr val="tx1"/>
                </a:solidFill>
                <a:latin typeface="Times New Roman" panose="02020603050405020304" pitchFamily="18" charset="0"/>
                <a:cs typeface="Times New Roman" panose="02020603050405020304" pitchFamily="18" charset="0"/>
              </a:rPr>
              <a:t>instalaţii</a:t>
            </a:r>
            <a:r>
              <a:rPr lang="ro-RO" sz="1600" b="0" dirty="0">
                <a:solidFill>
                  <a:schemeClr val="tx1"/>
                </a:solidFill>
                <a:latin typeface="Times New Roman" panose="02020603050405020304" pitchFamily="18" charset="0"/>
                <a:cs typeface="Times New Roman" panose="02020603050405020304" pitchFamily="18" charset="0"/>
              </a:rPr>
              <a:t> de pompare; rezervoare de rezervă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a:t>
            </a:r>
            <a:r>
              <a:rPr lang="ro-RO" sz="1600" b="0" dirty="0" err="1">
                <a:solidFill>
                  <a:schemeClr val="tx1"/>
                </a:solidFill>
                <a:latin typeface="Times New Roman" panose="02020603050405020304" pitchFamily="18" charset="0"/>
                <a:cs typeface="Times New Roman" panose="02020603050405020304" pitchFamily="18" charset="0"/>
              </a:rPr>
              <a:t>înălţime</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cerinţe</a:t>
            </a:r>
            <a:r>
              <a:rPr lang="ro-RO" sz="1600" b="0" dirty="0">
                <a:solidFill>
                  <a:schemeClr val="tx1"/>
                </a:solidFill>
                <a:latin typeface="Times New Roman" panose="02020603050405020304" pitchFamily="18" charset="0"/>
                <a:cs typeface="Times New Roman" panose="02020603050405020304" pitchFamily="18" charset="0"/>
              </a:rPr>
              <a:t> suplimentare pentru </a:t>
            </a:r>
            <a:r>
              <a:rPr lang="ro-RO" sz="1600" b="0" dirty="0" err="1">
                <a:solidFill>
                  <a:schemeClr val="tx1"/>
                </a:solidFill>
                <a:latin typeface="Times New Roman" panose="02020603050405020304" pitchFamily="18" charset="0"/>
                <a:cs typeface="Times New Roman" panose="02020603050405020304" pitchFamily="18" charset="0"/>
              </a:rPr>
              <a:t>reţelele</a:t>
            </a:r>
            <a:r>
              <a:rPr lang="ro-RO" sz="1600" b="0" dirty="0">
                <a:solidFill>
                  <a:schemeClr val="tx1"/>
                </a:solidFill>
                <a:latin typeface="Times New Roman" panose="02020603050405020304" pitchFamily="18" charset="0"/>
                <a:cs typeface="Times New Roman" panose="02020603050405020304" pitchFamily="18" charset="0"/>
              </a:rPr>
              <a:t> interioare de alimentare cu apă, în </a:t>
            </a:r>
            <a:r>
              <a:rPr lang="ro-RO" sz="1600" b="0" dirty="0" err="1">
                <a:solidFill>
                  <a:schemeClr val="tx1"/>
                </a:solidFill>
                <a:latin typeface="Times New Roman" panose="02020603050405020304" pitchFamily="18" charset="0"/>
                <a:cs typeface="Times New Roman" panose="02020603050405020304" pitchFamily="18" charset="0"/>
              </a:rPr>
              <a:t>condiţii</a:t>
            </a:r>
            <a:r>
              <a:rPr lang="ro-RO" sz="1600" b="0" dirty="0">
                <a:solidFill>
                  <a:schemeClr val="tx1"/>
                </a:solidFill>
                <a:latin typeface="Times New Roman" panose="02020603050405020304" pitchFamily="18" charset="0"/>
                <a:cs typeface="Times New Roman" panose="02020603050405020304" pitchFamily="18" charset="0"/>
              </a:rPr>
              <a:t> naturale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climatice specifice; sisteme de </a:t>
            </a:r>
            <a:r>
              <a:rPr lang="ro-RO" sz="1600" b="0" dirty="0" err="1">
                <a:solidFill>
                  <a:schemeClr val="tx1"/>
                </a:solidFill>
                <a:latin typeface="Times New Roman" panose="02020603050405020304" pitchFamily="18" charset="0"/>
                <a:cs typeface="Times New Roman" panose="02020603050405020304" pitchFamily="18" charset="0"/>
              </a:rPr>
              <a:t>canali</a:t>
            </a:r>
            <a:r>
              <a:rPr lang="ro-RO" sz="1600" b="0" dirty="0">
                <a:solidFill>
                  <a:schemeClr val="tx1"/>
                </a:solidFill>
                <a:latin typeface="Times New Roman" panose="02020603050405020304" pitchFamily="18" charset="0"/>
                <a:cs typeface="Times New Roman" panose="02020603050405020304" pitchFamily="18" charset="0"/>
              </a:rPr>
              <a:t>-zare; obiecte sanitare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receptoare de ape uzate; </a:t>
            </a:r>
            <a:r>
              <a:rPr lang="ro-RO" sz="1600" b="0" dirty="0" err="1">
                <a:solidFill>
                  <a:schemeClr val="tx1"/>
                </a:solidFill>
                <a:latin typeface="Times New Roman" panose="02020603050405020304" pitchFamily="18" charset="0"/>
                <a:cs typeface="Times New Roman" panose="02020603050405020304" pitchFamily="18" charset="0"/>
              </a:rPr>
              <a:t>reţele</a:t>
            </a:r>
            <a:r>
              <a:rPr lang="ro-RO" sz="1600" b="0" dirty="0">
                <a:solidFill>
                  <a:schemeClr val="tx1"/>
                </a:solidFill>
                <a:latin typeface="Times New Roman" panose="02020603050405020304" pitchFamily="18" charset="0"/>
                <a:cs typeface="Times New Roman" panose="02020603050405020304" pitchFamily="18" charset="0"/>
              </a:rPr>
              <a:t> de canalizare interioară; calculul </a:t>
            </a:r>
            <a:r>
              <a:rPr lang="ro-RO" sz="1600" b="0" dirty="0" err="1">
                <a:solidFill>
                  <a:schemeClr val="tx1"/>
                </a:solidFill>
                <a:latin typeface="Times New Roman" panose="02020603050405020304" pitchFamily="18" charset="0"/>
                <a:cs typeface="Times New Roman" panose="02020603050405020304" pitchFamily="18" charset="0"/>
              </a:rPr>
              <a:t>reţelelor</a:t>
            </a:r>
            <a:r>
              <a:rPr lang="ro-RO" sz="1600" b="0" dirty="0">
                <a:solidFill>
                  <a:schemeClr val="tx1"/>
                </a:solidFill>
                <a:latin typeface="Times New Roman" panose="02020603050405020304" pitchFamily="18" charset="0"/>
                <a:cs typeface="Times New Roman" panose="02020603050405020304" pitchFamily="18" charset="0"/>
              </a:rPr>
              <a:t> de canalizare; </a:t>
            </a:r>
            <a:r>
              <a:rPr lang="ro-RO" sz="1600" b="0" dirty="0" err="1">
                <a:solidFill>
                  <a:schemeClr val="tx1"/>
                </a:solidFill>
                <a:latin typeface="Times New Roman" panose="02020603050405020304" pitchFamily="18" charset="0"/>
                <a:cs typeface="Times New Roman" panose="02020603050405020304" pitchFamily="18" charset="0"/>
              </a:rPr>
              <a:t>instalaţii</a:t>
            </a:r>
            <a:r>
              <a:rPr lang="ro-RO" sz="1600" b="0" dirty="0">
                <a:solidFill>
                  <a:schemeClr val="tx1"/>
                </a:solidFill>
                <a:latin typeface="Times New Roman" panose="02020603050405020304" pitchFamily="18" charset="0"/>
                <a:cs typeface="Times New Roman" panose="02020603050405020304" pitchFamily="18" charset="0"/>
              </a:rPr>
              <a:t> locale pentru epurarea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pomparea ape-lor uzate; </a:t>
            </a:r>
            <a:r>
              <a:rPr lang="ro-RO" sz="1600" b="0" dirty="0" err="1">
                <a:solidFill>
                  <a:schemeClr val="tx1"/>
                </a:solidFill>
                <a:latin typeface="Times New Roman" panose="02020603050405020304" pitchFamily="18" charset="0"/>
                <a:cs typeface="Times New Roman" panose="02020603050405020304" pitchFamily="18" charset="0"/>
              </a:rPr>
              <a:t>instalaţii</a:t>
            </a:r>
            <a:r>
              <a:rPr lang="ro-RO" sz="1600" b="0" dirty="0">
                <a:solidFill>
                  <a:schemeClr val="tx1"/>
                </a:solidFill>
                <a:latin typeface="Times New Roman" panose="02020603050405020304" pitchFamily="18" charset="0"/>
                <a:cs typeface="Times New Roman" panose="02020603050405020304" pitchFamily="18" charset="0"/>
              </a:rPr>
              <a:t> interioare de ape meteorice; </a:t>
            </a:r>
            <a:r>
              <a:rPr lang="ro-RO" sz="1600" b="0" dirty="0" err="1">
                <a:solidFill>
                  <a:schemeClr val="tx1"/>
                </a:solidFill>
                <a:latin typeface="Times New Roman" panose="02020603050405020304" pitchFamily="18" charset="0"/>
                <a:cs typeface="Times New Roman" panose="02020603050405020304" pitchFamily="18" charset="0"/>
              </a:rPr>
              <a:t>cerinţe</a:t>
            </a:r>
            <a:r>
              <a:rPr lang="ro-RO" sz="1600" b="0" dirty="0">
                <a:solidFill>
                  <a:schemeClr val="tx1"/>
                </a:solidFill>
                <a:latin typeface="Times New Roman" panose="02020603050405020304" pitchFamily="18" charset="0"/>
                <a:cs typeface="Times New Roman" panose="02020603050405020304" pitchFamily="18" charset="0"/>
              </a:rPr>
              <a:t> suplimentare pentru </a:t>
            </a:r>
            <a:r>
              <a:rPr lang="ro-RO" sz="1600" b="0" dirty="0" err="1">
                <a:solidFill>
                  <a:schemeClr val="tx1"/>
                </a:solidFill>
                <a:latin typeface="Times New Roman" panose="02020603050405020304" pitchFamily="18" charset="0"/>
                <a:cs typeface="Times New Roman" panose="02020603050405020304" pitchFamily="18" charset="0"/>
              </a:rPr>
              <a:t>sis</a:t>
            </a:r>
            <a:r>
              <a:rPr lang="ro-RO" sz="1600" b="0" dirty="0">
                <a:solidFill>
                  <a:schemeClr val="tx1"/>
                </a:solidFill>
                <a:latin typeface="Times New Roman" panose="02020603050405020304" pitchFamily="18" charset="0"/>
                <a:cs typeface="Times New Roman" panose="02020603050405020304" pitchFamily="18" charset="0"/>
              </a:rPr>
              <a:t>-temele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instalaţiile</a:t>
            </a:r>
            <a:r>
              <a:rPr lang="ro-RO" sz="1600" b="0" dirty="0">
                <a:solidFill>
                  <a:schemeClr val="tx1"/>
                </a:solidFill>
                <a:latin typeface="Times New Roman" panose="02020603050405020304" pitchFamily="18" charset="0"/>
                <a:cs typeface="Times New Roman" panose="02020603050405020304" pitchFamily="18" charset="0"/>
              </a:rPr>
              <a:t> interioare de canalizare în </a:t>
            </a:r>
            <a:r>
              <a:rPr lang="ro-RO" sz="1600" b="0" dirty="0" err="1">
                <a:solidFill>
                  <a:schemeClr val="tx1"/>
                </a:solidFill>
                <a:latin typeface="Times New Roman" panose="02020603050405020304" pitchFamily="18" charset="0"/>
                <a:cs typeface="Times New Roman" panose="02020603050405020304" pitchFamily="18" charset="0"/>
              </a:rPr>
              <a:t>condiţii</a:t>
            </a:r>
            <a:r>
              <a:rPr lang="ro-RO" sz="1600" b="0" dirty="0">
                <a:solidFill>
                  <a:schemeClr val="tx1"/>
                </a:solidFill>
                <a:latin typeface="Times New Roman" panose="02020603050405020304" pitchFamily="18" charset="0"/>
                <a:cs typeface="Times New Roman" panose="02020603050405020304" pitchFamily="18" charset="0"/>
              </a:rPr>
              <a:t> specifice de mediu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climă.</a:t>
            </a:r>
          </a:p>
        </p:txBody>
      </p:sp>
    </p:spTree>
    <p:extLst>
      <p:ext uri="{BB962C8B-B14F-4D97-AF65-F5344CB8AC3E}">
        <p14:creationId xmlns:p14="http://schemas.microsoft.com/office/powerpoint/2010/main" val="2596962483"/>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80F91D1C-3C2B-4DCC-B7E1-EDC926CE9FA6}"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5016758"/>
          </a:xfrm>
          <a:prstGeom prst="rect">
            <a:avLst/>
          </a:prstGeom>
          <a:noFill/>
        </p:spPr>
        <p:txBody>
          <a:bodyPr wrap="square" rtlCol="0">
            <a:spAutoFit/>
          </a:bodyPr>
          <a:lstStyle/>
          <a:p>
            <a:pPr algn="just"/>
            <a:r>
              <a:rPr lang="ro-RO" sz="1600" b="0" dirty="0">
                <a:solidFill>
                  <a:schemeClr val="tx1"/>
                </a:solidFill>
                <a:latin typeface="Times New Roman" panose="02020603050405020304" pitchFamily="18" charset="0"/>
                <a:cs typeface="Times New Roman" panose="02020603050405020304" pitchFamily="18" charset="0"/>
              </a:rPr>
              <a:t>Documentul </a:t>
            </a:r>
            <a:r>
              <a:rPr lang="ro-RO" sz="1600" b="0" dirty="0" err="1">
                <a:solidFill>
                  <a:schemeClr val="tx1"/>
                </a:solidFill>
                <a:latin typeface="Times New Roman" panose="02020603050405020304" pitchFamily="18" charset="0"/>
                <a:cs typeface="Times New Roman" panose="02020603050405020304" pitchFamily="18" charset="0"/>
              </a:rPr>
              <a:t>conţine</a:t>
            </a:r>
            <a:r>
              <a:rPr lang="ro-RO" sz="1600" b="0" dirty="0">
                <a:solidFill>
                  <a:schemeClr val="tx1"/>
                </a:solidFill>
                <a:latin typeface="Times New Roman" panose="02020603050405020304" pitchFamily="18" charset="0"/>
                <a:cs typeface="Times New Roman" panose="02020603050405020304" pitchFamily="18" charset="0"/>
              </a:rPr>
              <a:t> următoarele anexe:</a:t>
            </a:r>
          </a:p>
          <a:p>
            <a:pPr algn="just"/>
            <a:r>
              <a:rPr lang="ro-RO" sz="1600" b="0" dirty="0">
                <a:solidFill>
                  <a:schemeClr val="tx1"/>
                </a:solidFill>
                <a:latin typeface="Times New Roman" panose="02020603050405020304" pitchFamily="18" charset="0"/>
                <a:cs typeface="Times New Roman" panose="02020603050405020304" pitchFamily="18" charset="0"/>
              </a:rPr>
              <a:t>Anexa A: Lista documentelor normative, la care se fac </a:t>
            </a:r>
            <a:r>
              <a:rPr lang="ro-RO" sz="1600" b="0" dirty="0" err="1">
                <a:solidFill>
                  <a:schemeClr val="tx1"/>
                </a:solidFill>
                <a:latin typeface="Times New Roman" panose="02020603050405020304" pitchFamily="18" charset="0"/>
                <a:cs typeface="Times New Roman" panose="02020603050405020304" pitchFamily="18" charset="0"/>
              </a:rPr>
              <a:t>referinţe</a:t>
            </a:r>
            <a:r>
              <a:rPr lang="ro-RO" sz="1600" b="0" dirty="0">
                <a:solidFill>
                  <a:schemeClr val="tx1"/>
                </a:solidFill>
                <a:latin typeface="Times New Roman" panose="02020603050405020304" pitchFamily="18" charset="0"/>
                <a:cs typeface="Times New Roman" panose="02020603050405020304" pitchFamily="18" charset="0"/>
              </a:rPr>
              <a:t> în prezentul cod practic în </a:t>
            </a:r>
            <a:r>
              <a:rPr lang="ro-RO" sz="1600" b="0" dirty="0" err="1">
                <a:solidFill>
                  <a:schemeClr val="tx1"/>
                </a:solidFill>
                <a:latin typeface="Times New Roman" panose="02020603050405020304" pitchFamily="18" charset="0"/>
                <a:cs typeface="Times New Roman" panose="02020603050405020304" pitchFamily="18" charset="0"/>
              </a:rPr>
              <a:t>construcţii</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ro-RO" sz="1600" b="0" dirty="0">
                <a:solidFill>
                  <a:schemeClr val="tx1"/>
                </a:solidFill>
                <a:latin typeface="Times New Roman" panose="02020603050405020304" pitchFamily="18" charset="0"/>
                <a:cs typeface="Times New Roman" panose="02020603050405020304" pitchFamily="18" charset="0"/>
              </a:rPr>
              <a:t>Anexa B: Termeni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definiţii</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ro-RO" sz="1600" b="0" dirty="0">
                <a:solidFill>
                  <a:schemeClr val="tx1"/>
                </a:solidFill>
                <a:latin typeface="Times New Roman" panose="02020603050405020304" pitchFamily="18" charset="0"/>
                <a:cs typeface="Times New Roman" panose="02020603050405020304" pitchFamily="18" charset="0"/>
              </a:rPr>
              <a:t>Anexa C: Debite de calcul de apă;</a:t>
            </a:r>
          </a:p>
          <a:p>
            <a:pPr algn="just"/>
            <a:r>
              <a:rPr lang="ro-RO" sz="1600" b="0" dirty="0">
                <a:solidFill>
                  <a:schemeClr val="tx1"/>
                </a:solidFill>
                <a:latin typeface="Times New Roman" panose="02020603050405020304" pitchFamily="18" charset="0"/>
                <a:cs typeface="Times New Roman" panose="02020603050405020304" pitchFamily="18" charset="0"/>
              </a:rPr>
              <a:t>Anexa D: Nomograme pentru determinarea pierderilor de sarcină în contoarele de apă.</a:t>
            </a:r>
          </a:p>
          <a:p>
            <a:pPr algn="just"/>
            <a:r>
              <a:rPr lang="ro-RO" sz="1600" b="0" dirty="0">
                <a:solidFill>
                  <a:schemeClr val="tx1"/>
                </a:solidFill>
                <a:latin typeface="Times New Roman" panose="02020603050405020304" pitchFamily="18" charset="0"/>
                <a:cs typeface="Times New Roman" panose="02020603050405020304" pitchFamily="18" charset="0"/>
              </a:rPr>
              <a:t>Codul practic în </a:t>
            </a:r>
            <a:r>
              <a:rPr lang="ro-RO" sz="1600" b="0" dirty="0" err="1">
                <a:solidFill>
                  <a:schemeClr val="tx1"/>
                </a:solidFill>
                <a:latin typeface="Times New Roman" panose="02020603050405020304" pitchFamily="18" charset="0"/>
                <a:cs typeface="Times New Roman" panose="02020603050405020304" pitchFamily="18" charset="0"/>
              </a:rPr>
              <a:t>construcţii</a:t>
            </a:r>
            <a:r>
              <a:rPr lang="ro-RO" sz="1600" b="0" dirty="0">
                <a:solidFill>
                  <a:schemeClr val="tx1"/>
                </a:solidFill>
                <a:latin typeface="Times New Roman" panose="02020603050405020304" pitchFamily="18" charset="0"/>
                <a:cs typeface="Times New Roman" panose="02020603050405020304" pitchFamily="18" charset="0"/>
              </a:rPr>
              <a:t> CP G.03.07-2014 (</a:t>
            </a:r>
            <a:r>
              <a:rPr lang="ru-RU" sz="1600" b="0" dirty="0">
                <a:solidFill>
                  <a:schemeClr val="tx1"/>
                </a:solidFill>
                <a:latin typeface="Times New Roman" panose="02020603050405020304" pitchFamily="18" charset="0"/>
                <a:cs typeface="Times New Roman" panose="02020603050405020304" pitchFamily="18" charset="0"/>
              </a:rPr>
              <a:t>МСН 4.01-02) </a:t>
            </a:r>
            <a:r>
              <a:rPr lang="ro-RO" sz="1600" b="0" dirty="0">
                <a:solidFill>
                  <a:schemeClr val="tx1"/>
                </a:solidFill>
                <a:latin typeface="Times New Roman" panose="02020603050405020304" pitchFamily="18" charset="0"/>
                <a:cs typeface="Times New Roman" panose="02020603050405020304" pitchFamily="18" charset="0"/>
              </a:rPr>
              <a:t>se adoptă pentru prima dată.</a:t>
            </a: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dirty="0">
                <a:solidFill>
                  <a:srgbClr val="0000FF"/>
                </a:solidFill>
                <a:latin typeface="Times New Roman" panose="02020603050405020304" pitchFamily="18" charset="0"/>
                <a:cs typeface="Times New Roman" panose="02020603050405020304" pitchFamily="18" charset="0"/>
              </a:rPr>
              <a:t>NCM G.03.02:2015 „Rețele </a:t>
            </a:r>
            <a:r>
              <a:rPr lang="ro-RO" sz="1600" dirty="0" err="1">
                <a:solidFill>
                  <a:srgbClr val="0000FF"/>
                </a:solidFill>
                <a:latin typeface="Times New Roman" panose="02020603050405020304" pitchFamily="18" charset="0"/>
                <a:cs typeface="Times New Roman" panose="02020603050405020304" pitchFamily="18" charset="0"/>
              </a:rPr>
              <a:t>şi</a:t>
            </a:r>
            <a:r>
              <a:rPr lang="ro-RO" sz="1600" dirty="0">
                <a:solidFill>
                  <a:srgbClr val="0000FF"/>
                </a:solidFill>
                <a:latin typeface="Times New Roman" panose="02020603050405020304" pitchFamily="18" charset="0"/>
                <a:cs typeface="Times New Roman" panose="02020603050405020304" pitchFamily="18" charset="0"/>
              </a:rPr>
              <a:t> instalații exterioare de canalizare”. </a:t>
            </a: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1. ELABORAT de către Universitatea Agrară de Stat din Moldova. </a:t>
            </a:r>
          </a:p>
          <a:p>
            <a:pPr algn="just"/>
            <a:r>
              <a:rPr lang="ro-RO" sz="1600" b="0" dirty="0">
                <a:solidFill>
                  <a:schemeClr val="tx1"/>
                </a:solidFill>
                <a:latin typeface="Times New Roman" panose="02020603050405020304" pitchFamily="18" charset="0"/>
                <a:cs typeface="Times New Roman" panose="02020603050405020304" pitchFamily="18" charset="0"/>
              </a:rPr>
              <a:t>   La elaborarea prezentului Cod practic au luat parte: </a:t>
            </a:r>
            <a:r>
              <a:rPr lang="ro-RO" sz="1600" b="0" dirty="0" err="1">
                <a:solidFill>
                  <a:schemeClr val="tx1"/>
                </a:solidFill>
                <a:latin typeface="Times New Roman" panose="02020603050405020304" pitchFamily="18" charset="0"/>
                <a:cs typeface="Times New Roman" panose="02020603050405020304" pitchFamily="18" charset="0"/>
              </a:rPr>
              <a:t>confereniarul</a:t>
            </a:r>
            <a:r>
              <a:rPr lang="ro-RO" sz="1600" b="0" dirty="0">
                <a:solidFill>
                  <a:schemeClr val="tx1"/>
                </a:solidFill>
                <a:latin typeface="Times New Roman" panose="02020603050405020304" pitchFamily="18" charset="0"/>
                <a:cs typeface="Times New Roman" panose="02020603050405020304" pitchFamily="18" charset="0"/>
              </a:rPr>
              <a:t> universitar, d.ș.t. D. Ungureanu, </a:t>
            </a:r>
            <a:r>
              <a:rPr lang="ro-RO" sz="1600" b="0" dirty="0" err="1">
                <a:solidFill>
                  <a:schemeClr val="tx1"/>
                </a:solidFill>
                <a:latin typeface="Times New Roman" panose="02020603050405020304" pitchFamily="18" charset="0"/>
                <a:cs typeface="Times New Roman" panose="02020603050405020304" pitchFamily="18" charset="0"/>
              </a:rPr>
              <a:t>confereniarul</a:t>
            </a:r>
            <a:r>
              <a:rPr lang="ro-RO" sz="1600" b="0" dirty="0">
                <a:solidFill>
                  <a:schemeClr val="tx1"/>
                </a:solidFill>
                <a:latin typeface="Times New Roman" panose="02020603050405020304" pitchFamily="18" charset="0"/>
                <a:cs typeface="Times New Roman" panose="02020603050405020304" pitchFamily="18" charset="0"/>
              </a:rPr>
              <a:t>  universitar,  d.ș.t.  I.  </a:t>
            </a:r>
            <a:r>
              <a:rPr lang="ro-RO" sz="1600" b="0" dirty="0" err="1">
                <a:solidFill>
                  <a:schemeClr val="tx1"/>
                </a:solidFill>
                <a:latin typeface="Times New Roman" panose="02020603050405020304" pitchFamily="18" charset="0"/>
                <a:cs typeface="Times New Roman" panose="02020603050405020304" pitchFamily="18" charset="0"/>
              </a:rPr>
              <a:t>Ioneț</a:t>
            </a:r>
            <a:r>
              <a:rPr lang="ro-RO" sz="1600" b="0" dirty="0">
                <a:solidFill>
                  <a:schemeClr val="tx1"/>
                </a:solidFill>
                <a:latin typeface="Times New Roman" panose="02020603050405020304" pitchFamily="18" charset="0"/>
                <a:cs typeface="Times New Roman" panose="02020603050405020304" pitchFamily="18" charset="0"/>
              </a:rPr>
              <a:t>,  conferențiarul  universitar,  </a:t>
            </a:r>
            <a:r>
              <a:rPr lang="ro-RO" sz="1600" b="0" dirty="0" err="1">
                <a:solidFill>
                  <a:schemeClr val="tx1"/>
                </a:solidFill>
                <a:latin typeface="Times New Roman" panose="02020603050405020304" pitchFamily="18" charset="0"/>
                <a:cs typeface="Times New Roman" panose="02020603050405020304" pitchFamily="18" charset="0"/>
              </a:rPr>
              <a:t>d.ș.a</a:t>
            </a:r>
            <a:r>
              <a:rPr lang="ro-RO" sz="1600" b="0" dirty="0">
                <a:solidFill>
                  <a:schemeClr val="tx1"/>
                </a:solidFill>
                <a:latin typeface="Times New Roman" panose="02020603050405020304" pitchFamily="18" charset="0"/>
                <a:cs typeface="Times New Roman" panose="02020603050405020304" pitchFamily="18" charset="0"/>
              </a:rPr>
              <a:t>.  O.  </a:t>
            </a:r>
            <a:r>
              <a:rPr lang="ro-RO" sz="1600" b="0" dirty="0" err="1">
                <a:solidFill>
                  <a:schemeClr val="tx1"/>
                </a:solidFill>
                <a:latin typeface="Times New Roman" panose="02020603050405020304" pitchFamily="18" charset="0"/>
                <a:cs typeface="Times New Roman" panose="02020603050405020304" pitchFamily="18" charset="0"/>
              </a:rPr>
              <a:t>Horjan</a:t>
            </a:r>
            <a:r>
              <a:rPr lang="ro-RO" sz="1600" b="0" dirty="0">
                <a:solidFill>
                  <a:schemeClr val="tx1"/>
                </a:solidFill>
                <a:latin typeface="Times New Roman" panose="02020603050405020304" pitchFamily="18" charset="0"/>
                <a:cs typeface="Times New Roman" panose="02020603050405020304" pitchFamily="18" charset="0"/>
              </a:rPr>
              <a:t>,  profesorul  universitar,  d.ș.t.  T.  </a:t>
            </a:r>
            <a:r>
              <a:rPr lang="ro-RO" sz="1600" b="0" dirty="0" err="1">
                <a:solidFill>
                  <a:schemeClr val="tx1"/>
                </a:solidFill>
                <a:latin typeface="Times New Roman" panose="02020603050405020304" pitchFamily="18" charset="0"/>
                <a:cs typeface="Times New Roman" panose="02020603050405020304" pitchFamily="18" charset="0"/>
              </a:rPr>
              <a:t>Coşuleanu</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conferenţiarul</a:t>
            </a:r>
            <a:r>
              <a:rPr lang="ro-RO" sz="1600" b="0" dirty="0">
                <a:solidFill>
                  <a:schemeClr val="tx1"/>
                </a:solidFill>
                <a:latin typeface="Times New Roman" panose="02020603050405020304" pitchFamily="18" charset="0"/>
                <a:cs typeface="Times New Roman" panose="02020603050405020304" pitchFamily="18" charset="0"/>
              </a:rPr>
              <a:t> universitar d.ș.t. P.</a:t>
            </a:r>
            <a:r>
              <a:rPr lang="ru-RU"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Pleșca</a:t>
            </a:r>
            <a:r>
              <a:rPr lang="ro-RO" sz="1600" b="0" dirty="0">
                <a:solidFill>
                  <a:schemeClr val="tx1"/>
                </a:solidFill>
                <a:latin typeface="Times New Roman" panose="02020603050405020304" pitchFamily="18" charset="0"/>
                <a:cs typeface="Times New Roman" panose="02020603050405020304" pitchFamily="18" charset="0"/>
              </a:rPr>
              <a:t>, inginer O. Cojocaru, inginer Irina Ciobanu. </a:t>
            </a:r>
          </a:p>
          <a:p>
            <a:pPr algn="just"/>
            <a:r>
              <a:rPr lang="ro-RO" sz="1600" b="0" dirty="0">
                <a:solidFill>
                  <a:schemeClr val="tx1"/>
                </a:solidFill>
                <a:latin typeface="Times New Roman" panose="02020603050405020304" pitchFamily="18" charset="0"/>
                <a:cs typeface="Times New Roman" panose="02020603050405020304" pitchFamily="18" charset="0"/>
              </a:rPr>
              <a:t>       Redactarea      generală    este    realizată   </a:t>
            </a:r>
            <a:r>
              <a:rPr lang="ro-RO" sz="1600" b="0" dirty="0" err="1">
                <a:solidFill>
                  <a:schemeClr val="tx1"/>
                </a:solidFill>
                <a:latin typeface="Times New Roman" panose="02020603050405020304" pitchFamily="18" charset="0"/>
                <a:cs typeface="Times New Roman" panose="02020603050405020304" pitchFamily="18" charset="0"/>
              </a:rPr>
              <a:t>conferenţiarul</a:t>
            </a:r>
            <a:r>
              <a:rPr lang="ro-RO" sz="1600" b="0" dirty="0">
                <a:solidFill>
                  <a:schemeClr val="tx1"/>
                </a:solidFill>
                <a:latin typeface="Times New Roman" panose="02020603050405020304" pitchFamily="18" charset="0"/>
                <a:cs typeface="Times New Roman" panose="02020603050405020304" pitchFamily="18" charset="0"/>
              </a:rPr>
              <a:t>    universitar   al  catedrei    „</a:t>
            </a:r>
            <a:r>
              <a:rPr lang="ro-RO" sz="1600" b="0" dirty="0" err="1">
                <a:solidFill>
                  <a:schemeClr val="tx1"/>
                </a:solidFill>
                <a:latin typeface="Times New Roman" panose="02020603050405020304" pitchFamily="18" charset="0"/>
                <a:cs typeface="Times New Roman" panose="02020603050405020304" pitchFamily="18" charset="0"/>
              </a:rPr>
              <a:t>Ecotehnica</a:t>
            </a:r>
            <a:r>
              <a:rPr lang="ro-RO" sz="1600" b="0" dirty="0">
                <a:solidFill>
                  <a:schemeClr val="tx1"/>
                </a:solidFill>
                <a:latin typeface="Times New Roman" panose="02020603050405020304" pitchFamily="18" charset="0"/>
                <a:cs typeface="Times New Roman" panose="02020603050405020304" pitchFamily="18" charset="0"/>
              </a:rPr>
              <a:t>,  </a:t>
            </a:r>
          </a:p>
          <a:p>
            <a:pPr algn="just"/>
            <a:r>
              <a:rPr lang="ro-RO" sz="1600" b="0" dirty="0" err="1">
                <a:solidFill>
                  <a:schemeClr val="tx1"/>
                </a:solidFill>
                <a:latin typeface="Times New Roman" panose="02020603050405020304" pitchFamily="18" charset="0"/>
                <a:cs typeface="Times New Roman" panose="02020603050405020304" pitchFamily="18" charset="0"/>
              </a:rPr>
              <a:t>Menegement</a:t>
            </a:r>
            <a:r>
              <a:rPr lang="ro-RO" sz="1600" b="0" dirty="0">
                <a:solidFill>
                  <a:schemeClr val="tx1"/>
                </a:solidFill>
                <a:latin typeface="Times New Roman" panose="02020603050405020304" pitchFamily="18" charset="0"/>
                <a:cs typeface="Times New Roman" panose="02020603050405020304" pitchFamily="18" charset="0"/>
              </a:rPr>
              <a:t> Ecologic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Ingineria Apelor”, doctorul în </a:t>
            </a:r>
            <a:r>
              <a:rPr lang="ro-RO" sz="1600" b="0" dirty="0" err="1">
                <a:solidFill>
                  <a:schemeClr val="tx1"/>
                </a:solidFill>
                <a:latin typeface="Times New Roman" panose="02020603050405020304" pitchFamily="18" charset="0"/>
                <a:cs typeface="Times New Roman" panose="02020603050405020304" pitchFamily="18" charset="0"/>
              </a:rPr>
              <a:t>ştiinţe</a:t>
            </a:r>
            <a:r>
              <a:rPr lang="ro-RO" sz="1600" b="0" dirty="0">
                <a:solidFill>
                  <a:schemeClr val="tx1"/>
                </a:solidFill>
                <a:latin typeface="Times New Roman" panose="02020603050405020304" pitchFamily="18" charset="0"/>
                <a:cs typeface="Times New Roman" panose="02020603050405020304" pitchFamily="18" charset="0"/>
              </a:rPr>
              <a:t> tehnice D. Ungureanu. </a:t>
            </a:r>
          </a:p>
          <a:p>
            <a:pPr algn="just"/>
            <a:r>
              <a:rPr lang="ro-RO" sz="1600" b="0" dirty="0">
                <a:solidFill>
                  <a:schemeClr val="tx1"/>
                </a:solidFill>
                <a:latin typeface="Times New Roman" panose="02020603050405020304" pitchFamily="18" charset="0"/>
                <a:cs typeface="Times New Roman" panose="02020603050405020304" pitchFamily="18" charset="0"/>
              </a:rPr>
              <a:t>2. ACCEPTAT de către Comitetul tehnic pentru normare tehnică în </a:t>
            </a:r>
            <a:r>
              <a:rPr lang="ro-RO" sz="1600" b="0" dirty="0" err="1">
                <a:solidFill>
                  <a:schemeClr val="tx1"/>
                </a:solidFill>
                <a:latin typeface="Times New Roman" panose="02020603050405020304" pitchFamily="18" charset="0"/>
                <a:cs typeface="Times New Roman" panose="02020603050405020304" pitchFamily="18" charset="0"/>
              </a:rPr>
              <a:t>construcţii</a:t>
            </a:r>
            <a:r>
              <a:rPr lang="ro-RO" sz="1600" b="0" dirty="0">
                <a:solidFill>
                  <a:schemeClr val="tx1"/>
                </a:solidFill>
                <a:latin typeface="Times New Roman" panose="02020603050405020304" pitchFamily="18" charset="0"/>
                <a:cs typeface="Times New Roman" panose="02020603050405020304" pitchFamily="18" charset="0"/>
              </a:rPr>
              <a:t> CTC.01  "</a:t>
            </a:r>
            <a:r>
              <a:rPr lang="ro-RO" sz="1600" b="0" dirty="0" err="1">
                <a:solidFill>
                  <a:schemeClr val="tx1"/>
                </a:solidFill>
                <a:latin typeface="Times New Roman" panose="02020603050405020304" pitchFamily="18" charset="0"/>
                <a:cs typeface="Times New Roman" panose="02020603050405020304" pitchFamily="18" charset="0"/>
              </a:rPr>
              <a:t>Instalaţii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reţele</a:t>
            </a:r>
            <a:r>
              <a:rPr lang="ro-RO" sz="1600" b="0" dirty="0">
                <a:solidFill>
                  <a:schemeClr val="tx1"/>
                </a:solidFill>
                <a:latin typeface="Times New Roman" panose="02020603050405020304" pitchFamily="18" charset="0"/>
                <a:cs typeface="Times New Roman" panose="02020603050405020304" pitchFamily="18" charset="0"/>
              </a:rPr>
              <a:t>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canalizare", procesul-verbal nr. </a:t>
            </a:r>
            <a:r>
              <a:rPr lang="en-US" sz="1600" b="0" dirty="0">
                <a:solidFill>
                  <a:schemeClr val="tx1"/>
                </a:solidFill>
                <a:latin typeface="Times New Roman" panose="02020603050405020304" pitchFamily="18" charset="0"/>
                <a:cs typeface="Times New Roman" panose="02020603050405020304" pitchFamily="18" charset="0"/>
              </a:rPr>
              <a:t>…</a:t>
            </a:r>
            <a:r>
              <a:rPr lang="ro-RO" sz="1600" b="0" dirty="0">
                <a:solidFill>
                  <a:schemeClr val="tx1"/>
                </a:solidFill>
                <a:latin typeface="Times New Roman" panose="02020603050405020304" pitchFamily="18" charset="0"/>
                <a:cs typeface="Times New Roman" panose="02020603050405020304" pitchFamily="18" charset="0"/>
              </a:rPr>
              <a:t>  din  2015. </a:t>
            </a:r>
          </a:p>
          <a:p>
            <a:pPr algn="just"/>
            <a:r>
              <a:rPr lang="ro-RO" sz="1600" b="0" dirty="0">
                <a:solidFill>
                  <a:schemeClr val="tx1"/>
                </a:solidFill>
                <a:latin typeface="Times New Roman" panose="02020603050405020304" pitchFamily="18" charset="0"/>
                <a:cs typeface="Times New Roman" panose="02020603050405020304" pitchFamily="18" charset="0"/>
              </a:rPr>
              <a:t>3. </a:t>
            </a:r>
            <a:r>
              <a:rPr lang="ro-RO" sz="1600" dirty="0">
                <a:solidFill>
                  <a:schemeClr val="tx1"/>
                </a:solidFill>
                <a:latin typeface="Times New Roman" panose="02020603050405020304" pitchFamily="18" charset="0"/>
                <a:cs typeface="Times New Roman" panose="02020603050405020304" pitchFamily="18" charset="0"/>
              </a:rPr>
              <a:t>APROBAT ŞI PUS ÎN APLICARE prin ordinul Ministrului Dezvoltării Regionale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a:t>
            </a:r>
            <a:r>
              <a:rPr lang="ro-RO" sz="1600" dirty="0" err="1">
                <a:solidFill>
                  <a:schemeClr val="tx1"/>
                </a:solidFill>
                <a:latin typeface="Times New Roman" panose="02020603050405020304" pitchFamily="18" charset="0"/>
                <a:cs typeface="Times New Roman" panose="02020603050405020304" pitchFamily="18" charset="0"/>
              </a:rPr>
              <a:t>Construcţiilor</a:t>
            </a:r>
            <a:r>
              <a:rPr lang="ro-RO" sz="1600" dirty="0">
                <a:solidFill>
                  <a:schemeClr val="tx1"/>
                </a:solidFill>
                <a:latin typeface="Times New Roman" panose="02020603050405020304" pitchFamily="18" charset="0"/>
                <a:cs typeface="Times New Roman" panose="02020603050405020304" pitchFamily="18" charset="0"/>
              </a:rPr>
              <a:t> nr. 56 din aprilie 2015</a:t>
            </a:r>
            <a:r>
              <a:rPr lang="ro-RO" sz="1600" b="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03739018"/>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61660F3B-DD5E-4D75-AE89-7841433D94FE}"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4770537"/>
          </a:xfrm>
          <a:prstGeom prst="rect">
            <a:avLst/>
          </a:prstGeom>
          <a:noFill/>
        </p:spPr>
        <p:txBody>
          <a:bodyPr wrap="square" rtlCol="0">
            <a:spAutoFit/>
          </a:bodyPr>
          <a:lstStyle/>
          <a:p>
            <a:pPr algn="just"/>
            <a:r>
              <a:rPr lang="ro-RO" sz="1600" b="0" dirty="0">
                <a:solidFill>
                  <a:schemeClr val="tx1"/>
                </a:solidFill>
                <a:latin typeface="Times New Roman" panose="02020603050405020304" pitchFamily="18" charset="0"/>
                <a:cs typeface="Times New Roman" panose="02020603050405020304" pitchFamily="18" charset="0"/>
              </a:rPr>
              <a:t>4. ÎNLOCUIEŞTE </a:t>
            </a:r>
            <a:r>
              <a:rPr lang="ru-RU" sz="1600" b="0" dirty="0">
                <a:solidFill>
                  <a:schemeClr val="tx1"/>
                </a:solidFill>
                <a:latin typeface="Times New Roman" panose="02020603050405020304" pitchFamily="18" charset="0"/>
                <a:cs typeface="Times New Roman" panose="02020603050405020304" pitchFamily="18" charset="0"/>
              </a:rPr>
              <a:t>СНиП 2.04.03-85 “Наружные сети и сооружения канализации” </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dirty="0">
                <a:solidFill>
                  <a:schemeClr val="tx1"/>
                </a:solidFill>
                <a:latin typeface="Times New Roman" panose="02020603050405020304" pitchFamily="18" charset="0"/>
                <a:cs typeface="Times New Roman" panose="02020603050405020304" pitchFamily="18" charset="0"/>
              </a:rPr>
              <a:t>Important </a:t>
            </a:r>
            <a:r>
              <a:rPr lang="ro-RO" sz="1600" b="0" dirty="0">
                <a:solidFill>
                  <a:schemeClr val="tx1"/>
                </a:solidFill>
                <a:latin typeface="Times New Roman" panose="02020603050405020304" pitchFamily="18" charset="0"/>
                <a:cs typeface="Times New Roman" panose="02020603050405020304" pitchFamily="18" charset="0"/>
              </a:rPr>
              <a:t>Odată cu intrarea în vigoare a ordinului </a:t>
            </a:r>
            <a:r>
              <a:rPr lang="nn-NO" sz="1600" b="0" dirty="0">
                <a:solidFill>
                  <a:schemeClr val="tx1"/>
                </a:solidFill>
                <a:latin typeface="Times New Roman" panose="02020603050405020304" pitchFamily="18" charset="0"/>
                <a:cs typeface="Times New Roman" panose="02020603050405020304" pitchFamily="18" charset="0"/>
              </a:rPr>
              <a:t>nr. 56 din aprilie 2015</a:t>
            </a:r>
            <a:r>
              <a:rPr lang="ro-RO" sz="1600" b="0" dirty="0">
                <a:solidFill>
                  <a:schemeClr val="tx1"/>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se abrogă </a:t>
            </a:r>
            <a:r>
              <a:rPr lang="ru-RU" sz="1600" b="0" dirty="0">
                <a:solidFill>
                  <a:schemeClr val="tx1"/>
                </a:solidFill>
                <a:latin typeface="Times New Roman" panose="02020603050405020304" pitchFamily="18" charset="0"/>
                <a:cs typeface="Times New Roman" panose="02020603050405020304" pitchFamily="18" charset="0"/>
              </a:rPr>
              <a:t>СНиП 2.04.03-85 “Наружные сети и сооружения канализации” </a:t>
            </a:r>
            <a:endParaRPr lang="ro-RO" sz="1600" b="0" dirty="0">
              <a:solidFill>
                <a:schemeClr val="tx1"/>
              </a:solidFill>
              <a:latin typeface="Times New Roman" panose="02020603050405020304" pitchFamily="18" charset="0"/>
              <a:cs typeface="Times New Roman" panose="02020603050405020304" pitchFamily="18" charset="0"/>
            </a:endParaRP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dirty="0">
                <a:solidFill>
                  <a:srgbClr val="0000FF"/>
                </a:solidFill>
                <a:latin typeface="Times New Roman" panose="02020603050405020304" pitchFamily="18" charset="0"/>
                <a:cs typeface="Times New Roman" panose="02020603050405020304" pitchFamily="18" charset="0"/>
              </a:rPr>
              <a:t>NCM G.03.03:2015 (MCH 4.01-02). Instalații interioare de alimentare cu apă </a:t>
            </a:r>
            <a:r>
              <a:rPr lang="ro-RO" sz="1600" dirty="0" err="1">
                <a:solidFill>
                  <a:srgbClr val="0000FF"/>
                </a:solidFill>
                <a:latin typeface="Times New Roman" panose="02020603050405020304" pitchFamily="18" charset="0"/>
                <a:cs typeface="Times New Roman" panose="02020603050405020304" pitchFamily="18" charset="0"/>
              </a:rPr>
              <a:t>şi</a:t>
            </a:r>
            <a:r>
              <a:rPr lang="ro-RO" sz="1600" dirty="0">
                <a:solidFill>
                  <a:srgbClr val="0000FF"/>
                </a:solidFill>
                <a:latin typeface="Times New Roman" panose="02020603050405020304" pitchFamily="18" charset="0"/>
                <a:cs typeface="Times New Roman" panose="02020603050405020304" pitchFamily="18" charset="0"/>
              </a:rPr>
              <a:t> canalizare</a:t>
            </a:r>
          </a:p>
          <a:p>
            <a:pPr algn="just"/>
            <a:r>
              <a:rPr lang="ro-RO" sz="1600" dirty="0">
                <a:solidFill>
                  <a:srgbClr val="0000FF"/>
                </a:solidFill>
                <a:latin typeface="Times New Roman" panose="02020603050405020304" pitchFamily="18" charset="0"/>
                <a:cs typeface="Times New Roman" panose="02020603050405020304" pitchFamily="18" charset="0"/>
              </a:rPr>
              <a:t> </a:t>
            </a:r>
            <a:r>
              <a:rPr lang="ro-RO" sz="1600" b="0" dirty="0">
                <a:solidFill>
                  <a:schemeClr val="tx1"/>
                </a:solidFill>
                <a:latin typeface="Times New Roman" panose="02020603050405020304" pitchFamily="18" charset="0"/>
                <a:cs typeface="Times New Roman" panose="02020603050405020304" pitchFamily="18" charset="0"/>
              </a:rPr>
              <a:t>1. ADAPTAT de către ICŞC „</a:t>
            </a:r>
            <a:r>
              <a:rPr lang="ro-RO" sz="1600" b="0" dirty="0" err="1">
                <a:solidFill>
                  <a:schemeClr val="tx1"/>
                </a:solidFill>
                <a:latin typeface="Times New Roman" panose="02020603050405020304" pitchFamily="18" charset="0"/>
                <a:cs typeface="Times New Roman" panose="02020603050405020304" pitchFamily="18" charset="0"/>
              </a:rPr>
              <a:t>lNCERCOM</a:t>
            </a:r>
            <a:r>
              <a:rPr lang="ro-RO" sz="1600" b="0" dirty="0">
                <a:solidFill>
                  <a:schemeClr val="tx1"/>
                </a:solidFill>
                <a:latin typeface="Times New Roman" panose="02020603050405020304" pitchFamily="18" charset="0"/>
                <a:cs typeface="Times New Roman" panose="02020603050405020304" pitchFamily="18" charset="0"/>
              </a:rPr>
              <a:t>„ Î.S. </a:t>
            </a:r>
          </a:p>
          <a:p>
            <a:pPr algn="just"/>
            <a:r>
              <a:rPr lang="ro-RO" sz="1600" b="0" dirty="0">
                <a:solidFill>
                  <a:schemeClr val="tx1"/>
                </a:solidFill>
                <a:latin typeface="Times New Roman" panose="02020603050405020304" pitchFamily="18" charset="0"/>
                <a:cs typeface="Times New Roman" panose="02020603050405020304" pitchFamily="18" charset="0"/>
              </a:rPr>
              <a:t> 2. ACCEPTAT de către Comitetul Tehnic pentru  Normare  Tehnică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Standardizare  in </a:t>
            </a:r>
            <a:r>
              <a:rPr lang="ro-RO" sz="1600" b="0" dirty="0" err="1">
                <a:solidFill>
                  <a:schemeClr val="tx1"/>
                </a:solidFill>
                <a:latin typeface="Times New Roman" panose="02020603050405020304" pitchFamily="18" charset="0"/>
                <a:cs typeface="Times New Roman" panose="02020603050405020304" pitchFamily="18" charset="0"/>
              </a:rPr>
              <a:t>Construcţii</a:t>
            </a:r>
            <a:r>
              <a:rPr lang="ro-RO" sz="1600" b="0" dirty="0">
                <a:solidFill>
                  <a:schemeClr val="tx1"/>
                </a:solidFill>
                <a:latin typeface="Times New Roman" panose="02020603050405020304" pitchFamily="18" charset="0"/>
                <a:cs typeface="Times New Roman" panose="02020603050405020304" pitchFamily="18" charset="0"/>
              </a:rPr>
              <a:t>                  CT-C O9,,lnstalaţii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reţele</a:t>
            </a:r>
            <a:r>
              <a:rPr lang="ro-RO" sz="1600" b="0" dirty="0">
                <a:solidFill>
                  <a:schemeClr val="tx1"/>
                </a:solidFill>
                <a:latin typeface="Times New Roman" panose="02020603050405020304" pitchFamily="18" charset="0"/>
                <a:cs typeface="Times New Roman" panose="02020603050405020304" pitchFamily="18" charset="0"/>
              </a:rPr>
              <a:t>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canalizare",  </a:t>
            </a:r>
          </a:p>
          <a:p>
            <a:pPr algn="just"/>
            <a:r>
              <a:rPr lang="ro-RO" sz="1600" b="0" dirty="0">
                <a:solidFill>
                  <a:schemeClr val="tx1"/>
                </a:solidFill>
                <a:latin typeface="Times New Roman" panose="02020603050405020304" pitchFamily="18" charset="0"/>
                <a:cs typeface="Times New Roman" panose="02020603050405020304" pitchFamily="18" charset="0"/>
              </a:rPr>
              <a:t> 3. Aprobat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pus în aplicare prin ordinul Ministrului  dezvoltării regionale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construcțiilor </a:t>
            </a:r>
          </a:p>
          <a:p>
            <a:pPr algn="just"/>
            <a:r>
              <a:rPr lang="ro-RO" sz="1600" b="0" dirty="0">
                <a:solidFill>
                  <a:schemeClr val="tx1"/>
                </a:solidFill>
                <a:latin typeface="Times New Roman" panose="02020603050405020304" pitchFamily="18" charset="0"/>
                <a:cs typeface="Times New Roman" panose="02020603050405020304" pitchFamily="18" charset="0"/>
              </a:rPr>
              <a:t> 4.  ÎNLOCUIŞTE  </a:t>
            </a:r>
            <a:r>
              <a:rPr lang="ru-RU" sz="1600" b="0" dirty="0">
                <a:solidFill>
                  <a:schemeClr val="tx1"/>
                </a:solidFill>
                <a:latin typeface="Times New Roman" panose="02020603050405020304" pitchFamily="18" charset="0"/>
                <a:cs typeface="Times New Roman" panose="02020603050405020304" pitchFamily="18" charset="0"/>
              </a:rPr>
              <a:t>СНиП </a:t>
            </a:r>
            <a:r>
              <a:rPr lang="ro-RO" sz="1600" b="0" dirty="0">
                <a:solidFill>
                  <a:schemeClr val="tx1"/>
                </a:solidFill>
                <a:latin typeface="Times New Roman" panose="02020603050405020304" pitchFamily="18" charset="0"/>
                <a:cs typeface="Times New Roman" panose="02020603050405020304" pitchFamily="18" charset="0"/>
              </a:rPr>
              <a:t>2.04.01-85. </a:t>
            </a:r>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o-RO" sz="1600" dirty="0">
                <a:solidFill>
                  <a:srgbClr val="0000FF"/>
                </a:solidFill>
                <a:latin typeface="Times New Roman" panose="02020603050405020304" pitchFamily="18" charset="0"/>
                <a:cs typeface="Times New Roman" panose="02020603050405020304" pitchFamily="18" charset="0"/>
              </a:rPr>
              <a:t>NCM E. 03.02-2001 Protecția împotriva incendiilor clădirilor </a:t>
            </a:r>
            <a:r>
              <a:rPr lang="ro-RO" sz="1600" dirty="0" err="1">
                <a:solidFill>
                  <a:srgbClr val="0000FF"/>
                </a:solidFill>
                <a:latin typeface="Times New Roman" panose="02020603050405020304" pitchFamily="18" charset="0"/>
                <a:cs typeface="Times New Roman" panose="02020603050405020304" pitchFamily="18" charset="0"/>
              </a:rPr>
              <a:t>şi</a:t>
            </a:r>
            <a:r>
              <a:rPr lang="ro-RO" sz="1600" dirty="0">
                <a:solidFill>
                  <a:srgbClr val="0000FF"/>
                </a:solidFill>
                <a:latin typeface="Times New Roman" panose="02020603050405020304" pitchFamily="18" charset="0"/>
                <a:cs typeface="Times New Roman" panose="02020603050405020304" pitchFamily="18" charset="0"/>
              </a:rPr>
              <a:t> instalațiilor</a:t>
            </a:r>
            <a:endParaRPr lang="ru-RU" sz="1600" dirty="0">
              <a:solidFill>
                <a:srgbClr val="0000FF"/>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APROBAT de Ministerul ecologiei, </a:t>
            </a:r>
            <a:r>
              <a:rPr lang="ro-RO" sz="1600" b="0" dirty="0" err="1">
                <a:solidFill>
                  <a:schemeClr val="tx1"/>
                </a:solidFill>
                <a:latin typeface="Times New Roman" panose="02020603050405020304" pitchFamily="18" charset="0"/>
                <a:cs typeface="Times New Roman" panose="02020603050405020304" pitchFamily="18" charset="0"/>
              </a:rPr>
              <a:t>construcţiilor</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dezvoltării teritoriului prin</a:t>
            </a:r>
            <a:r>
              <a:rPr lang="ru-RU" sz="1600" b="0" dirty="0">
                <a:solidFill>
                  <a:schemeClr val="tx1"/>
                </a:solidFill>
                <a:latin typeface="Times New Roman" panose="02020603050405020304" pitchFamily="18" charset="0"/>
                <a:cs typeface="Times New Roman" panose="02020603050405020304" pitchFamily="18" charset="0"/>
              </a:rPr>
              <a:t> </a:t>
            </a:r>
            <a:r>
              <a:rPr lang="ro-RO" sz="1600" b="0" dirty="0">
                <a:solidFill>
                  <a:schemeClr val="tx1"/>
                </a:solidFill>
                <a:latin typeface="Times New Roman" panose="02020603050405020304" pitchFamily="18" charset="0"/>
                <a:cs typeface="Times New Roman" panose="02020603050405020304" pitchFamily="18" charset="0"/>
              </a:rPr>
              <a:t>ordinul nr. 19 din 29 iunie 2001, cu aplicare din 1 iulie 2001.</a:t>
            </a:r>
          </a:p>
          <a:p>
            <a:pPr algn="just"/>
            <a:r>
              <a:rPr lang="ro-RO" sz="1600" b="0" dirty="0">
                <a:solidFill>
                  <a:schemeClr val="tx1"/>
                </a:solidFill>
                <a:latin typeface="Times New Roman" panose="02020603050405020304" pitchFamily="18" charset="0"/>
                <a:cs typeface="Times New Roman" panose="02020603050405020304" pitchFamily="18" charset="0"/>
              </a:rPr>
              <a:t>Odată cu intrarea în vigoare a prezentului normativ se abrogă</a:t>
            </a:r>
            <a:r>
              <a:rPr lang="ru-RU" sz="1600" b="0" dirty="0">
                <a:solidFill>
                  <a:schemeClr val="tx1"/>
                </a:solidFill>
                <a:latin typeface="Times New Roman" panose="02020603050405020304" pitchFamily="18" charset="0"/>
                <a:cs typeface="Times New Roman" panose="02020603050405020304" pitchFamily="18" charset="0"/>
              </a:rPr>
              <a:t> СНиП 2.01.02-85* “</a:t>
            </a:r>
            <a:r>
              <a:rPr lang="ru-RU" sz="1600" b="0" dirty="0" err="1">
                <a:solidFill>
                  <a:schemeClr val="tx1"/>
                </a:solidFill>
                <a:latin typeface="Times New Roman" panose="02020603050405020304" pitchFamily="18" charset="0"/>
                <a:cs typeface="Times New Roman" panose="02020603050405020304" pitchFamily="18" charset="0"/>
              </a:rPr>
              <a:t>Противожарные</a:t>
            </a:r>
            <a:r>
              <a:rPr lang="ru-RU" sz="1600" b="0" dirty="0">
                <a:solidFill>
                  <a:schemeClr val="tx1"/>
                </a:solidFill>
                <a:latin typeface="Times New Roman" panose="02020603050405020304" pitchFamily="18" charset="0"/>
                <a:cs typeface="Times New Roman" panose="02020603050405020304" pitchFamily="18" charset="0"/>
              </a:rPr>
              <a:t> нормы”</a:t>
            </a:r>
          </a:p>
          <a:p>
            <a:pPr algn="just"/>
            <a:r>
              <a:rPr lang="ro-RO" sz="1600" b="0" dirty="0">
                <a:solidFill>
                  <a:schemeClr val="tx1"/>
                </a:solidFill>
                <a:latin typeface="Times New Roman" panose="02020603050405020304" pitchFamily="18" charset="0"/>
                <a:cs typeface="Times New Roman" panose="02020603050405020304" pitchFamily="18" charset="0"/>
              </a:rPr>
              <a:t>La punerea în aplicare a prezentului normativ se </a:t>
            </a:r>
            <a:r>
              <a:rPr lang="ro-RO" sz="1600" b="0" dirty="0" err="1">
                <a:solidFill>
                  <a:schemeClr val="tx1"/>
                </a:solidFill>
                <a:latin typeface="Times New Roman" panose="02020603050405020304" pitchFamily="18" charset="0"/>
                <a:cs typeface="Times New Roman" panose="02020603050405020304" pitchFamily="18" charset="0"/>
              </a:rPr>
              <a:t>stabileşte</a:t>
            </a:r>
            <a:r>
              <a:rPr lang="ro-RO" sz="1600" b="0" dirty="0">
                <a:solidFill>
                  <a:schemeClr val="tx1"/>
                </a:solidFill>
                <a:latin typeface="Times New Roman" panose="02020603050405020304" pitchFamily="18" charset="0"/>
                <a:cs typeface="Times New Roman" panose="02020603050405020304" pitchFamily="18" charset="0"/>
              </a:rPr>
              <a:t> ca principiile</a:t>
            </a:r>
            <a:r>
              <a:rPr lang="ru-RU" sz="1600" b="0" dirty="0">
                <a:solidFill>
                  <a:schemeClr val="tx1"/>
                </a:solidFill>
                <a:latin typeface="Times New Roman" panose="02020603050405020304" pitchFamily="18" charset="0"/>
                <a:cs typeface="Times New Roman" panose="02020603050405020304" pitchFamily="18" charset="0"/>
              </a:rPr>
              <a:t> СНиП 2.01.02-85* </a:t>
            </a:r>
            <a:r>
              <a:rPr lang="ro-RO" sz="1600" b="0" dirty="0">
                <a:solidFill>
                  <a:schemeClr val="tx1"/>
                </a:solidFill>
                <a:latin typeface="Times New Roman" panose="02020603050405020304" pitchFamily="18" charset="0"/>
                <a:cs typeface="Times New Roman" panose="02020603050405020304" pitchFamily="18" charset="0"/>
              </a:rPr>
              <a:t>pe care sunt bazate prevederile normativelor în </a:t>
            </a:r>
            <a:r>
              <a:rPr lang="ro-RO" sz="1600" b="0" dirty="0" err="1">
                <a:solidFill>
                  <a:schemeClr val="tx1"/>
                </a:solidFill>
                <a:latin typeface="Times New Roman" panose="02020603050405020304" pitchFamily="18" charset="0"/>
                <a:cs typeface="Times New Roman" panose="02020603050405020304" pitchFamily="18" charset="0"/>
              </a:rPr>
              <a:t>construcţii</a:t>
            </a:r>
            <a:r>
              <a:rPr lang="ro-RO" sz="1600" b="0" dirty="0">
                <a:solidFill>
                  <a:schemeClr val="tx1"/>
                </a:solidFill>
                <a:latin typeface="Times New Roman" panose="02020603050405020304" pitchFamily="18" charset="0"/>
                <a:cs typeface="Times New Roman" panose="02020603050405020304" pitchFamily="18" charset="0"/>
              </a:rPr>
              <a:t> pentru</a:t>
            </a:r>
            <a:r>
              <a:rPr lang="ru-RU" sz="1600" b="0" dirty="0">
                <a:solidFill>
                  <a:schemeClr val="tx1"/>
                </a:solidFill>
                <a:latin typeface="Times New Roman" panose="02020603050405020304" pitchFamily="18" charset="0"/>
                <a:cs typeface="Times New Roman" panose="02020603050405020304" pitchFamily="18" charset="0"/>
              </a:rPr>
              <a:t> </a:t>
            </a:r>
            <a:r>
              <a:rPr lang="ro-RO" sz="1600" b="0" dirty="0">
                <a:solidFill>
                  <a:schemeClr val="tx1"/>
                </a:solidFill>
                <a:latin typeface="Times New Roman" panose="02020603050405020304" pitchFamily="18" charset="0"/>
                <a:cs typeface="Times New Roman" panose="02020603050405020304" pitchFamily="18" charset="0"/>
              </a:rPr>
              <a:t>anumite tipuri concrete de </a:t>
            </a:r>
            <a:r>
              <a:rPr lang="ro-RO" sz="1600" b="0" dirty="0" err="1">
                <a:solidFill>
                  <a:schemeClr val="tx1"/>
                </a:solidFill>
                <a:latin typeface="Times New Roman" panose="02020603050405020304" pitchFamily="18" charset="0"/>
                <a:cs typeface="Times New Roman" panose="02020603050405020304" pitchFamily="18" charset="0"/>
              </a:rPr>
              <a:t>producţie</a:t>
            </a:r>
            <a:r>
              <a:rPr lang="ro-RO" sz="1600" b="0" dirty="0">
                <a:solidFill>
                  <a:schemeClr val="tx1"/>
                </a:solidFill>
                <a:latin typeface="Times New Roman" panose="02020603050405020304" pitchFamily="18" charset="0"/>
                <a:cs typeface="Times New Roman" panose="02020603050405020304" pitchFamily="18" charset="0"/>
              </a:rPr>
              <a:t> în </a:t>
            </a:r>
            <a:r>
              <a:rPr lang="ro-RO" sz="1600" b="0" dirty="0" err="1">
                <a:solidFill>
                  <a:schemeClr val="tx1"/>
                </a:solidFill>
                <a:latin typeface="Times New Roman" panose="02020603050405020304" pitchFamily="18" charset="0"/>
                <a:cs typeface="Times New Roman" panose="02020603050405020304" pitchFamily="18" charset="0"/>
              </a:rPr>
              <a:t>construcţii</a:t>
            </a:r>
            <a:r>
              <a:rPr lang="ro-RO" sz="1600" b="0" dirty="0">
                <a:solidFill>
                  <a:schemeClr val="tx1"/>
                </a:solidFill>
                <a:latin typeface="Times New Roman" panose="02020603050405020304" pitchFamily="18" charset="0"/>
                <a:cs typeface="Times New Roman" panose="02020603050405020304" pitchFamily="18" charset="0"/>
              </a:rPr>
              <a:t> vor </a:t>
            </a:r>
            <a:r>
              <a:rPr lang="ro-RO" sz="1600" b="0" dirty="0" err="1">
                <a:solidFill>
                  <a:schemeClr val="tx1"/>
                </a:solidFill>
                <a:latin typeface="Times New Roman" panose="02020603050405020304" pitchFamily="18" charset="0"/>
                <a:cs typeface="Times New Roman" panose="02020603050405020304" pitchFamily="18" charset="0"/>
              </a:rPr>
              <a:t>rămîne</a:t>
            </a:r>
            <a:r>
              <a:rPr lang="ro-RO" sz="1600" b="0" dirty="0">
                <a:solidFill>
                  <a:schemeClr val="tx1"/>
                </a:solidFill>
                <a:latin typeface="Times New Roman" panose="02020603050405020304" pitchFamily="18" charset="0"/>
                <a:cs typeface="Times New Roman" panose="02020603050405020304" pitchFamily="18" charset="0"/>
              </a:rPr>
              <a:t> în vigoare </a:t>
            </a:r>
            <a:r>
              <a:rPr lang="ro-RO" sz="1600" b="0" dirty="0" err="1">
                <a:solidFill>
                  <a:schemeClr val="tx1"/>
                </a:solidFill>
                <a:latin typeface="Times New Roman" panose="02020603050405020304" pitchFamily="18" charset="0"/>
                <a:cs typeface="Times New Roman" panose="02020603050405020304" pitchFamily="18" charset="0"/>
              </a:rPr>
              <a:t>pînă</a:t>
            </a:r>
            <a:r>
              <a:rPr lang="ro-RO" sz="1600" b="0" dirty="0">
                <a:solidFill>
                  <a:schemeClr val="tx1"/>
                </a:solidFill>
                <a:latin typeface="Times New Roman" panose="02020603050405020304" pitchFamily="18" charset="0"/>
                <a:cs typeface="Times New Roman" panose="02020603050405020304" pitchFamily="18" charset="0"/>
              </a:rPr>
              <a:t> la</a:t>
            </a:r>
            <a:r>
              <a:rPr lang="ru-RU" sz="1600" b="0" dirty="0">
                <a:solidFill>
                  <a:schemeClr val="tx1"/>
                </a:solidFill>
                <a:latin typeface="Times New Roman" panose="02020603050405020304" pitchFamily="18" charset="0"/>
                <a:cs typeface="Times New Roman" panose="02020603050405020304" pitchFamily="18" charset="0"/>
              </a:rPr>
              <a:t> </a:t>
            </a:r>
            <a:r>
              <a:rPr lang="ro-RO" sz="1600" b="0" dirty="0">
                <a:solidFill>
                  <a:schemeClr val="tx1"/>
                </a:solidFill>
                <a:latin typeface="Times New Roman" panose="02020603050405020304" pitchFamily="18" charset="0"/>
                <a:cs typeface="Times New Roman" panose="02020603050405020304" pitchFamily="18" charset="0"/>
              </a:rPr>
              <a:t>revizuirea acestor documente.</a:t>
            </a:r>
          </a:p>
        </p:txBody>
      </p:sp>
    </p:spTree>
    <p:extLst>
      <p:ext uri="{BB962C8B-B14F-4D97-AF65-F5344CB8AC3E}">
        <p14:creationId xmlns:p14="http://schemas.microsoft.com/office/powerpoint/2010/main" val="2856688010"/>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0DA1CE74-07DB-4331-8784-3B32A3E47454}"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4770537"/>
          </a:xfrm>
          <a:prstGeom prst="rect">
            <a:avLst/>
          </a:prstGeom>
          <a:noFill/>
        </p:spPr>
        <p:txBody>
          <a:bodyPr wrap="square" rtlCol="0">
            <a:spAutoFit/>
          </a:bodyPr>
          <a:lstStyle/>
          <a:p>
            <a:pPr algn="just"/>
            <a:r>
              <a:rPr lang="ru-RU" sz="1600" dirty="0">
                <a:solidFill>
                  <a:srgbClr val="0000FF"/>
                </a:solidFill>
                <a:latin typeface="Times New Roman" panose="02020603050405020304" pitchFamily="18" charset="0"/>
                <a:cs typeface="Times New Roman" panose="02020603050405020304" pitchFamily="18" charset="0"/>
              </a:rPr>
              <a:t>СНиП 3.05.04-85* НАРУЖНЫЕ СЕТИ И СООРУЖЕНИЯ</a:t>
            </a:r>
            <a:r>
              <a:rPr lang="en-US" sz="1600" dirty="0">
                <a:solidFill>
                  <a:srgbClr val="0000FF"/>
                </a:solidFill>
                <a:latin typeface="Times New Roman" panose="02020603050405020304" pitchFamily="18" charset="0"/>
                <a:cs typeface="Times New Roman" panose="02020603050405020304" pitchFamily="18" charset="0"/>
              </a:rPr>
              <a:t> </a:t>
            </a:r>
            <a:r>
              <a:rPr lang="ru-RU" sz="1600" dirty="0">
                <a:solidFill>
                  <a:srgbClr val="0000FF"/>
                </a:solidFill>
                <a:latin typeface="Times New Roman" panose="02020603050405020304" pitchFamily="18" charset="0"/>
                <a:cs typeface="Times New Roman" panose="02020603050405020304" pitchFamily="18" charset="0"/>
              </a:rPr>
              <a:t>ВОДОСНАБЖЕНИЯ И КАНАЛИЗАЦИИ</a:t>
            </a:r>
          </a:p>
          <a:p>
            <a:pPr algn="just"/>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 *Настоящие правила распространяются на строительство новых, расширение и реконструкцию действующих наружных сетей1 и сооружений водоснабжения и канализации населенных пунктов народного хозяйства.</a:t>
            </a:r>
          </a:p>
          <a:p>
            <a:pPr algn="just"/>
            <a:r>
              <a:rPr lang="ru-RU" sz="1600" dirty="0">
                <a:solidFill>
                  <a:schemeClr val="tx1"/>
                </a:solidFill>
                <a:latin typeface="Times New Roman" panose="02020603050405020304" pitchFamily="18" charset="0"/>
                <a:cs typeface="Times New Roman" panose="02020603050405020304" pitchFamily="18" charset="0"/>
              </a:rPr>
              <a:t>СОДЕРЖАНИЕ</a:t>
            </a:r>
          </a:p>
          <a:p>
            <a:pPr algn="just"/>
            <a:r>
              <a:rPr lang="ru-RU" sz="1600" b="0" dirty="0">
                <a:solidFill>
                  <a:schemeClr val="tx1"/>
                </a:solidFill>
                <a:latin typeface="Times New Roman" panose="02020603050405020304" pitchFamily="18" charset="0"/>
                <a:cs typeface="Times New Roman" panose="02020603050405020304" pitchFamily="18" charset="0"/>
              </a:rPr>
              <a:t>1. Общие положения</a:t>
            </a:r>
          </a:p>
          <a:p>
            <a:pPr algn="just"/>
            <a:r>
              <a:rPr lang="ru-RU" sz="1600" b="0" dirty="0">
                <a:solidFill>
                  <a:schemeClr val="tx1"/>
                </a:solidFill>
                <a:latin typeface="Times New Roman" panose="02020603050405020304" pitchFamily="18" charset="0"/>
                <a:cs typeface="Times New Roman" panose="02020603050405020304" pitchFamily="18" charset="0"/>
              </a:rPr>
              <a:t>2. Земляные работы</a:t>
            </a:r>
          </a:p>
          <a:p>
            <a:pPr algn="just"/>
            <a:r>
              <a:rPr lang="ru-RU" sz="1600" b="0" dirty="0">
                <a:solidFill>
                  <a:schemeClr val="tx1"/>
                </a:solidFill>
                <a:latin typeface="Times New Roman" panose="02020603050405020304" pitchFamily="18" charset="0"/>
                <a:cs typeface="Times New Roman" panose="02020603050405020304" pitchFamily="18" charset="0"/>
              </a:rPr>
              <a:t>3. Монтаж трубопроводов</a:t>
            </a:r>
          </a:p>
          <a:p>
            <a:pPr algn="just"/>
            <a:r>
              <a:rPr lang="ru-RU" sz="1600" b="0" dirty="0">
                <a:solidFill>
                  <a:schemeClr val="tx1"/>
                </a:solidFill>
                <a:latin typeface="Times New Roman" panose="02020603050405020304" pitchFamily="18" charset="0"/>
                <a:cs typeface="Times New Roman" panose="02020603050405020304" pitchFamily="18" charset="0"/>
              </a:rPr>
              <a:t>Общие положения</a:t>
            </a:r>
          </a:p>
          <a:p>
            <a:pPr algn="just"/>
            <a:r>
              <a:rPr lang="ru-RU" sz="1600" b="0" dirty="0">
                <a:solidFill>
                  <a:schemeClr val="tx1"/>
                </a:solidFill>
                <a:latin typeface="Times New Roman" panose="02020603050405020304" pitchFamily="18" charset="0"/>
                <a:cs typeface="Times New Roman" panose="02020603050405020304" pitchFamily="18" charset="0"/>
              </a:rPr>
              <a:t>Стальные трубопроводы</a:t>
            </a:r>
          </a:p>
          <a:p>
            <a:pPr algn="just"/>
            <a:r>
              <a:rPr lang="ru-RU" sz="1600" b="0" dirty="0">
                <a:solidFill>
                  <a:schemeClr val="tx1"/>
                </a:solidFill>
                <a:latin typeface="Times New Roman" panose="02020603050405020304" pitchFamily="18" charset="0"/>
                <a:cs typeface="Times New Roman" panose="02020603050405020304" pitchFamily="18" charset="0"/>
              </a:rPr>
              <a:t>Чугунные трубопроводы</a:t>
            </a:r>
          </a:p>
          <a:p>
            <a:pPr algn="just"/>
            <a:r>
              <a:rPr lang="ru-RU" sz="1600" b="0" dirty="0">
                <a:solidFill>
                  <a:schemeClr val="tx1"/>
                </a:solidFill>
                <a:latin typeface="Times New Roman" panose="02020603050405020304" pitchFamily="18" charset="0"/>
                <a:cs typeface="Times New Roman" panose="02020603050405020304" pitchFamily="18" charset="0"/>
              </a:rPr>
              <a:t>Асбестоцементные трубопроводы</a:t>
            </a:r>
          </a:p>
          <a:p>
            <a:pPr algn="just"/>
            <a:r>
              <a:rPr lang="ru-RU" sz="1600" b="0" dirty="0">
                <a:solidFill>
                  <a:schemeClr val="tx1"/>
                </a:solidFill>
                <a:latin typeface="Times New Roman" panose="02020603050405020304" pitchFamily="18" charset="0"/>
                <a:cs typeface="Times New Roman" panose="02020603050405020304" pitchFamily="18" charset="0"/>
              </a:rPr>
              <a:t>Железобетонные и бетонные трубопроводы</a:t>
            </a:r>
          </a:p>
          <a:p>
            <a:pPr algn="just"/>
            <a:r>
              <a:rPr lang="ru-RU" sz="1600" b="0" dirty="0">
                <a:solidFill>
                  <a:schemeClr val="tx1"/>
                </a:solidFill>
                <a:latin typeface="Times New Roman" panose="02020603050405020304" pitchFamily="18" charset="0"/>
                <a:cs typeface="Times New Roman" panose="02020603050405020304" pitchFamily="18" charset="0"/>
              </a:rPr>
              <a:t>Трубопроводы из керамических труб</a:t>
            </a:r>
          </a:p>
          <a:p>
            <a:pPr algn="just"/>
            <a:r>
              <a:rPr lang="ru-RU" sz="1600" b="0" dirty="0">
                <a:solidFill>
                  <a:schemeClr val="tx1"/>
                </a:solidFill>
                <a:latin typeface="Times New Roman" panose="02020603050405020304" pitchFamily="18" charset="0"/>
                <a:cs typeface="Times New Roman" panose="02020603050405020304" pitchFamily="18" charset="0"/>
              </a:rPr>
              <a:t>Трубопроводы из пластмассовых труб*</a:t>
            </a:r>
          </a:p>
          <a:p>
            <a:pPr algn="just"/>
            <a:r>
              <a:rPr lang="ru-RU" sz="1600" b="0" dirty="0">
                <a:solidFill>
                  <a:schemeClr val="tx1"/>
                </a:solidFill>
                <a:latin typeface="Times New Roman" panose="02020603050405020304" pitchFamily="18" charset="0"/>
                <a:cs typeface="Times New Roman" panose="02020603050405020304" pitchFamily="18" charset="0"/>
              </a:rPr>
              <a:t>4. Переходы трубопроводов через естественные и искусственные преграды</a:t>
            </a:r>
          </a:p>
          <a:p>
            <a:pPr algn="just"/>
            <a:endParaRPr lang="ro-RO"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3680256"/>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C65B1AE-6184-4CF4-AA93-56464B2F4B33}"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016758"/>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5. Сооружения водоснабжения и канализации</a:t>
            </a:r>
          </a:p>
          <a:p>
            <a:pPr algn="just"/>
            <a:r>
              <a:rPr lang="ru-RU" sz="1600" b="0" dirty="0">
                <a:solidFill>
                  <a:schemeClr val="tx1"/>
                </a:solidFill>
                <a:latin typeface="Times New Roman" panose="02020603050405020304" pitchFamily="18" charset="0"/>
                <a:cs typeface="Times New Roman" panose="02020603050405020304" pitchFamily="18" charset="0"/>
              </a:rPr>
              <a:t>Сооружения для забора поверхностной воды</a:t>
            </a:r>
          </a:p>
          <a:p>
            <a:pPr algn="just"/>
            <a:r>
              <a:rPr lang="ru-RU" sz="1600" b="0" dirty="0">
                <a:solidFill>
                  <a:schemeClr val="tx1"/>
                </a:solidFill>
                <a:latin typeface="Times New Roman" panose="02020603050405020304" pitchFamily="18" charset="0"/>
                <a:cs typeface="Times New Roman" panose="02020603050405020304" pitchFamily="18" charset="0"/>
              </a:rPr>
              <a:t>Водозаборные скважины</a:t>
            </a:r>
          </a:p>
          <a:p>
            <a:pPr algn="just"/>
            <a:r>
              <a:rPr lang="ru-RU" sz="1600" b="0" dirty="0">
                <a:solidFill>
                  <a:schemeClr val="tx1"/>
                </a:solidFill>
                <a:latin typeface="Times New Roman" panose="02020603050405020304" pitchFamily="18" charset="0"/>
                <a:cs typeface="Times New Roman" panose="02020603050405020304" pitchFamily="18" charset="0"/>
              </a:rPr>
              <a:t>Емкостные сооружения</a:t>
            </a:r>
          </a:p>
          <a:p>
            <a:pPr algn="just"/>
            <a:r>
              <a:rPr lang="ru-RU" sz="1600" b="0" dirty="0">
                <a:solidFill>
                  <a:schemeClr val="tx1"/>
                </a:solidFill>
                <a:latin typeface="Times New Roman" panose="02020603050405020304" pitchFamily="18" charset="0"/>
                <a:cs typeface="Times New Roman" panose="02020603050405020304" pitchFamily="18" charset="0"/>
              </a:rPr>
              <a:t>6. Дополнительные требования к строительству трубопроводов и сооружений водоснабжения и канализации в особых природных и климатических условиях</a:t>
            </a:r>
          </a:p>
          <a:p>
            <a:pPr algn="just"/>
            <a:r>
              <a:rPr lang="ru-RU" sz="1600" b="0" dirty="0">
                <a:solidFill>
                  <a:schemeClr val="tx1"/>
                </a:solidFill>
                <a:latin typeface="Times New Roman" panose="02020603050405020304" pitchFamily="18" charset="0"/>
                <a:cs typeface="Times New Roman" panose="02020603050405020304" pitchFamily="18" charset="0"/>
              </a:rPr>
              <a:t>7. Испытание трубопроводов и сооружений</a:t>
            </a:r>
          </a:p>
          <a:p>
            <a:pPr algn="just"/>
            <a:r>
              <a:rPr lang="ru-RU" sz="1600" b="0" dirty="0">
                <a:solidFill>
                  <a:schemeClr val="tx1"/>
                </a:solidFill>
                <a:latin typeface="Times New Roman" panose="02020603050405020304" pitchFamily="18" charset="0"/>
                <a:cs typeface="Times New Roman" panose="02020603050405020304" pitchFamily="18" charset="0"/>
              </a:rPr>
              <a:t>Напорные трубопроводы</a:t>
            </a:r>
          </a:p>
          <a:p>
            <a:pPr algn="just"/>
            <a:r>
              <a:rPr lang="ru-RU" sz="1600" b="0" dirty="0">
                <a:solidFill>
                  <a:schemeClr val="tx1"/>
                </a:solidFill>
                <a:latin typeface="Times New Roman" panose="02020603050405020304" pitchFamily="18" charset="0"/>
                <a:cs typeface="Times New Roman" panose="02020603050405020304" pitchFamily="18" charset="0"/>
              </a:rPr>
              <a:t>Безнапорные трубопроводы</a:t>
            </a:r>
          </a:p>
          <a:p>
            <a:pPr algn="just"/>
            <a:r>
              <a:rPr lang="ru-RU" sz="1600" b="0" dirty="0">
                <a:solidFill>
                  <a:schemeClr val="tx1"/>
                </a:solidFill>
                <a:latin typeface="Times New Roman" panose="02020603050405020304" pitchFamily="18" charset="0"/>
                <a:cs typeface="Times New Roman" panose="02020603050405020304" pitchFamily="18" charset="0"/>
              </a:rPr>
              <a:t>Емкостные сооружения</a:t>
            </a:r>
          </a:p>
          <a:p>
            <a:pPr algn="just"/>
            <a:r>
              <a:rPr lang="ru-RU" sz="1600" b="0" dirty="0">
                <a:solidFill>
                  <a:schemeClr val="tx1"/>
                </a:solidFill>
                <a:latin typeface="Times New Roman" panose="02020603050405020304" pitchFamily="18" charset="0"/>
                <a:cs typeface="Times New Roman" panose="02020603050405020304" pitchFamily="18" charset="0"/>
              </a:rPr>
              <a:t>Дополнительные требования к испытанию напорных трубопроводов и сооружений водоснабжения и канализации, строящихся в особых природных и климатических условиях</a:t>
            </a:r>
          </a:p>
          <a:p>
            <a:pPr algn="just"/>
            <a:r>
              <a:rPr lang="ru-RU" sz="1600" dirty="0">
                <a:solidFill>
                  <a:schemeClr val="tx1"/>
                </a:solidFill>
                <a:latin typeface="Times New Roman" panose="02020603050405020304" pitchFamily="18" charset="0"/>
                <a:cs typeface="Times New Roman" panose="02020603050405020304" pitchFamily="18" charset="0"/>
              </a:rPr>
              <a:t>Приложение 1.</a:t>
            </a:r>
            <a:r>
              <a:rPr lang="ru-RU" sz="1600" b="0" dirty="0">
                <a:solidFill>
                  <a:schemeClr val="tx1"/>
                </a:solidFill>
                <a:latin typeface="Times New Roman" panose="02020603050405020304" pitchFamily="18" charset="0"/>
                <a:cs typeface="Times New Roman" panose="02020603050405020304" pitchFamily="18" charset="0"/>
              </a:rPr>
              <a:t> Обязательное. Акт о проведении приемочного гидравлического испытания напорного трубопровода на прочность и герметичность</a:t>
            </a:r>
          </a:p>
          <a:p>
            <a:pPr algn="just"/>
            <a:r>
              <a:rPr lang="ru-RU" sz="1600" dirty="0">
                <a:solidFill>
                  <a:schemeClr val="tx1"/>
                </a:solidFill>
                <a:latin typeface="Times New Roman" panose="02020603050405020304" pitchFamily="18" charset="0"/>
                <a:cs typeface="Times New Roman" panose="02020603050405020304" pitchFamily="18" charset="0"/>
              </a:rPr>
              <a:t>Приложение 2.</a:t>
            </a:r>
            <a:r>
              <a:rPr lang="ru-RU" sz="1600" b="0" dirty="0">
                <a:solidFill>
                  <a:schemeClr val="tx1"/>
                </a:solidFill>
                <a:latin typeface="Times New Roman" panose="02020603050405020304" pitchFamily="18" charset="0"/>
                <a:cs typeface="Times New Roman" panose="02020603050405020304" pitchFamily="18" charset="0"/>
              </a:rPr>
              <a:t> Рекомендуемое. Порядок проведения гидравлического испытания напорного трубопровода на прочность и герметичность</a:t>
            </a:r>
          </a:p>
          <a:p>
            <a:pPr algn="just"/>
            <a:r>
              <a:rPr lang="ru-RU" sz="1600" dirty="0">
                <a:solidFill>
                  <a:schemeClr val="tx1"/>
                </a:solidFill>
                <a:latin typeface="Times New Roman" panose="02020603050405020304" pitchFamily="18" charset="0"/>
                <a:cs typeface="Times New Roman" panose="02020603050405020304" pitchFamily="18" charset="0"/>
              </a:rPr>
              <a:t>Приложение 3.</a:t>
            </a:r>
            <a:r>
              <a:rPr lang="ru-RU" sz="1600" b="0" dirty="0">
                <a:solidFill>
                  <a:schemeClr val="tx1"/>
                </a:solidFill>
                <a:latin typeface="Times New Roman" panose="02020603050405020304" pitchFamily="18" charset="0"/>
                <a:cs typeface="Times New Roman" panose="02020603050405020304" pitchFamily="18" charset="0"/>
              </a:rPr>
              <a:t> Обязательное. Акт о проведении пневматического испытания напорного трубопровода на прочность и герметичность</a:t>
            </a:r>
          </a:p>
          <a:p>
            <a:pPr algn="just"/>
            <a:r>
              <a:rPr lang="ru-RU" sz="1600" dirty="0">
                <a:solidFill>
                  <a:schemeClr val="tx1"/>
                </a:solidFill>
                <a:latin typeface="Times New Roman" panose="02020603050405020304" pitchFamily="18" charset="0"/>
                <a:cs typeface="Times New Roman" panose="02020603050405020304" pitchFamily="18" charset="0"/>
              </a:rPr>
              <a:t>Приложение 4.</a:t>
            </a:r>
            <a:r>
              <a:rPr lang="ru-RU" sz="1600" b="0" dirty="0">
                <a:solidFill>
                  <a:schemeClr val="tx1"/>
                </a:solidFill>
                <a:latin typeface="Times New Roman" panose="02020603050405020304" pitchFamily="18" charset="0"/>
                <a:cs typeface="Times New Roman" panose="02020603050405020304" pitchFamily="18" charset="0"/>
              </a:rPr>
              <a:t> Обязательное. Акт о проведении приемочного гидравлического испытания безнапорного трубопровода на герметичность</a:t>
            </a:r>
          </a:p>
        </p:txBody>
      </p:sp>
    </p:spTree>
    <p:extLst>
      <p:ext uri="{BB962C8B-B14F-4D97-AF65-F5344CB8AC3E}">
        <p14:creationId xmlns:p14="http://schemas.microsoft.com/office/powerpoint/2010/main" val="738156708"/>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70F43890-8AA8-4954-B5A4-1095B6ACEDBE}"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1569660"/>
          </a:xfrm>
          <a:prstGeom prst="rect">
            <a:avLst/>
          </a:prstGeom>
          <a:noFill/>
        </p:spPr>
        <p:txBody>
          <a:bodyPr wrap="square" rtlCol="0">
            <a:spAutoFit/>
          </a:bodyPr>
          <a:lstStyle/>
          <a:p>
            <a:pPr algn="just"/>
            <a:r>
              <a:rPr lang="ru-RU" sz="1600" dirty="0">
                <a:solidFill>
                  <a:schemeClr val="tx1"/>
                </a:solidFill>
                <a:latin typeface="Times New Roman" panose="02020603050405020304" pitchFamily="18" charset="0"/>
                <a:cs typeface="Times New Roman" panose="02020603050405020304" pitchFamily="18" charset="0"/>
              </a:rPr>
              <a:t>Приложение 5</a:t>
            </a:r>
            <a:r>
              <a:rPr lang="ru-RU" sz="1600" b="0" dirty="0">
                <a:solidFill>
                  <a:schemeClr val="tx1"/>
                </a:solidFill>
                <a:latin typeface="Times New Roman" panose="02020603050405020304" pitchFamily="18" charset="0"/>
                <a:cs typeface="Times New Roman" panose="02020603050405020304" pitchFamily="18" charset="0"/>
              </a:rPr>
              <a:t>. Рекомендуемое. Порядок проведения промывки и дезинфекции трубопроводов и сооружений хозяйственно-питьевого водоснабжения</a:t>
            </a:r>
          </a:p>
          <a:p>
            <a:pPr algn="just"/>
            <a:r>
              <a:rPr lang="ru-RU" sz="1600" dirty="0">
                <a:solidFill>
                  <a:schemeClr val="tx1"/>
                </a:solidFill>
                <a:latin typeface="Times New Roman" panose="02020603050405020304" pitchFamily="18" charset="0"/>
                <a:cs typeface="Times New Roman" panose="02020603050405020304" pitchFamily="18" charset="0"/>
              </a:rPr>
              <a:t>Приложение 6.</a:t>
            </a:r>
            <a:r>
              <a:rPr lang="ru-RU" sz="1600" b="0" dirty="0">
                <a:solidFill>
                  <a:schemeClr val="tx1"/>
                </a:solidFill>
                <a:latin typeface="Times New Roman" panose="02020603050405020304" pitchFamily="18" charset="0"/>
                <a:cs typeface="Times New Roman" panose="02020603050405020304" pitchFamily="18" charset="0"/>
              </a:rPr>
              <a:t> Обязательное. Акт о проведении промывки и дезинфекции трубопроводов (сооружений) хозяйственно-питьевого водоснабжения</a:t>
            </a:r>
          </a:p>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6489346"/>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a:p>
        </p:txBody>
      </p:sp>
      <p:sp>
        <p:nvSpPr>
          <p:cNvPr id="109570" name="Datumsplatzhalter 3"/>
          <p:cNvSpPr>
            <a:spLocks noGrp="1"/>
          </p:cNvSpPr>
          <p:nvPr>
            <p:ph type="dt" sz="quarter" idx="11"/>
          </p:nvPr>
        </p:nvSpPr>
        <p:spPr>
          <a:noFill/>
        </p:spPr>
        <p:txBody>
          <a:bodyPr/>
          <a:lstStyle/>
          <a:p>
            <a:fld id="{A0F99EA4-87D3-41B4-AF6C-C0D50E649B5E}" type="datetime1">
              <a:rPr lang="en-GB" smtClean="0">
                <a:cs typeface="Arial" charset="0"/>
              </a:rPr>
              <a:t>14/09/2018</a:t>
            </a:fld>
            <a:endParaRPr lang="de-DE">
              <a:cs typeface="Arial" charset="0"/>
            </a:endParaRPr>
          </a:p>
        </p:txBody>
      </p:sp>
      <p:sp>
        <p:nvSpPr>
          <p:cNvPr id="7" name="Inhaltsplatzhalter 8"/>
          <p:cNvSpPr txBox="1">
            <a:spLocks/>
          </p:cNvSpPr>
          <p:nvPr/>
        </p:nvSpPr>
        <p:spPr>
          <a:xfrm>
            <a:off x="2433908" y="1620411"/>
            <a:ext cx="6262254" cy="2074863"/>
          </a:xfrm>
          <a:prstGeom prst="rect">
            <a:avLst/>
          </a:prstGeom>
        </p:spPr>
        <p:txBody>
          <a:bodyPr/>
          <a:lstStyle/>
          <a:p>
            <a:pPr algn="ctr">
              <a:spcAft>
                <a:spcPts val="600"/>
              </a:spcAft>
            </a:pPr>
            <a:endParaRPr lang="en-US" sz="2000" dirty="0">
              <a:solidFill>
                <a:srgbClr val="534B3E"/>
              </a:solidFill>
            </a:endParaRPr>
          </a:p>
          <a:p>
            <a:pPr algn="ctr">
              <a:spcAft>
                <a:spcPts val="600"/>
              </a:spcAft>
            </a:pPr>
            <a:endParaRPr lang="en-US" sz="2000" dirty="0">
              <a:solidFill>
                <a:srgbClr val="534B3E"/>
              </a:solidFill>
            </a:endParaRPr>
          </a:p>
          <a:p>
            <a:pPr>
              <a:spcAft>
                <a:spcPts val="300"/>
              </a:spcAft>
            </a:pPr>
            <a:r>
              <a:rPr lang="ro-RO" sz="2800" dirty="0">
                <a:solidFill>
                  <a:srgbClr val="534B3E"/>
                </a:solidFill>
              </a:rPr>
              <a:t>Vă mulțumim pentru atenție</a:t>
            </a:r>
            <a:endParaRPr lang="en-GB" sz="2800" dirty="0">
              <a:solidFill>
                <a:srgbClr val="534B3E"/>
              </a:solidFill>
            </a:endParaRPr>
          </a:p>
          <a:p>
            <a:endParaRPr lang="en-GB" sz="1000" dirty="0">
              <a:solidFill>
                <a:srgbClr val="534B3E"/>
              </a:solidFill>
            </a:endParaRPr>
          </a:p>
        </p:txBody>
      </p:sp>
      <p:sp>
        <p:nvSpPr>
          <p:cNvPr id="22" name="Textfeld 9"/>
          <p:cNvSpPr txBox="1">
            <a:spLocks noChangeArrowheads="1"/>
          </p:cNvSpPr>
          <p:nvPr/>
        </p:nvSpPr>
        <p:spPr bwMode="auto">
          <a:xfrm>
            <a:off x="427153" y="5399463"/>
            <a:ext cx="1371600" cy="215900"/>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a:solidFill>
                  <a:schemeClr val="tx2">
                    <a:lumMod val="75000"/>
                  </a:schemeClr>
                </a:solidFill>
              </a:rPr>
              <a:t>Proiect co-finanțat de</a:t>
            </a:r>
            <a:endParaRPr lang="en-GB" sz="800" b="0" dirty="0">
              <a:solidFill>
                <a:schemeClr val="tx2">
                  <a:lumMod val="75000"/>
                </a:schemeClr>
              </a:solidFill>
            </a:endParaRPr>
          </a:p>
        </p:txBody>
      </p:sp>
      <p:pic>
        <p:nvPicPr>
          <p:cNvPr id="23" name="Picture 11" descr="F:\Branding\EU\jaune.jpg"/>
          <p:cNvPicPr>
            <a:picLocks noChangeAspect="1" noChangeArrowheads="1"/>
          </p:cNvPicPr>
          <p:nvPr/>
        </p:nvPicPr>
        <p:blipFill>
          <a:blip r:embed="rId2"/>
          <a:srcRect/>
          <a:stretch>
            <a:fillRect/>
          </a:stretch>
        </p:blipFill>
        <p:spPr bwMode="auto">
          <a:xfrm>
            <a:off x="491056" y="5624205"/>
            <a:ext cx="1365250" cy="927100"/>
          </a:xfrm>
          <a:prstGeom prst="rect">
            <a:avLst/>
          </a:prstGeom>
          <a:noFill/>
          <a:ln w="9525">
            <a:noFill/>
            <a:miter lim="800000"/>
            <a:headEnd/>
            <a:tailEnd/>
          </a:ln>
        </p:spPr>
      </p:pic>
      <p:pic>
        <p:nvPicPr>
          <p:cNvPr id="24" name="Picture 11" descr="H:\bn4.jpg"/>
          <p:cNvPicPr>
            <a:picLocks noChangeAspect="1" noChangeArrowheads="1"/>
          </p:cNvPicPr>
          <p:nvPr/>
        </p:nvPicPr>
        <p:blipFill>
          <a:blip r:embed="rId3"/>
          <a:srcRect/>
          <a:stretch>
            <a:fillRect/>
          </a:stretch>
        </p:blipFill>
        <p:spPr bwMode="auto">
          <a:xfrm>
            <a:off x="2046511" y="5590073"/>
            <a:ext cx="1016000" cy="1025525"/>
          </a:xfrm>
          <a:prstGeom prst="rect">
            <a:avLst/>
          </a:prstGeom>
          <a:noFill/>
          <a:ln w="9525">
            <a:noFill/>
            <a:miter lim="800000"/>
            <a:headEnd/>
            <a:tailEnd/>
          </a:ln>
        </p:spPr>
      </p:pic>
      <p:pic>
        <p:nvPicPr>
          <p:cNvPr id="26" name="Picture 1"/>
          <p:cNvPicPr>
            <a:picLocks noChangeAspect="1"/>
          </p:cNvPicPr>
          <p:nvPr/>
        </p:nvPicPr>
        <p:blipFill>
          <a:blip r:embed="rId4"/>
          <a:srcRect/>
          <a:stretch>
            <a:fillRect/>
          </a:stretch>
        </p:blipFill>
        <p:spPr bwMode="auto">
          <a:xfrm>
            <a:off x="5258991" y="5624205"/>
            <a:ext cx="1639887" cy="957262"/>
          </a:xfrm>
          <a:prstGeom prst="rect">
            <a:avLst/>
          </a:prstGeom>
          <a:noFill/>
          <a:ln w="9525">
            <a:noFill/>
            <a:miter lim="800000"/>
            <a:headEnd/>
            <a:tailEnd/>
          </a:ln>
        </p:spPr>
      </p:pic>
      <p:sp>
        <p:nvSpPr>
          <p:cNvPr id="29" name="Textfeld 9"/>
          <p:cNvSpPr txBox="1">
            <a:spLocks noChangeArrowheads="1"/>
          </p:cNvSpPr>
          <p:nvPr/>
        </p:nvSpPr>
        <p:spPr bwMode="auto">
          <a:xfrm>
            <a:off x="6898878" y="5383151"/>
            <a:ext cx="1147762" cy="214313"/>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a:solidFill>
                  <a:schemeClr val="tx2">
                    <a:lumMod val="75000"/>
                  </a:schemeClr>
                </a:solidFill>
              </a:rPr>
              <a:t>In cooperare cu</a:t>
            </a:r>
          </a:p>
        </p:txBody>
      </p:sp>
      <p:pic>
        <p:nvPicPr>
          <p:cNvPr id="16" name="Picture 15"/>
          <p:cNvPicPr/>
          <p:nvPr/>
        </p:nvPicPr>
        <p:blipFill>
          <a:blip r:embed="rId5" cstate="print">
            <a:extLst>
              <a:ext uri="{28A0092B-C50C-407E-A947-70E740481C1C}">
                <a14:useLocalDpi xmlns:a14="http://schemas.microsoft.com/office/drawing/2010/main" val="0"/>
              </a:ext>
            </a:extLst>
          </a:blip>
          <a:stretch>
            <a:fillRect/>
          </a:stretch>
        </p:blipFill>
        <p:spPr>
          <a:xfrm>
            <a:off x="7752045" y="5540701"/>
            <a:ext cx="1071880" cy="1071880"/>
          </a:xfrm>
          <a:prstGeom prst="rect">
            <a:avLst/>
          </a:prstGeom>
        </p:spPr>
      </p:pic>
      <p:pic>
        <p:nvPicPr>
          <p:cNvPr id="17" name="Picture 16" descr="D:\Users\Desktop\logotype.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52716" y="5818037"/>
            <a:ext cx="1958975" cy="569595"/>
          </a:xfrm>
          <a:prstGeom prst="rect">
            <a:avLst/>
          </a:prstGeom>
          <a:noFill/>
          <a:ln>
            <a:noFill/>
          </a:ln>
        </p:spPr>
      </p:pic>
      <p:sp>
        <p:nvSpPr>
          <p:cNvPr id="15" name="CasetăText 1"/>
          <p:cNvSpPr txBox="1"/>
          <p:nvPr/>
        </p:nvSpPr>
        <p:spPr>
          <a:xfrm>
            <a:off x="1856306" y="3145976"/>
            <a:ext cx="5361912" cy="1723549"/>
          </a:xfrm>
          <a:prstGeom prst="rect">
            <a:avLst/>
          </a:prstGeom>
          <a:noFill/>
        </p:spPr>
        <p:txBody>
          <a:bodyPr wrap="square" rtlCol="0">
            <a:spAutoFit/>
          </a:bodyPr>
          <a:lstStyle/>
          <a:p>
            <a:pPr algn="ctr"/>
            <a:r>
              <a:rPr lang="ro-RO" sz="1400" b="0" u="sng" dirty="0">
                <a:solidFill>
                  <a:schemeClr val="bg2">
                    <a:lumMod val="25000"/>
                  </a:schemeClr>
                </a:solidFill>
                <a:latin typeface="+mn-lt"/>
                <a:hlinkClick r:id="rId7"/>
              </a:rPr>
              <a:t>www.ifcaac.amac.md</a:t>
            </a:r>
            <a:r>
              <a:rPr lang="ro-RO" sz="1400" b="0" dirty="0">
                <a:solidFill>
                  <a:schemeClr val="bg2">
                    <a:lumMod val="25000"/>
                  </a:schemeClr>
                </a:solidFill>
                <a:latin typeface="+mn-lt"/>
              </a:rPr>
              <a:t> </a:t>
            </a:r>
          </a:p>
          <a:p>
            <a:pPr algn="ctr"/>
            <a:r>
              <a:rPr lang="ro-RO" sz="1400" b="0" u="sng" dirty="0">
                <a:solidFill>
                  <a:schemeClr val="bg2">
                    <a:lumMod val="25000"/>
                  </a:schemeClr>
                </a:solidFill>
                <a:latin typeface="+mn-lt"/>
              </a:rPr>
              <a:t>ifcaac@fua.utm.md</a:t>
            </a:r>
            <a:r>
              <a:rPr lang="ro-RO" sz="1400" b="0" dirty="0">
                <a:solidFill>
                  <a:schemeClr val="bg2">
                    <a:lumMod val="25000"/>
                  </a:schemeClr>
                </a:solidFill>
                <a:latin typeface="+mn-lt"/>
              </a:rPr>
              <a:t> </a:t>
            </a:r>
          </a:p>
          <a:p>
            <a:pPr algn="ctr"/>
            <a:r>
              <a:rPr lang="ro-RO" sz="1400" b="0" dirty="0">
                <a:solidFill>
                  <a:schemeClr val="bg2">
                    <a:lumMod val="25000"/>
                  </a:schemeClr>
                </a:solidFill>
                <a:latin typeface="+mn-lt"/>
              </a:rPr>
              <a:t>telefon: (022) 77-38 22</a:t>
            </a:r>
          </a:p>
          <a:p>
            <a:pPr algn="ctr"/>
            <a:r>
              <a:rPr lang="ro-RO" sz="1400" b="0" dirty="0">
                <a:solidFill>
                  <a:schemeClr val="bg2">
                    <a:lumMod val="25000"/>
                  </a:schemeClr>
                </a:solidFill>
                <a:latin typeface="+mn-lt"/>
              </a:rPr>
              <a:t> </a:t>
            </a:r>
          </a:p>
          <a:p>
            <a:pPr algn="ctr"/>
            <a:r>
              <a:rPr lang="ro-RO" sz="1400" b="0" u="sng">
                <a:solidFill>
                  <a:srgbClr val="7030A0"/>
                </a:solidFill>
                <a:latin typeface="+mn-lt"/>
              </a:rPr>
              <a:t>www.amac.md</a:t>
            </a:r>
            <a:r>
              <a:rPr lang="ro-RO" sz="1400" b="0">
                <a:solidFill>
                  <a:srgbClr val="7030A0"/>
                </a:solidFill>
                <a:latin typeface="+mn-lt"/>
              </a:rPr>
              <a:t> </a:t>
            </a:r>
            <a:endParaRPr lang="ro-RO" sz="1400" b="0" dirty="0">
              <a:solidFill>
                <a:schemeClr val="bg2">
                  <a:lumMod val="25000"/>
                </a:schemeClr>
              </a:solidFill>
              <a:latin typeface="+mn-lt"/>
            </a:endParaRPr>
          </a:p>
          <a:p>
            <a:pPr algn="ctr"/>
            <a:r>
              <a:rPr lang="ro-RO" sz="1400" b="0" u="sng" dirty="0">
                <a:solidFill>
                  <a:schemeClr val="bg2">
                    <a:lumMod val="25000"/>
                  </a:schemeClr>
                </a:solidFill>
                <a:latin typeface="+mn-lt"/>
              </a:rPr>
              <a:t>apacanal@yandex.ru</a:t>
            </a:r>
            <a:r>
              <a:rPr lang="ro-RO" sz="1400" b="0" dirty="0">
                <a:solidFill>
                  <a:schemeClr val="bg2">
                    <a:lumMod val="25000"/>
                  </a:schemeClr>
                </a:solidFill>
                <a:latin typeface="+mn-lt"/>
              </a:rPr>
              <a:t>  </a:t>
            </a:r>
          </a:p>
          <a:p>
            <a:pPr algn="ctr"/>
            <a:r>
              <a:rPr lang="ro-RO" sz="1400" b="0" dirty="0">
                <a:solidFill>
                  <a:schemeClr val="bg2">
                    <a:lumMod val="25000"/>
                  </a:schemeClr>
                </a:solidFill>
                <a:latin typeface="+mn-lt"/>
              </a:rPr>
              <a:t>telefon: (022) 28-84-33</a:t>
            </a:r>
          </a:p>
          <a:p>
            <a:pPr algn="ctr"/>
            <a:endParaRPr lang="ro-RO" sz="800" b="0" dirty="0">
              <a:solidFill>
                <a:schemeClr val="bg2">
                  <a:lumMod val="25000"/>
                </a:schemeClr>
              </a:solidFill>
              <a:latin typeface="+mn-lt"/>
            </a:endParaRPr>
          </a:p>
        </p:txBody>
      </p:sp>
      <p:pic>
        <p:nvPicPr>
          <p:cNvPr id="204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0822" y="509167"/>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6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49591" y="407106"/>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3" descr="Description: C:\Users\Stela\Desktop\Logou nou UTM\Logo_inscript_horizontal (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49454" y="462357"/>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fc"/>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17739" y="315231"/>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fcaac_logo0200px"/>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20035" y="269324"/>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2181" y="215461"/>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7"/>
          <p:cNvSpPr>
            <a:spLocks noChangeArrowheads="1"/>
          </p:cNvSpPr>
          <p:nvPr/>
        </p:nvSpPr>
        <p:spPr bwMode="auto">
          <a:xfrm>
            <a:off x="1163782" y="-24491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sp>
        <p:nvSpPr>
          <p:cNvPr id="4" name="Rectangle 8"/>
          <p:cNvSpPr>
            <a:spLocks noChangeArrowheads="1"/>
          </p:cNvSpPr>
          <p:nvPr/>
        </p:nvSpPr>
        <p:spPr bwMode="auto">
          <a:xfrm>
            <a:off x="1163782" y="21228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zh-CN"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zh-CN"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zh-CN"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ro-RO" altLang="zh-CN"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zh-CN" sz="1800" b="0" i="0" u="none" strike="noStrike" cap="none" normalizeH="0" baseline="0">
              <a:ln>
                <a:noFill/>
              </a:ln>
              <a:solidFill>
                <a:schemeClr val="tx1"/>
              </a:solidFill>
              <a:effectLst/>
              <a:latin typeface="Arial" panose="020B0604020202020204" pitchFamily="34" charset="0"/>
            </a:endParaRPr>
          </a:p>
        </p:txBody>
      </p:sp>
      <p:sp>
        <p:nvSpPr>
          <p:cNvPr id="5" name="Rectangle 9"/>
          <p:cNvSpPr>
            <a:spLocks noChangeArrowheads="1"/>
          </p:cNvSpPr>
          <p:nvPr/>
        </p:nvSpPr>
        <p:spPr bwMode="auto">
          <a:xfrm>
            <a:off x="1163782" y="978625"/>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29E73723-D9C9-4470-B160-76556C6D1074}"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380246" y="1515424"/>
            <a:ext cx="8573631" cy="4339650"/>
          </a:xfrm>
          <a:prstGeom prst="rect">
            <a:avLst/>
          </a:prstGeom>
          <a:noFill/>
        </p:spPr>
        <p:txBody>
          <a:bodyPr wrap="square" rtlCol="0">
            <a:spAutoFit/>
          </a:bodyPr>
          <a:lstStyle/>
          <a:p>
            <a:pPr algn="just"/>
            <a:r>
              <a:rPr lang="ro-RO" sz="2000" dirty="0">
                <a:solidFill>
                  <a:schemeClr val="tx1"/>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Articolul 15. </a:t>
            </a:r>
            <a:r>
              <a:rPr lang="ro-RO" sz="1600" dirty="0" err="1">
                <a:solidFill>
                  <a:schemeClr val="tx1"/>
                </a:solidFill>
                <a:latin typeface="Times New Roman" panose="02020603050405020304" pitchFamily="18" charset="0"/>
                <a:cs typeface="Times New Roman" panose="02020603050405020304" pitchFamily="18" charset="0"/>
              </a:rPr>
              <a:t>Obligaţiile</a:t>
            </a:r>
            <a:r>
              <a:rPr lang="ro-RO" sz="1600" dirty="0">
                <a:solidFill>
                  <a:schemeClr val="tx1"/>
                </a:solidFill>
                <a:latin typeface="Times New Roman" panose="02020603050405020304" pitchFamily="18" charset="0"/>
                <a:cs typeface="Times New Roman" panose="02020603050405020304" pitchFamily="18" charset="0"/>
              </a:rPr>
              <a:t> operatorului</a:t>
            </a:r>
          </a:p>
          <a:p>
            <a:pPr algn="just"/>
            <a:r>
              <a:rPr lang="ro-RO" sz="1600" b="0" dirty="0">
                <a:solidFill>
                  <a:schemeClr val="tx1"/>
                </a:solidFill>
                <a:latin typeface="Times New Roman" panose="02020603050405020304" pitchFamily="18" charset="0"/>
                <a:cs typeface="Times New Roman" panose="02020603050405020304" pitchFamily="18" charset="0"/>
              </a:rPr>
              <a:t>    (1) Operatorul este obligat: </a:t>
            </a:r>
          </a:p>
          <a:p>
            <a:pPr algn="just"/>
            <a:r>
              <a:rPr lang="ro-RO" sz="1600" b="0" dirty="0">
                <a:solidFill>
                  <a:schemeClr val="tx1"/>
                </a:solidFill>
                <a:latin typeface="Times New Roman" panose="02020603050405020304" pitchFamily="18" charset="0"/>
                <a:cs typeface="Times New Roman" panose="02020603050405020304" pitchFamily="18" charset="0"/>
              </a:rPr>
              <a:t>    a) să îndeplinească </a:t>
            </a:r>
            <a:r>
              <a:rPr lang="ro-RO" sz="1600" b="0" dirty="0" err="1">
                <a:solidFill>
                  <a:schemeClr val="tx1"/>
                </a:solidFill>
                <a:latin typeface="Times New Roman" panose="02020603050405020304" pitchFamily="18" charset="0"/>
                <a:cs typeface="Times New Roman" panose="02020603050405020304" pitchFamily="18" charset="0"/>
              </a:rPr>
              <a:t>condiţiile</a:t>
            </a:r>
            <a:r>
              <a:rPr lang="ro-RO" sz="1600" b="0" dirty="0">
                <a:solidFill>
                  <a:schemeClr val="tx1"/>
                </a:solidFill>
                <a:latin typeface="Times New Roman" panose="02020603050405020304" pitchFamily="18" charset="0"/>
                <a:cs typeface="Times New Roman" panose="02020603050405020304" pitchFamily="18" charset="0"/>
              </a:rPr>
              <a:t> stipulate în </a:t>
            </a:r>
            <a:r>
              <a:rPr lang="ro-RO" sz="1600" b="0" dirty="0" err="1">
                <a:solidFill>
                  <a:schemeClr val="tx1"/>
                </a:solidFill>
                <a:latin typeface="Times New Roman" panose="02020603050405020304" pitchFamily="18" charset="0"/>
                <a:cs typeface="Times New Roman" panose="02020603050405020304" pitchFamily="18" charset="0"/>
              </a:rPr>
              <a:t>licenţă</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ro-RO" sz="1600" b="0" dirty="0">
                <a:solidFill>
                  <a:schemeClr val="tx1"/>
                </a:solidFill>
                <a:latin typeface="Times New Roman" panose="02020603050405020304" pitchFamily="18" charset="0"/>
                <a:cs typeface="Times New Roman" panose="02020603050405020304" pitchFamily="18" charset="0"/>
              </a:rPr>
              <a:t>    b) să prezinte </a:t>
            </a:r>
            <a:r>
              <a:rPr lang="ro-RO" sz="1600" b="0" dirty="0" err="1">
                <a:solidFill>
                  <a:schemeClr val="tx1"/>
                </a:solidFill>
                <a:latin typeface="Times New Roman" panose="02020603050405020304" pitchFamily="18" charset="0"/>
                <a:cs typeface="Times New Roman" panose="02020603050405020304" pitchFamily="18" charset="0"/>
              </a:rPr>
              <a:t>Agenţiei</a:t>
            </a:r>
            <a:r>
              <a:rPr lang="ro-RO" sz="1600" b="0" dirty="0">
                <a:solidFill>
                  <a:schemeClr val="tx1"/>
                </a:solidFill>
                <a:latin typeface="Times New Roman" panose="02020603050405020304" pitchFamily="18" charset="0"/>
                <a:cs typeface="Times New Roman" panose="02020603050405020304" pitchFamily="18" charset="0"/>
              </a:rPr>
              <a:t> sau </a:t>
            </a:r>
            <a:r>
              <a:rPr lang="ro-RO" sz="1600" b="0" dirty="0" err="1">
                <a:solidFill>
                  <a:schemeClr val="tx1"/>
                </a:solidFill>
                <a:latin typeface="Times New Roman" panose="02020603050405020304" pitchFamily="18" charset="0"/>
                <a:cs typeface="Times New Roman" panose="02020603050405020304" pitchFamily="18" charset="0"/>
              </a:rPr>
              <a:t>autorităţii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administraţiei</a:t>
            </a:r>
            <a:r>
              <a:rPr lang="ro-RO" sz="1600" b="0" dirty="0">
                <a:solidFill>
                  <a:schemeClr val="tx1"/>
                </a:solidFill>
                <a:latin typeface="Times New Roman" panose="02020603050405020304" pitchFamily="18" charset="0"/>
                <a:cs typeface="Times New Roman" panose="02020603050405020304" pitchFamily="18" charset="0"/>
              </a:rPr>
              <a:t> publice locale, după caz, calculele argumentate ale cheltuielilor suportate; </a:t>
            </a:r>
          </a:p>
          <a:p>
            <a:pPr algn="just"/>
            <a:r>
              <a:rPr lang="ro-RO" sz="1600" b="0" dirty="0">
                <a:solidFill>
                  <a:schemeClr val="tx1"/>
                </a:solidFill>
                <a:latin typeface="Times New Roman" panose="02020603050405020304" pitchFamily="18" charset="0"/>
                <a:cs typeface="Times New Roman" panose="02020603050405020304" pitchFamily="18" charset="0"/>
              </a:rPr>
              <a:t>    c) să nu întrerupă furnizarea serviciului public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 cu </a:t>
            </a:r>
            <a:r>
              <a:rPr lang="ro-RO" sz="1600" b="0" dirty="0" err="1">
                <a:solidFill>
                  <a:schemeClr val="tx1"/>
                </a:solidFill>
                <a:latin typeface="Times New Roman" panose="02020603050405020304" pitchFamily="18" charset="0"/>
                <a:cs typeface="Times New Roman" panose="02020603050405020304" pitchFamily="18" charset="0"/>
              </a:rPr>
              <a:t>excepţia</a:t>
            </a:r>
            <a:r>
              <a:rPr lang="ro-RO" sz="1600" b="0" dirty="0">
                <a:solidFill>
                  <a:schemeClr val="tx1"/>
                </a:solidFill>
                <a:latin typeface="Times New Roman" panose="02020603050405020304" pitchFamily="18" charset="0"/>
                <a:cs typeface="Times New Roman" panose="02020603050405020304" pitchFamily="18" charset="0"/>
              </a:rPr>
              <a:t> cazurilor de neplată, a motivelor tehnice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securitate prevăzute în lege, în </a:t>
            </a:r>
            <a:r>
              <a:rPr lang="ro-RO" sz="1600" b="0" dirty="0" err="1">
                <a:solidFill>
                  <a:schemeClr val="tx1"/>
                </a:solidFill>
                <a:latin typeface="Times New Roman" panose="02020603050405020304" pitchFamily="18" charset="0"/>
                <a:cs typeface="Times New Roman" panose="02020603050405020304" pitchFamily="18" charset="0"/>
              </a:rPr>
              <a:t>licenţă</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în contracte; </a:t>
            </a:r>
          </a:p>
          <a:p>
            <a:pPr algn="just"/>
            <a:r>
              <a:rPr lang="ro-RO" sz="1600" b="0" dirty="0">
                <a:solidFill>
                  <a:schemeClr val="tx1"/>
                </a:solidFill>
                <a:latin typeface="Times New Roman" panose="02020603050405020304" pitchFamily="18" charset="0"/>
                <a:cs typeface="Times New Roman" panose="02020603050405020304" pitchFamily="18" charset="0"/>
              </a:rPr>
              <a:t>    d) să </a:t>
            </a:r>
            <a:r>
              <a:rPr lang="ro-RO" sz="1600" b="0" dirty="0" err="1">
                <a:solidFill>
                  <a:schemeClr val="tx1"/>
                </a:solidFill>
                <a:latin typeface="Times New Roman" panose="02020603050405020304" pitchFamily="18" charset="0"/>
                <a:cs typeface="Times New Roman" panose="02020603050405020304" pitchFamily="18" charset="0"/>
              </a:rPr>
              <a:t>ţină</a:t>
            </a:r>
            <a:r>
              <a:rPr lang="ro-RO" sz="1600" b="0" dirty="0">
                <a:solidFill>
                  <a:schemeClr val="tx1"/>
                </a:solidFill>
                <a:latin typeface="Times New Roman" panose="02020603050405020304" pitchFamily="18" charset="0"/>
                <a:cs typeface="Times New Roman" panose="02020603050405020304" pitchFamily="18" charset="0"/>
              </a:rPr>
              <a:t> contabilitatea în modul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în </a:t>
            </a:r>
            <a:r>
              <a:rPr lang="ro-RO" sz="1600" b="0" dirty="0" err="1">
                <a:solidFill>
                  <a:schemeClr val="tx1"/>
                </a:solidFill>
                <a:latin typeface="Times New Roman" panose="02020603050405020304" pitchFamily="18" charset="0"/>
                <a:cs typeface="Times New Roman" panose="02020603050405020304" pitchFamily="18" charset="0"/>
              </a:rPr>
              <a:t>condiţiile</a:t>
            </a:r>
            <a:r>
              <a:rPr lang="ro-RO" sz="1600" b="0" dirty="0">
                <a:solidFill>
                  <a:schemeClr val="tx1"/>
                </a:solidFill>
                <a:latin typeface="Times New Roman" panose="02020603050405020304" pitchFamily="18" charset="0"/>
                <a:cs typeface="Times New Roman" panose="02020603050405020304" pitchFamily="18" charset="0"/>
              </a:rPr>
              <a:t> prevăzute de lege; </a:t>
            </a:r>
          </a:p>
          <a:p>
            <a:pPr algn="just"/>
            <a:r>
              <a:rPr lang="ro-RO" sz="1600" b="0" dirty="0">
                <a:solidFill>
                  <a:schemeClr val="tx1"/>
                </a:solidFill>
                <a:latin typeface="Times New Roman" panose="02020603050405020304" pitchFamily="18" charset="0"/>
                <a:cs typeface="Times New Roman" panose="02020603050405020304" pitchFamily="18" charset="0"/>
              </a:rPr>
              <a:t>    e) să prezinte, în termenele stabilite, </a:t>
            </a:r>
            <a:r>
              <a:rPr lang="ro-RO" sz="1600" b="0" dirty="0" err="1">
                <a:solidFill>
                  <a:schemeClr val="tx1"/>
                </a:solidFill>
                <a:latin typeface="Times New Roman" panose="02020603050405020304" pitchFamily="18" charset="0"/>
                <a:cs typeface="Times New Roman" panose="02020603050405020304" pitchFamily="18" charset="0"/>
              </a:rPr>
              <a:t>autorităţii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administraţiei</a:t>
            </a:r>
            <a:r>
              <a:rPr lang="ro-RO" sz="1600" b="0" dirty="0">
                <a:solidFill>
                  <a:schemeClr val="tx1"/>
                </a:solidFill>
                <a:latin typeface="Times New Roman" panose="02020603050405020304" pitchFamily="18" charset="0"/>
                <a:cs typeface="Times New Roman" panose="02020603050405020304" pitchFamily="18" charset="0"/>
              </a:rPr>
              <a:t> publice locale, </a:t>
            </a:r>
            <a:r>
              <a:rPr lang="ro-RO" sz="1600" b="0" dirty="0" err="1">
                <a:solidFill>
                  <a:schemeClr val="tx1"/>
                </a:solidFill>
                <a:latin typeface="Times New Roman" panose="02020603050405020304" pitchFamily="18" charset="0"/>
                <a:cs typeface="Times New Roman" panose="02020603050405020304" pitchFamily="18" charset="0"/>
              </a:rPr>
              <a:t>autorităţii</a:t>
            </a:r>
            <a:r>
              <a:rPr lang="ro-RO" sz="1600" b="0" dirty="0">
                <a:solidFill>
                  <a:schemeClr val="tx1"/>
                </a:solidFill>
                <a:latin typeface="Times New Roman" panose="02020603050405020304" pitchFamily="18" charset="0"/>
                <a:cs typeface="Times New Roman" panose="02020603050405020304" pitchFamily="18" charset="0"/>
              </a:rPr>
              <a:t> centrale de specialitate, precum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Agenţiei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informaţia</a:t>
            </a:r>
            <a:r>
              <a:rPr lang="ro-RO" sz="1600" b="0" dirty="0">
                <a:solidFill>
                  <a:schemeClr val="tx1"/>
                </a:solidFill>
                <a:latin typeface="Times New Roman" panose="02020603050405020304" pitchFamily="18" charset="0"/>
                <a:cs typeface="Times New Roman" panose="02020603050405020304" pitchFamily="18" charset="0"/>
              </a:rPr>
              <a:t> solicitată de acestea, să asigure accesul </a:t>
            </a:r>
            <a:r>
              <a:rPr lang="ro-RO" sz="1600" b="0" dirty="0" err="1">
                <a:solidFill>
                  <a:schemeClr val="tx1"/>
                </a:solidFill>
                <a:latin typeface="Times New Roman" panose="02020603050405020304" pitchFamily="18" charset="0"/>
                <a:cs typeface="Times New Roman" panose="02020603050405020304" pitchFamily="18" charset="0"/>
              </a:rPr>
              <a:t>reprezentanţilor</a:t>
            </a:r>
            <a:r>
              <a:rPr lang="ro-RO" sz="1600" b="0" dirty="0">
                <a:solidFill>
                  <a:schemeClr val="tx1"/>
                </a:solidFill>
                <a:latin typeface="Times New Roman" panose="02020603050405020304" pitchFamily="18" charset="0"/>
                <a:cs typeface="Times New Roman" panose="02020603050405020304" pitchFamily="18" charset="0"/>
              </a:rPr>
              <a:t> acestora la toate documentele ce </a:t>
            </a:r>
            <a:r>
              <a:rPr lang="ro-RO" sz="1600" b="0" dirty="0" err="1">
                <a:solidFill>
                  <a:schemeClr val="tx1"/>
                </a:solidFill>
                <a:latin typeface="Times New Roman" panose="02020603050405020304" pitchFamily="18" charset="0"/>
                <a:cs typeface="Times New Roman" panose="02020603050405020304" pitchFamily="18" charset="0"/>
              </a:rPr>
              <a:t>conţin</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informaţii</a:t>
            </a:r>
            <a:r>
              <a:rPr lang="ro-RO" sz="1600" b="0" dirty="0">
                <a:solidFill>
                  <a:schemeClr val="tx1"/>
                </a:solidFill>
                <a:latin typeface="Times New Roman" panose="02020603050405020304" pitchFamily="18" charset="0"/>
                <a:cs typeface="Times New Roman" panose="02020603050405020304" pitchFamily="18" charset="0"/>
              </a:rPr>
              <a:t> necesare pentru verificarea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evaluarea </a:t>
            </a:r>
            <a:r>
              <a:rPr lang="ro-RO" sz="1600" b="0" dirty="0" err="1">
                <a:solidFill>
                  <a:schemeClr val="tx1"/>
                </a:solidFill>
                <a:latin typeface="Times New Roman" panose="02020603050405020304" pitchFamily="18" charset="0"/>
                <a:cs typeface="Times New Roman" panose="02020603050405020304" pitchFamily="18" charset="0"/>
              </a:rPr>
              <a:t>funcţionării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dezvoltării serviciului, să prezinte în termen </a:t>
            </a:r>
            <a:r>
              <a:rPr lang="ro-RO" sz="1600" b="0" dirty="0" err="1">
                <a:solidFill>
                  <a:schemeClr val="tx1"/>
                </a:solidFill>
                <a:latin typeface="Times New Roman" panose="02020603050405020304" pitchFamily="18" charset="0"/>
                <a:cs typeface="Times New Roman" panose="02020603050405020304" pitchFamily="18" charset="0"/>
              </a:rPr>
              <a:t>Agenţiei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autorităţii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administraţiei</a:t>
            </a:r>
            <a:r>
              <a:rPr lang="ro-RO" sz="1600" b="0" dirty="0">
                <a:solidFill>
                  <a:schemeClr val="tx1"/>
                </a:solidFill>
                <a:latin typeface="Times New Roman" panose="02020603050405020304" pitchFamily="18" charset="0"/>
                <a:cs typeface="Times New Roman" panose="02020603050405020304" pitchFamily="18" charset="0"/>
              </a:rPr>
              <a:t> publice locale rapoarte privind activitatea </a:t>
            </a:r>
            <a:r>
              <a:rPr lang="ro-RO" sz="1600" b="0" dirty="0" err="1">
                <a:solidFill>
                  <a:schemeClr val="tx1"/>
                </a:solidFill>
                <a:latin typeface="Times New Roman" panose="02020603050405020304" pitchFamily="18" charset="0"/>
                <a:cs typeface="Times New Roman" panose="02020603050405020304" pitchFamily="18" charset="0"/>
              </a:rPr>
              <a:t>desfăşurată</a:t>
            </a:r>
            <a:r>
              <a:rPr lang="ro-RO" sz="1600" b="0" dirty="0">
                <a:solidFill>
                  <a:schemeClr val="tx1"/>
                </a:solidFill>
                <a:latin typeface="Times New Roman" panose="02020603050405020304" pitchFamily="18" charset="0"/>
                <a:cs typeface="Times New Roman" panose="02020603050405020304" pitchFamily="18" charset="0"/>
              </a:rPr>
              <a:t>; </a:t>
            </a:r>
          </a:p>
          <a:p>
            <a:pPr algn="just"/>
            <a:r>
              <a:rPr lang="ro-RO" sz="1600" b="0" dirty="0">
                <a:solidFill>
                  <a:schemeClr val="tx1"/>
                </a:solidFill>
                <a:latin typeface="Times New Roman" panose="02020603050405020304" pitchFamily="18" charset="0"/>
                <a:cs typeface="Times New Roman" panose="02020603050405020304" pitchFamily="18" charset="0"/>
              </a:rPr>
              <a:t>    f) să nu transmită altor persoane fizice sau juridice drepturi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obligaţii</a:t>
            </a:r>
            <a:r>
              <a:rPr lang="ro-RO" sz="1600" b="0" dirty="0">
                <a:solidFill>
                  <a:schemeClr val="tx1"/>
                </a:solidFill>
                <a:latin typeface="Times New Roman" panose="02020603050405020304" pitchFamily="18" charset="0"/>
                <a:cs typeface="Times New Roman" panose="02020603050405020304" pitchFamily="18" charset="0"/>
              </a:rPr>
              <a:t> aferente </a:t>
            </a:r>
            <a:r>
              <a:rPr lang="ro-RO" sz="1600" b="0" dirty="0" err="1">
                <a:solidFill>
                  <a:schemeClr val="tx1"/>
                </a:solidFill>
                <a:latin typeface="Times New Roman" panose="02020603050405020304" pitchFamily="18" charset="0"/>
                <a:cs typeface="Times New Roman" panose="02020603050405020304" pitchFamily="18" charset="0"/>
              </a:rPr>
              <a:t>activităţii</a:t>
            </a:r>
            <a:r>
              <a:rPr lang="ro-RO" sz="1600" b="0" dirty="0">
                <a:solidFill>
                  <a:schemeClr val="tx1"/>
                </a:solidFill>
                <a:latin typeface="Times New Roman" panose="02020603050405020304" pitchFamily="18" charset="0"/>
                <a:cs typeface="Times New Roman" panose="02020603050405020304" pitchFamily="18" charset="0"/>
              </a:rPr>
              <a:t> pe care operatorul o </a:t>
            </a:r>
            <a:r>
              <a:rPr lang="ro-RO" sz="1600" b="0" dirty="0" err="1">
                <a:solidFill>
                  <a:schemeClr val="tx1"/>
                </a:solidFill>
                <a:latin typeface="Times New Roman" panose="02020603050405020304" pitchFamily="18" charset="0"/>
                <a:cs typeface="Times New Roman" panose="02020603050405020304" pitchFamily="18" charset="0"/>
              </a:rPr>
              <a:t>desfăşoară</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pentru care i s-a acordat </a:t>
            </a:r>
            <a:r>
              <a:rPr lang="ro-RO" sz="1600" b="0" dirty="0" err="1">
                <a:solidFill>
                  <a:schemeClr val="tx1"/>
                </a:solidFill>
                <a:latin typeface="Times New Roman" panose="02020603050405020304" pitchFamily="18" charset="0"/>
                <a:cs typeface="Times New Roman" panose="02020603050405020304" pitchFamily="18" charset="0"/>
              </a:rPr>
              <a:t>licenţă</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s-a încheiat contract de delegare a gestiunii; </a:t>
            </a:r>
          </a:p>
          <a:p>
            <a:pPr algn="just"/>
            <a:r>
              <a:rPr lang="ro-RO" sz="1600" b="0" dirty="0">
                <a:solidFill>
                  <a:schemeClr val="tx1"/>
                </a:solidFill>
                <a:latin typeface="Times New Roman" panose="02020603050405020304" pitchFamily="18" charset="0"/>
                <a:cs typeface="Times New Roman" panose="02020603050405020304" pitchFamily="18" charset="0"/>
              </a:rPr>
              <a:t>    g) să achite </a:t>
            </a:r>
            <a:r>
              <a:rPr lang="ro-RO" sz="1600" b="0" dirty="0" err="1">
                <a:solidFill>
                  <a:schemeClr val="tx1"/>
                </a:solidFill>
                <a:latin typeface="Times New Roman" panose="02020603050405020304" pitchFamily="18" charset="0"/>
                <a:cs typeface="Times New Roman" panose="02020603050405020304" pitchFamily="18" charset="0"/>
              </a:rPr>
              <a:t>plăţile</a:t>
            </a:r>
            <a:r>
              <a:rPr lang="ro-RO" sz="1600" b="0" dirty="0">
                <a:solidFill>
                  <a:schemeClr val="tx1"/>
                </a:solidFill>
                <a:latin typeface="Times New Roman" panose="02020603050405020304" pitchFamily="18" charset="0"/>
                <a:cs typeface="Times New Roman" panose="02020603050405020304" pitchFamily="18" charset="0"/>
              </a:rPr>
              <a:t> regulatorii în termenele stabilite prin lege.</a:t>
            </a:r>
          </a:p>
        </p:txBody>
      </p:sp>
    </p:spTree>
    <p:extLst>
      <p:ext uri="{BB962C8B-B14F-4D97-AF65-F5344CB8AC3E}">
        <p14:creationId xmlns:p14="http://schemas.microsoft.com/office/powerpoint/2010/main" val="128514806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4EBEEC2A-B6B6-4B13-9B85-9129A86AC049}"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20241"/>
            <a:ext cx="8662108" cy="5016758"/>
          </a:xfrm>
          <a:prstGeom prst="rect">
            <a:avLst/>
          </a:prstGeom>
          <a:noFill/>
        </p:spPr>
        <p:txBody>
          <a:bodyPr wrap="square" rtlCol="0">
            <a:spAutoFit/>
          </a:bodyPr>
          <a:lstStyle/>
          <a:p>
            <a:pPr algn="just"/>
            <a:r>
              <a:rPr lang="ro-RO" sz="1600" b="0" dirty="0">
                <a:solidFill>
                  <a:schemeClr val="tx1"/>
                </a:solidFill>
                <a:latin typeface="Times New Roman" panose="02020603050405020304" pitchFamily="18" charset="0"/>
                <a:cs typeface="Times New Roman" panose="02020603050405020304" pitchFamily="18" charset="0"/>
              </a:rPr>
              <a:t> (2) În raport cu consumatorii, operatorul are următoarele </a:t>
            </a:r>
            <a:r>
              <a:rPr lang="ro-RO" sz="1600" b="0" dirty="0" err="1">
                <a:solidFill>
                  <a:schemeClr val="tx1"/>
                </a:solidFill>
                <a:latin typeface="Times New Roman" panose="02020603050405020304" pitchFamily="18" charset="0"/>
                <a:cs typeface="Times New Roman" panose="02020603050405020304" pitchFamily="18" charset="0"/>
              </a:rPr>
              <a:t>obligaţii</a:t>
            </a:r>
            <a:r>
              <a:rPr lang="ro-RO" sz="1600" b="0" dirty="0">
                <a:solidFill>
                  <a:schemeClr val="tx1"/>
                </a:solidFill>
                <a:latin typeface="Times New Roman" panose="02020603050405020304" pitchFamily="18" charset="0"/>
                <a:cs typeface="Times New Roman" panose="02020603050405020304" pitchFamily="18" charset="0"/>
              </a:rPr>
              <a:t>: </a:t>
            </a:r>
          </a:p>
          <a:p>
            <a:pPr algn="just"/>
            <a:r>
              <a:rPr lang="ro-RO" sz="1600" b="0" dirty="0">
                <a:solidFill>
                  <a:schemeClr val="tx1"/>
                </a:solidFill>
                <a:latin typeface="Times New Roman" panose="02020603050405020304" pitchFamily="18" charset="0"/>
                <a:cs typeface="Times New Roman" panose="02020603050405020304" pitchFamily="18" charset="0"/>
              </a:rPr>
              <a:t>    a) să asigure furnizarea serviciului public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 tuturor consumatorilor din teritoriul în limitele căruia a fost autorizat, cu respectarea prevederilor actelor legislative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ale altor acte normative în domeniu, inclusiv a prevederilor Regulamentului cu privire la serviciul public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 elaborat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aprobat de </a:t>
            </a:r>
            <a:r>
              <a:rPr lang="ro-RO" sz="1600" b="0" dirty="0" err="1">
                <a:solidFill>
                  <a:schemeClr val="tx1"/>
                </a:solidFill>
                <a:latin typeface="Times New Roman" panose="02020603050405020304" pitchFamily="18" charset="0"/>
                <a:cs typeface="Times New Roman" panose="02020603050405020304" pitchFamily="18" charset="0"/>
              </a:rPr>
              <a:t>Agenţie</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ro-RO" sz="1600" b="0" dirty="0">
                <a:solidFill>
                  <a:schemeClr val="tx1"/>
                </a:solidFill>
                <a:latin typeface="Times New Roman" panose="02020603050405020304" pitchFamily="18" charset="0"/>
                <a:cs typeface="Times New Roman" panose="02020603050405020304" pitchFamily="18" charset="0"/>
              </a:rPr>
              <a:t>    b) să furnizeze serviciul public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 în locurile autorizate, </a:t>
            </a:r>
            <a:r>
              <a:rPr lang="ro-RO" sz="1600" b="0" dirty="0" err="1">
                <a:solidFill>
                  <a:schemeClr val="tx1"/>
                </a:solidFill>
                <a:latin typeface="Times New Roman" panose="02020603050405020304" pitchFamily="18" charset="0"/>
                <a:cs typeface="Times New Roman" panose="02020603050405020304" pitchFamily="18" charset="0"/>
              </a:rPr>
              <a:t>ţinînd</a:t>
            </a:r>
            <a:r>
              <a:rPr lang="ro-RO" sz="1600" b="0" dirty="0">
                <a:solidFill>
                  <a:schemeClr val="tx1"/>
                </a:solidFill>
                <a:latin typeface="Times New Roman" panose="02020603050405020304" pitchFamily="18" charset="0"/>
                <a:cs typeface="Times New Roman" panose="02020603050405020304" pitchFamily="18" charset="0"/>
              </a:rPr>
              <a:t> cont de punctele de delimitare a </a:t>
            </a:r>
            <a:r>
              <a:rPr lang="ro-RO" sz="1600" b="0" dirty="0" err="1">
                <a:solidFill>
                  <a:schemeClr val="tx1"/>
                </a:solidFill>
                <a:latin typeface="Times New Roman" panose="02020603050405020304" pitchFamily="18" charset="0"/>
                <a:cs typeface="Times New Roman" panose="02020603050405020304" pitchFamily="18" charset="0"/>
              </a:rPr>
              <a:t>reţelelor</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instalaţiilor</a:t>
            </a:r>
            <a:r>
              <a:rPr lang="ro-RO" sz="1600" b="0" dirty="0">
                <a:solidFill>
                  <a:schemeClr val="tx1"/>
                </a:solidFill>
                <a:latin typeface="Times New Roman" panose="02020603050405020304" pitchFamily="18" charset="0"/>
                <a:cs typeface="Times New Roman" panose="02020603050405020304" pitchFamily="18" charset="0"/>
              </a:rPr>
              <a:t>, în baza unui contract încheiat cu consumatorul,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să respecte angajamentele contractuale;</a:t>
            </a:r>
          </a:p>
          <a:p>
            <a:pPr algn="just"/>
            <a:r>
              <a:rPr lang="en-US" sz="1600" b="0" dirty="0">
                <a:solidFill>
                  <a:schemeClr val="tx1"/>
                </a:solidFill>
                <a:latin typeface="Times New Roman" panose="02020603050405020304" pitchFamily="18" charset="0"/>
                <a:cs typeface="Times New Roman" panose="02020603050405020304" pitchFamily="18" charset="0"/>
              </a:rPr>
              <a:t> c) </a:t>
            </a:r>
            <a:r>
              <a:rPr lang="en-US" sz="1600" b="0" dirty="0" err="1">
                <a:solidFill>
                  <a:schemeClr val="tx1"/>
                </a:solidFill>
                <a:latin typeface="Times New Roman" panose="02020603050405020304" pitchFamily="18" charset="0"/>
                <a:cs typeface="Times New Roman" panose="02020603050405020304" pitchFamily="18" charset="0"/>
              </a:rPr>
              <a:t>să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asigure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funcţionarea</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parametrii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proiectaţi</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sistemelor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publice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alimentare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canalizare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respecte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indicatorii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calitate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serviciului</a:t>
            </a:r>
            <a:r>
              <a:rPr lang="en-US" sz="1600" b="0" dirty="0">
                <a:solidFill>
                  <a:schemeClr val="tx1"/>
                </a:solidFill>
                <a:latin typeface="Times New Roman" panose="02020603050405020304" pitchFamily="18" charset="0"/>
                <a:cs typeface="Times New Roman" panose="02020603050405020304" pitchFamily="18" charset="0"/>
              </a:rPr>
              <a:t> public de </a:t>
            </a:r>
            <a:r>
              <a:rPr lang="en-US" sz="1600" b="0" dirty="0" err="1">
                <a:solidFill>
                  <a:schemeClr val="tx1"/>
                </a:solidFill>
                <a:latin typeface="Times New Roman" panose="02020603050405020304" pitchFamily="18" charset="0"/>
                <a:cs typeface="Times New Roman" panose="02020603050405020304" pitchFamily="18" charset="0"/>
              </a:rPr>
              <a:t>alimentare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canalizare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stabiliţi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Agenţie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asigure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continuitatea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serviciului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respectiv</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punctul</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delimitare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reţelelor</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parametrii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fizici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calitativi</a:t>
            </a:r>
            <a:r>
              <a:rPr lang="en-US" sz="1600" b="0" dirty="0">
                <a:solidFill>
                  <a:schemeClr val="tx1"/>
                </a:solidFill>
                <a:latin typeface="Times New Roman" panose="02020603050405020304" pitchFamily="18" charset="0"/>
                <a:cs typeface="Times New Roman" panose="02020603050405020304" pitchFamily="18" charset="0"/>
              </a:rPr>
              <a:t>; </a:t>
            </a:r>
          </a:p>
          <a:p>
            <a:pPr algn="just"/>
            <a:r>
              <a:rPr lang="en-US" sz="1600" b="0" dirty="0">
                <a:solidFill>
                  <a:schemeClr val="tx1"/>
                </a:solidFill>
                <a:latin typeface="Times New Roman" panose="02020603050405020304" pitchFamily="18" charset="0"/>
                <a:cs typeface="Times New Roman" panose="02020603050405020304" pitchFamily="18" charset="0"/>
              </a:rPr>
              <a:t>    d) </a:t>
            </a:r>
            <a:r>
              <a:rPr lang="en-US" sz="1600" b="0" dirty="0" err="1">
                <a:solidFill>
                  <a:schemeClr val="tx1"/>
                </a:solidFill>
                <a:latin typeface="Times New Roman" panose="02020603050405020304" pitchFamily="18" charset="0"/>
                <a:cs typeface="Times New Roman" panose="02020603050405020304" pitchFamily="18" charset="0"/>
              </a:rPr>
              <a:t>să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elibereze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avize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racordare</a:t>
            </a:r>
            <a:r>
              <a:rPr lang="en-US" sz="1600" b="0" dirty="0">
                <a:solidFill>
                  <a:schemeClr val="tx1"/>
                </a:solidFill>
                <a:latin typeface="Times New Roman" panose="02020603050405020304" pitchFamily="18" charset="0"/>
                <a:cs typeface="Times New Roman" panose="02020603050405020304" pitchFamily="18" charset="0"/>
              </a:rPr>
              <a:t>/</a:t>
            </a:r>
            <a:r>
              <a:rPr lang="en-US" sz="1600" b="0" dirty="0" err="1">
                <a:solidFill>
                  <a:schemeClr val="tx1"/>
                </a:solidFill>
                <a:latin typeface="Times New Roman" panose="02020603050405020304" pitchFamily="18" charset="0"/>
                <a:cs typeface="Times New Roman" panose="02020603050405020304" pitchFamily="18" charset="0"/>
              </a:rPr>
              <a:t>branşare</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reţeaua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publică</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canalizare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termen</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cel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mult</a:t>
            </a:r>
            <a:r>
              <a:rPr lang="en-US" sz="1600" b="0" dirty="0">
                <a:solidFill>
                  <a:schemeClr val="tx1"/>
                </a:solidFill>
                <a:latin typeface="Times New Roman" panose="02020603050405020304" pitchFamily="18" charset="0"/>
                <a:cs typeface="Times New Roman" panose="02020603050405020304" pitchFamily="18" charset="0"/>
              </a:rPr>
              <a:t> 20 de </a:t>
            </a:r>
            <a:r>
              <a:rPr lang="en-US" sz="1600" b="0" dirty="0" err="1">
                <a:solidFill>
                  <a:schemeClr val="tx1"/>
                </a:solidFill>
                <a:latin typeface="Times New Roman" panose="02020603050405020304" pitchFamily="18" charset="0"/>
                <a:cs typeface="Times New Roman" panose="02020603050405020304" pitchFamily="18" charset="0"/>
              </a:rPr>
              <a:t>zile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calendaristice</a:t>
            </a:r>
            <a:r>
              <a:rPr lang="en-US" sz="1600" b="0" dirty="0">
                <a:solidFill>
                  <a:schemeClr val="tx1"/>
                </a:solidFill>
                <a:latin typeface="Times New Roman" panose="02020603050405020304" pitchFamily="18" charset="0"/>
                <a:cs typeface="Times New Roman" panose="02020603050405020304" pitchFamily="18" charset="0"/>
              </a:rPr>
              <a:t> din </a:t>
            </a:r>
            <a:r>
              <a:rPr lang="en-US" sz="1600" b="0" dirty="0" err="1">
                <a:solidFill>
                  <a:schemeClr val="tx1"/>
                </a:solidFill>
                <a:latin typeface="Times New Roman" panose="02020603050405020304" pitchFamily="18" charset="0"/>
                <a:cs typeface="Times New Roman" panose="02020603050405020304" pitchFamily="18" charset="0"/>
              </a:rPr>
              <a:t>momentul</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depunere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solicitării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prezentării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documentelor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necesare</a:t>
            </a:r>
            <a:r>
              <a:rPr lang="en-US" sz="1600" b="0" dirty="0">
                <a:solidFill>
                  <a:schemeClr val="tx1"/>
                </a:solidFill>
                <a:latin typeface="Times New Roman" panose="02020603050405020304" pitchFamily="18" charset="0"/>
                <a:cs typeface="Times New Roman" panose="02020603050405020304" pitchFamily="18" charset="0"/>
              </a:rPr>
              <a:t> indicate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Regulamentul</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privire</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serviciul</a:t>
            </a:r>
            <a:r>
              <a:rPr lang="en-US" sz="1600" b="0" dirty="0">
                <a:solidFill>
                  <a:schemeClr val="tx1"/>
                </a:solidFill>
                <a:latin typeface="Times New Roman" panose="02020603050405020304" pitchFamily="18" charset="0"/>
                <a:cs typeface="Times New Roman" panose="02020603050405020304" pitchFamily="18" charset="0"/>
              </a:rPr>
              <a:t> public de </a:t>
            </a:r>
            <a:r>
              <a:rPr lang="en-US" sz="1600" b="0" dirty="0" err="1">
                <a:solidFill>
                  <a:schemeClr val="tx1"/>
                </a:solidFill>
                <a:latin typeface="Times New Roman" panose="02020603050405020304" pitchFamily="18" charset="0"/>
                <a:cs typeface="Times New Roman" panose="02020603050405020304" pitchFamily="18" charset="0"/>
              </a:rPr>
              <a:t>alimentare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canalizare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e) </a:t>
            </a:r>
            <a:r>
              <a:rPr lang="en-US" sz="1600" b="0" dirty="0" err="1">
                <a:solidFill>
                  <a:schemeClr val="tx1"/>
                </a:solidFill>
                <a:latin typeface="Times New Roman" panose="02020603050405020304" pitchFamily="18" charset="0"/>
                <a:cs typeface="Times New Roman" panose="02020603050405020304" pitchFamily="18" charset="0"/>
              </a:rPr>
              <a:t>să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informeze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consumatorii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cel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puţin</a:t>
            </a:r>
            <a:r>
              <a:rPr lang="en-US" sz="1600" b="0" dirty="0">
                <a:solidFill>
                  <a:schemeClr val="tx1"/>
                </a:solidFill>
                <a:latin typeface="Times New Roman" panose="02020603050405020304" pitchFamily="18" charset="0"/>
                <a:cs typeface="Times New Roman" panose="02020603050405020304" pitchFamily="18" charset="0"/>
              </a:rPr>
              <a:t> cu 3 </a:t>
            </a:r>
            <a:r>
              <a:rPr lang="en-US" sz="1600" b="0" dirty="0" err="1">
                <a:solidFill>
                  <a:schemeClr val="tx1"/>
                </a:solidFill>
                <a:latin typeface="Times New Roman" panose="02020603050405020304" pitchFamily="18" charset="0"/>
                <a:cs typeface="Times New Roman" panose="02020603050405020304" pitchFamily="18" charset="0"/>
              </a:rPr>
              <a:t>zile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înainte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prin</a:t>
            </a:r>
            <a:r>
              <a:rPr lang="en-US" sz="1600" b="0" dirty="0">
                <a:solidFill>
                  <a:schemeClr val="tx1"/>
                </a:solidFill>
                <a:latin typeface="Times New Roman" panose="02020603050405020304" pitchFamily="18" charset="0"/>
                <a:cs typeface="Times New Roman" panose="02020603050405020304" pitchFamily="18" charset="0"/>
              </a:rPr>
              <a:t> mass-media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a:t>
            </a:r>
            <a:r>
              <a:rPr lang="en-US" sz="1600" b="0" dirty="0" err="1">
                <a:solidFill>
                  <a:schemeClr val="tx1"/>
                </a:solidFill>
                <a:latin typeface="Times New Roman" panose="02020603050405020304" pitchFamily="18" charset="0"/>
                <a:cs typeface="Times New Roman" panose="02020603050405020304" pitchFamily="18" charset="0"/>
              </a:rPr>
              <a:t>sau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prin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afişare</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scările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blocurilor</a:t>
            </a:r>
            <a:r>
              <a:rPr lang="en-US" sz="1600" b="0" dirty="0">
                <a:solidFill>
                  <a:schemeClr val="tx1"/>
                </a:solidFill>
                <a:latin typeface="Times New Roman" panose="02020603050405020304" pitchFamily="18" charset="0"/>
                <a:cs typeface="Times New Roman" panose="02020603050405020304" pitchFamily="18" charset="0"/>
              </a:rPr>
              <a:t> locative, </a:t>
            </a:r>
            <a:r>
              <a:rPr lang="en-US" sz="1600" b="0" dirty="0" err="1">
                <a:solidFill>
                  <a:schemeClr val="tx1"/>
                </a:solidFill>
                <a:latin typeface="Times New Roman" panose="02020603050405020304" pitchFamily="18" charset="0"/>
                <a:cs typeface="Times New Roman" panose="02020603050405020304" pitchFamily="18" charset="0"/>
              </a:rPr>
              <a:t>despre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orice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întrerupere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furnizării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a:t>
            </a:r>
            <a:r>
              <a:rPr lang="en-US" sz="1600" b="0" dirty="0" err="1">
                <a:solidFill>
                  <a:schemeClr val="tx1"/>
                </a:solidFill>
                <a:latin typeface="Times New Roman" panose="02020603050405020304" pitchFamily="18" charset="0"/>
                <a:cs typeface="Times New Roman" panose="02020603050405020304" pitchFamily="18" charset="0"/>
              </a:rPr>
              <a:t>sau</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preluării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uzate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cazul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unor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lucrări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planificate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modernizare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reparaţie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întreţinere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f) </a:t>
            </a:r>
            <a:r>
              <a:rPr lang="en-US" sz="1600" b="0" dirty="0" err="1">
                <a:solidFill>
                  <a:schemeClr val="tx1"/>
                </a:solidFill>
                <a:latin typeface="Times New Roman" panose="02020603050405020304" pitchFamily="18" charset="0"/>
                <a:cs typeface="Times New Roman" panose="02020603050405020304" pitchFamily="18" charset="0"/>
              </a:rPr>
              <a:t>să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întreprindă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măsuri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remediere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termenele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stabilite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prin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actele</a:t>
            </a:r>
            <a:r>
              <a:rPr lang="en-US" sz="1600" b="0" dirty="0">
                <a:solidFill>
                  <a:schemeClr val="tx1"/>
                </a:solidFill>
                <a:latin typeface="Times New Roman" panose="02020603050405020304" pitchFamily="18" charset="0"/>
                <a:cs typeface="Times New Roman" panose="02020603050405020304" pitchFamily="18" charset="0"/>
              </a:rPr>
              <a:t> normative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domeniu</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defecţiunilor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produse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reţelele</a:t>
            </a:r>
            <a:r>
              <a:rPr lang="en-US" sz="1600" b="0" dirty="0">
                <a:solidFill>
                  <a:schemeClr val="tx1"/>
                </a:solidFill>
                <a:latin typeface="Times New Roman" panose="02020603050405020304" pitchFamily="18" charset="0"/>
                <a:cs typeface="Times New Roman" panose="02020603050405020304" pitchFamily="18" charset="0"/>
              </a:rPr>
              <a:t> sale;</a:t>
            </a:r>
          </a:p>
        </p:txBody>
      </p:sp>
    </p:spTree>
    <p:extLst>
      <p:ext uri="{BB962C8B-B14F-4D97-AF65-F5344CB8AC3E}">
        <p14:creationId xmlns:p14="http://schemas.microsoft.com/office/powerpoint/2010/main" val="203934239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2001627-6CCF-4C3E-B50F-E75BE2C4B25B}"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316871" y="1598927"/>
            <a:ext cx="8673220" cy="5262979"/>
          </a:xfrm>
          <a:prstGeom prst="rect">
            <a:avLst/>
          </a:prstGeom>
          <a:noFill/>
        </p:spPr>
        <p:txBody>
          <a:bodyPr wrap="square" rtlCol="0">
            <a:spAutoFit/>
          </a:bodyPr>
          <a:lstStyle/>
          <a:p>
            <a:pPr algn="just"/>
            <a:r>
              <a:rPr lang="ro-RO" sz="1600" dirty="0">
                <a:solidFill>
                  <a:schemeClr val="tx1"/>
                </a:solidFill>
                <a:latin typeface="Times New Roman" panose="02020603050405020304" pitchFamily="18" charset="0"/>
                <a:cs typeface="Times New Roman" panose="02020603050405020304" pitchFamily="18" charset="0"/>
              </a:rPr>
              <a:t> </a:t>
            </a:r>
            <a:r>
              <a:rPr lang="ro-RO" sz="1600" b="0" dirty="0">
                <a:solidFill>
                  <a:schemeClr val="tx1"/>
                </a:solidFill>
                <a:latin typeface="Times New Roman" panose="02020603050405020304" pitchFamily="18" charset="0"/>
                <a:cs typeface="Times New Roman" panose="02020603050405020304" pitchFamily="18" charset="0"/>
              </a:rPr>
              <a:t>g) să instaleze, să repare, să înlocuiască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să verifice metrologic contoarele de apă conform prevederilor art. 26; </a:t>
            </a:r>
          </a:p>
          <a:p>
            <a:pPr algn="just"/>
            <a:r>
              <a:rPr lang="en-US" sz="1600" b="0" dirty="0">
                <a:solidFill>
                  <a:schemeClr val="tx1"/>
                </a:solidFill>
                <a:latin typeface="Times New Roman" panose="02020603050405020304" pitchFamily="18" charset="0"/>
                <a:cs typeface="Times New Roman" panose="02020603050405020304" pitchFamily="18" charset="0"/>
              </a:rPr>
              <a:t> h) </a:t>
            </a:r>
            <a:r>
              <a:rPr lang="en-US" sz="1600" b="0" dirty="0" err="1">
                <a:solidFill>
                  <a:schemeClr val="tx1"/>
                </a:solidFill>
                <a:latin typeface="Times New Roman" panose="02020603050405020304" pitchFamily="18" charset="0"/>
                <a:cs typeface="Times New Roman" panose="02020603050405020304" pitchFamily="18" charset="0"/>
              </a:rPr>
              <a:t>să</a:t>
            </a:r>
            <a:r>
              <a:rPr lang="en-US" sz="1600" b="0" dirty="0">
                <a:solidFill>
                  <a:schemeClr val="tx1"/>
                </a:solidFill>
                <a:latin typeface="Times New Roman" panose="02020603050405020304" pitchFamily="18" charset="0"/>
                <a:cs typeface="Times New Roman" panose="02020603050405020304" pitchFamily="18" charset="0"/>
              </a:rPr>
              <a:t> nu </a:t>
            </a:r>
            <a:r>
              <a:rPr lang="en-US" sz="1600" b="0" dirty="0" err="1">
                <a:solidFill>
                  <a:schemeClr val="tx1"/>
                </a:solidFill>
                <a:latin typeface="Times New Roman" panose="02020603050405020304" pitchFamily="18" charset="0"/>
                <a:cs typeface="Times New Roman" panose="02020603050405020304" pitchFamily="18" charset="0"/>
              </a:rPr>
              <a:t>admită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discriminarea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consumatorilor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calculeze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plata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pentru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serviciul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furnizat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baza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tarifelor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aprobate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indicaţiilor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contoarelor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iar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lipsa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acestora</a:t>
            </a:r>
            <a:r>
              <a:rPr lang="en-US" sz="1600" b="0" dirty="0">
                <a:solidFill>
                  <a:schemeClr val="tx1"/>
                </a:solidFill>
                <a:latin typeface="Times New Roman" panose="02020603050405020304" pitchFamily="18" charset="0"/>
                <a:cs typeface="Times New Roman" panose="02020603050405020304" pitchFamily="18" charset="0"/>
              </a:rPr>
              <a:t>, pe </a:t>
            </a:r>
            <a:r>
              <a:rPr lang="en-US" sz="1600" b="0" dirty="0" err="1">
                <a:solidFill>
                  <a:schemeClr val="tx1"/>
                </a:solidFill>
                <a:latin typeface="Times New Roman" panose="02020603050405020304" pitchFamily="18" charset="0"/>
                <a:cs typeface="Times New Roman" panose="02020603050405020304" pitchFamily="18" charset="0"/>
              </a:rPr>
              <a:t>durata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verificării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metrologice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periodice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sau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cazul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deteriorării</a:t>
            </a:r>
            <a:r>
              <a:rPr lang="en-US" sz="1600" b="0" dirty="0">
                <a:solidFill>
                  <a:schemeClr val="tx1"/>
                </a:solidFill>
                <a:latin typeface="Times New Roman" panose="02020603050405020304" pitchFamily="18" charset="0"/>
                <a:cs typeface="Times New Roman" panose="02020603050405020304" pitchFamily="18" charset="0"/>
              </a:rPr>
              <a:t> din motive </a:t>
            </a:r>
            <a:r>
              <a:rPr lang="en-US" sz="1600" b="0" dirty="0" err="1">
                <a:solidFill>
                  <a:schemeClr val="tx1"/>
                </a:solidFill>
                <a:latin typeface="Times New Roman" panose="02020603050405020304" pitchFamily="18" charset="0"/>
                <a:cs typeface="Times New Roman" panose="02020603050405020304" pitchFamily="18" charset="0"/>
              </a:rPr>
              <a:t>ce</a:t>
            </a:r>
            <a:r>
              <a:rPr lang="en-US" sz="1600" b="0" dirty="0">
                <a:solidFill>
                  <a:schemeClr val="tx1"/>
                </a:solidFill>
                <a:latin typeface="Times New Roman" panose="02020603050405020304" pitchFamily="18" charset="0"/>
                <a:cs typeface="Times New Roman" panose="02020603050405020304" pitchFamily="18" charset="0"/>
              </a:rPr>
              <a:t> nu pot fi </a:t>
            </a:r>
            <a:r>
              <a:rPr lang="en-US" sz="1600" b="0" dirty="0" err="1">
                <a:solidFill>
                  <a:schemeClr val="tx1"/>
                </a:solidFill>
                <a:latin typeface="Times New Roman" panose="02020603050405020304" pitchFamily="18" charset="0"/>
                <a:cs typeface="Times New Roman" panose="02020603050405020304" pitchFamily="18" charset="0"/>
              </a:rPr>
              <a:t>imputate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consumatorului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calculeze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plata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pentru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volumul</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consumată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reieşind</a:t>
            </a:r>
            <a:r>
              <a:rPr lang="en-US" sz="1600" b="0" dirty="0">
                <a:solidFill>
                  <a:schemeClr val="tx1"/>
                </a:solidFill>
                <a:latin typeface="Times New Roman" panose="02020603050405020304" pitchFamily="18" charset="0"/>
                <a:cs typeface="Times New Roman" panose="02020603050405020304" pitchFamily="18" charset="0"/>
              </a:rPr>
              <a:t> din </a:t>
            </a:r>
            <a:r>
              <a:rPr lang="en-US" sz="1600" b="0" dirty="0" err="1">
                <a:solidFill>
                  <a:schemeClr val="tx1"/>
                </a:solidFill>
                <a:latin typeface="Times New Roman" panose="02020603050405020304" pitchFamily="18" charset="0"/>
                <a:cs typeface="Times New Roman" panose="02020603050405020304" pitchFamily="18" charset="0"/>
              </a:rPr>
              <a:t>volumul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mediu</a:t>
            </a:r>
            <a:r>
              <a:rPr lang="en-US" sz="1600" b="0" dirty="0">
                <a:solidFill>
                  <a:schemeClr val="tx1"/>
                </a:solidFill>
                <a:latin typeface="Times New Roman" panose="02020603050405020304" pitchFamily="18" charset="0"/>
                <a:cs typeface="Times New Roman" panose="02020603050405020304" pitchFamily="18" charset="0"/>
              </a:rPr>
              <a:t> lunar, </a:t>
            </a:r>
            <a:r>
              <a:rPr lang="en-US" sz="1600" b="0" dirty="0" err="1">
                <a:solidFill>
                  <a:schemeClr val="tx1"/>
                </a:solidFill>
                <a:latin typeface="Times New Roman" panose="02020603050405020304" pitchFamily="18" charset="0"/>
                <a:cs typeface="Times New Roman" panose="02020603050405020304" pitchFamily="18" charset="0"/>
              </a:rPr>
              <a:t>înregistrat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ultimele</a:t>
            </a:r>
            <a:r>
              <a:rPr lang="en-US" sz="1600" b="0" dirty="0">
                <a:solidFill>
                  <a:schemeClr val="tx1"/>
                </a:solidFill>
                <a:latin typeface="Times New Roman" panose="02020603050405020304" pitchFamily="18" charset="0"/>
                <a:cs typeface="Times New Roman" panose="02020603050405020304" pitchFamily="18" charset="0"/>
              </a:rPr>
              <a:t> 3 </a:t>
            </a:r>
            <a:r>
              <a:rPr lang="en-US" sz="1600" b="0" dirty="0" err="1">
                <a:solidFill>
                  <a:schemeClr val="tx1"/>
                </a:solidFill>
                <a:latin typeface="Times New Roman" panose="02020603050405020304" pitchFamily="18" charset="0"/>
                <a:cs typeface="Times New Roman" panose="02020603050405020304" pitchFamily="18" charset="0"/>
              </a:rPr>
              <a:t>luni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pînă</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verificare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deteriorare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informeze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consumatorii</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privire</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serviciul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furnizat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inclusiv</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privire</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eventualele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riscuri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calitatea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serviciului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condiţiile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calitative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cantitative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deversare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apelor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uzate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modificările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tarifului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prezinte</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cerere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consumatorilor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informaţii</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privire</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volumul</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consumată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referitor</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eventualele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penalităţi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plătite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aceştia</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j) </a:t>
            </a:r>
            <a:r>
              <a:rPr lang="en-US" sz="1600" b="0" dirty="0" err="1">
                <a:solidFill>
                  <a:schemeClr val="tx1"/>
                </a:solidFill>
                <a:latin typeface="Times New Roman" panose="02020603050405020304" pitchFamily="18" charset="0"/>
                <a:cs typeface="Times New Roman" panose="02020603050405020304" pitchFamily="18" charset="0"/>
              </a:rPr>
              <a:t>să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restituie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consumatorilor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plăţile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facturate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incorect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achite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despăgubiri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pentru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prejudiciile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cauzate</a:t>
            </a:r>
            <a:r>
              <a:rPr lang="en-US" sz="1600" b="0" dirty="0">
                <a:solidFill>
                  <a:schemeClr val="tx1"/>
                </a:solidFill>
                <a:latin typeface="Times New Roman" panose="02020603050405020304" pitchFamily="18" charset="0"/>
                <a:cs typeface="Times New Roman" panose="02020603050405020304" pitchFamily="18" charset="0"/>
              </a:rPr>
              <a:t> din vina </a:t>
            </a:r>
            <a:r>
              <a:rPr lang="en-US" sz="1600" b="0" dirty="0" err="1">
                <a:solidFill>
                  <a:schemeClr val="tx1"/>
                </a:solidFill>
                <a:latin typeface="Times New Roman" panose="02020603050405020304" pitchFamily="18" charset="0"/>
                <a:cs typeface="Times New Roman" panose="02020603050405020304" pitchFamily="18" charset="0"/>
              </a:rPr>
              <a:t>sa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conformitate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actele</a:t>
            </a:r>
            <a:r>
              <a:rPr lang="en-US" sz="1600" b="0" dirty="0">
                <a:solidFill>
                  <a:schemeClr val="tx1"/>
                </a:solidFill>
                <a:latin typeface="Times New Roman" panose="02020603050405020304" pitchFamily="18" charset="0"/>
                <a:cs typeface="Times New Roman" panose="02020603050405020304" pitchFamily="18" charset="0"/>
              </a:rPr>
              <a:t> legislative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alte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acte</a:t>
            </a:r>
            <a:r>
              <a:rPr lang="en-US" sz="1600" b="0" dirty="0">
                <a:solidFill>
                  <a:schemeClr val="tx1"/>
                </a:solidFill>
                <a:latin typeface="Times New Roman" panose="02020603050405020304" pitchFamily="18" charset="0"/>
                <a:cs typeface="Times New Roman" panose="02020603050405020304" pitchFamily="18" charset="0"/>
              </a:rPr>
              <a:t> normative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vigoare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k) </a:t>
            </a:r>
            <a:r>
              <a:rPr lang="en-US" sz="1600" b="0" dirty="0" err="1">
                <a:solidFill>
                  <a:schemeClr val="tx1"/>
                </a:solidFill>
                <a:latin typeface="Times New Roman" panose="02020603050405020304" pitchFamily="18" charset="0"/>
                <a:cs typeface="Times New Roman" panose="02020603050405020304" pitchFamily="18" charset="0"/>
              </a:rPr>
              <a:t>să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achite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condiţiile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legii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proprietarilor</a:t>
            </a:r>
            <a:r>
              <a:rPr lang="en-US" sz="1600" b="0" dirty="0">
                <a:solidFill>
                  <a:schemeClr val="tx1"/>
                </a:solidFill>
                <a:latin typeface="Times New Roman" panose="02020603050405020304" pitchFamily="18" charset="0"/>
                <a:cs typeface="Times New Roman" panose="02020603050405020304" pitchFamily="18" charset="0"/>
              </a:rPr>
              <a:t> din </a:t>
            </a:r>
            <a:r>
              <a:rPr lang="en-US" sz="1600" b="0" dirty="0" err="1">
                <a:solidFill>
                  <a:schemeClr val="tx1"/>
                </a:solidFill>
                <a:latin typeface="Times New Roman" panose="02020603050405020304" pitchFamily="18" charset="0"/>
                <a:cs typeface="Times New Roman" panose="02020603050405020304" pitchFamily="18" charset="0"/>
              </a:rPr>
              <a:t>vecinătatea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sistemelor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publice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alimentare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canalizare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prejudiciile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cauzate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rezultatul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intervenţiilor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retehnologizare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reparaţie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revizie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sau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caz</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avarii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Proprietarul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terenului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afectat</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exercitarea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dreptului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servitute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va</a:t>
            </a:r>
            <a:r>
              <a:rPr lang="en-US" sz="1600" b="0" dirty="0">
                <a:solidFill>
                  <a:schemeClr val="tx1"/>
                </a:solidFill>
                <a:latin typeface="Times New Roman" panose="02020603050405020304" pitchFamily="18" charset="0"/>
                <a:cs typeface="Times New Roman" panose="02020603050405020304" pitchFamily="18" charset="0"/>
              </a:rPr>
              <a:t> fi </a:t>
            </a:r>
            <a:r>
              <a:rPr lang="en-US" sz="1600" b="0" dirty="0" err="1">
                <a:solidFill>
                  <a:schemeClr val="tx1"/>
                </a:solidFill>
                <a:latin typeface="Times New Roman" panose="02020603050405020304" pitchFamily="18" charset="0"/>
                <a:cs typeface="Times New Roman" panose="02020603050405020304" pitchFamily="18" charset="0"/>
              </a:rPr>
              <a:t>despăgubit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pentru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prejudiciile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cauzate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(3) La </a:t>
            </a:r>
            <a:r>
              <a:rPr lang="en-US" sz="1600" b="0" dirty="0" err="1">
                <a:solidFill>
                  <a:schemeClr val="tx1"/>
                </a:solidFill>
                <a:latin typeface="Times New Roman" panose="02020603050405020304" pitchFamily="18" charset="0"/>
                <a:cs typeface="Times New Roman" panose="02020603050405020304" pitchFamily="18" charset="0"/>
              </a:rPr>
              <a:t>desfăşurarea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activităţii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operatorul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trebuie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respecte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obligaţiile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referitoare</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securitatea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calitatea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eficienţa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continuitatea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furnizării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serviciului</a:t>
            </a:r>
            <a:r>
              <a:rPr lang="en-US" sz="1600" b="0" dirty="0">
                <a:solidFill>
                  <a:schemeClr val="tx1"/>
                </a:solidFill>
                <a:latin typeface="Times New Roman" panose="02020603050405020304" pitchFamily="18" charset="0"/>
                <a:cs typeface="Times New Roman" panose="02020603050405020304" pitchFamily="18" charset="0"/>
              </a:rPr>
              <a:t> public de </a:t>
            </a:r>
            <a:r>
              <a:rPr lang="en-US" sz="1600" b="0" dirty="0" err="1">
                <a:solidFill>
                  <a:schemeClr val="tx1"/>
                </a:solidFill>
                <a:latin typeface="Times New Roman" panose="02020603050405020304" pitchFamily="18" charset="0"/>
                <a:cs typeface="Times New Roman" panose="02020603050405020304" pitchFamily="18" charset="0"/>
              </a:rPr>
              <a:t>alimentare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canalizare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normele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securitate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sănătate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muncii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normele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protecţie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mediului</a:t>
            </a:r>
            <a:r>
              <a:rPr lang="en-US" sz="1600" b="0" dirty="0">
                <a:solidFill>
                  <a:schemeClr val="tx1"/>
                </a:solidFill>
                <a:latin typeface="Times New Roman" panose="02020603050405020304" pitchFamily="18" charset="0"/>
                <a:cs typeface="Times New Roman" panose="02020603050405020304" pitchFamily="18" charset="0"/>
              </a:rPr>
              <a:t>, precum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prevederile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contractelor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încheiate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consumatorii</a:t>
            </a:r>
            <a:r>
              <a:rPr lang="en-US" sz="1600" b="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3753302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B41324B3-0648-47C5-B129-EC2CF3A0D6FB}"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62550" y="1598927"/>
            <a:ext cx="8582685" cy="5016758"/>
          </a:xfrm>
          <a:prstGeom prst="rect">
            <a:avLst/>
          </a:prstGeom>
          <a:noFill/>
        </p:spPr>
        <p:txBody>
          <a:bodyPr wrap="square" rtlCol="0">
            <a:spAutoFit/>
          </a:bodyPr>
          <a:lstStyle/>
          <a:p>
            <a:pPr algn="just"/>
            <a:r>
              <a:rPr lang="ro-RO" sz="1600" b="0" dirty="0">
                <a:solidFill>
                  <a:schemeClr val="tx1"/>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Articolul 19. Alimentarea cu apă potabilă</a:t>
            </a:r>
          </a:p>
          <a:p>
            <a:pPr algn="just"/>
            <a:r>
              <a:rPr lang="ro-RO" sz="1600" b="0" dirty="0">
                <a:solidFill>
                  <a:schemeClr val="tx1"/>
                </a:solidFill>
                <a:latin typeface="Times New Roman" panose="02020603050405020304" pitchFamily="18" charset="0"/>
                <a:cs typeface="Times New Roman" panose="02020603050405020304" pitchFamily="18" charset="0"/>
              </a:rPr>
              <a:t>    (1) Apa potabilă distribuită prin sistemele publice de alimentare cu apă este destinată pentru satisfacerea cu prioritate a </a:t>
            </a:r>
            <a:r>
              <a:rPr lang="ro-RO" sz="1600" b="0" dirty="0" err="1">
                <a:solidFill>
                  <a:schemeClr val="tx1"/>
                </a:solidFill>
                <a:latin typeface="Times New Roman" panose="02020603050405020304" pitchFamily="18" charset="0"/>
                <a:cs typeface="Times New Roman" panose="02020603050405020304" pitchFamily="18" charset="0"/>
              </a:rPr>
              <a:t>necesităţilor</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gospodăreşti</a:t>
            </a:r>
            <a:r>
              <a:rPr lang="ro-RO" sz="1600" b="0" dirty="0">
                <a:solidFill>
                  <a:schemeClr val="tx1"/>
                </a:solidFill>
                <a:latin typeface="Times New Roman" panose="02020603050405020304" pitchFamily="18" charset="0"/>
                <a:cs typeface="Times New Roman" panose="02020603050405020304" pitchFamily="18" charset="0"/>
              </a:rPr>
              <a:t> ale </a:t>
            </a:r>
            <a:r>
              <a:rPr lang="ro-RO" sz="1600" b="0" dirty="0" err="1">
                <a:solidFill>
                  <a:schemeClr val="tx1"/>
                </a:solidFill>
                <a:latin typeface="Times New Roman" panose="02020603050405020304" pitchFamily="18" charset="0"/>
                <a:cs typeface="Times New Roman" panose="02020603050405020304" pitchFamily="18" charset="0"/>
              </a:rPr>
              <a:t>populaţiei</a:t>
            </a:r>
            <a:r>
              <a:rPr lang="ro-RO" sz="1600" b="0" dirty="0">
                <a:solidFill>
                  <a:schemeClr val="tx1"/>
                </a:solidFill>
                <a:latin typeface="Times New Roman" panose="02020603050405020304" pitchFamily="18" charset="0"/>
                <a:cs typeface="Times New Roman" panose="02020603050405020304" pitchFamily="18" charset="0"/>
              </a:rPr>
              <a:t>, ale </a:t>
            </a:r>
            <a:r>
              <a:rPr lang="ro-RO" sz="1600" b="0" dirty="0" err="1">
                <a:solidFill>
                  <a:schemeClr val="tx1"/>
                </a:solidFill>
                <a:latin typeface="Times New Roman" panose="02020603050405020304" pitchFamily="18" charset="0"/>
                <a:cs typeface="Times New Roman" panose="02020603050405020304" pitchFamily="18" charset="0"/>
              </a:rPr>
              <a:t>instituţiilor</a:t>
            </a:r>
            <a:r>
              <a:rPr lang="ro-RO" sz="1600" b="0" dirty="0">
                <a:solidFill>
                  <a:schemeClr val="tx1"/>
                </a:solidFill>
                <a:latin typeface="Times New Roman" panose="02020603050405020304" pitchFamily="18" charset="0"/>
                <a:cs typeface="Times New Roman" panose="02020603050405020304" pitchFamily="18" charset="0"/>
              </a:rPr>
              <a:t> publice, </a:t>
            </a:r>
            <a:r>
              <a:rPr lang="ro-RO" sz="1600" b="0" dirty="0" err="1">
                <a:solidFill>
                  <a:schemeClr val="tx1"/>
                </a:solidFill>
                <a:latin typeface="Times New Roman" panose="02020603050405020304" pitchFamily="18" charset="0"/>
                <a:cs typeface="Times New Roman" panose="02020603050405020304" pitchFamily="18" charset="0"/>
              </a:rPr>
              <a:t>agenţilor</a:t>
            </a:r>
            <a:r>
              <a:rPr lang="ro-RO" sz="1600" b="0" dirty="0">
                <a:solidFill>
                  <a:schemeClr val="tx1"/>
                </a:solidFill>
                <a:latin typeface="Times New Roman" panose="02020603050405020304" pitchFamily="18" charset="0"/>
                <a:cs typeface="Times New Roman" panose="02020603050405020304" pitchFamily="18" charset="0"/>
              </a:rPr>
              <a:t> economici, precum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în lipsa apei tehnologice, pentru combaterea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stingerea incendiilor.</a:t>
            </a:r>
          </a:p>
          <a:p>
            <a:pPr algn="just"/>
            <a:r>
              <a:rPr lang="ro-RO" sz="1600" b="0" dirty="0">
                <a:solidFill>
                  <a:schemeClr val="tx1"/>
                </a:solidFill>
                <a:latin typeface="Times New Roman" panose="02020603050405020304" pitchFamily="18" charset="0"/>
                <a:cs typeface="Times New Roman" panose="02020603050405020304" pitchFamily="18" charset="0"/>
              </a:rPr>
              <a:t>    (2) Apa potabilă distribuită consumatorilor trebuie să întrunească, la </a:t>
            </a:r>
            <a:r>
              <a:rPr lang="ro-RO" sz="1600" b="0" dirty="0" err="1">
                <a:solidFill>
                  <a:schemeClr val="tx1"/>
                </a:solidFill>
                <a:latin typeface="Times New Roman" panose="02020603050405020304" pitchFamily="18" charset="0"/>
                <a:cs typeface="Times New Roman" panose="02020603050405020304" pitchFamily="18" charset="0"/>
              </a:rPr>
              <a:t>branşamentele</a:t>
            </a:r>
            <a:r>
              <a:rPr lang="ro-RO" sz="1600" b="0" dirty="0">
                <a:solidFill>
                  <a:schemeClr val="tx1"/>
                </a:solidFill>
                <a:latin typeface="Times New Roman" panose="02020603050405020304" pitchFamily="18" charset="0"/>
                <a:cs typeface="Times New Roman" panose="02020603050405020304" pitchFamily="18" charset="0"/>
              </a:rPr>
              <a:t> acestora, </a:t>
            </a:r>
            <a:r>
              <a:rPr lang="ro-RO" sz="1600" b="0" dirty="0" err="1">
                <a:solidFill>
                  <a:schemeClr val="tx1"/>
                </a:solidFill>
                <a:latin typeface="Times New Roman" panose="02020603050405020304" pitchFamily="18" charset="0"/>
                <a:cs typeface="Times New Roman" panose="02020603050405020304" pitchFamily="18" charset="0"/>
              </a:rPr>
              <a:t>condiţiile</a:t>
            </a:r>
            <a:r>
              <a:rPr lang="ro-RO" sz="1600" b="0" dirty="0">
                <a:solidFill>
                  <a:schemeClr val="tx1"/>
                </a:solidFill>
                <a:latin typeface="Times New Roman" panose="02020603050405020304" pitchFamily="18" charset="0"/>
                <a:cs typeface="Times New Roman" panose="02020603050405020304" pitchFamily="18" charset="0"/>
              </a:rPr>
              <a:t> de potabilitate prevăzute în normele tehnice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în reglementările legale în vigoare, precum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parametrii de debit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presiune </a:t>
            </a:r>
            <a:r>
              <a:rPr lang="ro-RO" sz="1600" b="0" dirty="0" err="1">
                <a:solidFill>
                  <a:schemeClr val="tx1"/>
                </a:solidFill>
                <a:latin typeface="Times New Roman" panose="02020603050405020304" pitchFamily="18" charset="0"/>
                <a:cs typeface="Times New Roman" panose="02020603050405020304" pitchFamily="18" charset="0"/>
              </a:rPr>
              <a:t>precizaţi</a:t>
            </a:r>
            <a:r>
              <a:rPr lang="ro-RO" sz="1600" b="0" dirty="0">
                <a:solidFill>
                  <a:schemeClr val="tx1"/>
                </a:solidFill>
                <a:latin typeface="Times New Roman" panose="02020603050405020304" pitchFamily="18" charset="0"/>
                <a:cs typeface="Times New Roman" panose="02020603050405020304" pitchFamily="18" charset="0"/>
              </a:rPr>
              <a:t> în </a:t>
            </a:r>
            <a:r>
              <a:rPr lang="ro-RO" sz="1600" b="0" dirty="0" err="1">
                <a:solidFill>
                  <a:schemeClr val="tx1"/>
                </a:solidFill>
                <a:latin typeface="Times New Roman" panose="02020603050405020304" pitchFamily="18" charset="0"/>
                <a:cs typeface="Times New Roman" panose="02020603050405020304" pitchFamily="18" charset="0"/>
              </a:rPr>
              <a:t>condiţiile</a:t>
            </a:r>
            <a:r>
              <a:rPr lang="ro-RO" sz="1600" b="0" dirty="0">
                <a:solidFill>
                  <a:schemeClr val="tx1"/>
                </a:solidFill>
                <a:latin typeface="Times New Roman" panose="02020603050405020304" pitchFamily="18" charset="0"/>
                <a:cs typeface="Times New Roman" panose="02020603050405020304" pitchFamily="18" charset="0"/>
              </a:rPr>
              <a:t> tehnice eliberate de către operator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în contractele de furnizare a serviciului respectiv.</a:t>
            </a:r>
          </a:p>
          <a:p>
            <a:pPr algn="just"/>
            <a:r>
              <a:rPr lang="ro-RO" sz="1600" b="0" dirty="0">
                <a:solidFill>
                  <a:schemeClr val="tx1"/>
                </a:solidFill>
                <a:latin typeface="Times New Roman" panose="02020603050405020304" pitchFamily="18" charset="0"/>
                <a:cs typeface="Times New Roman" panose="02020603050405020304" pitchFamily="18" charset="0"/>
              </a:rPr>
              <a:t>    (3) La elaborarea </a:t>
            </a:r>
            <a:r>
              <a:rPr lang="ro-RO" sz="1600" b="0" dirty="0" err="1">
                <a:solidFill>
                  <a:schemeClr val="tx1"/>
                </a:solidFill>
                <a:latin typeface="Times New Roman" panose="02020603050405020304" pitchFamily="18" charset="0"/>
                <a:cs typeface="Times New Roman" panose="02020603050405020304" pitchFamily="18" charset="0"/>
              </a:rPr>
              <a:t>condiţiilor</a:t>
            </a:r>
            <a:r>
              <a:rPr lang="ro-RO" sz="1600" b="0" dirty="0">
                <a:solidFill>
                  <a:schemeClr val="tx1"/>
                </a:solidFill>
                <a:latin typeface="Times New Roman" panose="02020603050405020304" pitchFamily="18" charset="0"/>
                <a:cs typeface="Times New Roman" panose="02020603050405020304" pitchFamily="18" charset="0"/>
              </a:rPr>
              <a:t> tehnice pentru lucrările de proiectare, operatorii se vor încadra în prevederile planului urbanistic general al </a:t>
            </a:r>
            <a:r>
              <a:rPr lang="ro-RO" sz="1600" b="0" dirty="0" err="1">
                <a:solidFill>
                  <a:schemeClr val="tx1"/>
                </a:solidFill>
                <a:latin typeface="Times New Roman" panose="02020603050405020304" pitchFamily="18" charset="0"/>
                <a:cs typeface="Times New Roman" panose="02020603050405020304" pitchFamily="18" charset="0"/>
              </a:rPr>
              <a:t>localităţii</a:t>
            </a:r>
            <a:r>
              <a:rPr lang="ro-RO" sz="1600" b="0" dirty="0">
                <a:solidFill>
                  <a:schemeClr val="tx1"/>
                </a:solidFill>
                <a:latin typeface="Times New Roman" panose="02020603050405020304" pitchFamily="18" charset="0"/>
                <a:cs typeface="Times New Roman" panose="02020603050405020304" pitchFamily="18" charset="0"/>
              </a:rPr>
              <a:t> sau în planul local de amenajare a teritoriului. În cazul în care localitatea nu dispune de planul urbanistic general actualizat sau de planul local de amenajare a teritoriului actualizat, operatorul, înainte de eliberarea </a:t>
            </a:r>
            <a:r>
              <a:rPr lang="ro-RO" sz="1600" b="0" dirty="0" err="1">
                <a:solidFill>
                  <a:schemeClr val="tx1"/>
                </a:solidFill>
                <a:latin typeface="Times New Roman" panose="02020603050405020304" pitchFamily="18" charset="0"/>
                <a:cs typeface="Times New Roman" panose="02020603050405020304" pitchFamily="18" charset="0"/>
              </a:rPr>
              <a:t>condiţiilor</a:t>
            </a:r>
            <a:r>
              <a:rPr lang="ro-RO" sz="1600" b="0" dirty="0">
                <a:solidFill>
                  <a:schemeClr val="tx1"/>
                </a:solidFill>
                <a:latin typeface="Times New Roman" panose="02020603050405020304" pitchFamily="18" charset="0"/>
                <a:cs typeface="Times New Roman" panose="02020603050405020304" pitchFamily="18" charset="0"/>
              </a:rPr>
              <a:t> tehnice, va aproba prin decizia respectivă a </a:t>
            </a:r>
            <a:r>
              <a:rPr lang="ro-RO" sz="1600" b="0" dirty="0" err="1">
                <a:solidFill>
                  <a:schemeClr val="tx1"/>
                </a:solidFill>
                <a:latin typeface="Times New Roman" panose="02020603050405020304" pitchFamily="18" charset="0"/>
                <a:cs typeface="Times New Roman" panose="02020603050405020304" pitchFamily="18" charset="0"/>
              </a:rPr>
              <a:t>autorităţilor</a:t>
            </a:r>
            <a:r>
              <a:rPr lang="ro-RO" sz="1600" b="0" dirty="0">
                <a:solidFill>
                  <a:schemeClr val="tx1"/>
                </a:solidFill>
                <a:latin typeface="Times New Roman" panose="02020603050405020304" pitchFamily="18" charset="0"/>
                <a:cs typeface="Times New Roman" panose="02020603050405020304" pitchFamily="18" charset="0"/>
              </a:rPr>
              <a:t> publice locale planul de dezvoltare a </a:t>
            </a:r>
            <a:r>
              <a:rPr lang="ro-RO" sz="1600" b="0" dirty="0" err="1">
                <a:solidFill>
                  <a:schemeClr val="tx1"/>
                </a:solidFill>
                <a:latin typeface="Times New Roman" panose="02020603050405020304" pitchFamily="18" charset="0"/>
                <a:cs typeface="Times New Roman" panose="02020603050405020304" pitchFamily="18" charset="0"/>
              </a:rPr>
              <a:t>reţelelor</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ro-RO" sz="1600" b="0" dirty="0">
                <a:solidFill>
                  <a:schemeClr val="tx1"/>
                </a:solidFill>
                <a:latin typeface="Times New Roman" panose="02020603050405020304" pitchFamily="18" charset="0"/>
                <a:cs typeface="Times New Roman" panose="02020603050405020304" pitchFamily="18" charset="0"/>
              </a:rPr>
              <a:t>    (4) La finalizarea lucrărilor de </a:t>
            </a:r>
            <a:r>
              <a:rPr lang="ro-RO" sz="1600" b="0" dirty="0" err="1">
                <a:solidFill>
                  <a:schemeClr val="tx1"/>
                </a:solidFill>
                <a:latin typeface="Times New Roman" panose="02020603050405020304" pitchFamily="18" charset="0"/>
                <a:cs typeface="Times New Roman" panose="02020603050405020304" pitchFamily="18" charset="0"/>
              </a:rPr>
              <a:t>construcţie</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instalaţiile</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reţelele</a:t>
            </a:r>
            <a:r>
              <a:rPr lang="ro-RO" sz="1600" b="0" dirty="0">
                <a:solidFill>
                  <a:schemeClr val="tx1"/>
                </a:solidFill>
                <a:latin typeface="Times New Roman" panose="02020603050405020304" pitchFamily="18" charset="0"/>
                <a:cs typeface="Times New Roman" panose="02020603050405020304" pitchFamily="18" charset="0"/>
              </a:rPr>
              <a:t> publice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 situate pe teren public, construite de persoane fizice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/sau de persoane juridice, precum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cele construite </a:t>
            </a:r>
            <a:r>
              <a:rPr lang="ro-RO" sz="1600" b="0" dirty="0" err="1">
                <a:solidFill>
                  <a:schemeClr val="tx1"/>
                </a:solidFill>
                <a:latin typeface="Times New Roman" panose="02020603050405020304" pitchFamily="18" charset="0"/>
                <a:cs typeface="Times New Roman" panose="02020603050405020304" pitchFamily="18" charset="0"/>
              </a:rPr>
              <a:t>pînă</a:t>
            </a:r>
            <a:r>
              <a:rPr lang="ro-RO" sz="1600" b="0" dirty="0">
                <a:solidFill>
                  <a:schemeClr val="tx1"/>
                </a:solidFill>
                <a:latin typeface="Times New Roman" panose="02020603050405020304" pitchFamily="18" charset="0"/>
                <a:cs typeface="Times New Roman" panose="02020603050405020304" pitchFamily="18" charset="0"/>
              </a:rPr>
              <a:t> la intrarea în vigoare a prezentei legi, indiferent de sursa de </a:t>
            </a:r>
            <a:r>
              <a:rPr lang="ro-RO" sz="1600" b="0" dirty="0" err="1">
                <a:solidFill>
                  <a:schemeClr val="tx1"/>
                </a:solidFill>
                <a:latin typeface="Times New Roman" panose="02020603050405020304" pitchFamily="18" charset="0"/>
                <a:cs typeface="Times New Roman" panose="02020603050405020304" pitchFamily="18" charset="0"/>
              </a:rPr>
              <a:t>finanţare</a:t>
            </a:r>
            <a:r>
              <a:rPr lang="ro-RO" sz="1600" b="0" dirty="0">
                <a:solidFill>
                  <a:schemeClr val="tx1"/>
                </a:solidFill>
                <a:latin typeface="Times New Roman" panose="02020603050405020304" pitchFamily="18" charset="0"/>
                <a:cs typeface="Times New Roman" panose="02020603050405020304" pitchFamily="18" charset="0"/>
              </a:rPr>
              <a:t>, se transmit gratuit la </a:t>
            </a:r>
            <a:r>
              <a:rPr lang="ro-RO" sz="1600" b="0" dirty="0" err="1">
                <a:solidFill>
                  <a:schemeClr val="tx1"/>
                </a:solidFill>
                <a:latin typeface="Times New Roman" panose="02020603050405020304" pitchFamily="18" charset="0"/>
                <a:cs typeface="Times New Roman" panose="02020603050405020304" pitchFamily="18" charset="0"/>
              </a:rPr>
              <a:t>balanţa</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autorităţii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administraţiei</a:t>
            </a:r>
            <a:r>
              <a:rPr lang="ro-RO" sz="1600" b="0" dirty="0">
                <a:solidFill>
                  <a:schemeClr val="tx1"/>
                </a:solidFill>
                <a:latin typeface="Times New Roman" panose="02020603050405020304" pitchFamily="18" charset="0"/>
                <a:cs typeface="Times New Roman" panose="02020603050405020304" pitchFamily="18" charset="0"/>
              </a:rPr>
              <a:t> publice locale sau direct operatorului în conformitate cu decizia consiliului local. </a:t>
            </a:r>
          </a:p>
          <a:p>
            <a:pPr algn="just"/>
            <a:r>
              <a:rPr lang="ro-RO" sz="1600" b="0" dirty="0">
                <a:solidFill>
                  <a:schemeClr val="tx1"/>
                </a:solidFill>
                <a:latin typeface="Times New Roman" panose="02020603050405020304" pitchFamily="18" charset="0"/>
                <a:cs typeface="Times New Roman" panose="02020603050405020304" pitchFamily="18" charset="0"/>
              </a:rPr>
              <a:t>    [Art.19 al.(4) sintagma „gratuit la balanța” declarată neconstituțională prin HCC30 din 01.11.16, MO478-490/30.12.16 art.111; în vigoare 01.11.16]</a:t>
            </a:r>
          </a:p>
        </p:txBody>
      </p:sp>
    </p:spTree>
    <p:extLst>
      <p:ext uri="{BB962C8B-B14F-4D97-AF65-F5344CB8AC3E}">
        <p14:creationId xmlns:p14="http://schemas.microsoft.com/office/powerpoint/2010/main" val="407926855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CB73B837-5400-4A9F-BF7B-D87C8DCF2534}"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62551" y="1612081"/>
            <a:ext cx="8700380" cy="4770537"/>
          </a:xfrm>
          <a:prstGeom prst="rect">
            <a:avLst/>
          </a:prstGeom>
          <a:noFill/>
        </p:spPr>
        <p:txBody>
          <a:bodyPr wrap="square" rtlCol="0">
            <a:spAutoFit/>
          </a:bodyPr>
          <a:lstStyle/>
          <a:p>
            <a:pPr algn="just"/>
            <a:r>
              <a:rPr lang="ro-RO" sz="1600" b="0" dirty="0">
                <a:solidFill>
                  <a:schemeClr val="tx1"/>
                </a:solidFill>
                <a:latin typeface="Times New Roman" panose="02020603050405020304" pitchFamily="18" charset="0"/>
                <a:cs typeface="Times New Roman" panose="02020603050405020304" pitchFamily="18" charset="0"/>
              </a:rPr>
              <a:t> (5) În </a:t>
            </a:r>
            <a:r>
              <a:rPr lang="ro-RO" sz="1600" b="0" dirty="0" err="1">
                <a:solidFill>
                  <a:schemeClr val="tx1"/>
                </a:solidFill>
                <a:latin typeface="Times New Roman" panose="02020603050405020304" pitchFamily="18" charset="0"/>
                <a:cs typeface="Times New Roman" panose="02020603050405020304" pitchFamily="18" charset="0"/>
              </a:rPr>
              <a:t>localităţile</a:t>
            </a:r>
            <a:r>
              <a:rPr lang="ro-RO" sz="1600" b="0" dirty="0">
                <a:solidFill>
                  <a:schemeClr val="tx1"/>
                </a:solidFill>
                <a:latin typeface="Times New Roman" panose="02020603050405020304" pitchFamily="18" charset="0"/>
                <a:cs typeface="Times New Roman" panose="02020603050405020304" pitchFamily="18" charset="0"/>
              </a:rPr>
              <a:t> care dispun de sisteme publice de alimentare cu apă ai căror consumatori </a:t>
            </a:r>
            <a:r>
              <a:rPr lang="ro-RO" sz="1600" b="0" dirty="0" err="1">
                <a:solidFill>
                  <a:schemeClr val="tx1"/>
                </a:solidFill>
                <a:latin typeface="Times New Roman" panose="02020603050405020304" pitchFamily="18" charset="0"/>
                <a:cs typeface="Times New Roman" panose="02020603050405020304" pitchFamily="18" charset="0"/>
              </a:rPr>
              <a:t>sînt</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asiguraţi</a:t>
            </a:r>
            <a:r>
              <a:rPr lang="ro-RO" sz="1600" b="0" dirty="0">
                <a:solidFill>
                  <a:schemeClr val="tx1"/>
                </a:solidFill>
                <a:latin typeface="Times New Roman" panose="02020603050405020304" pitchFamily="18" charset="0"/>
                <a:cs typeface="Times New Roman" panose="02020603050405020304" pitchFamily="18" charset="0"/>
              </a:rPr>
              <a:t> cu apă în volum deplin se interzice forarea de noi </a:t>
            </a:r>
            <a:r>
              <a:rPr lang="ro-RO" sz="1600" b="0" dirty="0" err="1">
                <a:solidFill>
                  <a:schemeClr val="tx1"/>
                </a:solidFill>
                <a:latin typeface="Times New Roman" panose="02020603050405020304" pitchFamily="18" charset="0"/>
                <a:cs typeface="Times New Roman" panose="02020603050405020304" pitchFamily="18" charset="0"/>
              </a:rPr>
              <a:t>fîntîni</a:t>
            </a:r>
            <a:r>
              <a:rPr lang="ro-RO" sz="1600" b="0" dirty="0">
                <a:solidFill>
                  <a:schemeClr val="tx1"/>
                </a:solidFill>
                <a:latin typeface="Times New Roman" panose="02020603050405020304" pitchFamily="18" charset="0"/>
                <a:cs typeface="Times New Roman" panose="02020603050405020304" pitchFamily="18" charset="0"/>
              </a:rPr>
              <a:t> arteziene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exploatarea celor existente pentru utilizarea apelor subterane, cu </a:t>
            </a:r>
            <a:r>
              <a:rPr lang="ro-RO" sz="1600" b="0" dirty="0" err="1">
                <a:solidFill>
                  <a:schemeClr val="tx1"/>
                </a:solidFill>
                <a:latin typeface="Times New Roman" panose="02020603050405020304" pitchFamily="18" charset="0"/>
                <a:cs typeface="Times New Roman" panose="02020603050405020304" pitchFamily="18" charset="0"/>
              </a:rPr>
              <a:t>excepţia</a:t>
            </a:r>
            <a:r>
              <a:rPr lang="ro-RO" sz="1600" b="0" dirty="0">
                <a:solidFill>
                  <a:schemeClr val="tx1"/>
                </a:solidFill>
                <a:latin typeface="Times New Roman" panose="02020603050405020304" pitchFamily="18" charset="0"/>
                <a:cs typeface="Times New Roman" panose="02020603050405020304" pitchFamily="18" charset="0"/>
              </a:rPr>
              <a:t> cazurilor în care se </a:t>
            </a:r>
            <a:r>
              <a:rPr lang="ro-RO" sz="1600" b="0" dirty="0" err="1">
                <a:solidFill>
                  <a:schemeClr val="tx1"/>
                </a:solidFill>
                <a:latin typeface="Times New Roman" panose="02020603050405020304" pitchFamily="18" charset="0"/>
                <a:cs typeface="Times New Roman" panose="02020603050405020304" pitchFamily="18" charset="0"/>
              </a:rPr>
              <a:t>obţine</a:t>
            </a:r>
            <a:r>
              <a:rPr lang="ro-RO" sz="1600" b="0" dirty="0">
                <a:solidFill>
                  <a:schemeClr val="tx1"/>
                </a:solidFill>
                <a:latin typeface="Times New Roman" panose="02020603050405020304" pitchFamily="18" charset="0"/>
                <a:cs typeface="Times New Roman" panose="02020603050405020304" pitchFamily="18" charset="0"/>
              </a:rPr>
              <a:t> acordul operatorului coordonat cu autoritatea </a:t>
            </a:r>
            <a:r>
              <a:rPr lang="ro-RO" sz="1600" b="0" dirty="0" err="1">
                <a:solidFill>
                  <a:schemeClr val="tx1"/>
                </a:solidFill>
                <a:latin typeface="Times New Roman" panose="02020603050405020304" pitchFamily="18" charset="0"/>
                <a:cs typeface="Times New Roman" panose="02020603050405020304" pitchFamily="18" charset="0"/>
              </a:rPr>
              <a:t>administraţiei</a:t>
            </a:r>
            <a:r>
              <a:rPr lang="ro-RO" sz="1600" b="0" dirty="0">
                <a:solidFill>
                  <a:schemeClr val="tx1"/>
                </a:solidFill>
                <a:latin typeface="Times New Roman" panose="02020603050405020304" pitchFamily="18" charset="0"/>
                <a:cs typeface="Times New Roman" panose="02020603050405020304" pitchFamily="18" charset="0"/>
              </a:rPr>
              <a:t> publice locale </a:t>
            </a:r>
            <a:r>
              <a:rPr lang="ro-RO" sz="1600" b="0" dirty="0" err="1">
                <a:solidFill>
                  <a:schemeClr val="tx1"/>
                </a:solidFill>
                <a:latin typeface="Times New Roman" panose="02020603050405020304" pitchFamily="18" charset="0"/>
                <a:cs typeface="Times New Roman" panose="02020603050405020304" pitchFamily="18" charset="0"/>
              </a:rPr>
              <a:t>cînd</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ro-RO" sz="1600" b="0" dirty="0">
                <a:solidFill>
                  <a:schemeClr val="tx1"/>
                </a:solidFill>
                <a:latin typeface="Times New Roman" panose="02020603050405020304" pitchFamily="18" charset="0"/>
                <a:cs typeface="Times New Roman" panose="02020603050405020304" pitchFamily="18" charset="0"/>
              </a:rPr>
              <a:t>    [Art.19 al.(5) sintagma „operatorului coordonat </a:t>
            </a:r>
            <a:r>
              <a:rPr lang="ro-RO" sz="1600" b="0" dirty="0" err="1">
                <a:solidFill>
                  <a:schemeClr val="tx1"/>
                </a:solidFill>
                <a:latin typeface="Times New Roman" panose="02020603050405020304" pitchFamily="18" charset="0"/>
                <a:cs typeface="Times New Roman" panose="02020603050405020304" pitchFamily="18" charset="0"/>
              </a:rPr>
              <a:t>cu”declarată</a:t>
            </a:r>
            <a:r>
              <a:rPr lang="ro-RO" sz="1600" b="0" dirty="0">
                <a:solidFill>
                  <a:schemeClr val="tx1"/>
                </a:solidFill>
                <a:latin typeface="Times New Roman" panose="02020603050405020304" pitchFamily="18" charset="0"/>
                <a:cs typeface="Times New Roman" panose="02020603050405020304" pitchFamily="18" charset="0"/>
              </a:rPr>
              <a:t> neconstituțională prin HCC28 din 11.10.16, MO459-471/23.12.16 art.109; în vigoare 11.10.16]</a:t>
            </a:r>
          </a:p>
          <a:p>
            <a:pPr algn="just"/>
            <a:r>
              <a:rPr lang="ro-RO" sz="1600" b="0" dirty="0">
                <a:solidFill>
                  <a:schemeClr val="tx1"/>
                </a:solidFill>
                <a:latin typeface="Times New Roman" panose="02020603050405020304" pitchFamily="18" charset="0"/>
                <a:cs typeface="Times New Roman" panose="02020603050405020304" pitchFamily="18" charset="0"/>
              </a:rPr>
              <a:t>    a) este necesară crearea surselor de rezervă pentru alimentarea cu apă a obiectelor de </a:t>
            </a:r>
            <a:r>
              <a:rPr lang="ro-RO" sz="1600" b="0" dirty="0" err="1">
                <a:solidFill>
                  <a:schemeClr val="tx1"/>
                </a:solidFill>
                <a:latin typeface="Times New Roman" panose="02020603050405020304" pitchFamily="18" charset="0"/>
                <a:cs typeface="Times New Roman" panose="02020603050405020304" pitchFamily="18" charset="0"/>
              </a:rPr>
              <a:t>importanţă</a:t>
            </a:r>
            <a:r>
              <a:rPr lang="ro-RO" sz="1600" b="0" dirty="0">
                <a:solidFill>
                  <a:schemeClr val="tx1"/>
                </a:solidFill>
                <a:latin typeface="Times New Roman" panose="02020603050405020304" pitchFamily="18" charset="0"/>
                <a:cs typeface="Times New Roman" panose="02020603050405020304" pitchFamily="18" charset="0"/>
              </a:rPr>
              <a:t> strategică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pentru </a:t>
            </a:r>
            <a:r>
              <a:rPr lang="ro-RO" sz="1600" b="0" dirty="0" err="1">
                <a:solidFill>
                  <a:schemeClr val="tx1"/>
                </a:solidFill>
                <a:latin typeface="Times New Roman" panose="02020603050405020304" pitchFamily="18" charset="0"/>
                <a:cs typeface="Times New Roman" panose="02020603050405020304" pitchFamily="18" charset="0"/>
              </a:rPr>
              <a:t>funcţionarea</a:t>
            </a:r>
            <a:r>
              <a:rPr lang="ro-RO" sz="1600" b="0" dirty="0">
                <a:solidFill>
                  <a:schemeClr val="tx1"/>
                </a:solidFill>
                <a:latin typeface="Times New Roman" panose="02020603050405020304" pitchFamily="18" charset="0"/>
                <a:cs typeface="Times New Roman" panose="02020603050405020304" pitchFamily="18" charset="0"/>
              </a:rPr>
              <a:t> normală a acestora în </a:t>
            </a:r>
            <a:r>
              <a:rPr lang="ro-RO" sz="1600" b="0" dirty="0" err="1">
                <a:solidFill>
                  <a:schemeClr val="tx1"/>
                </a:solidFill>
                <a:latin typeface="Times New Roman" panose="02020603050405020304" pitchFamily="18" charset="0"/>
                <a:cs typeface="Times New Roman" panose="02020603050405020304" pitchFamily="18" charset="0"/>
              </a:rPr>
              <a:t>situaţii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excepţionale</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ro-RO" sz="1600" b="0" dirty="0">
                <a:solidFill>
                  <a:schemeClr val="tx1"/>
                </a:solidFill>
                <a:latin typeface="Times New Roman" panose="02020603050405020304" pitchFamily="18" charset="0"/>
                <a:cs typeface="Times New Roman" panose="02020603050405020304" pitchFamily="18" charset="0"/>
              </a:rPr>
              <a:t>    b) </a:t>
            </a:r>
            <a:r>
              <a:rPr lang="ro-RO" sz="1600" b="0" dirty="0" err="1">
                <a:solidFill>
                  <a:schemeClr val="tx1"/>
                </a:solidFill>
                <a:latin typeface="Times New Roman" panose="02020603050405020304" pitchFamily="18" charset="0"/>
                <a:cs typeface="Times New Roman" panose="02020603050405020304" pitchFamily="18" charset="0"/>
              </a:rPr>
              <a:t>cerinţele</a:t>
            </a:r>
            <a:r>
              <a:rPr lang="ro-RO" sz="1600" b="0" dirty="0">
                <a:solidFill>
                  <a:schemeClr val="tx1"/>
                </a:solidFill>
                <a:latin typeface="Times New Roman" panose="02020603050405020304" pitchFamily="18" charset="0"/>
                <a:cs typeface="Times New Roman" panose="02020603050405020304" pitchFamily="18" charset="0"/>
              </a:rPr>
              <a:t> de apă ale consumatorului nu pot fi acoperite integral de către operator.</a:t>
            </a:r>
          </a:p>
          <a:p>
            <a:pPr algn="just"/>
            <a:r>
              <a:rPr lang="ro-RO" sz="1600" b="0" dirty="0">
                <a:solidFill>
                  <a:schemeClr val="tx1"/>
                </a:solidFill>
                <a:latin typeface="Times New Roman" panose="02020603050405020304" pitchFamily="18" charset="0"/>
                <a:cs typeface="Times New Roman" panose="02020603050405020304" pitchFamily="18" charset="0"/>
              </a:rPr>
              <a:t>    (6) În cazurile în care este necesară alimentarea cu apă a obiectelor pentru </a:t>
            </a:r>
            <a:r>
              <a:rPr lang="ro-RO" sz="1600" b="0" dirty="0" err="1">
                <a:solidFill>
                  <a:schemeClr val="tx1"/>
                </a:solidFill>
                <a:latin typeface="Times New Roman" panose="02020603050405020304" pitchFamily="18" charset="0"/>
                <a:cs typeface="Times New Roman" panose="02020603050405020304" pitchFamily="18" charset="0"/>
              </a:rPr>
              <a:t>comerţul</a:t>
            </a:r>
            <a:r>
              <a:rPr lang="ro-RO" sz="1600" b="0" dirty="0">
                <a:solidFill>
                  <a:schemeClr val="tx1"/>
                </a:solidFill>
                <a:latin typeface="Times New Roman" panose="02020603050405020304" pitchFamily="18" charset="0"/>
                <a:cs typeface="Times New Roman" panose="02020603050405020304" pitchFamily="18" charset="0"/>
              </a:rPr>
              <a:t> sezonier, a celor pentru amenajarea teritoriului, gospodăriei drumurilor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 </a:t>
            </a:r>
            <a:r>
              <a:rPr lang="ro-RO" sz="1600" b="0" dirty="0" err="1">
                <a:solidFill>
                  <a:schemeClr val="tx1"/>
                </a:solidFill>
                <a:latin typeface="Times New Roman" panose="02020603050405020304" pitchFamily="18" charset="0"/>
                <a:cs typeface="Times New Roman" panose="02020603050405020304" pitchFamily="18" charset="0"/>
              </a:rPr>
              <a:t>spaţiilor</a:t>
            </a:r>
            <a:r>
              <a:rPr lang="ro-RO" sz="1600" b="0" dirty="0">
                <a:solidFill>
                  <a:schemeClr val="tx1"/>
                </a:solidFill>
                <a:latin typeface="Times New Roman" panose="02020603050405020304" pitchFamily="18" charset="0"/>
                <a:cs typeface="Times New Roman" panose="02020603050405020304" pitchFamily="18" charset="0"/>
              </a:rPr>
              <a:t> verzi, precum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 celor aflate în </a:t>
            </a:r>
            <a:r>
              <a:rPr lang="ro-RO" sz="1600" b="0" dirty="0" err="1">
                <a:solidFill>
                  <a:schemeClr val="tx1"/>
                </a:solidFill>
                <a:latin typeface="Times New Roman" panose="02020603050405020304" pitchFamily="18" charset="0"/>
                <a:cs typeface="Times New Roman" panose="02020603050405020304" pitchFamily="18" charset="0"/>
              </a:rPr>
              <a:t>construcţie</a:t>
            </a:r>
            <a:r>
              <a:rPr lang="ro-RO" sz="1600" b="0" dirty="0">
                <a:solidFill>
                  <a:schemeClr val="tx1"/>
                </a:solidFill>
                <a:latin typeface="Times New Roman" panose="02020603050405020304" pitchFamily="18" charset="0"/>
                <a:cs typeface="Times New Roman" panose="02020603050405020304" pitchFamily="18" charset="0"/>
              </a:rPr>
              <a:t>, operatorul are dreptul să permită </a:t>
            </a:r>
            <a:r>
              <a:rPr lang="ro-RO" sz="1600" b="0" dirty="0" err="1">
                <a:solidFill>
                  <a:schemeClr val="tx1"/>
                </a:solidFill>
                <a:latin typeface="Times New Roman" panose="02020603050405020304" pitchFamily="18" charset="0"/>
                <a:cs typeface="Times New Roman" panose="02020603050405020304" pitchFamily="18" charset="0"/>
              </a:rPr>
              <a:t>construcţia</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reţelelor</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 </a:t>
            </a:r>
            <a:r>
              <a:rPr lang="ro-RO" sz="1600" b="0" dirty="0" err="1">
                <a:solidFill>
                  <a:schemeClr val="tx1"/>
                </a:solidFill>
                <a:latin typeface="Times New Roman" panose="02020603050405020304" pitchFamily="18" charset="0"/>
                <a:cs typeface="Times New Roman" panose="02020603050405020304" pitchFamily="18" charset="0"/>
              </a:rPr>
              <a:t>instalaţiilor</a:t>
            </a:r>
            <a:r>
              <a:rPr lang="ro-RO" sz="1600" b="0" dirty="0">
                <a:solidFill>
                  <a:schemeClr val="tx1"/>
                </a:solidFill>
                <a:latin typeface="Times New Roman" panose="02020603050405020304" pitchFamily="18" charset="0"/>
                <a:cs typeface="Times New Roman" panose="02020603050405020304" pitchFamily="18" charset="0"/>
              </a:rPr>
              <a:t> provizorii. În aceste cazuri, consumurile de apă vor fi contorizate, iar plata pentru serviciul furnizat se va efectua conform indicilor contorului. </a:t>
            </a:r>
          </a:p>
          <a:p>
            <a:pPr algn="just"/>
            <a:r>
              <a:rPr lang="ro-RO" sz="1600" b="0" dirty="0">
                <a:solidFill>
                  <a:schemeClr val="tx1"/>
                </a:solidFill>
                <a:latin typeface="Times New Roman" panose="02020603050405020304" pitchFamily="18" charset="0"/>
                <a:cs typeface="Times New Roman" panose="02020603050405020304" pitchFamily="18" charset="0"/>
              </a:rPr>
              <a:t>    (7) Racordarea </a:t>
            </a:r>
            <a:r>
              <a:rPr lang="ro-RO" sz="1600" b="0" dirty="0" err="1">
                <a:solidFill>
                  <a:schemeClr val="tx1"/>
                </a:solidFill>
                <a:latin typeface="Times New Roman" panose="02020603050405020304" pitchFamily="18" charset="0"/>
                <a:cs typeface="Times New Roman" panose="02020603050405020304" pitchFamily="18" charset="0"/>
              </a:rPr>
              <a:t>reţelelor</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 </a:t>
            </a:r>
            <a:r>
              <a:rPr lang="ro-RO" sz="1600" b="0" dirty="0" err="1">
                <a:solidFill>
                  <a:schemeClr val="tx1"/>
                </a:solidFill>
                <a:latin typeface="Times New Roman" panose="02020603050405020304" pitchFamily="18" charset="0"/>
                <a:cs typeface="Times New Roman" panose="02020603050405020304" pitchFamily="18" charset="0"/>
              </a:rPr>
              <a:t>instalaţiilor</a:t>
            </a:r>
            <a:r>
              <a:rPr lang="ro-RO" sz="1600" b="0" dirty="0">
                <a:solidFill>
                  <a:schemeClr val="tx1"/>
                </a:solidFill>
                <a:latin typeface="Times New Roman" panose="02020603050405020304" pitchFamily="18" charset="0"/>
                <a:cs typeface="Times New Roman" panose="02020603050405020304" pitchFamily="18" charset="0"/>
              </a:rPr>
              <a:t> provizorii la coloanele de </a:t>
            </a:r>
            <a:r>
              <a:rPr lang="ro-RO" sz="1600" b="0" dirty="0" err="1">
                <a:solidFill>
                  <a:schemeClr val="tx1"/>
                </a:solidFill>
                <a:latin typeface="Times New Roman" panose="02020603050405020304" pitchFamily="18" charset="0"/>
                <a:cs typeface="Times New Roman" panose="02020603050405020304" pitchFamily="18" charset="0"/>
              </a:rPr>
              <a:t>distribuţie</a:t>
            </a:r>
            <a:r>
              <a:rPr lang="ro-RO" sz="1600" b="0" dirty="0">
                <a:solidFill>
                  <a:schemeClr val="tx1"/>
                </a:solidFill>
                <a:latin typeface="Times New Roman" panose="02020603050405020304" pitchFamily="18" charset="0"/>
                <a:cs typeface="Times New Roman" panose="02020603050405020304" pitchFamily="18" charset="0"/>
              </a:rPr>
              <a:t> a apei sau la </a:t>
            </a:r>
            <a:r>
              <a:rPr lang="ro-RO" sz="1600" b="0" dirty="0" err="1">
                <a:solidFill>
                  <a:schemeClr val="tx1"/>
                </a:solidFill>
                <a:latin typeface="Times New Roman" panose="02020603050405020304" pitchFamily="18" charset="0"/>
                <a:cs typeface="Times New Roman" panose="02020603050405020304" pitchFamily="18" charset="0"/>
              </a:rPr>
              <a:t>hidranţi</a:t>
            </a:r>
            <a:r>
              <a:rPr lang="ro-RO" sz="1600" b="0" dirty="0">
                <a:solidFill>
                  <a:schemeClr val="tx1"/>
                </a:solidFill>
                <a:latin typeface="Times New Roman" panose="02020603050405020304" pitchFamily="18" charset="0"/>
                <a:cs typeface="Times New Roman" panose="02020603050405020304" pitchFamily="18" charset="0"/>
              </a:rPr>
              <a:t> este interzisă.</a:t>
            </a:r>
          </a:p>
          <a:p>
            <a:pPr algn="just"/>
            <a:r>
              <a:rPr lang="ro-RO" sz="1600" b="0" dirty="0">
                <a:solidFill>
                  <a:schemeClr val="tx1"/>
                </a:solidFill>
                <a:latin typeface="Times New Roman" panose="02020603050405020304" pitchFamily="18" charset="0"/>
                <a:cs typeface="Times New Roman" panose="02020603050405020304" pitchFamily="18" charset="0"/>
              </a:rPr>
              <a:t>    (8) În exteriorul clădirilor, </a:t>
            </a:r>
            <a:r>
              <a:rPr lang="ro-RO" sz="1600" b="0" dirty="0" err="1">
                <a:solidFill>
                  <a:schemeClr val="tx1"/>
                </a:solidFill>
                <a:latin typeface="Times New Roman" panose="02020603050405020304" pitchFamily="18" charset="0"/>
                <a:cs typeface="Times New Roman" panose="02020603050405020304" pitchFamily="18" charset="0"/>
              </a:rPr>
              <a:t>reţelele</a:t>
            </a:r>
            <a:r>
              <a:rPr lang="ro-RO" sz="1600" b="0" dirty="0">
                <a:solidFill>
                  <a:schemeClr val="tx1"/>
                </a:solidFill>
                <a:latin typeface="Times New Roman" panose="02020603050405020304" pitchFamily="18" charset="0"/>
                <a:cs typeface="Times New Roman" panose="02020603050405020304" pitchFamily="18" charset="0"/>
              </a:rPr>
              <a:t> provizorii se instalează în </a:t>
            </a:r>
            <a:r>
              <a:rPr lang="ro-RO" sz="1600" b="0" dirty="0" err="1">
                <a:solidFill>
                  <a:schemeClr val="tx1"/>
                </a:solidFill>
                <a:latin typeface="Times New Roman" panose="02020603050405020304" pitchFamily="18" charset="0"/>
                <a:cs typeface="Times New Roman" panose="02020603050405020304" pitchFamily="18" charset="0"/>
              </a:rPr>
              <a:t>pămînt</a:t>
            </a:r>
            <a:r>
              <a:rPr lang="ro-RO" sz="1600" b="0" dirty="0">
                <a:solidFill>
                  <a:schemeClr val="tx1"/>
                </a:solidFill>
                <a:latin typeface="Times New Roman" panose="02020603050405020304" pitchFamily="18" charset="0"/>
                <a:cs typeface="Times New Roman" panose="02020603050405020304" pitchFamily="18" charset="0"/>
              </a:rPr>
              <a:t> la o </a:t>
            </a:r>
            <a:r>
              <a:rPr lang="ro-RO" sz="1600" b="0" dirty="0" err="1">
                <a:solidFill>
                  <a:schemeClr val="tx1"/>
                </a:solidFill>
                <a:latin typeface="Times New Roman" panose="02020603050405020304" pitchFamily="18" charset="0"/>
                <a:cs typeface="Times New Roman" panose="02020603050405020304" pitchFamily="18" charset="0"/>
              </a:rPr>
              <a:t>adîncime</a:t>
            </a:r>
            <a:r>
              <a:rPr lang="ro-RO" sz="1600" b="0" dirty="0">
                <a:solidFill>
                  <a:schemeClr val="tx1"/>
                </a:solidFill>
                <a:latin typeface="Times New Roman" panose="02020603050405020304" pitchFamily="18" charset="0"/>
                <a:cs typeface="Times New Roman" panose="02020603050405020304" pitchFamily="18" charset="0"/>
              </a:rPr>
              <a:t> stabilită de normele în </a:t>
            </a:r>
            <a:r>
              <a:rPr lang="ro-RO" sz="1600" b="0" dirty="0" err="1">
                <a:solidFill>
                  <a:schemeClr val="tx1"/>
                </a:solidFill>
                <a:latin typeface="Times New Roman" panose="02020603050405020304" pitchFamily="18" charset="0"/>
                <a:cs typeface="Times New Roman" panose="02020603050405020304" pitchFamily="18" charset="0"/>
              </a:rPr>
              <a:t>construcţii</a:t>
            </a:r>
            <a:r>
              <a:rPr lang="ro-RO" sz="1600" b="0" dirty="0">
                <a:solidFill>
                  <a:schemeClr val="tx1"/>
                </a:solidFill>
                <a:latin typeface="Times New Roman" panose="02020603050405020304" pitchFamily="18" charset="0"/>
                <a:cs typeface="Times New Roman" panose="02020603050405020304" pitchFamily="18" charset="0"/>
              </a:rPr>
              <a:t> în vigoare sau în canale subterane. Instalarea </a:t>
            </a:r>
            <a:r>
              <a:rPr lang="ro-RO" sz="1600" b="0" dirty="0" err="1">
                <a:solidFill>
                  <a:schemeClr val="tx1"/>
                </a:solidFill>
                <a:latin typeface="Times New Roman" panose="02020603050405020304" pitchFamily="18" charset="0"/>
                <a:cs typeface="Times New Roman" panose="02020603050405020304" pitchFamily="18" charset="0"/>
              </a:rPr>
              <a:t>reţelelor</a:t>
            </a:r>
            <a:r>
              <a:rPr lang="ro-RO" sz="1600" b="0" dirty="0">
                <a:solidFill>
                  <a:schemeClr val="tx1"/>
                </a:solidFill>
                <a:latin typeface="Times New Roman" panose="02020603050405020304" pitchFamily="18" charset="0"/>
                <a:cs typeface="Times New Roman" panose="02020603050405020304" pitchFamily="18" charset="0"/>
              </a:rPr>
              <a:t> la </a:t>
            </a:r>
            <a:r>
              <a:rPr lang="ro-RO" sz="1600" b="0" dirty="0" err="1">
                <a:solidFill>
                  <a:schemeClr val="tx1"/>
                </a:solidFill>
                <a:latin typeface="Times New Roman" panose="02020603050405020304" pitchFamily="18" charset="0"/>
                <a:cs typeface="Times New Roman" panose="02020603050405020304" pitchFamily="18" charset="0"/>
              </a:rPr>
              <a:t>suprafaţa</a:t>
            </a:r>
            <a:r>
              <a:rPr lang="ro-RO" sz="1600" b="0" dirty="0">
                <a:solidFill>
                  <a:schemeClr val="tx1"/>
                </a:solidFill>
                <a:latin typeface="Times New Roman" panose="02020603050405020304" pitchFamily="18" charset="0"/>
                <a:cs typeface="Times New Roman" panose="02020603050405020304" pitchFamily="18" charset="0"/>
              </a:rPr>
              <a:t> terenului se permite numai în cazul în care </a:t>
            </a:r>
            <a:r>
              <a:rPr lang="ro-RO" sz="1600" b="0" dirty="0" err="1">
                <a:solidFill>
                  <a:schemeClr val="tx1"/>
                </a:solidFill>
                <a:latin typeface="Times New Roman" panose="02020603050405020304" pitchFamily="18" charset="0"/>
                <a:cs typeface="Times New Roman" panose="02020603050405020304" pitchFamily="18" charset="0"/>
              </a:rPr>
              <a:t>reţelele</a:t>
            </a:r>
            <a:r>
              <a:rPr lang="ro-RO" sz="1600" b="0" dirty="0">
                <a:solidFill>
                  <a:schemeClr val="tx1"/>
                </a:solidFill>
                <a:latin typeface="Times New Roman" panose="02020603050405020304" pitchFamily="18" charset="0"/>
                <a:cs typeface="Times New Roman" panose="02020603050405020304" pitchFamily="18" charset="0"/>
              </a:rPr>
              <a:t> respective urmează a fi folosite doar în perioada caldă a anului.</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717638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A11602F-3D44-423F-9C87-A5429202909A}"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98764" y="1598927"/>
            <a:ext cx="8546471" cy="5016758"/>
          </a:xfrm>
          <a:prstGeom prst="rect">
            <a:avLst/>
          </a:prstGeom>
          <a:noFill/>
        </p:spPr>
        <p:txBody>
          <a:bodyPr wrap="square" rtlCol="0">
            <a:spAutoFit/>
          </a:bodyPr>
          <a:lstStyle/>
          <a:p>
            <a:pPr algn="just"/>
            <a:r>
              <a:rPr lang="ro-RO" sz="1600" dirty="0">
                <a:solidFill>
                  <a:schemeClr val="tx1"/>
                </a:solidFill>
                <a:latin typeface="Times New Roman" panose="02020603050405020304" pitchFamily="18" charset="0"/>
                <a:cs typeface="Times New Roman" panose="02020603050405020304" pitchFamily="18" charset="0"/>
              </a:rPr>
              <a:t>Articolul 21. Alimentarea cu apă în </a:t>
            </a:r>
            <a:r>
              <a:rPr lang="ro-RO" sz="1600" dirty="0" err="1">
                <a:solidFill>
                  <a:schemeClr val="tx1"/>
                </a:solidFill>
                <a:latin typeface="Times New Roman" panose="02020603050405020304" pitchFamily="18" charset="0"/>
                <a:cs typeface="Times New Roman" panose="02020603050405020304" pitchFamily="18" charset="0"/>
              </a:rPr>
              <a:t>situaţii</a:t>
            </a:r>
            <a:r>
              <a:rPr lang="ro-RO" sz="1600" dirty="0">
                <a:solidFill>
                  <a:schemeClr val="tx1"/>
                </a:solidFill>
                <a:latin typeface="Times New Roman" panose="02020603050405020304" pitchFamily="18" charset="0"/>
                <a:cs typeface="Times New Roman" panose="02020603050405020304" pitchFamily="18" charset="0"/>
              </a:rPr>
              <a:t> </a:t>
            </a:r>
            <a:r>
              <a:rPr lang="ro-RO" sz="1600" dirty="0" err="1">
                <a:solidFill>
                  <a:schemeClr val="tx1"/>
                </a:solidFill>
                <a:latin typeface="Times New Roman" panose="02020603050405020304" pitchFamily="18" charset="0"/>
                <a:cs typeface="Times New Roman" panose="02020603050405020304" pitchFamily="18" charset="0"/>
              </a:rPr>
              <a:t>excepţionale</a:t>
            </a:r>
            <a:endParaRPr lang="ro-RO" sz="1600" dirty="0">
              <a:solidFill>
                <a:schemeClr val="tx1"/>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    (1) Furnizarea serviciului public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 consumatorilor în </a:t>
            </a:r>
            <a:r>
              <a:rPr lang="ro-RO" sz="1600" b="0" dirty="0" err="1">
                <a:solidFill>
                  <a:schemeClr val="tx1"/>
                </a:solidFill>
                <a:latin typeface="Times New Roman" panose="02020603050405020304" pitchFamily="18" charset="0"/>
                <a:cs typeface="Times New Roman" panose="02020603050405020304" pitchFamily="18" charset="0"/>
              </a:rPr>
              <a:t>situaţii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excepţionale</a:t>
            </a:r>
            <a:r>
              <a:rPr lang="ro-RO" sz="1600" b="0" dirty="0">
                <a:solidFill>
                  <a:schemeClr val="tx1"/>
                </a:solidFill>
                <a:latin typeface="Times New Roman" panose="02020603050405020304" pitchFamily="18" charset="0"/>
                <a:cs typeface="Times New Roman" panose="02020603050405020304" pitchFamily="18" charset="0"/>
              </a:rPr>
              <a:t> (avarii, catastrofe, </a:t>
            </a:r>
            <a:r>
              <a:rPr lang="ro-RO" sz="1600" b="0" dirty="0" err="1">
                <a:solidFill>
                  <a:schemeClr val="tx1"/>
                </a:solidFill>
                <a:latin typeface="Times New Roman" panose="02020603050405020304" pitchFamily="18" charset="0"/>
                <a:cs typeface="Times New Roman" panose="02020603050405020304" pitchFamily="18" charset="0"/>
              </a:rPr>
              <a:t>calamităţi</a:t>
            </a:r>
            <a:r>
              <a:rPr lang="ro-RO" sz="1600" b="0" dirty="0">
                <a:solidFill>
                  <a:schemeClr val="tx1"/>
                </a:solidFill>
                <a:latin typeface="Times New Roman" panose="02020603050405020304" pitchFamily="18" charset="0"/>
                <a:cs typeface="Times New Roman" panose="02020603050405020304" pitchFamily="18" charset="0"/>
              </a:rPr>
              <a:t> cu caracter natural etc.) se efectuează în conformitate cu actele legislative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cu alte acte normative în vigoare.</a:t>
            </a:r>
          </a:p>
          <a:p>
            <a:pPr algn="just"/>
            <a:r>
              <a:rPr lang="ro-RO" sz="1600" b="0" dirty="0">
                <a:solidFill>
                  <a:schemeClr val="tx1"/>
                </a:solidFill>
                <a:latin typeface="Times New Roman" panose="02020603050405020304" pitchFamily="18" charset="0"/>
                <a:cs typeface="Times New Roman" panose="02020603050405020304" pitchFamily="18" charset="0"/>
              </a:rPr>
              <a:t>    (2) În cazul lipsei de apă cauzate de </a:t>
            </a:r>
            <a:r>
              <a:rPr lang="ro-RO" sz="1600" b="0" dirty="0" err="1">
                <a:solidFill>
                  <a:schemeClr val="tx1"/>
                </a:solidFill>
                <a:latin typeface="Times New Roman" panose="02020603050405020304" pitchFamily="18" charset="0"/>
                <a:cs typeface="Times New Roman" panose="02020603050405020304" pitchFamily="18" charset="0"/>
              </a:rPr>
              <a:t>calamităţi</a:t>
            </a:r>
            <a:r>
              <a:rPr lang="ro-RO" sz="1600" b="0" dirty="0">
                <a:solidFill>
                  <a:schemeClr val="tx1"/>
                </a:solidFill>
                <a:latin typeface="Times New Roman" panose="02020603050405020304" pitchFamily="18" charset="0"/>
                <a:cs typeface="Times New Roman" panose="02020603050405020304" pitchFamily="18" charset="0"/>
              </a:rPr>
              <a:t> naturale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/sau de catastrofe </a:t>
            </a:r>
            <a:r>
              <a:rPr lang="ro-RO" sz="1600" b="0" dirty="0" err="1">
                <a:solidFill>
                  <a:schemeClr val="tx1"/>
                </a:solidFill>
                <a:latin typeface="Times New Roman" panose="02020603050405020304" pitchFamily="18" charset="0"/>
                <a:cs typeface="Times New Roman" panose="02020603050405020304" pitchFamily="18" charset="0"/>
              </a:rPr>
              <a:t>tehnogene</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distribuţia</a:t>
            </a:r>
            <a:r>
              <a:rPr lang="ro-RO" sz="1600" b="0" dirty="0">
                <a:solidFill>
                  <a:schemeClr val="tx1"/>
                </a:solidFill>
                <a:latin typeface="Times New Roman" panose="02020603050405020304" pitchFamily="18" charset="0"/>
                <a:cs typeface="Times New Roman" panose="02020603050405020304" pitchFamily="18" charset="0"/>
              </a:rPr>
              <a:t> apei se va efectua conform unui program propus de operator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aprobat de </a:t>
            </a:r>
            <a:r>
              <a:rPr lang="ro-RO" sz="1600" b="0" dirty="0" err="1">
                <a:solidFill>
                  <a:schemeClr val="tx1"/>
                </a:solidFill>
                <a:latin typeface="Times New Roman" panose="02020603050405020304" pitchFamily="18" charset="0"/>
                <a:cs typeface="Times New Roman" panose="02020603050405020304" pitchFamily="18" charset="0"/>
              </a:rPr>
              <a:t>autorităţile</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administraţiei</a:t>
            </a:r>
            <a:r>
              <a:rPr lang="ro-RO" sz="1600" b="0" dirty="0">
                <a:solidFill>
                  <a:schemeClr val="tx1"/>
                </a:solidFill>
                <a:latin typeface="Times New Roman" panose="02020603050405020304" pitchFamily="18" charset="0"/>
                <a:cs typeface="Times New Roman" panose="02020603050405020304" pitchFamily="18" charset="0"/>
              </a:rPr>
              <a:t> publice locale. Acest program va fi adus la </a:t>
            </a:r>
            <a:r>
              <a:rPr lang="ro-RO" sz="1600" b="0" dirty="0" err="1">
                <a:solidFill>
                  <a:schemeClr val="tx1"/>
                </a:solidFill>
                <a:latin typeface="Times New Roman" panose="02020603050405020304" pitchFamily="18" charset="0"/>
                <a:cs typeface="Times New Roman" panose="02020603050405020304" pitchFamily="18" charset="0"/>
              </a:rPr>
              <a:t>cunoştinţă</a:t>
            </a:r>
            <a:r>
              <a:rPr lang="ro-RO" sz="1600" b="0" dirty="0">
                <a:solidFill>
                  <a:schemeClr val="tx1"/>
                </a:solidFill>
                <a:latin typeface="Times New Roman" panose="02020603050405020304" pitchFamily="18" charset="0"/>
                <a:cs typeface="Times New Roman" panose="02020603050405020304" pitchFamily="18" charset="0"/>
              </a:rPr>
              <a:t> consumatorilor prin diverse mijloace (mass-media, telefon, </a:t>
            </a:r>
            <a:r>
              <a:rPr lang="ro-RO" sz="1600" b="0" dirty="0" err="1">
                <a:solidFill>
                  <a:schemeClr val="tx1"/>
                </a:solidFill>
                <a:latin typeface="Times New Roman" panose="02020603050405020304" pitchFamily="18" charset="0"/>
                <a:cs typeface="Times New Roman" panose="02020603050405020304" pitchFamily="18" charset="0"/>
              </a:rPr>
              <a:t>afişare</a:t>
            </a:r>
            <a:r>
              <a:rPr lang="ro-RO" sz="1600" b="0" dirty="0">
                <a:solidFill>
                  <a:schemeClr val="tx1"/>
                </a:solidFill>
                <a:latin typeface="Times New Roman" panose="02020603050405020304" pitchFamily="18" charset="0"/>
                <a:cs typeface="Times New Roman" panose="02020603050405020304" pitchFamily="18" charset="0"/>
              </a:rPr>
              <a:t> la utilizator etc.).</a:t>
            </a:r>
          </a:p>
          <a:p>
            <a:pPr algn="just"/>
            <a:r>
              <a:rPr lang="en-US" sz="1600" b="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Articolul</a:t>
            </a:r>
            <a:r>
              <a:rPr lang="en-US" sz="1600" dirty="0">
                <a:solidFill>
                  <a:schemeClr val="tx1"/>
                </a:solidFill>
                <a:latin typeface="Times New Roman" panose="02020603050405020304" pitchFamily="18" charset="0"/>
                <a:cs typeface="Times New Roman" panose="02020603050405020304" pitchFamily="18" charset="0"/>
              </a:rPr>
              <a:t> 22. </a:t>
            </a:r>
            <a:r>
              <a:rPr lang="en-US" sz="1600" dirty="0" err="1">
                <a:solidFill>
                  <a:schemeClr val="tx1"/>
                </a:solidFill>
                <a:latin typeface="Times New Roman" panose="02020603050405020304" pitchFamily="18" charset="0"/>
                <a:cs typeface="Times New Roman" panose="02020603050405020304" pitchFamily="18" charset="0"/>
              </a:rPr>
              <a:t>Evacuarea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apelor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uzate</a:t>
            </a:r>
            <a:endParaRPr lang="en-US" sz="1600" dirty="0">
              <a:solidFill>
                <a:schemeClr val="tx1"/>
              </a:solidFill>
              <a:latin typeface="Times New Roman" panose="02020603050405020304" pitchFamily="18" charset="0"/>
              <a:cs typeface="Times New Roman" panose="02020603050405020304" pitchFamily="18" charset="0"/>
            </a:endParaRPr>
          </a:p>
          <a:p>
            <a:pPr algn="just"/>
            <a:r>
              <a:rPr lang="en-US" sz="1600" b="0" dirty="0">
                <a:solidFill>
                  <a:schemeClr val="tx1"/>
                </a:solidFill>
                <a:latin typeface="Times New Roman" panose="02020603050405020304" pitchFamily="18" charset="0"/>
                <a:cs typeface="Times New Roman" panose="02020603050405020304" pitchFamily="18" charset="0"/>
              </a:rPr>
              <a:t>    (1) </a:t>
            </a:r>
            <a:r>
              <a:rPr lang="en-US" sz="1600" b="0" dirty="0" err="1">
                <a:solidFill>
                  <a:schemeClr val="tx1"/>
                </a:solidFill>
                <a:latin typeface="Times New Roman" panose="02020603050405020304" pitchFamily="18" charset="0"/>
                <a:cs typeface="Times New Roman" panose="02020603050405020304" pitchFamily="18" charset="0"/>
              </a:rPr>
              <a:t>Cantitatea</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substanţe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poluante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apele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uzate</a:t>
            </a:r>
            <a:r>
              <a:rPr lang="en-US" sz="1600" b="0" dirty="0">
                <a:solidFill>
                  <a:schemeClr val="tx1"/>
                </a:solidFill>
                <a:latin typeface="Times New Roman" panose="02020603050405020304" pitchFamily="18" charset="0"/>
                <a:cs typeface="Times New Roman" panose="02020603050405020304" pitchFamily="18" charset="0"/>
              </a:rPr>
              <a:t> evacuate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sistemele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publice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canalizare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trebuie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să</a:t>
            </a:r>
            <a:r>
              <a:rPr lang="en-US" sz="1600" b="0" dirty="0">
                <a:solidFill>
                  <a:schemeClr val="tx1"/>
                </a:solidFill>
                <a:latin typeface="Times New Roman" panose="02020603050405020304" pitchFamily="18" charset="0"/>
                <a:cs typeface="Times New Roman" panose="02020603050405020304" pitchFamily="18" charset="0"/>
              </a:rPr>
              <a:t> nu </a:t>
            </a:r>
            <a:r>
              <a:rPr lang="en-US" sz="1600" b="0" dirty="0" err="1">
                <a:solidFill>
                  <a:schemeClr val="tx1"/>
                </a:solidFill>
                <a:latin typeface="Times New Roman" panose="02020603050405020304" pitchFamily="18" charset="0"/>
                <a:cs typeface="Times New Roman" panose="02020603050405020304" pitchFamily="18" charset="0"/>
              </a:rPr>
              <a:t>depăşească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concentraţia</a:t>
            </a:r>
            <a:r>
              <a:rPr lang="en-US" sz="1600" b="0" dirty="0">
                <a:solidFill>
                  <a:schemeClr val="tx1"/>
                </a:solidFill>
                <a:latin typeface="Times New Roman" panose="02020603050405020304" pitchFamily="18" charset="0"/>
                <a:cs typeface="Times New Roman" panose="02020603050405020304" pitchFamily="18" charset="0"/>
              </a:rPr>
              <a:t> maxim </a:t>
            </a:r>
            <a:r>
              <a:rPr lang="en-US" sz="1600" b="0" dirty="0" err="1">
                <a:solidFill>
                  <a:schemeClr val="tx1"/>
                </a:solidFill>
                <a:latin typeface="Times New Roman" panose="02020603050405020304" pitchFamily="18" charset="0"/>
                <a:cs typeface="Times New Roman" panose="02020603050405020304" pitchFamily="18" charset="0"/>
              </a:rPr>
              <a:t>admisibilă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Apele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uzate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trebuie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corespundă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prevederilor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actelor</a:t>
            </a:r>
            <a:r>
              <a:rPr lang="en-US" sz="1600" b="0" dirty="0">
                <a:solidFill>
                  <a:schemeClr val="tx1"/>
                </a:solidFill>
                <a:latin typeface="Times New Roman" panose="02020603050405020304" pitchFamily="18" charset="0"/>
                <a:cs typeface="Times New Roman" panose="02020603050405020304" pitchFamily="18" charset="0"/>
              </a:rPr>
              <a:t> normative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vigoare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ale </a:t>
            </a:r>
            <a:r>
              <a:rPr lang="en-US" sz="1600" b="0" dirty="0" err="1">
                <a:solidFill>
                  <a:schemeClr val="tx1"/>
                </a:solidFill>
                <a:latin typeface="Times New Roman" panose="02020603050405020304" pitchFamily="18" charset="0"/>
                <a:cs typeface="Times New Roman" panose="02020603050405020304" pitchFamily="18" charset="0"/>
              </a:rPr>
              <a:t>contractului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furnizare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serviciului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astfel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încît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prin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natura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cantitatea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ori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calitatea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să</a:t>
            </a:r>
            <a:r>
              <a:rPr lang="en-US" sz="1600" b="0" dirty="0">
                <a:solidFill>
                  <a:schemeClr val="tx1"/>
                </a:solidFill>
                <a:latin typeface="Times New Roman" panose="02020603050405020304" pitchFamily="18" charset="0"/>
                <a:cs typeface="Times New Roman" panose="02020603050405020304" pitchFamily="18" charset="0"/>
              </a:rPr>
              <a:t> nu </a:t>
            </a:r>
            <a:r>
              <a:rPr lang="en-US" sz="1600" b="0" dirty="0" err="1">
                <a:solidFill>
                  <a:schemeClr val="tx1"/>
                </a:solidFill>
                <a:latin typeface="Times New Roman" panose="02020603050405020304" pitchFamily="18" charset="0"/>
                <a:cs typeface="Times New Roman" panose="02020603050405020304" pitchFamily="18" charset="0"/>
              </a:rPr>
              <a:t>conducă</a:t>
            </a:r>
            <a:r>
              <a:rPr lang="en-US" sz="1600" b="0" dirty="0">
                <a:solidFill>
                  <a:schemeClr val="tx1"/>
                </a:solidFill>
                <a:latin typeface="Times New Roman" panose="02020603050405020304" pitchFamily="18" charset="0"/>
                <a:cs typeface="Times New Roman" panose="02020603050405020304" pitchFamily="18" charset="0"/>
              </a:rPr>
              <a:t> la:</a:t>
            </a:r>
          </a:p>
          <a:p>
            <a:pPr algn="just"/>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degradarea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construcţiilor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instalaţiilor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componente</a:t>
            </a:r>
            <a:r>
              <a:rPr lang="en-US" sz="1600" b="0" dirty="0">
                <a:solidFill>
                  <a:schemeClr val="tx1"/>
                </a:solidFill>
                <a:latin typeface="Times New Roman" panose="02020603050405020304" pitchFamily="18" charset="0"/>
                <a:cs typeface="Times New Roman" panose="02020603050405020304" pitchFamily="18" charset="0"/>
              </a:rPr>
              <a:t> ale </a:t>
            </a:r>
            <a:r>
              <a:rPr lang="en-US" sz="1600" b="0" dirty="0" err="1">
                <a:solidFill>
                  <a:schemeClr val="tx1"/>
                </a:solidFill>
                <a:latin typeface="Times New Roman" panose="02020603050405020304" pitchFamily="18" charset="0"/>
                <a:cs typeface="Times New Roman" panose="02020603050405020304" pitchFamily="18" charset="0"/>
              </a:rPr>
              <a:t>sistemelor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centralizate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publice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canalizare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b) </a:t>
            </a:r>
            <a:r>
              <a:rPr lang="en-US" sz="1600" b="0" dirty="0" err="1">
                <a:solidFill>
                  <a:schemeClr val="tx1"/>
                </a:solidFill>
                <a:latin typeface="Times New Roman" panose="02020603050405020304" pitchFamily="18" charset="0"/>
                <a:cs typeface="Times New Roman" panose="02020603050405020304" pitchFamily="18" charset="0"/>
              </a:rPr>
              <a:t>diminuarea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capacităţii</a:t>
            </a:r>
            <a:r>
              <a:rPr lang="en-US" sz="1600" b="0" dirty="0">
                <a:solidFill>
                  <a:schemeClr val="tx1"/>
                </a:solidFill>
                <a:latin typeface="Times New Roman" panose="02020603050405020304" pitchFamily="18" charset="0"/>
                <a:cs typeface="Times New Roman" panose="02020603050405020304" pitchFamily="18" charset="0"/>
              </a:rPr>
              <a:t> de transport a </a:t>
            </a:r>
            <a:r>
              <a:rPr lang="en-US" sz="1600" b="0" dirty="0" err="1">
                <a:solidFill>
                  <a:schemeClr val="tx1"/>
                </a:solidFill>
                <a:latin typeface="Times New Roman" panose="02020603050405020304" pitchFamily="18" charset="0"/>
                <a:cs typeface="Times New Roman" panose="02020603050405020304" pitchFamily="18" charset="0"/>
              </a:rPr>
              <a:t>reţelelor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canalelor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colectoare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c) </a:t>
            </a:r>
            <a:r>
              <a:rPr lang="en-US" sz="1600" b="0" dirty="0" err="1">
                <a:solidFill>
                  <a:schemeClr val="tx1"/>
                </a:solidFill>
                <a:latin typeface="Times New Roman" panose="02020603050405020304" pitchFamily="18" charset="0"/>
                <a:cs typeface="Times New Roman" panose="02020603050405020304" pitchFamily="18" charset="0"/>
              </a:rPr>
              <a:t>perturbarea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funcţionării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normale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staţiei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epurare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cauzată</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depăşirea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debitului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încărcării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sau</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inhibarea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proceselor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epurare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d) </a:t>
            </a:r>
            <a:r>
              <a:rPr lang="en-US" sz="1600" b="0" dirty="0" err="1">
                <a:solidFill>
                  <a:schemeClr val="tx1"/>
                </a:solidFill>
                <a:latin typeface="Times New Roman" panose="02020603050405020304" pitchFamily="18" charset="0"/>
                <a:cs typeface="Times New Roman" panose="02020603050405020304" pitchFamily="18" charset="0"/>
              </a:rPr>
              <a:t>apariţia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unor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pericole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pentru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igiena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sănătatea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populaţiei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sau</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personalului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procesul</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exploatare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sistemului</a:t>
            </a:r>
            <a:r>
              <a:rPr lang="en-US" sz="1600" b="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5274865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D9F937B-1509-42F7-B38C-A0D826C441B9}"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3662541"/>
          </a:xfrm>
          <a:prstGeom prst="rect">
            <a:avLst/>
          </a:prstGeom>
          <a:noFill/>
        </p:spPr>
        <p:txBody>
          <a:bodyPr wrap="square" rtlCol="0">
            <a:spAutoFit/>
          </a:bodyPr>
          <a:lstStyle/>
          <a:p>
            <a:r>
              <a:rPr lang="pt-BR" sz="1600" b="0" dirty="0">
                <a:solidFill>
                  <a:schemeClr val="tx1"/>
                </a:solidFill>
                <a:latin typeface="Times New Roman" panose="02020603050405020304" pitchFamily="18" charset="0"/>
                <a:cs typeface="Times New Roman" panose="02020603050405020304" pitchFamily="18" charset="0"/>
              </a:rPr>
              <a:t> e) apariţia pericolelor de explozie</a:t>
            </a:r>
            <a:r>
              <a:rPr lang="pt-BR" sz="2000" b="0" dirty="0">
                <a:solidFill>
                  <a:schemeClr val="tx1"/>
                </a:solidFill>
                <a:latin typeface="Times New Roman" panose="02020603050405020304" pitchFamily="18" charset="0"/>
                <a:cs typeface="Times New Roman" panose="02020603050405020304" pitchFamily="18" charset="0"/>
              </a:rPr>
              <a:t>.</a:t>
            </a:r>
            <a:endParaRPr lang="ro-RO" sz="2000" b="0" dirty="0">
              <a:solidFill>
                <a:schemeClr val="tx1"/>
              </a:solidFill>
              <a:latin typeface="Times New Roman" panose="02020603050405020304" pitchFamily="18" charset="0"/>
              <a:cs typeface="Times New Roman" panose="02020603050405020304" pitchFamily="18" charset="0"/>
            </a:endParaRPr>
          </a:p>
          <a:p>
            <a:r>
              <a:rPr lang="en-US" sz="2000" b="0" dirty="0">
                <a:solidFill>
                  <a:schemeClr val="tx1"/>
                </a:solidFill>
                <a:latin typeface="Times New Roman" panose="02020603050405020304" pitchFamily="18" charset="0"/>
                <a:cs typeface="Times New Roman" panose="02020603050405020304" pitchFamily="18" charset="0"/>
              </a:rPr>
              <a:t> </a:t>
            </a:r>
            <a:r>
              <a:rPr lang="en-US" sz="1600" b="0" dirty="0">
                <a:solidFill>
                  <a:schemeClr val="tx1"/>
                </a:solidFill>
                <a:latin typeface="Times New Roman" panose="02020603050405020304" pitchFamily="18" charset="0"/>
                <a:cs typeface="Times New Roman" panose="02020603050405020304" pitchFamily="18" charset="0"/>
              </a:rPr>
              <a:t>(2) </a:t>
            </a:r>
            <a:r>
              <a:rPr lang="en-US" sz="1600" b="0" dirty="0" err="1">
                <a:solidFill>
                  <a:schemeClr val="tx1"/>
                </a:solidFill>
                <a:latin typeface="Times New Roman" panose="02020603050405020304" pitchFamily="18" charset="0"/>
                <a:cs typeface="Times New Roman" panose="02020603050405020304" pitchFamily="18" charset="0"/>
              </a:rPr>
              <a:t>Evacuarea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receptorii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naturali</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apelor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uzate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epurate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depozitarea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nămolurilor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provenite</a:t>
            </a:r>
            <a:r>
              <a:rPr lang="en-US" sz="1600" b="0" dirty="0">
                <a:solidFill>
                  <a:schemeClr val="tx1"/>
                </a:solidFill>
                <a:latin typeface="Times New Roman" panose="02020603050405020304" pitchFamily="18" charset="0"/>
                <a:cs typeface="Times New Roman" panose="02020603050405020304" pitchFamily="18" charset="0"/>
              </a:rPr>
              <a:t> de la </a:t>
            </a:r>
            <a:r>
              <a:rPr lang="en-US" sz="1600" b="0" dirty="0" err="1">
                <a:solidFill>
                  <a:schemeClr val="tx1"/>
                </a:solidFill>
                <a:latin typeface="Times New Roman" panose="02020603050405020304" pitchFamily="18" charset="0"/>
                <a:cs typeface="Times New Roman" panose="02020603050405020304" pitchFamily="18" charset="0"/>
              </a:rPr>
              <a:t>staţiile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epurare</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efectuează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numai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condiţii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calitate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cantitate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precizate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documentele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mediu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eliberate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autorităţile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competente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potrivit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reglementărilor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vigoare</a:t>
            </a:r>
            <a:r>
              <a:rPr lang="en-US" sz="1600" b="0" dirty="0">
                <a:solidFill>
                  <a:schemeClr val="tx1"/>
                </a:solidFill>
                <a:latin typeface="Times New Roman" panose="02020603050405020304" pitchFamily="18" charset="0"/>
                <a:cs typeface="Times New Roman" panose="02020603050405020304" pitchFamily="18" charset="0"/>
              </a:rPr>
              <a:t> din </a:t>
            </a:r>
            <a:r>
              <a:rPr lang="en-US" sz="1600" b="0" dirty="0" err="1">
                <a:solidFill>
                  <a:schemeClr val="tx1"/>
                </a:solidFill>
                <a:latin typeface="Times New Roman" panose="02020603050405020304" pitchFamily="18" charset="0"/>
                <a:cs typeface="Times New Roman" panose="02020603050405020304" pitchFamily="18" charset="0"/>
              </a:rPr>
              <a:t>domeniul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protecţiei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calităţii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mediului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astfel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încît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să</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garanteze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protecţia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conservarea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mediului</a:t>
            </a:r>
            <a:r>
              <a:rPr lang="en-US" sz="1600" b="0" dirty="0">
                <a:solidFill>
                  <a:schemeClr val="tx1"/>
                </a:solidFill>
                <a:latin typeface="Times New Roman" panose="02020603050405020304" pitchFamily="18" charset="0"/>
                <a:cs typeface="Times New Roman" panose="02020603050405020304" pitchFamily="18" charset="0"/>
              </a:rPr>
              <a:t>.</a:t>
            </a:r>
          </a:p>
          <a:p>
            <a:r>
              <a:rPr lang="en-US" sz="1600" b="0" dirty="0">
                <a:solidFill>
                  <a:schemeClr val="tx1"/>
                </a:solidFill>
                <a:latin typeface="Times New Roman" panose="02020603050405020304" pitchFamily="18" charset="0"/>
                <a:cs typeface="Times New Roman" panose="02020603050405020304" pitchFamily="18" charset="0"/>
              </a:rPr>
              <a:t>    (3) </a:t>
            </a:r>
            <a:r>
              <a:rPr lang="en-US" sz="1600" b="0" dirty="0" err="1">
                <a:solidFill>
                  <a:schemeClr val="tx1"/>
                </a:solidFill>
                <a:latin typeface="Times New Roman" panose="02020603050405020304" pitchFamily="18" charset="0"/>
                <a:cs typeface="Times New Roman" panose="02020603050405020304" pitchFamily="18" charset="0"/>
              </a:rPr>
              <a:t>Preluarea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sistemele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publice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canalizare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apelor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uzate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provenite</a:t>
            </a:r>
            <a:r>
              <a:rPr lang="en-US" sz="1600" b="0" dirty="0">
                <a:solidFill>
                  <a:schemeClr val="tx1"/>
                </a:solidFill>
                <a:latin typeface="Times New Roman" panose="02020603050405020304" pitchFamily="18" charset="0"/>
                <a:cs typeface="Times New Roman" panose="02020603050405020304" pitchFamily="18" charset="0"/>
              </a:rPr>
              <a:t> de la </a:t>
            </a:r>
            <a:r>
              <a:rPr lang="en-US" sz="1600" b="0" dirty="0" err="1">
                <a:solidFill>
                  <a:schemeClr val="tx1"/>
                </a:solidFill>
                <a:latin typeface="Times New Roman" panose="02020603050405020304" pitchFamily="18" charset="0"/>
                <a:cs typeface="Times New Roman" panose="02020603050405020304" pitchFamily="18" charset="0"/>
              </a:rPr>
              <a:t>întreprinderile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industriale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sau</a:t>
            </a:r>
            <a:r>
              <a:rPr lang="en-US" sz="1600" b="0" dirty="0">
                <a:solidFill>
                  <a:schemeClr val="tx1"/>
                </a:solidFill>
                <a:latin typeface="Times New Roman" panose="02020603050405020304" pitchFamily="18" charset="0"/>
                <a:cs typeface="Times New Roman" panose="02020603050405020304" pitchFamily="18" charset="0"/>
              </a:rPr>
              <a:t> de la </a:t>
            </a:r>
            <a:r>
              <a:rPr lang="en-US" sz="1600" b="0" dirty="0" err="1">
                <a:solidFill>
                  <a:schemeClr val="tx1"/>
                </a:solidFill>
                <a:latin typeface="Times New Roman" panose="02020603050405020304" pitchFamily="18" charset="0"/>
                <a:cs typeface="Times New Roman" panose="02020603050405020304" pitchFamily="18" charset="0"/>
              </a:rPr>
              <a:t>alţi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consumatori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neracordaţi</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reţelele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publice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transportare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a:t>
            </a:r>
            <a:r>
              <a:rPr lang="en-US" sz="1600" b="0" dirty="0" err="1">
                <a:solidFill>
                  <a:schemeClr val="tx1"/>
                </a:solidFill>
                <a:latin typeface="Times New Roman" panose="02020603050405020304" pitchFamily="18" charset="0"/>
                <a:cs typeface="Times New Roman" panose="02020603050405020304" pitchFamily="18" charset="0"/>
              </a:rPr>
              <a:t>sau</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distribuţie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apei</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poate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aproba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numai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măsura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care </a:t>
            </a:r>
            <a:r>
              <a:rPr lang="en-US" sz="1600" b="0" dirty="0" err="1">
                <a:solidFill>
                  <a:schemeClr val="tx1"/>
                </a:solidFill>
                <a:latin typeface="Times New Roman" panose="02020603050405020304" pitchFamily="18" charset="0"/>
                <a:cs typeface="Times New Roman" panose="02020603050405020304" pitchFamily="18" charset="0"/>
              </a:rPr>
              <a:t>capacitatea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sistemelor</a:t>
            </a:r>
            <a:r>
              <a:rPr lang="en-US" sz="1600" b="0" dirty="0">
                <a:solidFill>
                  <a:schemeClr val="tx1"/>
                </a:solidFill>
                <a:latin typeface="Times New Roman" panose="02020603050405020304" pitchFamily="18" charset="0"/>
                <a:cs typeface="Times New Roman" panose="02020603050405020304" pitchFamily="18" charset="0"/>
              </a:rPr>
              <a:t> nu </a:t>
            </a:r>
            <a:r>
              <a:rPr lang="en-US" sz="1600" b="0" dirty="0" err="1">
                <a:solidFill>
                  <a:schemeClr val="tx1"/>
                </a:solidFill>
                <a:latin typeface="Times New Roman" panose="02020603050405020304" pitchFamily="18" charset="0"/>
                <a:cs typeface="Times New Roman" panose="02020603050405020304" pitchFamily="18" charset="0"/>
              </a:rPr>
              <a:t>este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depăşită</a:t>
            </a:r>
            <a:r>
              <a:rPr lang="en-US" sz="1600" b="0" dirty="0">
                <a:solidFill>
                  <a:schemeClr val="tx1"/>
                </a:solidFill>
                <a:latin typeface="Times New Roman" panose="02020603050405020304" pitchFamily="18" charset="0"/>
                <a:cs typeface="Times New Roman" panose="02020603050405020304" pitchFamily="18" charset="0"/>
              </a:rPr>
              <a:t> din </a:t>
            </a:r>
            <a:r>
              <a:rPr lang="en-US" sz="1600" b="0" dirty="0" err="1">
                <a:solidFill>
                  <a:schemeClr val="tx1"/>
                </a:solidFill>
                <a:latin typeface="Times New Roman" panose="02020603050405020304" pitchFamily="18" charset="0"/>
                <a:cs typeface="Times New Roman" panose="02020603050405020304" pitchFamily="18" charset="0"/>
              </a:rPr>
              <a:t>punct</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vedere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hidraulic</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sau</a:t>
            </a:r>
            <a:r>
              <a:rPr lang="en-US" sz="1600" b="0" dirty="0">
                <a:solidFill>
                  <a:schemeClr val="tx1"/>
                </a:solidFill>
                <a:latin typeface="Times New Roman" panose="02020603050405020304" pitchFamily="18" charset="0"/>
                <a:cs typeface="Times New Roman" panose="02020603050405020304" pitchFamily="18" charset="0"/>
              </a:rPr>
              <a:t> al </a:t>
            </a:r>
            <a:r>
              <a:rPr lang="en-US" sz="1600" b="0" dirty="0" err="1">
                <a:solidFill>
                  <a:schemeClr val="tx1"/>
                </a:solidFill>
                <a:latin typeface="Times New Roman" panose="02020603050405020304" pitchFamily="18" charset="0"/>
                <a:cs typeface="Times New Roman" panose="02020603050405020304" pitchFamily="18" charset="0"/>
              </a:rPr>
              <a:t>încărcării</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substanţe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impurificatoare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doar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dacă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apele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uzate</a:t>
            </a:r>
            <a:r>
              <a:rPr lang="en-US" sz="1600" b="0" dirty="0">
                <a:solidFill>
                  <a:schemeClr val="tx1"/>
                </a:solidFill>
                <a:latin typeface="Times New Roman" panose="02020603050405020304" pitchFamily="18" charset="0"/>
                <a:cs typeface="Times New Roman" panose="02020603050405020304" pitchFamily="18" charset="0"/>
              </a:rPr>
              <a:t> nu </a:t>
            </a:r>
            <a:r>
              <a:rPr lang="en-US" sz="1600" b="0" dirty="0" err="1">
                <a:solidFill>
                  <a:schemeClr val="tx1"/>
                </a:solidFill>
                <a:latin typeface="Times New Roman" panose="02020603050405020304" pitchFamily="18" charset="0"/>
                <a:cs typeface="Times New Roman" panose="02020603050405020304" pitchFamily="18" charset="0"/>
              </a:rPr>
              <a:t>conţin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poluanţi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toxici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sau</a:t>
            </a:r>
            <a:r>
              <a:rPr lang="en-US" sz="1600" b="0" dirty="0">
                <a:solidFill>
                  <a:schemeClr val="tx1"/>
                </a:solidFill>
                <a:latin typeface="Times New Roman" panose="02020603050405020304" pitchFamily="18" charset="0"/>
                <a:cs typeface="Times New Roman" panose="02020603050405020304" pitchFamily="18" charset="0"/>
              </a:rPr>
              <a:t> care pot </a:t>
            </a:r>
            <a:r>
              <a:rPr lang="en-US" sz="1600" b="0" dirty="0" err="1">
                <a:solidFill>
                  <a:schemeClr val="tx1"/>
                </a:solidFill>
                <a:latin typeface="Times New Roman" panose="02020603050405020304" pitchFamily="18" charset="0"/>
                <a:cs typeface="Times New Roman" panose="02020603050405020304" pitchFamily="18" charset="0"/>
              </a:rPr>
              <a:t>inhiba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ori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bloca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procesul</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epurare</a:t>
            </a:r>
            <a:r>
              <a:rPr lang="en-US" sz="1600" b="0" dirty="0">
                <a:solidFill>
                  <a:schemeClr val="tx1"/>
                </a:solidFill>
                <a:latin typeface="Times New Roman" panose="02020603050405020304" pitchFamily="18" charset="0"/>
                <a:cs typeface="Times New Roman" panose="02020603050405020304" pitchFamily="18" charset="0"/>
              </a:rPr>
              <a:t>.</a:t>
            </a:r>
          </a:p>
          <a:p>
            <a:r>
              <a:rPr lang="en-US" sz="1600" b="0" dirty="0">
                <a:solidFill>
                  <a:schemeClr val="tx1"/>
                </a:solidFill>
                <a:latin typeface="Times New Roman" panose="02020603050405020304" pitchFamily="18" charset="0"/>
                <a:cs typeface="Times New Roman" panose="02020603050405020304" pitchFamily="18" charset="0"/>
              </a:rPr>
              <a:t>    (4) </a:t>
            </a:r>
            <a:r>
              <a:rPr lang="en-US" sz="1600" b="0" dirty="0" err="1">
                <a:solidFill>
                  <a:schemeClr val="tx1"/>
                </a:solidFill>
                <a:latin typeface="Times New Roman" panose="02020603050405020304" pitchFamily="18" charset="0"/>
                <a:cs typeface="Times New Roman" panose="02020603050405020304" pitchFamily="18" charset="0"/>
              </a:rPr>
              <a:t>Nămolurile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provenite</a:t>
            </a:r>
            <a:r>
              <a:rPr lang="en-US" sz="1600" b="0" dirty="0">
                <a:solidFill>
                  <a:schemeClr val="tx1"/>
                </a:solidFill>
                <a:latin typeface="Times New Roman" panose="02020603050405020304" pitchFamily="18" charset="0"/>
                <a:cs typeface="Times New Roman" panose="02020603050405020304" pitchFamily="18" charset="0"/>
              </a:rPr>
              <a:t> din </a:t>
            </a:r>
            <a:r>
              <a:rPr lang="en-US" sz="1600" b="0" dirty="0" err="1">
                <a:solidFill>
                  <a:schemeClr val="tx1"/>
                </a:solidFill>
                <a:latin typeface="Times New Roman" panose="02020603050405020304" pitchFamily="18" charset="0"/>
                <a:cs typeface="Times New Roman" panose="02020603050405020304" pitchFamily="18" charset="0"/>
              </a:rPr>
              <a:t>staţiile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tratare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apei</a:t>
            </a:r>
            <a:r>
              <a:rPr lang="en-US" sz="1600" b="0" dirty="0">
                <a:solidFill>
                  <a:schemeClr val="tx1"/>
                </a:solidFill>
                <a:latin typeface="Times New Roman" panose="02020603050405020304" pitchFamily="18" charset="0"/>
                <a:cs typeface="Times New Roman" panose="02020603050405020304" pitchFamily="18" charset="0"/>
              </a:rPr>
              <a:t>, din </a:t>
            </a:r>
            <a:r>
              <a:rPr lang="en-US" sz="1600" b="0" dirty="0" err="1">
                <a:solidFill>
                  <a:schemeClr val="tx1"/>
                </a:solidFill>
                <a:latin typeface="Times New Roman" panose="02020603050405020304" pitchFamily="18" charset="0"/>
                <a:cs typeface="Times New Roman" panose="02020603050405020304" pitchFamily="18" charset="0"/>
              </a:rPr>
              <a:t>sistemele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canalizare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din </a:t>
            </a:r>
            <a:r>
              <a:rPr lang="en-US" sz="1600" b="0" dirty="0" err="1">
                <a:solidFill>
                  <a:schemeClr val="tx1"/>
                </a:solidFill>
                <a:latin typeface="Times New Roman" panose="02020603050405020304" pitchFamily="18" charset="0"/>
                <a:cs typeface="Times New Roman" panose="02020603050405020304" pitchFamily="18" charset="0"/>
              </a:rPr>
              <a:t>staţiile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epurare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apelor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uzate</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tratează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prelucrează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vederea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neutralizării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deshidratării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depozitării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controlate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sau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vederea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valorificării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potrivit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reglementărilor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legale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vigoare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privind</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protecţia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conservarea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mediului</a:t>
            </a:r>
            <a:r>
              <a:rPr lang="en-US" sz="1600" b="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1038097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A4AFC968-3743-4B26-AA4D-BF00B5A0D2C0}"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524315"/>
          </a:xfrm>
          <a:prstGeom prst="rect">
            <a:avLst/>
          </a:prstGeom>
          <a:noFill/>
        </p:spPr>
        <p:txBody>
          <a:bodyPr wrap="square" rtlCol="0">
            <a:spAutoFit/>
          </a:bodyPr>
          <a:lstStyle/>
          <a:p>
            <a:pPr algn="just"/>
            <a:r>
              <a:rPr lang="pt-BR" sz="1600" b="0" dirty="0">
                <a:solidFill>
                  <a:schemeClr val="tx1"/>
                </a:solidFill>
                <a:latin typeface="Times New Roman" panose="02020603050405020304" pitchFamily="18" charset="0"/>
                <a:cs typeface="Times New Roman" panose="02020603050405020304" pitchFamily="18" charset="0"/>
              </a:rPr>
              <a:t> (5) Evacuarea apelor uzate în sistemele publice de canalizare se efectuează numai în baza autorizaţiilor de racordare şi/sau de deversare întocmite în scris, eliberate de operatorii care administrează şi exploatează sistemele de canalizare şi care exercită controlul calităţii apelor recepţionate şi al contractelor de furnizare a serviciului de canalizare încheiate. O condiţie obligatorie pentru eliberarea autorizaţiilor de deversare a apelor uzate agenţilor economici care dispun de fîntîni arteziene este deţinerea autorizaţiei de mediu pentru folosinţa specială a apei conform Legii apelor nr. 272 din 23 decembrie 2011.</a:t>
            </a:r>
          </a:p>
          <a:p>
            <a:pPr algn="just"/>
            <a:r>
              <a:rPr lang="pt-BR" sz="1600" b="0" dirty="0">
                <a:solidFill>
                  <a:schemeClr val="tx1"/>
                </a:solidFill>
                <a:latin typeface="Times New Roman" panose="02020603050405020304" pitchFamily="18" charset="0"/>
                <a:cs typeface="Times New Roman" panose="02020603050405020304" pitchFamily="18" charset="0"/>
              </a:rPr>
              <a:t>    (6) Pentru obţinerea autorizaţiilor de deversare a apelor  industriale uzate în reţeaua publică de canalizare sau pentru înnoirea acesteia, agentul economic (consumatorul) depune o cerere de forma stabilită de către operator, la care se anexează:</a:t>
            </a:r>
          </a:p>
          <a:p>
            <a:pPr algn="just"/>
            <a:r>
              <a:rPr lang="pt-BR" sz="1600" b="0" dirty="0">
                <a:solidFill>
                  <a:schemeClr val="tx1"/>
                </a:solidFill>
                <a:latin typeface="Times New Roman" panose="02020603050405020304" pitchFamily="18" charset="0"/>
                <a:cs typeface="Times New Roman" panose="02020603050405020304" pitchFamily="18" charset="0"/>
              </a:rPr>
              <a:t>    a) documentaţia de proiect, avizată de Inspectoratul pentru Protecția Mediului  – pentru unităţile economice noi sau retehnologizate, sau cartea tehnică a gospodăririi apelor – pentru întreprinderile existente (la înnoirea acordului de racordare);</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en-US" sz="1600" b="0" dirty="0">
                <a:solidFill>
                  <a:schemeClr val="tx1"/>
                </a:solidFill>
                <a:latin typeface="Times New Roman" panose="02020603050405020304" pitchFamily="18" charset="0"/>
                <a:cs typeface="Times New Roman" panose="02020603050405020304" pitchFamily="18" charset="0"/>
              </a:rPr>
              <a:t> b) schema </a:t>
            </a:r>
            <a:r>
              <a:rPr lang="en-US" sz="1600" b="0" dirty="0" err="1">
                <a:solidFill>
                  <a:schemeClr val="tx1"/>
                </a:solidFill>
                <a:latin typeface="Times New Roman" panose="02020603050405020304" pitchFamily="18" charset="0"/>
                <a:cs typeface="Times New Roman" panose="02020603050405020304" pitchFamily="18" charset="0"/>
              </a:rPr>
              <a:t>sistemului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canalizare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întreprinderii</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c) schema </a:t>
            </a:r>
            <a:r>
              <a:rPr lang="en-US" sz="1600" b="0" dirty="0" err="1">
                <a:solidFill>
                  <a:schemeClr val="tx1"/>
                </a:solidFill>
                <a:latin typeface="Times New Roman" panose="02020603050405020304" pitchFamily="18" charset="0"/>
                <a:cs typeface="Times New Roman" panose="02020603050405020304" pitchFamily="18" charset="0"/>
              </a:rPr>
              <a:t>staţiei</a:t>
            </a:r>
            <a:r>
              <a:rPr lang="en-US" sz="1600" b="0" dirty="0">
                <a:solidFill>
                  <a:schemeClr val="tx1"/>
                </a:solidFill>
                <a:latin typeface="Times New Roman" panose="02020603050405020304" pitchFamily="18" charset="0"/>
                <a:cs typeface="Times New Roman" panose="02020603050405020304" pitchFamily="18" charset="0"/>
              </a:rPr>
              <a:t> locale de </a:t>
            </a:r>
            <a:r>
              <a:rPr lang="en-US" sz="1600" b="0" dirty="0" err="1">
                <a:solidFill>
                  <a:schemeClr val="tx1"/>
                </a:solidFill>
                <a:latin typeface="Times New Roman" panose="02020603050405020304" pitchFamily="18" charset="0"/>
                <a:cs typeface="Times New Roman" panose="02020603050405020304" pitchFamily="18" charset="0"/>
              </a:rPr>
              <a:t>preepurare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apelor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uzate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dacă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există</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d) </a:t>
            </a:r>
            <a:r>
              <a:rPr lang="en-US" sz="1600" b="0" dirty="0" err="1">
                <a:solidFill>
                  <a:schemeClr val="tx1"/>
                </a:solidFill>
                <a:latin typeface="Times New Roman" panose="02020603050405020304" pitchFamily="18" charset="0"/>
                <a:cs typeface="Times New Roman" panose="02020603050405020304" pitchFamily="18" charset="0"/>
              </a:rPr>
              <a:t>informaţia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despre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parametrii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evacuare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apelor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industriale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uzate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e) </a:t>
            </a:r>
            <a:r>
              <a:rPr lang="en-US" sz="1600" b="0" dirty="0" err="1">
                <a:solidFill>
                  <a:schemeClr val="tx1"/>
                </a:solidFill>
                <a:latin typeface="Times New Roman" panose="02020603050405020304" pitchFamily="18" charset="0"/>
                <a:cs typeface="Times New Roman" panose="02020603050405020304" pitchFamily="18" charset="0"/>
              </a:rPr>
              <a:t>normativele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privind</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compoziţia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debitele</a:t>
            </a:r>
            <a:r>
              <a:rPr lang="en-US" sz="1600" b="0" dirty="0">
                <a:solidFill>
                  <a:schemeClr val="tx1"/>
                </a:solidFill>
                <a:latin typeface="Times New Roman" panose="02020603050405020304" pitchFamily="18" charset="0"/>
                <a:cs typeface="Times New Roman" panose="02020603050405020304" pitchFamily="18" charset="0"/>
              </a:rPr>
              <a:t> de ape </a:t>
            </a:r>
            <a:r>
              <a:rPr lang="en-US" sz="1600" b="0" dirty="0" err="1">
                <a:solidFill>
                  <a:schemeClr val="tx1"/>
                </a:solidFill>
                <a:latin typeface="Times New Roman" panose="02020603050405020304" pitchFamily="18" charset="0"/>
                <a:cs typeface="Times New Roman" panose="02020603050405020304" pitchFamily="18" charset="0"/>
              </a:rPr>
              <a:t>industriale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uzate</a:t>
            </a:r>
            <a:r>
              <a:rPr lang="en-US" sz="1600" b="0" dirty="0">
                <a:solidFill>
                  <a:schemeClr val="tx1"/>
                </a:solidFill>
                <a:latin typeface="Times New Roman" panose="02020603050405020304" pitchFamily="18" charset="0"/>
                <a:cs typeface="Times New Roman" panose="02020603050405020304" pitchFamily="18" charset="0"/>
              </a:rPr>
              <a:t> evacuate;</a:t>
            </a:r>
            <a:endParaRPr lang="ro-RO" sz="1600" b="0" dirty="0">
              <a:solidFill>
                <a:schemeClr val="tx1"/>
              </a:solidFill>
              <a:latin typeface="Times New Roman" panose="02020603050405020304" pitchFamily="18" charset="0"/>
              <a:cs typeface="Times New Roman" panose="02020603050405020304" pitchFamily="18" charset="0"/>
            </a:endParaRPr>
          </a:p>
          <a:p>
            <a:pPr algn="just"/>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999783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Datumsplatzhalter 3"/>
          <p:cNvSpPr>
            <a:spLocks noGrp="1"/>
          </p:cNvSpPr>
          <p:nvPr>
            <p:ph type="dt" sz="half" idx="11"/>
          </p:nvPr>
        </p:nvSpPr>
        <p:spPr>
          <a:xfrm>
            <a:off x="679450" y="6581775"/>
            <a:ext cx="1295400" cy="246063"/>
          </a:xfrm>
          <a:noFill/>
        </p:spPr>
        <p:txBody>
          <a:bodyPr/>
          <a:lstStyle/>
          <a:p>
            <a:fld id="{AAB6CF41-5F60-440F-AFB1-6A77B89D238F}" type="datetime1">
              <a:rPr lang="en-GB" smtClean="0">
                <a:cs typeface="Arial" charset="0"/>
              </a:rPr>
              <a:t>14/09/2018</a:t>
            </a:fld>
            <a:endParaRPr lang="de-DE" dirty="0">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325925" y="1710811"/>
            <a:ext cx="8627952" cy="4770537"/>
          </a:xfrm>
          <a:prstGeom prst="rect">
            <a:avLst/>
          </a:prstGeom>
          <a:noFill/>
        </p:spPr>
        <p:txBody>
          <a:bodyPr wrap="square" rtlCol="0">
            <a:spAutoFit/>
          </a:bodyPr>
          <a:lstStyle/>
          <a:p>
            <a:pPr algn="just"/>
            <a:r>
              <a:rPr lang="ro-RO" sz="1600" dirty="0">
                <a:solidFill>
                  <a:srgbClr val="0000FF"/>
                </a:solidFill>
                <a:latin typeface="Times New Roman" panose="02020603050405020304" pitchFamily="18" charset="0"/>
                <a:cs typeface="Times New Roman" panose="02020603050405020304" pitchFamily="18" charset="0"/>
              </a:rPr>
              <a:t>Legea nr. 303 din 13.12.2013 „privind serviciul public de alimentare cu apă </a:t>
            </a:r>
            <a:r>
              <a:rPr lang="ro-RO" sz="1600" dirty="0" err="1">
                <a:solidFill>
                  <a:srgbClr val="0000FF"/>
                </a:solidFill>
                <a:latin typeface="Times New Roman" panose="02020603050405020304" pitchFamily="18" charset="0"/>
                <a:cs typeface="Times New Roman" panose="02020603050405020304" pitchFamily="18" charset="0"/>
              </a:rPr>
              <a:t>şi</a:t>
            </a:r>
            <a:r>
              <a:rPr lang="ro-RO" sz="1600" dirty="0">
                <a:solidFill>
                  <a:srgbClr val="0000FF"/>
                </a:solidFill>
                <a:latin typeface="Times New Roman" panose="02020603050405020304" pitchFamily="18" charset="0"/>
                <a:cs typeface="Times New Roman" panose="02020603050405020304" pitchFamily="18" charset="0"/>
              </a:rPr>
              <a:t> de canalizare“ – lege organică </a:t>
            </a:r>
            <a:r>
              <a:rPr lang="ro-RO" sz="16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http://lex.justice.md/index.php?action=view&amp;view=doc&amp;lang=1&amp;id=352073</a:t>
            </a:r>
            <a:endParaRPr lang="ro-RO" sz="1600" dirty="0">
              <a:solidFill>
                <a:srgbClr val="00B050"/>
              </a:solidFill>
              <a:latin typeface="Times New Roman" panose="02020603050405020304" pitchFamily="18" charset="0"/>
              <a:cs typeface="Times New Roman" panose="02020603050405020304" pitchFamily="18" charset="0"/>
            </a:endParaRPr>
          </a:p>
          <a:p>
            <a:pPr algn="just"/>
            <a:r>
              <a:rPr lang="ro-RO" sz="1600" dirty="0">
                <a:solidFill>
                  <a:schemeClr val="tx1"/>
                </a:solidFill>
                <a:latin typeface="Times New Roman" panose="02020603050405020304" pitchFamily="18" charset="0"/>
                <a:cs typeface="Times New Roman" panose="02020603050405020304" pitchFamily="18" charset="0"/>
              </a:rPr>
              <a:t>Art. 1 Scopul legii </a:t>
            </a:r>
            <a:r>
              <a:rPr lang="ro-RO" sz="1600" b="0" dirty="0">
                <a:solidFill>
                  <a:schemeClr val="tx1"/>
                </a:solidFill>
                <a:latin typeface="Times New Roman" panose="02020603050405020304" pitchFamily="18" charset="0"/>
                <a:cs typeface="Times New Roman" panose="02020603050405020304" pitchFamily="18" charset="0"/>
              </a:rPr>
              <a:t>- crearea cadrului legal pentru </a:t>
            </a:r>
            <a:r>
              <a:rPr lang="ro-RO" sz="1600" b="0" dirty="0" err="1">
                <a:solidFill>
                  <a:schemeClr val="tx1"/>
                </a:solidFill>
                <a:latin typeface="Times New Roman" panose="02020603050405020304" pitchFamily="18" charset="0"/>
                <a:cs typeface="Times New Roman" panose="02020603050405020304" pitchFamily="18" charset="0"/>
              </a:rPr>
              <a:t>înfiinţarea</a:t>
            </a:r>
            <a:r>
              <a:rPr lang="ro-RO" sz="1600" b="0" dirty="0">
                <a:solidFill>
                  <a:schemeClr val="tx1"/>
                </a:solidFill>
                <a:latin typeface="Times New Roman" panose="02020603050405020304" pitchFamily="18" charset="0"/>
                <a:cs typeface="Times New Roman" panose="02020603050405020304" pitchFamily="18" charset="0"/>
              </a:rPr>
              <a:t>, organizarea, gestionarea, reglementarea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monitorizarea </a:t>
            </a:r>
            <a:r>
              <a:rPr lang="ro-RO" sz="1600" b="0" dirty="0" err="1">
                <a:solidFill>
                  <a:schemeClr val="tx1"/>
                </a:solidFill>
                <a:latin typeface="Times New Roman" panose="02020603050405020304" pitchFamily="18" charset="0"/>
                <a:cs typeface="Times New Roman" panose="02020603050405020304" pitchFamily="18" charset="0"/>
              </a:rPr>
              <a:t>funcţionării</a:t>
            </a:r>
            <a:r>
              <a:rPr lang="ro-RO" sz="1600" b="0" dirty="0">
                <a:solidFill>
                  <a:schemeClr val="tx1"/>
                </a:solidFill>
                <a:latin typeface="Times New Roman" panose="02020603050405020304" pitchFamily="18" charset="0"/>
                <a:cs typeface="Times New Roman" panose="02020603050405020304" pitchFamily="18" charset="0"/>
              </a:rPr>
              <a:t> serviciului public de alimentare cu apă potabilă, tehnologică, de canalizare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epurare a apelor uzate menajere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industriale (în continuare – serviciu public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 în </a:t>
            </a:r>
            <a:r>
              <a:rPr lang="ro-RO" sz="1600" b="0" dirty="0" err="1">
                <a:solidFill>
                  <a:schemeClr val="tx1"/>
                </a:solidFill>
                <a:latin typeface="Times New Roman" panose="02020603050405020304" pitchFamily="18" charset="0"/>
                <a:cs typeface="Times New Roman" panose="02020603050405020304" pitchFamily="18" charset="0"/>
              </a:rPr>
              <a:t>condiţii</a:t>
            </a:r>
            <a:r>
              <a:rPr lang="ro-RO" sz="1600" b="0" dirty="0">
                <a:solidFill>
                  <a:schemeClr val="tx1"/>
                </a:solidFill>
                <a:latin typeface="Times New Roman" panose="02020603050405020304" pitchFamily="18" charset="0"/>
                <a:cs typeface="Times New Roman" panose="02020603050405020304" pitchFamily="18" charset="0"/>
              </a:rPr>
              <a:t> de accesibilitate, disponibilitate, fiabilitate, continuitate, competitivitate, </a:t>
            </a:r>
            <a:r>
              <a:rPr lang="ro-RO" sz="1600" b="0" dirty="0" err="1">
                <a:solidFill>
                  <a:schemeClr val="tx1"/>
                </a:solidFill>
                <a:latin typeface="Times New Roman" panose="02020603050405020304" pitchFamily="18" charset="0"/>
                <a:cs typeface="Times New Roman" panose="02020603050405020304" pitchFamily="18" charset="0"/>
              </a:rPr>
              <a:t>transparenţă</a:t>
            </a:r>
            <a:r>
              <a:rPr lang="ro-RO" sz="1600" b="0" dirty="0">
                <a:solidFill>
                  <a:schemeClr val="tx1"/>
                </a:solidFill>
                <a:latin typeface="Times New Roman" panose="02020603050405020304" pitchFamily="18" charset="0"/>
                <a:cs typeface="Times New Roman" panose="02020603050405020304" pitchFamily="18" charset="0"/>
              </a:rPr>
              <a:t>, cu respectarea normelor de calitate, de securitate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a:t>
            </a:r>
            <a:r>
              <a:rPr lang="ro-RO" sz="1600" b="0" dirty="0" err="1">
                <a:solidFill>
                  <a:schemeClr val="tx1"/>
                </a:solidFill>
                <a:latin typeface="Times New Roman" panose="02020603050405020304" pitchFamily="18" charset="0"/>
                <a:cs typeface="Times New Roman" panose="02020603050405020304" pitchFamily="18" charset="0"/>
              </a:rPr>
              <a:t>protecţie</a:t>
            </a:r>
            <a:r>
              <a:rPr lang="ro-RO" sz="1600" b="0" dirty="0">
                <a:solidFill>
                  <a:schemeClr val="tx1"/>
                </a:solidFill>
                <a:latin typeface="Times New Roman" panose="02020603050405020304" pitchFamily="18" charset="0"/>
                <a:cs typeface="Times New Roman" panose="02020603050405020304" pitchFamily="18" charset="0"/>
              </a:rPr>
              <a:t> a mediului.</a:t>
            </a:r>
          </a:p>
          <a:p>
            <a:pPr algn="just"/>
            <a:r>
              <a:rPr lang="ro-RO" sz="1600" dirty="0">
                <a:solidFill>
                  <a:schemeClr val="tx1"/>
                </a:solidFill>
                <a:latin typeface="Times New Roman" panose="02020603050405020304" pitchFamily="18" charset="0"/>
                <a:cs typeface="Times New Roman" panose="02020603050405020304" pitchFamily="18" charset="0"/>
              </a:rPr>
              <a:t>Articolul 2. Obiectul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domeniul de aplicare</a:t>
            </a:r>
          </a:p>
          <a:p>
            <a:pPr algn="just"/>
            <a:r>
              <a:rPr lang="ro-RO" sz="1600" b="0" dirty="0">
                <a:solidFill>
                  <a:schemeClr val="tx1"/>
                </a:solidFill>
                <a:latin typeface="Times New Roman" panose="02020603050405020304" pitchFamily="18" charset="0"/>
                <a:cs typeface="Times New Roman" panose="02020603050405020304" pitchFamily="18" charset="0"/>
              </a:rPr>
              <a:t>(1) Prezenta lege reglementează:</a:t>
            </a:r>
          </a:p>
          <a:p>
            <a:pPr algn="just"/>
            <a:r>
              <a:rPr lang="ro-RO" sz="1600" b="0" dirty="0">
                <a:solidFill>
                  <a:schemeClr val="tx1"/>
                </a:solidFill>
                <a:latin typeface="Times New Roman" panose="02020603050405020304" pitchFamily="18" charset="0"/>
                <a:cs typeface="Times New Roman" panose="02020603050405020304" pitchFamily="18" charset="0"/>
              </a:rPr>
              <a:t>a) activitatea de furnizare a serviciului public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a:t>
            </a:r>
          </a:p>
          <a:p>
            <a:pPr algn="just"/>
            <a:r>
              <a:rPr lang="ro-RO" sz="1600" b="0" dirty="0">
                <a:solidFill>
                  <a:schemeClr val="tx1"/>
                </a:solidFill>
                <a:latin typeface="Times New Roman" panose="02020603050405020304" pitchFamily="18" charset="0"/>
                <a:cs typeface="Times New Roman" panose="02020603050405020304" pitchFamily="18" charset="0"/>
              </a:rPr>
              <a:t>b) exploatarea, </a:t>
            </a:r>
            <a:r>
              <a:rPr lang="ro-RO" sz="1600" b="0" dirty="0" err="1">
                <a:solidFill>
                  <a:schemeClr val="tx1"/>
                </a:solidFill>
                <a:latin typeface="Times New Roman" panose="02020603050405020304" pitchFamily="18" charset="0"/>
                <a:cs typeface="Times New Roman" panose="02020603050405020304" pitchFamily="18" charset="0"/>
              </a:rPr>
              <a:t>întreţinerea</a:t>
            </a:r>
            <a:r>
              <a:rPr lang="ro-RO" sz="1600" b="0" dirty="0">
                <a:solidFill>
                  <a:schemeClr val="tx1"/>
                </a:solidFill>
                <a:latin typeface="Times New Roman" panose="02020603050405020304" pitchFamily="18" charset="0"/>
                <a:cs typeface="Times New Roman" panose="02020603050405020304" pitchFamily="18" charset="0"/>
              </a:rPr>
              <a:t>, extinderea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funcţionarea</a:t>
            </a:r>
            <a:r>
              <a:rPr lang="ro-RO" sz="1600" b="0" dirty="0">
                <a:solidFill>
                  <a:schemeClr val="tx1"/>
                </a:solidFill>
                <a:latin typeface="Times New Roman" panose="02020603050405020304" pitchFamily="18" charset="0"/>
                <a:cs typeface="Times New Roman" panose="02020603050405020304" pitchFamily="18" charset="0"/>
              </a:rPr>
              <a:t> sistemelor publice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a:t>
            </a:r>
          </a:p>
          <a:p>
            <a:pPr algn="just"/>
            <a:r>
              <a:rPr lang="ro-RO" sz="1600" b="0" dirty="0">
                <a:solidFill>
                  <a:schemeClr val="tx1"/>
                </a:solidFill>
                <a:latin typeface="Times New Roman" panose="02020603050405020304" pitchFamily="18" charset="0"/>
                <a:cs typeface="Times New Roman" panose="02020603050405020304" pitchFamily="18" charset="0"/>
              </a:rPr>
              <a:t>c) determinarea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aprobarea tarifelor reglementate la serviciul public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a:t>
            </a:r>
          </a:p>
          <a:p>
            <a:r>
              <a:rPr lang="ro-RO" sz="1600" b="0" dirty="0">
                <a:solidFill>
                  <a:schemeClr val="tx1"/>
                </a:solidFill>
                <a:latin typeface="Times New Roman" panose="02020603050405020304" pitchFamily="18" charset="0"/>
                <a:cs typeface="Times New Roman" panose="02020603050405020304" pitchFamily="18" charset="0"/>
              </a:rPr>
              <a:t>d) securitatea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fiabilitatea în alimentarea cu apă a consumatorilor;</a:t>
            </a:r>
          </a:p>
          <a:p>
            <a:r>
              <a:rPr lang="ro-RO" sz="1600" b="0" dirty="0">
                <a:solidFill>
                  <a:schemeClr val="tx1"/>
                </a:solidFill>
                <a:latin typeface="Times New Roman" panose="02020603050405020304" pitchFamily="18" charset="0"/>
                <a:cs typeface="Times New Roman" panose="02020603050405020304" pitchFamily="18" charset="0"/>
              </a:rPr>
              <a:t>f) accesul nediscriminatoriu garantat pentru toate persoanele fizice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juridice la serviciul public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 în </a:t>
            </a:r>
            <a:r>
              <a:rPr lang="ro-RO" sz="1600" b="0" dirty="0" err="1">
                <a:solidFill>
                  <a:schemeClr val="tx1"/>
                </a:solidFill>
                <a:latin typeface="Times New Roman" panose="02020603050405020304" pitchFamily="18" charset="0"/>
                <a:cs typeface="Times New Roman" panose="02020603050405020304" pitchFamily="18" charset="0"/>
              </a:rPr>
              <a:t>condiţii</a:t>
            </a:r>
            <a:r>
              <a:rPr lang="ro-RO" sz="1600" b="0" dirty="0">
                <a:solidFill>
                  <a:schemeClr val="tx1"/>
                </a:solidFill>
                <a:latin typeface="Times New Roman" panose="02020603050405020304" pitchFamily="18" charset="0"/>
                <a:cs typeface="Times New Roman" panose="02020603050405020304" pitchFamily="18" charset="0"/>
              </a:rPr>
              <a:t> contractuale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în conformitate cu actele legislative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cu alte acte normative în domeniu.</a:t>
            </a: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2" name="Нижний колонтитул 1">
            <a:extLst>
              <a:ext uri="{FF2B5EF4-FFF2-40B4-BE49-F238E27FC236}">
                <a16:creationId xmlns:a16="http://schemas.microsoft.com/office/drawing/2014/main" xmlns="" id="{91541B1A-BE5C-4F97-9B02-532867780C39}"/>
              </a:ext>
            </a:extLst>
          </p:cNvPr>
          <p:cNvSpPr>
            <a:spLocks noGrp="1"/>
          </p:cNvSpPr>
          <p:nvPr>
            <p:ph type="ftr" sz="quarter" idx="10"/>
          </p:nvPr>
        </p:nvSpPr>
        <p:spPr/>
        <p:txBody>
          <a:bodyPr/>
          <a:lstStyle/>
          <a:p>
            <a:pPr>
              <a:defRPr/>
            </a:pPr>
            <a:endParaRPr lang="de-DE"/>
          </a:p>
        </p:txBody>
      </p:sp>
    </p:spTree>
    <p:extLst>
      <p:ext uri="{BB962C8B-B14F-4D97-AF65-F5344CB8AC3E}">
        <p14:creationId xmlns:p14="http://schemas.microsoft.com/office/powerpoint/2010/main" val="258008318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5735C0E9-12AA-449D-BABE-9DD167797D5E}"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031873"/>
          </a:xfrm>
          <a:prstGeom prst="rect">
            <a:avLst/>
          </a:prstGeom>
          <a:noFill/>
        </p:spPr>
        <p:txBody>
          <a:bodyPr wrap="square" rtlCol="0">
            <a:spAutoFit/>
          </a:bodyPr>
          <a:lstStyle/>
          <a:p>
            <a:pPr algn="just"/>
            <a:r>
              <a:rPr lang="pt-BR" sz="1600" b="0" dirty="0">
                <a:solidFill>
                  <a:schemeClr val="tx1"/>
                </a:solidFill>
                <a:latin typeface="Times New Roman" panose="02020603050405020304" pitchFamily="18" charset="0"/>
                <a:cs typeface="Times New Roman" panose="02020603050405020304" pitchFamily="18" charset="0"/>
              </a:rPr>
              <a:t> f) datele despre compoziţia apelor uzate la deversarea în reţeaua publică: rezultatele analizelor probelor de ape uzate la debite medii şi maxime, în perioadele unor cantităţi medii şi maxime de substanţe poluante (variaţia sau cronograma concentraţiilor poluanţilor), pînă la şi după staţia locală de epurare, precum şi în punctele principale ale reţelei de canalizare, după finalizarea proceselor tehnologice;</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en-US" sz="1600" b="0" dirty="0">
                <a:solidFill>
                  <a:schemeClr val="tx1"/>
                </a:solidFill>
                <a:latin typeface="Times New Roman" panose="02020603050405020304" pitchFamily="18" charset="0"/>
                <a:cs typeface="Times New Roman" panose="02020603050405020304" pitchFamily="18" charset="0"/>
              </a:rPr>
              <a:t> g) </a:t>
            </a:r>
            <a:r>
              <a:rPr lang="en-US" sz="1600" b="0" dirty="0" err="1">
                <a:solidFill>
                  <a:schemeClr val="tx1"/>
                </a:solidFill>
                <a:latin typeface="Times New Roman" panose="02020603050405020304" pitchFamily="18" charset="0"/>
                <a:cs typeface="Times New Roman" panose="02020603050405020304" pitchFamily="18" charset="0"/>
              </a:rPr>
              <a:t>cantitatea</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nămoluri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formate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metodele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prelucrare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utilizare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h) </a:t>
            </a:r>
            <a:r>
              <a:rPr lang="en-US" sz="1600" b="0" dirty="0" err="1">
                <a:solidFill>
                  <a:schemeClr val="tx1"/>
                </a:solidFill>
                <a:latin typeface="Times New Roman" panose="02020603050405020304" pitchFamily="18" charset="0"/>
                <a:cs typeface="Times New Roman" panose="02020603050405020304" pitchFamily="18" charset="0"/>
              </a:rPr>
              <a:t>raportul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despre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realizarea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planului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măsuri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tehnico-organizatorice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reducere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debitelor</a:t>
            </a:r>
            <a:r>
              <a:rPr lang="en-US" sz="1600" b="0" dirty="0">
                <a:solidFill>
                  <a:schemeClr val="tx1"/>
                </a:solidFill>
                <a:latin typeface="Times New Roman" panose="02020603050405020304" pitchFamily="18" charset="0"/>
                <a:cs typeface="Times New Roman" panose="02020603050405020304" pitchFamily="18" charset="0"/>
              </a:rPr>
              <a:t> de ape </a:t>
            </a:r>
            <a:r>
              <a:rPr lang="en-US" sz="1600" b="0" dirty="0" err="1">
                <a:solidFill>
                  <a:schemeClr val="tx1"/>
                </a:solidFill>
                <a:latin typeface="Times New Roman" panose="02020603050405020304" pitchFamily="18" charset="0"/>
                <a:cs typeface="Times New Roman" panose="02020603050405020304" pitchFamily="18" charset="0"/>
              </a:rPr>
              <a:t>uzate</a:t>
            </a:r>
            <a:r>
              <a:rPr lang="en-US" sz="1600" b="0" dirty="0">
                <a:solidFill>
                  <a:schemeClr val="tx1"/>
                </a:solidFill>
                <a:latin typeface="Times New Roman" panose="02020603050405020304" pitchFamily="18" charset="0"/>
                <a:cs typeface="Times New Roman" panose="02020603050405020304" pitchFamily="18" charset="0"/>
              </a:rPr>
              <a:t> evacuate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reţeaua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publică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respectare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valorilor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admisibile</a:t>
            </a:r>
            <a:r>
              <a:rPr lang="en-US" sz="1600" b="0" dirty="0">
                <a:solidFill>
                  <a:schemeClr val="tx1"/>
                </a:solidFill>
                <a:latin typeface="Times New Roman" panose="02020603050405020304" pitchFamily="18" charset="0"/>
                <a:cs typeface="Times New Roman" panose="02020603050405020304" pitchFamily="18" charset="0"/>
              </a:rPr>
              <a:t> ale </a:t>
            </a:r>
            <a:r>
              <a:rPr lang="en-US" sz="1600" b="0" dirty="0" err="1">
                <a:solidFill>
                  <a:schemeClr val="tx1"/>
                </a:solidFill>
                <a:latin typeface="Times New Roman" panose="02020603050405020304" pitchFamily="18" charset="0"/>
                <a:cs typeface="Times New Roman" panose="02020603050405020304" pitchFamily="18" charset="0"/>
              </a:rPr>
              <a:t>indicatorilor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calitate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regimului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deversare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apelor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uzate</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înnoirea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acordului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racordare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certificatele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igienice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calitate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denumirea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substanţelor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folosite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procesul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tehnologic</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componenţa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acestora</a:t>
            </a:r>
            <a:r>
              <a:rPr lang="en-US" sz="1600" b="0" dirty="0">
                <a:solidFill>
                  <a:schemeClr val="tx1"/>
                </a:solidFill>
                <a:latin typeface="Times New Roman" panose="02020603050405020304" pitchFamily="18" charset="0"/>
                <a:cs typeface="Times New Roman" panose="02020603050405020304" pitchFamily="18" charset="0"/>
              </a:rPr>
              <a:t>; </a:t>
            </a:r>
          </a:p>
          <a:p>
            <a:pPr algn="just"/>
            <a:r>
              <a:rPr lang="en-US" sz="1600" b="0" dirty="0">
                <a:solidFill>
                  <a:schemeClr val="tx1"/>
                </a:solidFill>
                <a:latin typeface="Times New Roman" panose="02020603050405020304" pitchFamily="18" charset="0"/>
                <a:cs typeface="Times New Roman" panose="02020603050405020304" pitchFamily="18" charset="0"/>
              </a:rPr>
              <a:t>    j) </a:t>
            </a:r>
            <a:r>
              <a:rPr lang="en-US" sz="1600" b="0" dirty="0" err="1">
                <a:solidFill>
                  <a:schemeClr val="tx1"/>
                </a:solidFill>
                <a:latin typeface="Times New Roman" panose="02020603050405020304" pitchFamily="18" charset="0"/>
                <a:cs typeface="Times New Roman" panose="02020603050405020304" pitchFamily="18" charset="0"/>
              </a:rPr>
              <a:t>ordinul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privind</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abilitarea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persoanelor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responsabile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cel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puţin</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două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persoane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pentru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prelevarea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probelor</a:t>
            </a:r>
            <a:r>
              <a:rPr lang="en-US" sz="1600" b="0" dirty="0">
                <a:solidFill>
                  <a:schemeClr val="tx1"/>
                </a:solidFill>
                <a:latin typeface="Times New Roman" panose="02020603050405020304" pitchFamily="18" charset="0"/>
                <a:cs typeface="Times New Roman" panose="02020603050405020304" pitchFamily="18" charset="0"/>
              </a:rPr>
              <a:t> de ape </a:t>
            </a:r>
            <a:r>
              <a:rPr lang="en-US" sz="1600" b="0" dirty="0" err="1">
                <a:solidFill>
                  <a:schemeClr val="tx1"/>
                </a:solidFill>
                <a:latin typeface="Times New Roman" panose="02020603050405020304" pitchFamily="18" charset="0"/>
                <a:cs typeface="Times New Roman" panose="02020603050405020304" pitchFamily="18" charset="0"/>
              </a:rPr>
              <a:t>uzate</a:t>
            </a:r>
            <a:r>
              <a:rPr lang="en-US" sz="1600" b="0" dirty="0">
                <a:solidFill>
                  <a:schemeClr val="tx1"/>
                </a:solidFill>
                <a:latin typeface="Times New Roman" panose="02020603050405020304" pitchFamily="18" charset="0"/>
                <a:cs typeface="Times New Roman" panose="02020603050405020304" pitchFamily="18" charset="0"/>
              </a:rPr>
              <a:t> evacuate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pentru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semnarea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actelor</a:t>
            </a:r>
            <a:r>
              <a:rPr lang="en-US" sz="1600" b="0" dirty="0">
                <a:solidFill>
                  <a:schemeClr val="tx1"/>
                </a:solidFill>
                <a:latin typeface="Times New Roman" panose="02020603050405020304" pitchFamily="18" charset="0"/>
                <a:cs typeface="Times New Roman" panose="02020603050405020304" pitchFamily="18" charset="0"/>
              </a:rPr>
              <a:t> respective.</a:t>
            </a:r>
          </a:p>
          <a:p>
            <a:pPr algn="just"/>
            <a:r>
              <a:rPr lang="en-US" sz="1600" b="0" dirty="0">
                <a:solidFill>
                  <a:schemeClr val="tx1"/>
                </a:solidFill>
                <a:latin typeface="Times New Roman" panose="02020603050405020304" pitchFamily="18" charset="0"/>
                <a:cs typeface="Times New Roman" panose="02020603050405020304" pitchFamily="18" charset="0"/>
              </a:rPr>
              <a:t>    (7) </a:t>
            </a:r>
            <a:r>
              <a:rPr lang="en-US" sz="1600" b="0" dirty="0" err="1">
                <a:solidFill>
                  <a:schemeClr val="tx1"/>
                </a:solidFill>
                <a:latin typeface="Times New Roman" panose="02020603050405020304" pitchFamily="18" charset="0"/>
                <a:cs typeface="Times New Roman" panose="02020603050405020304" pitchFamily="18" charset="0"/>
              </a:rPr>
              <a:t>Stabilirea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condiţiilor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evacuare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apelor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uzate</a:t>
            </a:r>
            <a:r>
              <a:rPr lang="en-US" sz="1600" b="0" dirty="0">
                <a:solidFill>
                  <a:schemeClr val="tx1"/>
                </a:solidFill>
                <a:latin typeface="Times New Roman" panose="02020603050405020304" pitchFamily="18" charset="0"/>
                <a:cs typeface="Times New Roman" panose="02020603050405020304" pitchFamily="18" charset="0"/>
              </a:rPr>
              <a:t> de la </a:t>
            </a:r>
            <a:r>
              <a:rPr lang="en-US" sz="1600" b="0" dirty="0" err="1">
                <a:solidFill>
                  <a:schemeClr val="tx1"/>
                </a:solidFill>
                <a:latin typeface="Times New Roman" panose="02020603050405020304" pitchFamily="18" charset="0"/>
                <a:cs typeface="Times New Roman" panose="02020603050405020304" pitchFamily="18" charset="0"/>
              </a:rPr>
              <a:t>agenţii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economici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sistemele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canalizare</a:t>
            </a:r>
            <a:r>
              <a:rPr lang="en-US" sz="1600" b="0" dirty="0">
                <a:solidFill>
                  <a:schemeClr val="tx1"/>
                </a:solidFill>
                <a:latin typeface="Times New Roman" panose="02020603050405020304" pitchFamily="18" charset="0"/>
                <a:cs typeface="Times New Roman" panose="02020603050405020304" pitchFamily="18" charset="0"/>
              </a:rPr>
              <a:t> ale </a:t>
            </a:r>
            <a:r>
              <a:rPr lang="en-US" sz="1600" b="0" dirty="0" err="1">
                <a:solidFill>
                  <a:schemeClr val="tx1"/>
                </a:solidFill>
                <a:latin typeface="Times New Roman" panose="02020603050405020304" pitchFamily="18" charset="0"/>
                <a:cs typeface="Times New Roman" panose="02020603050405020304" pitchFamily="18" charset="0"/>
              </a:rPr>
              <a:t>localităţilor</a:t>
            </a:r>
            <a:r>
              <a:rPr lang="en-US" sz="1600" b="0" dirty="0">
                <a:solidFill>
                  <a:schemeClr val="tx1"/>
                </a:solidFill>
                <a:latin typeface="Times New Roman" panose="02020603050405020304" pitchFamily="18" charset="0"/>
                <a:cs typeface="Times New Roman" panose="02020603050405020304" pitchFamily="18" charset="0"/>
              </a:rPr>
              <a:t>, precum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concentraţiilor</a:t>
            </a:r>
            <a:r>
              <a:rPr lang="en-US" sz="1600" b="0" dirty="0">
                <a:solidFill>
                  <a:schemeClr val="tx1"/>
                </a:solidFill>
                <a:latin typeface="Times New Roman" panose="02020603050405020304" pitchFamily="18" charset="0"/>
                <a:cs typeface="Times New Roman" panose="02020603050405020304" pitchFamily="18" charset="0"/>
              </a:rPr>
              <a:t> maximal </a:t>
            </a:r>
            <a:r>
              <a:rPr lang="en-US" sz="1600" b="0" dirty="0" err="1">
                <a:solidFill>
                  <a:schemeClr val="tx1"/>
                </a:solidFill>
                <a:latin typeface="Times New Roman" panose="02020603050405020304" pitchFamily="18" charset="0"/>
                <a:cs typeface="Times New Roman" panose="02020603050405020304" pitchFamily="18" charset="0"/>
              </a:rPr>
              <a:t>admisibile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poluanţi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apele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uzate</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efectuează</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către</a:t>
            </a:r>
            <a:r>
              <a:rPr lang="en-US" sz="1600" b="0" dirty="0">
                <a:solidFill>
                  <a:schemeClr val="tx1"/>
                </a:solidFill>
                <a:latin typeface="Times New Roman" panose="02020603050405020304" pitchFamily="18" charset="0"/>
                <a:cs typeface="Times New Roman" panose="02020603050405020304" pitchFamily="18" charset="0"/>
              </a:rPr>
              <a:t> operator, </a:t>
            </a:r>
            <a:r>
              <a:rPr lang="en-US" sz="1600" b="0" dirty="0" err="1">
                <a:solidFill>
                  <a:schemeClr val="tx1"/>
                </a:solidFill>
                <a:latin typeface="Times New Roman" panose="02020603050405020304" pitchFamily="18" charset="0"/>
                <a:cs typeface="Times New Roman" panose="02020603050405020304" pitchFamily="18" charset="0"/>
              </a:rPr>
              <a:t>reieşind</a:t>
            </a:r>
            <a:r>
              <a:rPr lang="en-US" sz="1600" b="0" dirty="0">
                <a:solidFill>
                  <a:schemeClr val="tx1"/>
                </a:solidFill>
                <a:latin typeface="Times New Roman" panose="02020603050405020304" pitchFamily="18" charset="0"/>
                <a:cs typeface="Times New Roman" panose="02020603050405020304" pitchFamily="18" charset="0"/>
              </a:rPr>
              <a:t> din </a:t>
            </a:r>
            <a:r>
              <a:rPr lang="en-US" sz="1600" b="0" dirty="0" err="1">
                <a:solidFill>
                  <a:schemeClr val="tx1"/>
                </a:solidFill>
                <a:latin typeface="Times New Roman" panose="02020603050405020304" pitchFamily="18" charset="0"/>
                <a:cs typeface="Times New Roman" panose="02020603050405020304" pitchFamily="18" charset="0"/>
              </a:rPr>
              <a:t>normativele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deversării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limitat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admisibile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emisari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eliberate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modul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stabilit</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legislaţia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vigoare</a:t>
            </a:r>
            <a:r>
              <a:rPr lang="en-US" sz="1600" b="0" dirty="0">
                <a:solidFill>
                  <a:schemeClr val="tx1"/>
                </a:solidFill>
                <a:latin typeface="Times New Roman" panose="02020603050405020304" pitchFamily="18" charset="0"/>
                <a:cs typeface="Times New Roman" panose="02020603050405020304" pitchFamily="18" charset="0"/>
              </a:rPr>
              <a:t>.</a:t>
            </a:r>
            <a:endParaRPr lang="ro-RO"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300405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686D2FA5-334C-4FDB-AD5B-3E6F1D277D80}"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770537"/>
          </a:xfrm>
          <a:prstGeom prst="rect">
            <a:avLst/>
          </a:prstGeom>
          <a:noFill/>
        </p:spPr>
        <p:txBody>
          <a:bodyPr wrap="square" rtlCol="0">
            <a:spAutoFit/>
          </a:bodyPr>
          <a:lstStyle/>
          <a:p>
            <a:r>
              <a:rPr lang="pt-BR" sz="1600" b="0" dirty="0">
                <a:solidFill>
                  <a:schemeClr val="tx1"/>
                </a:solidFill>
                <a:latin typeface="Times New Roman" panose="02020603050405020304" pitchFamily="18" charset="0"/>
                <a:cs typeface="Times New Roman" panose="02020603050405020304" pitchFamily="18" charset="0"/>
              </a:rPr>
              <a:t> (8) La depunerea cererilor de racordare a agenţilor economici la sistemele de canalizare ale localităţilor, solicitantul va prezenta operatorului documentaţia de proiect însoţită de avizul pozitiv al expertizei ecologice de stat şi datele despre volumul şi compoziţia apelor uzate care urmează a fi evacuate în sistemul de canalizare, iar în cazul reconstrucţiei întreprinderii sau al extinderii capacităţilor de producţie, va prezenta şi informaţia privind compoziţia apelor uzate şi graficul orar de evacuare a acestora.</a:t>
            </a:r>
            <a:endParaRPr lang="ro-RO" sz="1600" b="0" dirty="0">
              <a:solidFill>
                <a:schemeClr val="tx1"/>
              </a:solidFill>
              <a:latin typeface="Times New Roman" panose="02020603050405020304" pitchFamily="18" charset="0"/>
              <a:cs typeface="Times New Roman" panose="02020603050405020304" pitchFamily="18" charset="0"/>
            </a:endParaRPr>
          </a:p>
          <a:p>
            <a:r>
              <a:rPr lang="pt-BR" sz="1600" b="0" dirty="0">
                <a:solidFill>
                  <a:schemeClr val="tx1"/>
                </a:solidFill>
                <a:latin typeface="Times New Roman" panose="02020603050405020304" pitchFamily="18" charset="0"/>
                <a:cs typeface="Times New Roman" panose="02020603050405020304" pitchFamily="18" charset="0"/>
              </a:rPr>
              <a:t> (9) Autorizaţia de deversare a apelor uzate în reţeaua publică de canalizare pentru întreprinderile nou-construite sau reconstruite/retehnologizate se eliberează după darea în exploatare a obiectivului respectiv, construit în conformitate cu proiectul avizat de Inspectoratul pentru Protecția Mediului şi cu condiţia existenţei capacităţilor necesare ale instalaţiilor de epurare ale sistemului de canalizare al localităţii. În cazul în care condiţiile de recepţionare a apelor uzate în reţeaua publică prevăd epurarea/preepurarea locală a acestora, operatorul eliberează autorizaţia de conectare şi deversare numai după darea în exploatare a staţiei de preepurare care trebuie să asigure eficienţa de epurare necesară/suficientă pentru deversarea apelor uzate în reţeaua publică de canalizare a localităţii.</a:t>
            </a:r>
            <a:endParaRPr lang="ro-RO" sz="1600" b="0" dirty="0">
              <a:solidFill>
                <a:schemeClr val="tx1"/>
              </a:solidFill>
              <a:latin typeface="Times New Roman" panose="02020603050405020304" pitchFamily="18" charset="0"/>
              <a:cs typeface="Times New Roman" panose="02020603050405020304" pitchFamily="18" charset="0"/>
            </a:endParaRPr>
          </a:p>
          <a:p>
            <a:r>
              <a:rPr lang="pt-BR" sz="1600" b="0" dirty="0">
                <a:solidFill>
                  <a:schemeClr val="tx1"/>
                </a:solidFill>
                <a:latin typeface="Times New Roman" panose="02020603050405020304" pitchFamily="18" charset="0"/>
                <a:cs typeface="Times New Roman" panose="02020603050405020304" pitchFamily="18" charset="0"/>
              </a:rPr>
              <a:t> (10) La perfectarea autorizaţiei de deversare a apelor industriale uzate în reţeaua publică de canalizare, operatorul trebuie să examineze materialele explicative justificate prezentate de consumatorul apei, luînd în calcul:</a:t>
            </a:r>
          </a:p>
          <a:p>
            <a:r>
              <a:rPr lang="pt-BR" sz="1600" b="0" dirty="0">
                <a:solidFill>
                  <a:schemeClr val="tx1"/>
                </a:solidFill>
                <a:latin typeface="Times New Roman" panose="02020603050405020304" pitchFamily="18" charset="0"/>
                <a:cs typeface="Times New Roman" panose="02020603050405020304" pitchFamily="18" charset="0"/>
              </a:rPr>
              <a:t>    a) preepurarea apelor industriale uzate sau a unei părţi din acestea la staţia de epurare locală a consumatorului;</a:t>
            </a:r>
          </a:p>
        </p:txBody>
      </p:sp>
    </p:spTree>
    <p:extLst>
      <p:ext uri="{BB962C8B-B14F-4D97-AF65-F5344CB8AC3E}">
        <p14:creationId xmlns:p14="http://schemas.microsoft.com/office/powerpoint/2010/main" val="222797084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D9D9D7B7-C580-4823-94CA-49602E21EBD7}"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3785652"/>
          </a:xfrm>
          <a:prstGeom prst="rect">
            <a:avLst/>
          </a:prstGeom>
          <a:noFill/>
        </p:spPr>
        <p:txBody>
          <a:bodyPr wrap="square" rtlCol="0">
            <a:spAutoFit/>
          </a:bodyPr>
          <a:lstStyle/>
          <a:p>
            <a:pPr algn="just"/>
            <a:r>
              <a:rPr lang="pt-BR" sz="1600" b="0" dirty="0">
                <a:solidFill>
                  <a:schemeClr val="tx1"/>
                </a:solidFill>
                <a:latin typeface="Times New Roman" panose="02020603050405020304" pitchFamily="18" charset="0"/>
                <a:cs typeface="Times New Roman" panose="02020603050405020304" pitchFamily="18" charset="0"/>
              </a:rPr>
              <a:t> b) preepurarea apelor industriale uzate în comun cu ale altor întreprinderi în cadrul unor staţii de epurare ale grupului de întreprinderi (dacă aşa ceva există);</a:t>
            </a:r>
          </a:p>
          <a:p>
            <a:pPr algn="just"/>
            <a:r>
              <a:rPr lang="pt-BR" sz="1600" b="0" dirty="0">
                <a:solidFill>
                  <a:schemeClr val="tx1"/>
                </a:solidFill>
                <a:latin typeface="Times New Roman" panose="02020603050405020304" pitchFamily="18" charset="0"/>
                <a:cs typeface="Times New Roman" panose="02020603050405020304" pitchFamily="18" charset="0"/>
              </a:rPr>
              <a:t>    c) reutilizarea maximă a apelor uzate epurate pentru asigurarea proceselor tehnologice cu apă  tehnologică sau pentru alte folosinţe;</a:t>
            </a:r>
          </a:p>
          <a:p>
            <a:pPr algn="just"/>
            <a:r>
              <a:rPr lang="pt-BR" sz="1600" b="0" dirty="0">
                <a:solidFill>
                  <a:schemeClr val="tx1"/>
                </a:solidFill>
                <a:latin typeface="Times New Roman" panose="02020603050405020304" pitchFamily="18" charset="0"/>
                <a:cs typeface="Times New Roman" panose="02020603050405020304" pitchFamily="18" charset="0"/>
              </a:rPr>
              <a:t>    d) implementarea de tehnologii noi care oferă posibilitatea de reducere a consumului de apă sau a debitului de ape uzate, precum şi a gradului lor de poluare;</a:t>
            </a:r>
          </a:p>
          <a:p>
            <a:pPr algn="just"/>
            <a:r>
              <a:rPr lang="pt-BR" sz="1600" b="0" dirty="0">
                <a:solidFill>
                  <a:schemeClr val="tx1"/>
                </a:solidFill>
                <a:latin typeface="Times New Roman" panose="02020603050405020304" pitchFamily="18" charset="0"/>
                <a:cs typeface="Times New Roman" panose="02020603050405020304" pitchFamily="18" charset="0"/>
              </a:rPr>
              <a:t>    e) folosirea sistemelor închise de alimentare cu apă sau utilizarea repetată şi succesivă a apei în procesele tehnologice ale întreprinderii;</a:t>
            </a:r>
          </a:p>
          <a:p>
            <a:pPr algn="just"/>
            <a:r>
              <a:rPr lang="pt-BR" sz="1600" b="0" dirty="0">
                <a:solidFill>
                  <a:schemeClr val="tx1"/>
                </a:solidFill>
                <a:latin typeface="Times New Roman" panose="02020603050405020304" pitchFamily="18" charset="0"/>
                <a:cs typeface="Times New Roman" panose="02020603050405020304" pitchFamily="18" charset="0"/>
              </a:rPr>
              <a:t>    f) recuperarea substanţelor utile conţinute în apele industriale uzate;</a:t>
            </a:r>
          </a:p>
          <a:p>
            <a:pPr algn="just"/>
            <a:r>
              <a:rPr lang="pt-BR" sz="1600" b="0" dirty="0">
                <a:solidFill>
                  <a:schemeClr val="tx1"/>
                </a:solidFill>
                <a:latin typeface="Times New Roman" panose="02020603050405020304" pitchFamily="18" charset="0"/>
                <a:cs typeface="Times New Roman" panose="02020603050405020304" pitchFamily="18" charset="0"/>
              </a:rPr>
              <a:t>    g) tratarea şi utilizarea nămolurilor rezultate din procesele tehnologice şi din preepurarea apelor industriale uzate.</a:t>
            </a:r>
            <a:endParaRPr lang="ro-RO" sz="1600" b="0" dirty="0">
              <a:solidFill>
                <a:schemeClr val="tx1"/>
              </a:solidFill>
              <a:latin typeface="Times New Roman" panose="02020603050405020304" pitchFamily="18" charset="0"/>
              <a:cs typeface="Times New Roman" panose="02020603050405020304" pitchFamily="18" charset="0"/>
            </a:endParaRPr>
          </a:p>
          <a:p>
            <a:r>
              <a:rPr lang="en-US" sz="1600" b="0" dirty="0">
                <a:solidFill>
                  <a:schemeClr val="tx1"/>
                </a:solidFill>
                <a:latin typeface="Times New Roman" panose="02020603050405020304" pitchFamily="18" charset="0"/>
                <a:cs typeface="Times New Roman" panose="02020603050405020304" pitchFamily="18" charset="0"/>
              </a:rPr>
              <a:t> (11) </a:t>
            </a:r>
            <a:r>
              <a:rPr lang="en-US" sz="1600" b="0" dirty="0" err="1">
                <a:solidFill>
                  <a:schemeClr val="tx1"/>
                </a:solidFill>
                <a:latin typeface="Times New Roman" panose="02020603050405020304" pitchFamily="18" charset="0"/>
                <a:cs typeface="Times New Roman" panose="02020603050405020304" pitchFamily="18" charset="0"/>
              </a:rPr>
              <a:t>După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obţinerea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tuturor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materialelor</a:t>
            </a:r>
            <a:r>
              <a:rPr lang="en-US" sz="1600" b="0" dirty="0">
                <a:solidFill>
                  <a:schemeClr val="tx1"/>
                </a:solidFill>
                <a:latin typeface="Times New Roman" panose="02020603050405020304" pitchFamily="18" charset="0"/>
                <a:cs typeface="Times New Roman" panose="02020603050405020304" pitchFamily="18" charset="0"/>
              </a:rPr>
              <a:t> de la </a:t>
            </a:r>
            <a:r>
              <a:rPr lang="en-US" sz="1600" b="0" dirty="0" err="1">
                <a:solidFill>
                  <a:schemeClr val="tx1"/>
                </a:solidFill>
                <a:latin typeface="Times New Roman" panose="02020603050405020304" pitchFamily="18" charset="0"/>
                <a:cs typeface="Times New Roman" panose="02020603050405020304" pitchFamily="18" charset="0"/>
              </a:rPr>
              <a:t>agentul</a:t>
            </a:r>
            <a:r>
              <a:rPr lang="en-US" sz="1600" b="0" dirty="0">
                <a:solidFill>
                  <a:schemeClr val="tx1"/>
                </a:solidFill>
                <a:latin typeface="Times New Roman" panose="02020603050405020304" pitchFamily="18" charset="0"/>
                <a:cs typeface="Times New Roman" panose="02020603050405020304" pitchFamily="18" charset="0"/>
              </a:rPr>
              <a:t> economic, </a:t>
            </a:r>
            <a:r>
              <a:rPr lang="en-US" sz="1600" b="0" dirty="0" err="1">
                <a:solidFill>
                  <a:schemeClr val="tx1"/>
                </a:solidFill>
                <a:latin typeface="Times New Roman" panose="02020603050405020304" pitchFamily="18" charset="0"/>
                <a:cs typeface="Times New Roman" panose="02020603050405020304" pitchFamily="18" charset="0"/>
              </a:rPr>
              <a:t>operatorul</a:t>
            </a:r>
            <a:r>
              <a:rPr lang="en-US" sz="1600" b="0" dirty="0">
                <a:solidFill>
                  <a:schemeClr val="tx1"/>
                </a:solidFill>
                <a:latin typeface="Times New Roman" panose="02020603050405020304" pitchFamily="18" charset="0"/>
                <a:cs typeface="Times New Roman" panose="02020603050405020304" pitchFamily="18" charset="0"/>
              </a:rPr>
              <a:t> le </a:t>
            </a:r>
            <a:r>
              <a:rPr lang="en-US" sz="1600" b="0" dirty="0" err="1">
                <a:solidFill>
                  <a:schemeClr val="tx1"/>
                </a:solidFill>
                <a:latin typeface="Times New Roman" panose="02020603050405020304" pitchFamily="18" charset="0"/>
                <a:cs typeface="Times New Roman" panose="02020603050405020304" pitchFamily="18" charset="0"/>
              </a:rPr>
              <a:t>examinează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termen</a:t>
            </a:r>
            <a:r>
              <a:rPr lang="en-US" sz="1600" b="0" dirty="0">
                <a:solidFill>
                  <a:schemeClr val="tx1"/>
                </a:solidFill>
                <a:latin typeface="Times New Roman" panose="02020603050405020304" pitchFamily="18" charset="0"/>
                <a:cs typeface="Times New Roman" panose="02020603050405020304" pitchFamily="18" charset="0"/>
              </a:rPr>
              <a:t> de 20 de </a:t>
            </a:r>
            <a:r>
              <a:rPr lang="en-US" sz="1600" b="0" dirty="0" err="1">
                <a:solidFill>
                  <a:schemeClr val="tx1"/>
                </a:solidFill>
                <a:latin typeface="Times New Roman" panose="02020603050405020304" pitchFamily="18" charset="0"/>
                <a:cs typeface="Times New Roman" panose="02020603050405020304" pitchFamily="18" charset="0"/>
              </a:rPr>
              <a:t>zile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cazul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care </a:t>
            </a:r>
            <a:r>
              <a:rPr lang="en-US" sz="1600" b="0" dirty="0" err="1">
                <a:solidFill>
                  <a:schemeClr val="tx1"/>
                </a:solidFill>
                <a:latin typeface="Times New Roman" panose="02020603050405020304" pitchFamily="18" charset="0"/>
                <a:cs typeface="Times New Roman" panose="02020603050405020304" pitchFamily="18" charset="0"/>
              </a:rPr>
              <a:t>condiţiile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evacuare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apelor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uzate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corespund</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cerinţelor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prevăzute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actele</a:t>
            </a:r>
            <a:r>
              <a:rPr lang="en-US" sz="1600" b="0" dirty="0">
                <a:solidFill>
                  <a:schemeClr val="tx1"/>
                </a:solidFill>
                <a:latin typeface="Times New Roman" panose="02020603050405020304" pitchFamily="18" charset="0"/>
                <a:cs typeface="Times New Roman" panose="02020603050405020304" pitchFamily="18" charset="0"/>
              </a:rPr>
              <a:t> normative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vigoare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domeniul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protecţiei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mediului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acesta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eliberează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autorizaţia</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deversare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apelor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uzate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încheie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contractul</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furnizare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serviciului</a:t>
            </a:r>
            <a:r>
              <a:rPr lang="en-US" sz="1600" b="0" dirty="0">
                <a:solidFill>
                  <a:schemeClr val="tx1"/>
                </a:solidFill>
                <a:latin typeface="Times New Roman" panose="02020603050405020304" pitchFamily="18" charset="0"/>
                <a:cs typeface="Times New Roman" panose="02020603050405020304" pitchFamily="18" charset="0"/>
              </a:rPr>
              <a:t> public de </a:t>
            </a:r>
            <a:r>
              <a:rPr lang="en-US" sz="1600" b="0" dirty="0" err="1">
                <a:solidFill>
                  <a:schemeClr val="tx1"/>
                </a:solidFill>
                <a:latin typeface="Times New Roman" panose="02020603050405020304" pitchFamily="18" charset="0"/>
                <a:cs typeface="Times New Roman" panose="02020603050405020304" pitchFamily="18" charset="0"/>
              </a:rPr>
              <a:t>canalizare</a:t>
            </a:r>
            <a:r>
              <a:rPr lang="en-US" sz="1600" b="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5635001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DF63AD1B-1547-41EB-9ED7-F838A4E83BCD}"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278094"/>
          </a:xfrm>
          <a:prstGeom prst="rect">
            <a:avLst/>
          </a:prstGeom>
          <a:noFill/>
        </p:spPr>
        <p:txBody>
          <a:bodyPr wrap="square" rtlCol="0">
            <a:spAutoFit/>
          </a:bodyPr>
          <a:lstStyle/>
          <a:p>
            <a:pPr algn="just"/>
            <a:r>
              <a:rPr lang="pt-BR" sz="1600" b="0" dirty="0">
                <a:solidFill>
                  <a:schemeClr val="tx1"/>
                </a:solidFill>
                <a:latin typeface="Times New Roman" panose="02020603050405020304" pitchFamily="18" charset="0"/>
                <a:cs typeface="Times New Roman" panose="02020603050405020304" pitchFamily="18" charset="0"/>
              </a:rPr>
              <a:t> (12) Autorizaţia de deversare a apelor uzate în reţeaua publică de canalizare se eliberează agentului economic pe un termen de pînă la 2 ani, suficient pentru realizarea planului de măsuri tehnico-organizatorice necesare pentru efectuarea activităţilor indicate la alin. (10) lit. c) şi d), după care urmează o nouă solicitare de prelungire a termenului de valabilitate a autorizaţiei. Autorizaţia de deversare a apelor uzate poate fi anulată în cazul schimbării condiţiilor de canalizare a localităţii sau în cazul nerespectării de către utilizator a condiţiilor de deversare a apelor uzate.</a:t>
            </a:r>
          </a:p>
          <a:p>
            <a:pPr algn="just"/>
            <a:r>
              <a:rPr lang="pt-BR" sz="1600" b="0" dirty="0">
                <a:solidFill>
                  <a:schemeClr val="tx1"/>
                </a:solidFill>
                <a:latin typeface="Times New Roman" panose="02020603050405020304" pitchFamily="18" charset="0"/>
                <a:cs typeface="Times New Roman" panose="02020603050405020304" pitchFamily="18" charset="0"/>
              </a:rPr>
              <a:t>    (13) Evacuarea apelor uzate în lipsa contractului bilateral încheiat se consideră racordare neautorizată, pentru care consumatorul respectiv poartă răspundere conform legislaţiei în  vigoare.</a:t>
            </a:r>
          </a:p>
          <a:p>
            <a:pPr algn="just"/>
            <a:r>
              <a:rPr lang="pt-BR" sz="1600" b="0" dirty="0">
                <a:solidFill>
                  <a:schemeClr val="tx1"/>
                </a:solidFill>
                <a:latin typeface="Times New Roman" panose="02020603050405020304" pitchFamily="18" charset="0"/>
                <a:cs typeface="Times New Roman" panose="02020603050405020304" pitchFamily="18" charset="0"/>
              </a:rPr>
              <a:t>    (14) În cazul în care condiţiile de evacuare a apelor uzate în reţeaua publică nu pot fi îndeplinite din punct de vedere economic sau tehnologic, agentul economic prezintă operatorului argumentarea respectivă, cu indicarea cauzelor neîndeplinirii condiţiilor de deversare. Argumentarea se examinează de către operator în termen de 10 zile, luîndu-se decizia de încheiere cu agentul economic a unui contract de evacuare a apelor uzate supraîncărcate la tarife majorate. Contractul poate fi încheiat numai în cazul în care staţia de epurare a apelor uzate dispune de rezerve necesare pentru a efectua epurarea, ţinînd cont de indicatorii respectivi, dacă nu se aduc prejudicii funcţionării normale a reţelelor şi instalaţiilor de epurare şi se asigură respectarea condiţiilor de calitate stabilite pentru evacuarea apelor uzate epurate în emisar.</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184900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04447F51-9847-4E22-84A1-74F73DA53C69}"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770537"/>
          </a:xfrm>
          <a:prstGeom prst="rect">
            <a:avLst/>
          </a:prstGeom>
          <a:noFill/>
        </p:spPr>
        <p:txBody>
          <a:bodyPr wrap="square" rtlCol="0">
            <a:spAutoFit/>
          </a:bodyPr>
          <a:lstStyle/>
          <a:p>
            <a:pPr algn="just"/>
            <a:r>
              <a:rPr lang="pt-BR" sz="1600" b="0" dirty="0">
                <a:solidFill>
                  <a:schemeClr val="tx1"/>
                </a:solidFill>
                <a:latin typeface="Times New Roman" panose="02020603050405020304" pitchFamily="18" charset="0"/>
                <a:cs typeface="Times New Roman" panose="02020603050405020304" pitchFamily="18" charset="0"/>
              </a:rPr>
              <a:t> (15) Eliberarea autorizaţiei de deversare a apelor uzate şi încheierea contractului privind evacuarea apelor uzate în sistemul de canalizare al localităţii a apelor uzate ce necesită modificarea tehnologiei sau a parametrilor de funcţionare a staţiei de epurare poate fi efectuată numai după îndeplinirea tuturor măsurilor necesare pentru asigurarea condiţiilor de evacuare a apelor uzate epurate în emisar.</a:t>
            </a:r>
          </a:p>
          <a:p>
            <a:pPr algn="just"/>
            <a:r>
              <a:rPr lang="pt-BR" sz="1600" b="0" dirty="0">
                <a:solidFill>
                  <a:schemeClr val="tx1"/>
                </a:solidFill>
                <a:latin typeface="Times New Roman" panose="02020603050405020304" pitchFamily="18" charset="0"/>
                <a:cs typeface="Times New Roman" panose="02020603050405020304" pitchFamily="18" charset="0"/>
              </a:rPr>
              <a:t>    (16) Orice modificare a indicatorilor normativi de calitate şi/sau a regimului de deversare a apelor uzate în sistemul de canalizare al localităţii, stabiliţi în contractul de furnizare a serviciului de canalizare, atrage sancţiuni stipulate în contract. </a:t>
            </a:r>
          </a:p>
          <a:p>
            <a:pPr algn="just"/>
            <a:r>
              <a:rPr lang="pt-BR" sz="1600" b="0" dirty="0">
                <a:solidFill>
                  <a:schemeClr val="tx1"/>
                </a:solidFill>
                <a:latin typeface="Times New Roman" panose="02020603050405020304" pitchFamily="18" charset="0"/>
                <a:cs typeface="Times New Roman" panose="02020603050405020304" pitchFamily="18" charset="0"/>
              </a:rPr>
              <a:t>    (17) La deversarea de către agenţii economici a apelor uzate în sistemul de canalizare al localităţii, ale căror volum şi nivel de poluare nu depăşesc normativele aprobate în modul stabilit de legislaţia în vigoare, se aplică tarifele în vigoare pentru serviciul de evacuare a apelor uzate.</a:t>
            </a:r>
          </a:p>
          <a:p>
            <a:pPr algn="just"/>
            <a:r>
              <a:rPr lang="pt-BR" sz="1600" b="0" dirty="0">
                <a:solidFill>
                  <a:schemeClr val="tx1"/>
                </a:solidFill>
                <a:latin typeface="Times New Roman" panose="02020603050405020304" pitchFamily="18" charset="0"/>
                <a:cs typeface="Times New Roman" panose="02020603050405020304" pitchFamily="18" charset="0"/>
              </a:rPr>
              <a:t>    (18) În cazul în care volumul substanţelor în suspensie, consumul biochimic de oxigen pentru 5 zile (CBO 5), precum şi alţi indicatori depăşesc normativele aprobate în modul stabilit de legislaţia în vigoare, </a:t>
            </a:r>
            <a:r>
              <a:rPr lang="pt-BR" sz="1600" dirty="0">
                <a:solidFill>
                  <a:schemeClr val="tx1"/>
                </a:solidFill>
                <a:latin typeface="Times New Roman" panose="02020603050405020304" pitchFamily="18" charset="0"/>
                <a:cs typeface="Times New Roman" panose="02020603050405020304" pitchFamily="18" charset="0"/>
              </a:rPr>
              <a:t>se aplică tarife diferenţiate,  </a:t>
            </a:r>
            <a:r>
              <a:rPr lang="pt-BR" sz="1600" b="0" dirty="0">
                <a:solidFill>
                  <a:schemeClr val="tx1"/>
                </a:solidFill>
                <a:latin typeface="Times New Roman" panose="02020603050405020304" pitchFamily="18" charset="0"/>
                <a:cs typeface="Times New Roman" panose="02020603050405020304" pitchFamily="18" charset="0"/>
              </a:rPr>
              <a:t>calculate proporţional cu indicii normativelor indicate, conform condiţiilor contractuale, iar în lipsa acestor clauze în contractul obligatoriu – conform modalităţii stabilite prin Legea nr. 1540-XIII din 25 februarie 1998 privind plata pentru poluarea mediului şi prin alte acte legislative în vigoare.</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en-US" sz="1600" b="0" dirty="0">
                <a:solidFill>
                  <a:schemeClr val="tx1"/>
                </a:solidFill>
                <a:latin typeface="Times New Roman" panose="02020603050405020304" pitchFamily="18" charset="0"/>
                <a:cs typeface="Times New Roman" panose="02020603050405020304" pitchFamily="18" charset="0"/>
              </a:rPr>
              <a:t> (19) </a:t>
            </a:r>
            <a:r>
              <a:rPr lang="en-US" sz="1600" b="0" dirty="0" err="1">
                <a:solidFill>
                  <a:schemeClr val="tx1"/>
                </a:solidFill>
                <a:latin typeface="Times New Roman" panose="02020603050405020304" pitchFamily="18" charset="0"/>
                <a:cs typeface="Times New Roman" panose="02020603050405020304" pitchFamily="18" charset="0"/>
              </a:rPr>
              <a:t>Consumatorii</a:t>
            </a:r>
            <a:r>
              <a:rPr lang="en-US" sz="1600" b="0" dirty="0">
                <a:solidFill>
                  <a:schemeClr val="tx1"/>
                </a:solidFill>
                <a:latin typeface="Times New Roman" panose="02020603050405020304" pitchFamily="18" charset="0"/>
                <a:cs typeface="Times New Roman" panose="02020603050405020304" pitchFamily="18" charset="0"/>
              </a:rPr>
              <a:t> care au </a:t>
            </a:r>
            <a:r>
              <a:rPr lang="en-US" sz="1600" b="0" dirty="0" err="1">
                <a:solidFill>
                  <a:schemeClr val="tx1"/>
                </a:solidFill>
                <a:latin typeface="Times New Roman" panose="02020603050405020304" pitchFamily="18" charset="0"/>
                <a:cs typeface="Times New Roman" panose="02020603050405020304" pitchFamily="18" charset="0"/>
              </a:rPr>
              <a:t>admis</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deversarea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reţeaua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publică</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canalizare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materialelor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ce</a:t>
            </a:r>
            <a:r>
              <a:rPr lang="en-US" sz="1600" b="0" dirty="0">
                <a:solidFill>
                  <a:schemeClr val="tx1"/>
                </a:solidFill>
                <a:latin typeface="Times New Roman" panose="02020603050405020304" pitchFamily="18" charset="0"/>
                <a:cs typeface="Times New Roman" panose="02020603050405020304" pitchFamily="18" charset="0"/>
              </a:rPr>
              <a:t> au </a:t>
            </a:r>
            <a:r>
              <a:rPr lang="en-US" sz="1600" b="0" dirty="0" err="1">
                <a:solidFill>
                  <a:schemeClr val="tx1"/>
                </a:solidFill>
                <a:latin typeface="Times New Roman" panose="02020603050405020304" pitchFamily="18" charset="0"/>
                <a:cs typeface="Times New Roman" panose="02020603050405020304" pitchFamily="18" charset="0"/>
              </a:rPr>
              <a:t>provocat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ieşirea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parţială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sau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totală</a:t>
            </a:r>
            <a:r>
              <a:rPr lang="en-US" sz="1600" b="0" dirty="0">
                <a:solidFill>
                  <a:schemeClr val="tx1"/>
                </a:solidFill>
                <a:latin typeface="Times New Roman" panose="02020603050405020304" pitchFamily="18" charset="0"/>
                <a:cs typeface="Times New Roman" panose="02020603050405020304" pitchFamily="18" charset="0"/>
              </a:rPr>
              <a:t>, din </a:t>
            </a:r>
            <a:r>
              <a:rPr lang="en-US" sz="1600" b="0" dirty="0" err="1">
                <a:solidFill>
                  <a:schemeClr val="tx1"/>
                </a:solidFill>
                <a:latin typeface="Times New Roman" panose="02020603050405020304" pitchFamily="18" charset="0"/>
                <a:cs typeface="Times New Roman" panose="02020603050405020304" pitchFamily="18" charset="0"/>
              </a:rPr>
              <a:t>funcţiune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sistemului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canalizare</a:t>
            </a:r>
            <a:r>
              <a:rPr lang="en-US" sz="1600" b="0" dirty="0">
                <a:solidFill>
                  <a:schemeClr val="tx1"/>
                </a:solidFill>
                <a:latin typeface="Times New Roman" panose="02020603050405020304" pitchFamily="18" charset="0"/>
                <a:cs typeface="Times New Roman" panose="02020603050405020304" pitchFamily="18" charset="0"/>
              </a:rPr>
              <a:t> al </a:t>
            </a:r>
            <a:r>
              <a:rPr lang="en-US" sz="1600" b="0" dirty="0" err="1">
                <a:solidFill>
                  <a:schemeClr val="tx1"/>
                </a:solidFill>
                <a:latin typeface="Times New Roman" panose="02020603050405020304" pitchFamily="18" charset="0"/>
                <a:cs typeface="Times New Roman" panose="02020603050405020304" pitchFamily="18" charset="0"/>
              </a:rPr>
              <a:t>localităţii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inclusiv</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staţiilor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epurare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recuperează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prejudiciul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modul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stabilit</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legislaţia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vigoare</a:t>
            </a:r>
            <a:r>
              <a:rPr lang="en-US" sz="1600" b="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1903174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4E290869-6C91-4FE6-B7EE-B471A843394A}"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5262979"/>
          </a:xfrm>
          <a:prstGeom prst="rect">
            <a:avLst/>
          </a:prstGeom>
          <a:noFill/>
        </p:spPr>
        <p:txBody>
          <a:bodyPr wrap="square" rtlCol="0">
            <a:spAutoFit/>
          </a:bodyPr>
          <a:lstStyle/>
          <a:p>
            <a:pPr algn="just"/>
            <a:r>
              <a:rPr lang="pt-BR" sz="1600" b="0" dirty="0">
                <a:solidFill>
                  <a:schemeClr val="tx1"/>
                </a:solidFill>
                <a:latin typeface="Times New Roman" panose="02020603050405020304" pitchFamily="18" charset="0"/>
                <a:cs typeface="Times New Roman" panose="02020603050405020304" pitchFamily="18" charset="0"/>
              </a:rPr>
              <a:t> (20) Toate litigiile apărute se soluţionează în instanţele de judecată.</a:t>
            </a:r>
          </a:p>
          <a:p>
            <a:pPr algn="just"/>
            <a:r>
              <a:rPr lang="pt-BR" sz="1600" b="0" dirty="0">
                <a:solidFill>
                  <a:schemeClr val="tx1"/>
                </a:solidFill>
                <a:latin typeface="Times New Roman" panose="02020603050405020304" pitchFamily="18" charset="0"/>
                <a:cs typeface="Times New Roman" panose="02020603050405020304" pitchFamily="18" charset="0"/>
              </a:rPr>
              <a:t>    (21) Concentraţiile maximal admisibile de poluanţi în apele uzate pentru fiecare agent economic din teritoriul respectiv se stabilesc de către operator şi se aprobă de către agenţia ecologică teritorială reieşind din normativele deversărilor limitat admisibile.</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en-US" sz="1600" dirty="0" err="1">
                <a:solidFill>
                  <a:schemeClr val="tx1"/>
                </a:solidFill>
                <a:latin typeface="Times New Roman" panose="02020603050405020304" pitchFamily="18" charset="0"/>
                <a:cs typeface="Times New Roman" panose="02020603050405020304" pitchFamily="18" charset="0"/>
              </a:rPr>
              <a:t>Articolul</a:t>
            </a:r>
            <a:r>
              <a:rPr lang="en-US" sz="1600" dirty="0">
                <a:solidFill>
                  <a:schemeClr val="tx1"/>
                </a:solidFill>
                <a:latin typeface="Times New Roman" panose="02020603050405020304" pitchFamily="18" charset="0"/>
                <a:cs typeface="Times New Roman" panose="02020603050405020304" pitchFamily="18" charset="0"/>
              </a:rPr>
              <a:t> 30. </a:t>
            </a:r>
            <a:r>
              <a:rPr lang="en-US" sz="1600" dirty="0" err="1">
                <a:solidFill>
                  <a:schemeClr val="tx1"/>
                </a:solidFill>
                <a:latin typeface="Times New Roman" panose="02020603050405020304" pitchFamily="18" charset="0"/>
                <a:cs typeface="Times New Roman" panose="02020603050405020304" pitchFamily="18" charset="0"/>
              </a:rPr>
              <a:t>Indicatorii</a:t>
            </a:r>
            <a:r>
              <a:rPr lang="en-US" sz="1600" dirty="0">
                <a:solidFill>
                  <a:schemeClr val="tx1"/>
                </a:solidFill>
                <a:latin typeface="Times New Roman" panose="02020603050405020304" pitchFamily="18" charset="0"/>
                <a:cs typeface="Times New Roman" panose="02020603050405020304" pitchFamily="18" charset="0"/>
              </a:rPr>
              <a:t> de </a:t>
            </a:r>
            <a:r>
              <a:rPr lang="en-US" sz="1600" dirty="0" err="1">
                <a:solidFill>
                  <a:schemeClr val="tx1"/>
                </a:solidFill>
                <a:latin typeface="Times New Roman" panose="02020603050405020304" pitchFamily="18" charset="0"/>
                <a:cs typeface="Times New Roman" panose="02020603050405020304" pitchFamily="18" charset="0"/>
              </a:rPr>
              <a:t>calitate</a:t>
            </a:r>
            <a:r>
              <a:rPr lang="en-US" sz="1600" dirty="0">
                <a:solidFill>
                  <a:schemeClr val="tx1"/>
                </a:solidFill>
                <a:latin typeface="Times New Roman" panose="02020603050405020304" pitchFamily="18" charset="0"/>
                <a:cs typeface="Times New Roman" panose="02020603050405020304" pitchFamily="18" charset="0"/>
              </a:rPr>
              <a:t> a </a:t>
            </a:r>
            <a:r>
              <a:rPr lang="en-US" sz="1600" dirty="0" err="1">
                <a:solidFill>
                  <a:schemeClr val="tx1"/>
                </a:solidFill>
                <a:latin typeface="Times New Roman" panose="02020603050405020304" pitchFamily="18" charset="0"/>
                <a:cs typeface="Times New Roman" panose="02020603050405020304" pitchFamily="18" charset="0"/>
              </a:rPr>
              <a:t>serviciului</a:t>
            </a:r>
            <a:r>
              <a:rPr lang="en-US" sz="1600" dirty="0">
                <a:solidFill>
                  <a:schemeClr val="tx1"/>
                </a:solidFill>
                <a:latin typeface="Times New Roman" panose="02020603050405020304" pitchFamily="18" charset="0"/>
                <a:cs typeface="Times New Roman" panose="02020603050405020304" pitchFamily="18" charset="0"/>
              </a:rPr>
              <a:t> public de </a:t>
            </a:r>
            <a:r>
              <a:rPr lang="en-US" sz="1600" dirty="0" err="1">
                <a:solidFill>
                  <a:schemeClr val="tx1"/>
                </a:solidFill>
                <a:latin typeface="Times New Roman" panose="02020603050405020304" pitchFamily="18" charset="0"/>
                <a:cs typeface="Times New Roman" panose="02020603050405020304" pitchFamily="18" charset="0"/>
              </a:rPr>
              <a:t>alimentare</a:t>
            </a:r>
            <a:r>
              <a:rPr lang="en-US" sz="1600" dirty="0">
                <a:solidFill>
                  <a:schemeClr val="tx1"/>
                </a:solidFill>
                <a:latin typeface="Times New Roman" panose="02020603050405020304" pitchFamily="18" charset="0"/>
                <a:cs typeface="Times New Roman" panose="02020603050405020304" pitchFamily="18" charset="0"/>
              </a:rPr>
              <a:t> cu </a:t>
            </a:r>
            <a:r>
              <a:rPr lang="en-US" sz="1600" dirty="0" err="1">
                <a:solidFill>
                  <a:schemeClr val="tx1"/>
                </a:solidFill>
                <a:latin typeface="Times New Roman" panose="02020603050405020304" pitchFamily="18" charset="0"/>
                <a:cs typeface="Times New Roman" panose="02020603050405020304" pitchFamily="18" charset="0"/>
              </a:rPr>
              <a:t>apă</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şi</a:t>
            </a:r>
            <a:r>
              <a:rPr lang="en-US" sz="1600" dirty="0">
                <a:solidFill>
                  <a:schemeClr val="tx1"/>
                </a:solidFill>
                <a:latin typeface="Times New Roman" panose="02020603050405020304" pitchFamily="18" charset="0"/>
                <a:cs typeface="Times New Roman" panose="02020603050405020304" pitchFamily="18" charset="0"/>
              </a:rPr>
              <a:t> de </a:t>
            </a:r>
            <a:r>
              <a:rPr lang="en-US" sz="1600" dirty="0" err="1">
                <a:solidFill>
                  <a:schemeClr val="tx1"/>
                </a:solidFill>
                <a:latin typeface="Times New Roman" panose="02020603050405020304" pitchFamily="18" charset="0"/>
                <a:cs typeface="Times New Roman" panose="02020603050405020304" pitchFamily="18" charset="0"/>
              </a:rPr>
              <a:t>canalizare</a:t>
            </a:r>
            <a:endParaRPr lang="en-US" sz="1600" dirty="0">
              <a:solidFill>
                <a:schemeClr val="tx1"/>
              </a:solidFill>
              <a:latin typeface="Times New Roman" panose="02020603050405020304" pitchFamily="18" charset="0"/>
              <a:cs typeface="Times New Roman" panose="02020603050405020304" pitchFamily="18" charset="0"/>
            </a:endParaRPr>
          </a:p>
          <a:p>
            <a:pPr algn="just"/>
            <a:r>
              <a:rPr lang="en-US" sz="1600" b="0" dirty="0">
                <a:solidFill>
                  <a:schemeClr val="tx1"/>
                </a:solidFill>
                <a:latin typeface="Times New Roman" panose="02020603050405020304" pitchFamily="18" charset="0"/>
                <a:cs typeface="Times New Roman" panose="02020603050405020304" pitchFamily="18" charset="0"/>
              </a:rPr>
              <a:t>    (1) </a:t>
            </a:r>
            <a:r>
              <a:rPr lang="en-US" sz="1600" b="0" dirty="0" err="1">
                <a:solidFill>
                  <a:schemeClr val="tx1"/>
                </a:solidFill>
                <a:latin typeface="Times New Roman" panose="02020603050405020304" pitchFamily="18" charset="0"/>
                <a:cs typeface="Times New Roman" panose="02020603050405020304" pitchFamily="18" charset="0"/>
              </a:rPr>
              <a:t>Serviciul</a:t>
            </a:r>
            <a:r>
              <a:rPr lang="en-US" sz="1600" b="0" dirty="0">
                <a:solidFill>
                  <a:schemeClr val="tx1"/>
                </a:solidFill>
                <a:latin typeface="Times New Roman" panose="02020603050405020304" pitchFamily="18" charset="0"/>
                <a:cs typeface="Times New Roman" panose="02020603050405020304" pitchFamily="18" charset="0"/>
              </a:rPr>
              <a:t> public de </a:t>
            </a:r>
            <a:r>
              <a:rPr lang="en-US" sz="1600" b="0" dirty="0" err="1">
                <a:solidFill>
                  <a:schemeClr val="tx1"/>
                </a:solidFill>
                <a:latin typeface="Times New Roman" panose="02020603050405020304" pitchFamily="18" charset="0"/>
                <a:cs typeface="Times New Roman" panose="02020603050405020304" pitchFamily="18" charset="0"/>
              </a:rPr>
              <a:t>alimentare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canalizare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furnizat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prin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sistemele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alimentare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canalizare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trebuie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corespundă</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branşamentele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consumatorului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indicatorilor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calitate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stabiliţi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Regulamentul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privind</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indicatorii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calitate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serviciului</a:t>
            </a:r>
            <a:r>
              <a:rPr lang="en-US" sz="1600" b="0" dirty="0">
                <a:solidFill>
                  <a:schemeClr val="tx1"/>
                </a:solidFill>
                <a:latin typeface="Times New Roman" panose="02020603050405020304" pitchFamily="18" charset="0"/>
                <a:cs typeface="Times New Roman" panose="02020603050405020304" pitchFamily="18" charset="0"/>
              </a:rPr>
              <a:t> public de </a:t>
            </a:r>
            <a:r>
              <a:rPr lang="en-US" sz="1600" b="0" dirty="0" err="1">
                <a:solidFill>
                  <a:schemeClr val="tx1"/>
                </a:solidFill>
                <a:latin typeface="Times New Roman" panose="02020603050405020304" pitchFamily="18" charset="0"/>
                <a:cs typeface="Times New Roman" panose="02020603050405020304" pitchFamily="18" charset="0"/>
              </a:rPr>
              <a:t>alimentare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canalizare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aprobat</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Agenţie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sau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după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caz</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autoritatea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administraţiei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publice</a:t>
            </a:r>
            <a:r>
              <a:rPr lang="en-US" sz="1600" b="0" dirty="0">
                <a:solidFill>
                  <a:schemeClr val="tx1"/>
                </a:solidFill>
                <a:latin typeface="Times New Roman" panose="02020603050405020304" pitchFamily="18" charset="0"/>
                <a:cs typeface="Times New Roman" panose="02020603050405020304" pitchFamily="18" charset="0"/>
              </a:rPr>
              <a:t> locale. </a:t>
            </a:r>
          </a:p>
          <a:p>
            <a:pPr algn="just"/>
            <a:r>
              <a:rPr lang="en-US" sz="1600" b="0" dirty="0">
                <a:solidFill>
                  <a:schemeClr val="tx1"/>
                </a:solidFill>
                <a:latin typeface="Times New Roman" panose="02020603050405020304" pitchFamily="18" charset="0"/>
                <a:cs typeface="Times New Roman" panose="02020603050405020304" pitchFamily="18" charset="0"/>
              </a:rPr>
              <a:t>    (2) </a:t>
            </a:r>
            <a:r>
              <a:rPr lang="en-US" sz="1600" b="0" dirty="0" err="1">
                <a:solidFill>
                  <a:schemeClr val="tx1"/>
                </a:solidFill>
                <a:latin typeface="Times New Roman" panose="02020603050405020304" pitchFamily="18" charset="0"/>
                <a:cs typeface="Times New Roman" panose="02020603050405020304" pitchFamily="18" charset="0"/>
              </a:rPr>
              <a:t>Indicatorii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calitate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serviciului</a:t>
            </a:r>
            <a:r>
              <a:rPr lang="en-US" sz="1600" b="0" dirty="0">
                <a:solidFill>
                  <a:schemeClr val="tx1"/>
                </a:solidFill>
                <a:latin typeface="Times New Roman" panose="02020603050405020304" pitchFamily="18" charset="0"/>
                <a:cs typeface="Times New Roman" panose="02020603050405020304" pitchFamily="18" charset="0"/>
              </a:rPr>
              <a:t> public de </a:t>
            </a:r>
            <a:r>
              <a:rPr lang="en-US" sz="1600" b="0" dirty="0" err="1">
                <a:solidFill>
                  <a:schemeClr val="tx1"/>
                </a:solidFill>
                <a:latin typeface="Times New Roman" panose="02020603050405020304" pitchFamily="18" charset="0"/>
                <a:cs typeface="Times New Roman" panose="02020603050405020304" pitchFamily="18" charset="0"/>
              </a:rPr>
              <a:t>alimentare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canalizare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furnizat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consumatorilor</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stabilesc</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funcţie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necesităţile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consumatorilor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starea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tehnică</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sistemelor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alimentare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canalizare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investiţiile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efectuate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cele</a:t>
            </a:r>
            <a:r>
              <a:rPr lang="en-US" sz="1600" b="0" dirty="0">
                <a:solidFill>
                  <a:schemeClr val="tx1"/>
                </a:solidFill>
                <a:latin typeface="Times New Roman" panose="02020603050405020304" pitchFamily="18" charset="0"/>
                <a:cs typeface="Times New Roman" panose="02020603050405020304" pitchFamily="18" charset="0"/>
              </a:rPr>
              <a:t> care </a:t>
            </a:r>
            <a:r>
              <a:rPr lang="en-US" sz="1600" b="0" dirty="0" err="1">
                <a:solidFill>
                  <a:schemeClr val="tx1"/>
                </a:solidFill>
                <a:latin typeface="Times New Roman" panose="02020603050405020304" pitchFamily="18" charset="0"/>
                <a:cs typeface="Times New Roman" panose="02020603050405020304" pitchFamily="18" charset="0"/>
              </a:rPr>
              <a:t>sînt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necesare</a:t>
            </a:r>
            <a:r>
              <a:rPr lang="en-US" sz="1600" b="0" dirty="0">
                <a:solidFill>
                  <a:schemeClr val="tx1"/>
                </a:solidFill>
                <a:latin typeface="Times New Roman" panose="02020603050405020304" pitchFamily="18" charset="0"/>
                <a:cs typeface="Times New Roman" panose="02020603050405020304" pitchFamily="18" charset="0"/>
              </a:rPr>
              <a:t> de a fi </a:t>
            </a:r>
            <a:r>
              <a:rPr lang="en-US" sz="1600" b="0" dirty="0" err="1">
                <a:solidFill>
                  <a:schemeClr val="tx1"/>
                </a:solidFill>
                <a:latin typeface="Times New Roman" panose="02020603050405020304" pitchFamily="18" charset="0"/>
                <a:cs typeface="Times New Roman" panose="02020603050405020304" pitchFamily="18" charset="0"/>
              </a:rPr>
              <a:t>efectuate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eficienţa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acestora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reieşind</a:t>
            </a:r>
            <a:r>
              <a:rPr lang="en-US" sz="1600" b="0" dirty="0">
                <a:solidFill>
                  <a:schemeClr val="tx1"/>
                </a:solidFill>
                <a:latin typeface="Times New Roman" panose="02020603050405020304" pitchFamily="18" charset="0"/>
                <a:cs typeface="Times New Roman" panose="02020603050405020304" pitchFamily="18" charset="0"/>
              </a:rPr>
              <a:t> din </a:t>
            </a:r>
            <a:r>
              <a:rPr lang="en-US" sz="1600" b="0" dirty="0" err="1">
                <a:solidFill>
                  <a:schemeClr val="tx1"/>
                </a:solidFill>
                <a:latin typeface="Times New Roman" panose="02020603050405020304" pitchFamily="18" charset="0"/>
                <a:cs typeface="Times New Roman" panose="02020603050405020304" pitchFamily="18" charset="0"/>
              </a:rPr>
              <a:t>practica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internaţională</a:t>
            </a:r>
            <a:r>
              <a:rPr lang="en-US" sz="1600" b="0" dirty="0">
                <a:solidFill>
                  <a:schemeClr val="tx1"/>
                </a:solidFill>
                <a:latin typeface="Times New Roman" panose="02020603050405020304" pitchFamily="18" charset="0"/>
                <a:cs typeface="Times New Roman" panose="02020603050405020304" pitchFamily="18" charset="0"/>
              </a:rPr>
              <a:t>.</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it-IT" sz="1600" dirty="0">
                <a:solidFill>
                  <a:schemeClr val="tx1"/>
                </a:solidFill>
                <a:latin typeface="Times New Roman" panose="02020603050405020304" pitchFamily="18" charset="0"/>
                <a:cs typeface="Times New Roman" panose="02020603050405020304" pitchFamily="18" charset="0"/>
              </a:rPr>
              <a:t> Articolul 32. </a:t>
            </a:r>
            <a:r>
              <a:rPr lang="ro-RO" sz="1600" dirty="0">
                <a:solidFill>
                  <a:schemeClr val="tx1"/>
                </a:solidFill>
                <a:latin typeface="Times New Roman" panose="02020603050405020304" pitchFamily="18" charset="0"/>
                <a:cs typeface="Times New Roman" panose="02020603050405020304" pitchFamily="18" charset="0"/>
              </a:rPr>
              <a:t>descrie c</a:t>
            </a:r>
            <a:r>
              <a:rPr lang="it-IT" sz="1600" dirty="0">
                <a:solidFill>
                  <a:schemeClr val="tx1"/>
                </a:solidFill>
                <a:latin typeface="Times New Roman" panose="02020603050405020304" pitchFamily="18" charset="0"/>
                <a:cs typeface="Times New Roman" panose="02020603050405020304" pitchFamily="18" charset="0"/>
              </a:rPr>
              <a:t>ondiţiile şi procedura de obţinere a licenţelor </a:t>
            </a:r>
            <a:endParaRPr lang="ro-RO" sz="1600" dirty="0">
              <a:solidFill>
                <a:schemeClr val="tx1"/>
              </a:solidFill>
              <a:latin typeface="Times New Roman" panose="02020603050405020304" pitchFamily="18" charset="0"/>
              <a:cs typeface="Times New Roman" panose="02020603050405020304" pitchFamily="18" charset="0"/>
            </a:endParaRPr>
          </a:p>
          <a:p>
            <a:pPr algn="just"/>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Articolul</a:t>
            </a:r>
            <a:r>
              <a:rPr lang="en-US" sz="1600" dirty="0">
                <a:solidFill>
                  <a:schemeClr val="tx1"/>
                </a:solidFill>
                <a:latin typeface="Times New Roman" panose="02020603050405020304" pitchFamily="18" charset="0"/>
                <a:cs typeface="Times New Roman" panose="02020603050405020304" pitchFamily="18" charset="0"/>
              </a:rPr>
              <a:t> 38. </a:t>
            </a:r>
            <a:r>
              <a:rPr lang="en-US" sz="1600" dirty="0" err="1">
                <a:solidFill>
                  <a:schemeClr val="tx1"/>
                </a:solidFill>
                <a:latin typeface="Times New Roman" panose="02020603050405020304" pitchFamily="18" charset="0"/>
                <a:cs typeface="Times New Roman" panose="02020603050405020304" pitchFamily="18" charset="0"/>
              </a:rPr>
              <a:t>Responsabilităţi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şi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sancţiuni</a:t>
            </a:r>
            <a:endParaRPr lang="en-US" sz="1600" dirty="0">
              <a:solidFill>
                <a:schemeClr val="tx1"/>
              </a:solidFill>
              <a:latin typeface="Times New Roman" panose="02020603050405020304" pitchFamily="18" charset="0"/>
              <a:cs typeface="Times New Roman" panose="02020603050405020304" pitchFamily="18" charset="0"/>
            </a:endParaRPr>
          </a:p>
          <a:p>
            <a:pPr algn="just"/>
            <a:r>
              <a:rPr lang="en-US" sz="1600" b="0" dirty="0">
                <a:solidFill>
                  <a:schemeClr val="tx1"/>
                </a:solidFill>
                <a:latin typeface="Times New Roman" panose="02020603050405020304" pitchFamily="18" charset="0"/>
                <a:cs typeface="Times New Roman" panose="02020603050405020304" pitchFamily="18" charset="0"/>
              </a:rPr>
              <a:t>    (1) </a:t>
            </a:r>
            <a:r>
              <a:rPr lang="en-US" sz="1600" b="0" dirty="0" err="1">
                <a:solidFill>
                  <a:schemeClr val="tx1"/>
                </a:solidFill>
                <a:latin typeface="Times New Roman" panose="02020603050405020304" pitchFamily="18" charset="0"/>
                <a:cs typeface="Times New Roman" panose="02020603050405020304" pitchFamily="18" charset="0"/>
              </a:rPr>
              <a:t>Încălcarea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prevederilor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prezentei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legi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atrage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răspunderea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disciplinară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civilă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contravenţională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sau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penală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după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caz</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conformitate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legislaţia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vigoare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(2) </a:t>
            </a:r>
            <a:r>
              <a:rPr lang="en-US" sz="1600" b="0" dirty="0" err="1">
                <a:solidFill>
                  <a:schemeClr val="tx1"/>
                </a:solidFill>
                <a:latin typeface="Times New Roman" panose="02020603050405020304" pitchFamily="18" charset="0"/>
                <a:cs typeface="Times New Roman" panose="02020603050405020304" pitchFamily="18" charset="0"/>
              </a:rPr>
              <a:t>Autorităţile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administraţiei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publice</a:t>
            </a:r>
            <a:r>
              <a:rPr lang="en-US" sz="1600" b="0" dirty="0">
                <a:solidFill>
                  <a:schemeClr val="tx1"/>
                </a:solidFill>
                <a:latin typeface="Times New Roman" panose="02020603050405020304" pitchFamily="18" charset="0"/>
                <a:cs typeface="Times New Roman" panose="02020603050405020304" pitchFamily="18" charset="0"/>
              </a:rPr>
              <a:t> locale, </a:t>
            </a:r>
            <a:r>
              <a:rPr lang="en-US" sz="1600" b="0" dirty="0" err="1">
                <a:solidFill>
                  <a:schemeClr val="tx1"/>
                </a:solidFill>
                <a:latin typeface="Times New Roman" panose="02020603050405020304" pitchFamily="18" charset="0"/>
                <a:cs typeface="Times New Roman" panose="02020603050405020304" pitchFamily="18" charset="0"/>
              </a:rPr>
              <a:t>organul</a:t>
            </a:r>
            <a:r>
              <a:rPr lang="en-US" sz="1600" b="0" dirty="0">
                <a:solidFill>
                  <a:schemeClr val="tx1"/>
                </a:solidFill>
                <a:latin typeface="Times New Roman" panose="02020603050405020304" pitchFamily="18" charset="0"/>
                <a:cs typeface="Times New Roman" panose="02020603050405020304" pitchFamily="18" charset="0"/>
              </a:rPr>
              <a:t> central de </a:t>
            </a:r>
            <a:r>
              <a:rPr lang="en-US" sz="1600" b="0" dirty="0" err="1">
                <a:solidFill>
                  <a:schemeClr val="tx1"/>
                </a:solidFill>
                <a:latin typeface="Times New Roman" panose="02020603050405020304" pitchFamily="18" charset="0"/>
                <a:cs typeface="Times New Roman" panose="02020603050405020304" pitchFamily="18" charset="0"/>
              </a:rPr>
              <a:t>specialitate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după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caz</a:t>
            </a:r>
            <a:r>
              <a:rPr lang="en-US" sz="1600" b="0" dirty="0">
                <a:solidFill>
                  <a:schemeClr val="tx1"/>
                </a:solidFill>
                <a:latin typeface="Times New Roman" panose="02020603050405020304" pitchFamily="18" charset="0"/>
                <a:cs typeface="Times New Roman" panose="02020603050405020304" pitchFamily="18" charset="0"/>
              </a:rPr>
              <a:t>, au </a:t>
            </a:r>
            <a:r>
              <a:rPr lang="en-US" sz="1600" b="0" dirty="0" err="1">
                <a:solidFill>
                  <a:schemeClr val="tx1"/>
                </a:solidFill>
                <a:latin typeface="Times New Roman" panose="02020603050405020304" pitchFamily="18" charset="0"/>
                <a:cs typeface="Times New Roman" panose="02020603050405020304" pitchFamily="18" charset="0"/>
              </a:rPr>
              <a:t>dreptul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sancţioneze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operatorul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serviciului</a:t>
            </a:r>
            <a:r>
              <a:rPr lang="en-US" sz="1600" b="0" dirty="0">
                <a:solidFill>
                  <a:schemeClr val="tx1"/>
                </a:solidFill>
                <a:latin typeface="Times New Roman" panose="02020603050405020304" pitchFamily="18" charset="0"/>
                <a:cs typeface="Times New Roman" panose="02020603050405020304" pitchFamily="18" charset="0"/>
              </a:rPr>
              <a:t> public de </a:t>
            </a:r>
            <a:r>
              <a:rPr lang="en-US" sz="1600" b="0" dirty="0" err="1">
                <a:solidFill>
                  <a:schemeClr val="tx1"/>
                </a:solidFill>
                <a:latin typeface="Times New Roman" panose="02020603050405020304" pitchFamily="18" charset="0"/>
                <a:cs typeface="Times New Roman" panose="02020603050405020304" pitchFamily="18" charset="0"/>
              </a:rPr>
              <a:t>alimentare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canalizare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cazul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care </a:t>
            </a:r>
            <a:r>
              <a:rPr lang="en-US" sz="1600" b="0" dirty="0" err="1">
                <a:solidFill>
                  <a:schemeClr val="tx1"/>
                </a:solidFill>
                <a:latin typeface="Times New Roman" panose="02020603050405020304" pitchFamily="18" charset="0"/>
                <a:cs typeface="Times New Roman" panose="02020603050405020304" pitchFamily="18" charset="0"/>
              </a:rPr>
              <a:t>acesta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furnizează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servicii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necorespunzătoare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indicatorilor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calitate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aprobaţi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conformitate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actele</a:t>
            </a:r>
            <a:r>
              <a:rPr lang="en-US" sz="1600" b="0" dirty="0">
                <a:solidFill>
                  <a:schemeClr val="tx1"/>
                </a:solidFill>
                <a:latin typeface="Times New Roman" panose="02020603050405020304" pitchFamily="18" charset="0"/>
                <a:cs typeface="Times New Roman" panose="02020603050405020304" pitchFamily="18" charset="0"/>
              </a:rPr>
              <a:t> normative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vigoare</a:t>
            </a:r>
            <a:r>
              <a:rPr lang="en-US" sz="1600" b="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8490204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0EC9D689-B066-4062-ADB9-222DFDE6613D}"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52790"/>
            <a:ext cx="8689269" cy="4031873"/>
          </a:xfrm>
          <a:prstGeom prst="rect">
            <a:avLst/>
          </a:prstGeom>
          <a:noFill/>
        </p:spPr>
        <p:txBody>
          <a:bodyPr wrap="square" rtlCol="0">
            <a:spAutoFit/>
          </a:bodyPr>
          <a:lstStyle/>
          <a:p>
            <a:r>
              <a:rPr lang="pt-BR" sz="1600" dirty="0">
                <a:solidFill>
                  <a:srgbClr val="0000FF"/>
                </a:solidFill>
                <a:latin typeface="Times New Roman" panose="02020603050405020304" pitchFamily="18" charset="0"/>
                <a:cs typeface="Times New Roman" panose="02020603050405020304" pitchFamily="18" charset="0"/>
              </a:rPr>
              <a:t>Leg</a:t>
            </a:r>
            <a:r>
              <a:rPr lang="ro-RO" sz="1600" dirty="0">
                <a:solidFill>
                  <a:srgbClr val="0000FF"/>
                </a:solidFill>
                <a:latin typeface="Times New Roman" panose="02020603050405020304" pitchFamily="18" charset="0"/>
                <a:cs typeface="Times New Roman" panose="02020603050405020304" pitchFamily="18" charset="0"/>
              </a:rPr>
              <a:t>ea</a:t>
            </a:r>
            <a:r>
              <a:rPr lang="pt-BR" sz="1600" dirty="0">
                <a:solidFill>
                  <a:srgbClr val="0000FF"/>
                </a:solidFill>
                <a:latin typeface="Times New Roman" panose="02020603050405020304" pitchFamily="18" charset="0"/>
                <a:cs typeface="Times New Roman" panose="02020603050405020304" pitchFamily="18" charset="0"/>
              </a:rPr>
              <a:t> nr. 113 din 18.05.2012 “cu privire la stabilirea principiilor şi a cerinţelor generale ale legislaţiei privind siguranţa alimentelor”</a:t>
            </a:r>
            <a:r>
              <a:rPr lang="ro-RO" sz="1600" dirty="0">
                <a:solidFill>
                  <a:srgbClr val="0000FF"/>
                </a:solidFill>
                <a:latin typeface="Times New Roman" panose="02020603050405020304" pitchFamily="18" charset="0"/>
                <a:cs typeface="Times New Roman" panose="02020603050405020304" pitchFamily="18" charset="0"/>
              </a:rPr>
              <a:t> - </a:t>
            </a:r>
            <a:r>
              <a:rPr lang="ro-RO" sz="16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http://lex.justice.md/index.php?action=view&amp;view=doc&amp;lang=1&amp;id=344007</a:t>
            </a:r>
            <a:endParaRPr lang="ro-RO" sz="1600" dirty="0">
              <a:solidFill>
                <a:srgbClr val="00B050"/>
              </a:solidFill>
              <a:latin typeface="Times New Roman" panose="02020603050405020304" pitchFamily="18" charset="0"/>
              <a:cs typeface="Times New Roman" panose="02020603050405020304" pitchFamily="18" charset="0"/>
            </a:endParaRPr>
          </a:p>
          <a:p>
            <a:pPr algn="just"/>
            <a:r>
              <a:rPr lang="ro-RO" sz="1600" dirty="0">
                <a:solidFill>
                  <a:schemeClr val="tx1"/>
                </a:solidFill>
                <a:latin typeface="Times New Roman" panose="02020603050405020304" pitchFamily="18" charset="0"/>
                <a:cs typeface="Times New Roman" panose="02020603050405020304" pitchFamily="18" charset="0"/>
              </a:rPr>
              <a:t>N</a:t>
            </a:r>
            <a:r>
              <a:rPr lang="pt-BR" sz="1600" dirty="0">
                <a:solidFill>
                  <a:schemeClr val="tx1"/>
                </a:solidFill>
                <a:latin typeface="Times New Roman" panose="02020603050405020304" pitchFamily="18" charset="0"/>
                <a:cs typeface="Times New Roman" panose="02020603050405020304" pitchFamily="18" charset="0"/>
              </a:rPr>
              <a:t>oţiunea de produs alimentar sau aliment </a:t>
            </a:r>
            <a:r>
              <a:rPr lang="pt-BR" sz="1600" b="0" dirty="0">
                <a:solidFill>
                  <a:schemeClr val="tx1"/>
                </a:solidFill>
                <a:latin typeface="Times New Roman" panose="02020603050405020304" pitchFamily="18" charset="0"/>
                <a:cs typeface="Times New Roman" panose="02020603050405020304" pitchFamily="18" charset="0"/>
              </a:rPr>
              <a:t>– orice substanţă sau produs, indiferent dacă este prelucrat, parţial prelucrat sau neprelucrat, destinat sau prevăzut în mod rezonabil a fi ingerat de oameni.</a:t>
            </a:r>
          </a:p>
          <a:p>
            <a:pPr algn="just"/>
            <a:endParaRPr lang="pt-BR" sz="1600" b="0" dirty="0">
              <a:solidFill>
                <a:schemeClr val="tx1"/>
              </a:solidFill>
              <a:latin typeface="Times New Roman" panose="02020603050405020304" pitchFamily="18" charset="0"/>
              <a:cs typeface="Times New Roman" panose="02020603050405020304" pitchFamily="18" charset="0"/>
            </a:endParaRPr>
          </a:p>
          <a:p>
            <a:pPr algn="just"/>
            <a:r>
              <a:rPr lang="pt-BR" sz="1600" b="0" dirty="0">
                <a:solidFill>
                  <a:schemeClr val="tx1"/>
                </a:solidFill>
                <a:latin typeface="Times New Roman" panose="02020603050405020304" pitchFamily="18" charset="0"/>
                <a:cs typeface="Times New Roman" panose="02020603050405020304" pitchFamily="18" charset="0"/>
              </a:rPr>
              <a:t>Produsele alimentare includ băuturile, precum </a:t>
            </a:r>
            <a:r>
              <a:rPr lang="pt-BR" sz="1600" dirty="0">
                <a:solidFill>
                  <a:schemeClr val="tx1"/>
                </a:solidFill>
                <a:latin typeface="Times New Roman" panose="02020603050405020304" pitchFamily="18" charset="0"/>
                <a:cs typeface="Times New Roman" panose="02020603050405020304" pitchFamily="18" charset="0"/>
              </a:rPr>
              <a:t>şi apa</a:t>
            </a:r>
            <a:r>
              <a:rPr lang="pt-BR" sz="1600" b="0" dirty="0">
                <a:solidFill>
                  <a:schemeClr val="tx1"/>
                </a:solidFill>
                <a:latin typeface="Times New Roman" panose="02020603050405020304" pitchFamily="18" charset="0"/>
                <a:cs typeface="Times New Roman" panose="02020603050405020304" pitchFamily="18" charset="0"/>
              </a:rPr>
              <a:t>, încorporată în mod intenţionat în produse alimentare în timpul producerii, preparării sau tratării lor. Ele includ apa după punctul de conformitate, aşa cum este definit în continuare:</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pt-BR" sz="1600" b="0" dirty="0">
                <a:solidFill>
                  <a:schemeClr val="tx1"/>
                </a:solidFill>
                <a:latin typeface="Times New Roman" panose="02020603050405020304" pitchFamily="18" charset="0"/>
                <a:cs typeface="Times New Roman" panose="02020603050405020304" pitchFamily="18" charset="0"/>
              </a:rPr>
              <a:t/>
            </a:r>
            <a:br>
              <a:rPr lang="pt-BR" sz="1600" b="0" dirty="0">
                <a:solidFill>
                  <a:schemeClr val="tx1"/>
                </a:solidFill>
                <a:latin typeface="Times New Roman" panose="02020603050405020304" pitchFamily="18" charset="0"/>
                <a:cs typeface="Times New Roman" panose="02020603050405020304" pitchFamily="18" charset="0"/>
              </a:rPr>
            </a:br>
            <a:r>
              <a:rPr lang="pt-BR" sz="1600" b="0" dirty="0">
                <a:solidFill>
                  <a:schemeClr val="tx1"/>
                </a:solidFill>
                <a:latin typeface="Times New Roman" panose="02020603050405020304" pitchFamily="18" charset="0"/>
                <a:cs typeface="Times New Roman" panose="02020603050405020304" pitchFamily="18" charset="0"/>
              </a:rPr>
              <a:t>1) în cazul apei furnizate printr-o reţea de distribuţie, în punctul din interiorul unei incinte sau al unei unităţi în care aceasta curge din robinetele folosite în mod normal pentru consumul uman;</a:t>
            </a:r>
          </a:p>
          <a:p>
            <a:pPr algn="just"/>
            <a:endParaRPr lang="pt-BR" sz="1600" b="0" dirty="0">
              <a:solidFill>
                <a:schemeClr val="tx1"/>
              </a:solidFill>
              <a:latin typeface="Times New Roman" panose="02020603050405020304" pitchFamily="18" charset="0"/>
              <a:cs typeface="Times New Roman" panose="02020603050405020304" pitchFamily="18" charset="0"/>
            </a:endParaRPr>
          </a:p>
          <a:p>
            <a:pPr algn="just"/>
            <a:r>
              <a:rPr lang="pt-BR" sz="1600" b="0" dirty="0">
                <a:solidFill>
                  <a:schemeClr val="tx1"/>
                </a:solidFill>
                <a:latin typeface="Times New Roman" panose="02020603050405020304" pitchFamily="18" charset="0"/>
                <a:cs typeface="Times New Roman" panose="02020603050405020304" pitchFamily="18" charset="0"/>
              </a:rPr>
              <a:t>2) în cazul apei furnizate dintr-un rezervor, în punctul în care aceasta curge din rezervor. </a:t>
            </a:r>
            <a:br>
              <a:rPr lang="pt-BR" sz="1600" b="0" dirty="0">
                <a:solidFill>
                  <a:schemeClr val="tx1"/>
                </a:solidFill>
                <a:latin typeface="Times New Roman" panose="02020603050405020304" pitchFamily="18" charset="0"/>
                <a:cs typeface="Times New Roman" panose="02020603050405020304" pitchFamily="18" charset="0"/>
              </a:rPr>
            </a:br>
            <a:endParaRPr lang="pt-BR"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086211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D0D8780E-71EC-4654-B3A5-7E7D226CEFD9}"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278094"/>
          </a:xfrm>
          <a:prstGeom prst="rect">
            <a:avLst/>
          </a:prstGeom>
          <a:noFill/>
        </p:spPr>
        <p:txBody>
          <a:bodyPr wrap="square" rtlCol="0">
            <a:spAutoFit/>
          </a:bodyPr>
          <a:lstStyle/>
          <a:p>
            <a:r>
              <a:rPr lang="pt-BR" sz="1600" dirty="0">
                <a:solidFill>
                  <a:srgbClr val="0000FF"/>
                </a:solidFill>
                <a:latin typeface="Times New Roman" panose="02020603050405020304" pitchFamily="18" charset="0"/>
                <a:cs typeface="Times New Roman" panose="02020603050405020304" pitchFamily="18" charset="0"/>
              </a:rPr>
              <a:t>LEGE Nr. 272 din  10.02.1999 cu privire la apa potabilă –</a:t>
            </a:r>
          </a:p>
          <a:p>
            <a:r>
              <a:rPr lang="pt-BR" sz="16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http://lex.justice.md/index.php?action=view&amp;view=doc&amp;lang=1&amp;id=311640</a:t>
            </a:r>
            <a:endParaRPr lang="pt-BR" sz="1600" dirty="0">
              <a:solidFill>
                <a:srgbClr val="00B050"/>
              </a:solidFill>
              <a:latin typeface="Times New Roman" panose="02020603050405020304" pitchFamily="18" charset="0"/>
              <a:cs typeface="Times New Roman" panose="02020603050405020304" pitchFamily="18" charset="0"/>
            </a:endParaRPr>
          </a:p>
          <a:p>
            <a:pPr algn="just"/>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en-US" sz="1600" dirty="0">
                <a:solidFill>
                  <a:schemeClr val="tx1"/>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Articolul 2. Obiectivele legii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domeniul ei de aplicare</a:t>
            </a:r>
          </a:p>
          <a:p>
            <a:pPr algn="just"/>
            <a:r>
              <a:rPr lang="ro-RO" sz="1600" b="0" dirty="0">
                <a:solidFill>
                  <a:schemeClr val="tx1"/>
                </a:solidFill>
                <a:latin typeface="Times New Roman" panose="02020603050405020304" pitchFamily="18" charset="0"/>
                <a:cs typeface="Times New Roman" panose="02020603050405020304" pitchFamily="18" charset="0"/>
              </a:rPr>
              <a:t>    (1) Prezenta lege reglementează </a:t>
            </a:r>
            <a:r>
              <a:rPr lang="ro-RO" sz="1600" b="0" dirty="0" err="1">
                <a:solidFill>
                  <a:schemeClr val="tx1"/>
                </a:solidFill>
                <a:latin typeface="Times New Roman" panose="02020603050405020304" pitchFamily="18" charset="0"/>
                <a:cs typeface="Times New Roman" panose="02020603050405020304" pitchFamily="18" charset="0"/>
              </a:rPr>
              <a:t>relaţiile</a:t>
            </a:r>
            <a:r>
              <a:rPr lang="ro-RO" sz="1600" b="0" dirty="0">
                <a:solidFill>
                  <a:schemeClr val="tx1"/>
                </a:solidFill>
                <a:latin typeface="Times New Roman" panose="02020603050405020304" pitchFamily="18" charset="0"/>
                <a:cs typeface="Times New Roman" panose="02020603050405020304" pitchFamily="18" charset="0"/>
              </a:rPr>
              <a:t> din domeniul alimentării cu apă potabilă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stabileşte</a:t>
            </a:r>
            <a:r>
              <a:rPr lang="ro-RO" sz="1600" b="0" dirty="0">
                <a:solidFill>
                  <a:schemeClr val="tx1"/>
                </a:solidFill>
                <a:latin typeface="Times New Roman" panose="02020603050405020304" pitchFamily="18" charset="0"/>
                <a:cs typeface="Times New Roman" panose="02020603050405020304" pitchFamily="18" charset="0"/>
              </a:rPr>
              <a:t> norme referitoare la asigurarea persoanelor fizice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juridice cu apă potabilă, la </a:t>
            </a:r>
            <a:r>
              <a:rPr lang="ro-RO" sz="1600" b="0" dirty="0" err="1">
                <a:solidFill>
                  <a:schemeClr val="tx1"/>
                </a:solidFill>
                <a:latin typeface="Times New Roman" panose="02020603050405020304" pitchFamily="18" charset="0"/>
                <a:cs typeface="Times New Roman" panose="02020603050405020304" pitchFamily="18" charset="0"/>
              </a:rPr>
              <a:t>funcţionarea</a:t>
            </a:r>
            <a:r>
              <a:rPr lang="ro-RO" sz="1600" b="0" dirty="0">
                <a:solidFill>
                  <a:schemeClr val="tx1"/>
                </a:solidFill>
                <a:latin typeface="Times New Roman" panose="02020603050405020304" pitchFamily="18" charset="0"/>
                <a:cs typeface="Times New Roman" panose="02020603050405020304" pitchFamily="18" charset="0"/>
              </a:rPr>
              <a:t> sigură a sistemelor de alimentare cu apă potabilă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la calitatea ei, răspunderea pentru încălcări în acest domeniu.</a:t>
            </a:r>
          </a:p>
          <a:p>
            <a:pPr algn="just"/>
            <a:r>
              <a:rPr lang="ro-RO" sz="1600" b="0" dirty="0">
                <a:solidFill>
                  <a:schemeClr val="tx1"/>
                </a:solidFill>
                <a:latin typeface="Times New Roman" panose="02020603050405020304" pitchFamily="18" charset="0"/>
                <a:cs typeface="Times New Roman" panose="02020603050405020304" pitchFamily="18" charset="0"/>
              </a:rPr>
              <a:t>    (2) </a:t>
            </a:r>
            <a:r>
              <a:rPr lang="ro-RO" sz="1600" b="0" dirty="0" err="1">
                <a:solidFill>
                  <a:schemeClr val="tx1"/>
                </a:solidFill>
                <a:latin typeface="Times New Roman" panose="02020603050405020304" pitchFamily="18" charset="0"/>
                <a:cs typeface="Times New Roman" panose="02020603050405020304" pitchFamily="18" charset="0"/>
              </a:rPr>
              <a:t>Acţiunea</a:t>
            </a:r>
            <a:r>
              <a:rPr lang="ro-RO" sz="1600" b="0" dirty="0">
                <a:solidFill>
                  <a:schemeClr val="tx1"/>
                </a:solidFill>
                <a:latin typeface="Times New Roman" panose="02020603050405020304" pitchFamily="18" charset="0"/>
                <a:cs typeface="Times New Roman" panose="02020603050405020304" pitchFamily="18" charset="0"/>
              </a:rPr>
              <a:t> prezentei legi se extinde asupra organelor centrale de specialitate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autorităţilor</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administraţiei</a:t>
            </a:r>
            <a:r>
              <a:rPr lang="ro-RO" sz="1600" b="0" dirty="0">
                <a:solidFill>
                  <a:schemeClr val="tx1"/>
                </a:solidFill>
                <a:latin typeface="Times New Roman" panose="02020603050405020304" pitchFamily="18" charset="0"/>
                <a:cs typeface="Times New Roman" panose="02020603050405020304" pitchFamily="18" charset="0"/>
              </a:rPr>
              <a:t> publice locale, asupra proprietarilor de sisteme de alimentare cu apă potabilă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consumatorilor de apă potabilă, întreprinderilor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organizaţiilor</a:t>
            </a:r>
            <a:r>
              <a:rPr lang="ro-RO" sz="1600" b="0" dirty="0">
                <a:solidFill>
                  <a:schemeClr val="tx1"/>
                </a:solidFill>
                <a:latin typeface="Times New Roman" panose="02020603050405020304" pitchFamily="18" charset="0"/>
                <a:cs typeface="Times New Roman" panose="02020603050405020304" pitchFamily="18" charset="0"/>
              </a:rPr>
              <a:t> care efectuează proiectarea, construirea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exploatarea sistemelor de alimentare cu apă potabilă, asupra organelor de stat care exercită controlul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supravegherea în domeniul alimentării cu apă potabilă, precum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asupra persoanelor fizice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juridice a căror activitate poate </a:t>
            </a:r>
            <a:r>
              <a:rPr lang="ro-RO" sz="1600" b="0" dirty="0" err="1">
                <a:solidFill>
                  <a:schemeClr val="tx1"/>
                </a:solidFill>
                <a:latin typeface="Times New Roman" panose="02020603050405020304" pitchFamily="18" charset="0"/>
                <a:cs typeface="Times New Roman" panose="02020603050405020304" pitchFamily="18" charset="0"/>
              </a:rPr>
              <a:t>influenţa</a:t>
            </a:r>
            <a:r>
              <a:rPr lang="ro-RO" sz="1600" b="0" dirty="0">
                <a:solidFill>
                  <a:schemeClr val="tx1"/>
                </a:solidFill>
                <a:latin typeface="Times New Roman" panose="02020603050405020304" pitchFamily="18" charset="0"/>
                <a:cs typeface="Times New Roman" panose="02020603050405020304" pitchFamily="18" charset="0"/>
              </a:rPr>
              <a:t> calitatea apei în sursele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sistemele de alimentare cu  apă potabilă.</a:t>
            </a:r>
          </a:p>
          <a:p>
            <a:pPr algn="just"/>
            <a:r>
              <a:rPr lang="ro-RO" sz="1600" b="0" dirty="0">
                <a:solidFill>
                  <a:schemeClr val="tx1"/>
                </a:solidFill>
                <a:latin typeface="Times New Roman" panose="02020603050405020304" pitchFamily="18" charset="0"/>
                <a:cs typeface="Times New Roman" panose="02020603050405020304" pitchFamily="18" charset="0"/>
              </a:rPr>
              <a:t>    (3) </a:t>
            </a:r>
            <a:r>
              <a:rPr lang="ro-RO" sz="1600" b="0" dirty="0" err="1">
                <a:solidFill>
                  <a:schemeClr val="tx1"/>
                </a:solidFill>
                <a:latin typeface="Times New Roman" panose="02020603050405020304" pitchFamily="18" charset="0"/>
                <a:cs typeface="Times New Roman" panose="02020603050405020304" pitchFamily="18" charset="0"/>
              </a:rPr>
              <a:t>Relaţiile</a:t>
            </a:r>
            <a:r>
              <a:rPr lang="ro-RO" sz="1600" b="0" dirty="0">
                <a:solidFill>
                  <a:schemeClr val="tx1"/>
                </a:solidFill>
                <a:latin typeface="Times New Roman" panose="02020603050405020304" pitchFamily="18" charset="0"/>
                <a:cs typeface="Times New Roman" panose="02020603050405020304" pitchFamily="18" charset="0"/>
              </a:rPr>
              <a:t> din domeniul alimentării cu apă potabilă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asigurarea </a:t>
            </a:r>
            <a:r>
              <a:rPr lang="ro-RO" sz="1600" b="0" dirty="0" err="1">
                <a:solidFill>
                  <a:schemeClr val="tx1"/>
                </a:solidFill>
                <a:latin typeface="Times New Roman" panose="02020603050405020304" pitchFamily="18" charset="0"/>
                <a:cs typeface="Times New Roman" panose="02020603050405020304" pitchFamily="18" charset="0"/>
              </a:rPr>
              <a:t>conformităţii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calităţii</a:t>
            </a:r>
            <a:r>
              <a:rPr lang="ro-RO" sz="1600" b="0" dirty="0">
                <a:solidFill>
                  <a:schemeClr val="tx1"/>
                </a:solidFill>
                <a:latin typeface="Times New Roman" panose="02020603050405020304" pitchFamily="18" charset="0"/>
                <a:cs typeface="Times New Roman" panose="02020603050405020304" pitchFamily="18" charset="0"/>
              </a:rPr>
              <a:t> apei potabile cu normele stabilite </a:t>
            </a:r>
            <a:r>
              <a:rPr lang="ro-RO" sz="1600" b="0" dirty="0" err="1">
                <a:solidFill>
                  <a:schemeClr val="tx1"/>
                </a:solidFill>
                <a:latin typeface="Times New Roman" panose="02020603050405020304" pitchFamily="18" charset="0"/>
                <a:cs typeface="Times New Roman" panose="02020603050405020304" pitchFamily="18" charset="0"/>
              </a:rPr>
              <a:t>sînt</a:t>
            </a:r>
            <a:r>
              <a:rPr lang="ro-RO" sz="1600" b="0" dirty="0">
                <a:solidFill>
                  <a:schemeClr val="tx1"/>
                </a:solidFill>
                <a:latin typeface="Times New Roman" panose="02020603050405020304" pitchFamily="18" charset="0"/>
                <a:cs typeface="Times New Roman" panose="02020603050405020304" pitchFamily="18" charset="0"/>
              </a:rPr>
              <a:t> reglementate de prezenta lege, de legile privind </a:t>
            </a:r>
            <a:r>
              <a:rPr lang="ro-RO" sz="1600" b="0" dirty="0" err="1">
                <a:solidFill>
                  <a:schemeClr val="tx1"/>
                </a:solidFill>
                <a:latin typeface="Times New Roman" panose="02020603050405020304" pitchFamily="18" charset="0"/>
                <a:cs typeface="Times New Roman" panose="02020603050405020304" pitchFamily="18" charset="0"/>
              </a:rPr>
              <a:t>protecţia</a:t>
            </a:r>
            <a:r>
              <a:rPr lang="ro-RO" sz="1600" b="0" dirty="0">
                <a:solidFill>
                  <a:schemeClr val="tx1"/>
                </a:solidFill>
                <a:latin typeface="Times New Roman" panose="02020603050405020304" pitchFamily="18" charset="0"/>
                <a:cs typeface="Times New Roman" panose="02020603050405020304" pitchFamily="18" charset="0"/>
              </a:rPr>
              <a:t> mediului înconjurător privind </a:t>
            </a:r>
            <a:r>
              <a:rPr lang="ro-RO" sz="1600" b="0" dirty="0" err="1">
                <a:solidFill>
                  <a:schemeClr val="tx1"/>
                </a:solidFill>
                <a:latin typeface="Times New Roman" panose="02020603050405020304" pitchFamily="18" charset="0"/>
                <a:cs typeface="Times New Roman" panose="02020603050405020304" pitchFamily="18" charset="0"/>
              </a:rPr>
              <a:t>protecţia</a:t>
            </a:r>
            <a:r>
              <a:rPr lang="ro-RO" sz="1600" b="0" dirty="0">
                <a:solidFill>
                  <a:schemeClr val="tx1"/>
                </a:solidFill>
                <a:latin typeface="Times New Roman" panose="02020603050405020304" pitchFamily="18" charset="0"/>
                <a:cs typeface="Times New Roman" panose="02020603050405020304" pitchFamily="18" charset="0"/>
              </a:rPr>
              <a:t> consumatorilor, privind asigurarea </a:t>
            </a:r>
            <a:r>
              <a:rPr lang="ro-RO" sz="1600" b="0" dirty="0" err="1">
                <a:solidFill>
                  <a:schemeClr val="tx1"/>
                </a:solidFill>
                <a:latin typeface="Times New Roman" panose="02020603050405020304" pitchFamily="18" charset="0"/>
                <a:cs typeface="Times New Roman" panose="02020603050405020304" pitchFamily="18" charset="0"/>
              </a:rPr>
              <a:t>sanitaro</a:t>
            </a:r>
            <a:r>
              <a:rPr lang="ro-RO" sz="1600" b="0" dirty="0">
                <a:solidFill>
                  <a:schemeClr val="tx1"/>
                </a:solidFill>
                <a:latin typeface="Times New Roman" panose="02020603050405020304" pitchFamily="18" charset="0"/>
                <a:cs typeface="Times New Roman" panose="02020603050405020304" pitchFamily="18" charset="0"/>
              </a:rPr>
              <a:t>-epidemiologică a </a:t>
            </a:r>
            <a:r>
              <a:rPr lang="ro-RO" sz="1600" b="0" dirty="0" err="1">
                <a:solidFill>
                  <a:schemeClr val="tx1"/>
                </a:solidFill>
                <a:latin typeface="Times New Roman" panose="02020603050405020304" pitchFamily="18" charset="0"/>
                <a:cs typeface="Times New Roman" panose="02020603050405020304" pitchFamily="18" charset="0"/>
              </a:rPr>
              <a:t>populaţiei</a:t>
            </a:r>
            <a:r>
              <a:rPr lang="ro-RO" sz="1600" b="0" dirty="0">
                <a:solidFill>
                  <a:schemeClr val="tx1"/>
                </a:solidFill>
                <a:latin typeface="Times New Roman" panose="02020603050405020304" pitchFamily="18" charset="0"/>
                <a:cs typeface="Times New Roman" panose="02020603050405020304" pitchFamily="18" charset="0"/>
              </a:rPr>
              <a:t>, de Codul apelor, de regulile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normele sanitare, precum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alte acte normative.</a:t>
            </a:r>
          </a:p>
        </p:txBody>
      </p:sp>
    </p:spTree>
    <p:extLst>
      <p:ext uri="{BB962C8B-B14F-4D97-AF65-F5344CB8AC3E}">
        <p14:creationId xmlns:p14="http://schemas.microsoft.com/office/powerpoint/2010/main" val="403116496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CE5F66B5-8FEA-47D9-BA12-CE83B1141601}"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5016758"/>
          </a:xfrm>
          <a:prstGeom prst="rect">
            <a:avLst/>
          </a:prstGeom>
          <a:noFill/>
        </p:spPr>
        <p:txBody>
          <a:bodyPr wrap="square" rtlCol="0">
            <a:spAutoFit/>
          </a:bodyPr>
          <a:lstStyle/>
          <a:p>
            <a:pPr algn="just"/>
            <a:r>
              <a:rPr lang="pt-BR" sz="1600" dirty="0">
                <a:solidFill>
                  <a:schemeClr val="tx1"/>
                </a:solidFill>
                <a:latin typeface="Times New Roman" panose="02020603050405020304" pitchFamily="18" charset="0"/>
                <a:cs typeface="Times New Roman" panose="02020603050405020304" pitchFamily="18" charset="0"/>
              </a:rPr>
              <a:t>Articolul 8. Furnizarea apei potabile</a:t>
            </a:r>
          </a:p>
          <a:p>
            <a:pPr algn="just"/>
            <a:r>
              <a:rPr lang="pt-BR" sz="1600" b="0" dirty="0">
                <a:solidFill>
                  <a:schemeClr val="tx1"/>
                </a:solidFill>
                <a:latin typeface="Times New Roman" panose="02020603050405020304" pitchFamily="18" charset="0"/>
                <a:cs typeface="Times New Roman" panose="02020603050405020304" pitchFamily="18" charset="0"/>
              </a:rPr>
              <a:t>    (1) Furnizarea apei potabile prin sistemele centralizate şi necentralizate se efectuează în bază de contract, încheiat între furnizor şi consumator în condiţiile legii.</a:t>
            </a:r>
          </a:p>
          <a:p>
            <a:pPr algn="just"/>
            <a:r>
              <a:rPr lang="pt-BR" sz="1600" b="0" dirty="0">
                <a:solidFill>
                  <a:schemeClr val="tx1"/>
                </a:solidFill>
                <a:latin typeface="Times New Roman" panose="02020603050405020304" pitchFamily="18" charset="0"/>
                <a:cs typeface="Times New Roman" panose="02020603050405020304" pitchFamily="18" charset="0"/>
              </a:rPr>
              <a:t>    [Art.8 al.(1) modificat prin LP37 din 19.03.15, MO94-97/17.04.15 art.145]</a:t>
            </a:r>
          </a:p>
          <a:p>
            <a:pPr algn="just"/>
            <a:r>
              <a:rPr lang="pt-BR" sz="1600" b="0" dirty="0">
                <a:solidFill>
                  <a:schemeClr val="tx1"/>
                </a:solidFill>
                <a:latin typeface="Times New Roman" panose="02020603050405020304" pitchFamily="18" charset="0"/>
                <a:cs typeface="Times New Roman" panose="02020603050405020304" pitchFamily="18" charset="0"/>
              </a:rPr>
              <a:t>    (2) Contractul de furnizare a apei potabile se încheie în conformitate cu legislaţia în vigoare, cu Regulamentul cu privire la serviciul public de alimentare cu apă şi de canalizare, elaborat şi aprobat de către Agenţia Naţională pentru Reglementare în Energetică.</a:t>
            </a:r>
          </a:p>
          <a:p>
            <a:pPr algn="just"/>
            <a:r>
              <a:rPr lang="pt-BR" sz="1600" b="0" dirty="0">
                <a:solidFill>
                  <a:schemeClr val="tx1"/>
                </a:solidFill>
                <a:latin typeface="Times New Roman" panose="02020603050405020304" pitchFamily="18" charset="0"/>
                <a:cs typeface="Times New Roman" panose="02020603050405020304" pitchFamily="18" charset="0"/>
              </a:rPr>
              <a:t>    [Art.8 al.(2) în redacția LP37 din 19.03.15, MO94-97/17.04.15 art.145]</a:t>
            </a:r>
          </a:p>
          <a:p>
            <a:pPr algn="just"/>
            <a:r>
              <a:rPr lang="pt-BR" sz="1600" b="0" dirty="0">
                <a:solidFill>
                  <a:schemeClr val="tx1"/>
                </a:solidFill>
                <a:latin typeface="Times New Roman" panose="02020603050405020304" pitchFamily="18" charset="0"/>
                <a:cs typeface="Times New Roman" panose="02020603050405020304" pitchFamily="18" charset="0"/>
              </a:rPr>
              <a:t>    (3) În cazul ieşirii din funcţiune a sistemelor centralizate şi necentralizate de alimentare cu apă potabilă pe un termen mai mare de 24 de ore sau al necorespunderii apei normelor de calitate, fapt care poate periclita sănătatea oamenilor, organele centrale de specialitate, autorităţile administraţiei publice locale, proprietarii de sisteme de alimentare cu apă potabilă, întreprinderile care exploatează aceste sisteme sînt obligaţi să ia măsuri pentru alimentarea cu apă potabilă în cantităţile  reglementate de normele de consum în condiţii excepţionale, folosind  în  acest  scop sursele şi sistemele de rezervă, organizînd livrarea apei în cisterne sau a apei îmbuteliate.</a:t>
            </a:r>
          </a:p>
          <a:p>
            <a:pPr algn="just"/>
            <a:r>
              <a:rPr lang="ro-RO" sz="1600" b="0" dirty="0">
                <a:solidFill>
                  <a:schemeClr val="tx1"/>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Articolul 9. Normele de calitate</a:t>
            </a:r>
          </a:p>
          <a:p>
            <a:pPr algn="just"/>
            <a:r>
              <a:rPr lang="ro-RO" sz="1600" b="0" dirty="0">
                <a:solidFill>
                  <a:schemeClr val="tx1"/>
                </a:solidFill>
                <a:latin typeface="Times New Roman" panose="02020603050405020304" pitchFamily="18" charset="0"/>
                <a:cs typeface="Times New Roman" panose="02020603050405020304" pitchFamily="18" charset="0"/>
              </a:rPr>
              <a:t>    (1) Calitatea apei potabile trebuie să corespundă normelor stabilite în actele normative în vigoare.</a:t>
            </a:r>
          </a:p>
          <a:p>
            <a:pPr algn="just"/>
            <a:r>
              <a:rPr lang="ro-RO" sz="1600" b="0" dirty="0">
                <a:solidFill>
                  <a:schemeClr val="tx1"/>
                </a:solidFill>
                <a:latin typeface="Times New Roman" panose="02020603050405020304" pitchFamily="18" charset="0"/>
                <a:cs typeface="Times New Roman" panose="02020603050405020304" pitchFamily="18" charset="0"/>
              </a:rPr>
              <a:t>    (2) Normele </a:t>
            </a:r>
            <a:r>
              <a:rPr lang="ro-RO" sz="1600" b="0" dirty="0" err="1">
                <a:solidFill>
                  <a:schemeClr val="tx1"/>
                </a:solidFill>
                <a:latin typeface="Times New Roman" panose="02020603050405020304" pitchFamily="18" charset="0"/>
                <a:cs typeface="Times New Roman" panose="02020603050405020304" pitchFamily="18" charset="0"/>
              </a:rPr>
              <a:t>sanitaro</a:t>
            </a:r>
            <a:r>
              <a:rPr lang="ro-RO" sz="1600" b="0" dirty="0">
                <a:solidFill>
                  <a:schemeClr val="tx1"/>
                </a:solidFill>
                <a:latin typeface="Times New Roman" panose="02020603050405020304" pitchFamily="18" charset="0"/>
                <a:cs typeface="Times New Roman" panose="02020603050405020304" pitchFamily="18" charset="0"/>
              </a:rPr>
              <a:t>-igienice (de calitate) ale apei potabile se aprobă de către Ministerul Sănătății, Muncii și Protecției Sociale.</a:t>
            </a:r>
          </a:p>
          <a:p>
            <a:pPr algn="just"/>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630650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82BB060F-CB26-4883-9FE7-CB94B704D196}"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278094"/>
          </a:xfrm>
          <a:prstGeom prst="rect">
            <a:avLst/>
          </a:prstGeom>
          <a:noFill/>
        </p:spPr>
        <p:txBody>
          <a:bodyPr wrap="square" rtlCol="0">
            <a:spAutoFit/>
          </a:bodyPr>
          <a:lstStyle/>
          <a:p>
            <a:pPr algn="just"/>
            <a:r>
              <a:rPr lang="pt-BR" sz="1600" b="0" dirty="0">
                <a:solidFill>
                  <a:schemeClr val="tx1"/>
                </a:solidFill>
                <a:latin typeface="Times New Roman" panose="02020603050405020304" pitchFamily="18" charset="0"/>
                <a:cs typeface="Times New Roman" panose="02020603050405020304" pitchFamily="18" charset="0"/>
              </a:rPr>
              <a:t>        (3) Normele de calitate ale apei potabile se asigură prin:</a:t>
            </a:r>
          </a:p>
          <a:p>
            <a:pPr algn="just"/>
            <a:r>
              <a:rPr lang="pt-BR" sz="1600" b="0" dirty="0">
                <a:solidFill>
                  <a:schemeClr val="tx1"/>
                </a:solidFill>
                <a:latin typeface="Times New Roman" panose="02020603050405020304" pitchFamily="18" charset="0"/>
                <a:cs typeface="Times New Roman" panose="02020603050405020304" pitchFamily="18" charset="0"/>
              </a:rPr>
              <a:t>    a) alegerea sursei corespunzătoare de alimentare cu apă potabilă şi a tehnologiei de tratare a apei;</a:t>
            </a:r>
          </a:p>
          <a:p>
            <a:pPr algn="just"/>
            <a:r>
              <a:rPr lang="pt-BR" sz="1600" b="0" dirty="0">
                <a:solidFill>
                  <a:schemeClr val="tx1"/>
                </a:solidFill>
                <a:latin typeface="Times New Roman" panose="02020603050405020304" pitchFamily="18" charset="0"/>
                <a:cs typeface="Times New Roman" panose="02020603050405020304" pitchFamily="18" charset="0"/>
              </a:rPr>
              <a:t>    b) folosirea de materiale, reactivi şi utilaj certificaţi;</a:t>
            </a:r>
          </a:p>
          <a:p>
            <a:pPr algn="just"/>
            <a:r>
              <a:rPr lang="pt-BR" sz="1600" b="0" dirty="0">
                <a:solidFill>
                  <a:schemeClr val="tx1"/>
                </a:solidFill>
                <a:latin typeface="Times New Roman" panose="02020603050405020304" pitchFamily="18" charset="0"/>
                <a:cs typeface="Times New Roman" panose="02020603050405020304" pitchFamily="18" charset="0"/>
              </a:rPr>
              <a:t>    c) respectarea  regulilor de control al calităţii apei potabile, realizarea de programe-model şi de programe de lucru care să corespundă condiţiilor locale, monitorizarea calităţii apei;</a:t>
            </a:r>
          </a:p>
          <a:p>
            <a:pPr algn="just"/>
            <a:r>
              <a:rPr lang="pt-BR" sz="1600" b="0" dirty="0">
                <a:solidFill>
                  <a:schemeClr val="tx1"/>
                </a:solidFill>
                <a:latin typeface="Times New Roman" panose="02020603050405020304" pitchFamily="18" charset="0"/>
                <a:cs typeface="Times New Roman" panose="02020603050405020304" pitchFamily="18" charset="0"/>
              </a:rPr>
              <a:t>    d) protecţia  surselor de alimentare cu apă potabilă împotriva poluării lor întîmplătoare sau intenţionate;</a:t>
            </a:r>
          </a:p>
          <a:p>
            <a:pPr algn="just"/>
            <a:r>
              <a:rPr lang="pt-BR" sz="1600" b="0" dirty="0">
                <a:solidFill>
                  <a:schemeClr val="tx1"/>
                </a:solidFill>
                <a:latin typeface="Times New Roman" panose="02020603050405020304" pitchFamily="18" charset="0"/>
                <a:cs typeface="Times New Roman" panose="02020603050405020304" pitchFamily="18" charset="0"/>
              </a:rPr>
              <a:t>    e) alte acţiuni.</a:t>
            </a:r>
          </a:p>
          <a:p>
            <a:pPr algn="just"/>
            <a:r>
              <a:rPr lang="pt-BR" sz="1600" b="0" dirty="0">
                <a:solidFill>
                  <a:schemeClr val="tx1"/>
                </a:solidFill>
                <a:latin typeface="Times New Roman" panose="02020603050405020304" pitchFamily="18" charset="0"/>
                <a:cs typeface="Times New Roman" panose="02020603050405020304" pitchFamily="18" charset="0"/>
              </a:rPr>
              <a:t>    (4) Derogările de la prevederile actelor normative privind calitatea apei potabile pot fi permise temporar numai de autorităţile administraţiei publice locale, de comun acord cu organul de stat de supraveghere a sănătăţii publice, cu condiţia că derogările nu se fac referitor la parametrii microbiologici, toxicologici şi că ele nu prezintă riscuri pentru sănătatea omului.</a:t>
            </a:r>
          </a:p>
          <a:p>
            <a:pPr algn="just"/>
            <a:r>
              <a:rPr lang="pt-BR" sz="1600" b="0" dirty="0">
                <a:solidFill>
                  <a:schemeClr val="tx1"/>
                </a:solidFill>
                <a:latin typeface="Times New Roman" panose="02020603050405020304" pitchFamily="18" charset="0"/>
                <a:cs typeface="Times New Roman" panose="02020603050405020304" pitchFamily="18" charset="0"/>
              </a:rPr>
              <a:t>    (5) Furnizorii de apă potabilă sînt obligaţi să informeze populaţia despre nivelul depăşirii, în apa potabilă furnizată, a conţinutului de ingredienţi  supuşi monitorizării obligatorii în conformitate cu  actele normative şi cu standardele în vigoare.</a:t>
            </a:r>
          </a:p>
          <a:p>
            <a:pPr algn="just"/>
            <a:r>
              <a:rPr lang="pt-BR" sz="1600" b="0" dirty="0">
                <a:solidFill>
                  <a:schemeClr val="tx1"/>
                </a:solidFill>
                <a:latin typeface="Times New Roman" panose="02020603050405020304" pitchFamily="18" charset="0"/>
                <a:cs typeface="Times New Roman" panose="02020603050405020304" pitchFamily="18" charset="0"/>
              </a:rPr>
              <a:t>    (6) Normele de calitate ale  apei potabile şi ale surselor de alimentare cu apă potabilă se reexaminează cel puţin o dată în 5 ani.</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743750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Datumsplatzhalter 3"/>
          <p:cNvSpPr>
            <a:spLocks noGrp="1"/>
          </p:cNvSpPr>
          <p:nvPr>
            <p:ph type="dt" sz="half" idx="11"/>
          </p:nvPr>
        </p:nvSpPr>
        <p:spPr>
          <a:noFill/>
        </p:spPr>
        <p:txBody>
          <a:bodyPr/>
          <a:lstStyle/>
          <a:p>
            <a:fld id="{5A407B5A-C461-4DF5-8986-07CBDB95FEFB}"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402880" y="1633715"/>
            <a:ext cx="8338240" cy="4832092"/>
          </a:xfrm>
          <a:prstGeom prst="rect">
            <a:avLst/>
          </a:prstGeom>
          <a:noFill/>
        </p:spPr>
        <p:txBody>
          <a:bodyPr wrap="square" rtlCol="0">
            <a:spAutoFit/>
          </a:bodyPr>
          <a:lstStyle/>
          <a:p>
            <a:pPr algn="just"/>
            <a:r>
              <a:rPr lang="ro-RO" sz="1600" b="0" dirty="0">
                <a:solidFill>
                  <a:schemeClr val="tx1"/>
                </a:solidFill>
                <a:latin typeface="Times New Roman" panose="02020603050405020304" pitchFamily="18" charset="0"/>
                <a:cs typeface="Times New Roman" panose="02020603050405020304" pitchFamily="18" charset="0"/>
              </a:rPr>
              <a:t>(2) Prezenta lege </a:t>
            </a:r>
            <a:r>
              <a:rPr lang="ro-RO" sz="1600" b="0" dirty="0" err="1">
                <a:solidFill>
                  <a:schemeClr val="tx1"/>
                </a:solidFill>
                <a:latin typeface="Times New Roman" panose="02020603050405020304" pitchFamily="18" charset="0"/>
                <a:cs typeface="Times New Roman" panose="02020603050405020304" pitchFamily="18" charset="0"/>
              </a:rPr>
              <a:t>stabileşte</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competenţele</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autorităţilor</a:t>
            </a:r>
            <a:r>
              <a:rPr lang="ro-RO" sz="1600" b="0" dirty="0">
                <a:solidFill>
                  <a:schemeClr val="tx1"/>
                </a:solidFill>
                <a:latin typeface="Times New Roman" panose="02020603050405020304" pitchFamily="18" charset="0"/>
                <a:cs typeface="Times New Roman" panose="02020603050405020304" pitchFamily="18" charset="0"/>
              </a:rPr>
              <a:t> publice centrale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locale în domeniul serviciului public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 </a:t>
            </a:r>
            <a:r>
              <a:rPr lang="ro-RO" sz="1600" b="0" dirty="0" err="1">
                <a:solidFill>
                  <a:schemeClr val="tx1"/>
                </a:solidFill>
                <a:latin typeface="Times New Roman" panose="02020603050405020304" pitchFamily="18" charset="0"/>
                <a:cs typeface="Times New Roman" panose="02020603050405020304" pitchFamily="18" charset="0"/>
              </a:rPr>
              <a:t>autorităţii</a:t>
            </a:r>
            <a:r>
              <a:rPr lang="ro-RO" sz="1600" b="0" dirty="0">
                <a:solidFill>
                  <a:schemeClr val="tx1"/>
                </a:solidFill>
                <a:latin typeface="Times New Roman" panose="02020603050405020304" pitchFamily="18" charset="0"/>
                <a:cs typeface="Times New Roman" panose="02020603050405020304" pitchFamily="18" charset="0"/>
              </a:rPr>
              <a:t> publice centrale de reglementare, precum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drepturile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obligaţiile</a:t>
            </a:r>
            <a:r>
              <a:rPr lang="ro-RO" sz="1600" b="0" dirty="0">
                <a:solidFill>
                  <a:schemeClr val="tx1"/>
                </a:solidFill>
                <a:latin typeface="Times New Roman" panose="02020603050405020304" pitchFamily="18" charset="0"/>
                <a:cs typeface="Times New Roman" panose="02020603050405020304" pitchFamily="18" charset="0"/>
              </a:rPr>
              <a:t> consumatorilor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ale operatorilor care furnizează serviciul public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 în </a:t>
            </a:r>
            <a:r>
              <a:rPr lang="ro-RO" sz="1600" b="0" dirty="0" err="1">
                <a:solidFill>
                  <a:schemeClr val="tx1"/>
                </a:solidFill>
                <a:latin typeface="Times New Roman" panose="02020603050405020304" pitchFamily="18" charset="0"/>
                <a:cs typeface="Times New Roman" panose="02020603050405020304" pitchFamily="18" charset="0"/>
              </a:rPr>
              <a:t>localităţi</a:t>
            </a:r>
            <a:r>
              <a:rPr lang="ro-RO" sz="1600" b="0" dirty="0">
                <a:solidFill>
                  <a:schemeClr val="tx1"/>
                </a:solidFill>
                <a:latin typeface="Times New Roman" panose="02020603050405020304" pitchFamily="18" charset="0"/>
                <a:cs typeface="Times New Roman" panose="02020603050405020304" pitchFamily="18" charset="0"/>
              </a:rPr>
              <a:t>, alte prevederi ce </a:t>
            </a:r>
            <a:r>
              <a:rPr lang="ro-RO" sz="1600" b="0" dirty="0" err="1">
                <a:solidFill>
                  <a:schemeClr val="tx1"/>
                </a:solidFill>
                <a:latin typeface="Times New Roman" panose="02020603050405020304" pitchFamily="18" charset="0"/>
                <a:cs typeface="Times New Roman" panose="02020603050405020304" pitchFamily="18" charset="0"/>
              </a:rPr>
              <a:t>ţin</a:t>
            </a:r>
            <a:r>
              <a:rPr lang="ro-RO" sz="1600" b="0" dirty="0">
                <a:solidFill>
                  <a:schemeClr val="tx1"/>
                </a:solidFill>
                <a:latin typeface="Times New Roman" panose="02020603050405020304" pitchFamily="18" charset="0"/>
                <a:cs typeface="Times New Roman" panose="02020603050405020304" pitchFamily="18" charset="0"/>
              </a:rPr>
              <a:t> de </a:t>
            </a:r>
            <a:r>
              <a:rPr lang="ro-RO" sz="1600" b="0" dirty="0" err="1">
                <a:solidFill>
                  <a:schemeClr val="tx1"/>
                </a:solidFill>
                <a:latin typeface="Times New Roman" panose="02020603050405020304" pitchFamily="18" charset="0"/>
                <a:cs typeface="Times New Roman" panose="02020603050405020304" pitchFamily="18" charset="0"/>
              </a:rPr>
              <a:t>funcţionarea</a:t>
            </a:r>
            <a:r>
              <a:rPr lang="ro-RO" sz="1600" b="0" dirty="0">
                <a:solidFill>
                  <a:schemeClr val="tx1"/>
                </a:solidFill>
                <a:latin typeface="Times New Roman" panose="02020603050405020304" pitchFamily="18" charset="0"/>
                <a:cs typeface="Times New Roman" panose="02020603050405020304" pitchFamily="18" charset="0"/>
              </a:rPr>
              <a:t> serviciului public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a:t>
            </a:r>
          </a:p>
          <a:p>
            <a:pPr algn="just"/>
            <a:r>
              <a:rPr lang="ro-RO" sz="1600" b="0" dirty="0">
                <a:solidFill>
                  <a:schemeClr val="tx1"/>
                </a:solidFill>
                <a:latin typeface="Times New Roman" panose="02020603050405020304" pitchFamily="18" charset="0"/>
                <a:cs typeface="Times New Roman" panose="02020603050405020304" pitchFamily="18" charset="0"/>
              </a:rPr>
              <a:t>(3) Prevederile prezentei legi se aplică serviciului public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 furnizat de operatori la nivel de regiuni, raioane, municipii, </a:t>
            </a:r>
            <a:r>
              <a:rPr lang="ro-RO" sz="1600" b="0" dirty="0" err="1">
                <a:solidFill>
                  <a:schemeClr val="tx1"/>
                </a:solidFill>
                <a:latin typeface="Times New Roman" panose="02020603050405020304" pitchFamily="18" charset="0"/>
                <a:cs typeface="Times New Roman" panose="02020603050405020304" pitchFamily="18" charset="0"/>
              </a:rPr>
              <a:t>oraşe</a:t>
            </a:r>
            <a:r>
              <a:rPr lang="ro-RO" sz="1600" b="0" dirty="0">
                <a:solidFill>
                  <a:schemeClr val="tx1"/>
                </a:solidFill>
                <a:latin typeface="Times New Roman" panose="02020603050405020304" pitchFamily="18" charset="0"/>
                <a:cs typeface="Times New Roman" panose="02020603050405020304" pitchFamily="18" charset="0"/>
              </a:rPr>
              <a:t>, sate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comune, indiferent de forma juridică de organizare a lor.</a:t>
            </a:r>
          </a:p>
          <a:p>
            <a:pPr algn="just"/>
            <a:r>
              <a:rPr lang="ro-RO" sz="1600" dirty="0">
                <a:solidFill>
                  <a:schemeClr val="tx1"/>
                </a:solidFill>
                <a:latin typeface="Times New Roman" panose="02020603050405020304" pitchFamily="18" charset="0"/>
                <a:cs typeface="Times New Roman" panose="02020603050405020304" pitchFamily="18" charset="0"/>
              </a:rPr>
              <a:t>Articolul 3. Serviciul public de alimentare cu apă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de canalizare</a:t>
            </a:r>
          </a:p>
          <a:p>
            <a:pPr algn="just"/>
            <a:r>
              <a:rPr lang="ro-RO" sz="1600" b="0" dirty="0">
                <a:solidFill>
                  <a:schemeClr val="tx1"/>
                </a:solidFill>
                <a:latin typeface="Times New Roman" panose="02020603050405020304" pitchFamily="18" charset="0"/>
                <a:cs typeface="Times New Roman" panose="02020603050405020304" pitchFamily="18" charset="0"/>
              </a:rPr>
              <a:t>    (1) cuprinde t</a:t>
            </a:r>
            <a:r>
              <a:rPr lang="ro-RO" sz="1600" dirty="0">
                <a:solidFill>
                  <a:schemeClr val="tx1"/>
                </a:solidFill>
                <a:latin typeface="Times New Roman" panose="02020603050405020304" pitchFamily="18" charset="0"/>
                <a:cs typeface="Times New Roman" panose="02020603050405020304" pitchFamily="18" charset="0"/>
              </a:rPr>
              <a:t>otalitatea </a:t>
            </a:r>
            <a:r>
              <a:rPr lang="ro-RO" sz="1600" dirty="0" err="1">
                <a:solidFill>
                  <a:schemeClr val="tx1"/>
                </a:solidFill>
                <a:latin typeface="Times New Roman" panose="02020603050405020304" pitchFamily="18" charset="0"/>
                <a:cs typeface="Times New Roman" panose="02020603050405020304" pitchFamily="18" charset="0"/>
              </a:rPr>
              <a:t>activităţilor</a:t>
            </a:r>
            <a:r>
              <a:rPr lang="ro-RO" sz="1600" dirty="0">
                <a:solidFill>
                  <a:schemeClr val="tx1"/>
                </a:solidFill>
                <a:latin typeface="Times New Roman" panose="02020603050405020304" pitchFamily="18" charset="0"/>
                <a:cs typeface="Times New Roman" panose="02020603050405020304" pitchFamily="18" charset="0"/>
              </a:rPr>
              <a:t> de utilitate publică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de interes economic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social general efectuate în scopul captării, tratării, transportului, înmagazinării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distribuirii apei potabile sau tehnologice la </a:t>
            </a:r>
            <a:r>
              <a:rPr lang="ro-RO" sz="1600" dirty="0" err="1">
                <a:solidFill>
                  <a:schemeClr val="tx1"/>
                </a:solidFill>
                <a:latin typeface="Times New Roman" panose="02020603050405020304" pitchFamily="18" charset="0"/>
                <a:cs typeface="Times New Roman" panose="02020603050405020304" pitchFamily="18" charset="0"/>
              </a:rPr>
              <a:t>toţi</a:t>
            </a:r>
            <a:r>
              <a:rPr lang="ro-RO" sz="1600" dirty="0">
                <a:solidFill>
                  <a:schemeClr val="tx1"/>
                </a:solidFill>
                <a:latin typeface="Times New Roman" panose="02020603050405020304" pitchFamily="18" charset="0"/>
                <a:cs typeface="Times New Roman" panose="02020603050405020304" pitchFamily="18" charset="0"/>
              </a:rPr>
              <a:t> consumătorii de pe teritoriul unei sau al mai multor </a:t>
            </a:r>
            <a:r>
              <a:rPr lang="ro-RO" sz="1600" dirty="0" err="1">
                <a:solidFill>
                  <a:schemeClr val="tx1"/>
                </a:solidFill>
                <a:latin typeface="Times New Roman" panose="02020603050405020304" pitchFamily="18" charset="0"/>
                <a:cs typeface="Times New Roman" panose="02020603050405020304" pitchFamily="18" charset="0"/>
              </a:rPr>
              <a:t>localităţi</a:t>
            </a:r>
            <a:r>
              <a:rPr lang="ro-RO" sz="1600" dirty="0">
                <a:solidFill>
                  <a:schemeClr val="tx1"/>
                </a:solidFill>
                <a:latin typeface="Times New Roman" panose="02020603050405020304" pitchFamily="18" charset="0"/>
                <a:cs typeface="Times New Roman" panose="02020603050405020304" pitchFamily="18" charset="0"/>
              </a:rPr>
              <a:t>, precum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în scopul colectării, transportului, epurării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evacuării apelor uzate.</a:t>
            </a:r>
          </a:p>
          <a:p>
            <a:pPr algn="just"/>
            <a:r>
              <a:rPr lang="ro-RO" sz="1600" b="0" dirty="0">
                <a:solidFill>
                  <a:schemeClr val="tx1"/>
                </a:solidFill>
                <a:latin typeface="Times New Roman" panose="02020603050405020304" pitchFamily="18" charset="0"/>
                <a:cs typeface="Times New Roman" panose="02020603050405020304" pitchFamily="18" charset="0"/>
              </a:rPr>
              <a:t>    (2) </a:t>
            </a:r>
            <a:r>
              <a:rPr lang="ro-RO" sz="1600" dirty="0">
                <a:solidFill>
                  <a:schemeClr val="tx1"/>
                </a:solidFill>
                <a:latin typeface="Times New Roman" panose="02020603050405020304" pitchFamily="18" charset="0"/>
                <a:cs typeface="Times New Roman" panose="02020603050405020304" pitchFamily="18" charset="0"/>
              </a:rPr>
              <a:t>se </a:t>
            </a:r>
            <a:r>
              <a:rPr lang="ro-RO" sz="1600" dirty="0" err="1">
                <a:solidFill>
                  <a:schemeClr val="tx1"/>
                </a:solidFill>
                <a:latin typeface="Times New Roman" panose="02020603050405020304" pitchFamily="18" charset="0"/>
                <a:cs typeface="Times New Roman" panose="02020603050405020304" pitchFamily="18" charset="0"/>
              </a:rPr>
              <a:t>înfiinţează</a:t>
            </a:r>
            <a:r>
              <a:rPr lang="ro-RO" sz="1600" dirty="0">
                <a:solidFill>
                  <a:schemeClr val="tx1"/>
                </a:solidFill>
                <a:latin typeface="Times New Roman" panose="02020603050405020304" pitchFamily="18" charset="0"/>
                <a:cs typeface="Times New Roman" panose="02020603050405020304" pitchFamily="18" charset="0"/>
              </a:rPr>
              <a:t>, se organizează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se gestionează de </a:t>
            </a:r>
            <a:r>
              <a:rPr lang="ro-RO" sz="1600" dirty="0" err="1">
                <a:solidFill>
                  <a:schemeClr val="tx1"/>
                </a:solidFill>
                <a:latin typeface="Times New Roman" panose="02020603050405020304" pitchFamily="18" charset="0"/>
                <a:cs typeface="Times New Roman" panose="02020603050405020304" pitchFamily="18" charset="0"/>
              </a:rPr>
              <a:t>autorităţile</a:t>
            </a:r>
            <a:r>
              <a:rPr lang="ro-RO" sz="1600" dirty="0">
                <a:solidFill>
                  <a:schemeClr val="tx1"/>
                </a:solidFill>
                <a:latin typeface="Times New Roman" panose="02020603050405020304" pitchFamily="18" charset="0"/>
                <a:cs typeface="Times New Roman" panose="02020603050405020304" pitchFamily="18" charset="0"/>
              </a:rPr>
              <a:t> </a:t>
            </a:r>
            <a:r>
              <a:rPr lang="ro-RO" sz="1600" dirty="0" err="1">
                <a:solidFill>
                  <a:schemeClr val="tx1"/>
                </a:solidFill>
                <a:latin typeface="Times New Roman" panose="02020603050405020304" pitchFamily="18" charset="0"/>
                <a:cs typeface="Times New Roman" panose="02020603050405020304" pitchFamily="18" charset="0"/>
              </a:rPr>
              <a:t>administraţiei</a:t>
            </a:r>
            <a:r>
              <a:rPr lang="ro-RO" sz="1600" dirty="0">
                <a:solidFill>
                  <a:schemeClr val="tx1"/>
                </a:solidFill>
                <a:latin typeface="Times New Roman" panose="02020603050405020304" pitchFamily="18" charset="0"/>
                <a:cs typeface="Times New Roman" panose="02020603050405020304" pitchFamily="18" charset="0"/>
              </a:rPr>
              <a:t> publice locale pentru satisfacerea </a:t>
            </a:r>
            <a:r>
              <a:rPr lang="ro-RO" sz="1600" dirty="0" err="1">
                <a:solidFill>
                  <a:schemeClr val="tx1"/>
                </a:solidFill>
                <a:latin typeface="Times New Roman" panose="02020603050405020304" pitchFamily="18" charset="0"/>
                <a:cs typeface="Times New Roman" panose="02020603050405020304" pitchFamily="18" charset="0"/>
              </a:rPr>
              <a:t>necesităţilor</a:t>
            </a:r>
            <a:r>
              <a:rPr lang="ro-RO" sz="1600" dirty="0">
                <a:solidFill>
                  <a:schemeClr val="tx1"/>
                </a:solidFill>
                <a:latin typeface="Times New Roman" panose="02020603050405020304" pitchFamily="18" charset="0"/>
                <a:cs typeface="Times New Roman" panose="02020603050405020304" pitchFamily="18" charset="0"/>
              </a:rPr>
              <a:t> </a:t>
            </a:r>
            <a:r>
              <a:rPr lang="ro-RO" sz="1600" dirty="0" err="1">
                <a:solidFill>
                  <a:schemeClr val="tx1"/>
                </a:solidFill>
                <a:latin typeface="Times New Roman" panose="02020603050405020304" pitchFamily="18" charset="0"/>
                <a:cs typeface="Times New Roman" panose="02020603050405020304" pitchFamily="18" charset="0"/>
              </a:rPr>
              <a:t>colectivităţilor</a:t>
            </a:r>
            <a:r>
              <a:rPr lang="ro-RO" sz="1600" dirty="0">
                <a:solidFill>
                  <a:schemeClr val="tx1"/>
                </a:solidFill>
                <a:latin typeface="Times New Roman" panose="02020603050405020304" pitchFamily="18" charset="0"/>
                <a:cs typeface="Times New Roman" panose="02020603050405020304" pitchFamily="18" charset="0"/>
              </a:rPr>
              <a:t> locale.</a:t>
            </a:r>
          </a:p>
          <a:p>
            <a:pPr algn="just"/>
            <a:r>
              <a:rPr lang="ro-RO" sz="1600" b="0" dirty="0">
                <a:solidFill>
                  <a:schemeClr val="tx1"/>
                </a:solidFill>
                <a:latin typeface="Times New Roman" panose="02020603050405020304" pitchFamily="18" charset="0"/>
                <a:cs typeface="Times New Roman" panose="02020603050405020304" pitchFamily="18" charset="0"/>
              </a:rPr>
              <a:t>    (3) se furnizează prin crearea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exploatarea unei infrastructuri </a:t>
            </a:r>
            <a:r>
              <a:rPr lang="ro-RO" sz="1600" b="0" dirty="0" err="1">
                <a:solidFill>
                  <a:schemeClr val="tx1"/>
                </a:solidFill>
                <a:latin typeface="Times New Roman" panose="02020603050405020304" pitchFamily="18" charset="0"/>
                <a:cs typeface="Times New Roman" panose="02020603050405020304" pitchFamily="18" charset="0"/>
              </a:rPr>
              <a:t>tehnico</a:t>
            </a:r>
            <a:r>
              <a:rPr lang="ro-RO" sz="1600" b="0" dirty="0">
                <a:solidFill>
                  <a:schemeClr val="tx1"/>
                </a:solidFill>
                <a:latin typeface="Times New Roman" panose="02020603050405020304" pitchFamily="18" charset="0"/>
                <a:cs typeface="Times New Roman" panose="02020603050405020304" pitchFamily="18" charset="0"/>
              </a:rPr>
              <a:t>-edilitare specifice, denumită sistem public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a:t>
            </a:r>
          </a:p>
          <a:p>
            <a:pPr algn="just"/>
            <a:r>
              <a:rPr lang="ro-RO" sz="1600" b="0" dirty="0">
                <a:solidFill>
                  <a:schemeClr val="tx1"/>
                </a:solidFill>
                <a:latin typeface="Times New Roman" panose="02020603050405020304" pitchFamily="18" charset="0"/>
                <a:cs typeface="Times New Roman" panose="02020603050405020304" pitchFamily="18" charset="0"/>
              </a:rPr>
              <a:t>    (4) În </a:t>
            </a:r>
            <a:r>
              <a:rPr lang="ro-RO" sz="1600" b="0" dirty="0" err="1">
                <a:solidFill>
                  <a:schemeClr val="tx1"/>
                </a:solidFill>
                <a:latin typeface="Times New Roman" panose="02020603050405020304" pitchFamily="18" charset="0"/>
                <a:cs typeface="Times New Roman" panose="02020603050405020304" pitchFamily="18" charset="0"/>
              </a:rPr>
              <a:t>localităţile</a:t>
            </a:r>
            <a:r>
              <a:rPr lang="ro-RO" sz="1600" b="0" dirty="0">
                <a:solidFill>
                  <a:schemeClr val="tx1"/>
                </a:solidFill>
                <a:latin typeface="Times New Roman" panose="02020603050405020304" pitchFamily="18" charset="0"/>
                <a:cs typeface="Times New Roman" panose="02020603050405020304" pitchFamily="18" charset="0"/>
              </a:rPr>
              <a:t> rurale se poate organiza, după caz, doar serviciul public de alimentare cu apă.</a:t>
            </a:r>
          </a:p>
          <a:p>
            <a:endParaRPr lang="ro-RO" sz="2000" dirty="0">
              <a:solidFill>
                <a:srgbClr val="0070C0"/>
              </a:solidFill>
              <a:latin typeface="Times New Roman" panose="02020603050405020304" pitchFamily="18" charset="0"/>
              <a:cs typeface="Times New Roman" panose="02020603050405020304" pitchFamily="18" charset="0"/>
            </a:endParaRPr>
          </a:p>
        </p:txBody>
      </p:sp>
      <p:sp>
        <p:nvSpPr>
          <p:cNvPr id="2" name="Нижний колонтитул 1">
            <a:extLst>
              <a:ext uri="{FF2B5EF4-FFF2-40B4-BE49-F238E27FC236}">
                <a16:creationId xmlns:a16="http://schemas.microsoft.com/office/drawing/2014/main" xmlns="" id="{117C667E-722B-4F85-866C-76ED593B15E0}"/>
              </a:ext>
            </a:extLst>
          </p:cNvPr>
          <p:cNvSpPr>
            <a:spLocks noGrp="1"/>
          </p:cNvSpPr>
          <p:nvPr>
            <p:ph type="ftr" sz="quarter" idx="10"/>
          </p:nvPr>
        </p:nvSpPr>
        <p:spPr/>
        <p:txBody>
          <a:bodyPr/>
          <a:lstStyle/>
          <a:p>
            <a:pPr>
              <a:defRPr/>
            </a:pPr>
            <a:endParaRPr lang="de-DE"/>
          </a:p>
        </p:txBody>
      </p:sp>
    </p:spTree>
    <p:extLst>
      <p:ext uri="{BB962C8B-B14F-4D97-AF65-F5344CB8AC3E}">
        <p14:creationId xmlns:p14="http://schemas.microsoft.com/office/powerpoint/2010/main" val="109062505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2174D506-E60E-444E-A19D-179D198652AE}"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278094"/>
          </a:xfrm>
          <a:prstGeom prst="rect">
            <a:avLst/>
          </a:prstGeom>
          <a:noFill/>
        </p:spPr>
        <p:txBody>
          <a:bodyPr wrap="square" rtlCol="0">
            <a:spAutoFit/>
          </a:bodyPr>
          <a:lstStyle/>
          <a:p>
            <a:r>
              <a:rPr lang="pt-BR" sz="1600" b="0" dirty="0">
                <a:solidFill>
                  <a:schemeClr val="tx1"/>
                </a:solidFill>
                <a:latin typeface="Times New Roman" panose="02020603050405020304" pitchFamily="18" charset="0"/>
                <a:cs typeface="Times New Roman" panose="02020603050405020304" pitchFamily="18" charset="0"/>
              </a:rPr>
              <a:t> </a:t>
            </a:r>
            <a:r>
              <a:rPr lang="pt-BR" sz="1600" dirty="0">
                <a:solidFill>
                  <a:schemeClr val="tx1"/>
                </a:solidFill>
                <a:latin typeface="Times New Roman" panose="02020603050405020304" pitchFamily="18" charset="0"/>
                <a:cs typeface="Times New Roman" panose="02020603050405020304" pitchFamily="18" charset="0"/>
              </a:rPr>
              <a:t>Articolul 11. Controlul calităţii apei potabile</a:t>
            </a:r>
          </a:p>
          <a:p>
            <a:pPr algn="just"/>
            <a:r>
              <a:rPr lang="pt-BR" sz="1600" b="0" dirty="0">
                <a:solidFill>
                  <a:schemeClr val="tx1"/>
                </a:solidFill>
                <a:latin typeface="Times New Roman" panose="02020603050405020304" pitchFamily="18" charset="0"/>
                <a:cs typeface="Times New Roman" panose="02020603050405020304" pitchFamily="18" charset="0"/>
              </a:rPr>
              <a:t>    (1) Controlul  calităţii tratării şi dezinfectării apei potabile  în procesul ei de producţie îl efectuează  laboratoarele specializate, atestate sau acreditate în modul stabilit, ale întreprinderilor care exploatează sisteme centralizate şi necentralizate de alimentare cu apă potabilă. Dacă  întreprinderea nu are laborator, controlul  poate  fi efectuat,  în bază de contract, la alte laboratoare care dispun de acest drept.</a:t>
            </a:r>
          </a:p>
          <a:p>
            <a:pPr algn="just"/>
            <a:r>
              <a:rPr lang="pt-BR" sz="1600" b="0" dirty="0">
                <a:solidFill>
                  <a:schemeClr val="tx1"/>
                </a:solidFill>
                <a:latin typeface="Times New Roman" panose="02020603050405020304" pitchFamily="18" charset="0"/>
                <a:cs typeface="Times New Roman" panose="02020603050405020304" pitchFamily="18" charset="0"/>
              </a:rPr>
              <a:t>    (2) Programele-model şi regulile de control al calităţii  apei potabile sînt stabilite în standardele de stat.</a:t>
            </a:r>
          </a:p>
          <a:p>
            <a:pPr algn="just"/>
            <a:r>
              <a:rPr lang="pt-BR" sz="1600" b="0" dirty="0">
                <a:solidFill>
                  <a:schemeClr val="tx1"/>
                </a:solidFill>
                <a:latin typeface="Times New Roman" panose="02020603050405020304" pitchFamily="18" charset="0"/>
                <a:cs typeface="Times New Roman" panose="02020603050405020304" pitchFamily="18" charset="0"/>
              </a:rPr>
              <a:t>    (3) Programele de lucru privind controlul calităţii apei potabile sînt elaborate de întreprinderile care exploatează sisteme centralizate şi necentralizate de alimentare cu apă potabilă, ţinîndu-se cont de condiţiile locale, de comun acord cu organele teritoriale de supraveghere sanitaro-epidemiologică. Întreprinderile din lanţul alimentar care exploatează sisteme centralizate şi necentralizate de alimentare cu apă potabilă elaborează programele de lucru privind controlul calității apei potabile, ţinînd cont de condițiile locale, de comun acord cu Agenția Națională pentru Siguranța Alimentelor.</a:t>
            </a:r>
          </a:p>
          <a:p>
            <a:pPr algn="just"/>
            <a:r>
              <a:rPr lang="pt-BR" sz="1600" b="0" dirty="0">
                <a:solidFill>
                  <a:schemeClr val="tx1"/>
                </a:solidFill>
                <a:latin typeface="Times New Roman" panose="02020603050405020304" pitchFamily="18" charset="0"/>
                <a:cs typeface="Times New Roman" panose="02020603050405020304" pitchFamily="18" charset="0"/>
              </a:rPr>
              <a:t>        (4) Controlul calității apei potabile se efectuează cel puțin o dată în an de către organul de stat de supraveghere a sănătății publice din contul proprietarului sistemului de alimentare cu apă potabilă, iar în cazul întreprinderilor din lanțul alimentar care dețin sisteme de alimentare cu apă potabilă – de către Agenția Națională pentru Siguranța Alimentelor.</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375994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2D2D6C08-FCE3-4DDE-BD84-5074AE1B0B9F}"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524315"/>
          </a:xfrm>
          <a:prstGeom prst="rect">
            <a:avLst/>
          </a:prstGeom>
          <a:noFill/>
        </p:spPr>
        <p:txBody>
          <a:bodyPr wrap="square" rtlCol="0">
            <a:spAutoFit/>
          </a:bodyPr>
          <a:lstStyle/>
          <a:p>
            <a:r>
              <a:rPr lang="pt-BR" sz="1600" dirty="0">
                <a:solidFill>
                  <a:schemeClr val="tx1"/>
                </a:solidFill>
                <a:latin typeface="Times New Roman" panose="02020603050405020304" pitchFamily="18" charset="0"/>
                <a:cs typeface="Times New Roman" panose="02020603050405020304" pitchFamily="18" charset="0"/>
              </a:rPr>
              <a:t> Articolul 12. Supravegherea de stat</a:t>
            </a:r>
          </a:p>
          <a:p>
            <a:pPr algn="just"/>
            <a:r>
              <a:rPr lang="pt-BR" sz="1600" b="0" dirty="0">
                <a:solidFill>
                  <a:schemeClr val="tx1"/>
                </a:solidFill>
                <a:latin typeface="Times New Roman" panose="02020603050405020304" pitchFamily="18" charset="0"/>
                <a:cs typeface="Times New Roman" panose="02020603050405020304" pitchFamily="18" charset="0"/>
              </a:rPr>
              <a:t>    (1) Supravegherea de stat în domeniul alimentării cu apă potabilă se efectuează de către:</a:t>
            </a:r>
          </a:p>
          <a:p>
            <a:pPr algn="just"/>
            <a:r>
              <a:rPr lang="pt-BR" sz="1600" b="0" dirty="0">
                <a:solidFill>
                  <a:schemeClr val="tx1"/>
                </a:solidFill>
                <a:latin typeface="Times New Roman" panose="02020603050405020304" pitchFamily="18" charset="0"/>
                <a:cs typeface="Times New Roman" panose="02020603050405020304" pitchFamily="18" charset="0"/>
              </a:rPr>
              <a:t>    a) organul de stat de supraveghere a sănătăţii publice - asupra calităţii apei potabile, conformităţii ei cu normele sanitaro-igienice, cu standardele, asupra stării sanitaro-epidemiologice a surselor de apă potabilă şi a zonelor de protecţie sanitară, asupra respectării regulilor sanitare de organizare şi întreţinere a obiectivelor de alimentare cu apă potabilă;</a:t>
            </a:r>
          </a:p>
          <a:p>
            <a:pPr algn="just"/>
            <a:r>
              <a:rPr lang="pt-BR" sz="1600" b="0" dirty="0">
                <a:solidFill>
                  <a:schemeClr val="tx1"/>
                </a:solidFill>
                <a:latin typeface="Times New Roman" panose="02020603050405020304" pitchFamily="18" charset="0"/>
                <a:cs typeface="Times New Roman" panose="02020603050405020304" pitchFamily="18" charset="0"/>
              </a:rPr>
              <a:t>   b) organele standarde, metrologie şi supraveghere tehnică -  asupra respectării  standardelor de stat de calitate a apei potabile, metodelor de  control, regulilor de certificare a apei  potabile,  regulilor şi normelor de exploatare a surselor de ape subterane;</a:t>
            </a:r>
          </a:p>
          <a:p>
            <a:pPr algn="just"/>
            <a:r>
              <a:rPr lang="pt-BR" sz="1600" b="0" dirty="0">
                <a:solidFill>
                  <a:schemeClr val="tx1"/>
                </a:solidFill>
                <a:latin typeface="Times New Roman" panose="02020603050405020304" pitchFamily="18" charset="0"/>
                <a:cs typeface="Times New Roman" panose="02020603050405020304" pitchFamily="18" charset="0"/>
              </a:rPr>
              <a:t>    c) organele de supraveghere în domeniul arhitecturii  şi construcţiilor - asupra respectării regulilor şi normelor în construcţie la proiectarea şi construirea sistemelor de alimentare cu apă potabilă;</a:t>
            </a:r>
          </a:p>
          <a:p>
            <a:pPr algn="just"/>
            <a:r>
              <a:rPr lang="pt-BR" sz="1600" b="0" dirty="0">
                <a:solidFill>
                  <a:schemeClr val="tx1"/>
                </a:solidFill>
                <a:latin typeface="Times New Roman" panose="02020603050405020304" pitchFamily="18" charset="0"/>
                <a:cs typeface="Times New Roman" panose="02020603050405020304" pitchFamily="18" charset="0"/>
              </a:rPr>
              <a:t>    d) organele de protecţie a mediului înconjurător, serviciile de administrare şi supraveghere a resurselor de apă - asupra stării surselor de alimentare cu apă potabilă, evidenţei volumului de apă folosit pentru alimentarea cu apă potabilă;</a:t>
            </a:r>
          </a:p>
          <a:p>
            <a:pPr algn="just"/>
            <a:r>
              <a:rPr lang="pt-BR" sz="1600" b="0" dirty="0">
                <a:solidFill>
                  <a:schemeClr val="tx1"/>
                </a:solidFill>
                <a:latin typeface="Times New Roman" panose="02020603050405020304" pitchFamily="18" charset="0"/>
                <a:cs typeface="Times New Roman" panose="02020603050405020304" pitchFamily="18" charset="0"/>
              </a:rPr>
              <a:t>    e) autoritatea administrativă pentru siguranţa alimentelor – asupra calităţii apei potabile utilizate de întreprinderile din lanţul alimentar, conformităţii calității acesteia cu normele sanitare şi cu alte standarde.</a:t>
            </a:r>
          </a:p>
          <a:p>
            <a:pPr algn="just"/>
            <a:r>
              <a:rPr lang="pt-BR" sz="1600" b="0" dirty="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558153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4E9ADF3-6409-4D3A-8B74-A6A48E6133EB}"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3293209"/>
          </a:xfrm>
          <a:prstGeom prst="rect">
            <a:avLst/>
          </a:prstGeom>
          <a:noFill/>
        </p:spPr>
        <p:txBody>
          <a:bodyPr wrap="square" rtlCol="0">
            <a:spAutoFit/>
          </a:bodyPr>
          <a:lstStyle/>
          <a:p>
            <a:r>
              <a:rPr lang="pt-BR" sz="1600" dirty="0">
                <a:solidFill>
                  <a:schemeClr val="tx1"/>
                </a:solidFill>
                <a:latin typeface="Times New Roman" panose="02020603050405020304" pitchFamily="18" charset="0"/>
                <a:cs typeface="Times New Roman" panose="02020603050405020304" pitchFamily="18" charset="0"/>
              </a:rPr>
              <a:t> Articolul 13. Informarea în problemele alimentării cu apă potabilă</a:t>
            </a:r>
          </a:p>
          <a:p>
            <a:pPr algn="just"/>
            <a:r>
              <a:rPr lang="pt-BR" sz="1600" b="0" dirty="0">
                <a:solidFill>
                  <a:schemeClr val="tx1"/>
                </a:solidFill>
                <a:latin typeface="Times New Roman" panose="02020603050405020304" pitchFamily="18" charset="0"/>
                <a:cs typeface="Times New Roman" panose="02020603050405020304" pitchFamily="18" charset="0"/>
              </a:rPr>
              <a:t>    (1) Consumatorii de apă potabilă au dreptul la informaţii autentice privitoare la calitatea ei, publicate în mass-media.</a:t>
            </a:r>
          </a:p>
          <a:p>
            <a:pPr algn="just"/>
            <a:r>
              <a:rPr lang="pt-BR" sz="1600" b="0" dirty="0">
                <a:solidFill>
                  <a:schemeClr val="tx1"/>
                </a:solidFill>
                <a:latin typeface="Times New Roman" panose="02020603050405020304" pitchFamily="18" charset="0"/>
                <a:cs typeface="Times New Roman" panose="02020603050405020304" pitchFamily="18" charset="0"/>
              </a:rPr>
              <a:t>    (2) Informarea periodică privitor la calitatea apei potabile se face gratuit de către întreprinderile de exploatare a sistemelor de alimentare cu apă potabilă şi de organele care exercită supravegherea de stat asupra conformităţii calităţii apei potabile normelor stabilite.</a:t>
            </a:r>
          </a:p>
          <a:p>
            <a:pPr algn="just"/>
            <a:r>
              <a:rPr lang="pt-BR" sz="1600" b="0" dirty="0">
                <a:solidFill>
                  <a:schemeClr val="tx1"/>
                </a:solidFill>
                <a:latin typeface="Times New Roman" panose="02020603050405020304" pitchFamily="18" charset="0"/>
                <a:cs typeface="Times New Roman" panose="02020603050405020304" pitchFamily="18" charset="0"/>
              </a:rPr>
              <a:t>    (3) În cazul cînd calitatea apei nu corespunde normelor la indicatorii care pot prejudicia sănătatea oamenilor, proprietarii de sisteme centralizate şi necentralizate de alimentare cu apă potabilă, întreprinderile care le exploatează şi organele supravegherii de stat sînt obligaţi să sisteze furnizarea apei şi să informeze de urgenţă consumatorii, să stabilească termenele de înlăturare a acestei necorespunderi şi măsurile de precauţie.</a:t>
            </a:r>
          </a:p>
          <a:p>
            <a:pPr algn="just"/>
            <a:r>
              <a:rPr lang="pt-BR" sz="1600" b="0" dirty="0">
                <a:solidFill>
                  <a:schemeClr val="tx1"/>
                </a:solidFill>
                <a:latin typeface="Times New Roman" panose="02020603050405020304" pitchFamily="18" charset="0"/>
                <a:cs typeface="Times New Roman" panose="02020603050405020304" pitchFamily="18" charset="0"/>
              </a:rPr>
              <a:t>    (4) Informarea despre întreruperile din alimentarea cu apă potabilă se efectuează gratuit prin mass-media de către întreprinderile care exploatează sistemele de alimentare cu apă potabilă.</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361462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70CD3BA1-C41E-49AE-9DDA-96C96E654EA5}"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28807" y="1620241"/>
            <a:ext cx="8689269" cy="4278094"/>
          </a:xfrm>
          <a:prstGeom prst="rect">
            <a:avLst/>
          </a:prstGeom>
          <a:noFill/>
        </p:spPr>
        <p:txBody>
          <a:bodyPr wrap="square" rtlCol="0">
            <a:spAutoFit/>
          </a:bodyPr>
          <a:lstStyle/>
          <a:p>
            <a:r>
              <a:rPr lang="pt-BR" sz="1600" dirty="0">
                <a:solidFill>
                  <a:srgbClr val="0000FF"/>
                </a:solidFill>
                <a:latin typeface="Times New Roman" panose="02020603050405020304" pitchFamily="18" charset="0"/>
                <a:cs typeface="Times New Roman" panose="02020603050405020304" pitchFamily="18" charset="0"/>
              </a:rPr>
              <a:t>LEGE Nr. 272 din  23.12.2011 apelor – </a:t>
            </a:r>
          </a:p>
          <a:p>
            <a:r>
              <a:rPr lang="pt-BR" sz="16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http://lex.justice.md/index.php?action=view&amp;view=doc&amp;lang=1&amp;id=342978</a:t>
            </a:r>
            <a:endParaRPr lang="pt-BR" sz="1600" dirty="0">
              <a:solidFill>
                <a:srgbClr val="00B050"/>
              </a:solidFill>
              <a:latin typeface="Times New Roman" panose="02020603050405020304" pitchFamily="18" charset="0"/>
              <a:cs typeface="Times New Roman" panose="02020603050405020304" pitchFamily="18" charset="0"/>
            </a:endParaRPr>
          </a:p>
          <a:p>
            <a:r>
              <a:rPr lang="pt-BR" sz="1600" dirty="0">
                <a:solidFill>
                  <a:srgbClr val="00B050"/>
                </a:solidFill>
                <a:latin typeface="Times New Roman" panose="02020603050405020304" pitchFamily="18" charset="0"/>
                <a:cs typeface="Times New Roman" panose="02020603050405020304" pitchFamily="18" charset="0"/>
              </a:rPr>
              <a:t> </a:t>
            </a:r>
            <a:r>
              <a:rPr lang="pt-BR" sz="1600" dirty="0">
                <a:solidFill>
                  <a:schemeClr val="tx1"/>
                </a:solidFill>
                <a:latin typeface="Times New Roman" panose="02020603050405020304" pitchFamily="18" charset="0"/>
                <a:cs typeface="Times New Roman" panose="02020603050405020304" pitchFamily="18" charset="0"/>
              </a:rPr>
              <a:t>Articolul 1. Scopul legii</a:t>
            </a:r>
          </a:p>
          <a:p>
            <a:pPr algn="just"/>
            <a:r>
              <a:rPr lang="pt-BR" sz="1600" b="0" dirty="0">
                <a:solidFill>
                  <a:schemeClr val="tx1"/>
                </a:solidFill>
                <a:latin typeface="Times New Roman" panose="02020603050405020304" pitchFamily="18" charset="0"/>
                <a:cs typeface="Times New Roman" panose="02020603050405020304" pitchFamily="18" charset="0"/>
              </a:rPr>
              <a:t>    Scopul prezentei legi îl constituie:</a:t>
            </a:r>
          </a:p>
          <a:p>
            <a:pPr algn="just"/>
            <a:r>
              <a:rPr lang="pt-BR" sz="1600" b="0" dirty="0">
                <a:solidFill>
                  <a:schemeClr val="tx1"/>
                </a:solidFill>
                <a:latin typeface="Times New Roman" panose="02020603050405020304" pitchFamily="18" charset="0"/>
                <a:cs typeface="Times New Roman" panose="02020603050405020304" pitchFamily="18" charset="0"/>
              </a:rPr>
              <a:t>    a) crearea unui cadru legal pentru gestionarea, protecţia şi folosinţa eficientă a apelor de suprafaţă şi a apelor subterane în baza evaluării, planificării şi luării deciziilor în mod participativ;</a:t>
            </a:r>
          </a:p>
          <a:p>
            <a:pPr algn="just"/>
            <a:r>
              <a:rPr lang="pt-BR" sz="1600" b="0" dirty="0">
                <a:solidFill>
                  <a:schemeClr val="tx1"/>
                </a:solidFill>
                <a:latin typeface="Times New Roman" panose="02020603050405020304" pitchFamily="18" charset="0"/>
                <a:cs typeface="Times New Roman" panose="02020603050405020304" pitchFamily="18" charset="0"/>
              </a:rPr>
              <a:t>    b) stabilirea drepturilor de folosinţă a apei şi promovarea investiţiilor în domeniul apelor;</a:t>
            </a:r>
          </a:p>
          <a:p>
            <a:pPr algn="just"/>
            <a:r>
              <a:rPr lang="pt-BR" sz="1600" b="0" dirty="0">
                <a:solidFill>
                  <a:schemeClr val="tx1"/>
                </a:solidFill>
                <a:latin typeface="Times New Roman" panose="02020603050405020304" pitchFamily="18" charset="0"/>
                <a:cs typeface="Times New Roman" panose="02020603050405020304" pitchFamily="18" charset="0"/>
              </a:rPr>
              <a:t>    c) stabilirea mecanismelor de protecţie a stării apelor, prevenirea oricărei degradări ulterioare a apelor, protecţia şi restabilirea mediului acvatic, convergenţa treptată şi sistematică a protecţiei şi a gestionării lor cu cerinţele europene;</a:t>
            </a:r>
          </a:p>
          <a:p>
            <a:pPr algn="just"/>
            <a:r>
              <a:rPr lang="pt-BR" sz="1600" b="0" dirty="0">
                <a:solidFill>
                  <a:schemeClr val="tx1"/>
                </a:solidFill>
                <a:latin typeface="Times New Roman" panose="02020603050405020304" pitchFamily="18" charset="0"/>
                <a:cs typeface="Times New Roman" panose="02020603050405020304" pitchFamily="18" charset="0"/>
              </a:rPr>
              <a:t>    d) prevenirea deteriorărilor ulterioare, conservarea şi îmbunătăţirea stării ecosistemelor acvatice şi, în ceea ce priveşte necesităţile lor de apă, a ecosistemelor terestre şi a zonelor umede care depind în mod direct de ecosistemele acvatice;</a:t>
            </a:r>
          </a:p>
          <a:p>
            <a:pPr algn="just"/>
            <a:r>
              <a:rPr lang="pt-BR" sz="1600" b="0" dirty="0">
                <a:solidFill>
                  <a:schemeClr val="tx1"/>
                </a:solidFill>
                <a:latin typeface="Times New Roman" panose="02020603050405020304" pitchFamily="18" charset="0"/>
                <a:cs typeface="Times New Roman" panose="02020603050405020304" pitchFamily="18" charset="0"/>
              </a:rPr>
              <a:t>    e) asigurarea unei aprovizionări suficiente cu apă de suprafaţă şi cu apă subterană de calitate bună, faptul acesta fiind necesar pentru o utilizare durabilă, echilibrată şi echitabilă a apei;</a:t>
            </a:r>
          </a:p>
          <a:p>
            <a:pPr algn="just"/>
            <a:r>
              <a:rPr lang="pt-BR" sz="1600" b="0" dirty="0">
                <a:solidFill>
                  <a:schemeClr val="tx1"/>
                </a:solidFill>
                <a:latin typeface="Times New Roman" panose="02020603050405020304" pitchFamily="18" charset="0"/>
                <a:cs typeface="Times New Roman" panose="02020603050405020304" pitchFamily="18" charset="0"/>
              </a:rPr>
              <a:t>    f) stabilirea unei baze legale de cooperare internaţională în domeniul gestionării şi protecţiei în comun a resurselor de apă.</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535202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3ACE49D9-856D-4816-8F65-746C18E5626E}"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3785652"/>
          </a:xfrm>
          <a:prstGeom prst="rect">
            <a:avLst/>
          </a:prstGeom>
          <a:noFill/>
        </p:spPr>
        <p:txBody>
          <a:bodyPr wrap="square" rtlCol="0">
            <a:spAutoFit/>
          </a:bodyPr>
          <a:lstStyle/>
          <a:p>
            <a:r>
              <a:rPr lang="pt-BR" sz="1600" b="0" dirty="0">
                <a:solidFill>
                  <a:schemeClr val="tx1"/>
                </a:solidFill>
                <a:latin typeface="Times New Roman" panose="02020603050405020304" pitchFamily="18" charset="0"/>
                <a:cs typeface="Times New Roman" panose="02020603050405020304" pitchFamily="18" charset="0"/>
              </a:rPr>
              <a:t> </a:t>
            </a:r>
            <a:r>
              <a:rPr lang="pt-BR" sz="1600" dirty="0">
                <a:solidFill>
                  <a:schemeClr val="tx1"/>
                </a:solidFill>
                <a:latin typeface="Times New Roman" panose="02020603050405020304" pitchFamily="18" charset="0"/>
                <a:cs typeface="Times New Roman" panose="02020603050405020304" pitchFamily="18" charset="0"/>
              </a:rPr>
              <a:t>Articolul 21. Folosinţa apelor</a:t>
            </a:r>
          </a:p>
          <a:p>
            <a:pPr algn="just"/>
            <a:r>
              <a:rPr lang="pt-BR" sz="1600" b="0" dirty="0">
                <a:solidFill>
                  <a:schemeClr val="tx1"/>
                </a:solidFill>
                <a:latin typeface="Times New Roman" panose="02020603050405020304" pitchFamily="18" charset="0"/>
                <a:cs typeface="Times New Roman" panose="02020603050405020304" pitchFamily="18" charset="0"/>
              </a:rPr>
              <a:t>    (1) Se consideră folosinţă a apelor următoarele activităţi:</a:t>
            </a:r>
          </a:p>
          <a:p>
            <a:pPr algn="just"/>
            <a:r>
              <a:rPr lang="pt-BR" sz="1600" b="0" dirty="0">
                <a:solidFill>
                  <a:schemeClr val="tx1"/>
                </a:solidFill>
                <a:latin typeface="Times New Roman" panose="02020603050405020304" pitchFamily="18" charset="0"/>
                <a:cs typeface="Times New Roman" panose="02020603050405020304" pitchFamily="18" charset="0"/>
              </a:rPr>
              <a:t>    a) captarea apei dintr-un corp de apă de suprafaţă sau dintr-un corp de apă subterană, transportul şi folosinţa ulterioară a apei;</a:t>
            </a:r>
          </a:p>
          <a:p>
            <a:pPr algn="just"/>
            <a:r>
              <a:rPr lang="pt-BR" sz="1600" b="0" dirty="0">
                <a:solidFill>
                  <a:schemeClr val="tx1"/>
                </a:solidFill>
                <a:latin typeface="Times New Roman" panose="02020603050405020304" pitchFamily="18" charset="0"/>
                <a:cs typeface="Times New Roman" panose="02020603050405020304" pitchFamily="18" charset="0"/>
              </a:rPr>
              <a:t>    b) îndiguirea sau depozitarea apei în spatele unui baraj sau al altor construcţii şi instalaţii hidrotehnice;</a:t>
            </a:r>
          </a:p>
          <a:p>
            <a:pPr algn="just"/>
            <a:r>
              <a:rPr lang="pt-BR" sz="1600" b="0" dirty="0">
                <a:solidFill>
                  <a:schemeClr val="tx1"/>
                </a:solidFill>
                <a:latin typeface="Times New Roman" panose="02020603050405020304" pitchFamily="18" charset="0"/>
                <a:cs typeface="Times New Roman" panose="02020603050405020304" pitchFamily="18" charset="0"/>
              </a:rPr>
              <a:t>    c) colectarea, tratarea şi evacuarea apei uzate;</a:t>
            </a:r>
          </a:p>
          <a:p>
            <a:pPr algn="just"/>
            <a:r>
              <a:rPr lang="pt-BR" sz="1600" b="0" dirty="0">
                <a:solidFill>
                  <a:schemeClr val="tx1"/>
                </a:solidFill>
                <a:latin typeface="Times New Roman" panose="02020603050405020304" pitchFamily="18" charset="0"/>
                <a:cs typeface="Times New Roman" panose="02020603050405020304" pitchFamily="18" charset="0"/>
              </a:rPr>
              <a:t>    d) devierea, restricţionarea sau modificarea fluxului de apă într-un corp de apă;</a:t>
            </a:r>
          </a:p>
          <a:p>
            <a:pPr algn="just"/>
            <a:r>
              <a:rPr lang="pt-BR" sz="1600" b="0" dirty="0">
                <a:solidFill>
                  <a:schemeClr val="tx1"/>
                </a:solidFill>
                <a:latin typeface="Times New Roman" panose="02020603050405020304" pitchFamily="18" charset="0"/>
                <a:cs typeface="Times New Roman" panose="02020603050405020304" pitchFamily="18" charset="0"/>
              </a:rPr>
              <a:t>    e) modificarea albiei, a malurilor, a cursului sau a caracteristicilor unui corp de apă;</a:t>
            </a:r>
          </a:p>
          <a:p>
            <a:pPr algn="just"/>
            <a:r>
              <a:rPr lang="pt-BR" sz="1600" b="0" dirty="0">
                <a:solidFill>
                  <a:schemeClr val="tx1"/>
                </a:solidFill>
                <a:latin typeface="Times New Roman" panose="02020603050405020304" pitchFamily="18" charset="0"/>
                <a:cs typeface="Times New Roman" panose="02020603050405020304" pitchFamily="18" charset="0"/>
              </a:rPr>
              <a:t>    f) construirea de structuri permanente pe terenul fondului de apă.</a:t>
            </a:r>
          </a:p>
          <a:p>
            <a:pPr algn="just"/>
            <a:r>
              <a:rPr lang="pt-BR" sz="1600" b="0" dirty="0">
                <a:solidFill>
                  <a:schemeClr val="tx1"/>
                </a:solidFill>
                <a:latin typeface="Times New Roman" panose="02020603050405020304" pitchFamily="18" charset="0"/>
                <a:cs typeface="Times New Roman" panose="02020603050405020304" pitchFamily="18" charset="0"/>
              </a:rPr>
              <a:t>    (2) Utilizatorii de apă sînt obligaţi:</a:t>
            </a:r>
          </a:p>
          <a:p>
            <a:pPr algn="just"/>
            <a:r>
              <a:rPr lang="pt-BR" sz="1600" b="0" dirty="0">
                <a:solidFill>
                  <a:schemeClr val="tx1"/>
                </a:solidFill>
                <a:latin typeface="Times New Roman" panose="02020603050405020304" pitchFamily="18" charset="0"/>
                <a:cs typeface="Times New Roman" panose="02020603050405020304" pitchFamily="18" charset="0"/>
              </a:rPr>
              <a:t>    a) să folosească apa în mod raţional şi econom;</a:t>
            </a:r>
          </a:p>
          <a:p>
            <a:pPr algn="just"/>
            <a:r>
              <a:rPr lang="pt-BR" sz="1600" b="0" dirty="0">
                <a:solidFill>
                  <a:schemeClr val="tx1"/>
                </a:solidFill>
                <a:latin typeface="Times New Roman" panose="02020603050405020304" pitchFamily="18" charset="0"/>
                <a:cs typeface="Times New Roman" panose="02020603050405020304" pitchFamily="18" charset="0"/>
              </a:rPr>
              <a:t>    b) să întreprindă măsuri pentru protecţia apelor împotriva poluării;</a:t>
            </a:r>
          </a:p>
          <a:p>
            <a:pPr algn="just"/>
            <a:r>
              <a:rPr lang="pt-BR" sz="1600" b="0" dirty="0">
                <a:solidFill>
                  <a:schemeClr val="tx1"/>
                </a:solidFill>
                <a:latin typeface="Times New Roman" panose="02020603050405020304" pitchFamily="18" charset="0"/>
                <a:cs typeface="Times New Roman" panose="02020603050405020304" pitchFamily="18" charset="0"/>
              </a:rPr>
              <a:t>    c) să respecte drepturile altor utilizatori de apă;</a:t>
            </a:r>
          </a:p>
          <a:p>
            <a:pPr algn="just"/>
            <a:r>
              <a:rPr lang="pt-BR" sz="1600" b="0" dirty="0">
                <a:solidFill>
                  <a:schemeClr val="tx1"/>
                </a:solidFill>
                <a:latin typeface="Times New Roman" panose="02020603050405020304" pitchFamily="18" charset="0"/>
                <a:cs typeface="Times New Roman" panose="02020603050405020304" pitchFamily="18" charset="0"/>
              </a:rPr>
              <a:t>    d) să ţină evidenţa apei folosite şi să o raporteze, conform unui regulament aprobat de Guvern.</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895736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E59B1A20-A9E0-437A-91C0-2EA80D081F49}"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3046988"/>
          </a:xfrm>
          <a:prstGeom prst="rect">
            <a:avLst/>
          </a:prstGeom>
          <a:noFill/>
        </p:spPr>
        <p:txBody>
          <a:bodyPr wrap="square" rtlCol="0">
            <a:spAutoFit/>
          </a:bodyPr>
          <a:lstStyle/>
          <a:p>
            <a:r>
              <a:rPr lang="pt-BR" sz="1600" dirty="0">
                <a:solidFill>
                  <a:schemeClr val="tx1"/>
                </a:solidFill>
                <a:latin typeface="Times New Roman" panose="02020603050405020304" pitchFamily="18" charset="0"/>
                <a:cs typeface="Times New Roman" panose="02020603050405020304" pitchFamily="18" charset="0"/>
              </a:rPr>
              <a:t> Articolul 22. Folosinţa generală a apei</a:t>
            </a:r>
          </a:p>
          <a:p>
            <a:pPr algn="just"/>
            <a:r>
              <a:rPr lang="pt-BR" sz="1600" b="0" dirty="0">
                <a:solidFill>
                  <a:schemeClr val="tx1"/>
                </a:solidFill>
                <a:latin typeface="Times New Roman" panose="02020603050405020304" pitchFamily="18" charset="0"/>
                <a:cs typeface="Times New Roman" panose="02020603050405020304" pitchFamily="18" charset="0"/>
              </a:rPr>
              <a:t>    (1) Se consideră folosinţă generală şi nu necesită autorizaţie de mediu pentru folosinţă specială utilizarea apei în următoarele scopuri:</a:t>
            </a:r>
          </a:p>
          <a:p>
            <a:pPr algn="just"/>
            <a:r>
              <a:rPr lang="pt-BR" sz="1600" b="0" dirty="0">
                <a:solidFill>
                  <a:schemeClr val="tx1"/>
                </a:solidFill>
                <a:latin typeface="Times New Roman" panose="02020603050405020304" pitchFamily="18" charset="0"/>
                <a:cs typeface="Times New Roman" panose="02020603050405020304" pitchFamily="18" charset="0"/>
              </a:rPr>
              <a:t>    a) consumul uman şi alte necesităţi casnice;</a:t>
            </a:r>
          </a:p>
          <a:p>
            <a:pPr algn="just"/>
            <a:r>
              <a:rPr lang="pt-BR" sz="1600" b="0" dirty="0">
                <a:solidFill>
                  <a:schemeClr val="tx1"/>
                </a:solidFill>
                <a:latin typeface="Times New Roman" panose="02020603050405020304" pitchFamily="18" charset="0"/>
                <a:cs typeface="Times New Roman" panose="02020603050405020304" pitchFamily="18" charset="0"/>
              </a:rPr>
              <a:t>    b) adăparea animalelor fără utilizarea de structuri permanente;</a:t>
            </a:r>
          </a:p>
          <a:p>
            <a:pPr algn="just"/>
            <a:r>
              <a:rPr lang="pt-BR" sz="1600" b="0" dirty="0">
                <a:solidFill>
                  <a:schemeClr val="tx1"/>
                </a:solidFill>
                <a:latin typeface="Times New Roman" panose="02020603050405020304" pitchFamily="18" charset="0"/>
                <a:cs typeface="Times New Roman" panose="02020603050405020304" pitchFamily="18" charset="0"/>
              </a:rPr>
              <a:t>    c) irigarea terenurilor de pe lîngă casă;</a:t>
            </a:r>
          </a:p>
          <a:p>
            <a:pPr algn="just"/>
            <a:r>
              <a:rPr lang="pt-BR" sz="1600" b="0" dirty="0">
                <a:solidFill>
                  <a:schemeClr val="tx1"/>
                </a:solidFill>
                <a:latin typeface="Times New Roman" panose="02020603050405020304" pitchFamily="18" charset="0"/>
                <a:cs typeface="Times New Roman" panose="02020603050405020304" pitchFamily="18" charset="0"/>
              </a:rPr>
              <a:t>    d) scăldatul şi agrementul;</a:t>
            </a:r>
          </a:p>
          <a:p>
            <a:pPr algn="just"/>
            <a:r>
              <a:rPr lang="pt-BR" sz="1600" b="0" dirty="0">
                <a:solidFill>
                  <a:schemeClr val="tx1"/>
                </a:solidFill>
                <a:latin typeface="Times New Roman" panose="02020603050405020304" pitchFamily="18" charset="0"/>
                <a:cs typeface="Times New Roman" panose="02020603050405020304" pitchFamily="18" charset="0"/>
              </a:rPr>
              <a:t>    e) captarea şi folosinţa apei pentru lupta împotriva incendiilor sau în orice altă situaţie de urgenţă.</a:t>
            </a:r>
          </a:p>
          <a:p>
            <a:pPr algn="just"/>
            <a:r>
              <a:rPr lang="pt-BR" sz="1600" b="0" dirty="0">
                <a:solidFill>
                  <a:schemeClr val="tx1"/>
                </a:solidFill>
                <a:latin typeface="Times New Roman" panose="02020603050405020304" pitchFamily="18" charset="0"/>
                <a:cs typeface="Times New Roman" panose="02020603050405020304" pitchFamily="18" charset="0"/>
              </a:rPr>
              <a:t>    (2) Irigarea efectuată de către o persoană aprovizionată legal cu apă printr-un sistem centralizat de irigare gestionat de o asociaţie a utilizatorilor de apă pentru irigare sau de o altă persoană care deţine autorizaţie de mediu pentru folosinţa specială a apei nu necesită o astfel de autorizaţie.</a:t>
            </a:r>
          </a:p>
          <a:p>
            <a:pPr algn="just"/>
            <a:r>
              <a:rPr lang="en-US" sz="1600" b="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148881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04E2E920-9A44-4728-B3F1-72C2916D47B3}"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031873"/>
          </a:xfrm>
          <a:prstGeom prst="rect">
            <a:avLst/>
          </a:prstGeom>
          <a:noFill/>
        </p:spPr>
        <p:txBody>
          <a:bodyPr wrap="square" rtlCol="0">
            <a:spAutoFit/>
          </a:bodyPr>
          <a:lstStyle/>
          <a:p>
            <a:r>
              <a:rPr lang="en-US" sz="1600" dirty="0" err="1">
                <a:solidFill>
                  <a:schemeClr val="tx1"/>
                </a:solidFill>
                <a:latin typeface="Times New Roman" panose="02020603050405020304" pitchFamily="18" charset="0"/>
                <a:cs typeface="Times New Roman" panose="02020603050405020304" pitchFamily="18" charset="0"/>
              </a:rPr>
              <a:t>Articolul</a:t>
            </a:r>
            <a:r>
              <a:rPr lang="en-US" sz="1600" dirty="0">
                <a:solidFill>
                  <a:schemeClr val="tx1"/>
                </a:solidFill>
                <a:latin typeface="Times New Roman" panose="02020603050405020304" pitchFamily="18" charset="0"/>
                <a:cs typeface="Times New Roman" panose="02020603050405020304" pitchFamily="18" charset="0"/>
              </a:rPr>
              <a:t> 23. </a:t>
            </a:r>
            <a:r>
              <a:rPr lang="en-US" sz="1600" dirty="0" err="1">
                <a:solidFill>
                  <a:schemeClr val="tx1"/>
                </a:solidFill>
                <a:latin typeface="Times New Roman" panose="02020603050405020304" pitchFamily="18" charset="0"/>
                <a:cs typeface="Times New Roman" panose="02020603050405020304" pitchFamily="18" charset="0"/>
              </a:rPr>
              <a:t>Folosinţa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specială</a:t>
            </a:r>
            <a:r>
              <a:rPr lang="en-US" sz="1600" dirty="0">
                <a:solidFill>
                  <a:schemeClr val="tx1"/>
                </a:solidFill>
                <a:latin typeface="Times New Roman" panose="02020603050405020304" pitchFamily="18" charset="0"/>
                <a:cs typeface="Times New Roman" panose="02020603050405020304" pitchFamily="18" charset="0"/>
              </a:rPr>
              <a:t> a </a:t>
            </a:r>
            <a:r>
              <a:rPr lang="en-US" sz="1600" dirty="0" err="1">
                <a:solidFill>
                  <a:schemeClr val="tx1"/>
                </a:solidFill>
                <a:latin typeface="Times New Roman" panose="02020603050405020304" pitchFamily="18" charset="0"/>
                <a:cs typeface="Times New Roman" panose="02020603050405020304" pitchFamily="18" charset="0"/>
              </a:rPr>
              <a:t>apei</a:t>
            </a:r>
            <a:endParaRPr lang="en-US" sz="1600" dirty="0">
              <a:solidFill>
                <a:schemeClr val="tx1"/>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    (1) </a:t>
            </a:r>
            <a:r>
              <a:rPr lang="ro-RO" sz="1600" b="0" dirty="0" err="1">
                <a:solidFill>
                  <a:schemeClr val="tx1"/>
                </a:solidFill>
                <a:latin typeface="Times New Roman" panose="02020603050405020304" pitchFamily="18" charset="0"/>
                <a:cs typeface="Times New Roman" panose="02020603050405020304" pitchFamily="18" charset="0"/>
              </a:rPr>
              <a:t>Folosinţa</a:t>
            </a:r>
            <a:r>
              <a:rPr lang="ro-RO" sz="1600" b="0" dirty="0">
                <a:solidFill>
                  <a:schemeClr val="tx1"/>
                </a:solidFill>
                <a:latin typeface="Times New Roman" panose="02020603050405020304" pitchFamily="18" charset="0"/>
                <a:cs typeface="Times New Roman" panose="02020603050405020304" pitchFamily="18" charset="0"/>
              </a:rPr>
              <a:t> apei care nu cade sub </a:t>
            </a:r>
            <a:r>
              <a:rPr lang="ro-RO" sz="1600" b="0" dirty="0" err="1">
                <a:solidFill>
                  <a:schemeClr val="tx1"/>
                </a:solidFill>
                <a:latin typeface="Times New Roman" panose="02020603050405020304" pitchFamily="18" charset="0"/>
                <a:cs typeface="Times New Roman" panose="02020603050405020304" pitchFamily="18" charset="0"/>
              </a:rPr>
              <a:t>incidenţa</a:t>
            </a:r>
            <a:r>
              <a:rPr lang="ro-RO" sz="1600" b="0" dirty="0">
                <a:solidFill>
                  <a:schemeClr val="tx1"/>
                </a:solidFill>
                <a:latin typeface="Times New Roman" panose="02020603050405020304" pitchFamily="18" charset="0"/>
                <a:cs typeface="Times New Roman" panose="02020603050405020304" pitchFamily="18" charset="0"/>
              </a:rPr>
              <a:t> art. 22</a:t>
            </a:r>
            <a:r>
              <a:rPr lang="en-US"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folosinţa</a:t>
            </a:r>
            <a:r>
              <a:rPr lang="ro-RO" sz="1600" b="0" dirty="0">
                <a:solidFill>
                  <a:schemeClr val="tx1"/>
                </a:solidFill>
                <a:latin typeface="Times New Roman" panose="02020603050405020304" pitchFamily="18" charset="0"/>
                <a:cs typeface="Times New Roman" panose="02020603050405020304" pitchFamily="18" charset="0"/>
              </a:rPr>
              <a:t> generală a apei, se consideră </a:t>
            </a:r>
            <a:r>
              <a:rPr lang="ro-RO" sz="1600" b="0" dirty="0" err="1">
                <a:solidFill>
                  <a:schemeClr val="tx1"/>
                </a:solidFill>
                <a:latin typeface="Times New Roman" panose="02020603050405020304" pitchFamily="18" charset="0"/>
                <a:cs typeface="Times New Roman" panose="02020603050405020304" pitchFamily="18" charset="0"/>
              </a:rPr>
              <a:t>folosinţă</a:t>
            </a:r>
            <a:r>
              <a:rPr lang="ro-RO" sz="1600" b="0" dirty="0">
                <a:solidFill>
                  <a:schemeClr val="tx1"/>
                </a:solidFill>
                <a:latin typeface="Times New Roman" panose="02020603050405020304" pitchFamily="18" charset="0"/>
                <a:cs typeface="Times New Roman" panose="02020603050405020304" pitchFamily="18" charset="0"/>
              </a:rPr>
              <a:t> specială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poate fi efectuată numai în bază de </a:t>
            </a:r>
            <a:r>
              <a:rPr lang="ro-RO" sz="1600" dirty="0" err="1">
                <a:solidFill>
                  <a:srgbClr val="FF0000"/>
                </a:solidFill>
                <a:latin typeface="Times New Roman" panose="02020603050405020304" pitchFamily="18" charset="0"/>
                <a:cs typeface="Times New Roman" panose="02020603050405020304" pitchFamily="18" charset="0"/>
              </a:rPr>
              <a:t>autorizaţie</a:t>
            </a:r>
            <a:r>
              <a:rPr lang="ro-RO" sz="1600" dirty="0">
                <a:solidFill>
                  <a:srgbClr val="FF0000"/>
                </a:solidFill>
                <a:latin typeface="Times New Roman" panose="02020603050405020304" pitchFamily="18" charset="0"/>
                <a:cs typeface="Times New Roman" panose="02020603050405020304" pitchFamily="18" charset="0"/>
              </a:rPr>
              <a:t> de mediu pentru </a:t>
            </a:r>
            <a:r>
              <a:rPr lang="ro-RO" sz="1600" dirty="0" err="1">
                <a:solidFill>
                  <a:srgbClr val="FF0000"/>
                </a:solidFill>
                <a:latin typeface="Times New Roman" panose="02020603050405020304" pitchFamily="18" charset="0"/>
                <a:cs typeface="Times New Roman" panose="02020603050405020304" pitchFamily="18" charset="0"/>
              </a:rPr>
              <a:t>folosinţa</a:t>
            </a:r>
            <a:r>
              <a:rPr lang="ro-RO" sz="1600" dirty="0">
                <a:solidFill>
                  <a:srgbClr val="FF0000"/>
                </a:solidFill>
                <a:latin typeface="Times New Roman" panose="02020603050405020304" pitchFamily="18" charset="0"/>
                <a:cs typeface="Times New Roman" panose="02020603050405020304" pitchFamily="18" charset="0"/>
              </a:rPr>
              <a:t> specială a apei (AMFSA)</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ro-RO" sz="1600" b="0" dirty="0">
                <a:solidFill>
                  <a:schemeClr val="tx1"/>
                </a:solidFill>
                <a:latin typeface="Times New Roman" panose="02020603050405020304" pitchFamily="18" charset="0"/>
                <a:cs typeface="Times New Roman" panose="02020603050405020304" pitchFamily="18" charset="0"/>
              </a:rPr>
              <a:t>    (2) </a:t>
            </a:r>
            <a:r>
              <a:rPr lang="ro-RO" sz="1600" b="0" dirty="0" err="1">
                <a:solidFill>
                  <a:schemeClr val="tx1"/>
                </a:solidFill>
                <a:latin typeface="Times New Roman" panose="02020603050405020304" pitchFamily="18" charset="0"/>
                <a:cs typeface="Times New Roman" panose="02020603050405020304" pitchFamily="18" charset="0"/>
              </a:rPr>
              <a:t>Sînt</a:t>
            </a:r>
            <a:r>
              <a:rPr lang="ro-RO" sz="1600" b="0" dirty="0">
                <a:solidFill>
                  <a:schemeClr val="tx1"/>
                </a:solidFill>
                <a:latin typeface="Times New Roman" panose="02020603050405020304" pitchFamily="18" charset="0"/>
                <a:cs typeface="Times New Roman" panose="02020603050405020304" pitchFamily="18" charset="0"/>
              </a:rPr>
              <a:t> considerate </a:t>
            </a:r>
            <a:r>
              <a:rPr lang="ro-RO" sz="1600" b="0" dirty="0" err="1">
                <a:solidFill>
                  <a:schemeClr val="tx1"/>
                </a:solidFill>
                <a:latin typeface="Times New Roman" panose="02020603050405020304" pitchFamily="18" charset="0"/>
                <a:cs typeface="Times New Roman" panose="02020603050405020304" pitchFamily="18" charset="0"/>
              </a:rPr>
              <a:t>folosinţă</a:t>
            </a:r>
            <a:r>
              <a:rPr lang="ro-RO" sz="1600" b="0" dirty="0">
                <a:solidFill>
                  <a:schemeClr val="tx1"/>
                </a:solidFill>
                <a:latin typeface="Times New Roman" panose="02020603050405020304" pitchFamily="18" charset="0"/>
                <a:cs typeface="Times New Roman" panose="02020603050405020304" pitchFamily="18" charset="0"/>
              </a:rPr>
              <a:t> specială a apei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următoarele </a:t>
            </a:r>
            <a:r>
              <a:rPr lang="ro-RO" sz="1600" b="0" dirty="0" err="1">
                <a:solidFill>
                  <a:schemeClr val="tx1"/>
                </a:solidFill>
                <a:latin typeface="Times New Roman" panose="02020603050405020304" pitchFamily="18" charset="0"/>
                <a:cs typeface="Times New Roman" panose="02020603050405020304" pitchFamily="18" charset="0"/>
              </a:rPr>
              <a:t>activităţi</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ro-RO" sz="1600" b="0" dirty="0">
                <a:solidFill>
                  <a:schemeClr val="tx1"/>
                </a:solidFill>
                <a:latin typeface="Times New Roman" panose="02020603050405020304" pitchFamily="18" charset="0"/>
                <a:cs typeface="Times New Roman" panose="02020603050405020304" pitchFamily="18" charset="0"/>
              </a:rPr>
              <a:t>    a) captarea apei din sursele de apă de </a:t>
            </a:r>
            <a:r>
              <a:rPr lang="ro-RO" sz="1600" b="0" dirty="0" err="1">
                <a:solidFill>
                  <a:schemeClr val="tx1"/>
                </a:solidFill>
                <a:latin typeface="Times New Roman" panose="02020603050405020304" pitchFamily="18" charset="0"/>
                <a:cs typeface="Times New Roman" panose="02020603050405020304" pitchFamily="18" charset="0"/>
              </a:rPr>
              <a:t>suprafaţă</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din cele subterane pentru aprovizionarea cu apă destinată consumului uman;</a:t>
            </a:r>
          </a:p>
          <a:p>
            <a:pPr algn="just"/>
            <a:r>
              <a:rPr lang="ro-RO" sz="1600" b="0" dirty="0">
                <a:solidFill>
                  <a:schemeClr val="tx1"/>
                </a:solidFill>
                <a:latin typeface="Times New Roman" panose="02020603050405020304" pitchFamily="18" charset="0"/>
                <a:cs typeface="Times New Roman" panose="02020603050405020304" pitchFamily="18" charset="0"/>
              </a:rPr>
              <a:t>    b) captarea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folosinţa</a:t>
            </a:r>
            <a:r>
              <a:rPr lang="ro-RO" sz="1600" b="0" dirty="0">
                <a:solidFill>
                  <a:schemeClr val="tx1"/>
                </a:solidFill>
                <a:latin typeface="Times New Roman" panose="02020603050405020304" pitchFamily="18" charset="0"/>
                <a:cs typeface="Times New Roman" panose="02020603050405020304" pitchFamily="18" charset="0"/>
              </a:rPr>
              <a:t> apei din sursele de apă de </a:t>
            </a:r>
            <a:r>
              <a:rPr lang="ro-RO" sz="1600" b="0" dirty="0" err="1">
                <a:solidFill>
                  <a:schemeClr val="tx1"/>
                </a:solidFill>
                <a:latin typeface="Times New Roman" panose="02020603050405020304" pitchFamily="18" charset="0"/>
                <a:cs typeface="Times New Roman" panose="02020603050405020304" pitchFamily="18" charset="0"/>
              </a:rPr>
              <a:t>suprafaţă</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din cele subterane în scopuri tehnice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industriale, inclusiv la prelucrarea produselor alimentare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în </a:t>
            </a:r>
            <a:r>
              <a:rPr lang="ro-RO" sz="1600" b="0" dirty="0" err="1">
                <a:solidFill>
                  <a:schemeClr val="tx1"/>
                </a:solidFill>
                <a:latin typeface="Times New Roman" panose="02020603050405020304" pitchFamily="18" charset="0"/>
                <a:cs typeface="Times New Roman" panose="02020603050405020304" pitchFamily="18" charset="0"/>
              </a:rPr>
              <a:t>agroindustrie</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ro-RO" sz="1600" b="0" dirty="0">
                <a:solidFill>
                  <a:schemeClr val="tx1"/>
                </a:solidFill>
                <a:latin typeface="Times New Roman" panose="02020603050405020304" pitchFamily="18" charset="0"/>
                <a:cs typeface="Times New Roman" panose="02020603050405020304" pitchFamily="18" charset="0"/>
              </a:rPr>
              <a:t>    c) captarea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folosinţa</a:t>
            </a:r>
            <a:r>
              <a:rPr lang="ro-RO" sz="1600" b="0" dirty="0">
                <a:solidFill>
                  <a:schemeClr val="tx1"/>
                </a:solidFill>
                <a:latin typeface="Times New Roman" panose="02020603050405020304" pitchFamily="18" charset="0"/>
                <a:cs typeface="Times New Roman" panose="02020603050405020304" pitchFamily="18" charset="0"/>
              </a:rPr>
              <a:t> apei din diferite surse pentru irigare;</a:t>
            </a:r>
          </a:p>
          <a:p>
            <a:pPr algn="just"/>
            <a:r>
              <a:rPr lang="ro-RO" sz="1600" b="0" dirty="0">
                <a:solidFill>
                  <a:schemeClr val="tx1"/>
                </a:solidFill>
                <a:latin typeface="Times New Roman" panose="02020603050405020304" pitchFamily="18" charset="0"/>
                <a:cs typeface="Times New Roman" panose="02020603050405020304" pitchFamily="18" charset="0"/>
              </a:rPr>
              <a:t>    d) </a:t>
            </a:r>
            <a:r>
              <a:rPr lang="ro-RO" sz="1600" b="0" dirty="0" err="1">
                <a:solidFill>
                  <a:schemeClr val="tx1"/>
                </a:solidFill>
                <a:latin typeface="Times New Roman" panose="02020603050405020304" pitchFamily="18" charset="0"/>
                <a:cs typeface="Times New Roman" panose="02020603050405020304" pitchFamily="18" charset="0"/>
              </a:rPr>
              <a:t>folosinţa</a:t>
            </a:r>
            <a:r>
              <a:rPr lang="ro-RO" sz="1600" b="0" dirty="0">
                <a:solidFill>
                  <a:schemeClr val="tx1"/>
                </a:solidFill>
                <a:latin typeface="Times New Roman" panose="02020603050405020304" pitchFamily="18" charset="0"/>
                <a:cs typeface="Times New Roman" panose="02020603050405020304" pitchFamily="18" charset="0"/>
              </a:rPr>
              <a:t> apei în acvacultură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piscicultură;</a:t>
            </a:r>
          </a:p>
          <a:p>
            <a:pPr algn="just"/>
            <a:r>
              <a:rPr lang="ro-RO" sz="1600" b="0" dirty="0">
                <a:solidFill>
                  <a:schemeClr val="tx1"/>
                </a:solidFill>
                <a:latin typeface="Times New Roman" panose="02020603050405020304" pitchFamily="18" charset="0"/>
                <a:cs typeface="Times New Roman" panose="02020603050405020304" pitchFamily="18" charset="0"/>
              </a:rPr>
              <a:t>    e) deversarea apelor uzate;</a:t>
            </a:r>
          </a:p>
          <a:p>
            <a:pPr algn="just"/>
            <a:r>
              <a:rPr lang="ro-RO" sz="1600" b="0" dirty="0">
                <a:solidFill>
                  <a:schemeClr val="tx1"/>
                </a:solidFill>
                <a:latin typeface="Times New Roman" panose="02020603050405020304" pitchFamily="18" charset="0"/>
                <a:cs typeface="Times New Roman" panose="02020603050405020304" pitchFamily="18" charset="0"/>
              </a:rPr>
              <a:t>    f) utilizarea apei pentru generarea de energie </a:t>
            </a:r>
            <a:r>
              <a:rPr lang="ro-RO" sz="1600" b="0" dirty="0" err="1">
                <a:solidFill>
                  <a:schemeClr val="tx1"/>
                </a:solidFill>
                <a:latin typeface="Times New Roman" panose="02020603050405020304" pitchFamily="18" charset="0"/>
                <a:cs typeface="Times New Roman" panose="02020603050405020304" pitchFamily="18" charset="0"/>
              </a:rPr>
              <a:t>hidro</a:t>
            </a:r>
            <a:r>
              <a:rPr lang="ro-RO" sz="1600" b="0" dirty="0">
                <a:solidFill>
                  <a:schemeClr val="tx1"/>
                </a:solidFill>
                <a:latin typeface="Times New Roman" panose="02020603050405020304" pitchFamily="18" charset="0"/>
                <a:cs typeface="Times New Roman" panose="02020603050405020304" pitchFamily="18" charset="0"/>
              </a:rPr>
              <a:t>-electrică;</a:t>
            </a:r>
          </a:p>
          <a:p>
            <a:pPr algn="just"/>
            <a:r>
              <a:rPr lang="ro-RO" sz="1600" b="0" dirty="0">
                <a:solidFill>
                  <a:schemeClr val="tx1"/>
                </a:solidFill>
                <a:latin typeface="Times New Roman" panose="02020603050405020304" pitchFamily="18" charset="0"/>
                <a:cs typeface="Times New Roman" panose="02020603050405020304" pitchFamily="18" charset="0"/>
              </a:rPr>
              <a:t>    g) exploatarea de pontoane, debarcadere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alte structuri hidraulice pe terenul fondului de apă;</a:t>
            </a:r>
          </a:p>
          <a:p>
            <a:pPr algn="just"/>
            <a:r>
              <a:rPr lang="ro-RO" sz="1600" b="0" dirty="0">
                <a:solidFill>
                  <a:schemeClr val="tx1"/>
                </a:solidFill>
                <a:latin typeface="Times New Roman" panose="02020603050405020304" pitchFamily="18" charset="0"/>
                <a:cs typeface="Times New Roman" panose="02020603050405020304" pitchFamily="18" charset="0"/>
              </a:rPr>
              <a:t>    h) dezvoltarea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exploatarea comercială a plajelor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 zonelor de agrement.</a:t>
            </a:r>
          </a:p>
          <a:p>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975487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B3D0321-0C7F-4DDF-8218-B3D22EC453D4}"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770537"/>
          </a:xfrm>
          <a:prstGeom prst="rect">
            <a:avLst/>
          </a:prstGeom>
          <a:noFill/>
        </p:spPr>
        <p:txBody>
          <a:bodyPr wrap="square" rtlCol="0">
            <a:spAutoFit/>
          </a:bodyPr>
          <a:lstStyle/>
          <a:p>
            <a:r>
              <a:rPr lang="pt-BR" sz="1600" b="0" dirty="0">
                <a:solidFill>
                  <a:schemeClr val="tx1"/>
                </a:solidFill>
                <a:latin typeface="Times New Roman" panose="02020603050405020304" pitchFamily="18" charset="0"/>
                <a:cs typeface="Times New Roman" panose="02020603050405020304" pitchFamily="18" charset="0"/>
              </a:rPr>
              <a:t> </a:t>
            </a:r>
            <a:r>
              <a:rPr lang="pt-BR" sz="1600" dirty="0">
                <a:solidFill>
                  <a:schemeClr val="tx1"/>
                </a:solidFill>
                <a:latin typeface="Times New Roman" panose="02020603050405020304" pitchFamily="18" charset="0"/>
                <a:cs typeface="Times New Roman" panose="02020603050405020304" pitchFamily="18" charset="0"/>
              </a:rPr>
              <a:t>Articolul 25. Cererea de eliberare a autorizaţiei de mediu pentru folosinţa specială a apei</a:t>
            </a:r>
          </a:p>
          <a:p>
            <a:pPr algn="just"/>
            <a:r>
              <a:rPr lang="pt-BR" sz="1600" b="0" dirty="0">
                <a:solidFill>
                  <a:schemeClr val="tx1"/>
                </a:solidFill>
                <a:latin typeface="Times New Roman" panose="02020603050405020304" pitchFamily="18" charset="0"/>
                <a:cs typeface="Times New Roman" panose="02020603050405020304" pitchFamily="18" charset="0"/>
              </a:rPr>
              <a:t>    (1) Cererea de eliberare a </a:t>
            </a:r>
            <a:r>
              <a:rPr lang="ro-RO" sz="1600" b="0" dirty="0">
                <a:solidFill>
                  <a:schemeClr val="tx1"/>
                </a:solidFill>
                <a:latin typeface="Times New Roman" panose="02020603050405020304" pitchFamily="18" charset="0"/>
                <a:cs typeface="Times New Roman" panose="02020603050405020304" pitchFamily="18" charset="0"/>
              </a:rPr>
              <a:t>AMFSA </a:t>
            </a:r>
            <a:r>
              <a:rPr lang="pt-BR" sz="1600" b="0" dirty="0">
                <a:solidFill>
                  <a:schemeClr val="tx1"/>
                </a:solidFill>
                <a:latin typeface="Times New Roman" panose="02020603050405020304" pitchFamily="18" charset="0"/>
                <a:cs typeface="Times New Roman" panose="02020603050405020304" pitchFamily="18" charset="0"/>
              </a:rPr>
              <a:t>se înaintează instituţiei competente.</a:t>
            </a:r>
          </a:p>
          <a:p>
            <a:pPr algn="just"/>
            <a:r>
              <a:rPr lang="pt-BR" sz="1600" b="0" dirty="0">
                <a:solidFill>
                  <a:schemeClr val="tx1"/>
                </a:solidFill>
                <a:latin typeface="Times New Roman" panose="02020603050405020304" pitchFamily="18" charset="0"/>
                <a:cs typeface="Times New Roman" panose="02020603050405020304" pitchFamily="18" charset="0"/>
              </a:rPr>
              <a:t>    (2) Lista actelor necesare solicitantului pentru obţinerea </a:t>
            </a:r>
            <a:r>
              <a:rPr lang="ro-RO" sz="1600" b="0" dirty="0">
                <a:solidFill>
                  <a:schemeClr val="tx1"/>
                </a:solidFill>
                <a:latin typeface="Times New Roman" panose="02020603050405020304" pitchFamily="18" charset="0"/>
                <a:cs typeface="Times New Roman" panose="02020603050405020304" pitchFamily="18" charset="0"/>
              </a:rPr>
              <a:t>AMFSA</a:t>
            </a:r>
            <a:r>
              <a:rPr lang="pt-BR" sz="1600" b="0" dirty="0">
                <a:solidFill>
                  <a:schemeClr val="tx1"/>
                </a:solidFill>
                <a:latin typeface="Times New Roman" panose="02020603050405020304" pitchFamily="18" charset="0"/>
                <a:cs typeface="Times New Roman" panose="02020603050405020304" pitchFamily="18" charset="0"/>
              </a:rPr>
              <a:t> include:</a:t>
            </a:r>
          </a:p>
          <a:p>
            <a:pPr algn="just"/>
            <a:r>
              <a:rPr lang="pt-BR" sz="1600" b="0" dirty="0">
                <a:solidFill>
                  <a:schemeClr val="tx1"/>
                </a:solidFill>
                <a:latin typeface="Times New Roman" panose="02020603050405020304" pitchFamily="18" charset="0"/>
                <a:cs typeface="Times New Roman" panose="02020603050405020304" pitchFamily="18" charset="0"/>
              </a:rPr>
              <a:t>    a) documentul care atestă dreptul de proprietate sau de folosinţă asupra terenului pe care este situat corpul de apă, asupra construcţiilor hidrotehnice, precum şi asupra altor construcţii destinate folosinţei apelor; </a:t>
            </a:r>
          </a:p>
          <a:p>
            <a:pPr algn="just"/>
            <a:r>
              <a:rPr lang="pt-BR" sz="1600" b="0" dirty="0">
                <a:solidFill>
                  <a:schemeClr val="tx1"/>
                </a:solidFill>
                <a:latin typeface="Times New Roman" panose="02020603050405020304" pitchFamily="18" charset="0"/>
                <a:cs typeface="Times New Roman" panose="02020603050405020304" pitchFamily="18" charset="0"/>
              </a:rPr>
              <a:t>    b) planul şi/sau schema terenului, cu indicarea, după caz, a construcţiilor hidrotehnice, a mijloacelor de măsurare a cantităţii de apă care urmează a fi folosită şi deversată, precum şi a altor construcţii destinate folosinţei apelor;</a:t>
            </a:r>
          </a:p>
          <a:p>
            <a:pPr algn="just"/>
            <a:r>
              <a:rPr lang="pt-BR" sz="1600" b="0" dirty="0">
                <a:solidFill>
                  <a:schemeClr val="tx1"/>
                </a:solidFill>
                <a:latin typeface="Times New Roman" panose="02020603050405020304" pitchFamily="18" charset="0"/>
                <a:cs typeface="Times New Roman" panose="02020603050405020304" pitchFamily="18" charset="0"/>
              </a:rPr>
              <a:t>    c) paşaportul prizei de apă;</a:t>
            </a:r>
          </a:p>
          <a:p>
            <a:pPr algn="just"/>
            <a:r>
              <a:rPr lang="pt-BR" sz="1600" b="0" dirty="0">
                <a:solidFill>
                  <a:schemeClr val="tx1"/>
                </a:solidFill>
                <a:latin typeface="Times New Roman" panose="02020603050405020304" pitchFamily="18" charset="0"/>
                <a:cs typeface="Times New Roman" panose="02020603050405020304" pitchFamily="18" charset="0"/>
              </a:rPr>
              <a:t>    d) regulamentul de exploatare a barajelor, iazurilor şi a lacurilor de acumulare;</a:t>
            </a:r>
          </a:p>
          <a:p>
            <a:pPr algn="just"/>
            <a:r>
              <a:rPr lang="pt-BR" sz="1600" b="0" dirty="0">
                <a:solidFill>
                  <a:schemeClr val="tx1"/>
                </a:solidFill>
                <a:latin typeface="Times New Roman" panose="02020603050405020304" pitchFamily="18" charset="0"/>
                <a:cs typeface="Times New Roman" panose="02020603050405020304" pitchFamily="18" charset="0"/>
              </a:rPr>
              <a:t>    e) calculele privind cantitatea de apă care urmează a fi folosită şi volumul de ape uzate;</a:t>
            </a:r>
          </a:p>
          <a:p>
            <a:pPr algn="just"/>
            <a:r>
              <a:rPr lang="pt-BR" sz="1600" b="0" dirty="0">
                <a:solidFill>
                  <a:schemeClr val="tx1"/>
                </a:solidFill>
                <a:latin typeface="Times New Roman" panose="02020603050405020304" pitchFamily="18" charset="0"/>
                <a:cs typeface="Times New Roman" panose="02020603050405020304" pitchFamily="18" charset="0"/>
              </a:rPr>
              <a:t>    f) planul de acţiuni/investiţii privind protecţia resurselor de apă în perioada de folosinţă a apei;</a:t>
            </a:r>
          </a:p>
          <a:p>
            <a:pPr algn="just"/>
            <a:r>
              <a:rPr lang="pt-BR" sz="1600" b="0" dirty="0">
                <a:solidFill>
                  <a:schemeClr val="tx1"/>
                </a:solidFill>
                <a:latin typeface="Times New Roman" panose="02020603050405020304" pitchFamily="18" charset="0"/>
                <a:cs typeface="Times New Roman" panose="02020603050405020304" pitchFamily="18" charset="0"/>
              </a:rPr>
              <a:t>    g) rezultatele analizelor privind proprietăţile fizico-chimice şi/sau bacteriologice ale apei;</a:t>
            </a:r>
          </a:p>
          <a:p>
            <a:pPr algn="just"/>
            <a:r>
              <a:rPr lang="pt-BR" sz="1600" b="0" dirty="0">
                <a:solidFill>
                  <a:schemeClr val="tx1"/>
                </a:solidFill>
                <a:latin typeface="Times New Roman" panose="02020603050405020304" pitchFamily="18" charset="0"/>
                <a:cs typeface="Times New Roman" panose="02020603050405020304" pitchFamily="18" charset="0"/>
              </a:rPr>
              <a:t>    h) contractul pentru folosirea sectorului de subsol;</a:t>
            </a:r>
          </a:p>
          <a:p>
            <a:pPr algn="just"/>
            <a:r>
              <a:rPr lang="pt-BR" sz="1600" b="0" dirty="0">
                <a:solidFill>
                  <a:schemeClr val="tx1"/>
                </a:solidFill>
                <a:latin typeface="Times New Roman" panose="02020603050405020304" pitchFamily="18" charset="0"/>
                <a:cs typeface="Times New Roman" panose="02020603050405020304" pitchFamily="18" charset="0"/>
              </a:rPr>
              <a:t>    i) contractul de transportare şi receptare a apelor uzate pentru epurare, în cazul lipsei propriului sistem de evacuare şi epurare a apelor uzate;</a:t>
            </a:r>
          </a:p>
          <a:p>
            <a:pPr algn="just"/>
            <a:r>
              <a:rPr lang="pt-BR" sz="1600" b="0" dirty="0">
                <a:solidFill>
                  <a:schemeClr val="tx1"/>
                </a:solidFill>
                <a:latin typeface="Times New Roman" panose="02020603050405020304" pitchFamily="18" charset="0"/>
                <a:cs typeface="Times New Roman" panose="02020603050405020304" pitchFamily="18" charset="0"/>
              </a:rPr>
              <a:t>    j) dovada publicării în presa locală a anunţului prevăzut la alin. (4) cu privire la solicitarea eliberării autorizaţiei de mediu pentru folosinţa specială a apei.</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991847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3FBAB357-EEEB-4D8E-ABB2-CED9D29BFF70}"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770537"/>
          </a:xfrm>
          <a:prstGeom prst="rect">
            <a:avLst/>
          </a:prstGeom>
          <a:noFill/>
        </p:spPr>
        <p:txBody>
          <a:bodyPr wrap="square" rtlCol="0">
            <a:spAutoFit/>
          </a:bodyPr>
          <a:lstStyle/>
          <a:p>
            <a:pPr algn="just"/>
            <a:r>
              <a:rPr lang="pt-BR" sz="1600" b="0" dirty="0">
                <a:solidFill>
                  <a:schemeClr val="tx1"/>
                </a:solidFill>
                <a:latin typeface="Times New Roman" panose="02020603050405020304" pitchFamily="18" charset="0"/>
                <a:cs typeface="Times New Roman" panose="02020603050405020304" pitchFamily="18" charset="0"/>
              </a:rPr>
              <a:t> (3) În cazul folosinţei apei care implică </a:t>
            </a:r>
            <a:r>
              <a:rPr lang="pt-BR" sz="1600" dirty="0">
                <a:solidFill>
                  <a:schemeClr val="tx1"/>
                </a:solidFill>
                <a:latin typeface="Times New Roman" panose="02020603050405020304" pitchFamily="18" charset="0"/>
                <a:cs typeface="Times New Roman" panose="02020603050405020304" pitchFamily="18" charset="0"/>
              </a:rPr>
              <a:t>deversarea apelor uzate</a:t>
            </a:r>
            <a:r>
              <a:rPr lang="pt-BR" sz="1600" b="0" dirty="0">
                <a:solidFill>
                  <a:schemeClr val="tx1"/>
                </a:solidFill>
                <a:latin typeface="Times New Roman" panose="02020603050405020304" pitchFamily="18" charset="0"/>
                <a:cs typeface="Times New Roman" panose="02020603050405020304" pitchFamily="18" charset="0"/>
              </a:rPr>
              <a:t>, se aplică dispoziţiile art. 41 alin. (1).</a:t>
            </a:r>
          </a:p>
          <a:p>
            <a:pPr algn="just"/>
            <a:r>
              <a:rPr lang="pt-BR" sz="1600" b="0" dirty="0">
                <a:solidFill>
                  <a:schemeClr val="tx1"/>
                </a:solidFill>
                <a:latin typeface="Times New Roman" panose="02020603050405020304" pitchFamily="18" charset="0"/>
                <a:cs typeface="Times New Roman" panose="02020603050405020304" pitchFamily="18" charset="0"/>
              </a:rPr>
              <a:t>    (31) În dependenţă de tipurile de folosinţă specială a apei, la cererea de eliberare a </a:t>
            </a:r>
            <a:r>
              <a:rPr lang="ro-RO" sz="1600" b="0" dirty="0">
                <a:solidFill>
                  <a:schemeClr val="tx1"/>
                </a:solidFill>
                <a:latin typeface="Times New Roman" panose="02020603050405020304" pitchFamily="18" charset="0"/>
                <a:cs typeface="Times New Roman" panose="02020603050405020304" pitchFamily="18" charset="0"/>
              </a:rPr>
              <a:t>AMFSA</a:t>
            </a:r>
            <a:r>
              <a:rPr lang="pt-BR" sz="1600" b="0" dirty="0">
                <a:solidFill>
                  <a:schemeClr val="tx1"/>
                </a:solidFill>
                <a:latin typeface="Times New Roman" panose="02020603050405020304" pitchFamily="18" charset="0"/>
                <a:cs typeface="Times New Roman" panose="02020603050405020304" pitchFamily="18" charset="0"/>
              </a:rPr>
              <a:t> solicitantul anexează:</a:t>
            </a:r>
          </a:p>
          <a:p>
            <a:pPr algn="just"/>
            <a:r>
              <a:rPr lang="pt-BR" sz="1600" b="0" dirty="0">
                <a:solidFill>
                  <a:schemeClr val="tx1"/>
                </a:solidFill>
                <a:latin typeface="Times New Roman" panose="02020603050405020304" pitchFamily="18" charset="0"/>
                <a:cs typeface="Times New Roman" panose="02020603050405020304" pitchFamily="18" charset="0"/>
              </a:rPr>
              <a:t>    a) pentru activităţile specificate la art. 23 alin. (2) lit. a), b) şi d) – actele prevăzute la alin. (2) lit. a)–j) din prezentul articol;</a:t>
            </a:r>
          </a:p>
          <a:p>
            <a:pPr algn="just"/>
            <a:r>
              <a:rPr lang="pt-BR" sz="1600" b="0" dirty="0">
                <a:solidFill>
                  <a:schemeClr val="tx1"/>
                </a:solidFill>
                <a:latin typeface="Times New Roman" panose="02020603050405020304" pitchFamily="18" charset="0"/>
                <a:cs typeface="Times New Roman" panose="02020603050405020304" pitchFamily="18" charset="0"/>
              </a:rPr>
              <a:t>    b) pentru activitatea specificată la  art. 23 alin. (2) lit. c) – actele prevăzute la  alin. (2) lit. a)–h) şi j) din prezentul articol;</a:t>
            </a:r>
          </a:p>
          <a:p>
            <a:pPr algn="just"/>
            <a:r>
              <a:rPr lang="pt-BR" sz="1600" b="0" dirty="0">
                <a:solidFill>
                  <a:schemeClr val="tx1"/>
                </a:solidFill>
                <a:latin typeface="Times New Roman" panose="02020603050405020304" pitchFamily="18" charset="0"/>
                <a:cs typeface="Times New Roman" panose="02020603050405020304" pitchFamily="18" charset="0"/>
              </a:rPr>
              <a:t>    c) pentru activitatea specificată la art. 23  alin. (2) lit. e) – actele prevăzute la alin. (2) lit. b), d), e), g) şi j) din prezentul articol;</a:t>
            </a:r>
          </a:p>
          <a:p>
            <a:pPr algn="just"/>
            <a:r>
              <a:rPr lang="pt-BR" sz="1600" b="0" dirty="0">
                <a:solidFill>
                  <a:schemeClr val="tx1"/>
                </a:solidFill>
                <a:latin typeface="Times New Roman" panose="02020603050405020304" pitchFamily="18" charset="0"/>
                <a:cs typeface="Times New Roman" panose="02020603050405020304" pitchFamily="18" charset="0"/>
              </a:rPr>
              <a:t>    d) pentru activitatea specificată la art. 23  alin. (2) litera f) – actele prevăzute la alin. (2) lit. b), d) – f) şi j) din prezentul articol;</a:t>
            </a:r>
          </a:p>
          <a:p>
            <a:pPr algn="just"/>
            <a:r>
              <a:rPr lang="pt-BR" sz="1600" b="0" dirty="0">
                <a:solidFill>
                  <a:schemeClr val="tx1"/>
                </a:solidFill>
                <a:latin typeface="Times New Roman" panose="02020603050405020304" pitchFamily="18" charset="0"/>
                <a:cs typeface="Times New Roman" panose="02020603050405020304" pitchFamily="18" charset="0"/>
              </a:rPr>
              <a:t>    e) pentru activităţile specificate la art. 23 alin. (2) lit. g) şi h) – actele prevăzute la alin. (2) lit. a), b), d), f), g) şi j) din prezentul articol.</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en-US" sz="1600" b="0" dirty="0">
                <a:solidFill>
                  <a:schemeClr val="tx1"/>
                </a:solidFill>
                <a:latin typeface="Times New Roman" panose="02020603050405020304" pitchFamily="18" charset="0"/>
                <a:cs typeface="Times New Roman" panose="02020603050405020304" pitchFamily="18" charset="0"/>
              </a:rPr>
              <a:t> (4) </a:t>
            </a:r>
            <a:r>
              <a:rPr lang="ro-RO" sz="1600" b="0" dirty="0">
                <a:solidFill>
                  <a:schemeClr val="tx1"/>
                </a:solidFill>
                <a:latin typeface="Times New Roman" panose="02020603050405020304" pitchFamily="18" charset="0"/>
                <a:cs typeface="Times New Roman" panose="02020603050405020304" pitchFamily="18" charset="0"/>
              </a:rPr>
              <a:t>Solicitantul AMFSA este obligat să publice în presa locală un </a:t>
            </a:r>
            <a:r>
              <a:rPr lang="ro-RO" sz="1600" b="0" dirty="0" err="1">
                <a:solidFill>
                  <a:schemeClr val="tx1"/>
                </a:solidFill>
                <a:latin typeface="Times New Roman" panose="02020603050405020304" pitchFamily="18" charset="0"/>
                <a:cs typeface="Times New Roman" panose="02020603050405020304" pitchFamily="18" charset="0"/>
              </a:rPr>
              <a:t>anunţ</a:t>
            </a:r>
            <a:r>
              <a:rPr lang="ro-RO" sz="1600" b="0" dirty="0">
                <a:solidFill>
                  <a:schemeClr val="tx1"/>
                </a:solidFill>
                <a:latin typeface="Times New Roman" panose="02020603050405020304" pitchFamily="18" charset="0"/>
                <a:cs typeface="Times New Roman" panose="02020603050405020304" pitchFamily="18" charset="0"/>
              </a:rPr>
              <a:t> cu privire la solicitarea eliberării </a:t>
            </a:r>
            <a:r>
              <a:rPr lang="ro-RO" sz="1600" b="0" dirty="0" err="1">
                <a:solidFill>
                  <a:schemeClr val="tx1"/>
                </a:solidFill>
                <a:latin typeface="Times New Roman" panose="02020603050405020304" pitchFamily="18" charset="0"/>
                <a:cs typeface="Times New Roman" panose="02020603050405020304" pitchFamily="18" charset="0"/>
              </a:rPr>
              <a:t>autorizaţiei</a:t>
            </a:r>
            <a:r>
              <a:rPr lang="ro-RO" sz="1600" b="0" dirty="0">
                <a:solidFill>
                  <a:schemeClr val="tx1"/>
                </a:solidFill>
                <a:latin typeface="Times New Roman" panose="02020603050405020304" pitchFamily="18" charset="0"/>
                <a:cs typeface="Times New Roman" panose="02020603050405020304" pitchFamily="18" charset="0"/>
              </a:rPr>
              <a:t> de mediu pentru </a:t>
            </a:r>
            <a:r>
              <a:rPr lang="ro-RO" sz="1600" b="0" dirty="0" err="1">
                <a:solidFill>
                  <a:schemeClr val="tx1"/>
                </a:solidFill>
                <a:latin typeface="Times New Roman" panose="02020603050405020304" pitchFamily="18" charset="0"/>
                <a:cs typeface="Times New Roman" panose="02020603050405020304" pitchFamily="18" charset="0"/>
              </a:rPr>
              <a:t>folosinţa</a:t>
            </a:r>
            <a:r>
              <a:rPr lang="ro-RO" sz="1600" b="0" dirty="0">
                <a:solidFill>
                  <a:schemeClr val="tx1"/>
                </a:solidFill>
                <a:latin typeface="Times New Roman" panose="02020603050405020304" pitchFamily="18" charset="0"/>
                <a:cs typeface="Times New Roman" panose="02020603050405020304" pitchFamily="18" charset="0"/>
              </a:rPr>
              <a:t> specială a apei, precum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să îl </a:t>
            </a:r>
            <a:r>
              <a:rPr lang="ro-RO" sz="1600" b="0" dirty="0" err="1">
                <a:solidFill>
                  <a:schemeClr val="tx1"/>
                </a:solidFill>
                <a:latin typeface="Times New Roman" panose="02020603050405020304" pitchFamily="18" charset="0"/>
                <a:cs typeface="Times New Roman" panose="02020603050405020304" pitchFamily="18" charset="0"/>
              </a:rPr>
              <a:t>afişeze</a:t>
            </a:r>
            <a:r>
              <a:rPr lang="ro-RO" sz="1600" b="0" dirty="0">
                <a:solidFill>
                  <a:schemeClr val="tx1"/>
                </a:solidFill>
                <a:latin typeface="Times New Roman" panose="02020603050405020304" pitchFamily="18" charset="0"/>
                <a:cs typeface="Times New Roman" panose="02020603050405020304" pitchFamily="18" charset="0"/>
              </a:rPr>
              <a:t> la primăria din localitate. Orice persoană fizică sau persoană juridică ce are </a:t>
            </a:r>
            <a:r>
              <a:rPr lang="ro-RO" sz="1600" b="0" dirty="0" err="1">
                <a:solidFill>
                  <a:schemeClr val="tx1"/>
                </a:solidFill>
                <a:latin typeface="Times New Roman" panose="02020603050405020304" pitchFamily="18" charset="0"/>
                <a:cs typeface="Times New Roman" panose="02020603050405020304" pitchFamily="18" charset="0"/>
              </a:rPr>
              <a:t>obiecţii</a:t>
            </a:r>
            <a:r>
              <a:rPr lang="ro-RO" sz="1600" b="0" dirty="0">
                <a:solidFill>
                  <a:schemeClr val="tx1"/>
                </a:solidFill>
                <a:latin typeface="Times New Roman" panose="02020603050405020304" pitchFamily="18" charset="0"/>
                <a:cs typeface="Times New Roman" panose="02020603050405020304" pitchFamily="18" charset="0"/>
              </a:rPr>
              <a:t> la cererea de eliberare a </a:t>
            </a:r>
            <a:r>
              <a:rPr lang="ro-RO" sz="1600" b="0" dirty="0" err="1">
                <a:solidFill>
                  <a:schemeClr val="tx1"/>
                </a:solidFill>
                <a:latin typeface="Times New Roman" panose="02020603050405020304" pitchFamily="18" charset="0"/>
                <a:cs typeface="Times New Roman" panose="02020603050405020304" pitchFamily="18" charset="0"/>
              </a:rPr>
              <a:t>autorizaţiei</a:t>
            </a:r>
            <a:r>
              <a:rPr lang="ro-RO" sz="1600" b="0" dirty="0">
                <a:solidFill>
                  <a:schemeClr val="tx1"/>
                </a:solidFill>
                <a:latin typeface="Times New Roman" panose="02020603050405020304" pitchFamily="18" charset="0"/>
                <a:cs typeface="Times New Roman" panose="02020603050405020304" pitchFamily="18" charset="0"/>
              </a:rPr>
              <a:t> de mediu pentru </a:t>
            </a:r>
            <a:r>
              <a:rPr lang="ro-RO" sz="1600" b="0" dirty="0" err="1">
                <a:solidFill>
                  <a:schemeClr val="tx1"/>
                </a:solidFill>
                <a:latin typeface="Times New Roman" panose="02020603050405020304" pitchFamily="18" charset="0"/>
                <a:cs typeface="Times New Roman" panose="02020603050405020304" pitchFamily="18" charset="0"/>
              </a:rPr>
              <a:t>folosinţa</a:t>
            </a:r>
            <a:r>
              <a:rPr lang="ro-RO" sz="1600" b="0" dirty="0">
                <a:solidFill>
                  <a:schemeClr val="tx1"/>
                </a:solidFill>
                <a:latin typeface="Times New Roman" panose="02020603050405020304" pitchFamily="18" charset="0"/>
                <a:cs typeface="Times New Roman" panose="02020603050405020304" pitchFamily="18" charset="0"/>
              </a:rPr>
              <a:t> specială a apei poate notifica în scris </a:t>
            </a:r>
            <a:r>
              <a:rPr lang="ro-RO" sz="1600" b="0" dirty="0" err="1">
                <a:solidFill>
                  <a:schemeClr val="tx1"/>
                </a:solidFill>
                <a:latin typeface="Times New Roman" panose="02020603050405020304" pitchFamily="18" charset="0"/>
                <a:cs typeface="Times New Roman" panose="02020603050405020304" pitchFamily="18" charset="0"/>
              </a:rPr>
              <a:t>instituţiei</a:t>
            </a:r>
            <a:r>
              <a:rPr lang="ro-RO" sz="1600" b="0" dirty="0">
                <a:solidFill>
                  <a:schemeClr val="tx1"/>
                </a:solidFill>
                <a:latin typeface="Times New Roman" panose="02020603050405020304" pitchFamily="18" charset="0"/>
                <a:cs typeface="Times New Roman" panose="02020603050405020304" pitchFamily="18" charset="0"/>
              </a:rPr>
              <a:t> competente în termen de 30 de zile de la publicarea </a:t>
            </a:r>
            <a:r>
              <a:rPr lang="ro-RO" sz="1600" b="0" dirty="0" err="1">
                <a:solidFill>
                  <a:schemeClr val="tx1"/>
                </a:solidFill>
                <a:latin typeface="Times New Roman" panose="02020603050405020304" pitchFamily="18" charset="0"/>
                <a:cs typeface="Times New Roman" panose="02020603050405020304" pitchFamily="18" charset="0"/>
              </a:rPr>
              <a:t>anunţului</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3402379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9FF2F009-F35E-4AFB-8AC4-A4E719CB2A80}"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278094"/>
          </a:xfrm>
          <a:prstGeom prst="rect">
            <a:avLst/>
          </a:prstGeom>
          <a:noFill/>
        </p:spPr>
        <p:txBody>
          <a:bodyPr wrap="square" rtlCol="0">
            <a:spAutoFit/>
          </a:bodyPr>
          <a:lstStyle/>
          <a:p>
            <a:pPr algn="just"/>
            <a:r>
              <a:rPr lang="pt-BR" sz="1600" b="0" dirty="0">
                <a:solidFill>
                  <a:schemeClr val="tx1"/>
                </a:solidFill>
                <a:latin typeface="Times New Roman" panose="02020603050405020304" pitchFamily="18" charset="0"/>
                <a:cs typeface="Times New Roman" panose="02020603050405020304" pitchFamily="18" charset="0"/>
              </a:rPr>
              <a:t>(5) Instituţia competentă, în termen de 30 de zile de la primirea cererii:</a:t>
            </a:r>
          </a:p>
          <a:p>
            <a:pPr algn="just"/>
            <a:r>
              <a:rPr lang="pt-BR" sz="1600" b="0" dirty="0">
                <a:solidFill>
                  <a:schemeClr val="tx1"/>
                </a:solidFill>
                <a:latin typeface="Times New Roman" panose="02020603050405020304" pitchFamily="18" charset="0"/>
                <a:cs typeface="Times New Roman" panose="02020603050405020304" pitchFamily="18" charset="0"/>
              </a:rPr>
              <a:t>    a) coordonează, prin procedura ghişeului unic, condiţiile de folosinţă a apei cu autorităţile de supraveghere a sănătăţii publice, de gestionare a apelor, de folosire a resurselor minerale, de protecţie a mediului, de protecţie a resurselor biologice acvatice, precum şi cu autorităţile de supraveghere sanitar-veterinară, de protecţie civilă şi situaţii excepţionale, conform unui regulament aprobat de Guvern</a:t>
            </a:r>
            <a:r>
              <a:rPr lang="ro-RO" sz="1600" b="0" dirty="0">
                <a:solidFill>
                  <a:schemeClr val="tx1"/>
                </a:solidFill>
                <a:latin typeface="Times New Roman" panose="02020603050405020304" pitchFamily="18" charset="0"/>
                <a:cs typeface="Times New Roman" panose="02020603050405020304" pitchFamily="18" charset="0"/>
              </a:rPr>
              <a:t> (</a:t>
            </a:r>
            <a:r>
              <a:rPr lang="nn-NO" sz="1600" b="0" dirty="0">
                <a:solidFill>
                  <a:schemeClr val="tx1"/>
                </a:solidFill>
                <a:latin typeface="Times New Roman" panose="02020603050405020304" pitchFamily="18" charset="0"/>
                <a:cs typeface="Times New Roman" panose="02020603050405020304" pitchFamily="18" charset="0"/>
              </a:rPr>
              <a:t>HG nr. 894 din 12.11.2013</a:t>
            </a:r>
            <a:r>
              <a:rPr lang="ro-RO" sz="1600" b="0" dirty="0">
                <a:solidFill>
                  <a:schemeClr val="tx1"/>
                </a:solidFill>
                <a:latin typeface="Times New Roman" panose="02020603050405020304" pitchFamily="18" charset="0"/>
                <a:cs typeface="Times New Roman" panose="02020603050405020304" pitchFamily="18" charset="0"/>
              </a:rPr>
              <a:t>)</a:t>
            </a:r>
            <a:r>
              <a:rPr lang="pt-BR" sz="1600" b="0" dirty="0">
                <a:solidFill>
                  <a:schemeClr val="tx1"/>
                </a:solidFill>
                <a:latin typeface="Times New Roman" panose="02020603050405020304" pitchFamily="18" charset="0"/>
                <a:cs typeface="Times New Roman" panose="02020603050405020304" pitchFamily="18" charset="0"/>
              </a:rPr>
              <a:t>;</a:t>
            </a:r>
          </a:p>
          <a:p>
            <a:pPr algn="just"/>
            <a:r>
              <a:rPr lang="pt-BR" sz="1600" b="0" dirty="0">
                <a:solidFill>
                  <a:schemeClr val="tx1"/>
                </a:solidFill>
                <a:latin typeface="Times New Roman" panose="02020603050405020304" pitchFamily="18" charset="0"/>
                <a:cs typeface="Times New Roman" panose="02020603050405020304" pitchFamily="18" charset="0"/>
              </a:rPr>
              <a:t>    b) organizează, în comun cu autorităţile specificate la lit. a), inspectarea corpului de apă, a construcţiilor hidrotehnice, precum şi a altor construcţii destinate folosinţei apelor indicate în cerere.</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pt-BR" sz="1600" b="0" dirty="0">
                <a:solidFill>
                  <a:schemeClr val="tx1"/>
                </a:solidFill>
                <a:latin typeface="Times New Roman" panose="02020603050405020304" pitchFamily="18" charset="0"/>
                <a:cs typeface="Times New Roman" panose="02020603050405020304" pitchFamily="18" charset="0"/>
              </a:rPr>
              <a:t> (6) Instituţia competentă plasează pe site-ul său oficial cererile de eliberare a autorizaţiei de mediu pentru folosinţa specială a apei şi organizează, după caz, audieri publice cu privire la numitele cereri dacă acestea din urmă implică un impact semnificativ asupra mediului sau dacă au fost prezentate obiecţii conform alin. (4).</a:t>
            </a:r>
          </a:p>
          <a:p>
            <a:pPr algn="just"/>
            <a:r>
              <a:rPr lang="pt-BR" sz="1600" b="0" dirty="0">
                <a:solidFill>
                  <a:schemeClr val="tx1"/>
                </a:solidFill>
                <a:latin typeface="Times New Roman" panose="02020603050405020304" pitchFamily="18" charset="0"/>
                <a:cs typeface="Times New Roman" panose="02020603050405020304" pitchFamily="18" charset="0"/>
              </a:rPr>
              <a:t>    (7) Termenul maxim de examinare a cererii şi de eliberare a autorizaţiei de mediu pentru folosinţa specială a apei este de două luni. În cazul autorizaţiei de mediu pentru folosinţa specială a apei pe termen lung, termenul poate fi prelungit cu  două luni.</a:t>
            </a:r>
          </a:p>
          <a:p>
            <a:pPr algn="just"/>
            <a:r>
              <a:rPr lang="pt-BR" sz="1600" b="0" dirty="0">
                <a:solidFill>
                  <a:schemeClr val="tx1"/>
                </a:solidFill>
                <a:latin typeface="Times New Roman" panose="02020603050405020304" pitchFamily="18" charset="0"/>
                <a:cs typeface="Times New Roman" panose="02020603050405020304" pitchFamily="18" charset="0"/>
              </a:rPr>
              <a:t>    (8) Termenul indicat la alin. (7) curge din momentul prezentării de către solicitant a tuturor documentelor necesare, conform prezentei legi.</a:t>
            </a:r>
          </a:p>
        </p:txBody>
      </p:sp>
    </p:spTree>
    <p:extLst>
      <p:ext uri="{BB962C8B-B14F-4D97-AF65-F5344CB8AC3E}">
        <p14:creationId xmlns:p14="http://schemas.microsoft.com/office/powerpoint/2010/main" val="148397770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5B95E69A-2250-4BDA-8193-91ADD1BB847F}" type="datetime1">
              <a:rPr lang="en-GB" smtClean="0">
                <a:cs typeface="Arial" charset="0"/>
              </a:rPr>
              <a:t>14/09/2018</a:t>
            </a:fld>
            <a:endParaRPr lang="de-DE" dirty="0">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598927"/>
            <a:ext cx="8725482" cy="4832092"/>
          </a:xfrm>
          <a:prstGeom prst="rect">
            <a:avLst/>
          </a:prstGeom>
          <a:noFill/>
        </p:spPr>
        <p:txBody>
          <a:bodyPr wrap="square" rtlCol="0">
            <a:spAutoFit/>
          </a:bodyPr>
          <a:lstStyle/>
          <a:p>
            <a:pPr algn="just"/>
            <a:r>
              <a:rPr lang="ro-RO" sz="2000" dirty="0">
                <a:solidFill>
                  <a:schemeClr val="tx1"/>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Articolul 5. </a:t>
            </a:r>
            <a:r>
              <a:rPr lang="ro-RO" sz="1600" dirty="0" err="1">
                <a:solidFill>
                  <a:schemeClr val="tx1"/>
                </a:solidFill>
                <a:latin typeface="Times New Roman" panose="02020603050405020304" pitchFamily="18" charset="0"/>
                <a:cs typeface="Times New Roman" panose="02020603050405020304" pitchFamily="18" charset="0"/>
              </a:rPr>
              <a:t>Competenţa</a:t>
            </a:r>
            <a:r>
              <a:rPr lang="ro-RO" sz="1600" dirty="0">
                <a:solidFill>
                  <a:schemeClr val="tx1"/>
                </a:solidFill>
                <a:latin typeface="Times New Roman" panose="02020603050405020304" pitchFamily="18" charset="0"/>
                <a:cs typeface="Times New Roman" panose="02020603050405020304" pitchFamily="18" charset="0"/>
              </a:rPr>
              <a:t> Guvernului</a:t>
            </a:r>
          </a:p>
          <a:p>
            <a:pPr algn="just"/>
            <a:r>
              <a:rPr lang="ro-RO" sz="1600" b="0" dirty="0">
                <a:solidFill>
                  <a:schemeClr val="tx1"/>
                </a:solidFill>
                <a:latin typeface="Times New Roman" panose="02020603050405020304" pitchFamily="18" charset="0"/>
                <a:cs typeface="Times New Roman" panose="02020603050405020304" pitchFamily="18" charset="0"/>
              </a:rPr>
              <a:t>    (1) Guvernul asigură realizarea politicii generale de stat în domeniul serviciului public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 conform programului de guvernare. </a:t>
            </a:r>
          </a:p>
          <a:p>
            <a:pPr algn="just"/>
            <a:r>
              <a:rPr lang="ro-RO" sz="1600" b="0" dirty="0">
                <a:solidFill>
                  <a:schemeClr val="tx1"/>
                </a:solidFill>
                <a:latin typeface="Times New Roman" panose="02020603050405020304" pitchFamily="18" charset="0"/>
                <a:cs typeface="Times New Roman" panose="02020603050405020304" pitchFamily="18" charset="0"/>
              </a:rPr>
              <a:t>    (2) Guvernul </a:t>
            </a:r>
            <a:r>
              <a:rPr lang="ro-RO" sz="1600" b="0" dirty="0" err="1">
                <a:solidFill>
                  <a:schemeClr val="tx1"/>
                </a:solidFill>
                <a:latin typeface="Times New Roman" panose="02020603050405020304" pitchFamily="18" charset="0"/>
                <a:cs typeface="Times New Roman" panose="02020603050405020304" pitchFamily="18" charset="0"/>
              </a:rPr>
              <a:t>îşi</a:t>
            </a:r>
            <a:r>
              <a:rPr lang="ro-RO" sz="1600" b="0" dirty="0">
                <a:solidFill>
                  <a:schemeClr val="tx1"/>
                </a:solidFill>
                <a:latin typeface="Times New Roman" panose="02020603050405020304" pitchFamily="18" charset="0"/>
                <a:cs typeface="Times New Roman" panose="02020603050405020304" pitchFamily="18" charset="0"/>
              </a:rPr>
              <a:t> exercită </a:t>
            </a:r>
            <a:r>
              <a:rPr lang="ro-RO" sz="1600" b="0" dirty="0" err="1">
                <a:solidFill>
                  <a:schemeClr val="tx1"/>
                </a:solidFill>
                <a:latin typeface="Times New Roman" panose="02020603050405020304" pitchFamily="18" charset="0"/>
                <a:cs typeface="Times New Roman" panose="02020603050405020304" pitchFamily="18" charset="0"/>
              </a:rPr>
              <a:t>atribuţiile</a:t>
            </a:r>
            <a:r>
              <a:rPr lang="ro-RO" sz="1600" b="0" dirty="0">
                <a:solidFill>
                  <a:schemeClr val="tx1"/>
                </a:solidFill>
                <a:latin typeface="Times New Roman" panose="02020603050405020304" pitchFamily="18" charset="0"/>
                <a:cs typeface="Times New Roman" panose="02020603050405020304" pitchFamily="18" charset="0"/>
              </a:rPr>
              <a:t> în domeniul serviciului public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 prin: </a:t>
            </a:r>
          </a:p>
          <a:p>
            <a:pPr algn="just"/>
            <a:r>
              <a:rPr lang="ro-RO" sz="1600" b="0" dirty="0">
                <a:solidFill>
                  <a:schemeClr val="tx1"/>
                </a:solidFill>
                <a:latin typeface="Times New Roman" panose="02020603050405020304" pitchFamily="18" charset="0"/>
                <a:cs typeface="Times New Roman" panose="02020603050405020304" pitchFamily="18" charset="0"/>
              </a:rPr>
              <a:t>    a) </a:t>
            </a:r>
            <a:r>
              <a:rPr lang="ro-RO" sz="1600" b="0" dirty="0" err="1">
                <a:solidFill>
                  <a:schemeClr val="tx1"/>
                </a:solidFill>
                <a:latin typeface="Times New Roman" panose="02020603050405020304" pitchFamily="18" charset="0"/>
                <a:cs typeface="Times New Roman" panose="02020603050405020304" pitchFamily="18" charset="0"/>
              </a:rPr>
              <a:t>iniţierea</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prezentarea spre adoptare Parlamentului a unor proiecte de acte legislative privind reglementarea </a:t>
            </a:r>
            <a:r>
              <a:rPr lang="ro-RO" sz="1600" b="0" dirty="0" err="1">
                <a:solidFill>
                  <a:schemeClr val="tx1"/>
                </a:solidFill>
                <a:latin typeface="Times New Roman" panose="02020603050405020304" pitchFamily="18" charset="0"/>
                <a:cs typeface="Times New Roman" panose="02020603050405020304" pitchFamily="18" charset="0"/>
              </a:rPr>
              <a:t>activităţii</a:t>
            </a:r>
            <a:r>
              <a:rPr lang="ro-RO" sz="1600" b="0" dirty="0">
                <a:solidFill>
                  <a:schemeClr val="tx1"/>
                </a:solidFill>
                <a:latin typeface="Times New Roman" panose="02020603050405020304" pitchFamily="18" charset="0"/>
                <a:cs typeface="Times New Roman" panose="02020603050405020304" pitchFamily="18" charset="0"/>
              </a:rPr>
              <a:t> serviciului public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a:t>
            </a:r>
          </a:p>
          <a:p>
            <a:pPr algn="just"/>
            <a:r>
              <a:rPr lang="ro-RO" sz="1600" b="0" dirty="0">
                <a:solidFill>
                  <a:schemeClr val="tx1"/>
                </a:solidFill>
                <a:latin typeface="Times New Roman" panose="02020603050405020304" pitchFamily="18" charset="0"/>
                <a:cs typeface="Times New Roman" panose="02020603050405020304" pitchFamily="18" charset="0"/>
              </a:rPr>
              <a:t>    b) aprobarea de acte normative în domeniul serviciului public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 în conformitate cu </a:t>
            </a:r>
            <a:r>
              <a:rPr lang="ro-RO" sz="1600" b="0" dirty="0" err="1">
                <a:solidFill>
                  <a:schemeClr val="tx1"/>
                </a:solidFill>
                <a:latin typeface="Times New Roman" panose="02020603050405020304" pitchFamily="18" charset="0"/>
                <a:cs typeface="Times New Roman" panose="02020603050405020304" pitchFamily="18" charset="0"/>
              </a:rPr>
              <a:t>concepţiile</a:t>
            </a:r>
            <a:r>
              <a:rPr lang="ro-RO" sz="1600" b="0" dirty="0">
                <a:solidFill>
                  <a:schemeClr val="tx1"/>
                </a:solidFill>
                <a:latin typeface="Times New Roman" panose="02020603050405020304" pitchFamily="18" charset="0"/>
                <a:cs typeface="Times New Roman" panose="02020603050405020304" pitchFamily="18" charset="0"/>
              </a:rPr>
              <a:t> privind dezvoltarea socioeconomică, urbanismul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amenajarea teritoriului, </a:t>
            </a:r>
            <a:r>
              <a:rPr lang="ro-RO" sz="1600" b="0" dirty="0" err="1">
                <a:solidFill>
                  <a:schemeClr val="tx1"/>
                </a:solidFill>
                <a:latin typeface="Times New Roman" panose="02020603050405020304" pitchFamily="18" charset="0"/>
                <a:cs typeface="Times New Roman" panose="02020603050405020304" pitchFamily="18" charset="0"/>
              </a:rPr>
              <a:t>protecţia</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conservarea mediului; </a:t>
            </a:r>
          </a:p>
          <a:p>
            <a:pPr algn="just"/>
            <a:r>
              <a:rPr lang="ro-RO" sz="1600" b="0" dirty="0">
                <a:solidFill>
                  <a:schemeClr val="tx1"/>
                </a:solidFill>
                <a:latin typeface="Times New Roman" panose="02020603050405020304" pitchFamily="18" charset="0"/>
                <a:cs typeface="Times New Roman" panose="02020603050405020304" pitchFamily="18" charset="0"/>
              </a:rPr>
              <a:t>    c) implementarea în domeniul serviciului public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 a mecanismelor specifice economiei de </a:t>
            </a:r>
            <a:r>
              <a:rPr lang="ro-RO" sz="1600" b="0" dirty="0" err="1">
                <a:solidFill>
                  <a:schemeClr val="tx1"/>
                </a:solidFill>
                <a:latin typeface="Times New Roman" panose="02020603050405020304" pitchFamily="18" charset="0"/>
                <a:cs typeface="Times New Roman" panose="02020603050405020304" pitchFamily="18" charset="0"/>
              </a:rPr>
              <a:t>piaţă</a:t>
            </a:r>
            <a:r>
              <a:rPr lang="ro-RO" sz="1600" b="0" dirty="0">
                <a:solidFill>
                  <a:schemeClr val="tx1"/>
                </a:solidFill>
                <a:latin typeface="Times New Roman" panose="02020603050405020304" pitchFamily="18" charset="0"/>
                <a:cs typeface="Times New Roman" panose="02020603050405020304" pitchFamily="18" charset="0"/>
              </a:rPr>
              <a:t>, crearea unui mediu de </a:t>
            </a:r>
            <a:r>
              <a:rPr lang="ro-RO" sz="1600" b="0" dirty="0" err="1">
                <a:solidFill>
                  <a:schemeClr val="tx1"/>
                </a:solidFill>
                <a:latin typeface="Times New Roman" panose="02020603050405020304" pitchFamily="18" charset="0"/>
                <a:cs typeface="Times New Roman" panose="02020603050405020304" pitchFamily="18" charset="0"/>
              </a:rPr>
              <a:t>concurenţă</a:t>
            </a:r>
            <a:r>
              <a:rPr lang="ro-RO" sz="1600" b="0" dirty="0">
                <a:solidFill>
                  <a:schemeClr val="tx1"/>
                </a:solidFill>
                <a:latin typeface="Times New Roman" panose="02020603050405020304" pitchFamily="18" charset="0"/>
                <a:cs typeface="Times New Roman" panose="02020603050405020304" pitchFamily="18" charset="0"/>
              </a:rPr>
              <a:t>, atragerea capitalului privat, promovarea de parteneriat public-privat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 privatizării.</a:t>
            </a:r>
          </a:p>
          <a:p>
            <a:pPr algn="just"/>
            <a:r>
              <a:rPr lang="ro-RO" sz="1600" b="0" dirty="0">
                <a:solidFill>
                  <a:schemeClr val="tx1"/>
                </a:solidFill>
                <a:latin typeface="Times New Roman" panose="02020603050405020304" pitchFamily="18" charset="0"/>
                <a:cs typeface="Times New Roman" panose="02020603050405020304" pitchFamily="18" charset="0"/>
              </a:rPr>
              <a:t>(3) Guvernul sprijină </a:t>
            </a:r>
            <a:r>
              <a:rPr lang="ro-RO" sz="1600" b="0" dirty="0" err="1">
                <a:solidFill>
                  <a:schemeClr val="tx1"/>
                </a:solidFill>
                <a:latin typeface="Times New Roman" panose="02020603050405020304" pitchFamily="18" charset="0"/>
                <a:cs typeface="Times New Roman" panose="02020603050405020304" pitchFamily="18" charset="0"/>
              </a:rPr>
              <a:t>autorităţile</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administraţiei</a:t>
            </a:r>
            <a:r>
              <a:rPr lang="ro-RO" sz="1600" b="0" dirty="0">
                <a:solidFill>
                  <a:schemeClr val="tx1"/>
                </a:solidFill>
                <a:latin typeface="Times New Roman" panose="02020603050405020304" pitchFamily="18" charset="0"/>
                <a:cs typeface="Times New Roman" panose="02020603050405020304" pitchFamily="18" charset="0"/>
              </a:rPr>
              <a:t> publice locale în vederea </a:t>
            </a:r>
            <a:r>
              <a:rPr lang="ro-RO" sz="1600" b="0" dirty="0" err="1">
                <a:solidFill>
                  <a:schemeClr val="tx1"/>
                </a:solidFill>
                <a:latin typeface="Times New Roman" panose="02020603050405020304" pitchFamily="18" charset="0"/>
                <a:cs typeface="Times New Roman" panose="02020603050405020304" pitchFamily="18" charset="0"/>
              </a:rPr>
              <a:t>înfiinţării</a:t>
            </a:r>
            <a:r>
              <a:rPr lang="ro-RO" sz="1600" b="0" dirty="0">
                <a:solidFill>
                  <a:schemeClr val="tx1"/>
                </a:solidFill>
                <a:latin typeface="Times New Roman" panose="02020603050405020304" pitchFamily="18" charset="0"/>
                <a:cs typeface="Times New Roman" panose="02020603050405020304" pitchFamily="18" charset="0"/>
              </a:rPr>
              <a:t>, dezvoltării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îmbunătăţirii</a:t>
            </a:r>
            <a:r>
              <a:rPr lang="ro-RO" sz="1600" b="0" dirty="0">
                <a:solidFill>
                  <a:schemeClr val="tx1"/>
                </a:solidFill>
                <a:latin typeface="Times New Roman" panose="02020603050405020304" pitchFamily="18" charset="0"/>
                <a:cs typeface="Times New Roman" panose="02020603050405020304" pitchFamily="18" charset="0"/>
              </a:rPr>
              <a:t> serviciului public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 promovării parteneriatului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asocierii </a:t>
            </a:r>
            <a:r>
              <a:rPr lang="ro-RO" sz="1600" b="0" dirty="0" err="1">
                <a:solidFill>
                  <a:schemeClr val="tx1"/>
                </a:solidFill>
                <a:latin typeface="Times New Roman" panose="02020603050405020304" pitchFamily="18" charset="0"/>
                <a:cs typeface="Times New Roman" panose="02020603050405020304" pitchFamily="18" charset="0"/>
              </a:rPr>
              <a:t>unităţilor</a:t>
            </a:r>
            <a:r>
              <a:rPr lang="ro-RO" sz="1600" b="0" dirty="0">
                <a:solidFill>
                  <a:schemeClr val="tx1"/>
                </a:solidFill>
                <a:latin typeface="Times New Roman" panose="02020603050405020304" pitchFamily="18" charset="0"/>
                <a:cs typeface="Times New Roman" panose="02020603050405020304" pitchFamily="18" charset="0"/>
              </a:rPr>
              <a:t> administrativ-teritoriale pentru crearea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exploatarea unor sisteme </a:t>
            </a:r>
            <a:r>
              <a:rPr lang="ro-RO" sz="1600" b="0" dirty="0" err="1">
                <a:solidFill>
                  <a:schemeClr val="tx1"/>
                </a:solidFill>
                <a:latin typeface="Times New Roman" panose="02020603050405020304" pitchFamily="18" charset="0"/>
                <a:cs typeface="Times New Roman" panose="02020603050405020304" pitchFamily="18" charset="0"/>
              </a:rPr>
              <a:t>tehnico</a:t>
            </a:r>
            <a:r>
              <a:rPr lang="ro-RO" sz="1600" b="0" dirty="0">
                <a:solidFill>
                  <a:schemeClr val="tx1"/>
                </a:solidFill>
                <a:latin typeface="Times New Roman" panose="02020603050405020304" pitchFamily="18" charset="0"/>
                <a:cs typeface="Times New Roman" panose="02020603050405020304" pitchFamily="18" charset="0"/>
              </a:rPr>
              <a:t>-edilitare de interes comun. Sprijinul se acordă, la solicitarea acestora, prin intermediul organelor centrale de specialitate ale </a:t>
            </a:r>
            <a:r>
              <a:rPr lang="ro-RO" sz="1600" b="0" dirty="0" err="1">
                <a:solidFill>
                  <a:schemeClr val="tx1"/>
                </a:solidFill>
                <a:latin typeface="Times New Roman" panose="02020603050405020304" pitchFamily="18" charset="0"/>
                <a:cs typeface="Times New Roman" panose="02020603050405020304" pitchFamily="18" charset="0"/>
              </a:rPr>
              <a:t>administraţiei</a:t>
            </a:r>
            <a:r>
              <a:rPr lang="ro-RO" sz="1600" b="0" dirty="0">
                <a:solidFill>
                  <a:schemeClr val="tx1"/>
                </a:solidFill>
                <a:latin typeface="Times New Roman" panose="02020603050405020304" pitchFamily="18" charset="0"/>
                <a:cs typeface="Times New Roman" panose="02020603050405020304" pitchFamily="18" charset="0"/>
              </a:rPr>
              <a:t> publice, sub formă de </a:t>
            </a:r>
            <a:r>
              <a:rPr lang="ro-RO" sz="1600" b="0" dirty="0" err="1">
                <a:solidFill>
                  <a:schemeClr val="tx1"/>
                </a:solidFill>
                <a:latin typeface="Times New Roman" panose="02020603050405020304" pitchFamily="18" charset="0"/>
                <a:cs typeface="Times New Roman" panose="02020603050405020304" pitchFamily="18" charset="0"/>
              </a:rPr>
              <a:t>asistenţe</a:t>
            </a:r>
            <a:r>
              <a:rPr lang="ro-RO" sz="1600" b="0" dirty="0">
                <a:solidFill>
                  <a:schemeClr val="tx1"/>
                </a:solidFill>
                <a:latin typeface="Times New Roman" panose="02020603050405020304" pitchFamily="18" charset="0"/>
                <a:cs typeface="Times New Roman" panose="02020603050405020304" pitchFamily="18" charset="0"/>
              </a:rPr>
              <a:t> tehnice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/sau financiare, metodologice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consultativ-</a:t>
            </a:r>
            <a:r>
              <a:rPr lang="ro-RO" sz="1600" b="0" dirty="0" err="1">
                <a:solidFill>
                  <a:schemeClr val="tx1"/>
                </a:solidFill>
                <a:latin typeface="Times New Roman" panose="02020603050405020304" pitchFamily="18" charset="0"/>
                <a:cs typeface="Times New Roman" panose="02020603050405020304" pitchFamily="18" charset="0"/>
              </a:rPr>
              <a:t>informaţionale</a:t>
            </a:r>
            <a:r>
              <a:rPr lang="ro-RO" sz="1600" b="0" dirty="0">
                <a:solidFill>
                  <a:schemeClr val="tx1"/>
                </a:solidFill>
                <a:latin typeface="Times New Roman" panose="02020603050405020304" pitchFamily="18" charset="0"/>
                <a:cs typeface="Times New Roman" panose="02020603050405020304" pitchFamily="18" charset="0"/>
              </a:rPr>
              <a:t>, în </a:t>
            </a:r>
            <a:r>
              <a:rPr lang="ro-RO" sz="1600" b="0" dirty="0" err="1">
                <a:solidFill>
                  <a:schemeClr val="tx1"/>
                </a:solidFill>
                <a:latin typeface="Times New Roman" panose="02020603050405020304" pitchFamily="18" charset="0"/>
                <a:cs typeface="Times New Roman" panose="02020603050405020304" pitchFamily="18" charset="0"/>
              </a:rPr>
              <a:t>condiţiile</a:t>
            </a:r>
            <a:r>
              <a:rPr lang="ro-RO" sz="1600" b="0" dirty="0">
                <a:solidFill>
                  <a:schemeClr val="tx1"/>
                </a:solidFill>
                <a:latin typeface="Times New Roman" panose="02020603050405020304" pitchFamily="18" charset="0"/>
                <a:cs typeface="Times New Roman" panose="02020603050405020304" pitchFamily="18" charset="0"/>
              </a:rPr>
              <a:t> legii.</a:t>
            </a:r>
            <a:endParaRPr lang="ro-RO" sz="18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017906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26C75643-CBA5-4131-AE47-D921EB2A8BB8}"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28366"/>
            <a:ext cx="8689269" cy="5262979"/>
          </a:xfrm>
          <a:prstGeom prst="rect">
            <a:avLst/>
          </a:prstGeom>
          <a:noFill/>
        </p:spPr>
        <p:txBody>
          <a:bodyPr wrap="square" rtlCol="0">
            <a:spAutoFit/>
          </a:bodyPr>
          <a:lstStyle/>
          <a:p>
            <a:pPr algn="just"/>
            <a:r>
              <a:rPr lang="pt-BR" sz="1600" b="0" dirty="0">
                <a:solidFill>
                  <a:schemeClr val="tx1"/>
                </a:solidFill>
                <a:latin typeface="Times New Roman" panose="02020603050405020304" pitchFamily="18" charset="0"/>
                <a:cs typeface="Times New Roman" panose="02020603050405020304" pitchFamily="18" charset="0"/>
              </a:rPr>
              <a:t> </a:t>
            </a:r>
            <a:r>
              <a:rPr lang="pt-BR" sz="1600" dirty="0">
                <a:solidFill>
                  <a:schemeClr val="tx1"/>
                </a:solidFill>
                <a:latin typeface="Times New Roman" panose="02020603050405020304" pitchFamily="18" charset="0"/>
                <a:cs typeface="Times New Roman" panose="02020603050405020304" pitchFamily="18" charset="0"/>
              </a:rPr>
              <a:t>Articolul 26. Termenul autorizaţiei de mediu pentru</a:t>
            </a:r>
            <a:r>
              <a:rPr lang="ro-RO" sz="1600" dirty="0">
                <a:solidFill>
                  <a:schemeClr val="tx1"/>
                </a:solidFill>
                <a:latin typeface="Times New Roman" panose="02020603050405020304" pitchFamily="18" charset="0"/>
                <a:cs typeface="Times New Roman" panose="02020603050405020304" pitchFamily="18" charset="0"/>
              </a:rPr>
              <a:t> </a:t>
            </a:r>
            <a:r>
              <a:rPr lang="pt-BR" sz="1600" dirty="0">
                <a:solidFill>
                  <a:schemeClr val="tx1"/>
                </a:solidFill>
                <a:latin typeface="Times New Roman" panose="02020603050405020304" pitchFamily="18" charset="0"/>
                <a:cs typeface="Times New Roman" panose="02020603050405020304" pitchFamily="18" charset="0"/>
              </a:rPr>
              <a:t>folosinţa specială a apei </a:t>
            </a:r>
          </a:p>
          <a:p>
            <a:pPr algn="just"/>
            <a:r>
              <a:rPr lang="pt-BR" sz="1600" b="0" dirty="0">
                <a:solidFill>
                  <a:schemeClr val="tx1"/>
                </a:solidFill>
                <a:latin typeface="Times New Roman" panose="02020603050405020304" pitchFamily="18" charset="0"/>
                <a:cs typeface="Times New Roman" panose="02020603050405020304" pitchFamily="18" charset="0"/>
              </a:rPr>
              <a:t>    (1) </a:t>
            </a:r>
            <a:r>
              <a:rPr lang="ro-RO" sz="1600" b="0" dirty="0">
                <a:solidFill>
                  <a:schemeClr val="tx1"/>
                </a:solidFill>
                <a:latin typeface="Times New Roman" panose="02020603050405020304" pitchFamily="18" charset="0"/>
                <a:cs typeface="Times New Roman" panose="02020603050405020304" pitchFamily="18" charset="0"/>
              </a:rPr>
              <a:t>AMFSA </a:t>
            </a:r>
            <a:r>
              <a:rPr lang="pt-BR" sz="1600" b="0" dirty="0">
                <a:solidFill>
                  <a:schemeClr val="tx1"/>
                </a:solidFill>
                <a:latin typeface="Times New Roman" panose="02020603050405020304" pitchFamily="18" charset="0"/>
                <a:cs typeface="Times New Roman" panose="02020603050405020304" pitchFamily="18" charset="0"/>
              </a:rPr>
              <a:t>se eliberează pentru un termen de 12 ani, cu excepţia cazurilor în care:</a:t>
            </a:r>
          </a:p>
          <a:p>
            <a:pPr algn="just"/>
            <a:r>
              <a:rPr lang="pt-BR" sz="1600" b="0" dirty="0">
                <a:solidFill>
                  <a:schemeClr val="tx1"/>
                </a:solidFill>
                <a:latin typeface="Times New Roman" panose="02020603050405020304" pitchFamily="18" charset="0"/>
                <a:cs typeface="Times New Roman" panose="02020603050405020304" pitchFamily="18" charset="0"/>
              </a:rPr>
              <a:t>    a) autorizaţia este cerută pentru un termen mai scurt;</a:t>
            </a:r>
          </a:p>
          <a:p>
            <a:pPr algn="just"/>
            <a:r>
              <a:rPr lang="pt-BR" sz="1600" b="0" dirty="0">
                <a:solidFill>
                  <a:schemeClr val="tx1"/>
                </a:solidFill>
                <a:latin typeface="Times New Roman" panose="02020603050405020304" pitchFamily="18" charset="0"/>
                <a:cs typeface="Times New Roman" panose="02020603050405020304" pitchFamily="18" charset="0"/>
              </a:rPr>
              <a:t>    b) autorizaţia este cerută pentru un termen lung în temeiul alin. (2).</a:t>
            </a:r>
          </a:p>
          <a:p>
            <a:pPr algn="just"/>
            <a:r>
              <a:rPr lang="pt-BR" sz="1600" b="0" dirty="0">
                <a:solidFill>
                  <a:schemeClr val="tx1"/>
                </a:solidFill>
                <a:latin typeface="Times New Roman" panose="02020603050405020304" pitchFamily="18" charset="0"/>
                <a:cs typeface="Times New Roman" panose="02020603050405020304" pitchFamily="18" charset="0"/>
              </a:rPr>
              <a:t>    (2) AMFSA</a:t>
            </a:r>
            <a:r>
              <a:rPr lang="ro-RO" sz="1600" b="0" dirty="0">
                <a:solidFill>
                  <a:schemeClr val="tx1"/>
                </a:solidFill>
                <a:latin typeface="Times New Roman" panose="02020603050405020304" pitchFamily="18" charset="0"/>
                <a:cs typeface="Times New Roman" panose="02020603050405020304" pitchFamily="18" charset="0"/>
              </a:rPr>
              <a:t> </a:t>
            </a:r>
            <a:r>
              <a:rPr lang="pt-BR" sz="1600" b="0" dirty="0">
                <a:solidFill>
                  <a:schemeClr val="tx1"/>
                </a:solidFill>
                <a:latin typeface="Times New Roman" panose="02020603050405020304" pitchFamily="18" charset="0"/>
                <a:cs typeface="Times New Roman" panose="02020603050405020304" pitchFamily="18" charset="0"/>
              </a:rPr>
              <a:t>pe termen lung se eliberează pentru 25 de ani în cazul în care solicitantul se obligă să facă o investiţie pe termen lung avînd ca obiect construcţia, îmbunătăţirea sau reabilitarea: </a:t>
            </a:r>
          </a:p>
          <a:p>
            <a:pPr algn="just"/>
            <a:r>
              <a:rPr lang="pt-BR" sz="1600" b="0" dirty="0">
                <a:solidFill>
                  <a:schemeClr val="tx1"/>
                </a:solidFill>
                <a:latin typeface="Times New Roman" panose="02020603050405020304" pitchFamily="18" charset="0"/>
                <a:cs typeface="Times New Roman" panose="02020603050405020304" pitchFamily="18" charset="0"/>
              </a:rPr>
              <a:t>    a) unui baraj în scopuri hidroenergetice sau de altă natură;</a:t>
            </a:r>
          </a:p>
          <a:p>
            <a:pPr algn="just"/>
            <a:r>
              <a:rPr lang="pt-BR" sz="1600" b="0" dirty="0">
                <a:solidFill>
                  <a:schemeClr val="tx1"/>
                </a:solidFill>
                <a:latin typeface="Times New Roman" panose="02020603050405020304" pitchFamily="18" charset="0"/>
                <a:cs typeface="Times New Roman" panose="02020603050405020304" pitchFamily="18" charset="0"/>
              </a:rPr>
              <a:t>    b) unei construcţii hidrotehnice sau instalaţii pentru tratarea şi furnizarea apei potabile.</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en-US" sz="1600" b="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Articolul</a:t>
            </a:r>
            <a:r>
              <a:rPr lang="en-US" sz="1600" dirty="0">
                <a:solidFill>
                  <a:schemeClr val="tx1"/>
                </a:solidFill>
                <a:latin typeface="Times New Roman" panose="02020603050405020304" pitchFamily="18" charset="0"/>
                <a:cs typeface="Times New Roman" panose="02020603050405020304" pitchFamily="18" charset="0"/>
              </a:rPr>
              <a:t> 27. </a:t>
            </a:r>
            <a:r>
              <a:rPr lang="en-US" sz="1600" dirty="0" err="1">
                <a:solidFill>
                  <a:schemeClr val="tx1"/>
                </a:solidFill>
                <a:latin typeface="Times New Roman" panose="02020603050405020304" pitchFamily="18" charset="0"/>
                <a:cs typeface="Times New Roman" panose="02020603050405020304" pitchFamily="18" charset="0"/>
              </a:rPr>
              <a:t>Eliberarea</a:t>
            </a:r>
            <a:r>
              <a:rPr lang="ro-RO" sz="1600" dirty="0">
                <a:solidFill>
                  <a:schemeClr val="tx1"/>
                </a:solidFill>
                <a:latin typeface="Times New Roman" panose="02020603050405020304" pitchFamily="18" charset="0"/>
                <a:cs typeface="Times New Roman" panose="02020603050405020304" pitchFamily="18" charset="0"/>
              </a:rPr>
              <a:t> AMFSA</a:t>
            </a:r>
            <a:endParaRPr lang="en-US" sz="1600" dirty="0">
              <a:solidFill>
                <a:schemeClr val="tx1"/>
              </a:solidFill>
              <a:latin typeface="Times New Roman" panose="02020603050405020304" pitchFamily="18" charset="0"/>
              <a:cs typeface="Times New Roman" panose="02020603050405020304" pitchFamily="18" charset="0"/>
            </a:endParaRPr>
          </a:p>
          <a:p>
            <a:pPr algn="just"/>
            <a:r>
              <a:rPr lang="en-US" sz="1600" b="0" dirty="0">
                <a:solidFill>
                  <a:schemeClr val="tx1"/>
                </a:solidFill>
                <a:latin typeface="Times New Roman" panose="02020603050405020304" pitchFamily="18" charset="0"/>
                <a:cs typeface="Times New Roman" panose="02020603050405020304" pitchFamily="18" charset="0"/>
              </a:rPr>
              <a:t>    (1)</a:t>
            </a:r>
            <a:r>
              <a:rPr lang="ro-RO" sz="1600" b="0" dirty="0">
                <a:solidFill>
                  <a:schemeClr val="tx1"/>
                </a:solidFill>
                <a:latin typeface="Times New Roman" panose="02020603050405020304" pitchFamily="18" charset="0"/>
                <a:cs typeface="Times New Roman" panose="02020603050405020304" pitchFamily="18" charset="0"/>
              </a:rPr>
              <a:t> AMFSA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inclusiv</a:t>
            </a:r>
            <a:r>
              <a:rPr lang="en-US" sz="1600" b="0" dirty="0">
                <a:solidFill>
                  <a:schemeClr val="tx1"/>
                </a:solidFill>
                <a:latin typeface="Times New Roman" panose="02020603050405020304" pitchFamily="18" charset="0"/>
                <a:cs typeface="Times New Roman" panose="02020603050405020304" pitchFamily="18" charset="0"/>
              </a:rPr>
              <a:t> pe </a:t>
            </a:r>
            <a:r>
              <a:rPr lang="en-US" sz="1600" b="0" dirty="0" err="1">
                <a:solidFill>
                  <a:schemeClr val="tx1"/>
                </a:solidFill>
                <a:latin typeface="Times New Roman" panose="02020603050405020304" pitchFamily="18" charset="0"/>
                <a:cs typeface="Times New Roman" panose="02020603050405020304" pitchFamily="18" charset="0"/>
              </a:rPr>
              <a:t>termen</a:t>
            </a:r>
            <a:r>
              <a:rPr lang="en-US" sz="1600" b="0" dirty="0">
                <a:solidFill>
                  <a:schemeClr val="tx1"/>
                </a:solidFill>
                <a:latin typeface="Times New Roman" panose="02020603050405020304" pitchFamily="18" charset="0"/>
                <a:cs typeface="Times New Roman" panose="02020603050405020304" pitchFamily="18" charset="0"/>
              </a:rPr>
              <a:t> lung, se </a:t>
            </a:r>
            <a:r>
              <a:rPr lang="en-US" sz="1600" b="0" dirty="0" err="1">
                <a:solidFill>
                  <a:schemeClr val="tx1"/>
                </a:solidFill>
                <a:latin typeface="Times New Roman" panose="02020603050405020304" pitchFamily="18" charset="0"/>
                <a:cs typeface="Times New Roman" panose="02020603050405020304" pitchFamily="18" charset="0"/>
              </a:rPr>
              <a:t>eliberează</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titlu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gratuit</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către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instituţia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competentă</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(2) La </a:t>
            </a:r>
            <a:r>
              <a:rPr lang="en-US" sz="1600" b="0" dirty="0" err="1">
                <a:solidFill>
                  <a:schemeClr val="tx1"/>
                </a:solidFill>
                <a:latin typeface="Times New Roman" panose="02020603050405020304" pitchFamily="18" charset="0"/>
                <a:cs typeface="Times New Roman" panose="02020603050405020304" pitchFamily="18" charset="0"/>
              </a:rPr>
              <a:t>examinarea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cererii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eliberare</a:t>
            </a:r>
            <a:r>
              <a:rPr lang="en-US" sz="1600" b="0" dirty="0">
                <a:solidFill>
                  <a:schemeClr val="tx1"/>
                </a:solidFill>
                <a:latin typeface="Times New Roman" panose="02020603050405020304" pitchFamily="18" charset="0"/>
                <a:cs typeface="Times New Roman" panose="02020603050405020304" pitchFamily="18" charset="0"/>
              </a:rPr>
              <a:t> AMFSA</a:t>
            </a:r>
            <a:r>
              <a:rPr lang="ro-RO" sz="1600" b="0" dirty="0">
                <a:solidFill>
                  <a:schemeClr val="tx1"/>
                </a:solidFill>
                <a:latin typeface="Times New Roman" panose="02020603050405020304" pitchFamily="18" charset="0"/>
                <a:cs typeface="Times New Roman" panose="02020603050405020304" pitchFamily="18" charset="0"/>
              </a:rPr>
              <a:t> </a:t>
            </a:r>
            <a:r>
              <a:rPr lang="en-US" sz="1600" b="0" dirty="0">
                <a:solidFill>
                  <a:schemeClr val="tx1"/>
                </a:solidFill>
                <a:latin typeface="Times New Roman" panose="02020603050405020304" pitchFamily="18" charset="0"/>
                <a:cs typeface="Times New Roman" panose="02020603050405020304" pitchFamily="18" charset="0"/>
              </a:rPr>
              <a:t>se </a:t>
            </a:r>
            <a:r>
              <a:rPr lang="en-US" sz="1600" b="0" dirty="0" err="1">
                <a:solidFill>
                  <a:schemeClr val="tx1"/>
                </a:solidFill>
                <a:latin typeface="Times New Roman" panose="02020603050405020304" pitchFamily="18" charset="0"/>
                <a:cs typeface="Times New Roman" panose="02020603050405020304" pitchFamily="18" charset="0"/>
              </a:rPr>
              <a:t>vor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lua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considerare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planul</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gestionare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districtului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bazinului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hidrografic</a:t>
            </a:r>
            <a:r>
              <a:rPr lang="en-US" sz="1600" b="0" dirty="0">
                <a:solidFill>
                  <a:schemeClr val="tx1"/>
                </a:solidFill>
                <a:latin typeface="Times New Roman" panose="02020603050405020304" pitchFamily="18" charset="0"/>
                <a:cs typeface="Times New Roman" panose="02020603050405020304" pitchFamily="18" charset="0"/>
              </a:rPr>
              <a:t> relevant;</a:t>
            </a:r>
          </a:p>
          <a:p>
            <a:pPr algn="just"/>
            <a:r>
              <a:rPr lang="en-US" sz="1600" b="0" dirty="0">
                <a:solidFill>
                  <a:schemeClr val="tx1"/>
                </a:solidFill>
                <a:latin typeface="Times New Roman" panose="02020603050405020304" pitchFamily="18" charset="0"/>
                <a:cs typeface="Times New Roman" panose="02020603050405020304" pitchFamily="18" charset="0"/>
              </a:rPr>
              <a:t>    b) </a:t>
            </a:r>
            <a:r>
              <a:rPr lang="en-US" sz="1600" b="0" dirty="0" err="1">
                <a:solidFill>
                  <a:schemeClr val="tx1"/>
                </a:solidFill>
                <a:latin typeface="Times New Roman" panose="02020603050405020304" pitchFamily="18" charset="0"/>
                <a:cs typeface="Times New Roman" panose="02020603050405020304" pitchFamily="18" charset="0"/>
              </a:rPr>
              <a:t>obligaţiile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Republicii</a:t>
            </a:r>
            <a:r>
              <a:rPr lang="en-US" sz="1600" b="0" dirty="0">
                <a:solidFill>
                  <a:schemeClr val="tx1"/>
                </a:solidFill>
                <a:latin typeface="Times New Roman" panose="02020603050405020304" pitchFamily="18" charset="0"/>
                <a:cs typeface="Times New Roman" panose="02020603050405020304" pitchFamily="18" charset="0"/>
              </a:rPr>
              <a:t> Moldova </a:t>
            </a:r>
            <a:r>
              <a:rPr lang="en-US" sz="1600" b="0" dirty="0" err="1">
                <a:solidFill>
                  <a:schemeClr val="tx1"/>
                </a:solidFill>
                <a:latin typeface="Times New Roman" panose="02020603050405020304" pitchFamily="18" charset="0"/>
                <a:cs typeface="Times New Roman" panose="02020603050405020304" pitchFamily="18" charset="0"/>
              </a:rPr>
              <a:t>asumate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conformitate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tratatele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internaţionale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c) </a:t>
            </a:r>
            <a:r>
              <a:rPr lang="en-US" sz="1600" b="0" dirty="0" err="1">
                <a:solidFill>
                  <a:schemeClr val="tx1"/>
                </a:solidFill>
                <a:latin typeface="Times New Roman" panose="02020603050405020304" pitchFamily="18" charset="0"/>
                <a:cs typeface="Times New Roman" panose="02020603050405020304" pitchFamily="18" charset="0"/>
              </a:rPr>
              <a:t>priorităţile</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folosinţa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aplicabile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cadrul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districtului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bazinului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hidrografic</a:t>
            </a:r>
            <a:r>
              <a:rPr lang="en-US" sz="1600" b="0" dirty="0">
                <a:solidFill>
                  <a:schemeClr val="tx1"/>
                </a:solidFill>
                <a:latin typeface="Times New Roman" panose="02020603050405020304" pitchFamily="18" charset="0"/>
                <a:cs typeface="Times New Roman" panose="02020603050405020304" pitchFamily="18" charset="0"/>
              </a:rPr>
              <a:t> relevant;</a:t>
            </a:r>
          </a:p>
          <a:p>
            <a:pPr algn="just"/>
            <a:r>
              <a:rPr lang="en-US" sz="1600" b="0" dirty="0">
                <a:solidFill>
                  <a:schemeClr val="tx1"/>
                </a:solidFill>
                <a:latin typeface="Times New Roman" panose="02020603050405020304" pitchFamily="18" charset="0"/>
                <a:cs typeface="Times New Roman" panose="02020603050405020304" pitchFamily="18" charset="0"/>
              </a:rPr>
              <a:t>    d) </a:t>
            </a:r>
            <a:r>
              <a:rPr lang="en-US" sz="1600" b="0" dirty="0" err="1">
                <a:solidFill>
                  <a:schemeClr val="tx1"/>
                </a:solidFill>
                <a:latin typeface="Times New Roman" panose="02020603050405020304" pitchFamily="18" charset="0"/>
                <a:cs typeface="Times New Roman" panose="02020603050405020304" pitchFamily="18" charset="0"/>
              </a:rPr>
              <a:t>conţinutul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expertizelor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ecologice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sau</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evaluare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impactului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asupra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mediului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cerute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lege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e) </a:t>
            </a:r>
            <a:r>
              <a:rPr lang="en-US" sz="1600" b="0" dirty="0" err="1">
                <a:solidFill>
                  <a:schemeClr val="tx1"/>
                </a:solidFill>
                <a:latin typeface="Times New Roman" panose="02020603050405020304" pitchFamily="18" charset="0"/>
                <a:cs typeface="Times New Roman" panose="02020603050405020304" pitchFamily="18" charset="0"/>
              </a:rPr>
              <a:t>utilizarea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mai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bune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tehnici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disponibile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f) </a:t>
            </a:r>
            <a:r>
              <a:rPr lang="en-US" sz="1600" b="0" dirty="0" err="1">
                <a:solidFill>
                  <a:schemeClr val="tx1"/>
                </a:solidFill>
                <a:latin typeface="Times New Roman" panose="02020603050405020304" pitchFamily="18" charset="0"/>
                <a:cs typeface="Times New Roman" panose="02020603050405020304" pitchFamily="18" charset="0"/>
              </a:rPr>
              <a:t>obiecţiile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scrise</a:t>
            </a:r>
            <a:r>
              <a:rPr lang="en-US" sz="1600" b="0" dirty="0">
                <a:solidFill>
                  <a:schemeClr val="tx1"/>
                </a:solidFill>
                <a:latin typeface="Times New Roman" panose="02020603050405020304" pitchFamily="18" charset="0"/>
                <a:cs typeface="Times New Roman" panose="02020603050405020304" pitchFamily="18" charset="0"/>
              </a:rPr>
              <a:t>, precum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concluziile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audierilor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publice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referitoare</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cerere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(3) AMFSA</a:t>
            </a:r>
            <a:r>
              <a:rPr lang="ro-RO" sz="1600" b="0" dirty="0">
                <a:solidFill>
                  <a:schemeClr val="tx1"/>
                </a:solidFill>
                <a:latin typeface="Times New Roman" panose="02020603050405020304" pitchFamily="18" charset="0"/>
                <a:cs typeface="Times New Roman" panose="02020603050405020304" pitchFamily="18" charset="0"/>
              </a:rPr>
              <a:t> </a:t>
            </a:r>
            <a:r>
              <a:rPr lang="en-US" sz="1600" b="0" dirty="0">
                <a:solidFill>
                  <a:schemeClr val="tx1"/>
                </a:solidFill>
                <a:latin typeface="Times New Roman" panose="02020603050405020304" pitchFamily="18" charset="0"/>
                <a:cs typeface="Times New Roman" panose="02020603050405020304" pitchFamily="18" charset="0"/>
              </a:rPr>
              <a:t>nu se </a:t>
            </a:r>
            <a:r>
              <a:rPr lang="en-US" sz="1600" b="0" dirty="0" err="1">
                <a:solidFill>
                  <a:schemeClr val="tx1"/>
                </a:solidFill>
                <a:latin typeface="Times New Roman" panose="02020603050405020304" pitchFamily="18" charset="0"/>
                <a:cs typeface="Times New Roman" panose="02020603050405020304" pitchFamily="18" charset="0"/>
              </a:rPr>
              <a:t>eliberează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dacă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aceasta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afecta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negativ</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folosinţa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apei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către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orice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persoană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fizică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sau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persoană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juridică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deţine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autorizaţie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mediu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pentru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folosinţa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specială</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apei</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5596777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3A3F2D6C-C277-4A3C-AF31-60B3E04C215A}"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5509200"/>
          </a:xfrm>
          <a:prstGeom prst="rect">
            <a:avLst/>
          </a:prstGeom>
          <a:noFill/>
        </p:spPr>
        <p:txBody>
          <a:bodyPr wrap="square" rtlCol="0">
            <a:spAutoFit/>
          </a:bodyPr>
          <a:lstStyle/>
          <a:p>
            <a:pPr algn="just"/>
            <a:r>
              <a:rPr lang="pt-BR" sz="1600" b="0" dirty="0">
                <a:solidFill>
                  <a:schemeClr val="tx1"/>
                </a:solidFill>
                <a:latin typeface="Times New Roman" panose="02020603050405020304" pitchFamily="18" charset="0"/>
                <a:cs typeface="Times New Roman" panose="02020603050405020304" pitchFamily="18" charset="0"/>
              </a:rPr>
              <a:t>b) cerinţele de calitate a mediului pentru ape menţionate la art. 37 sau obiectivele de mediu pentru ape menţionate la art. 38;</a:t>
            </a:r>
          </a:p>
          <a:p>
            <a:pPr algn="just"/>
            <a:r>
              <a:rPr lang="pt-BR" sz="1600" b="0" dirty="0">
                <a:solidFill>
                  <a:schemeClr val="tx1"/>
                </a:solidFill>
                <a:latin typeface="Times New Roman" panose="02020603050405020304" pitchFamily="18" charset="0"/>
                <a:cs typeface="Times New Roman" panose="02020603050405020304" pitchFamily="18" charset="0"/>
              </a:rPr>
              <a:t>    c) cerinţele minime pentru debit salubru.</a:t>
            </a:r>
          </a:p>
          <a:p>
            <a:pPr algn="just"/>
            <a:r>
              <a:rPr lang="pt-BR" sz="1600" b="0" dirty="0">
                <a:solidFill>
                  <a:schemeClr val="tx1"/>
                </a:solidFill>
                <a:latin typeface="Times New Roman" panose="02020603050405020304" pitchFamily="18" charset="0"/>
                <a:cs typeface="Times New Roman" panose="02020603050405020304" pitchFamily="18" charset="0"/>
              </a:rPr>
              <a:t>    (4) Autorizaţia de mediu pentru folosinţa specială a apei se înscrie în  Registrul autorizaţiilor de mediu pentru folosinţa specială a apei, în conformitate cu prevederile art. 15.</a:t>
            </a:r>
          </a:p>
          <a:p>
            <a:pPr algn="just"/>
            <a:r>
              <a:rPr lang="pt-BR" sz="1600" b="0" dirty="0">
                <a:solidFill>
                  <a:schemeClr val="tx1"/>
                </a:solidFill>
                <a:latin typeface="Times New Roman" panose="02020603050405020304" pitchFamily="18" charset="0"/>
                <a:cs typeface="Times New Roman" panose="02020603050405020304" pitchFamily="18" charset="0"/>
              </a:rPr>
              <a:t>    (5) Decizia de eliberare sau de refuz al eliberării autorizaţiei de mediu pentru folosinţa specială a apei poate fi atacată în instanţă de contencios administrativ, fără a fi necesară procedura prealabilă.</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dirty="0">
                <a:solidFill>
                  <a:schemeClr val="tx1"/>
                </a:solidFill>
                <a:latin typeface="Times New Roman" panose="02020603050405020304" pitchFamily="18" charset="0"/>
                <a:cs typeface="Times New Roman" panose="02020603050405020304" pitchFamily="18" charset="0"/>
              </a:rPr>
              <a:t>Articolul 39. </a:t>
            </a:r>
            <a:r>
              <a:rPr lang="ro-RO" sz="1600" dirty="0" err="1">
                <a:solidFill>
                  <a:schemeClr val="tx1"/>
                </a:solidFill>
                <a:latin typeface="Times New Roman" panose="02020603050405020304" pitchFamily="18" charset="0"/>
                <a:cs typeface="Times New Roman" panose="02020603050405020304" pitchFamily="18" charset="0"/>
              </a:rPr>
              <a:t>Cerinţele</a:t>
            </a:r>
            <a:r>
              <a:rPr lang="ro-RO" sz="1600" dirty="0">
                <a:solidFill>
                  <a:schemeClr val="tx1"/>
                </a:solidFill>
                <a:latin typeface="Times New Roman" panose="02020603050405020304" pitchFamily="18" charset="0"/>
                <a:cs typeface="Times New Roman" panose="02020603050405020304" pitchFamily="18" charset="0"/>
              </a:rPr>
              <a:t> de epurare a apelor uzate în </a:t>
            </a:r>
            <a:r>
              <a:rPr lang="ro-RO" sz="1600" dirty="0" err="1">
                <a:solidFill>
                  <a:schemeClr val="tx1"/>
                </a:solidFill>
                <a:latin typeface="Times New Roman" panose="02020603050405020304" pitchFamily="18" charset="0"/>
                <a:cs typeface="Times New Roman" panose="02020603050405020304" pitchFamily="18" charset="0"/>
              </a:rPr>
              <a:t>localităţile</a:t>
            </a:r>
            <a:r>
              <a:rPr lang="ro-RO" sz="1600" dirty="0">
                <a:solidFill>
                  <a:schemeClr val="tx1"/>
                </a:solidFill>
                <a:latin typeface="Times New Roman" panose="02020603050405020304" pitchFamily="18" charset="0"/>
                <a:cs typeface="Times New Roman" panose="02020603050405020304" pitchFamily="18" charset="0"/>
              </a:rPr>
              <a:t> urbane</a:t>
            </a:r>
          </a:p>
          <a:p>
            <a:pPr algn="just"/>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Cerinţele</a:t>
            </a:r>
            <a:r>
              <a:rPr lang="ro-RO" sz="1600" b="0" dirty="0">
                <a:solidFill>
                  <a:schemeClr val="tx1"/>
                </a:solidFill>
                <a:latin typeface="Times New Roman" panose="02020603050405020304" pitchFamily="18" charset="0"/>
                <a:cs typeface="Times New Roman" panose="02020603050405020304" pitchFamily="18" charset="0"/>
              </a:rPr>
              <a:t> pentru exploatarea sistemelor de colectare a apelor uzate în </a:t>
            </a:r>
            <a:r>
              <a:rPr lang="ro-RO" sz="1600" b="0" dirty="0" err="1">
                <a:solidFill>
                  <a:schemeClr val="tx1"/>
                </a:solidFill>
                <a:latin typeface="Times New Roman" panose="02020603050405020304" pitchFamily="18" charset="0"/>
                <a:cs typeface="Times New Roman" panose="02020603050405020304" pitchFamily="18" charset="0"/>
              </a:rPr>
              <a:t>localităţile</a:t>
            </a:r>
            <a:r>
              <a:rPr lang="ro-RO" sz="1600" b="0" dirty="0">
                <a:solidFill>
                  <a:schemeClr val="tx1"/>
                </a:solidFill>
                <a:latin typeface="Times New Roman" panose="02020603050405020304" pitchFamily="18" charset="0"/>
                <a:cs typeface="Times New Roman" panose="02020603050405020304" pitchFamily="18" charset="0"/>
              </a:rPr>
              <a:t> urbane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pentru exploatarea </a:t>
            </a:r>
            <a:r>
              <a:rPr lang="ro-RO" sz="1600" b="0" dirty="0" err="1">
                <a:solidFill>
                  <a:schemeClr val="tx1"/>
                </a:solidFill>
                <a:latin typeface="Times New Roman" panose="02020603050405020304" pitchFamily="18" charset="0"/>
                <a:cs typeface="Times New Roman" panose="02020603050405020304" pitchFamily="18" charset="0"/>
              </a:rPr>
              <a:t>staţiilor</a:t>
            </a:r>
            <a:r>
              <a:rPr lang="ro-RO" sz="1600" b="0" dirty="0">
                <a:solidFill>
                  <a:schemeClr val="tx1"/>
                </a:solidFill>
                <a:latin typeface="Times New Roman" panose="02020603050405020304" pitchFamily="18" charset="0"/>
                <a:cs typeface="Times New Roman" panose="02020603050405020304" pitchFamily="18" charset="0"/>
              </a:rPr>
              <a:t> de epurare se stabilesc printr-un regulament aprobat de Guvern </a:t>
            </a:r>
            <a:r>
              <a:rPr lang="ro-RO" sz="1600" dirty="0">
                <a:solidFill>
                  <a:schemeClr val="tx1"/>
                </a:solidFill>
                <a:latin typeface="Times New Roman" panose="02020603050405020304" pitchFamily="18" charset="0"/>
                <a:cs typeface="Times New Roman" panose="02020603050405020304" pitchFamily="18" charset="0"/>
              </a:rPr>
              <a:t>(vezi </a:t>
            </a:r>
            <a:r>
              <a:rPr lang="nn-NO" sz="1600" dirty="0">
                <a:solidFill>
                  <a:schemeClr val="tx1"/>
                </a:solidFill>
                <a:latin typeface="Times New Roman" panose="02020603050405020304" pitchFamily="18" charset="0"/>
                <a:cs typeface="Times New Roman" panose="02020603050405020304" pitchFamily="18" charset="0"/>
              </a:rPr>
              <a:t>HG nr. 950 din 25.11.2013</a:t>
            </a:r>
            <a:r>
              <a:rPr lang="ro-RO" sz="1600" dirty="0">
                <a:solidFill>
                  <a:schemeClr val="tx1"/>
                </a:solidFill>
                <a:latin typeface="Times New Roman" panose="02020603050405020304" pitchFamily="18" charset="0"/>
                <a:cs typeface="Times New Roman" panose="02020603050405020304" pitchFamily="18" charset="0"/>
              </a:rPr>
              <a:t>), </a:t>
            </a:r>
            <a:r>
              <a:rPr lang="ro-RO" sz="1600" b="0" dirty="0">
                <a:solidFill>
                  <a:schemeClr val="tx1"/>
                </a:solidFill>
                <a:latin typeface="Times New Roman" panose="02020603050405020304" pitchFamily="18" charset="0"/>
                <a:cs typeface="Times New Roman" panose="02020603050405020304" pitchFamily="18" charset="0"/>
              </a:rPr>
              <a:t>care trebuie să </a:t>
            </a:r>
            <a:r>
              <a:rPr lang="ro-RO" sz="1600" b="0" dirty="0" err="1">
                <a:solidFill>
                  <a:schemeClr val="tx1"/>
                </a:solidFill>
                <a:latin typeface="Times New Roman" panose="02020603050405020304" pitchFamily="18" charset="0"/>
                <a:cs typeface="Times New Roman" panose="02020603050405020304" pitchFamily="18" charset="0"/>
              </a:rPr>
              <a:t>conţină</a:t>
            </a:r>
            <a:r>
              <a:rPr lang="ro-RO" sz="1600" b="0" dirty="0">
                <a:solidFill>
                  <a:schemeClr val="tx1"/>
                </a:solidFill>
                <a:latin typeface="Times New Roman" panose="02020603050405020304" pitchFamily="18" charset="0"/>
                <a:cs typeface="Times New Roman" panose="02020603050405020304" pitchFamily="18" charset="0"/>
              </a:rPr>
              <a:t> prevederi referitor la:</a:t>
            </a:r>
          </a:p>
          <a:p>
            <a:pPr algn="just"/>
            <a:r>
              <a:rPr lang="ro-RO" sz="1600" b="0" dirty="0">
                <a:solidFill>
                  <a:schemeClr val="tx1"/>
                </a:solidFill>
                <a:latin typeface="Times New Roman" panose="02020603050405020304" pitchFamily="18" charset="0"/>
                <a:cs typeface="Times New Roman" panose="02020603050405020304" pitchFamily="18" charset="0"/>
              </a:rPr>
              <a:t>    a) metoda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gradul de epurare care trebuie asigurate în </a:t>
            </a:r>
            <a:r>
              <a:rPr lang="ro-RO" sz="1600" b="0" dirty="0" err="1">
                <a:solidFill>
                  <a:schemeClr val="tx1"/>
                </a:solidFill>
                <a:latin typeface="Times New Roman" panose="02020603050405020304" pitchFamily="18" charset="0"/>
                <a:cs typeface="Times New Roman" panose="02020603050405020304" pitchFamily="18" charset="0"/>
              </a:rPr>
              <a:t>funcţie</a:t>
            </a:r>
            <a:r>
              <a:rPr lang="ro-RO" sz="1600" b="0" dirty="0">
                <a:solidFill>
                  <a:schemeClr val="tx1"/>
                </a:solidFill>
                <a:latin typeface="Times New Roman" panose="02020603050405020304" pitchFamily="18" charset="0"/>
                <a:cs typeface="Times New Roman" panose="02020603050405020304" pitchFamily="18" charset="0"/>
              </a:rPr>
              <a:t> de numărul de locuitori/de mărimea </a:t>
            </a:r>
            <a:r>
              <a:rPr lang="ro-RO" sz="1600" b="0" dirty="0" err="1">
                <a:solidFill>
                  <a:schemeClr val="tx1"/>
                </a:solidFill>
                <a:latin typeface="Times New Roman" panose="02020603050405020304" pitchFamily="18" charset="0"/>
                <a:cs typeface="Times New Roman" panose="02020603050405020304" pitchFamily="18" charset="0"/>
              </a:rPr>
              <a:t>localităţii</a:t>
            </a:r>
            <a:r>
              <a:rPr lang="ro-RO" sz="1600" b="0" dirty="0">
                <a:solidFill>
                  <a:schemeClr val="tx1"/>
                </a:solidFill>
                <a:latin typeface="Times New Roman" panose="02020603050405020304" pitchFamily="18" charset="0"/>
                <a:cs typeface="Times New Roman" panose="02020603050405020304" pitchFamily="18" charset="0"/>
              </a:rPr>
              <a:t> deservite sau care urmează să fie deservită de un sistem de colectare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o </a:t>
            </a:r>
            <a:r>
              <a:rPr lang="ro-RO" sz="1600" b="0" dirty="0" err="1">
                <a:solidFill>
                  <a:schemeClr val="tx1"/>
                </a:solidFill>
                <a:latin typeface="Times New Roman" panose="02020603050405020304" pitchFamily="18" charset="0"/>
                <a:cs typeface="Times New Roman" panose="02020603050405020304" pitchFamily="18" charset="0"/>
              </a:rPr>
              <a:t>staţie</a:t>
            </a:r>
            <a:r>
              <a:rPr lang="ro-RO" sz="1600" b="0" dirty="0">
                <a:solidFill>
                  <a:schemeClr val="tx1"/>
                </a:solidFill>
                <a:latin typeface="Times New Roman" panose="02020603050405020304" pitchFamily="18" charset="0"/>
                <a:cs typeface="Times New Roman" panose="02020603050405020304" pitchFamily="18" charset="0"/>
              </a:rPr>
              <a:t> de epurare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/sau de calitatea apelor receptoare în care se deversează apele uzate epurate;</a:t>
            </a:r>
          </a:p>
          <a:p>
            <a:pPr algn="just"/>
            <a:r>
              <a:rPr lang="ro-RO" sz="1600" b="0" dirty="0">
                <a:solidFill>
                  <a:schemeClr val="tx1"/>
                </a:solidFill>
                <a:latin typeface="Times New Roman" panose="02020603050405020304" pitchFamily="18" charset="0"/>
                <a:cs typeface="Times New Roman" panose="02020603050405020304" pitchFamily="18" charset="0"/>
              </a:rPr>
              <a:t>    b) identificarea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clasificarea unor astfel de ape receptoare, desemnate ca zone sensibile;</a:t>
            </a:r>
          </a:p>
          <a:p>
            <a:pPr algn="just"/>
            <a:r>
              <a:rPr lang="ro-RO" sz="1600" b="0" dirty="0">
                <a:solidFill>
                  <a:schemeClr val="tx1"/>
                </a:solidFill>
                <a:latin typeface="Times New Roman" panose="02020603050405020304" pitchFamily="18" charset="0"/>
                <a:cs typeface="Times New Roman" panose="02020603050405020304" pitchFamily="18" charset="0"/>
              </a:rPr>
              <a:t>    c) obligativitatea deversării tuturor apelor industriale uzate într-un sistem de colectare în </a:t>
            </a:r>
            <a:r>
              <a:rPr lang="ro-RO" sz="1600" b="0" dirty="0" err="1">
                <a:solidFill>
                  <a:schemeClr val="tx1"/>
                </a:solidFill>
                <a:latin typeface="Times New Roman" panose="02020603050405020304" pitchFamily="18" charset="0"/>
                <a:cs typeface="Times New Roman" panose="02020603050405020304" pitchFamily="18" charset="0"/>
              </a:rPr>
              <a:t>localităţile</a:t>
            </a:r>
            <a:r>
              <a:rPr lang="ro-RO" sz="1600" b="0" dirty="0">
                <a:solidFill>
                  <a:schemeClr val="tx1"/>
                </a:solidFill>
                <a:latin typeface="Times New Roman" panose="02020603050405020304" pitchFamily="18" charset="0"/>
                <a:cs typeface="Times New Roman" panose="02020603050405020304" pitchFamily="18" charset="0"/>
              </a:rPr>
              <a:t> urbane, care trebuie să aibă loc pe baza unui acord, cu </a:t>
            </a:r>
            <a:r>
              <a:rPr lang="ro-RO" sz="1600" b="0" dirty="0" err="1">
                <a:solidFill>
                  <a:schemeClr val="tx1"/>
                </a:solidFill>
                <a:latin typeface="Times New Roman" panose="02020603050405020304" pitchFamily="18" charset="0"/>
                <a:cs typeface="Times New Roman" panose="02020603050405020304" pitchFamily="18" charset="0"/>
              </a:rPr>
              <a:t>excepţia</a:t>
            </a:r>
            <a:r>
              <a:rPr lang="ro-RO" sz="1600" b="0" dirty="0">
                <a:solidFill>
                  <a:schemeClr val="tx1"/>
                </a:solidFill>
                <a:latin typeface="Times New Roman" panose="02020603050405020304" pitchFamily="18" charset="0"/>
                <a:cs typeface="Times New Roman" panose="02020603050405020304" pitchFamily="18" charset="0"/>
              </a:rPr>
              <a:t> cazurilor argumentate din punct de vedere tehnic, economic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ecologic;</a:t>
            </a:r>
          </a:p>
          <a:p>
            <a:pPr algn="just"/>
            <a:r>
              <a:rPr lang="ro-RO" sz="1600" b="0" dirty="0">
                <a:solidFill>
                  <a:schemeClr val="tx1"/>
                </a:solidFill>
                <a:latin typeface="Times New Roman" panose="02020603050405020304" pitchFamily="18" charset="0"/>
                <a:cs typeface="Times New Roman" panose="02020603050405020304" pitchFamily="18" charset="0"/>
              </a:rPr>
              <a:t>    d) </a:t>
            </a:r>
            <a:r>
              <a:rPr lang="ro-RO" sz="1600" b="0" dirty="0" err="1">
                <a:solidFill>
                  <a:schemeClr val="tx1"/>
                </a:solidFill>
                <a:latin typeface="Times New Roman" panose="02020603050405020304" pitchFamily="18" charset="0"/>
                <a:cs typeface="Times New Roman" panose="02020603050405020304" pitchFamily="18" charset="0"/>
              </a:rPr>
              <a:t>condiţiile</a:t>
            </a:r>
            <a:r>
              <a:rPr lang="ro-RO" sz="1600" b="0" dirty="0">
                <a:solidFill>
                  <a:schemeClr val="tx1"/>
                </a:solidFill>
                <a:latin typeface="Times New Roman" panose="02020603050405020304" pitchFamily="18" charset="0"/>
                <a:cs typeface="Times New Roman" panose="02020603050405020304" pitchFamily="18" charset="0"/>
              </a:rPr>
              <a:t> privind gestionarea nămolurilor ce rezultă din procesul de epurare;</a:t>
            </a:r>
          </a:p>
          <a:p>
            <a:endParaRPr lang="ro-RO" sz="1600" b="0" dirty="0">
              <a:solidFill>
                <a:schemeClr val="tx1"/>
              </a:solidFill>
              <a:latin typeface="Times New Roman" panose="02020603050405020304" pitchFamily="18" charset="0"/>
              <a:cs typeface="Times New Roman" panose="02020603050405020304" pitchFamily="18" charset="0"/>
            </a:endParaRPr>
          </a:p>
          <a:p>
            <a:endParaRPr lang="ro-RO" sz="1600" b="0" dirty="0">
              <a:solidFill>
                <a:schemeClr val="tx1"/>
              </a:solidFill>
              <a:latin typeface="Times New Roman" panose="02020603050405020304" pitchFamily="18" charset="0"/>
              <a:cs typeface="Times New Roman" panose="02020603050405020304" pitchFamily="18" charset="0"/>
            </a:endParaRPr>
          </a:p>
          <a:p>
            <a:endParaRPr lang="pt-BR"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351380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4F3F4A89-D2A6-46A3-87FC-C31368F122FD}"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5262979"/>
          </a:xfrm>
          <a:prstGeom prst="rect">
            <a:avLst/>
          </a:prstGeom>
          <a:noFill/>
        </p:spPr>
        <p:txBody>
          <a:bodyPr wrap="square" rtlCol="0">
            <a:spAutoFit/>
          </a:bodyPr>
          <a:lstStyle/>
          <a:p>
            <a:r>
              <a:rPr lang="pt-BR" sz="1600" b="0" dirty="0">
                <a:solidFill>
                  <a:schemeClr val="tx1"/>
                </a:solidFill>
                <a:latin typeface="Times New Roman" panose="02020603050405020304" pitchFamily="18" charset="0"/>
                <a:cs typeface="Times New Roman" panose="02020603050405020304" pitchFamily="18" charset="0"/>
              </a:rPr>
              <a:t> e) obligativitatea monitorizării evacuărilor de deşeuri lichide şi a monitorizării efectelor acestora, în plus faţă de cerinţele de raportare;</a:t>
            </a:r>
          </a:p>
          <a:p>
            <a:r>
              <a:rPr lang="pt-BR" sz="1600" b="0" dirty="0">
                <a:solidFill>
                  <a:schemeClr val="tx1"/>
                </a:solidFill>
                <a:latin typeface="Times New Roman" panose="02020603050405020304" pitchFamily="18" charset="0"/>
                <a:cs typeface="Times New Roman" panose="02020603050405020304" pitchFamily="18" charset="0"/>
              </a:rPr>
              <a:t>    f) alte aspecte relevante.</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en-US" sz="1600" b="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Articolul</a:t>
            </a:r>
            <a:r>
              <a:rPr lang="en-US" sz="1600" dirty="0">
                <a:solidFill>
                  <a:schemeClr val="tx1"/>
                </a:solidFill>
                <a:latin typeface="Times New Roman" panose="02020603050405020304" pitchFamily="18" charset="0"/>
                <a:cs typeface="Times New Roman" panose="02020603050405020304" pitchFamily="18" charset="0"/>
              </a:rPr>
              <a:t> 40. </a:t>
            </a:r>
            <a:r>
              <a:rPr lang="en-US" sz="1600" dirty="0" err="1">
                <a:solidFill>
                  <a:schemeClr val="tx1"/>
                </a:solidFill>
                <a:latin typeface="Times New Roman" panose="02020603050405020304" pitchFamily="18" charset="0"/>
                <a:cs typeface="Times New Roman" panose="02020603050405020304" pitchFamily="18" charset="0"/>
              </a:rPr>
              <a:t>Cerinţele</a:t>
            </a:r>
            <a:r>
              <a:rPr lang="en-US" sz="1600" dirty="0">
                <a:solidFill>
                  <a:schemeClr val="tx1"/>
                </a:solidFill>
                <a:latin typeface="Times New Roman" panose="02020603050405020304" pitchFamily="18" charset="0"/>
                <a:cs typeface="Times New Roman" panose="02020603050405020304" pitchFamily="18" charset="0"/>
              </a:rPr>
              <a:t> de </a:t>
            </a:r>
            <a:r>
              <a:rPr lang="en-US" sz="1600" dirty="0" err="1">
                <a:solidFill>
                  <a:schemeClr val="tx1"/>
                </a:solidFill>
                <a:latin typeface="Times New Roman" panose="02020603050405020304" pitchFamily="18" charset="0"/>
                <a:cs typeface="Times New Roman" panose="02020603050405020304" pitchFamily="18" charset="0"/>
              </a:rPr>
              <a:t>epurare</a:t>
            </a:r>
            <a:r>
              <a:rPr lang="en-US" sz="1600" dirty="0">
                <a:solidFill>
                  <a:schemeClr val="tx1"/>
                </a:solidFill>
                <a:latin typeface="Times New Roman" panose="02020603050405020304" pitchFamily="18" charset="0"/>
                <a:cs typeface="Times New Roman" panose="02020603050405020304" pitchFamily="18" charset="0"/>
              </a:rPr>
              <a:t> a </a:t>
            </a:r>
            <a:r>
              <a:rPr lang="en-US" sz="1600" dirty="0" err="1">
                <a:solidFill>
                  <a:schemeClr val="tx1"/>
                </a:solidFill>
                <a:latin typeface="Times New Roman" panose="02020603050405020304" pitchFamily="18" charset="0"/>
                <a:cs typeface="Times New Roman" panose="02020603050405020304" pitchFamily="18" charset="0"/>
              </a:rPr>
              <a:t>apelor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uzate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în</a:t>
            </a:r>
            <a:r>
              <a:rPr lang="ro-RO"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localităţile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rurale</a:t>
            </a:r>
            <a:endParaRPr lang="en-US" sz="1600" dirty="0">
              <a:solidFill>
                <a:schemeClr val="tx1"/>
              </a:solidFill>
              <a:latin typeface="Times New Roman" panose="02020603050405020304" pitchFamily="18" charset="0"/>
              <a:cs typeface="Times New Roman" panose="02020603050405020304" pitchFamily="18" charset="0"/>
            </a:endParaRPr>
          </a:p>
          <a:p>
            <a:pPr algn="just"/>
            <a:r>
              <a:rPr lang="en-US"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Cerinţele</a:t>
            </a:r>
            <a:r>
              <a:rPr lang="ro-RO" sz="1600" b="0" dirty="0">
                <a:solidFill>
                  <a:schemeClr val="tx1"/>
                </a:solidFill>
                <a:latin typeface="Times New Roman" panose="02020603050405020304" pitchFamily="18" charset="0"/>
                <a:cs typeface="Times New Roman" panose="02020603050405020304" pitchFamily="18" charset="0"/>
              </a:rPr>
              <a:t> de colectare, depozitare, de epurare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deversare a apelor uzate casnice în </a:t>
            </a:r>
            <a:r>
              <a:rPr lang="ro-RO" sz="1600" b="0" dirty="0" err="1">
                <a:solidFill>
                  <a:schemeClr val="tx1"/>
                </a:solidFill>
                <a:latin typeface="Times New Roman" panose="02020603050405020304" pitchFamily="18" charset="0"/>
                <a:cs typeface="Times New Roman" panose="02020603050405020304" pitchFamily="18" charset="0"/>
              </a:rPr>
              <a:t>localităţile</a:t>
            </a:r>
            <a:r>
              <a:rPr lang="ro-RO" sz="1600" b="0" dirty="0">
                <a:solidFill>
                  <a:schemeClr val="tx1"/>
                </a:solidFill>
                <a:latin typeface="Times New Roman" panose="02020603050405020304" pitchFamily="18" charset="0"/>
                <a:cs typeface="Times New Roman" panose="02020603050405020304" pitchFamily="18" charset="0"/>
              </a:rPr>
              <a:t> rurale, inclusiv </a:t>
            </a:r>
            <a:r>
              <a:rPr lang="ro-RO" sz="1600" b="0" dirty="0" err="1">
                <a:solidFill>
                  <a:schemeClr val="tx1"/>
                </a:solidFill>
                <a:latin typeface="Times New Roman" panose="02020603050405020304" pitchFamily="18" charset="0"/>
                <a:cs typeface="Times New Roman" panose="02020603050405020304" pitchFamily="18" charset="0"/>
              </a:rPr>
              <a:t>cerinţele</a:t>
            </a:r>
            <a:r>
              <a:rPr lang="ro-RO" sz="1600" b="0" dirty="0">
                <a:solidFill>
                  <a:schemeClr val="tx1"/>
                </a:solidFill>
                <a:latin typeface="Times New Roman" panose="02020603050405020304" pitchFamily="18" charset="0"/>
                <a:cs typeface="Times New Roman" panose="02020603050405020304" pitchFamily="18" charset="0"/>
              </a:rPr>
              <a:t> de exploatare a sistemelor de colectare locale, a </a:t>
            </a:r>
            <a:r>
              <a:rPr lang="ro-RO" sz="1600" b="0" dirty="0" err="1">
                <a:solidFill>
                  <a:schemeClr val="tx1"/>
                </a:solidFill>
                <a:latin typeface="Times New Roman" panose="02020603050405020304" pitchFamily="18" charset="0"/>
                <a:cs typeface="Times New Roman" panose="02020603050405020304" pitchFamily="18" charset="0"/>
              </a:rPr>
              <a:t>staţiilor</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 proceselor de epurare alternative, a tehnologiilor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 proceselor adecvate, se stabilesc într-un regulament aprobat de Guvern </a:t>
            </a:r>
            <a:r>
              <a:rPr lang="ro-RO" sz="1600" dirty="0">
                <a:solidFill>
                  <a:schemeClr val="tx1"/>
                </a:solidFill>
                <a:latin typeface="Times New Roman" panose="02020603050405020304" pitchFamily="18" charset="0"/>
                <a:cs typeface="Times New Roman" panose="02020603050405020304" pitchFamily="18" charset="0"/>
              </a:rPr>
              <a:t>(</a:t>
            </a:r>
            <a:r>
              <a:rPr lang="nn-NO" sz="1600" dirty="0">
                <a:solidFill>
                  <a:schemeClr val="tx1"/>
                </a:solidFill>
                <a:latin typeface="Times New Roman" panose="02020603050405020304" pitchFamily="18" charset="0"/>
                <a:cs typeface="Times New Roman" panose="02020603050405020304" pitchFamily="18" charset="0"/>
              </a:rPr>
              <a:t>vezi HG nr. 950 din 25.11.2013)</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ro-RO" sz="1600" b="0" dirty="0">
                <a:solidFill>
                  <a:schemeClr val="tx1"/>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Articolul 42. </a:t>
            </a:r>
            <a:r>
              <a:rPr lang="ro-RO" sz="1600" dirty="0" err="1">
                <a:solidFill>
                  <a:schemeClr val="tx1"/>
                </a:solidFill>
                <a:latin typeface="Times New Roman" panose="02020603050405020304" pitchFamily="18" charset="0"/>
                <a:cs typeface="Times New Roman" panose="02020603050405020304" pitchFamily="18" charset="0"/>
              </a:rPr>
              <a:t>Condiţiile</a:t>
            </a:r>
            <a:r>
              <a:rPr lang="ro-RO" sz="1600" dirty="0">
                <a:solidFill>
                  <a:schemeClr val="tx1"/>
                </a:solidFill>
                <a:latin typeface="Times New Roman" panose="02020603050405020304" pitchFamily="18" charset="0"/>
                <a:cs typeface="Times New Roman" panose="02020603050405020304" pitchFamily="18" charset="0"/>
              </a:rPr>
              <a:t> AMFSA care implică deversarea apei uzate</a:t>
            </a:r>
          </a:p>
          <a:p>
            <a:pPr algn="just"/>
            <a:r>
              <a:rPr lang="ro-RO" sz="1600" b="0" dirty="0">
                <a:solidFill>
                  <a:schemeClr val="tx1"/>
                </a:solidFill>
                <a:latin typeface="Times New Roman" panose="02020603050405020304" pitchFamily="18" charset="0"/>
                <a:cs typeface="Times New Roman" panose="02020603050405020304" pitchFamily="18" charset="0"/>
              </a:rPr>
              <a:t>    (1) </a:t>
            </a:r>
            <a:r>
              <a:rPr lang="ro-RO" sz="1600" b="0" dirty="0" err="1">
                <a:solidFill>
                  <a:schemeClr val="tx1"/>
                </a:solidFill>
                <a:latin typeface="Times New Roman" panose="02020603050405020304" pitchFamily="18" charset="0"/>
                <a:cs typeface="Times New Roman" panose="02020603050405020304" pitchFamily="18" charset="0"/>
              </a:rPr>
              <a:t>Autorizaţia</a:t>
            </a:r>
            <a:r>
              <a:rPr lang="ro-RO" sz="1600" b="0" dirty="0">
                <a:solidFill>
                  <a:schemeClr val="tx1"/>
                </a:solidFill>
                <a:latin typeface="Times New Roman" panose="02020603050405020304" pitchFamily="18" charset="0"/>
                <a:cs typeface="Times New Roman" panose="02020603050405020304" pitchFamily="18" charset="0"/>
              </a:rPr>
              <a:t> de mediu pentru </a:t>
            </a:r>
            <a:r>
              <a:rPr lang="ro-RO" sz="1600" b="0" dirty="0" err="1">
                <a:solidFill>
                  <a:schemeClr val="tx1"/>
                </a:solidFill>
                <a:latin typeface="Times New Roman" panose="02020603050405020304" pitchFamily="18" charset="0"/>
                <a:cs typeface="Times New Roman" panose="02020603050405020304" pitchFamily="18" charset="0"/>
              </a:rPr>
              <a:t>folosinţa</a:t>
            </a:r>
            <a:r>
              <a:rPr lang="ro-RO" sz="1600" b="0" dirty="0">
                <a:solidFill>
                  <a:schemeClr val="tx1"/>
                </a:solidFill>
                <a:latin typeface="Times New Roman" panose="02020603050405020304" pitchFamily="18" charset="0"/>
                <a:cs typeface="Times New Roman" panose="02020603050405020304" pitchFamily="18" charset="0"/>
              </a:rPr>
              <a:t> specială a apei care implică deversarea apei uzate, pe </a:t>
            </a:r>
            <a:r>
              <a:rPr lang="ro-RO" sz="1600" b="0" dirty="0" err="1">
                <a:solidFill>
                  <a:schemeClr val="tx1"/>
                </a:solidFill>
                <a:latin typeface="Times New Roman" panose="02020603050405020304" pitchFamily="18" charset="0"/>
                <a:cs typeface="Times New Roman" panose="02020603050405020304" pitchFamily="18" charset="0"/>
              </a:rPr>
              <a:t>lîngă</a:t>
            </a:r>
            <a:r>
              <a:rPr lang="ro-RO" sz="1600" b="0" dirty="0">
                <a:solidFill>
                  <a:schemeClr val="tx1"/>
                </a:solidFill>
                <a:latin typeface="Times New Roman" panose="02020603050405020304" pitchFamily="18" charset="0"/>
                <a:cs typeface="Times New Roman" panose="02020603050405020304" pitchFamily="18" charset="0"/>
              </a:rPr>
              <a:t> prevederile art. 28, trebuie să </a:t>
            </a:r>
            <a:r>
              <a:rPr lang="ro-RO" sz="1600" b="0" dirty="0" err="1">
                <a:solidFill>
                  <a:schemeClr val="tx1"/>
                </a:solidFill>
                <a:latin typeface="Times New Roman" panose="02020603050405020304" pitchFamily="18" charset="0"/>
                <a:cs typeface="Times New Roman" panose="02020603050405020304" pitchFamily="18" charset="0"/>
              </a:rPr>
              <a:t>conţină</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ro-RO" sz="1600" b="0" dirty="0">
                <a:solidFill>
                  <a:schemeClr val="tx1"/>
                </a:solidFill>
                <a:latin typeface="Times New Roman" panose="02020603050405020304" pitchFamily="18" charset="0"/>
                <a:cs typeface="Times New Roman" panose="02020603050405020304" pitchFamily="18" charset="0"/>
              </a:rPr>
              <a:t>    a) valorile-limită de emisie în ceea ce </a:t>
            </a:r>
            <a:r>
              <a:rPr lang="ro-RO" sz="1600" b="0" dirty="0" err="1">
                <a:solidFill>
                  <a:schemeClr val="tx1"/>
                </a:solidFill>
                <a:latin typeface="Times New Roman" panose="02020603050405020304" pitchFamily="18" charset="0"/>
                <a:cs typeface="Times New Roman" panose="02020603050405020304" pitchFamily="18" charset="0"/>
              </a:rPr>
              <a:t>priveşte</a:t>
            </a:r>
            <a:r>
              <a:rPr lang="ro-RO" sz="1600" b="0" dirty="0">
                <a:solidFill>
                  <a:schemeClr val="tx1"/>
                </a:solidFill>
                <a:latin typeface="Times New Roman" panose="02020603050405020304" pitchFamily="18" charset="0"/>
                <a:cs typeface="Times New Roman" panose="02020603050405020304" pitchFamily="18" charset="0"/>
              </a:rPr>
              <a:t> fiecare </a:t>
            </a:r>
            <a:r>
              <a:rPr lang="ro-RO" sz="1600" b="0" dirty="0" err="1">
                <a:solidFill>
                  <a:schemeClr val="tx1"/>
                </a:solidFill>
                <a:latin typeface="Times New Roman" panose="02020603050405020304" pitchFamily="18" charset="0"/>
                <a:cs typeface="Times New Roman" panose="02020603050405020304" pitchFamily="18" charset="0"/>
              </a:rPr>
              <a:t>substanţă</a:t>
            </a:r>
            <a:r>
              <a:rPr lang="ro-RO" sz="1600" b="0" dirty="0">
                <a:solidFill>
                  <a:schemeClr val="tx1"/>
                </a:solidFill>
                <a:latin typeface="Times New Roman" panose="02020603050405020304" pitchFamily="18" charset="0"/>
                <a:cs typeface="Times New Roman" panose="02020603050405020304" pitchFamily="18" charset="0"/>
              </a:rPr>
              <a:t> a cărei deversare este autorizată;</a:t>
            </a:r>
          </a:p>
          <a:p>
            <a:pPr algn="just"/>
            <a:r>
              <a:rPr lang="ro-RO" sz="1600" b="0" dirty="0">
                <a:solidFill>
                  <a:schemeClr val="tx1"/>
                </a:solidFill>
                <a:latin typeface="Times New Roman" panose="02020603050405020304" pitchFamily="18" charset="0"/>
                <a:cs typeface="Times New Roman" panose="02020603050405020304" pitchFamily="18" charset="0"/>
              </a:rPr>
              <a:t>    b) descrierea locului de amplasare a </a:t>
            </a:r>
            <a:r>
              <a:rPr lang="ro-RO" sz="1600" b="0" dirty="0" err="1">
                <a:solidFill>
                  <a:schemeClr val="tx1"/>
                </a:solidFill>
                <a:latin typeface="Times New Roman" panose="02020603050405020304" pitchFamily="18" charset="0"/>
                <a:cs typeface="Times New Roman" panose="02020603050405020304" pitchFamily="18" charset="0"/>
              </a:rPr>
              <a:t>construcţiilor</a:t>
            </a:r>
            <a:r>
              <a:rPr lang="ro-RO" sz="1600" b="0" dirty="0">
                <a:solidFill>
                  <a:schemeClr val="tx1"/>
                </a:solidFill>
                <a:latin typeface="Times New Roman" panose="02020603050405020304" pitchFamily="18" charset="0"/>
                <a:cs typeface="Times New Roman" panose="02020603050405020304" pitchFamily="18" charset="0"/>
              </a:rPr>
              <a:t> de deversare, descrierea caracteristicilor acestora;</a:t>
            </a:r>
          </a:p>
          <a:p>
            <a:pPr algn="just"/>
            <a:r>
              <a:rPr lang="ro-RO" sz="1600" b="0" dirty="0">
                <a:solidFill>
                  <a:schemeClr val="tx1"/>
                </a:solidFill>
                <a:latin typeface="Times New Roman" panose="02020603050405020304" pitchFamily="18" charset="0"/>
                <a:cs typeface="Times New Roman" panose="02020603050405020304" pitchFamily="18" charset="0"/>
              </a:rPr>
              <a:t>    c) obligativitatea monitorizării de către titularul </a:t>
            </a:r>
            <a:r>
              <a:rPr lang="ro-RO" sz="1600" b="0" dirty="0" err="1">
                <a:solidFill>
                  <a:schemeClr val="tx1"/>
                </a:solidFill>
                <a:latin typeface="Times New Roman" panose="02020603050405020304" pitchFamily="18" charset="0"/>
                <a:cs typeface="Times New Roman" panose="02020603050405020304" pitchFamily="18" charset="0"/>
              </a:rPr>
              <a:t>autorizaţiei</a:t>
            </a:r>
            <a:r>
              <a:rPr lang="ro-RO" sz="1600" b="0" dirty="0">
                <a:solidFill>
                  <a:schemeClr val="tx1"/>
                </a:solidFill>
                <a:latin typeface="Times New Roman" panose="02020603050405020304" pitchFamily="18" charset="0"/>
                <a:cs typeface="Times New Roman" panose="02020603050405020304" pitchFamily="18" charset="0"/>
              </a:rPr>
              <a:t>, precum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frecvenţa</a:t>
            </a:r>
            <a:r>
              <a:rPr lang="ro-RO" sz="1600" b="0" dirty="0">
                <a:solidFill>
                  <a:schemeClr val="tx1"/>
                </a:solidFill>
                <a:latin typeface="Times New Roman" panose="02020603050405020304" pitchFamily="18" charset="0"/>
                <a:cs typeface="Times New Roman" panose="02020603050405020304" pitchFamily="18" charset="0"/>
              </a:rPr>
              <a:t> cu care </a:t>
            </a:r>
            <a:r>
              <a:rPr lang="ro-RO" sz="1600" b="0" dirty="0" err="1">
                <a:solidFill>
                  <a:schemeClr val="tx1"/>
                </a:solidFill>
                <a:latin typeface="Times New Roman" panose="02020603050405020304" pitchFamily="18" charset="0"/>
                <a:cs typeface="Times New Roman" panose="02020603050405020304" pitchFamily="18" charset="0"/>
              </a:rPr>
              <a:t>informaţiile</a:t>
            </a:r>
            <a:r>
              <a:rPr lang="ro-RO" sz="1600" b="0" dirty="0">
                <a:solidFill>
                  <a:schemeClr val="tx1"/>
                </a:solidFill>
                <a:latin typeface="Times New Roman" panose="02020603050405020304" pitchFamily="18" charset="0"/>
                <a:cs typeface="Times New Roman" panose="02020603050405020304" pitchFamily="18" charset="0"/>
              </a:rPr>
              <a:t> monitorizării urmează să fie furnizate către </a:t>
            </a:r>
            <a:r>
              <a:rPr lang="ro-RO" sz="1600" b="0" dirty="0" err="1">
                <a:solidFill>
                  <a:schemeClr val="tx1"/>
                </a:solidFill>
                <a:latin typeface="Times New Roman" panose="02020603050405020304" pitchFamily="18" charset="0"/>
                <a:cs typeface="Times New Roman" panose="02020603050405020304" pitchFamily="18" charset="0"/>
              </a:rPr>
              <a:t>instituţia</a:t>
            </a:r>
            <a:r>
              <a:rPr lang="ro-RO" sz="1600" b="0" dirty="0">
                <a:solidFill>
                  <a:schemeClr val="tx1"/>
                </a:solidFill>
                <a:latin typeface="Times New Roman" panose="02020603050405020304" pitchFamily="18" charset="0"/>
                <a:cs typeface="Times New Roman" panose="02020603050405020304" pitchFamily="18" charset="0"/>
              </a:rPr>
              <a:t> competentă;</a:t>
            </a:r>
          </a:p>
          <a:p>
            <a:pPr algn="just"/>
            <a:r>
              <a:rPr lang="ro-RO" sz="1600" b="0" dirty="0">
                <a:solidFill>
                  <a:schemeClr val="tx1"/>
                </a:solidFill>
                <a:latin typeface="Times New Roman" panose="02020603050405020304" pitchFamily="18" charset="0"/>
                <a:cs typeface="Times New Roman" panose="02020603050405020304" pitchFamily="18" charset="0"/>
              </a:rPr>
              <a:t>    d) descrierea proceselor de epurare sau de epurare prealabilă la care trebuie să se supună </a:t>
            </a:r>
            <a:r>
              <a:rPr lang="ro-RO" sz="1600" b="0" dirty="0" err="1">
                <a:solidFill>
                  <a:schemeClr val="tx1"/>
                </a:solidFill>
                <a:latin typeface="Times New Roman" panose="02020603050405020304" pitchFamily="18" charset="0"/>
                <a:cs typeface="Times New Roman" panose="02020603050405020304" pitchFamily="18" charset="0"/>
              </a:rPr>
              <a:t>deşeurile</a:t>
            </a:r>
            <a:r>
              <a:rPr lang="ro-RO" sz="1600" b="0" dirty="0">
                <a:solidFill>
                  <a:schemeClr val="tx1"/>
                </a:solidFill>
                <a:latin typeface="Times New Roman" panose="02020603050405020304" pitchFamily="18" charset="0"/>
                <a:cs typeface="Times New Roman" panose="02020603050405020304" pitchFamily="18" charset="0"/>
              </a:rPr>
              <a:t> sau </a:t>
            </a:r>
            <a:r>
              <a:rPr lang="ro-RO" sz="1600" b="0" dirty="0" err="1">
                <a:solidFill>
                  <a:schemeClr val="tx1"/>
                </a:solidFill>
                <a:latin typeface="Times New Roman" panose="02020603050405020304" pitchFamily="18" charset="0"/>
                <a:cs typeface="Times New Roman" panose="02020603050405020304" pitchFamily="18" charset="0"/>
              </a:rPr>
              <a:t>poluanţii</a:t>
            </a:r>
            <a:r>
              <a:rPr lang="ro-RO" sz="1600" b="0" dirty="0">
                <a:solidFill>
                  <a:schemeClr val="tx1"/>
                </a:solidFill>
                <a:latin typeface="Times New Roman" panose="02020603050405020304" pitchFamily="18" charset="0"/>
                <a:cs typeface="Times New Roman" panose="02020603050405020304" pitchFamily="18" charset="0"/>
              </a:rPr>
              <a:t> înainte de deversare;</a:t>
            </a:r>
          </a:p>
          <a:p>
            <a:pPr algn="just"/>
            <a:r>
              <a:rPr lang="ro-RO" sz="1600" b="0" dirty="0">
                <a:solidFill>
                  <a:schemeClr val="tx1"/>
                </a:solidFill>
                <a:latin typeface="Times New Roman" panose="02020603050405020304" pitchFamily="18" charset="0"/>
                <a:cs typeface="Times New Roman" panose="02020603050405020304" pitchFamily="18" charset="0"/>
              </a:rPr>
              <a:t>    e) descrierea </a:t>
            </a:r>
            <a:r>
              <a:rPr lang="ro-RO" sz="1600" b="0" dirty="0" err="1">
                <a:solidFill>
                  <a:schemeClr val="tx1"/>
                </a:solidFill>
                <a:latin typeface="Times New Roman" panose="02020603050405020304" pitchFamily="18" charset="0"/>
                <a:cs typeface="Times New Roman" panose="02020603050405020304" pitchFamily="18" charset="0"/>
              </a:rPr>
              <a:t>construcţiei</a:t>
            </a:r>
            <a:r>
              <a:rPr lang="ro-RO" sz="1600" b="0" dirty="0">
                <a:solidFill>
                  <a:schemeClr val="tx1"/>
                </a:solidFill>
                <a:latin typeface="Times New Roman" panose="02020603050405020304" pitchFamily="18" charset="0"/>
                <a:cs typeface="Times New Roman" panose="02020603050405020304" pitchFamily="18" charset="0"/>
              </a:rPr>
              <a:t>, exploatării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întreţinerii</a:t>
            </a:r>
            <a:r>
              <a:rPr lang="ro-RO" sz="1600" b="0" dirty="0">
                <a:solidFill>
                  <a:schemeClr val="tx1"/>
                </a:solidFill>
                <a:latin typeface="Times New Roman" panose="02020603050405020304" pitchFamily="18" charset="0"/>
                <a:cs typeface="Times New Roman" panose="02020603050405020304" pitchFamily="18" charset="0"/>
              </a:rPr>
              <a:t> oricărei structuri care este necesară pentru epurarea sau epurarea prealabilă a </a:t>
            </a:r>
            <a:r>
              <a:rPr lang="ro-RO" sz="1600" b="0" dirty="0" err="1">
                <a:solidFill>
                  <a:schemeClr val="tx1"/>
                </a:solidFill>
                <a:latin typeface="Times New Roman" panose="02020603050405020304" pitchFamily="18" charset="0"/>
                <a:cs typeface="Times New Roman" panose="02020603050405020304" pitchFamily="18" charset="0"/>
              </a:rPr>
              <a:t>deşeurilor</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 </a:t>
            </a:r>
            <a:r>
              <a:rPr lang="ro-RO" sz="1600" b="0" dirty="0" err="1">
                <a:solidFill>
                  <a:schemeClr val="tx1"/>
                </a:solidFill>
                <a:latin typeface="Times New Roman" panose="02020603050405020304" pitchFamily="18" charset="0"/>
                <a:cs typeface="Times New Roman" panose="02020603050405020304" pitchFamily="18" charset="0"/>
              </a:rPr>
              <a:t>poluanţilor</a:t>
            </a:r>
            <a:r>
              <a:rPr lang="ro-RO" sz="1600" b="0" dirty="0">
                <a:solidFill>
                  <a:schemeClr val="tx1"/>
                </a:solidFill>
                <a:latin typeface="Times New Roman" panose="02020603050405020304" pitchFamily="18" charset="0"/>
                <a:cs typeface="Times New Roman" panose="02020603050405020304" pitchFamily="18" charset="0"/>
              </a:rPr>
              <a:t> ori care controlează modul sau locul lor de deversare;</a:t>
            </a:r>
          </a:p>
          <a:p>
            <a:pPr algn="just"/>
            <a:r>
              <a:rPr lang="ro-RO" sz="1600" b="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2784667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C1508410-322E-4339-BC27-9E314B3A26D4}"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278094"/>
          </a:xfrm>
          <a:prstGeom prst="rect">
            <a:avLst/>
          </a:prstGeom>
          <a:noFill/>
        </p:spPr>
        <p:txBody>
          <a:bodyPr wrap="square" rtlCol="0">
            <a:spAutoFit/>
          </a:bodyPr>
          <a:lstStyle/>
          <a:p>
            <a:pPr algn="just"/>
            <a:r>
              <a:rPr lang="pt-BR" sz="1600" b="0" dirty="0">
                <a:solidFill>
                  <a:schemeClr val="tx1"/>
                </a:solidFill>
                <a:latin typeface="Times New Roman" panose="02020603050405020304" pitchFamily="18" charset="0"/>
                <a:cs typeface="Times New Roman" panose="02020603050405020304" pitchFamily="18" charset="0"/>
              </a:rPr>
              <a:t>f) aspectele necesare minimalizării sau prevenirii poluării corpurilor de apă, realizării cerinţelor de calitate a mediului pentru ape şi a obiectivelor de mediu pentru ape, inclusiv variaţiile sezoniere sau de altă natură cu privire la cantitatea sau la concentraţia de poluanţi care poate fi deversată.</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en-US" sz="1600" b="0" dirty="0">
                <a:solidFill>
                  <a:schemeClr val="tx1"/>
                </a:solidFill>
                <a:latin typeface="Times New Roman" panose="02020603050405020304" pitchFamily="18" charset="0"/>
                <a:cs typeface="Times New Roman" panose="02020603050405020304" pitchFamily="18" charset="0"/>
              </a:rPr>
              <a:t> (2) </a:t>
            </a:r>
            <a:r>
              <a:rPr lang="ro-RO" sz="1600" b="0" dirty="0">
                <a:solidFill>
                  <a:schemeClr val="tx1"/>
                </a:solidFill>
                <a:latin typeface="Times New Roman" panose="02020603050405020304" pitchFamily="18" charset="0"/>
                <a:cs typeface="Times New Roman" panose="02020603050405020304" pitchFamily="18" charset="0"/>
              </a:rPr>
              <a:t>AMFSA </a:t>
            </a:r>
            <a:r>
              <a:rPr lang="en-US" sz="1600" b="0" dirty="0">
                <a:solidFill>
                  <a:schemeClr val="tx1"/>
                </a:solidFill>
                <a:latin typeface="Times New Roman" panose="02020603050405020304" pitchFamily="18" charset="0"/>
                <a:cs typeface="Times New Roman" panose="02020603050405020304" pitchFamily="18" charset="0"/>
              </a:rPr>
              <a:t>care </a:t>
            </a:r>
            <a:r>
              <a:rPr lang="ro-RO" sz="1600" b="0" dirty="0">
                <a:solidFill>
                  <a:schemeClr val="tx1"/>
                </a:solidFill>
                <a:latin typeface="Times New Roman" panose="02020603050405020304" pitchFamily="18" charset="0"/>
                <a:cs typeface="Times New Roman" panose="02020603050405020304" pitchFamily="18" charset="0"/>
              </a:rPr>
              <a:t>implică deversarea apei uzate poate preciza termenul-limită de reducere progresivă a </a:t>
            </a:r>
            <a:r>
              <a:rPr lang="ro-RO" sz="1600" b="0" dirty="0" err="1">
                <a:solidFill>
                  <a:schemeClr val="tx1"/>
                </a:solidFill>
                <a:latin typeface="Times New Roman" panose="02020603050405020304" pitchFamily="18" charset="0"/>
                <a:cs typeface="Times New Roman" panose="02020603050405020304" pitchFamily="18" charset="0"/>
              </a:rPr>
              <a:t>cantităţii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/sau a </a:t>
            </a:r>
            <a:r>
              <a:rPr lang="ro-RO" sz="1600" b="0" dirty="0" err="1">
                <a:solidFill>
                  <a:schemeClr val="tx1"/>
                </a:solidFill>
                <a:latin typeface="Times New Roman" panose="02020603050405020304" pitchFamily="18" charset="0"/>
                <a:cs typeface="Times New Roman" panose="02020603050405020304" pitchFamily="18" charset="0"/>
              </a:rPr>
              <a:t>concentraţiei</a:t>
            </a:r>
            <a:r>
              <a:rPr lang="ro-RO" sz="1600" b="0" dirty="0">
                <a:solidFill>
                  <a:schemeClr val="tx1"/>
                </a:solidFill>
                <a:latin typeface="Times New Roman" panose="02020603050405020304" pitchFamily="18" charset="0"/>
                <a:cs typeface="Times New Roman" panose="02020603050405020304" pitchFamily="18" charset="0"/>
              </a:rPr>
              <a:t> de </a:t>
            </a:r>
            <a:r>
              <a:rPr lang="ro-RO" sz="1600" b="0" dirty="0" err="1">
                <a:solidFill>
                  <a:schemeClr val="tx1"/>
                </a:solidFill>
                <a:latin typeface="Times New Roman" panose="02020603050405020304" pitchFamily="18" charset="0"/>
                <a:cs typeface="Times New Roman" panose="02020603050405020304" pitchFamily="18" charset="0"/>
              </a:rPr>
              <a:t>poluanţi</a:t>
            </a:r>
            <a:r>
              <a:rPr lang="ro-RO" sz="1600" b="0" dirty="0">
                <a:solidFill>
                  <a:schemeClr val="tx1"/>
                </a:solidFill>
                <a:latin typeface="Times New Roman" panose="02020603050405020304" pitchFamily="18" charset="0"/>
                <a:cs typeface="Times New Roman" panose="02020603050405020304" pitchFamily="18" charset="0"/>
              </a:rPr>
              <a:t> care poate fi deversată.</a:t>
            </a:r>
          </a:p>
          <a:p>
            <a:pPr algn="just"/>
            <a:r>
              <a:rPr lang="ro-RO" sz="1600" b="0" dirty="0">
                <a:solidFill>
                  <a:schemeClr val="tx1"/>
                </a:solidFill>
                <a:latin typeface="Times New Roman" panose="02020603050405020304" pitchFamily="18" charset="0"/>
                <a:cs typeface="Times New Roman" panose="02020603050405020304" pitchFamily="18" charset="0"/>
              </a:rPr>
              <a:t>    (3) </a:t>
            </a:r>
            <a:r>
              <a:rPr lang="ro-RO" sz="1600" dirty="0" err="1">
                <a:solidFill>
                  <a:schemeClr val="tx1"/>
                </a:solidFill>
                <a:latin typeface="Times New Roman" panose="02020603050405020304" pitchFamily="18" charset="0"/>
                <a:cs typeface="Times New Roman" panose="02020603050405020304" pitchFamily="18" charset="0"/>
              </a:rPr>
              <a:t>Condiţiile</a:t>
            </a:r>
            <a:r>
              <a:rPr lang="ro-RO" sz="1600" dirty="0">
                <a:solidFill>
                  <a:schemeClr val="tx1"/>
                </a:solidFill>
                <a:latin typeface="Times New Roman" panose="02020603050405020304" pitchFamily="18" charset="0"/>
                <a:cs typeface="Times New Roman" panose="02020603050405020304" pitchFamily="18" charset="0"/>
              </a:rPr>
              <a:t> de deversare a apei uzate prevăzute în </a:t>
            </a:r>
            <a:r>
              <a:rPr lang="ro-RO" sz="1600" dirty="0" err="1">
                <a:solidFill>
                  <a:schemeClr val="tx1"/>
                </a:solidFill>
                <a:latin typeface="Times New Roman" panose="02020603050405020304" pitchFamily="18" charset="0"/>
                <a:cs typeface="Times New Roman" panose="02020603050405020304" pitchFamily="18" charset="0"/>
              </a:rPr>
              <a:t>autorizaţia</a:t>
            </a:r>
            <a:r>
              <a:rPr lang="ro-RO" sz="1600" dirty="0">
                <a:solidFill>
                  <a:schemeClr val="tx1"/>
                </a:solidFill>
                <a:latin typeface="Times New Roman" panose="02020603050405020304" pitchFamily="18" charset="0"/>
                <a:cs typeface="Times New Roman" panose="02020603050405020304" pitchFamily="18" charset="0"/>
              </a:rPr>
              <a:t> de mediu pentru </a:t>
            </a:r>
            <a:r>
              <a:rPr lang="ro-RO" sz="1600" dirty="0" err="1">
                <a:solidFill>
                  <a:schemeClr val="tx1"/>
                </a:solidFill>
                <a:latin typeface="Times New Roman" panose="02020603050405020304" pitchFamily="18" charset="0"/>
                <a:cs typeface="Times New Roman" panose="02020603050405020304" pitchFamily="18" charset="0"/>
              </a:rPr>
              <a:t>folosinţa</a:t>
            </a:r>
            <a:r>
              <a:rPr lang="ro-RO" sz="1600" dirty="0">
                <a:solidFill>
                  <a:schemeClr val="tx1"/>
                </a:solidFill>
                <a:latin typeface="Times New Roman" panose="02020603050405020304" pitchFamily="18" charset="0"/>
                <a:cs typeface="Times New Roman" panose="02020603050405020304" pitchFamily="18" charset="0"/>
              </a:rPr>
              <a:t> specială a apei se revizuiesc la fiecare 3 ani</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ro-RO" sz="1600" b="0" dirty="0">
                <a:solidFill>
                  <a:schemeClr val="tx1"/>
                </a:solidFill>
                <a:latin typeface="Times New Roman" panose="02020603050405020304" pitchFamily="18" charset="0"/>
                <a:cs typeface="Times New Roman" panose="02020603050405020304" pitchFamily="18" charset="0"/>
              </a:rPr>
              <a:t>    (4) Titularul </a:t>
            </a:r>
            <a:r>
              <a:rPr lang="ro-RO" sz="1600" b="0" dirty="0" err="1">
                <a:solidFill>
                  <a:schemeClr val="tx1"/>
                </a:solidFill>
                <a:latin typeface="Times New Roman" panose="02020603050405020304" pitchFamily="18" charset="0"/>
                <a:cs typeface="Times New Roman" panose="02020603050405020304" pitchFamily="18" charset="0"/>
              </a:rPr>
              <a:t>autorizaţiei</a:t>
            </a:r>
            <a:r>
              <a:rPr lang="ro-RO" sz="1600" b="0" dirty="0">
                <a:solidFill>
                  <a:schemeClr val="tx1"/>
                </a:solidFill>
                <a:latin typeface="Times New Roman" panose="02020603050405020304" pitchFamily="18" charset="0"/>
                <a:cs typeface="Times New Roman" panose="02020603050405020304" pitchFamily="18" charset="0"/>
              </a:rPr>
              <a:t> înaintează </a:t>
            </a:r>
            <a:r>
              <a:rPr lang="ro-RO" sz="1600" b="0" dirty="0" err="1">
                <a:solidFill>
                  <a:schemeClr val="tx1"/>
                </a:solidFill>
                <a:latin typeface="Times New Roman" panose="02020603050405020304" pitchFamily="18" charset="0"/>
                <a:cs typeface="Times New Roman" panose="02020603050405020304" pitchFamily="18" charset="0"/>
              </a:rPr>
              <a:t>instituţiei</a:t>
            </a:r>
            <a:r>
              <a:rPr lang="ro-RO" sz="1600" b="0" dirty="0">
                <a:solidFill>
                  <a:schemeClr val="tx1"/>
                </a:solidFill>
                <a:latin typeface="Times New Roman" panose="02020603050405020304" pitchFamily="18" charset="0"/>
                <a:cs typeface="Times New Roman" panose="02020603050405020304" pitchFamily="18" charset="0"/>
              </a:rPr>
              <a:t> competente cerere de revizuire </a:t>
            </a:r>
            <a:r>
              <a:rPr lang="ro-RO" sz="1600" dirty="0">
                <a:solidFill>
                  <a:schemeClr val="tx1"/>
                </a:solidFill>
                <a:latin typeface="Times New Roman" panose="02020603050405020304" pitchFamily="18" charset="0"/>
                <a:cs typeface="Times New Roman" panose="02020603050405020304" pitchFamily="18" charset="0"/>
              </a:rPr>
              <a:t>cu cel </a:t>
            </a:r>
            <a:r>
              <a:rPr lang="ro-RO" sz="1600" dirty="0" err="1">
                <a:solidFill>
                  <a:schemeClr val="tx1"/>
                </a:solidFill>
                <a:latin typeface="Times New Roman" panose="02020603050405020304" pitchFamily="18" charset="0"/>
                <a:cs typeface="Times New Roman" panose="02020603050405020304" pitchFamily="18" charset="0"/>
              </a:rPr>
              <a:t>puţin</a:t>
            </a:r>
            <a:r>
              <a:rPr lang="ro-RO" sz="1600" dirty="0">
                <a:solidFill>
                  <a:schemeClr val="tx1"/>
                </a:solidFill>
                <a:latin typeface="Times New Roman" panose="02020603050405020304" pitchFamily="18" charset="0"/>
                <a:cs typeface="Times New Roman" panose="02020603050405020304" pitchFamily="18" charset="0"/>
              </a:rPr>
              <a:t> 3 luni înainte de expirarea termenului de 3 ani</a:t>
            </a:r>
            <a:r>
              <a:rPr lang="ro-RO" sz="1600" b="0" dirty="0">
                <a:solidFill>
                  <a:schemeClr val="tx1"/>
                </a:solidFill>
                <a:latin typeface="Times New Roman" panose="02020603050405020304" pitchFamily="18" charset="0"/>
                <a:cs typeface="Times New Roman" panose="02020603050405020304" pitchFamily="18" charset="0"/>
              </a:rPr>
              <a:t>. La cerere se anexează descrierea procesului de deversare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copia rapoartelor de monitorizare furnizate conform alin. (1) lit. c).</a:t>
            </a:r>
          </a:p>
          <a:p>
            <a:pPr algn="just"/>
            <a:r>
              <a:rPr lang="ro-RO" sz="1600" b="0" dirty="0">
                <a:solidFill>
                  <a:schemeClr val="tx1"/>
                </a:solidFill>
                <a:latin typeface="Times New Roman" panose="02020603050405020304" pitchFamily="18" charset="0"/>
                <a:cs typeface="Times New Roman" panose="02020603050405020304" pitchFamily="18" charset="0"/>
              </a:rPr>
              <a:t>    (5) În baza cererii </a:t>
            </a:r>
            <a:r>
              <a:rPr lang="ro-RO" sz="1600" b="0" dirty="0" err="1">
                <a:solidFill>
                  <a:schemeClr val="tx1"/>
                </a:solidFill>
                <a:latin typeface="Times New Roman" panose="02020603050405020304" pitchFamily="18" charset="0"/>
                <a:cs typeface="Times New Roman" panose="02020603050405020304" pitchFamily="18" charset="0"/>
              </a:rPr>
              <a:t>menţionate</a:t>
            </a:r>
            <a:r>
              <a:rPr lang="ro-RO" sz="1600" b="0" dirty="0">
                <a:solidFill>
                  <a:schemeClr val="tx1"/>
                </a:solidFill>
                <a:latin typeface="Times New Roman" panose="02020603050405020304" pitchFamily="18" charset="0"/>
                <a:cs typeface="Times New Roman" panose="02020603050405020304" pitchFamily="18" charset="0"/>
              </a:rPr>
              <a:t> la alin. (4), </a:t>
            </a:r>
            <a:r>
              <a:rPr lang="ro-RO" sz="1600" b="0" dirty="0" err="1">
                <a:solidFill>
                  <a:schemeClr val="tx1"/>
                </a:solidFill>
                <a:latin typeface="Times New Roman" panose="02020603050405020304" pitchFamily="18" charset="0"/>
                <a:cs typeface="Times New Roman" panose="02020603050405020304" pitchFamily="18" charset="0"/>
              </a:rPr>
              <a:t>instituţia</a:t>
            </a:r>
            <a:r>
              <a:rPr lang="ro-RO" sz="1600" b="0" dirty="0">
                <a:solidFill>
                  <a:schemeClr val="tx1"/>
                </a:solidFill>
                <a:latin typeface="Times New Roman" panose="02020603050405020304" pitchFamily="18" charset="0"/>
                <a:cs typeface="Times New Roman" panose="02020603050405020304" pitchFamily="18" charset="0"/>
              </a:rPr>
              <a:t> competentă </a:t>
            </a:r>
            <a:r>
              <a:rPr lang="ro-RO" sz="1600" b="0" dirty="0" err="1">
                <a:solidFill>
                  <a:schemeClr val="tx1"/>
                </a:solidFill>
                <a:latin typeface="Times New Roman" panose="02020603050405020304" pitchFamily="18" charset="0"/>
                <a:cs typeface="Times New Roman" panose="02020603050405020304" pitchFamily="18" charset="0"/>
              </a:rPr>
              <a:t>revizuieşte</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condiţiile</a:t>
            </a:r>
            <a:r>
              <a:rPr lang="ro-RO" sz="1600" b="0" dirty="0">
                <a:solidFill>
                  <a:schemeClr val="tx1"/>
                </a:solidFill>
                <a:latin typeface="Times New Roman" panose="02020603050405020304" pitchFamily="18" charset="0"/>
                <a:cs typeface="Times New Roman" panose="02020603050405020304" pitchFamily="18" charset="0"/>
              </a:rPr>
              <a:t> de deversare a apei uzate prevăzute în </a:t>
            </a:r>
            <a:r>
              <a:rPr lang="ro-RO" sz="1600" b="0" dirty="0" err="1">
                <a:solidFill>
                  <a:schemeClr val="tx1"/>
                </a:solidFill>
                <a:latin typeface="Times New Roman" panose="02020603050405020304" pitchFamily="18" charset="0"/>
                <a:cs typeface="Times New Roman" panose="02020603050405020304" pitchFamily="18" charset="0"/>
              </a:rPr>
              <a:t>autorizaţie</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avînd</a:t>
            </a:r>
            <a:r>
              <a:rPr lang="ro-RO" sz="1600" b="0" dirty="0">
                <a:solidFill>
                  <a:schemeClr val="tx1"/>
                </a:solidFill>
                <a:latin typeface="Times New Roman" panose="02020603050405020304" pitchFamily="18" charset="0"/>
                <a:cs typeface="Times New Roman" panose="02020603050405020304" pitchFamily="18" charset="0"/>
              </a:rPr>
              <a:t> ca scop </a:t>
            </a:r>
            <a:r>
              <a:rPr lang="ro-RO" sz="1600" b="0" dirty="0" err="1">
                <a:solidFill>
                  <a:schemeClr val="tx1"/>
                </a:solidFill>
                <a:latin typeface="Times New Roman" panose="02020603050405020304" pitchFamily="18" charset="0"/>
                <a:cs typeface="Times New Roman" panose="02020603050405020304" pitchFamily="18" charset="0"/>
              </a:rPr>
              <a:t>îmbunătăţirea</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calităţii</a:t>
            </a:r>
            <a:r>
              <a:rPr lang="ro-RO" sz="1600" b="0" dirty="0">
                <a:solidFill>
                  <a:schemeClr val="tx1"/>
                </a:solidFill>
                <a:latin typeface="Times New Roman" panose="02020603050405020304" pitchFamily="18" charset="0"/>
                <a:cs typeface="Times New Roman" panose="02020603050405020304" pitchFamily="18" charset="0"/>
              </a:rPr>
              <a:t> apei,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modifică, atunci </a:t>
            </a:r>
            <a:r>
              <a:rPr lang="ro-RO" sz="1600" b="0" dirty="0" err="1">
                <a:solidFill>
                  <a:schemeClr val="tx1"/>
                </a:solidFill>
                <a:latin typeface="Times New Roman" panose="02020603050405020304" pitchFamily="18" charset="0"/>
                <a:cs typeface="Times New Roman" panose="02020603050405020304" pitchFamily="18" charset="0"/>
              </a:rPr>
              <a:t>cînd</a:t>
            </a:r>
            <a:r>
              <a:rPr lang="ro-RO" sz="1600" b="0" dirty="0">
                <a:solidFill>
                  <a:schemeClr val="tx1"/>
                </a:solidFill>
                <a:latin typeface="Times New Roman" panose="02020603050405020304" pitchFamily="18" charset="0"/>
                <a:cs typeface="Times New Roman" panose="02020603050405020304" pitchFamily="18" charset="0"/>
              </a:rPr>
              <a:t> este necesar, aceste </a:t>
            </a:r>
            <a:r>
              <a:rPr lang="ro-RO" sz="1600" b="0" dirty="0" err="1">
                <a:solidFill>
                  <a:schemeClr val="tx1"/>
                </a:solidFill>
                <a:latin typeface="Times New Roman" panose="02020603050405020304" pitchFamily="18" charset="0"/>
                <a:cs typeface="Times New Roman" panose="02020603050405020304" pitchFamily="18" charset="0"/>
              </a:rPr>
              <a:t>condiţii</a:t>
            </a:r>
            <a:r>
              <a:rPr lang="ro-RO" sz="1600" b="0" dirty="0">
                <a:solidFill>
                  <a:schemeClr val="tx1"/>
                </a:solidFill>
                <a:latin typeface="Times New Roman" panose="02020603050405020304" pitchFamily="18" charset="0"/>
                <a:cs typeface="Times New Roman" panose="02020603050405020304" pitchFamily="18" charset="0"/>
              </a:rPr>
              <a:t> pentru a reduce cantitatea, tipul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/sau </a:t>
            </a:r>
            <a:r>
              <a:rPr lang="ro-RO" sz="1600" b="0" dirty="0" err="1">
                <a:solidFill>
                  <a:schemeClr val="tx1"/>
                </a:solidFill>
                <a:latin typeface="Times New Roman" panose="02020603050405020304" pitchFamily="18" charset="0"/>
                <a:cs typeface="Times New Roman" panose="02020603050405020304" pitchFamily="18" charset="0"/>
              </a:rPr>
              <a:t>concentraţia</a:t>
            </a:r>
            <a:r>
              <a:rPr lang="ro-RO" sz="1600" b="0" dirty="0">
                <a:solidFill>
                  <a:schemeClr val="tx1"/>
                </a:solidFill>
                <a:latin typeface="Times New Roman" panose="02020603050405020304" pitchFamily="18" charset="0"/>
                <a:cs typeface="Times New Roman" panose="02020603050405020304" pitchFamily="18" charset="0"/>
              </a:rPr>
              <a:t> de </a:t>
            </a:r>
            <a:r>
              <a:rPr lang="ro-RO" sz="1600" b="0" dirty="0" err="1">
                <a:solidFill>
                  <a:schemeClr val="tx1"/>
                </a:solidFill>
                <a:latin typeface="Times New Roman" panose="02020603050405020304" pitchFamily="18" charset="0"/>
                <a:cs typeface="Times New Roman" panose="02020603050405020304" pitchFamily="18" charset="0"/>
              </a:rPr>
              <a:t>poluanţi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deversaţi</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ro-RO" sz="1600" b="0" dirty="0">
                <a:solidFill>
                  <a:schemeClr val="tx1"/>
                </a:solidFill>
                <a:latin typeface="Times New Roman" panose="02020603050405020304" pitchFamily="18" charset="0"/>
                <a:cs typeface="Times New Roman" panose="02020603050405020304" pitchFamily="18" charset="0"/>
              </a:rPr>
              <a:t>    a) ca rezultat al introducerii în </a:t>
            </a:r>
            <a:r>
              <a:rPr lang="ro-RO" sz="1600" b="0" dirty="0" err="1">
                <a:solidFill>
                  <a:schemeClr val="tx1"/>
                </a:solidFill>
                <a:latin typeface="Times New Roman" panose="02020603050405020304" pitchFamily="18" charset="0"/>
                <a:cs typeface="Times New Roman" panose="02020603050405020304" pitchFamily="18" charset="0"/>
              </a:rPr>
              <a:t>legislaţie</a:t>
            </a:r>
            <a:r>
              <a:rPr lang="ro-RO" sz="1600" b="0" dirty="0">
                <a:solidFill>
                  <a:schemeClr val="tx1"/>
                </a:solidFill>
                <a:latin typeface="Times New Roman" panose="02020603050405020304" pitchFamily="18" charset="0"/>
                <a:cs typeface="Times New Roman" panose="02020603050405020304" pitchFamily="18" charset="0"/>
              </a:rPr>
              <a:t> a unor valori-limită de emisie mai stricte;</a:t>
            </a:r>
          </a:p>
          <a:p>
            <a:pPr algn="just"/>
            <a:r>
              <a:rPr lang="ro-RO" sz="1600" b="0" dirty="0">
                <a:solidFill>
                  <a:schemeClr val="tx1"/>
                </a:solidFill>
                <a:latin typeface="Times New Roman" panose="02020603050405020304" pitchFamily="18" charset="0"/>
                <a:cs typeface="Times New Roman" panose="02020603050405020304" pitchFamily="18" charset="0"/>
              </a:rPr>
              <a:t>    b) pentru asigurarea </a:t>
            </a:r>
            <a:r>
              <a:rPr lang="ro-RO" sz="1600" b="0" dirty="0" err="1">
                <a:solidFill>
                  <a:schemeClr val="tx1"/>
                </a:solidFill>
                <a:latin typeface="Times New Roman" panose="02020603050405020304" pitchFamily="18" charset="0"/>
                <a:cs typeface="Times New Roman" panose="02020603050405020304" pitchFamily="18" charset="0"/>
              </a:rPr>
              <a:t>conformităţii</a:t>
            </a:r>
            <a:r>
              <a:rPr lang="ro-RO" sz="1600" b="0" dirty="0">
                <a:solidFill>
                  <a:schemeClr val="tx1"/>
                </a:solidFill>
                <a:latin typeface="Times New Roman" panose="02020603050405020304" pitchFamily="18" charset="0"/>
                <a:cs typeface="Times New Roman" panose="02020603050405020304" pitchFamily="18" charset="0"/>
              </a:rPr>
              <a:t> cu </a:t>
            </a:r>
            <a:r>
              <a:rPr lang="ro-RO" sz="1600" b="0" dirty="0" err="1">
                <a:solidFill>
                  <a:schemeClr val="tx1"/>
                </a:solidFill>
                <a:latin typeface="Times New Roman" panose="02020603050405020304" pitchFamily="18" charset="0"/>
                <a:cs typeface="Times New Roman" panose="02020603050405020304" pitchFamily="18" charset="0"/>
              </a:rPr>
              <a:t>cerinţele</a:t>
            </a:r>
            <a:r>
              <a:rPr lang="ro-RO" sz="1600" b="0" dirty="0">
                <a:solidFill>
                  <a:schemeClr val="tx1"/>
                </a:solidFill>
                <a:latin typeface="Times New Roman" panose="02020603050405020304" pitchFamily="18" charset="0"/>
                <a:cs typeface="Times New Roman" panose="02020603050405020304" pitchFamily="18" charset="0"/>
              </a:rPr>
              <a:t> de calitate a mediului pentru ape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/sau cu obiectivele de mediu pentru ape;</a:t>
            </a:r>
          </a:p>
          <a:p>
            <a:pPr algn="just"/>
            <a:r>
              <a:rPr lang="ro-RO" sz="1600" b="0" dirty="0">
                <a:solidFill>
                  <a:schemeClr val="tx1"/>
                </a:solidFill>
                <a:latin typeface="Times New Roman" panose="02020603050405020304" pitchFamily="18" charset="0"/>
                <a:cs typeface="Times New Roman" panose="02020603050405020304" pitchFamily="18" charset="0"/>
              </a:rPr>
              <a:t>    c) în virtutea schimbărilor produse în tehnologie în ceea ce </a:t>
            </a:r>
            <a:r>
              <a:rPr lang="ro-RO" sz="1600" b="0" dirty="0" err="1">
                <a:solidFill>
                  <a:schemeClr val="tx1"/>
                </a:solidFill>
                <a:latin typeface="Times New Roman" panose="02020603050405020304" pitchFamily="18" charset="0"/>
                <a:cs typeface="Times New Roman" panose="02020603050405020304" pitchFamily="18" charset="0"/>
              </a:rPr>
              <a:t>priveşte</a:t>
            </a:r>
            <a:r>
              <a:rPr lang="ro-RO" sz="1600" b="0" dirty="0">
                <a:solidFill>
                  <a:schemeClr val="tx1"/>
                </a:solidFill>
                <a:latin typeface="Times New Roman" panose="02020603050405020304" pitchFamily="18" charset="0"/>
                <a:cs typeface="Times New Roman" panose="02020603050405020304" pitchFamily="18" charset="0"/>
              </a:rPr>
              <a:t> cele mai bune tehnici disponibile.</a:t>
            </a:r>
          </a:p>
        </p:txBody>
      </p:sp>
    </p:spTree>
    <p:extLst>
      <p:ext uri="{BB962C8B-B14F-4D97-AF65-F5344CB8AC3E}">
        <p14:creationId xmlns:p14="http://schemas.microsoft.com/office/powerpoint/2010/main" val="334961173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AEE9888F-EF22-4C02-8002-F57F9A913AEE}"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770537"/>
          </a:xfrm>
          <a:prstGeom prst="rect">
            <a:avLst/>
          </a:prstGeom>
          <a:noFill/>
        </p:spPr>
        <p:txBody>
          <a:bodyPr wrap="square" rtlCol="0">
            <a:spAutoFit/>
          </a:bodyPr>
          <a:lstStyle/>
          <a:p>
            <a:pPr algn="just"/>
            <a:r>
              <a:rPr lang="pt-BR" sz="1600" b="0" dirty="0">
                <a:solidFill>
                  <a:schemeClr val="tx1"/>
                </a:solidFill>
                <a:latin typeface="Times New Roman" panose="02020603050405020304" pitchFamily="18" charset="0"/>
                <a:cs typeface="Times New Roman" panose="02020603050405020304" pitchFamily="18" charset="0"/>
              </a:rPr>
              <a:t> </a:t>
            </a:r>
            <a:r>
              <a:rPr lang="pt-BR" sz="1600" dirty="0">
                <a:solidFill>
                  <a:schemeClr val="tx1"/>
                </a:solidFill>
                <a:latin typeface="Times New Roman" panose="02020603050405020304" pitchFamily="18" charset="0"/>
                <a:cs typeface="Times New Roman" panose="02020603050405020304" pitchFamily="18" charset="0"/>
              </a:rPr>
              <a:t>Articolul 45. Folosinţa apelor subterane</a:t>
            </a:r>
          </a:p>
          <a:p>
            <a:pPr algn="just"/>
            <a:r>
              <a:rPr lang="pt-BR" sz="1600" b="0" dirty="0">
                <a:solidFill>
                  <a:schemeClr val="tx1"/>
                </a:solidFill>
                <a:latin typeface="Times New Roman" panose="02020603050405020304" pitchFamily="18" charset="0"/>
                <a:cs typeface="Times New Roman" panose="02020603050405020304" pitchFamily="18" charset="0"/>
              </a:rPr>
              <a:t>    (1) Folosinţa apelor subterane cu proprietăţi potabile în alte scopuri decît cel al alimentării cu apă potabilă şi cu apă menajeră este interzisă.</a:t>
            </a:r>
          </a:p>
          <a:p>
            <a:pPr algn="just"/>
            <a:r>
              <a:rPr lang="pt-BR" sz="1600" b="0" dirty="0">
                <a:solidFill>
                  <a:schemeClr val="tx1"/>
                </a:solidFill>
                <a:latin typeface="Times New Roman" panose="02020603050405020304" pitchFamily="18" charset="0"/>
                <a:cs typeface="Times New Roman" panose="02020603050405020304" pitchFamily="18" charset="0"/>
              </a:rPr>
              <a:t>    (2) În zonele în care nu există surse necesare de apă de suprafaţă, dar există rezerve suficiente de ape subterane, inclusiv cu proprietăţi potabile, se permite folosirea acestora în alte scopuri decît cel al alimentării cu apă potabilă şi menajeră în baza unor reglementări aprobate de Guvern.</a:t>
            </a:r>
            <a:endParaRPr lang="ro-RO" sz="1600" b="0" dirty="0">
              <a:solidFill>
                <a:schemeClr val="tx1"/>
              </a:solidFill>
              <a:latin typeface="Times New Roman" panose="02020603050405020304" pitchFamily="18" charset="0"/>
              <a:cs typeface="Times New Roman" panose="02020603050405020304" pitchFamily="18" charset="0"/>
            </a:endParaRPr>
          </a:p>
          <a:p>
            <a:r>
              <a:rPr lang="en-US" sz="1600" b="0" dirty="0">
                <a:solidFill>
                  <a:schemeClr val="tx1"/>
                </a:solidFill>
                <a:latin typeface="Times New Roman" panose="02020603050405020304" pitchFamily="18" charset="0"/>
                <a:cs typeface="Times New Roman" panose="02020603050405020304" pitchFamily="18" charset="0"/>
              </a:rPr>
              <a:t> (3) </a:t>
            </a:r>
            <a:r>
              <a:rPr lang="ro-RO" sz="1600" b="0" dirty="0" err="1">
                <a:solidFill>
                  <a:schemeClr val="tx1"/>
                </a:solidFill>
                <a:latin typeface="Times New Roman" panose="02020603050405020304" pitchFamily="18" charset="0"/>
                <a:cs typeface="Times New Roman" panose="02020603050405020304" pitchFamily="18" charset="0"/>
              </a:rPr>
              <a:t>Folosinţa</a:t>
            </a:r>
            <a:r>
              <a:rPr lang="ro-RO" sz="1600" b="0" dirty="0">
                <a:solidFill>
                  <a:schemeClr val="tx1"/>
                </a:solidFill>
                <a:latin typeface="Times New Roman" panose="02020603050405020304" pitchFamily="18" charset="0"/>
                <a:cs typeface="Times New Roman" panose="02020603050405020304" pitchFamily="18" charset="0"/>
              </a:rPr>
              <a:t> apei subterane se efectuează numai în baza </a:t>
            </a:r>
            <a:r>
              <a:rPr lang="ro-RO" sz="1600" b="0" dirty="0" err="1">
                <a:solidFill>
                  <a:schemeClr val="tx1"/>
                </a:solidFill>
                <a:latin typeface="Times New Roman" panose="02020603050405020304" pitchFamily="18" charset="0"/>
                <a:cs typeface="Times New Roman" panose="02020603050405020304" pitchFamily="18" charset="0"/>
              </a:rPr>
              <a:t>autorizaţiei</a:t>
            </a:r>
            <a:r>
              <a:rPr lang="ro-RO" sz="1600" b="0" dirty="0">
                <a:solidFill>
                  <a:schemeClr val="tx1"/>
                </a:solidFill>
                <a:latin typeface="Times New Roman" panose="02020603050405020304" pitchFamily="18" charset="0"/>
                <a:cs typeface="Times New Roman" panose="02020603050405020304" pitchFamily="18" charset="0"/>
              </a:rPr>
              <a:t> de mediu pentru </a:t>
            </a:r>
            <a:r>
              <a:rPr lang="ro-RO" sz="1600" b="0" dirty="0" err="1">
                <a:solidFill>
                  <a:schemeClr val="tx1"/>
                </a:solidFill>
                <a:latin typeface="Times New Roman" panose="02020603050405020304" pitchFamily="18" charset="0"/>
                <a:cs typeface="Times New Roman" panose="02020603050405020304" pitchFamily="18" charset="0"/>
              </a:rPr>
              <a:t>folosinţa</a:t>
            </a:r>
            <a:r>
              <a:rPr lang="ro-RO" sz="1600" b="0" dirty="0">
                <a:solidFill>
                  <a:schemeClr val="tx1"/>
                </a:solidFill>
                <a:latin typeface="Times New Roman" panose="02020603050405020304" pitchFamily="18" charset="0"/>
                <a:cs typeface="Times New Roman" panose="02020603050405020304" pitchFamily="18" charset="0"/>
              </a:rPr>
              <a:t> specială a apei.</a:t>
            </a:r>
          </a:p>
          <a:p>
            <a:r>
              <a:rPr lang="ro-RO" sz="1600" b="0" dirty="0">
                <a:solidFill>
                  <a:schemeClr val="tx1"/>
                </a:solidFill>
                <a:latin typeface="Times New Roman" panose="02020603050405020304" pitchFamily="18" charset="0"/>
                <a:cs typeface="Times New Roman" panose="02020603050405020304" pitchFamily="18" charset="0"/>
              </a:rPr>
              <a:t>    (4) Nu este necesară </a:t>
            </a:r>
            <a:r>
              <a:rPr lang="ro-RO" sz="1600" b="0" dirty="0" err="1">
                <a:solidFill>
                  <a:schemeClr val="tx1"/>
                </a:solidFill>
                <a:latin typeface="Times New Roman" panose="02020603050405020304" pitchFamily="18" charset="0"/>
                <a:cs typeface="Times New Roman" panose="02020603050405020304" pitchFamily="18" charset="0"/>
              </a:rPr>
              <a:t>obţinerea</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autorizaţiei</a:t>
            </a:r>
            <a:r>
              <a:rPr lang="ro-RO" sz="1600" b="0" dirty="0">
                <a:solidFill>
                  <a:schemeClr val="tx1"/>
                </a:solidFill>
                <a:latin typeface="Times New Roman" panose="02020603050405020304" pitchFamily="18" charset="0"/>
                <a:cs typeface="Times New Roman" panose="02020603050405020304" pitchFamily="18" charset="0"/>
              </a:rPr>
              <a:t> de mediu pentru </a:t>
            </a:r>
            <a:r>
              <a:rPr lang="ro-RO" sz="1600" b="0" dirty="0" err="1">
                <a:solidFill>
                  <a:schemeClr val="tx1"/>
                </a:solidFill>
                <a:latin typeface="Times New Roman" panose="02020603050405020304" pitchFamily="18" charset="0"/>
                <a:cs typeface="Times New Roman" panose="02020603050405020304" pitchFamily="18" charset="0"/>
              </a:rPr>
              <a:t>folosinţa</a:t>
            </a:r>
            <a:r>
              <a:rPr lang="ro-RO" sz="1600" b="0" dirty="0">
                <a:solidFill>
                  <a:schemeClr val="tx1"/>
                </a:solidFill>
                <a:latin typeface="Times New Roman" panose="02020603050405020304" pitchFamily="18" charset="0"/>
                <a:cs typeface="Times New Roman" panose="02020603050405020304" pitchFamily="18" charset="0"/>
              </a:rPr>
              <a:t> specială a apei în cazul în care </a:t>
            </a:r>
            <a:r>
              <a:rPr lang="ro-RO" sz="1600" b="0" dirty="0" err="1">
                <a:solidFill>
                  <a:schemeClr val="tx1"/>
                </a:solidFill>
                <a:latin typeface="Times New Roman" panose="02020603050405020304" pitchFamily="18" charset="0"/>
                <a:cs typeface="Times New Roman" panose="02020603050405020304" pitchFamily="18" charset="0"/>
              </a:rPr>
              <a:t>folosinţa</a:t>
            </a:r>
            <a:r>
              <a:rPr lang="ro-RO" sz="1600" b="0" dirty="0">
                <a:solidFill>
                  <a:schemeClr val="tx1"/>
                </a:solidFill>
                <a:latin typeface="Times New Roman" panose="02020603050405020304" pitchFamily="18" charset="0"/>
                <a:cs typeface="Times New Roman" panose="02020603050405020304" pitchFamily="18" charset="0"/>
              </a:rPr>
              <a:t> apelor freatice se încadrează în </a:t>
            </a:r>
            <a:r>
              <a:rPr lang="ro-RO" sz="1600" b="0" dirty="0" err="1">
                <a:solidFill>
                  <a:schemeClr val="tx1"/>
                </a:solidFill>
                <a:latin typeface="Times New Roman" panose="02020603050405020304" pitchFamily="18" charset="0"/>
                <a:cs typeface="Times New Roman" panose="02020603050405020304" pitchFamily="18" charset="0"/>
              </a:rPr>
              <a:t>folosinţa</a:t>
            </a:r>
            <a:r>
              <a:rPr lang="ro-RO" sz="1600" b="0" dirty="0">
                <a:solidFill>
                  <a:schemeClr val="tx1"/>
                </a:solidFill>
                <a:latin typeface="Times New Roman" panose="02020603050405020304" pitchFamily="18" charset="0"/>
                <a:cs typeface="Times New Roman" panose="02020603050405020304" pitchFamily="18" charset="0"/>
              </a:rPr>
              <a:t> generală a apei conform </a:t>
            </a:r>
            <a:r>
              <a:rPr lang="en-US" sz="1600" b="0" dirty="0">
                <a:solidFill>
                  <a:schemeClr val="tx1"/>
                </a:solidFill>
                <a:latin typeface="Times New Roman" panose="02020603050405020304" pitchFamily="18" charset="0"/>
                <a:cs typeface="Times New Roman" panose="02020603050405020304" pitchFamily="18" charset="0"/>
              </a:rPr>
              <a:t>art. 22.</a:t>
            </a:r>
            <a:endParaRPr lang="ro-RO" sz="1600" b="0" dirty="0">
              <a:solidFill>
                <a:schemeClr val="tx1"/>
              </a:solidFill>
              <a:latin typeface="Times New Roman" panose="02020603050405020304" pitchFamily="18" charset="0"/>
              <a:cs typeface="Times New Roman" panose="02020603050405020304" pitchFamily="18" charset="0"/>
            </a:endParaRPr>
          </a:p>
          <a:p>
            <a:r>
              <a:rPr lang="en-US" sz="1600" b="0" dirty="0">
                <a:solidFill>
                  <a:schemeClr val="tx1"/>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Articolul 46. Calitatea apelor subterane</a:t>
            </a:r>
          </a:p>
          <a:p>
            <a:r>
              <a:rPr lang="ro-RO" sz="1600" b="0" dirty="0">
                <a:solidFill>
                  <a:schemeClr val="tx1"/>
                </a:solidFill>
                <a:latin typeface="Times New Roman" panose="02020603050405020304" pitchFamily="18" charset="0"/>
                <a:cs typeface="Times New Roman" panose="02020603050405020304" pitchFamily="18" charset="0"/>
              </a:rPr>
              <a:t>    (1) </a:t>
            </a:r>
            <a:r>
              <a:rPr lang="ro-RO" sz="1600" b="0" dirty="0" err="1">
                <a:solidFill>
                  <a:schemeClr val="tx1"/>
                </a:solidFill>
                <a:latin typeface="Times New Roman" panose="02020603050405020304" pitchFamily="18" charset="0"/>
                <a:cs typeface="Times New Roman" panose="02020603050405020304" pitchFamily="18" charset="0"/>
              </a:rPr>
              <a:t>Cerinţele</a:t>
            </a:r>
            <a:r>
              <a:rPr lang="ro-RO" sz="1600" b="0" dirty="0">
                <a:solidFill>
                  <a:schemeClr val="tx1"/>
                </a:solidFill>
                <a:latin typeface="Times New Roman" panose="02020603050405020304" pitchFamily="18" charset="0"/>
                <a:cs typeface="Times New Roman" panose="02020603050405020304" pitchFamily="18" charset="0"/>
              </a:rPr>
              <a:t> de calitate a apelor subterane se stabilesc printr-un regulament aprobat de Guvern (</a:t>
            </a:r>
            <a:r>
              <a:rPr lang="ro-RO" sz="1600" dirty="0">
                <a:solidFill>
                  <a:schemeClr val="tx1"/>
                </a:solidFill>
                <a:latin typeface="Times New Roman" panose="02020603050405020304" pitchFamily="18" charset="0"/>
                <a:cs typeface="Times New Roman" panose="02020603050405020304" pitchFamily="18" charset="0"/>
              </a:rPr>
              <a:t>vezi </a:t>
            </a:r>
            <a:r>
              <a:rPr lang="nn-NO" sz="1600" dirty="0">
                <a:solidFill>
                  <a:schemeClr val="tx1"/>
                </a:solidFill>
                <a:latin typeface="Times New Roman" panose="02020603050405020304" pitchFamily="18" charset="0"/>
                <a:cs typeface="Times New Roman" panose="02020603050405020304" pitchFamily="18" charset="0"/>
              </a:rPr>
              <a:t>HG nr. 931 din 20.11.2013</a:t>
            </a:r>
            <a:r>
              <a:rPr lang="ro-RO" sz="1600" b="0" dirty="0">
                <a:solidFill>
                  <a:schemeClr val="tx1"/>
                </a:solidFill>
                <a:latin typeface="Times New Roman" panose="02020603050405020304" pitchFamily="18" charset="0"/>
                <a:cs typeface="Times New Roman" panose="02020603050405020304" pitchFamily="18" charset="0"/>
              </a:rPr>
              <a:t>), care trebuie să </a:t>
            </a:r>
            <a:r>
              <a:rPr lang="ro-RO" sz="1600" b="0" dirty="0" err="1">
                <a:solidFill>
                  <a:schemeClr val="tx1"/>
                </a:solidFill>
                <a:latin typeface="Times New Roman" panose="02020603050405020304" pitchFamily="18" charset="0"/>
                <a:cs typeface="Times New Roman" panose="02020603050405020304" pitchFamily="18" charset="0"/>
              </a:rPr>
              <a:t>conţină</a:t>
            </a:r>
            <a:r>
              <a:rPr lang="ro-RO" sz="1600" b="0" dirty="0">
                <a:solidFill>
                  <a:schemeClr val="tx1"/>
                </a:solidFill>
                <a:latin typeface="Times New Roman" panose="02020603050405020304" pitchFamily="18" charset="0"/>
                <a:cs typeface="Times New Roman" panose="02020603050405020304" pitchFamily="18" charset="0"/>
              </a:rPr>
              <a:t> prevederi referitor la:</a:t>
            </a:r>
          </a:p>
          <a:p>
            <a:r>
              <a:rPr lang="ro-RO" sz="1600" b="0" dirty="0">
                <a:solidFill>
                  <a:schemeClr val="tx1"/>
                </a:solidFill>
                <a:latin typeface="Times New Roman" panose="02020603050405020304" pitchFamily="18" charset="0"/>
                <a:cs typeface="Times New Roman" panose="02020603050405020304" pitchFamily="18" charset="0"/>
              </a:rPr>
              <a:t>    a) obiectivele de gestionare a apelor subterane sau a corpurilor de apă subterană care pot prevedea, fără a se limita la acestea, starea cantitativă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chimică, </a:t>
            </a:r>
            <a:r>
              <a:rPr lang="ro-RO" sz="1600" b="0" dirty="0" err="1">
                <a:solidFill>
                  <a:schemeClr val="tx1"/>
                </a:solidFill>
                <a:latin typeface="Times New Roman" panose="02020603050405020304" pitchFamily="18" charset="0"/>
                <a:cs typeface="Times New Roman" panose="02020603050405020304" pitchFamily="18" charset="0"/>
              </a:rPr>
              <a:t>concentraţia</a:t>
            </a:r>
            <a:r>
              <a:rPr lang="ro-RO" sz="1600" b="0" dirty="0">
                <a:solidFill>
                  <a:schemeClr val="tx1"/>
                </a:solidFill>
                <a:latin typeface="Times New Roman" panose="02020603050405020304" pitchFamily="18" charset="0"/>
                <a:cs typeface="Times New Roman" panose="02020603050405020304" pitchFamily="18" charset="0"/>
              </a:rPr>
              <a:t> de </a:t>
            </a:r>
            <a:r>
              <a:rPr lang="ro-RO" sz="1600" b="0" dirty="0" err="1">
                <a:solidFill>
                  <a:schemeClr val="tx1"/>
                </a:solidFill>
                <a:latin typeface="Times New Roman" panose="02020603050405020304" pitchFamily="18" charset="0"/>
                <a:cs typeface="Times New Roman" panose="02020603050405020304" pitchFamily="18" charset="0"/>
              </a:rPr>
              <a:t>poluanţi</a:t>
            </a:r>
            <a:r>
              <a:rPr lang="ro-RO" sz="1600" b="0" dirty="0">
                <a:solidFill>
                  <a:schemeClr val="tx1"/>
                </a:solidFill>
                <a:latin typeface="Times New Roman" panose="02020603050405020304" pitchFamily="18" charset="0"/>
                <a:cs typeface="Times New Roman" panose="02020603050405020304" pitchFamily="18" charset="0"/>
              </a:rPr>
              <a:t> ca urmare a </a:t>
            </a:r>
            <a:r>
              <a:rPr lang="ro-RO" sz="1600" b="0" dirty="0" err="1">
                <a:solidFill>
                  <a:schemeClr val="tx1"/>
                </a:solidFill>
                <a:latin typeface="Times New Roman" panose="02020603050405020304" pitchFamily="18" charset="0"/>
                <a:cs typeface="Times New Roman" panose="02020603050405020304" pitchFamily="18" charset="0"/>
              </a:rPr>
              <a:t>activităţilor</a:t>
            </a:r>
            <a:r>
              <a:rPr lang="ro-RO" sz="1600" b="0" dirty="0">
                <a:solidFill>
                  <a:schemeClr val="tx1"/>
                </a:solidFill>
                <a:latin typeface="Times New Roman" panose="02020603050405020304" pitchFamily="18" charset="0"/>
                <a:cs typeface="Times New Roman" panose="02020603050405020304" pitchFamily="18" charset="0"/>
              </a:rPr>
              <a:t> umane, asigurarea unui echilibru între captare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realimentare;</a:t>
            </a:r>
          </a:p>
          <a:p>
            <a:r>
              <a:rPr lang="ro-RO" sz="1600" b="0" dirty="0">
                <a:solidFill>
                  <a:schemeClr val="tx1"/>
                </a:solidFill>
                <a:latin typeface="Times New Roman" panose="02020603050405020304" pitchFamily="18" charset="0"/>
                <a:cs typeface="Times New Roman" panose="02020603050405020304" pitchFamily="18" charset="0"/>
              </a:rPr>
              <a:t>    b) </a:t>
            </a:r>
            <a:r>
              <a:rPr lang="ro-RO" sz="1600" b="0" dirty="0" err="1">
                <a:solidFill>
                  <a:schemeClr val="tx1"/>
                </a:solidFill>
                <a:latin typeface="Times New Roman" panose="02020603050405020304" pitchFamily="18" charset="0"/>
                <a:cs typeface="Times New Roman" panose="02020603050405020304" pitchFamily="18" charset="0"/>
              </a:rPr>
              <a:t>cerinţele</a:t>
            </a:r>
            <a:r>
              <a:rPr lang="ro-RO" sz="1600" b="0" dirty="0">
                <a:solidFill>
                  <a:schemeClr val="tx1"/>
                </a:solidFill>
                <a:latin typeface="Times New Roman" panose="02020603050405020304" pitchFamily="18" charset="0"/>
                <a:cs typeface="Times New Roman" panose="02020603050405020304" pitchFamily="18" charset="0"/>
              </a:rPr>
              <a:t> de calitate pentru apele subterane;</a:t>
            </a:r>
          </a:p>
          <a:p>
            <a:r>
              <a:rPr lang="ro-RO" sz="1600" b="0" dirty="0">
                <a:solidFill>
                  <a:schemeClr val="tx1"/>
                </a:solidFill>
                <a:latin typeface="Times New Roman" panose="02020603050405020304" pitchFamily="18" charset="0"/>
                <a:cs typeface="Times New Roman" panose="02020603050405020304" pitchFamily="18" charset="0"/>
              </a:rPr>
              <a:t>    c) permisiunea realimentării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stabilirea unor </a:t>
            </a:r>
            <a:r>
              <a:rPr lang="ro-RO" sz="1600" b="0" dirty="0" err="1">
                <a:solidFill>
                  <a:schemeClr val="tx1"/>
                </a:solidFill>
                <a:latin typeface="Times New Roman" panose="02020603050405020304" pitchFamily="18" charset="0"/>
                <a:cs typeface="Times New Roman" panose="02020603050405020304" pitchFamily="18" charset="0"/>
              </a:rPr>
              <a:t>condiţii</a:t>
            </a:r>
            <a:r>
              <a:rPr lang="ro-RO" sz="1600" b="0" dirty="0">
                <a:solidFill>
                  <a:schemeClr val="tx1"/>
                </a:solidFill>
                <a:latin typeface="Times New Roman" panose="02020603050405020304" pitchFamily="18" charset="0"/>
                <a:cs typeface="Times New Roman" panose="02020603050405020304" pitchFamily="18" charset="0"/>
              </a:rPr>
              <a:t> specifice de explorare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captare a apelor subterane;</a:t>
            </a:r>
          </a:p>
        </p:txBody>
      </p:sp>
    </p:spTree>
    <p:extLst>
      <p:ext uri="{BB962C8B-B14F-4D97-AF65-F5344CB8AC3E}">
        <p14:creationId xmlns:p14="http://schemas.microsoft.com/office/powerpoint/2010/main" val="280121346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6B47CE39-FE1F-4DC7-8027-490E885FA24B}"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5509200"/>
          </a:xfrm>
          <a:prstGeom prst="rect">
            <a:avLst/>
          </a:prstGeom>
          <a:noFill/>
        </p:spPr>
        <p:txBody>
          <a:bodyPr wrap="square" rtlCol="0">
            <a:spAutoFit/>
          </a:bodyPr>
          <a:lstStyle/>
          <a:p>
            <a:r>
              <a:rPr lang="pt-BR" sz="1600" b="0" dirty="0">
                <a:solidFill>
                  <a:schemeClr val="tx1"/>
                </a:solidFill>
                <a:latin typeface="Times New Roman" panose="02020603050405020304" pitchFamily="18" charset="0"/>
                <a:cs typeface="Times New Roman" panose="02020603050405020304" pitchFamily="18" charset="0"/>
              </a:rPr>
              <a:t> d) zonele sanitare ale sondelor.</a:t>
            </a:r>
          </a:p>
          <a:p>
            <a:pPr algn="just"/>
            <a:r>
              <a:rPr lang="pt-BR" sz="1600" b="0" dirty="0">
                <a:solidFill>
                  <a:schemeClr val="tx1"/>
                </a:solidFill>
                <a:latin typeface="Times New Roman" panose="02020603050405020304" pitchFamily="18" charset="0"/>
                <a:cs typeface="Times New Roman" panose="02020603050405020304" pitchFamily="18" charset="0"/>
              </a:rPr>
              <a:t>    (2) Măsurile de asigurare a respectării obiectivelor prevăzute la alin. (1) se elaborează în consultare cu comitetul districtului bazinului hidrografic.</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en-US" sz="1600" b="0" dirty="0">
                <a:solidFill>
                  <a:schemeClr val="tx1"/>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Articolul 55. Taxa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plata pentru </a:t>
            </a:r>
            <a:r>
              <a:rPr lang="ro-RO" sz="1600" dirty="0" err="1">
                <a:solidFill>
                  <a:schemeClr val="tx1"/>
                </a:solidFill>
                <a:latin typeface="Times New Roman" panose="02020603050405020304" pitchFamily="18" charset="0"/>
                <a:cs typeface="Times New Roman" panose="02020603050405020304" pitchFamily="18" charset="0"/>
              </a:rPr>
              <a:t>folosinţa</a:t>
            </a:r>
            <a:r>
              <a:rPr lang="ro-RO" sz="1600" dirty="0">
                <a:solidFill>
                  <a:schemeClr val="tx1"/>
                </a:solidFill>
                <a:latin typeface="Times New Roman" panose="02020603050405020304" pitchFamily="18" charset="0"/>
                <a:cs typeface="Times New Roman" panose="02020603050405020304" pitchFamily="18" charset="0"/>
              </a:rPr>
              <a:t>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poluarea apei</a:t>
            </a:r>
          </a:p>
          <a:p>
            <a:pPr algn="just"/>
            <a:r>
              <a:rPr lang="ro-RO" sz="1600" b="0" dirty="0">
                <a:solidFill>
                  <a:schemeClr val="tx1"/>
                </a:solidFill>
                <a:latin typeface="Times New Roman" panose="02020603050405020304" pitchFamily="18" charset="0"/>
                <a:cs typeface="Times New Roman" panose="02020603050405020304" pitchFamily="18" charset="0"/>
              </a:rPr>
              <a:t>    (1) </a:t>
            </a:r>
            <a:r>
              <a:rPr lang="ro-RO" sz="1600" b="0" dirty="0" err="1">
                <a:solidFill>
                  <a:schemeClr val="tx1"/>
                </a:solidFill>
                <a:latin typeface="Times New Roman" panose="02020603050405020304" pitchFamily="18" charset="0"/>
                <a:cs typeface="Times New Roman" panose="02020603050405020304" pitchFamily="18" charset="0"/>
              </a:rPr>
              <a:t>Folosinţa</a:t>
            </a:r>
            <a:r>
              <a:rPr lang="ro-RO" sz="1600" b="0" dirty="0">
                <a:solidFill>
                  <a:schemeClr val="tx1"/>
                </a:solidFill>
                <a:latin typeface="Times New Roman" panose="02020603050405020304" pitchFamily="18" charset="0"/>
                <a:cs typeface="Times New Roman" panose="02020603050405020304" pitchFamily="18" charset="0"/>
              </a:rPr>
              <a:t> generală a apei se efectuează cu titlu gratuit. </a:t>
            </a:r>
            <a:r>
              <a:rPr lang="ro-RO" sz="1600" b="0" dirty="0" err="1">
                <a:solidFill>
                  <a:schemeClr val="tx1"/>
                </a:solidFill>
                <a:latin typeface="Times New Roman" panose="02020603050405020304" pitchFamily="18" charset="0"/>
                <a:cs typeface="Times New Roman" panose="02020603050405020304" pitchFamily="18" charset="0"/>
              </a:rPr>
              <a:t>Plăţi</a:t>
            </a:r>
            <a:r>
              <a:rPr lang="ro-RO" sz="1600" b="0" dirty="0">
                <a:solidFill>
                  <a:schemeClr val="tx1"/>
                </a:solidFill>
                <a:latin typeface="Times New Roman" panose="02020603050405020304" pitchFamily="18" charset="0"/>
                <a:cs typeface="Times New Roman" panose="02020603050405020304" pitchFamily="18" charset="0"/>
              </a:rPr>
              <a:t> de acces în zonele de scăldat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în </a:t>
            </a:r>
            <a:r>
              <a:rPr lang="ro-RO" sz="1600" b="0" dirty="0" err="1">
                <a:solidFill>
                  <a:schemeClr val="tx1"/>
                </a:solidFill>
                <a:latin typeface="Times New Roman" panose="02020603050405020304" pitchFamily="18" charset="0"/>
                <a:cs typeface="Times New Roman" panose="02020603050405020304" pitchFamily="18" charset="0"/>
              </a:rPr>
              <a:t>staţiunile</a:t>
            </a:r>
            <a:r>
              <a:rPr lang="ro-RO" sz="1600" b="0" dirty="0">
                <a:solidFill>
                  <a:schemeClr val="tx1"/>
                </a:solidFill>
                <a:latin typeface="Times New Roman" panose="02020603050405020304" pitchFamily="18" charset="0"/>
                <a:cs typeface="Times New Roman" panose="02020603050405020304" pitchFamily="18" charset="0"/>
              </a:rPr>
              <a:t> balneare pot fi stabilite numai de titularul </a:t>
            </a:r>
            <a:r>
              <a:rPr lang="ro-RO" sz="1600" b="0" dirty="0" err="1">
                <a:solidFill>
                  <a:schemeClr val="tx1"/>
                </a:solidFill>
                <a:latin typeface="Times New Roman" panose="02020603050405020304" pitchFamily="18" charset="0"/>
                <a:cs typeface="Times New Roman" panose="02020603050405020304" pitchFamily="18" charset="0"/>
              </a:rPr>
              <a:t>autorizaţiei</a:t>
            </a:r>
            <a:r>
              <a:rPr lang="ro-RO" sz="1600" b="0" dirty="0">
                <a:solidFill>
                  <a:schemeClr val="tx1"/>
                </a:solidFill>
                <a:latin typeface="Times New Roman" panose="02020603050405020304" pitchFamily="18" charset="0"/>
                <a:cs typeface="Times New Roman" panose="02020603050405020304" pitchFamily="18" charset="0"/>
              </a:rPr>
              <a:t> de mediu pentru </a:t>
            </a:r>
            <a:r>
              <a:rPr lang="ro-RO" sz="1600" b="0" dirty="0" err="1">
                <a:solidFill>
                  <a:schemeClr val="tx1"/>
                </a:solidFill>
                <a:latin typeface="Times New Roman" panose="02020603050405020304" pitchFamily="18" charset="0"/>
                <a:cs typeface="Times New Roman" panose="02020603050405020304" pitchFamily="18" charset="0"/>
              </a:rPr>
              <a:t>folosinţa</a:t>
            </a:r>
            <a:r>
              <a:rPr lang="ro-RO" sz="1600" b="0" dirty="0">
                <a:solidFill>
                  <a:schemeClr val="tx1"/>
                </a:solidFill>
                <a:latin typeface="Times New Roman" panose="02020603050405020304" pitchFamily="18" charset="0"/>
                <a:cs typeface="Times New Roman" panose="02020603050405020304" pitchFamily="18" charset="0"/>
              </a:rPr>
              <a:t> specială a apei care a edificat </a:t>
            </a:r>
            <a:r>
              <a:rPr lang="ro-RO" sz="1600" b="0" dirty="0" err="1">
                <a:solidFill>
                  <a:schemeClr val="tx1"/>
                </a:solidFill>
                <a:latin typeface="Times New Roman" panose="02020603050405020304" pitchFamily="18" charset="0"/>
                <a:cs typeface="Times New Roman" panose="02020603050405020304" pitchFamily="18" charset="0"/>
              </a:rPr>
              <a:t>construcţii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/sau </a:t>
            </a:r>
            <a:r>
              <a:rPr lang="ro-RO" sz="1600" b="0" dirty="0" err="1">
                <a:solidFill>
                  <a:schemeClr val="tx1"/>
                </a:solidFill>
                <a:latin typeface="Times New Roman" panose="02020603050405020304" pitchFamily="18" charset="0"/>
                <a:cs typeface="Times New Roman" panose="02020603050405020304" pitchFamily="18" charset="0"/>
              </a:rPr>
              <a:t>instalaţii</a:t>
            </a:r>
            <a:r>
              <a:rPr lang="ro-RO" sz="1600" b="0" dirty="0">
                <a:solidFill>
                  <a:schemeClr val="tx1"/>
                </a:solidFill>
                <a:latin typeface="Times New Roman" panose="02020603050405020304" pitchFamily="18" charset="0"/>
                <a:cs typeface="Times New Roman" panose="02020603050405020304" pitchFamily="18" charset="0"/>
              </a:rPr>
              <a:t> destinate </a:t>
            </a:r>
            <a:r>
              <a:rPr lang="ro-RO" sz="1600" b="0" dirty="0" err="1">
                <a:solidFill>
                  <a:schemeClr val="tx1"/>
                </a:solidFill>
                <a:latin typeface="Times New Roman" panose="02020603050405020304" pitchFamily="18" charset="0"/>
                <a:cs typeface="Times New Roman" panose="02020603050405020304" pitchFamily="18" charset="0"/>
              </a:rPr>
              <a:t>activităţilor</a:t>
            </a:r>
            <a:r>
              <a:rPr lang="ro-RO" sz="1600" b="0" dirty="0">
                <a:solidFill>
                  <a:schemeClr val="tx1"/>
                </a:solidFill>
                <a:latin typeface="Times New Roman" panose="02020603050405020304" pitchFamily="18" charset="0"/>
                <a:cs typeface="Times New Roman" panose="02020603050405020304" pitchFamily="18" charset="0"/>
              </a:rPr>
              <a:t> de agrement.</a:t>
            </a:r>
          </a:p>
          <a:p>
            <a:pPr algn="just"/>
            <a:r>
              <a:rPr lang="ro-RO" sz="1600" b="0" dirty="0">
                <a:solidFill>
                  <a:schemeClr val="tx1"/>
                </a:solidFill>
                <a:latin typeface="Times New Roman" panose="02020603050405020304" pitchFamily="18" charset="0"/>
                <a:cs typeface="Times New Roman" panose="02020603050405020304" pitchFamily="18" charset="0"/>
              </a:rPr>
              <a:t>    (2) Taxele pentru </a:t>
            </a:r>
            <a:r>
              <a:rPr lang="ro-RO" sz="1600" b="0" dirty="0" err="1">
                <a:solidFill>
                  <a:schemeClr val="tx1"/>
                </a:solidFill>
                <a:latin typeface="Times New Roman" panose="02020603050405020304" pitchFamily="18" charset="0"/>
                <a:cs typeface="Times New Roman" panose="02020603050405020304" pitchFamily="18" charset="0"/>
              </a:rPr>
              <a:t>folosinţa</a:t>
            </a:r>
            <a:r>
              <a:rPr lang="ro-RO" sz="1600" b="0" dirty="0">
                <a:solidFill>
                  <a:schemeClr val="tx1"/>
                </a:solidFill>
                <a:latin typeface="Times New Roman" panose="02020603050405020304" pitchFamily="18" charset="0"/>
                <a:cs typeface="Times New Roman" panose="02020603050405020304" pitchFamily="18" charset="0"/>
              </a:rPr>
              <a:t> apei </a:t>
            </a:r>
            <a:r>
              <a:rPr lang="ro-RO" sz="1600" b="0" dirty="0" err="1">
                <a:solidFill>
                  <a:schemeClr val="tx1"/>
                </a:solidFill>
                <a:latin typeface="Times New Roman" panose="02020603050405020304" pitchFamily="18" charset="0"/>
                <a:cs typeface="Times New Roman" panose="02020603050405020304" pitchFamily="18" charset="0"/>
              </a:rPr>
              <a:t>sînt</a:t>
            </a:r>
            <a:r>
              <a:rPr lang="ro-RO" sz="1600" b="0" dirty="0">
                <a:solidFill>
                  <a:schemeClr val="tx1"/>
                </a:solidFill>
                <a:latin typeface="Times New Roman" panose="02020603050405020304" pitchFamily="18" charset="0"/>
                <a:cs typeface="Times New Roman" panose="02020603050405020304" pitchFamily="18" charset="0"/>
              </a:rPr>
              <a:t> stabilite de Codul fiscal.</a:t>
            </a:r>
          </a:p>
          <a:p>
            <a:pPr algn="just"/>
            <a:r>
              <a:rPr lang="ro-RO" sz="1600" b="0" dirty="0">
                <a:solidFill>
                  <a:schemeClr val="tx1"/>
                </a:solidFill>
                <a:latin typeface="Times New Roman" panose="02020603050405020304" pitchFamily="18" charset="0"/>
                <a:cs typeface="Times New Roman" panose="02020603050405020304" pitchFamily="18" charset="0"/>
              </a:rPr>
              <a:t>    (3) </a:t>
            </a:r>
            <a:r>
              <a:rPr lang="ro-RO" sz="1600" b="0" dirty="0" err="1">
                <a:solidFill>
                  <a:schemeClr val="tx1"/>
                </a:solidFill>
                <a:latin typeface="Times New Roman" panose="02020603050405020304" pitchFamily="18" charset="0"/>
                <a:cs typeface="Times New Roman" panose="02020603050405020304" pitchFamily="18" charset="0"/>
              </a:rPr>
              <a:t>Plăţile</a:t>
            </a:r>
            <a:r>
              <a:rPr lang="ro-RO" sz="1600" b="0" dirty="0">
                <a:solidFill>
                  <a:schemeClr val="tx1"/>
                </a:solidFill>
                <a:latin typeface="Times New Roman" panose="02020603050405020304" pitchFamily="18" charset="0"/>
                <a:cs typeface="Times New Roman" panose="02020603050405020304" pitchFamily="18" charset="0"/>
              </a:rPr>
              <a:t> pentru poluarea apei </a:t>
            </a:r>
            <a:r>
              <a:rPr lang="ro-RO" sz="1600" b="0" dirty="0" err="1">
                <a:solidFill>
                  <a:schemeClr val="tx1"/>
                </a:solidFill>
                <a:latin typeface="Times New Roman" panose="02020603050405020304" pitchFamily="18" charset="0"/>
                <a:cs typeface="Times New Roman" panose="02020603050405020304" pitchFamily="18" charset="0"/>
              </a:rPr>
              <a:t>sînt</a:t>
            </a:r>
            <a:r>
              <a:rPr lang="ro-RO" sz="1600" b="0" dirty="0">
                <a:solidFill>
                  <a:schemeClr val="tx1"/>
                </a:solidFill>
                <a:latin typeface="Times New Roman" panose="02020603050405020304" pitchFamily="18" charset="0"/>
                <a:cs typeface="Times New Roman" panose="02020603050405020304" pitchFamily="18" charset="0"/>
              </a:rPr>
              <a:t> stabilite prin lege</a:t>
            </a:r>
            <a:r>
              <a:rPr lang="en-US" sz="1600" b="0" dirty="0">
                <a:solidFill>
                  <a:schemeClr val="tx1"/>
                </a:solidFill>
                <a:latin typeface="Times New Roman" panose="02020603050405020304" pitchFamily="18" charset="0"/>
                <a:cs typeface="Times New Roman" panose="02020603050405020304" pitchFamily="18" charset="0"/>
              </a:rPr>
              <a:t>.</a:t>
            </a:r>
            <a:endParaRPr lang="ro-RO" sz="1600" b="0" dirty="0">
              <a:solidFill>
                <a:schemeClr val="tx1"/>
              </a:solidFill>
              <a:latin typeface="Times New Roman" panose="02020603050405020304" pitchFamily="18" charset="0"/>
              <a:cs typeface="Times New Roman" panose="02020603050405020304" pitchFamily="18" charset="0"/>
            </a:endParaRP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en-US" sz="1600" dirty="0">
                <a:solidFill>
                  <a:srgbClr val="0000FF"/>
                </a:solidFill>
                <a:latin typeface="Times New Roman" panose="02020603050405020304" pitchFamily="18" charset="0"/>
                <a:cs typeface="Times New Roman" panose="02020603050405020304" pitchFamily="18" charset="0"/>
              </a:rPr>
              <a:t>COD Nr. 67 din  05.05.2005</a:t>
            </a:r>
            <a:r>
              <a:rPr lang="ro-RO" sz="1600" dirty="0">
                <a:solidFill>
                  <a:srgbClr val="0000FF"/>
                </a:solidFill>
                <a:latin typeface="Times New Roman" panose="02020603050405020304" pitchFamily="18" charset="0"/>
                <a:cs typeface="Times New Roman" panose="02020603050405020304" pitchFamily="18" charset="0"/>
              </a:rPr>
              <a:t> </a:t>
            </a:r>
            <a:r>
              <a:rPr lang="en-US" sz="1600" dirty="0">
                <a:solidFill>
                  <a:srgbClr val="0000FF"/>
                </a:solidFill>
                <a:latin typeface="Times New Roman" panose="02020603050405020304" pitchFamily="18" charset="0"/>
                <a:cs typeface="Times New Roman" panose="02020603050405020304" pitchFamily="18" charset="0"/>
              </a:rPr>
              <a:t>CODUL FISCAL</a:t>
            </a:r>
            <a:r>
              <a:rPr lang="ro-RO" sz="1600" dirty="0">
                <a:solidFill>
                  <a:srgbClr val="0000FF"/>
                </a:solidFill>
                <a:latin typeface="Times New Roman" panose="02020603050405020304" pitchFamily="18" charset="0"/>
                <a:cs typeface="Times New Roman" panose="02020603050405020304" pitchFamily="18" charset="0"/>
              </a:rPr>
              <a:t> </a:t>
            </a:r>
            <a:r>
              <a:rPr lang="en-US" sz="1600" dirty="0">
                <a:solidFill>
                  <a:srgbClr val="0000FF"/>
                </a:solidFill>
                <a:latin typeface="Times New Roman" panose="02020603050405020304" pitchFamily="18" charset="0"/>
                <a:cs typeface="Times New Roman" panose="02020603050405020304" pitchFamily="18" charset="0"/>
              </a:rPr>
              <a:t>TITLUL VIII</a:t>
            </a:r>
            <a:endParaRPr lang="ro-RO" sz="1600" b="0" dirty="0">
              <a:solidFill>
                <a:srgbClr val="0000FF"/>
              </a:solidFill>
              <a:latin typeface="Times New Roman" panose="02020603050405020304" pitchFamily="18" charset="0"/>
              <a:cs typeface="Times New Roman" panose="02020603050405020304" pitchFamily="18" charset="0"/>
            </a:endParaRPr>
          </a:p>
          <a:p>
            <a:pPr algn="just"/>
            <a:r>
              <a:rPr lang="en-US" sz="16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http://lex.justice.md/index.php?action=view&amp;view=doc&amp;lang=1&amp;id=312861</a:t>
            </a:r>
            <a:endParaRPr lang="ro-RO" sz="1600" dirty="0">
              <a:solidFill>
                <a:srgbClr val="00B050"/>
              </a:solidFill>
              <a:latin typeface="Times New Roman" panose="02020603050405020304" pitchFamily="18" charset="0"/>
              <a:cs typeface="Times New Roman" panose="02020603050405020304" pitchFamily="18" charset="0"/>
            </a:endParaRPr>
          </a:p>
          <a:p>
            <a:pPr algn="just"/>
            <a:r>
              <a:rPr lang="ro-RO" sz="1600" dirty="0">
                <a:solidFill>
                  <a:schemeClr val="tx1"/>
                </a:solidFill>
                <a:latin typeface="Times New Roman" panose="02020603050405020304" pitchFamily="18" charset="0"/>
                <a:cs typeface="Times New Roman" panose="02020603050405020304" pitchFamily="18" charset="0"/>
              </a:rPr>
              <a:t>Articolul 301. Termenele de achitare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prezentare a dărilor de seamă</a:t>
            </a:r>
          </a:p>
          <a:p>
            <a:pPr algn="just"/>
            <a:r>
              <a:rPr lang="ro-RO" sz="1600" b="0" dirty="0">
                <a:solidFill>
                  <a:schemeClr val="tx1"/>
                </a:solidFill>
                <a:latin typeface="Times New Roman" panose="02020603050405020304" pitchFamily="18" charset="0"/>
                <a:cs typeface="Times New Roman" panose="02020603050405020304" pitchFamily="18" charset="0"/>
              </a:rPr>
              <a:t>    (1) Dacă prezenta lege nu prevede altfel, plătitorii taxelor pentru resursele naturale prezintă inspectoratului fiscal de stat teritorial </a:t>
            </a:r>
            <a:r>
              <a:rPr lang="ro-RO" sz="1600" dirty="0">
                <a:solidFill>
                  <a:schemeClr val="tx1"/>
                </a:solidFill>
                <a:latin typeface="Times New Roman" panose="02020603050405020304" pitchFamily="18" charset="0"/>
                <a:cs typeface="Times New Roman" panose="02020603050405020304" pitchFamily="18" charset="0"/>
              </a:rPr>
              <a:t>darea de seamă respectivă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achită în bugetul </a:t>
            </a:r>
            <a:r>
              <a:rPr lang="ro-RO" sz="1600" dirty="0" err="1">
                <a:solidFill>
                  <a:schemeClr val="tx1"/>
                </a:solidFill>
                <a:latin typeface="Times New Roman" panose="02020603050405020304" pitchFamily="18" charset="0"/>
                <a:cs typeface="Times New Roman" panose="02020603050405020304" pitchFamily="18" charset="0"/>
              </a:rPr>
              <a:t>unităţilor</a:t>
            </a:r>
            <a:r>
              <a:rPr lang="ro-RO" sz="1600" dirty="0">
                <a:solidFill>
                  <a:schemeClr val="tx1"/>
                </a:solidFill>
                <a:latin typeface="Times New Roman" panose="02020603050405020304" pitchFamily="18" charset="0"/>
                <a:cs typeface="Times New Roman" panose="02020603050405020304" pitchFamily="18" charset="0"/>
              </a:rPr>
              <a:t> administrativ-teritoriale taxele în cauză  </a:t>
            </a:r>
            <a:r>
              <a:rPr lang="ro-RO" sz="1600" dirty="0" err="1">
                <a:solidFill>
                  <a:schemeClr val="tx1"/>
                </a:solidFill>
                <a:latin typeface="Times New Roman" panose="02020603050405020304" pitchFamily="18" charset="0"/>
                <a:cs typeface="Times New Roman" panose="02020603050405020304" pitchFamily="18" charset="0"/>
              </a:rPr>
              <a:t>pînă</a:t>
            </a:r>
            <a:r>
              <a:rPr lang="ro-RO" sz="1600" dirty="0">
                <a:solidFill>
                  <a:schemeClr val="tx1"/>
                </a:solidFill>
                <a:latin typeface="Times New Roman" panose="02020603050405020304" pitchFamily="18" charset="0"/>
                <a:cs typeface="Times New Roman" panose="02020603050405020304" pitchFamily="18" charset="0"/>
              </a:rPr>
              <a:t> în ultima zi a lunii următoare trimestrului de gestiune</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ro-RO" sz="1600" dirty="0">
                <a:solidFill>
                  <a:schemeClr val="tx1"/>
                </a:solidFill>
                <a:latin typeface="Times New Roman" panose="02020603050405020304" pitchFamily="18" charset="0"/>
                <a:cs typeface="Times New Roman" panose="02020603050405020304" pitchFamily="18" charset="0"/>
              </a:rPr>
              <a:t>Articolul 302. </a:t>
            </a:r>
            <a:r>
              <a:rPr lang="ro-RO" sz="1600" dirty="0" err="1">
                <a:solidFill>
                  <a:schemeClr val="tx1"/>
                </a:solidFill>
                <a:latin typeface="Times New Roman" panose="02020603050405020304" pitchFamily="18" charset="0"/>
                <a:cs typeface="Times New Roman" panose="02020603050405020304" pitchFamily="18" charset="0"/>
              </a:rPr>
              <a:t>Subiecţii</a:t>
            </a:r>
            <a:r>
              <a:rPr lang="ro-RO" sz="1600" dirty="0">
                <a:solidFill>
                  <a:schemeClr val="tx1"/>
                </a:solidFill>
                <a:latin typeface="Times New Roman" panose="02020603050405020304" pitchFamily="18" charset="0"/>
                <a:cs typeface="Times New Roman" panose="02020603050405020304" pitchFamily="18" charset="0"/>
              </a:rPr>
              <a:t> impunerii</a:t>
            </a:r>
          </a:p>
          <a:p>
            <a:pPr algn="just"/>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Subiecţi</a:t>
            </a:r>
            <a:r>
              <a:rPr lang="ro-RO" sz="1600" b="0" dirty="0">
                <a:solidFill>
                  <a:schemeClr val="tx1"/>
                </a:solidFill>
                <a:latin typeface="Times New Roman" panose="02020603050405020304" pitchFamily="18" charset="0"/>
                <a:cs typeface="Times New Roman" panose="02020603050405020304" pitchFamily="18" charset="0"/>
              </a:rPr>
              <a:t> ai taxei pentru apă </a:t>
            </a:r>
            <a:r>
              <a:rPr lang="ro-RO" sz="1600" b="0" dirty="0" err="1">
                <a:solidFill>
                  <a:schemeClr val="tx1"/>
                </a:solidFill>
                <a:latin typeface="Times New Roman" panose="02020603050405020304" pitchFamily="18" charset="0"/>
                <a:cs typeface="Times New Roman" panose="02020603050405020304" pitchFamily="18" charset="0"/>
              </a:rPr>
              <a:t>sînt</a:t>
            </a:r>
            <a:r>
              <a:rPr lang="ro-RO" sz="1600" b="0" dirty="0">
                <a:solidFill>
                  <a:schemeClr val="tx1"/>
                </a:solidFill>
                <a:latin typeface="Times New Roman" panose="02020603050405020304" pitchFamily="18" charset="0"/>
                <a:cs typeface="Times New Roman" panose="02020603050405020304" pitchFamily="18" charset="0"/>
              </a:rPr>
              <a:t> persoanele juridice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fizice înregistrate în calitate de întreprinzători, </a:t>
            </a:r>
            <a:r>
              <a:rPr lang="ro-RO" sz="1600" dirty="0">
                <a:solidFill>
                  <a:schemeClr val="tx1"/>
                </a:solidFill>
                <a:latin typeface="Times New Roman" panose="02020603050405020304" pitchFamily="18" charset="0"/>
                <a:cs typeface="Times New Roman" panose="02020603050405020304" pitchFamily="18" charset="0"/>
              </a:rPr>
              <a:t>care extrag apă din fondul apelor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cele care utilizează apa la hidrocentrale</a:t>
            </a:r>
            <a:r>
              <a:rPr lang="ro-RO" sz="1600" b="0" dirty="0">
                <a:solidFill>
                  <a:schemeClr val="tx1"/>
                </a:solidFill>
                <a:latin typeface="Times New Roman" panose="02020603050405020304" pitchFamily="18" charset="0"/>
                <a:cs typeface="Times New Roman" panose="02020603050405020304" pitchFamily="18" charset="0"/>
              </a:rPr>
              <a:t>.</a:t>
            </a:r>
          </a:p>
          <a:p>
            <a:pPr algn="just"/>
            <a:endParaRPr lang="ro-RO" sz="1600" dirty="0">
              <a:solidFill>
                <a:srgbClr val="00B050"/>
              </a:solidFill>
              <a:latin typeface="Times New Roman" panose="02020603050405020304" pitchFamily="18" charset="0"/>
              <a:cs typeface="Times New Roman" panose="02020603050405020304" pitchFamily="18" charset="0"/>
            </a:endParaRPr>
          </a:p>
          <a:p>
            <a:pPr algn="just"/>
            <a:endParaRPr lang="en-US" sz="16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765572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85D86753-F224-4801-97F8-CF0A53CAA5E2}"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5016758"/>
          </a:xfrm>
          <a:prstGeom prst="rect">
            <a:avLst/>
          </a:prstGeom>
          <a:noFill/>
        </p:spPr>
        <p:txBody>
          <a:bodyPr wrap="square" rtlCol="0">
            <a:spAutoFit/>
          </a:bodyPr>
          <a:lstStyle/>
          <a:p>
            <a:r>
              <a:rPr lang="pt-BR" sz="1600" b="0" dirty="0">
                <a:solidFill>
                  <a:schemeClr val="tx1"/>
                </a:solidFill>
                <a:latin typeface="Times New Roman" panose="02020603050405020304" pitchFamily="18" charset="0"/>
                <a:cs typeface="Times New Roman" panose="02020603050405020304" pitchFamily="18" charset="0"/>
              </a:rPr>
              <a:t> </a:t>
            </a:r>
            <a:r>
              <a:rPr lang="pt-BR" sz="1600" dirty="0">
                <a:solidFill>
                  <a:schemeClr val="tx1"/>
                </a:solidFill>
                <a:latin typeface="Times New Roman" panose="02020603050405020304" pitchFamily="18" charset="0"/>
                <a:cs typeface="Times New Roman" panose="02020603050405020304" pitchFamily="18" charset="0"/>
              </a:rPr>
              <a:t>Articolul 305. Modul de calculare a taxei </a:t>
            </a:r>
          </a:p>
          <a:p>
            <a:pPr algn="just"/>
            <a:r>
              <a:rPr lang="pt-BR" sz="1600" b="0" dirty="0">
                <a:solidFill>
                  <a:schemeClr val="tx1"/>
                </a:solidFill>
                <a:latin typeface="Times New Roman" panose="02020603050405020304" pitchFamily="18" charset="0"/>
                <a:cs typeface="Times New Roman" panose="02020603050405020304" pitchFamily="18" charset="0"/>
              </a:rPr>
              <a:t>    (1) Taxa pentru apă se calculează de sine stătător de către subiecţii impunerii, pornindu-se de la volumul apei extrase sau de la volumul apei utilizate de hidrocentrale, conform datelor contoarelor sau, în lipsa acestora, conform normelor de extragere şi/sau utilizare.</a:t>
            </a:r>
          </a:p>
          <a:p>
            <a:pPr algn="just"/>
            <a:r>
              <a:rPr lang="pt-BR" sz="1600" b="0" dirty="0">
                <a:solidFill>
                  <a:schemeClr val="tx1"/>
                </a:solidFill>
                <a:latin typeface="Times New Roman" panose="02020603050405020304" pitchFamily="18" charset="0"/>
                <a:cs typeface="Times New Roman" panose="02020603050405020304" pitchFamily="18" charset="0"/>
              </a:rPr>
              <a:t>    (2) Elaborarea normelor de extragere şi/sau de utilizare a apei şi controlul asupra cantităţii de apă extrasă se efectuează de către organul de stat împuternicit de Guvern.</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en-US" sz="1600" b="0" dirty="0">
                <a:solidFill>
                  <a:schemeClr val="tx1"/>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Articolul 306. Înlesniri </a:t>
            </a:r>
            <a:r>
              <a:rPr lang="ro-RO" sz="1600" dirty="0" err="1">
                <a:solidFill>
                  <a:schemeClr val="tx1"/>
                </a:solidFill>
                <a:latin typeface="Times New Roman" panose="02020603050405020304" pitchFamily="18" charset="0"/>
                <a:cs typeface="Times New Roman" panose="02020603050405020304" pitchFamily="18" charset="0"/>
              </a:rPr>
              <a:t>fiscaleTaxa</a:t>
            </a:r>
            <a:r>
              <a:rPr lang="ro-RO" sz="1600" dirty="0">
                <a:solidFill>
                  <a:schemeClr val="tx1"/>
                </a:solidFill>
                <a:latin typeface="Times New Roman" panose="02020603050405020304" pitchFamily="18" charset="0"/>
                <a:cs typeface="Times New Roman" panose="02020603050405020304" pitchFamily="18" charset="0"/>
              </a:rPr>
              <a:t> nu se aplică pentru</a:t>
            </a:r>
            <a:r>
              <a:rPr lang="en-US" sz="160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a) </a:t>
            </a:r>
            <a:r>
              <a:rPr lang="ro-RO" sz="1600" b="0" dirty="0">
                <a:solidFill>
                  <a:schemeClr val="tx1"/>
                </a:solidFill>
                <a:latin typeface="Times New Roman" panose="02020603050405020304" pitchFamily="18" charset="0"/>
                <a:cs typeface="Times New Roman" panose="02020603050405020304" pitchFamily="18" charset="0"/>
              </a:rPr>
              <a:t>apa extrasă din subsol concomitent cu minereurile utile sau extrasă pentru prevenirea (lichidarea) </a:t>
            </a:r>
            <a:r>
              <a:rPr lang="ro-RO" sz="1600" b="0" dirty="0" err="1">
                <a:solidFill>
                  <a:schemeClr val="tx1"/>
                </a:solidFill>
                <a:latin typeface="Times New Roman" panose="02020603050405020304" pitchFamily="18" charset="0"/>
                <a:cs typeface="Times New Roman" panose="02020603050405020304" pitchFamily="18" charset="0"/>
              </a:rPr>
              <a:t>acţiunii</a:t>
            </a:r>
            <a:r>
              <a:rPr lang="ro-RO" sz="1600" b="0" dirty="0">
                <a:solidFill>
                  <a:schemeClr val="tx1"/>
                </a:solidFill>
                <a:latin typeface="Times New Roman" panose="02020603050405020304" pitchFamily="18" charset="0"/>
                <a:cs typeface="Times New Roman" panose="02020603050405020304" pitchFamily="18" charset="0"/>
              </a:rPr>
              <a:t> dăunătoare a acestor ape;</a:t>
            </a:r>
          </a:p>
          <a:p>
            <a:pPr algn="just"/>
            <a:r>
              <a:rPr lang="ro-RO" sz="1600" b="0" dirty="0">
                <a:solidFill>
                  <a:schemeClr val="tx1"/>
                </a:solidFill>
                <a:latin typeface="Times New Roman" panose="02020603050405020304" pitchFamily="18" charset="0"/>
                <a:cs typeface="Times New Roman" panose="02020603050405020304" pitchFamily="18" charset="0"/>
              </a:rPr>
              <a:t>    b) apa extrasă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livrată </a:t>
            </a:r>
            <a:r>
              <a:rPr lang="ro-RO" sz="1600" b="0" dirty="0" err="1">
                <a:solidFill>
                  <a:schemeClr val="tx1"/>
                </a:solidFill>
                <a:latin typeface="Times New Roman" panose="02020603050405020304" pitchFamily="18" charset="0"/>
                <a:cs typeface="Times New Roman" panose="02020603050405020304" pitchFamily="18" charset="0"/>
              </a:rPr>
              <a:t>populaţiei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autorităţilor</a:t>
            </a:r>
            <a:r>
              <a:rPr lang="ro-RO" sz="1600" b="0" dirty="0">
                <a:solidFill>
                  <a:schemeClr val="tx1"/>
                </a:solidFill>
                <a:latin typeface="Times New Roman" panose="02020603050405020304" pitchFamily="18" charset="0"/>
                <a:cs typeface="Times New Roman" panose="02020603050405020304" pitchFamily="18" charset="0"/>
              </a:rPr>
              <a:t> publice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instituţiilor</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finanţate</a:t>
            </a:r>
            <a:r>
              <a:rPr lang="ro-RO" sz="1600" b="0" dirty="0">
                <a:solidFill>
                  <a:schemeClr val="tx1"/>
                </a:solidFill>
                <a:latin typeface="Times New Roman" panose="02020603050405020304" pitchFamily="18" charset="0"/>
                <a:cs typeface="Times New Roman" panose="02020603050405020304" pitchFamily="18" charset="0"/>
              </a:rPr>
              <a:t> de la bugetele de toate nivelurile;</a:t>
            </a:r>
          </a:p>
          <a:p>
            <a:pPr algn="just"/>
            <a:r>
              <a:rPr lang="ro-RO" sz="1600" b="0" dirty="0">
                <a:solidFill>
                  <a:schemeClr val="tx1"/>
                </a:solidFill>
                <a:latin typeface="Times New Roman" panose="02020603050405020304" pitchFamily="18" charset="0"/>
                <a:cs typeface="Times New Roman" panose="02020603050405020304" pitchFamily="18" charset="0"/>
              </a:rPr>
              <a:t>    c) apa extrasă pentru stingerea incendiilor sau livrată pentru aceste scopuri; </a:t>
            </a:r>
          </a:p>
          <a:p>
            <a:pPr algn="just"/>
            <a:r>
              <a:rPr lang="ro-RO" sz="1600" b="0" dirty="0">
                <a:solidFill>
                  <a:schemeClr val="tx1"/>
                </a:solidFill>
                <a:latin typeface="Times New Roman" panose="02020603050405020304" pitchFamily="18" charset="0"/>
                <a:cs typeface="Times New Roman" panose="02020603050405020304" pitchFamily="18" charset="0"/>
              </a:rPr>
              <a:t>    d) apa extrasă de întreprinderile </a:t>
            </a:r>
            <a:r>
              <a:rPr lang="ro-RO" sz="1600" b="0" dirty="0" err="1">
                <a:solidFill>
                  <a:schemeClr val="tx1"/>
                </a:solidFill>
                <a:latin typeface="Times New Roman" panose="02020603050405020304" pitchFamily="18" charset="0"/>
                <a:cs typeface="Times New Roman" panose="02020603050405020304" pitchFamily="18" charset="0"/>
              </a:rPr>
              <a:t>societăţilor</a:t>
            </a:r>
            <a:r>
              <a:rPr lang="ro-RO" sz="1600" b="0" dirty="0">
                <a:solidFill>
                  <a:schemeClr val="tx1"/>
                </a:solidFill>
                <a:latin typeface="Times New Roman" panose="02020603050405020304" pitchFamily="18" charset="0"/>
                <a:cs typeface="Times New Roman" panose="02020603050405020304" pitchFamily="18" charset="0"/>
              </a:rPr>
              <a:t> orbilor, surzilor, invalizilor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instituţiile</a:t>
            </a:r>
            <a:r>
              <a:rPr lang="ro-RO" sz="1600" b="0" dirty="0">
                <a:solidFill>
                  <a:schemeClr val="tx1"/>
                </a:solidFill>
                <a:latin typeface="Times New Roman" panose="02020603050405020304" pitchFamily="18" charset="0"/>
                <a:cs typeface="Times New Roman" panose="02020603050405020304" pitchFamily="18" charset="0"/>
              </a:rPr>
              <a:t> medico-sanitare publice sau livrată acestora;</a:t>
            </a:r>
          </a:p>
          <a:p>
            <a:pPr algn="just"/>
            <a:r>
              <a:rPr lang="ro-RO" sz="1600" b="0" dirty="0">
                <a:solidFill>
                  <a:schemeClr val="tx1"/>
                </a:solidFill>
                <a:latin typeface="Times New Roman" panose="02020603050405020304" pitchFamily="18" charset="0"/>
                <a:cs typeface="Times New Roman" panose="02020603050405020304" pitchFamily="18" charset="0"/>
              </a:rPr>
              <a:t>    e) apa extrasă de întreprinderile din cadrul sistemului  penitenciar sau livrată acestora</a:t>
            </a:r>
            <a:r>
              <a:rPr lang="en-US" sz="1600" b="0" dirty="0">
                <a:solidFill>
                  <a:schemeClr val="tx1"/>
                </a:solidFill>
                <a:latin typeface="Times New Roman" panose="02020603050405020304" pitchFamily="18" charset="0"/>
                <a:cs typeface="Times New Roman" panose="02020603050405020304" pitchFamily="18" charset="0"/>
              </a:rPr>
              <a:t>.</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dirty="0">
                <a:solidFill>
                  <a:schemeClr val="tx1"/>
                </a:solidFill>
                <a:latin typeface="Times New Roman" panose="02020603050405020304" pitchFamily="18" charset="0"/>
                <a:cs typeface="Times New Roman" panose="02020603050405020304" pitchFamily="18" charset="0"/>
              </a:rPr>
              <a:t>Cotele taxei pentru apă se percepe în următoarele mărimi</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1) </a:t>
            </a:r>
            <a:r>
              <a:rPr lang="ro-RO" sz="1600" b="0" dirty="0">
                <a:solidFill>
                  <a:schemeClr val="tx1"/>
                </a:solidFill>
                <a:latin typeface="Times New Roman" panose="02020603050405020304" pitchFamily="18" charset="0"/>
                <a:cs typeface="Times New Roman" panose="02020603050405020304" pitchFamily="18" charset="0"/>
              </a:rPr>
              <a:t>pentru fiecare 1 m3 de apă extrasă din fondul apelor – 0,3 lei;</a:t>
            </a:r>
          </a:p>
          <a:p>
            <a:pPr algn="just"/>
            <a:r>
              <a:rPr lang="ro-RO" sz="1600" b="0" dirty="0">
                <a:solidFill>
                  <a:schemeClr val="tx1"/>
                </a:solidFill>
                <a:latin typeface="Times New Roman" panose="02020603050405020304" pitchFamily="18" charset="0"/>
                <a:cs typeface="Times New Roman" panose="02020603050405020304" pitchFamily="18" charset="0"/>
              </a:rPr>
              <a:t>    2) pentru fiecare 1 m3 de apă minerală naturală  extrasă, de altă apă extrasă destinată  îmbutelierii – 16 lei;</a:t>
            </a:r>
          </a:p>
          <a:p>
            <a:pPr algn="just"/>
            <a:r>
              <a:rPr lang="ro-RO" sz="1600" b="0" dirty="0">
                <a:solidFill>
                  <a:schemeClr val="tx1"/>
                </a:solidFill>
                <a:latin typeface="Times New Roman" panose="02020603050405020304" pitchFamily="18" charset="0"/>
                <a:cs typeface="Times New Roman" panose="02020603050405020304" pitchFamily="18" charset="0"/>
              </a:rPr>
              <a:t>    3) pentru fiecare 10 m3 de apă utilizată de  hidrocentrale  </a:t>
            </a:r>
            <a:r>
              <a:rPr lang="en-US" sz="1600" b="0" dirty="0">
                <a:solidFill>
                  <a:schemeClr val="tx1"/>
                </a:solidFill>
                <a:latin typeface="Times New Roman" panose="02020603050405020304" pitchFamily="18" charset="0"/>
                <a:cs typeface="Times New Roman" panose="02020603050405020304" pitchFamily="18" charset="0"/>
              </a:rPr>
              <a:t>– 0,06 lei.</a:t>
            </a:r>
          </a:p>
        </p:txBody>
      </p:sp>
    </p:spTree>
    <p:extLst>
      <p:ext uri="{BB962C8B-B14F-4D97-AF65-F5344CB8AC3E}">
        <p14:creationId xmlns:p14="http://schemas.microsoft.com/office/powerpoint/2010/main" val="135629070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ABC1C0E2-20B5-4B32-ACEA-EC591201D135}"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2308324"/>
          </a:xfrm>
          <a:prstGeom prst="rect">
            <a:avLst/>
          </a:prstGeom>
          <a:noFill/>
        </p:spPr>
        <p:txBody>
          <a:bodyPr wrap="square" rtlCol="0">
            <a:spAutoFit/>
          </a:bodyPr>
          <a:lstStyle/>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dirty="0">
                <a:solidFill>
                  <a:srgbClr val="0000FF"/>
                </a:solidFill>
                <a:latin typeface="Times New Roman" panose="02020603050405020304" pitchFamily="18" charset="0"/>
                <a:cs typeface="Times New Roman" panose="02020603050405020304" pitchFamily="18" charset="0"/>
              </a:rPr>
              <a:t>HOTĂRÎRE</a:t>
            </a:r>
            <a:r>
              <a:rPr lang="en-US" sz="1600" dirty="0">
                <a:solidFill>
                  <a:srgbClr val="0000FF"/>
                </a:solidFill>
                <a:latin typeface="Times New Roman" panose="02020603050405020304" pitchFamily="18" charset="0"/>
                <a:cs typeface="Times New Roman" panose="02020603050405020304" pitchFamily="18" charset="0"/>
              </a:rPr>
              <a:t>A</a:t>
            </a:r>
            <a:r>
              <a:rPr lang="ro-RO" sz="1600" dirty="0">
                <a:solidFill>
                  <a:srgbClr val="0000FF"/>
                </a:solidFill>
                <a:latin typeface="Times New Roman" panose="02020603050405020304" pitchFamily="18" charset="0"/>
                <a:cs typeface="Times New Roman" panose="02020603050405020304" pitchFamily="18" charset="0"/>
              </a:rPr>
              <a:t> Nr. 835 din  29.10.2013</a:t>
            </a:r>
            <a:r>
              <a:rPr lang="en-US" sz="1600" dirty="0">
                <a:solidFill>
                  <a:srgbClr val="0000FF"/>
                </a:solidFill>
                <a:latin typeface="Times New Roman" panose="02020603050405020304" pitchFamily="18" charset="0"/>
                <a:cs typeface="Times New Roman" panose="02020603050405020304" pitchFamily="18" charset="0"/>
              </a:rPr>
              <a:t> </a:t>
            </a:r>
            <a:r>
              <a:rPr lang="ro-RO" sz="1600" dirty="0">
                <a:solidFill>
                  <a:srgbClr val="0000FF"/>
                </a:solidFill>
                <a:latin typeface="Times New Roman" panose="02020603050405020304" pitchFamily="18" charset="0"/>
                <a:cs typeface="Times New Roman" panose="02020603050405020304" pitchFamily="18" charset="0"/>
              </a:rPr>
              <a:t>pentru aprobarea Regulamentului privind </a:t>
            </a:r>
            <a:r>
              <a:rPr lang="ro-RO" sz="1600" dirty="0" err="1">
                <a:solidFill>
                  <a:srgbClr val="0000FF"/>
                </a:solidFill>
                <a:latin typeface="Times New Roman" panose="02020603050405020304" pitchFamily="18" charset="0"/>
                <a:cs typeface="Times New Roman" panose="02020603050405020304" pitchFamily="18" charset="0"/>
              </a:rPr>
              <a:t>evidenţa</a:t>
            </a:r>
            <a:r>
              <a:rPr lang="en-US" sz="1600" dirty="0">
                <a:solidFill>
                  <a:srgbClr val="0000FF"/>
                </a:solidFill>
                <a:latin typeface="Times New Roman" panose="02020603050405020304" pitchFamily="18" charset="0"/>
                <a:cs typeface="Times New Roman" panose="02020603050405020304" pitchFamily="18" charset="0"/>
              </a:rPr>
              <a:t> </a:t>
            </a:r>
            <a:r>
              <a:rPr lang="ro-RO" sz="1600" dirty="0" err="1">
                <a:solidFill>
                  <a:srgbClr val="0000FF"/>
                </a:solidFill>
                <a:latin typeface="Times New Roman" panose="02020603050405020304" pitchFamily="18" charset="0"/>
                <a:cs typeface="Times New Roman" panose="02020603050405020304" pitchFamily="18" charset="0"/>
              </a:rPr>
              <a:t>şi</a:t>
            </a:r>
            <a:r>
              <a:rPr lang="ro-RO" sz="1600" dirty="0">
                <a:solidFill>
                  <a:srgbClr val="0000FF"/>
                </a:solidFill>
                <a:latin typeface="Times New Roman" panose="02020603050405020304" pitchFamily="18" charset="0"/>
                <a:cs typeface="Times New Roman" panose="02020603050405020304" pitchFamily="18" charset="0"/>
              </a:rPr>
              <a:t> raportarea apei folosite </a:t>
            </a:r>
            <a:endParaRPr lang="en-US" sz="1600" dirty="0">
              <a:solidFill>
                <a:srgbClr val="0000FF"/>
              </a:solidFill>
              <a:latin typeface="Times New Roman" panose="02020603050405020304" pitchFamily="18" charset="0"/>
              <a:cs typeface="Times New Roman" panose="02020603050405020304" pitchFamily="18" charset="0"/>
            </a:endParaRPr>
          </a:p>
          <a:p>
            <a:pPr algn="just"/>
            <a:r>
              <a:rPr lang="en-US" sz="16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http://lex.justice.md/index.php?action=view&amp;view=doc&amp;lang=1&amp;id=350127</a:t>
            </a:r>
            <a:endParaRPr lang="ro-RO" sz="1600" dirty="0">
              <a:solidFill>
                <a:srgbClr val="00B050"/>
              </a:solidFill>
              <a:latin typeface="Times New Roman" panose="02020603050405020304" pitchFamily="18" charset="0"/>
              <a:cs typeface="Times New Roman" panose="02020603050405020304" pitchFamily="18" charset="0"/>
            </a:endParaRPr>
          </a:p>
          <a:p>
            <a:pPr algn="just"/>
            <a:endParaRPr lang="en-US" sz="1600" dirty="0">
              <a:solidFill>
                <a:srgbClr val="00B050"/>
              </a:solidFill>
              <a:latin typeface="Times New Roman" panose="02020603050405020304" pitchFamily="18" charset="0"/>
              <a:cs typeface="Times New Roman" panose="02020603050405020304" pitchFamily="18" charset="0"/>
            </a:endParaRPr>
          </a:p>
          <a:p>
            <a:pPr algn="just"/>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temeiul</a:t>
            </a:r>
            <a:r>
              <a:rPr lang="en-US" sz="1600" b="0" dirty="0">
                <a:solidFill>
                  <a:schemeClr val="tx1"/>
                </a:solidFill>
                <a:latin typeface="Times New Roman" panose="02020603050405020304" pitchFamily="18" charset="0"/>
                <a:cs typeface="Times New Roman" panose="02020603050405020304" pitchFamily="18" charset="0"/>
              </a:rPr>
              <a:t> art. 21 </a:t>
            </a:r>
            <a:r>
              <a:rPr lang="en-US" sz="1600" b="0" dirty="0" err="1">
                <a:solidFill>
                  <a:schemeClr val="tx1"/>
                </a:solidFill>
                <a:latin typeface="Times New Roman" panose="02020603050405020304" pitchFamily="18" charset="0"/>
                <a:cs typeface="Times New Roman" panose="02020603050405020304" pitchFamily="18" charset="0"/>
              </a:rPr>
              <a:t>alin</a:t>
            </a:r>
            <a:r>
              <a:rPr lang="en-US" sz="1600" b="0" dirty="0">
                <a:solidFill>
                  <a:schemeClr val="tx1"/>
                </a:solidFill>
                <a:latin typeface="Times New Roman" panose="02020603050405020304" pitchFamily="18" charset="0"/>
                <a:cs typeface="Times New Roman" panose="02020603050405020304" pitchFamily="18" charset="0"/>
              </a:rPr>
              <a:t>. (2) din </a:t>
            </a:r>
            <a:r>
              <a:rPr lang="en-US" sz="1600" b="0" dirty="0" err="1">
                <a:solidFill>
                  <a:schemeClr val="tx1"/>
                </a:solidFill>
                <a:latin typeface="Times New Roman" panose="02020603050405020304" pitchFamily="18" charset="0"/>
                <a:cs typeface="Times New Roman" panose="02020603050405020304" pitchFamily="18" charset="0"/>
              </a:rPr>
              <a:t>Legea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apelor</a:t>
            </a:r>
            <a:r>
              <a:rPr lang="en-US" sz="1600" b="0" dirty="0">
                <a:solidFill>
                  <a:schemeClr val="tx1"/>
                </a:solidFill>
                <a:latin typeface="Times New Roman" panose="02020603050405020304" pitchFamily="18" charset="0"/>
                <a:cs typeface="Times New Roman" panose="02020603050405020304" pitchFamily="18" charset="0"/>
              </a:rPr>
              <a:t> nr.272 din 23 </a:t>
            </a:r>
            <a:r>
              <a:rPr lang="en-US" sz="1600" b="0" dirty="0" err="1">
                <a:solidFill>
                  <a:schemeClr val="tx1"/>
                </a:solidFill>
                <a:latin typeface="Times New Roman" panose="02020603050405020304" pitchFamily="18" charset="0"/>
                <a:cs typeface="Times New Roman" panose="02020603050405020304" pitchFamily="18" charset="0"/>
              </a:rPr>
              <a:t>decembrie</a:t>
            </a:r>
            <a:r>
              <a:rPr lang="en-US" sz="1600" b="0" dirty="0">
                <a:solidFill>
                  <a:schemeClr val="tx1"/>
                </a:solidFill>
                <a:latin typeface="Times New Roman" panose="02020603050405020304" pitchFamily="18" charset="0"/>
                <a:cs typeface="Times New Roman" panose="02020603050405020304" pitchFamily="18" charset="0"/>
              </a:rPr>
              <a:t> 2011 (</a:t>
            </a:r>
            <a:r>
              <a:rPr lang="en-US" sz="1600" b="0" dirty="0" err="1">
                <a:solidFill>
                  <a:schemeClr val="tx1"/>
                </a:solidFill>
                <a:latin typeface="Times New Roman" panose="02020603050405020304" pitchFamily="18" charset="0"/>
                <a:cs typeface="Times New Roman" panose="02020603050405020304" pitchFamily="18" charset="0"/>
              </a:rPr>
              <a:t>Monitorul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Oficial</a:t>
            </a:r>
            <a:r>
              <a:rPr lang="en-US" sz="1600" b="0" dirty="0">
                <a:solidFill>
                  <a:schemeClr val="tx1"/>
                </a:solidFill>
                <a:latin typeface="Times New Roman" panose="02020603050405020304" pitchFamily="18" charset="0"/>
                <a:cs typeface="Times New Roman" panose="02020603050405020304" pitchFamily="18" charset="0"/>
              </a:rPr>
              <a:t> al </a:t>
            </a:r>
            <a:r>
              <a:rPr lang="en-US" sz="1600" b="0" dirty="0" err="1">
                <a:solidFill>
                  <a:schemeClr val="tx1"/>
                </a:solidFill>
                <a:latin typeface="Times New Roman" panose="02020603050405020304" pitchFamily="18" charset="0"/>
                <a:cs typeface="Times New Roman" panose="02020603050405020304" pitchFamily="18" charset="0"/>
              </a:rPr>
              <a:t>Republicii</a:t>
            </a:r>
            <a:r>
              <a:rPr lang="en-US" sz="1600" b="0" dirty="0">
                <a:solidFill>
                  <a:schemeClr val="tx1"/>
                </a:solidFill>
                <a:latin typeface="Times New Roman" panose="02020603050405020304" pitchFamily="18" charset="0"/>
                <a:cs typeface="Times New Roman" panose="02020603050405020304" pitchFamily="18" charset="0"/>
              </a:rPr>
              <a:t> Moldova, 2012, nr. 81, art. 264), </a:t>
            </a:r>
            <a:r>
              <a:rPr lang="en-US" sz="1600" b="0" dirty="0" err="1">
                <a:solidFill>
                  <a:schemeClr val="tx1"/>
                </a:solidFill>
                <a:latin typeface="Times New Roman" panose="02020603050405020304" pitchFamily="18" charset="0"/>
                <a:cs typeface="Times New Roman" panose="02020603050405020304" pitchFamily="18" charset="0"/>
              </a:rPr>
              <a:t>Guvernul</a:t>
            </a:r>
            <a:r>
              <a:rPr lang="en-US" sz="1600" b="0" dirty="0">
                <a:solidFill>
                  <a:schemeClr val="tx1"/>
                </a:solidFill>
                <a:latin typeface="Times New Roman" panose="02020603050405020304" pitchFamily="18" charset="0"/>
                <a:cs typeface="Times New Roman" panose="02020603050405020304" pitchFamily="18" charset="0"/>
              </a:rPr>
              <a:t> a hot</a:t>
            </a:r>
            <a:r>
              <a:rPr lang="ro-RO" sz="1600" b="0" dirty="0" err="1">
                <a:solidFill>
                  <a:schemeClr val="tx1"/>
                </a:solidFill>
                <a:latin typeface="Times New Roman" panose="02020603050405020304" pitchFamily="18" charset="0"/>
                <a:cs typeface="Times New Roman" panose="02020603050405020304" pitchFamily="18" charset="0"/>
              </a:rPr>
              <a:t>ărît</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1. Se </a:t>
            </a:r>
            <a:r>
              <a:rPr lang="en-US" sz="1600" b="0" dirty="0" err="1">
                <a:solidFill>
                  <a:schemeClr val="tx1"/>
                </a:solidFill>
                <a:latin typeface="Times New Roman" panose="02020603050405020304" pitchFamily="18" charset="0"/>
                <a:cs typeface="Times New Roman" panose="02020603050405020304" pitchFamily="18" charset="0"/>
              </a:rPr>
              <a:t>aprob</a:t>
            </a:r>
            <a:r>
              <a:rPr lang="ro-RO" sz="1600" b="0" dirty="0">
                <a:solidFill>
                  <a:schemeClr val="tx1"/>
                </a:solidFill>
                <a:latin typeface="Times New Roman" panose="02020603050405020304" pitchFamily="18" charset="0"/>
                <a:cs typeface="Times New Roman" panose="02020603050405020304" pitchFamily="18" charset="0"/>
              </a:rPr>
              <a:t>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Regulamentul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privind</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evidenţa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raportarea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folosit</a:t>
            </a:r>
            <a:r>
              <a:rPr lang="ro-RO" sz="1600" b="0" dirty="0">
                <a:solidFill>
                  <a:schemeClr val="tx1"/>
                </a:solidFill>
                <a:latin typeface="Times New Roman" panose="02020603050405020304" pitchFamily="18" charset="0"/>
                <a:cs typeface="Times New Roman" panose="02020603050405020304" pitchFamily="18" charset="0"/>
              </a:rPr>
              <a:t>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2. </a:t>
            </a:r>
            <a:r>
              <a:rPr lang="en-US" sz="1600" b="0" dirty="0" err="1">
                <a:solidFill>
                  <a:schemeClr val="tx1"/>
                </a:solidFill>
                <a:latin typeface="Times New Roman" panose="02020603050405020304" pitchFamily="18" charset="0"/>
                <a:cs typeface="Times New Roman" panose="02020603050405020304" pitchFamily="18" charset="0"/>
              </a:rPr>
              <a:t>Controlul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asupra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executării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prezentei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hotărîri</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pune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sarcina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Ministerului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Mediului</a:t>
            </a:r>
            <a:r>
              <a:rPr lang="en-US" sz="1600" b="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9903855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4C9FCBCC-0E82-47CF-A449-28F972A3E4DF}"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770537"/>
          </a:xfrm>
          <a:prstGeom prst="rect">
            <a:avLst/>
          </a:prstGeom>
          <a:noFill/>
        </p:spPr>
        <p:txBody>
          <a:bodyPr wrap="square" rtlCol="0">
            <a:spAutoFit/>
          </a:bodyPr>
          <a:lstStyle/>
          <a:p>
            <a:pPr algn="just"/>
            <a:r>
              <a:rPr lang="en-US" sz="1600" b="0" dirty="0">
                <a:solidFill>
                  <a:schemeClr val="tx1"/>
                </a:solidFill>
                <a:latin typeface="Times New Roman" panose="02020603050405020304" pitchFamily="18" charset="0"/>
                <a:cs typeface="Times New Roman" panose="02020603050405020304" pitchFamily="18" charset="0"/>
              </a:rPr>
              <a:t> 1. </a:t>
            </a:r>
            <a:r>
              <a:rPr lang="en-US" sz="1600" b="0" dirty="0" err="1">
                <a:solidFill>
                  <a:schemeClr val="tx1"/>
                </a:solidFill>
                <a:latin typeface="Times New Roman" panose="02020603050405020304" pitchFamily="18" charset="0"/>
                <a:cs typeface="Times New Roman" panose="02020603050405020304" pitchFamily="18" charset="0"/>
              </a:rPr>
              <a:t>Regulamentul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privind</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evidenţa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raportarea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folosite</a:t>
            </a:r>
            <a:r>
              <a:rPr lang="en-US" sz="1600" b="0" dirty="0">
                <a:solidFill>
                  <a:schemeClr val="tx1"/>
                </a:solidFill>
                <a:latin typeface="Times New Roman" panose="02020603050405020304" pitchFamily="18" charset="0"/>
                <a:cs typeface="Times New Roman" panose="02020603050405020304" pitchFamily="18" charset="0"/>
              </a:rPr>
              <a:t> </a:t>
            </a:r>
            <a:r>
              <a:rPr lang="ro-RO" sz="1600" b="0" dirty="0">
                <a:solidFill>
                  <a:schemeClr val="tx1"/>
                </a:solidFill>
                <a:latin typeface="Times New Roman" panose="02020603050405020304" pitchFamily="18" charset="0"/>
                <a:cs typeface="Times New Roman" panose="02020603050405020304" pitchFamily="18" charset="0"/>
              </a:rPr>
              <a:t>s</a:t>
            </a:r>
            <a:r>
              <a:rPr lang="en-US" sz="1600" b="0" dirty="0" err="1">
                <a:solidFill>
                  <a:schemeClr val="tx1"/>
                </a:solidFill>
                <a:latin typeface="Times New Roman" panose="02020603050405020304" pitchFamily="18" charset="0"/>
                <a:cs typeface="Times New Roman" panose="02020603050405020304" pitchFamily="18" charset="0"/>
              </a:rPr>
              <a:t>tabileşte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modalitatea</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evidenţă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raportare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apei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folosite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către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utilizatorii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care </a:t>
            </a:r>
            <a:r>
              <a:rPr lang="en-US" sz="1600" b="0" dirty="0" err="1">
                <a:solidFill>
                  <a:schemeClr val="tx1"/>
                </a:solidFill>
                <a:latin typeface="Times New Roman" panose="02020603050405020304" pitchFamily="18" charset="0"/>
                <a:cs typeface="Times New Roman" panose="02020603050405020304" pitchFamily="18" charset="0"/>
              </a:rPr>
              <a:t>activează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baza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autorizaţiei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mediu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pentru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folosinţa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specială</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apei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indiferent</a:t>
            </a:r>
            <a:r>
              <a:rPr lang="en-US" sz="1600" b="0" dirty="0">
                <a:solidFill>
                  <a:schemeClr val="tx1"/>
                </a:solidFill>
                <a:latin typeface="Times New Roman" panose="02020603050405020304" pitchFamily="18" charset="0"/>
                <a:cs typeface="Times New Roman" panose="02020603050405020304" pitchFamily="18" charset="0"/>
              </a:rPr>
              <a:t> de forma de </a:t>
            </a:r>
            <a:r>
              <a:rPr lang="en-US" sz="1600" b="0" dirty="0" err="1">
                <a:solidFill>
                  <a:schemeClr val="tx1"/>
                </a:solidFill>
                <a:latin typeface="Times New Roman" panose="02020603050405020304" pitchFamily="18" charset="0"/>
                <a:cs typeface="Times New Roman" panose="02020603050405020304" pitchFamily="18" charset="0"/>
              </a:rPr>
              <a:t>proprietate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sursa</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utilizată</a:t>
            </a:r>
            <a:r>
              <a:rPr lang="en-US" sz="1600" b="0" dirty="0">
                <a:solidFill>
                  <a:schemeClr val="tx1"/>
                </a:solidFill>
                <a:latin typeface="Times New Roman" panose="02020603050405020304" pitchFamily="18" charset="0"/>
                <a:cs typeface="Times New Roman" panose="02020603050405020304" pitchFamily="18" charset="0"/>
              </a:rPr>
              <a:t>. </a:t>
            </a:r>
          </a:p>
          <a:p>
            <a:pPr algn="just"/>
            <a:r>
              <a:rPr lang="en-US" sz="1600" b="0" dirty="0">
                <a:solidFill>
                  <a:schemeClr val="tx1"/>
                </a:solidFill>
                <a:latin typeface="Times New Roman" panose="02020603050405020304" pitchFamily="18" charset="0"/>
                <a:cs typeface="Times New Roman" panose="02020603050405020304" pitchFamily="18" charset="0"/>
              </a:rPr>
              <a:t>    2. </a:t>
            </a:r>
            <a:r>
              <a:rPr lang="en-US" sz="1600" b="0" dirty="0" err="1">
                <a:solidFill>
                  <a:schemeClr val="tx1"/>
                </a:solidFill>
                <a:latin typeface="Times New Roman" panose="02020603050405020304" pitchFamily="18" charset="0"/>
                <a:cs typeface="Times New Roman" panose="02020603050405020304" pitchFamily="18" charset="0"/>
              </a:rPr>
              <a:t>Determinarea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volumului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folosită</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efectuează</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punctele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evidenţă</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consumului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prizele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punctele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evacuare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apelor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inclusiv</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sistemele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canalizare</a:t>
            </a:r>
            <a:r>
              <a:rPr lang="en-US" sz="1600" b="0" dirty="0">
                <a:solidFill>
                  <a:schemeClr val="tx1"/>
                </a:solidFill>
                <a:latin typeface="Times New Roman" panose="02020603050405020304" pitchFamily="18" charset="0"/>
                <a:cs typeface="Times New Roman" panose="02020603050405020304" pitchFamily="18" charset="0"/>
              </a:rPr>
              <a:t>, precum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punctele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distribuire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primire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apelor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altor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utilizatori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3. </a:t>
            </a:r>
            <a:r>
              <a:rPr lang="en-US" sz="1600" b="0" dirty="0" err="1">
                <a:solidFill>
                  <a:schemeClr val="tx1"/>
                </a:solidFill>
                <a:latin typeface="Times New Roman" panose="02020603050405020304" pitchFamily="18" charset="0"/>
                <a:cs typeface="Times New Roman" panose="02020603050405020304" pitchFamily="18" charset="0"/>
              </a:rPr>
              <a:t>Componenţa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proprietăţile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uzate</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stabilesc</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fiecare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punct</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evacuare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apelor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uzate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receptorul</a:t>
            </a:r>
            <a:r>
              <a:rPr lang="en-US" sz="1600" b="0" dirty="0">
                <a:solidFill>
                  <a:schemeClr val="tx1"/>
                </a:solidFill>
                <a:latin typeface="Times New Roman" panose="02020603050405020304" pitchFamily="18" charset="0"/>
                <a:cs typeface="Times New Roman" panose="02020603050405020304" pitchFamily="18" charset="0"/>
              </a:rPr>
              <a:t> natural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reţeaua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centralizată</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canalizare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4. </a:t>
            </a:r>
            <a:r>
              <a:rPr lang="en-US" sz="1600" b="0" dirty="0" err="1">
                <a:solidFill>
                  <a:schemeClr val="tx1"/>
                </a:solidFill>
                <a:latin typeface="Times New Roman" panose="02020603050405020304" pitchFamily="18" charset="0"/>
                <a:cs typeface="Times New Roman" panose="02020603050405020304" pitchFamily="18" charset="0"/>
              </a:rPr>
              <a:t>Controlul</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laborator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asupra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evacuării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uzate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densitatea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punctele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recoltare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tipurile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cantitatea</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noxe</a:t>
            </a:r>
            <a:r>
              <a:rPr lang="en-US" sz="1600" b="0" dirty="0">
                <a:solidFill>
                  <a:schemeClr val="tx1"/>
                </a:solidFill>
                <a:latin typeface="Times New Roman" panose="02020603050405020304" pitchFamily="18" charset="0"/>
                <a:cs typeface="Times New Roman" panose="02020603050405020304" pitchFamily="18" charset="0"/>
              </a:rPr>
              <a:t> evacuate </a:t>
            </a:r>
            <a:r>
              <a:rPr lang="en-US" sz="1600" b="0" dirty="0" err="1">
                <a:solidFill>
                  <a:schemeClr val="tx1"/>
                </a:solidFill>
                <a:latin typeface="Times New Roman" panose="02020603050405020304" pitchFamily="18" charset="0"/>
                <a:cs typeface="Times New Roman" panose="02020603050405020304" pitchFamily="18" charset="0"/>
              </a:rPr>
              <a:t>odată</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apele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uzate</a:t>
            </a:r>
            <a:r>
              <a:rPr lang="en-US" sz="1600" b="0" dirty="0">
                <a:solidFill>
                  <a:schemeClr val="tx1"/>
                </a:solidFill>
                <a:latin typeface="Times New Roman" panose="02020603050405020304" pitchFamily="18" charset="0"/>
                <a:cs typeface="Times New Roman" panose="02020603050405020304" pitchFamily="18" charset="0"/>
              </a:rPr>
              <a:t>, precum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metodele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determinare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este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efectuat</a:t>
            </a:r>
            <a:r>
              <a:rPr lang="en-US" sz="1600" b="0" dirty="0">
                <a:solidFill>
                  <a:schemeClr val="tx1"/>
                </a:solidFill>
                <a:latin typeface="Times New Roman" panose="02020603050405020304" pitchFamily="18" charset="0"/>
                <a:cs typeface="Times New Roman" panose="02020603050405020304" pitchFamily="18" charset="0"/>
              </a:rPr>
              <a:t> conform </a:t>
            </a:r>
            <a:r>
              <a:rPr lang="en-US" sz="1600" b="0" dirty="0" err="1">
                <a:solidFill>
                  <a:schemeClr val="tx1"/>
                </a:solidFill>
                <a:latin typeface="Times New Roman" panose="02020603050405020304" pitchFamily="18" charset="0"/>
                <a:cs typeface="Times New Roman" panose="02020603050405020304" pitchFamily="18" charset="0"/>
              </a:rPr>
              <a:t>unui</a:t>
            </a:r>
            <a:r>
              <a:rPr lang="en-US" sz="1600" b="0" dirty="0">
                <a:solidFill>
                  <a:schemeClr val="tx1"/>
                </a:solidFill>
                <a:latin typeface="Times New Roman" panose="02020603050405020304" pitchFamily="18" charset="0"/>
                <a:cs typeface="Times New Roman" panose="02020603050405020304" pitchFamily="18" charset="0"/>
              </a:rPr>
              <a:t> program </a:t>
            </a:r>
            <a:r>
              <a:rPr lang="en-US" sz="1600" b="0" dirty="0" err="1">
                <a:solidFill>
                  <a:schemeClr val="tx1"/>
                </a:solidFill>
                <a:latin typeface="Times New Roman" panose="02020603050405020304" pitchFamily="18" charset="0"/>
                <a:cs typeface="Times New Roman" panose="02020603050405020304" pitchFamily="18" charset="0"/>
              </a:rPr>
              <a:t>elaborat</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utilizatorul</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coordonat</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organul</a:t>
            </a:r>
            <a:r>
              <a:rPr lang="en-US" sz="1600" b="0" dirty="0">
                <a:solidFill>
                  <a:schemeClr val="tx1"/>
                </a:solidFill>
                <a:latin typeface="Times New Roman" panose="02020603050405020304" pitchFamily="18" charset="0"/>
                <a:cs typeface="Times New Roman" panose="02020603050405020304" pitchFamily="18" charset="0"/>
              </a:rPr>
              <a:t> central al </a:t>
            </a:r>
            <a:r>
              <a:rPr lang="en-US" sz="1600" b="0" dirty="0" err="1">
                <a:solidFill>
                  <a:schemeClr val="tx1"/>
                </a:solidFill>
                <a:latin typeface="Times New Roman" panose="02020603050405020304" pitchFamily="18" charset="0"/>
                <a:cs typeface="Times New Roman" panose="02020603050405020304" pitchFamily="18" charset="0"/>
              </a:rPr>
              <a:t>administraţiei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publice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domeniul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mediului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prin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intermediul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instituţiilor</a:t>
            </a:r>
            <a:r>
              <a:rPr lang="en-US" sz="1600" b="0" dirty="0">
                <a:solidFill>
                  <a:schemeClr val="tx1"/>
                </a:solidFill>
                <a:latin typeface="Times New Roman" panose="02020603050405020304" pitchFamily="18" charset="0"/>
                <a:cs typeface="Times New Roman" panose="02020603050405020304" pitchFamily="18" charset="0"/>
              </a:rPr>
              <a:t> sale </a:t>
            </a:r>
            <a:r>
              <a:rPr lang="en-US" sz="1600" b="0" dirty="0" err="1">
                <a:solidFill>
                  <a:schemeClr val="tx1"/>
                </a:solidFill>
                <a:latin typeface="Times New Roman" panose="02020603050405020304" pitchFamily="18" charset="0"/>
                <a:cs typeface="Times New Roman" panose="02020603050405020304" pitchFamily="18" charset="0"/>
              </a:rPr>
              <a:t>desconcentrate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teritoriu</a:t>
            </a:r>
            <a:r>
              <a:rPr lang="en-US" sz="1600" b="0" dirty="0">
                <a:solidFill>
                  <a:schemeClr val="tx1"/>
                </a:solidFill>
                <a:latin typeface="Times New Roman" panose="02020603050405020304" pitchFamily="18" charset="0"/>
                <a:cs typeface="Times New Roman" panose="02020603050405020304" pitchFamily="18" charset="0"/>
              </a:rPr>
              <a:t>. </a:t>
            </a:r>
          </a:p>
          <a:p>
            <a:pPr algn="just"/>
            <a:r>
              <a:rPr lang="en-US" sz="1600" b="0" dirty="0">
                <a:solidFill>
                  <a:schemeClr val="tx1"/>
                </a:solidFill>
                <a:latin typeface="Times New Roman" panose="02020603050405020304" pitchFamily="18" charset="0"/>
                <a:cs typeface="Times New Roman" panose="02020603050405020304" pitchFamily="18" charset="0"/>
              </a:rPr>
              <a:t>    5.</a:t>
            </a:r>
            <a:r>
              <a:rPr lang="ro-RO"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Consumul</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determină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baza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indicilor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înregistraţi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aparatele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măsurare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6. </a:t>
            </a:r>
            <a:r>
              <a:rPr lang="en-US" sz="1600" b="0" dirty="0" err="1">
                <a:solidFill>
                  <a:schemeClr val="tx1"/>
                </a:solidFill>
                <a:latin typeface="Times New Roman" panose="02020603050405020304" pitchFamily="18" charset="0"/>
                <a:cs typeface="Times New Roman" panose="02020603050405020304" pitchFamily="18" charset="0"/>
              </a:rPr>
              <a:t>Pentru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perioada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care </a:t>
            </a:r>
            <a:r>
              <a:rPr lang="en-US" sz="1600" b="0" dirty="0" err="1">
                <a:solidFill>
                  <a:schemeClr val="tx1"/>
                </a:solidFill>
                <a:latin typeface="Times New Roman" panose="02020603050405020304" pitchFamily="18" charset="0"/>
                <a:cs typeface="Times New Roman" panose="02020603050405020304" pitchFamily="18" charset="0"/>
              </a:rPr>
              <a:t>aparatele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măsurare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folosinţei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apei</a:t>
            </a:r>
            <a:r>
              <a:rPr lang="en-US" sz="1600" b="0" dirty="0">
                <a:solidFill>
                  <a:schemeClr val="tx1"/>
                </a:solidFill>
                <a:latin typeface="Times New Roman" panose="02020603050405020304" pitchFamily="18" charset="0"/>
                <a:cs typeface="Times New Roman" panose="02020603050405020304" pitchFamily="18" charset="0"/>
              </a:rPr>
              <a:t> au </a:t>
            </a:r>
            <a:r>
              <a:rPr lang="en-US" sz="1600" b="0" dirty="0" err="1">
                <a:solidFill>
                  <a:schemeClr val="tx1"/>
                </a:solidFill>
                <a:latin typeface="Times New Roman" panose="02020603050405020304" pitchFamily="18" charset="0"/>
                <a:cs typeface="Times New Roman" panose="02020603050405020304" pitchFamily="18" charset="0"/>
              </a:rPr>
              <a:t>fost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defectate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sau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demontate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pentru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verificare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sau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reparare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utilizatorii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calculează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consumul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prin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metode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indirecte</a:t>
            </a:r>
            <a:r>
              <a:rPr lang="en-US" sz="1600" b="0" dirty="0">
                <a:solidFill>
                  <a:schemeClr val="tx1"/>
                </a:solidFill>
                <a:latin typeface="Times New Roman" panose="02020603050405020304" pitchFamily="18" charset="0"/>
                <a:cs typeface="Times New Roman" panose="02020603050405020304" pitchFamily="18" charset="0"/>
              </a:rPr>
              <a:t>, conform:</a:t>
            </a:r>
          </a:p>
          <a:p>
            <a:pPr algn="just"/>
            <a:r>
              <a:rPr lang="en-US" sz="1600" b="0" dirty="0">
                <a:solidFill>
                  <a:schemeClr val="tx1"/>
                </a:solidFill>
                <a:latin typeface="Times New Roman" panose="02020603050405020304" pitchFamily="18" charset="0"/>
                <a:cs typeface="Times New Roman" panose="02020603050405020304" pitchFamily="18" charset="0"/>
              </a:rPr>
              <a:t>    a)</a:t>
            </a:r>
            <a:r>
              <a:rPr lang="ro-RO"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volumului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producţie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normelor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specifice</a:t>
            </a:r>
            <a:r>
              <a:rPr lang="en-US" sz="1600" b="0" dirty="0">
                <a:solidFill>
                  <a:schemeClr val="tx1"/>
                </a:solidFill>
                <a:latin typeface="Times New Roman" panose="02020603050405020304" pitchFamily="18" charset="0"/>
                <a:cs typeface="Times New Roman" panose="02020603050405020304" pitchFamily="18" charset="0"/>
              </a:rPr>
              <a:t> ale </a:t>
            </a:r>
            <a:r>
              <a:rPr lang="en-US" sz="1600" b="0" dirty="0" err="1">
                <a:solidFill>
                  <a:schemeClr val="tx1"/>
                </a:solidFill>
                <a:latin typeface="Times New Roman" panose="02020603050405020304" pitchFamily="18" charset="0"/>
                <a:cs typeface="Times New Roman" panose="02020603050405020304" pitchFamily="18" charset="0"/>
              </a:rPr>
              <a:t>consumului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evacuare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apelor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folosite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b) </a:t>
            </a:r>
            <a:r>
              <a:rPr lang="en-US" sz="1600" b="0" dirty="0" err="1">
                <a:solidFill>
                  <a:schemeClr val="tx1"/>
                </a:solidFill>
                <a:latin typeface="Times New Roman" panose="02020603050405020304" pitchFamily="18" charset="0"/>
                <a:cs typeface="Times New Roman" panose="02020603050405020304" pitchFamily="18" charset="0"/>
              </a:rPr>
              <a:t>normelor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specifice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consum</a:t>
            </a:r>
            <a:r>
              <a:rPr lang="en-US" sz="1600" b="0" dirty="0">
                <a:solidFill>
                  <a:schemeClr val="tx1"/>
                </a:solidFill>
                <a:latin typeface="Times New Roman" panose="02020603050405020304" pitchFamily="18" charset="0"/>
                <a:cs typeface="Times New Roman" panose="02020603050405020304" pitchFamily="18" charset="0"/>
              </a:rPr>
              <a:t> al </a:t>
            </a:r>
            <a:r>
              <a:rPr lang="en-US" sz="1600" b="0" dirty="0" err="1">
                <a:solidFill>
                  <a:schemeClr val="tx1"/>
                </a:solidFill>
                <a:latin typeface="Times New Roman" panose="02020603050405020304" pitchFamily="18" charset="0"/>
                <a:cs typeface="Times New Roman" panose="02020603050405020304" pitchFamily="18" charset="0"/>
              </a:rPr>
              <a:t>energiei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electrice</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pomparea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folosite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parametrilor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tehnici</a:t>
            </a:r>
            <a:r>
              <a:rPr lang="en-US" sz="1600" b="0" dirty="0">
                <a:solidFill>
                  <a:schemeClr val="tx1"/>
                </a:solidFill>
                <a:latin typeface="Times New Roman" panose="02020603050405020304" pitchFamily="18" charset="0"/>
                <a:cs typeface="Times New Roman" panose="02020603050405020304" pitchFamily="18" charset="0"/>
              </a:rPr>
              <a:t> ai </a:t>
            </a:r>
            <a:r>
              <a:rPr lang="en-US" sz="1600" b="0" dirty="0" err="1">
                <a:solidFill>
                  <a:schemeClr val="tx1"/>
                </a:solidFill>
                <a:latin typeface="Times New Roman" panose="02020603050405020304" pitchFamily="18" charset="0"/>
                <a:cs typeface="Times New Roman" panose="02020603050405020304" pitchFamily="18" charset="0"/>
              </a:rPr>
              <a:t>utilajului</a:t>
            </a:r>
            <a:r>
              <a:rPr lang="en-US" sz="1600" b="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7524936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B9384261-3A5E-4D03-A92B-BC243A34D963}"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031873"/>
          </a:xfrm>
          <a:prstGeom prst="rect">
            <a:avLst/>
          </a:prstGeom>
          <a:noFill/>
        </p:spPr>
        <p:txBody>
          <a:bodyPr wrap="square" rtlCol="0">
            <a:spAutoFit/>
          </a:bodyPr>
          <a:lstStyle/>
          <a:p>
            <a:pPr algn="just"/>
            <a:r>
              <a:rPr lang="en-US" sz="1600" dirty="0">
                <a:solidFill>
                  <a:schemeClr val="tx1"/>
                </a:solidFill>
                <a:latin typeface="Times New Roman" panose="02020603050405020304" pitchFamily="18" charset="0"/>
                <a:cs typeface="Times New Roman" panose="02020603050405020304" pitchFamily="18" charset="0"/>
              </a:rPr>
              <a:t>II. </a:t>
            </a:r>
            <a:r>
              <a:rPr lang="en-US" sz="1600" dirty="0" err="1">
                <a:solidFill>
                  <a:schemeClr val="tx1"/>
                </a:solidFill>
                <a:latin typeface="Times New Roman" panose="02020603050405020304" pitchFamily="18" charset="0"/>
                <a:cs typeface="Times New Roman" panose="02020603050405020304" pitchFamily="18" charset="0"/>
              </a:rPr>
              <a:t>Evidenţa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apei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folosite</a:t>
            </a:r>
            <a:r>
              <a:rPr lang="en-US" sz="1600" dirty="0">
                <a:solidFill>
                  <a:schemeClr val="tx1"/>
                </a:solidFill>
                <a:latin typeface="Times New Roman" panose="02020603050405020304" pitchFamily="18" charset="0"/>
                <a:cs typeface="Times New Roman" panose="02020603050405020304" pitchFamily="18" charset="0"/>
              </a:rPr>
              <a:t> cu </a:t>
            </a:r>
            <a:r>
              <a:rPr lang="en-US" sz="1600" dirty="0" err="1">
                <a:solidFill>
                  <a:schemeClr val="tx1"/>
                </a:solidFill>
                <a:latin typeface="Times New Roman" panose="02020603050405020304" pitchFamily="18" charset="0"/>
                <a:cs typeface="Times New Roman" panose="02020603050405020304" pitchFamily="18" charset="0"/>
              </a:rPr>
              <a:t>aparate</a:t>
            </a:r>
            <a:r>
              <a:rPr lang="en-US" sz="1600" dirty="0">
                <a:solidFill>
                  <a:schemeClr val="tx1"/>
                </a:solidFill>
                <a:latin typeface="Times New Roman" panose="02020603050405020304" pitchFamily="18" charset="0"/>
                <a:cs typeface="Times New Roman" panose="02020603050405020304" pitchFamily="18" charset="0"/>
              </a:rPr>
              <a:t> de </a:t>
            </a:r>
            <a:r>
              <a:rPr lang="en-US" sz="1600" dirty="0" err="1">
                <a:solidFill>
                  <a:schemeClr val="tx1"/>
                </a:solidFill>
                <a:latin typeface="Times New Roman" panose="02020603050405020304" pitchFamily="18" charset="0"/>
                <a:cs typeface="Times New Roman" panose="02020603050405020304" pitchFamily="18" charset="0"/>
              </a:rPr>
              <a:t>măsurare</a:t>
            </a:r>
            <a:endParaRPr lang="ro-RO" sz="1600" dirty="0">
              <a:solidFill>
                <a:schemeClr val="tx1"/>
              </a:solidFill>
              <a:latin typeface="Times New Roman" panose="02020603050405020304" pitchFamily="18" charset="0"/>
              <a:cs typeface="Times New Roman" panose="02020603050405020304" pitchFamily="18" charset="0"/>
            </a:endParaRPr>
          </a:p>
          <a:p>
            <a:pPr algn="just"/>
            <a:endParaRPr lang="en-US" sz="1600" dirty="0">
              <a:solidFill>
                <a:schemeClr val="tx1"/>
              </a:solidFill>
              <a:latin typeface="Times New Roman" panose="02020603050405020304" pitchFamily="18" charset="0"/>
              <a:cs typeface="Times New Roman" panose="02020603050405020304" pitchFamily="18" charset="0"/>
            </a:endParaRPr>
          </a:p>
          <a:p>
            <a:pPr algn="just"/>
            <a:r>
              <a:rPr lang="en-US" sz="1600" b="0" dirty="0">
                <a:solidFill>
                  <a:schemeClr val="tx1"/>
                </a:solidFill>
                <a:latin typeface="Times New Roman" panose="02020603050405020304" pitchFamily="18" charset="0"/>
                <a:cs typeface="Times New Roman" panose="02020603050405020304" pitchFamily="18" charset="0"/>
              </a:rPr>
              <a:t>    7.</a:t>
            </a:r>
            <a:r>
              <a:rPr lang="ro-RO"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Evidenţa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folosite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presupune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a)</a:t>
            </a:r>
            <a:r>
              <a:rPr lang="ro-RO"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evidenţa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consumului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aparate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măsurare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b)</a:t>
            </a:r>
            <a:r>
              <a:rPr lang="ro-RO"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evidenţa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consumului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prin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metode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indirecte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c)</a:t>
            </a:r>
            <a:r>
              <a:rPr lang="ro-RO"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evidenţa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calităţii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uzate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d)</a:t>
            </a:r>
            <a:r>
              <a:rPr lang="ro-RO"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atribuirea</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coordonate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geografice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surselor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captare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apei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punctelor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deversare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8. </a:t>
            </a:r>
            <a:r>
              <a:rPr lang="en-US" sz="1600" b="0" dirty="0" err="1">
                <a:solidFill>
                  <a:schemeClr val="tx1"/>
                </a:solidFill>
                <a:latin typeface="Times New Roman" panose="02020603050405020304" pitchFamily="18" charset="0"/>
                <a:cs typeface="Times New Roman" panose="02020603050405020304" pitchFamily="18" charset="0"/>
              </a:rPr>
              <a:t>Pentru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evidenţa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consumului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aparate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măsurare</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utilizează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formularul</a:t>
            </a:r>
            <a:r>
              <a:rPr lang="en-US" sz="1600" b="0" dirty="0">
                <a:solidFill>
                  <a:schemeClr val="tx1"/>
                </a:solidFill>
                <a:latin typeface="Times New Roman" panose="02020603050405020304" pitchFamily="18" charset="0"/>
                <a:cs typeface="Times New Roman" panose="02020603050405020304" pitchFamily="18" charset="0"/>
              </a:rPr>
              <a:t> din </a:t>
            </a:r>
            <a:r>
              <a:rPr lang="en-US" sz="1600" b="0" dirty="0" err="1">
                <a:solidFill>
                  <a:schemeClr val="tx1"/>
                </a:solidFill>
                <a:latin typeface="Times New Roman" panose="02020603050405020304" pitchFamily="18" charset="0"/>
                <a:cs typeface="Times New Roman" panose="02020603050405020304" pitchFamily="18" charset="0"/>
              </a:rPr>
              <a:t>anexa</a:t>
            </a:r>
            <a:r>
              <a:rPr lang="en-US" sz="1600" b="0" dirty="0">
                <a:solidFill>
                  <a:schemeClr val="tx1"/>
                </a:solidFill>
                <a:latin typeface="Times New Roman" panose="02020603050405020304" pitchFamily="18" charset="0"/>
                <a:cs typeface="Times New Roman" panose="02020603050405020304" pitchFamily="18" charset="0"/>
              </a:rPr>
              <a:t> nr. 1 la </a:t>
            </a:r>
            <a:r>
              <a:rPr lang="en-US" sz="1600" b="0" dirty="0" err="1">
                <a:solidFill>
                  <a:schemeClr val="tx1"/>
                </a:solidFill>
                <a:latin typeface="Times New Roman" panose="02020603050405020304" pitchFamily="18" charset="0"/>
                <a:cs typeface="Times New Roman" panose="02020603050405020304" pitchFamily="18" charset="0"/>
              </a:rPr>
              <a:t>prezentul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Regulament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baza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căruia</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determină</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a)</a:t>
            </a:r>
            <a:r>
              <a:rPr lang="ro-RO"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captată</a:t>
            </a:r>
            <a:r>
              <a:rPr lang="en-US" sz="1600" b="0" dirty="0">
                <a:solidFill>
                  <a:schemeClr val="tx1"/>
                </a:solidFill>
                <a:latin typeface="Times New Roman" panose="02020603050405020304" pitchFamily="18" charset="0"/>
                <a:cs typeface="Times New Roman" panose="02020603050405020304" pitchFamily="18" charset="0"/>
              </a:rPr>
              <a:t> din </a:t>
            </a:r>
            <a:r>
              <a:rPr lang="en-US" sz="1600" b="0" dirty="0" err="1">
                <a:solidFill>
                  <a:schemeClr val="tx1"/>
                </a:solidFill>
                <a:latin typeface="Times New Roman" panose="02020603050405020304" pitchFamily="18" charset="0"/>
                <a:cs typeface="Times New Roman" panose="02020603050405020304" pitchFamily="18" charset="0"/>
              </a:rPr>
              <a:t>corpuri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sau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alte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sisteme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distribuire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apei</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b)</a:t>
            </a:r>
            <a:r>
              <a:rPr lang="ro-RO"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repartizată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altor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beneficiari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sau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deversată</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c)</a:t>
            </a:r>
            <a:r>
              <a:rPr lang="ro-RO"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evacuată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cîmpiile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infiltrare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bazinele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acumulare</a:t>
            </a:r>
            <a:r>
              <a:rPr lang="en-US" sz="1600" b="0" dirty="0">
                <a:solidFill>
                  <a:schemeClr val="tx1"/>
                </a:solidFill>
                <a:latin typeface="Times New Roman" panose="02020603050405020304" pitchFamily="18" charset="0"/>
                <a:cs typeface="Times New Roman" panose="02020603050405020304" pitchFamily="18" charset="0"/>
              </a:rPr>
              <a:t> etc.;</a:t>
            </a:r>
          </a:p>
          <a:p>
            <a:pPr algn="just"/>
            <a:r>
              <a:rPr lang="en-US" sz="1600" b="0" dirty="0">
                <a:solidFill>
                  <a:schemeClr val="tx1"/>
                </a:solidFill>
                <a:latin typeface="Times New Roman" panose="02020603050405020304" pitchFamily="18" charset="0"/>
                <a:cs typeface="Times New Roman" panose="02020603050405020304" pitchFamily="18" charset="0"/>
              </a:rPr>
              <a:t>    d) </a:t>
            </a:r>
            <a:r>
              <a:rPr lang="en-US" sz="1600" b="0" dirty="0" err="1">
                <a:solidFill>
                  <a:schemeClr val="tx1"/>
                </a:solidFill>
                <a:latin typeface="Times New Roman" panose="02020603050405020304" pitchFamily="18" charset="0"/>
                <a:cs typeface="Times New Roman" panose="02020603050405020304" pitchFamily="18" charset="0"/>
              </a:rPr>
              <a:t>apa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utilizată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sistemele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alimentare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sistemele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alimentare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repetată</a:t>
            </a:r>
            <a:r>
              <a:rPr lang="en-US" sz="1600" b="0" dirty="0">
                <a:solidFill>
                  <a:schemeClr val="tx1"/>
                </a:solidFill>
                <a:latin typeface="Times New Roman" panose="02020603050405020304" pitchFamily="18" charset="0"/>
                <a:cs typeface="Times New Roman" panose="02020603050405020304" pitchFamily="18" charset="0"/>
              </a:rPr>
              <a:t>, precum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punctele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racordare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apei</a:t>
            </a:r>
            <a:r>
              <a:rPr lang="en-US" sz="1600" b="0" dirty="0">
                <a:solidFill>
                  <a:schemeClr val="tx1"/>
                </a:solidFill>
                <a:latin typeface="Times New Roman" panose="02020603050405020304" pitchFamily="18" charset="0"/>
                <a:cs typeface="Times New Roman" panose="02020603050405020304" pitchFamily="18" charset="0"/>
              </a:rPr>
              <a:t> brute.</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en-US" sz="1600" b="0" dirty="0">
                <a:solidFill>
                  <a:schemeClr val="tx1"/>
                </a:solidFill>
                <a:latin typeface="Times New Roman" panose="02020603050405020304" pitchFamily="18" charset="0"/>
                <a:cs typeface="Times New Roman" panose="02020603050405020304" pitchFamily="18" charset="0"/>
              </a:rPr>
              <a:t> 8. </a:t>
            </a:r>
            <a:r>
              <a:rPr lang="en-US" sz="1600" b="0" dirty="0" err="1">
                <a:solidFill>
                  <a:schemeClr val="tx1"/>
                </a:solidFill>
                <a:latin typeface="Times New Roman" panose="02020603050405020304" pitchFamily="18" charset="0"/>
                <a:cs typeface="Times New Roman" panose="02020603050405020304" pitchFamily="18" charset="0"/>
              </a:rPr>
              <a:t>Pentru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evidenţa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consumului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aparate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măsurare</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utilizează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formularul</a:t>
            </a:r>
            <a:r>
              <a:rPr lang="en-US" sz="1600" b="0" dirty="0">
                <a:solidFill>
                  <a:schemeClr val="tx1"/>
                </a:solidFill>
                <a:latin typeface="Times New Roman" panose="02020603050405020304" pitchFamily="18" charset="0"/>
                <a:cs typeface="Times New Roman" panose="02020603050405020304" pitchFamily="18" charset="0"/>
              </a:rPr>
              <a:t> din </a:t>
            </a:r>
            <a:r>
              <a:rPr lang="en-US" sz="1600" b="0" dirty="0" err="1">
                <a:solidFill>
                  <a:schemeClr val="tx1"/>
                </a:solidFill>
                <a:latin typeface="Times New Roman" panose="02020603050405020304" pitchFamily="18" charset="0"/>
                <a:cs typeface="Times New Roman" panose="02020603050405020304" pitchFamily="18" charset="0"/>
              </a:rPr>
              <a:t>anexa</a:t>
            </a:r>
            <a:r>
              <a:rPr lang="en-US" sz="1600" b="0" dirty="0">
                <a:solidFill>
                  <a:schemeClr val="tx1"/>
                </a:solidFill>
                <a:latin typeface="Times New Roman" panose="02020603050405020304" pitchFamily="18" charset="0"/>
                <a:cs typeface="Times New Roman" panose="02020603050405020304" pitchFamily="18" charset="0"/>
              </a:rPr>
              <a:t> nr. 1 la </a:t>
            </a:r>
            <a:r>
              <a:rPr lang="en-US" sz="1600" b="0" dirty="0" err="1">
                <a:solidFill>
                  <a:schemeClr val="tx1"/>
                </a:solidFill>
                <a:latin typeface="Times New Roman" panose="02020603050405020304" pitchFamily="18" charset="0"/>
                <a:cs typeface="Times New Roman" panose="02020603050405020304" pitchFamily="18" charset="0"/>
              </a:rPr>
              <a:t>prezentul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Regulament</a:t>
            </a:r>
            <a:r>
              <a:rPr lang="ro-RO" sz="1600" b="0" dirty="0">
                <a:solidFill>
                  <a:schemeClr val="tx1"/>
                </a:solidFill>
                <a:latin typeface="Times New Roman" panose="02020603050405020304" pitchFamily="18" charset="0"/>
                <a:cs typeface="Times New Roman" panose="02020603050405020304" pitchFamily="18" charset="0"/>
              </a:rPr>
              <a:t>.</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430235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2ADB2BEE-0E69-4B96-BB72-8D2BBFC37138}"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71605" y="1598927"/>
            <a:ext cx="8468967" cy="5016758"/>
          </a:xfrm>
          <a:prstGeom prst="rect">
            <a:avLst/>
          </a:prstGeom>
          <a:noFill/>
        </p:spPr>
        <p:txBody>
          <a:bodyPr wrap="square" rtlCol="0">
            <a:spAutoFit/>
          </a:bodyPr>
          <a:lstStyle/>
          <a:p>
            <a:pPr algn="just"/>
            <a:r>
              <a:rPr lang="ro-RO" sz="1600" dirty="0">
                <a:solidFill>
                  <a:schemeClr val="tx1"/>
                </a:solidFill>
                <a:latin typeface="Times New Roman" panose="02020603050405020304" pitchFamily="18" charset="0"/>
                <a:cs typeface="Times New Roman" panose="02020603050405020304" pitchFamily="18" charset="0"/>
              </a:rPr>
              <a:t> Articolul 6. </a:t>
            </a:r>
            <a:r>
              <a:rPr lang="ro-RO" sz="1600" b="0" dirty="0">
                <a:solidFill>
                  <a:schemeClr val="tx1"/>
                </a:solidFill>
                <a:latin typeface="Times New Roman" panose="02020603050405020304" pitchFamily="18" charset="0"/>
                <a:cs typeface="Times New Roman" panose="02020603050405020304" pitchFamily="18" charset="0"/>
              </a:rPr>
              <a:t>descrie </a:t>
            </a:r>
            <a:r>
              <a:rPr lang="ro-RO" sz="1600" b="0" dirty="0" err="1">
                <a:solidFill>
                  <a:schemeClr val="tx1"/>
                </a:solidFill>
                <a:latin typeface="Times New Roman" panose="02020603050405020304" pitchFamily="18" charset="0"/>
                <a:cs typeface="Times New Roman" panose="02020603050405020304" pitchFamily="18" charset="0"/>
              </a:rPr>
              <a:t>competenţa</a:t>
            </a:r>
            <a:r>
              <a:rPr lang="ro-RO" sz="1600" b="0" dirty="0">
                <a:solidFill>
                  <a:schemeClr val="tx1"/>
                </a:solidFill>
                <a:latin typeface="Times New Roman" panose="02020603050405020304" pitchFamily="18" charset="0"/>
                <a:cs typeface="Times New Roman" panose="02020603050405020304" pitchFamily="18" charset="0"/>
              </a:rPr>
              <a:t> organului central de specialitate al </a:t>
            </a:r>
            <a:r>
              <a:rPr lang="ro-RO" sz="1600" b="0" dirty="0" err="1">
                <a:solidFill>
                  <a:schemeClr val="tx1"/>
                </a:solidFill>
                <a:latin typeface="Times New Roman" panose="02020603050405020304" pitchFamily="18" charset="0"/>
                <a:cs typeface="Times New Roman" panose="02020603050405020304" pitchFamily="18" charset="0"/>
              </a:rPr>
              <a:t>administraţiei</a:t>
            </a:r>
            <a:r>
              <a:rPr lang="ro-RO" sz="1600" b="0" dirty="0">
                <a:solidFill>
                  <a:schemeClr val="tx1"/>
                </a:solidFill>
                <a:latin typeface="Times New Roman" panose="02020603050405020304" pitchFamily="18" charset="0"/>
                <a:cs typeface="Times New Roman" panose="02020603050405020304" pitchFamily="18" charset="0"/>
              </a:rPr>
              <a:t> publice în domeniul serviciului public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a:t>
            </a:r>
          </a:p>
          <a:p>
            <a:pPr algn="just"/>
            <a:r>
              <a:rPr lang="ro-RO" sz="1600" dirty="0">
                <a:solidFill>
                  <a:schemeClr val="tx1"/>
                </a:solidFill>
                <a:latin typeface="Times New Roman" panose="02020603050405020304" pitchFamily="18" charset="0"/>
                <a:cs typeface="Times New Roman" panose="02020603050405020304" pitchFamily="18" charset="0"/>
              </a:rPr>
              <a:t> Articolul 7. Reglementarea serviciului public de alimentare cu apă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de canalizare</a:t>
            </a:r>
          </a:p>
          <a:p>
            <a:pPr algn="just"/>
            <a:r>
              <a:rPr lang="ro-RO" sz="1600" b="0" dirty="0">
                <a:solidFill>
                  <a:schemeClr val="tx1"/>
                </a:solidFill>
                <a:latin typeface="Times New Roman" panose="02020603050405020304" pitchFamily="18" charset="0"/>
                <a:cs typeface="Times New Roman" panose="02020603050405020304" pitchFamily="18" charset="0"/>
              </a:rPr>
              <a:t>    (1) Reglementarea serviciului public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 se asigură de către </a:t>
            </a:r>
            <a:r>
              <a:rPr lang="ro-RO" sz="1600" dirty="0" err="1">
                <a:solidFill>
                  <a:schemeClr val="tx1"/>
                </a:solidFill>
                <a:latin typeface="Times New Roman" panose="02020603050405020304" pitchFamily="18" charset="0"/>
                <a:cs typeface="Times New Roman" panose="02020603050405020304" pitchFamily="18" charset="0"/>
              </a:rPr>
              <a:t>Agenţia</a:t>
            </a:r>
            <a:r>
              <a:rPr lang="ro-RO" sz="1600" dirty="0">
                <a:solidFill>
                  <a:schemeClr val="tx1"/>
                </a:solidFill>
                <a:latin typeface="Times New Roman" panose="02020603050405020304" pitchFamily="18" charset="0"/>
                <a:cs typeface="Times New Roman" panose="02020603050405020304" pitchFamily="18" charset="0"/>
              </a:rPr>
              <a:t> </a:t>
            </a:r>
            <a:r>
              <a:rPr lang="ro-RO" sz="1600" dirty="0" err="1">
                <a:solidFill>
                  <a:schemeClr val="tx1"/>
                </a:solidFill>
                <a:latin typeface="Times New Roman" panose="02020603050405020304" pitchFamily="18" charset="0"/>
                <a:cs typeface="Times New Roman" panose="02020603050405020304" pitchFamily="18" charset="0"/>
              </a:rPr>
              <a:t>Naţională</a:t>
            </a:r>
            <a:r>
              <a:rPr lang="ro-RO" sz="1600" dirty="0">
                <a:solidFill>
                  <a:schemeClr val="tx1"/>
                </a:solidFill>
                <a:latin typeface="Times New Roman" panose="02020603050405020304" pitchFamily="18" charset="0"/>
                <a:cs typeface="Times New Roman" panose="02020603050405020304" pitchFamily="18" charset="0"/>
              </a:rPr>
              <a:t> pentru Reglementare în Energetică </a:t>
            </a:r>
            <a:r>
              <a:rPr lang="ro-RO" sz="1600" b="0" dirty="0">
                <a:solidFill>
                  <a:schemeClr val="tx1"/>
                </a:solidFill>
                <a:latin typeface="Times New Roman" panose="02020603050405020304" pitchFamily="18" charset="0"/>
                <a:cs typeface="Times New Roman" panose="02020603050405020304" pitchFamily="18" charset="0"/>
              </a:rPr>
              <a:t>(în continuare – </a:t>
            </a:r>
            <a:r>
              <a:rPr lang="ro-RO" sz="1600" b="0" dirty="0" err="1">
                <a:solidFill>
                  <a:schemeClr val="tx1"/>
                </a:solidFill>
                <a:latin typeface="Times New Roman" panose="02020603050405020304" pitchFamily="18" charset="0"/>
                <a:cs typeface="Times New Roman" panose="02020603050405020304" pitchFamily="18" charset="0"/>
              </a:rPr>
              <a:t>Agenţie</a:t>
            </a:r>
            <a:r>
              <a:rPr lang="ro-RO" sz="1600" b="0" dirty="0">
                <a:solidFill>
                  <a:schemeClr val="tx1"/>
                </a:solidFill>
                <a:latin typeface="Times New Roman" panose="02020603050405020304" pitchFamily="18" charset="0"/>
                <a:cs typeface="Times New Roman" panose="02020603050405020304" pitchFamily="18" charset="0"/>
              </a:rPr>
              <a:t>). </a:t>
            </a:r>
          </a:p>
          <a:p>
            <a:pPr algn="just"/>
            <a:r>
              <a:rPr lang="ro-RO" sz="1600" b="0" dirty="0">
                <a:solidFill>
                  <a:schemeClr val="tx1"/>
                </a:solidFill>
                <a:latin typeface="Times New Roman" panose="02020603050405020304" pitchFamily="18" charset="0"/>
                <a:cs typeface="Times New Roman" panose="02020603050405020304" pitchFamily="18" charset="0"/>
              </a:rPr>
              <a:t>    (2) </a:t>
            </a:r>
            <a:r>
              <a:rPr lang="ro-RO" sz="1600" b="0" dirty="0" err="1">
                <a:solidFill>
                  <a:schemeClr val="tx1"/>
                </a:solidFill>
                <a:latin typeface="Times New Roman" panose="02020603050405020304" pitchFamily="18" charset="0"/>
                <a:cs typeface="Times New Roman" panose="02020603050405020304" pitchFamily="18" charset="0"/>
              </a:rPr>
              <a:t>Atribuţiile</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Agenţiei</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ro-RO" sz="1600" b="0" dirty="0">
                <a:solidFill>
                  <a:schemeClr val="tx1"/>
                </a:solidFill>
                <a:latin typeface="Times New Roman" panose="02020603050405020304" pitchFamily="18" charset="0"/>
                <a:cs typeface="Times New Roman" panose="02020603050405020304" pitchFamily="18" charset="0"/>
              </a:rPr>
              <a:t>    a) eliberează, în conformitate cu procedura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cu </a:t>
            </a:r>
            <a:r>
              <a:rPr lang="ro-RO" sz="1600" b="0" dirty="0" err="1">
                <a:solidFill>
                  <a:schemeClr val="tx1"/>
                </a:solidFill>
                <a:latin typeface="Times New Roman" panose="02020603050405020304" pitchFamily="18" charset="0"/>
                <a:cs typeface="Times New Roman" panose="02020603050405020304" pitchFamily="18" charset="0"/>
              </a:rPr>
              <a:t>cerinţele</a:t>
            </a:r>
            <a:r>
              <a:rPr lang="ro-RO" sz="1600" b="0" dirty="0">
                <a:solidFill>
                  <a:schemeClr val="tx1"/>
                </a:solidFill>
                <a:latin typeface="Times New Roman" panose="02020603050405020304" pitchFamily="18" charset="0"/>
                <a:cs typeface="Times New Roman" panose="02020603050405020304" pitchFamily="18" charset="0"/>
              </a:rPr>
              <a:t> stabilite de lege, </a:t>
            </a:r>
            <a:r>
              <a:rPr lang="ro-RO" sz="1600" b="0" dirty="0" err="1">
                <a:solidFill>
                  <a:schemeClr val="tx1"/>
                </a:solidFill>
                <a:latin typeface="Times New Roman" panose="02020603050405020304" pitchFamily="18" charset="0"/>
                <a:cs typeface="Times New Roman" panose="02020603050405020304" pitchFamily="18" charset="0"/>
              </a:rPr>
              <a:t>licenţe</a:t>
            </a:r>
            <a:r>
              <a:rPr lang="ro-RO" sz="1600" b="0" dirty="0">
                <a:solidFill>
                  <a:schemeClr val="tx1"/>
                </a:solidFill>
                <a:latin typeface="Times New Roman" panose="02020603050405020304" pitchFamily="18" charset="0"/>
                <a:cs typeface="Times New Roman" panose="02020603050405020304" pitchFamily="18" charset="0"/>
              </a:rPr>
              <a:t> operatorilor care furnizează serviciul public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 la nivel de regiune, raion, municipiu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oraş</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ro-RO" sz="1600" b="0" dirty="0">
                <a:solidFill>
                  <a:schemeClr val="tx1"/>
                </a:solidFill>
                <a:latin typeface="Times New Roman" panose="02020603050405020304" pitchFamily="18" charset="0"/>
                <a:cs typeface="Times New Roman" panose="02020603050405020304" pitchFamily="18" charset="0"/>
              </a:rPr>
              <a:t>    b) </a:t>
            </a:r>
            <a:r>
              <a:rPr lang="ro-RO" sz="1600" b="0" dirty="0" err="1">
                <a:solidFill>
                  <a:schemeClr val="tx1"/>
                </a:solidFill>
                <a:latin typeface="Times New Roman" panose="02020603050405020304" pitchFamily="18" charset="0"/>
                <a:cs typeface="Times New Roman" panose="02020603050405020304" pitchFamily="18" charset="0"/>
              </a:rPr>
              <a:t>prelungeşte</a:t>
            </a:r>
            <a:r>
              <a:rPr lang="ro-RO" sz="1600" b="0" dirty="0">
                <a:solidFill>
                  <a:schemeClr val="tx1"/>
                </a:solidFill>
                <a:latin typeface="Times New Roman" panose="02020603050405020304" pitchFamily="18" charset="0"/>
                <a:cs typeface="Times New Roman" panose="02020603050405020304" pitchFamily="18" charset="0"/>
              </a:rPr>
              <a:t>, modifică, suspendă temporar sau retrage </a:t>
            </a:r>
            <a:r>
              <a:rPr lang="ro-RO" sz="1600" b="0" dirty="0" err="1">
                <a:solidFill>
                  <a:schemeClr val="tx1"/>
                </a:solidFill>
                <a:latin typeface="Times New Roman" panose="02020603050405020304" pitchFamily="18" charset="0"/>
                <a:cs typeface="Times New Roman" panose="02020603050405020304" pitchFamily="18" charset="0"/>
              </a:rPr>
              <a:t>licenţele</a:t>
            </a:r>
            <a:r>
              <a:rPr lang="ro-RO" sz="1600" b="0" dirty="0">
                <a:solidFill>
                  <a:schemeClr val="tx1"/>
                </a:solidFill>
                <a:latin typeface="Times New Roman" panose="02020603050405020304" pitchFamily="18" charset="0"/>
                <a:cs typeface="Times New Roman" panose="02020603050405020304" pitchFamily="18" charset="0"/>
              </a:rPr>
              <a:t> eliberate în cazurile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în </a:t>
            </a:r>
            <a:r>
              <a:rPr lang="ro-RO" sz="1600" b="0" dirty="0" err="1">
                <a:solidFill>
                  <a:schemeClr val="tx1"/>
                </a:solidFill>
                <a:latin typeface="Times New Roman" panose="02020603050405020304" pitchFamily="18" charset="0"/>
                <a:cs typeface="Times New Roman" panose="02020603050405020304" pitchFamily="18" charset="0"/>
              </a:rPr>
              <a:t>condiţiile</a:t>
            </a:r>
            <a:r>
              <a:rPr lang="ro-RO" sz="1600" b="0" dirty="0">
                <a:solidFill>
                  <a:schemeClr val="tx1"/>
                </a:solidFill>
                <a:latin typeface="Times New Roman" panose="02020603050405020304" pitchFamily="18" charset="0"/>
                <a:cs typeface="Times New Roman" panose="02020603050405020304" pitchFamily="18" charset="0"/>
              </a:rPr>
              <a:t> prevăzute de lege;</a:t>
            </a:r>
          </a:p>
          <a:p>
            <a:pPr algn="just"/>
            <a:r>
              <a:rPr lang="ro-RO" sz="1600" b="0" dirty="0">
                <a:solidFill>
                  <a:schemeClr val="tx1"/>
                </a:solidFill>
                <a:latin typeface="Times New Roman" panose="02020603050405020304" pitchFamily="18" charset="0"/>
                <a:cs typeface="Times New Roman" panose="02020603050405020304" pitchFamily="18" charset="0"/>
              </a:rPr>
              <a:t>    c) desemnează, de comun acord cu autoritatea </a:t>
            </a:r>
            <a:r>
              <a:rPr lang="ro-RO" sz="1600" b="0" dirty="0" err="1">
                <a:solidFill>
                  <a:schemeClr val="tx1"/>
                </a:solidFill>
                <a:latin typeface="Times New Roman" panose="02020603050405020304" pitchFamily="18" charset="0"/>
                <a:cs typeface="Times New Roman" panose="02020603050405020304" pitchFamily="18" charset="0"/>
              </a:rPr>
              <a:t>administraţiei</a:t>
            </a:r>
            <a:r>
              <a:rPr lang="ro-RO" sz="1600" b="0" dirty="0">
                <a:solidFill>
                  <a:schemeClr val="tx1"/>
                </a:solidFill>
                <a:latin typeface="Times New Roman" panose="02020603050405020304" pitchFamily="18" charset="0"/>
                <a:cs typeface="Times New Roman" panose="02020603050405020304" pitchFamily="18" charset="0"/>
              </a:rPr>
              <a:t> publice locale, titularul de </a:t>
            </a:r>
            <a:r>
              <a:rPr lang="ro-RO" sz="1600" b="0" dirty="0" err="1">
                <a:solidFill>
                  <a:schemeClr val="tx1"/>
                </a:solidFill>
                <a:latin typeface="Times New Roman" panose="02020603050405020304" pitchFamily="18" charset="0"/>
                <a:cs typeface="Times New Roman" panose="02020603050405020304" pitchFamily="18" charset="0"/>
              </a:rPr>
              <a:t>licenţă</a:t>
            </a:r>
            <a:r>
              <a:rPr lang="ro-RO" sz="1600" b="0" dirty="0">
                <a:solidFill>
                  <a:schemeClr val="tx1"/>
                </a:solidFill>
                <a:latin typeface="Times New Roman" panose="02020603050405020304" pitchFamily="18" charset="0"/>
                <a:cs typeface="Times New Roman" panose="02020603050405020304" pitchFamily="18" charset="0"/>
              </a:rPr>
              <a:t> care va </a:t>
            </a:r>
            <a:r>
              <a:rPr lang="ro-RO" sz="1600" b="0" dirty="0" err="1">
                <a:solidFill>
                  <a:schemeClr val="tx1"/>
                </a:solidFill>
                <a:latin typeface="Times New Roman" panose="02020603050405020304" pitchFamily="18" charset="0"/>
                <a:cs typeface="Times New Roman" panose="02020603050405020304" pitchFamily="18" charset="0"/>
              </a:rPr>
              <a:t>desfăşura</a:t>
            </a:r>
            <a:r>
              <a:rPr lang="ro-RO" sz="1600" b="0" dirty="0">
                <a:solidFill>
                  <a:schemeClr val="tx1"/>
                </a:solidFill>
                <a:latin typeface="Times New Roman" panose="02020603050405020304" pitchFamily="18" charset="0"/>
                <a:cs typeface="Times New Roman" panose="02020603050405020304" pitchFamily="18" charset="0"/>
              </a:rPr>
              <a:t> activitatea </a:t>
            </a:r>
            <a:r>
              <a:rPr lang="ro-RO" sz="1600" b="0" dirty="0" err="1">
                <a:solidFill>
                  <a:schemeClr val="tx1"/>
                </a:solidFill>
                <a:latin typeface="Times New Roman" panose="02020603050405020304" pitchFamily="18" charset="0"/>
                <a:cs typeface="Times New Roman" panose="02020603050405020304" pitchFamily="18" charset="0"/>
              </a:rPr>
              <a:t>licenţiată</a:t>
            </a:r>
            <a:r>
              <a:rPr lang="ro-RO" sz="1600" b="0" dirty="0">
                <a:solidFill>
                  <a:schemeClr val="tx1"/>
                </a:solidFill>
                <a:latin typeface="Times New Roman" panose="02020603050405020304" pitchFamily="18" charset="0"/>
                <a:cs typeface="Times New Roman" panose="02020603050405020304" pitchFamily="18" charset="0"/>
              </a:rPr>
              <a:t> în locul titularului de </a:t>
            </a:r>
            <a:r>
              <a:rPr lang="ro-RO" sz="1600" b="0" dirty="0" err="1">
                <a:solidFill>
                  <a:schemeClr val="tx1"/>
                </a:solidFill>
                <a:latin typeface="Times New Roman" panose="02020603050405020304" pitchFamily="18" charset="0"/>
                <a:cs typeface="Times New Roman" panose="02020603050405020304" pitchFamily="18" charset="0"/>
              </a:rPr>
              <a:t>licenţă</a:t>
            </a:r>
            <a:r>
              <a:rPr lang="ro-RO" sz="1600" b="0" dirty="0">
                <a:solidFill>
                  <a:schemeClr val="tx1"/>
                </a:solidFill>
                <a:latin typeface="Times New Roman" panose="02020603050405020304" pitchFamily="18" charset="0"/>
                <a:cs typeface="Times New Roman" panose="02020603050405020304" pitchFamily="18" charset="0"/>
              </a:rPr>
              <a:t> a cărui </a:t>
            </a:r>
            <a:r>
              <a:rPr lang="ro-RO" sz="1600" b="0" dirty="0" err="1">
                <a:solidFill>
                  <a:schemeClr val="tx1"/>
                </a:solidFill>
                <a:latin typeface="Times New Roman" panose="02020603050405020304" pitchFamily="18" charset="0"/>
                <a:cs typeface="Times New Roman" panose="02020603050405020304" pitchFamily="18" charset="0"/>
              </a:rPr>
              <a:t>licenţă</a:t>
            </a:r>
            <a:r>
              <a:rPr lang="ro-RO" sz="1600" b="0" dirty="0">
                <a:solidFill>
                  <a:schemeClr val="tx1"/>
                </a:solidFill>
                <a:latin typeface="Times New Roman" panose="02020603050405020304" pitchFamily="18" charset="0"/>
                <a:cs typeface="Times New Roman" panose="02020603050405020304" pitchFamily="18" charset="0"/>
              </a:rPr>
              <a:t> a fost suspendată, retrasă sau a expirat; </a:t>
            </a:r>
          </a:p>
          <a:p>
            <a:pPr algn="just"/>
            <a:r>
              <a:rPr lang="ro-RO" sz="1600" b="0" dirty="0">
                <a:solidFill>
                  <a:schemeClr val="tx1"/>
                </a:solidFill>
                <a:latin typeface="Times New Roman" panose="02020603050405020304" pitchFamily="18" charset="0"/>
                <a:cs typeface="Times New Roman" panose="02020603050405020304" pitchFamily="18" charset="0"/>
              </a:rPr>
              <a:t>    d) monitorizează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controlează, în modul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în limitele stabilite de lege, respectarea de către titularii de </a:t>
            </a:r>
            <a:r>
              <a:rPr lang="ro-RO" sz="1600" b="0" dirty="0" err="1">
                <a:solidFill>
                  <a:schemeClr val="tx1"/>
                </a:solidFill>
                <a:latin typeface="Times New Roman" panose="02020603050405020304" pitchFamily="18" charset="0"/>
                <a:cs typeface="Times New Roman" panose="02020603050405020304" pitchFamily="18" charset="0"/>
              </a:rPr>
              <a:t>licenţe</a:t>
            </a:r>
            <a:r>
              <a:rPr lang="ro-RO" sz="1600" b="0" dirty="0">
                <a:solidFill>
                  <a:schemeClr val="tx1"/>
                </a:solidFill>
                <a:latin typeface="Times New Roman" panose="02020603050405020304" pitchFamily="18" charset="0"/>
                <a:cs typeface="Times New Roman" panose="02020603050405020304" pitchFamily="18" charset="0"/>
              </a:rPr>
              <a:t> a </a:t>
            </a:r>
            <a:r>
              <a:rPr lang="ro-RO" sz="1600" b="0" dirty="0" err="1">
                <a:solidFill>
                  <a:schemeClr val="tx1"/>
                </a:solidFill>
                <a:latin typeface="Times New Roman" panose="02020603050405020304" pitchFamily="18" charset="0"/>
                <a:cs typeface="Times New Roman" panose="02020603050405020304" pitchFamily="18" charset="0"/>
              </a:rPr>
              <a:t>condiţiilor</a:t>
            </a:r>
            <a:r>
              <a:rPr lang="ro-RO" sz="1600" b="0" dirty="0">
                <a:solidFill>
                  <a:schemeClr val="tx1"/>
                </a:solidFill>
                <a:latin typeface="Times New Roman" panose="02020603050405020304" pitchFamily="18" charset="0"/>
                <a:cs typeface="Times New Roman" panose="02020603050405020304" pitchFamily="18" charset="0"/>
              </a:rPr>
              <a:t> stabilite pentru </a:t>
            </a:r>
            <a:r>
              <a:rPr lang="ro-RO" sz="1600" b="0" dirty="0" err="1">
                <a:solidFill>
                  <a:schemeClr val="tx1"/>
                </a:solidFill>
                <a:latin typeface="Times New Roman" panose="02020603050405020304" pitchFamily="18" charset="0"/>
                <a:cs typeface="Times New Roman" panose="02020603050405020304" pitchFamily="18" charset="0"/>
              </a:rPr>
              <a:t>desfăşurarea</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activităţilor</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licenţiate</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ro-RO" sz="1600" b="0" dirty="0">
                <a:solidFill>
                  <a:schemeClr val="tx1"/>
                </a:solidFill>
                <a:latin typeface="Times New Roman" panose="02020603050405020304" pitchFamily="18" charset="0"/>
                <a:cs typeface="Times New Roman" panose="02020603050405020304" pitchFamily="18" charset="0"/>
              </a:rPr>
              <a:t>    e) elaborează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aprobă Metodologia de determinare, aprobare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aplicare a tarifelor pentru serviciul public de alimentare cu apă, de canalizare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epurare a apelor uzate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Metodologia de determinare, aprobare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aplicare a tarifelor la serviciile auxiliare furnizate de către operatori (</a:t>
            </a:r>
            <a:r>
              <a:rPr lang="ro-RO" sz="1600" b="0" dirty="0" err="1">
                <a:solidFill>
                  <a:schemeClr val="tx1"/>
                </a:solidFill>
                <a:latin typeface="Times New Roman" panose="02020603050405020304" pitchFamily="18" charset="0"/>
                <a:cs typeface="Times New Roman" panose="02020603050405020304" pitchFamily="18" charset="0"/>
              </a:rPr>
              <a:t>Hotărîrea</a:t>
            </a:r>
            <a:r>
              <a:rPr lang="ro-RO" sz="1600" b="0" dirty="0">
                <a:solidFill>
                  <a:schemeClr val="tx1"/>
                </a:solidFill>
                <a:latin typeface="Times New Roman" panose="02020603050405020304" pitchFamily="18" charset="0"/>
                <a:cs typeface="Times New Roman" panose="02020603050405020304" pitchFamily="18" charset="0"/>
              </a:rPr>
              <a:t> ANRE nr. 270 din 16.12.2015);</a:t>
            </a:r>
          </a:p>
        </p:txBody>
      </p:sp>
    </p:spTree>
    <p:extLst>
      <p:ext uri="{BB962C8B-B14F-4D97-AF65-F5344CB8AC3E}">
        <p14:creationId xmlns:p14="http://schemas.microsoft.com/office/powerpoint/2010/main" val="3079681943"/>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735FF237-4726-445B-B0BD-5FB56610125F}"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031873"/>
          </a:xfrm>
          <a:prstGeom prst="rect">
            <a:avLst/>
          </a:prstGeom>
          <a:noFill/>
        </p:spPr>
        <p:txBody>
          <a:bodyPr wrap="square" rtlCol="0">
            <a:spAutoFit/>
          </a:bodyPr>
          <a:lstStyle/>
          <a:p>
            <a:pPr algn="just"/>
            <a:r>
              <a:rPr lang="en-US" sz="1600" dirty="0">
                <a:solidFill>
                  <a:schemeClr val="tx1"/>
                </a:solidFill>
                <a:latin typeface="Times New Roman" panose="02020603050405020304" pitchFamily="18" charset="0"/>
                <a:cs typeface="Times New Roman" panose="02020603050405020304" pitchFamily="18" charset="0"/>
              </a:rPr>
              <a:t>III. </a:t>
            </a:r>
            <a:r>
              <a:rPr lang="en-US" sz="1600" dirty="0" err="1">
                <a:solidFill>
                  <a:schemeClr val="tx1"/>
                </a:solidFill>
                <a:latin typeface="Times New Roman" panose="02020603050405020304" pitchFamily="18" charset="0"/>
                <a:cs typeface="Times New Roman" panose="02020603050405020304" pitchFamily="18" charset="0"/>
              </a:rPr>
              <a:t>Evidenţa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apei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folosite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prin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metode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indirecte</a:t>
            </a:r>
            <a:endParaRPr lang="ro-RO" sz="1600" dirty="0">
              <a:solidFill>
                <a:schemeClr val="tx1"/>
              </a:solidFill>
              <a:latin typeface="Times New Roman" panose="02020603050405020304" pitchFamily="18" charset="0"/>
              <a:cs typeface="Times New Roman" panose="02020603050405020304" pitchFamily="18" charset="0"/>
            </a:endParaRPr>
          </a:p>
          <a:p>
            <a:pPr algn="just"/>
            <a:endParaRPr lang="en-US" sz="1600" dirty="0">
              <a:solidFill>
                <a:schemeClr val="tx1"/>
              </a:solidFill>
              <a:latin typeface="Times New Roman" panose="02020603050405020304" pitchFamily="18" charset="0"/>
              <a:cs typeface="Times New Roman" panose="02020603050405020304" pitchFamily="18" charset="0"/>
            </a:endParaRPr>
          </a:p>
          <a:p>
            <a:pPr algn="just"/>
            <a:r>
              <a:rPr lang="en-US" sz="1600" b="0" dirty="0">
                <a:solidFill>
                  <a:schemeClr val="tx1"/>
                </a:solidFill>
                <a:latin typeface="Times New Roman" panose="02020603050405020304" pitchFamily="18" charset="0"/>
                <a:cs typeface="Times New Roman" panose="02020603050405020304" pitchFamily="18" charset="0"/>
              </a:rPr>
              <a:t>    13. </a:t>
            </a:r>
            <a:r>
              <a:rPr lang="en-US" sz="1600" b="0" dirty="0" err="1">
                <a:solidFill>
                  <a:schemeClr val="tx1"/>
                </a:solidFill>
                <a:latin typeface="Times New Roman" panose="02020603050405020304" pitchFamily="18" charset="0"/>
                <a:cs typeface="Times New Roman" panose="02020603050405020304" pitchFamily="18" charset="0"/>
              </a:rPr>
              <a:t>Evidenţa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folosite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prin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metode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indirecte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este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ţinută</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utilizatorii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cazurile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specificate</a:t>
            </a:r>
            <a:r>
              <a:rPr lang="en-US" sz="1600" b="0" dirty="0">
                <a:solidFill>
                  <a:schemeClr val="tx1"/>
                </a:solidFill>
                <a:latin typeface="Times New Roman" panose="02020603050405020304" pitchFamily="18" charset="0"/>
                <a:cs typeface="Times New Roman" panose="02020603050405020304" pitchFamily="18" charset="0"/>
              </a:rPr>
              <a:t> la pct.6 din </a:t>
            </a:r>
            <a:r>
              <a:rPr lang="en-US" sz="1600" b="0" dirty="0" err="1">
                <a:solidFill>
                  <a:schemeClr val="tx1"/>
                </a:solidFill>
                <a:latin typeface="Times New Roman" panose="02020603050405020304" pitchFamily="18" charset="0"/>
                <a:cs typeface="Times New Roman" panose="02020603050405020304" pitchFamily="18" charset="0"/>
              </a:rPr>
              <a:t>prezentul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Regulament</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14. </a:t>
            </a:r>
            <a:r>
              <a:rPr lang="en-US" sz="1600" b="0" dirty="0" err="1">
                <a:solidFill>
                  <a:schemeClr val="tx1"/>
                </a:solidFill>
                <a:latin typeface="Times New Roman" panose="02020603050405020304" pitchFamily="18" charset="0"/>
                <a:cs typeface="Times New Roman" panose="02020603050405020304" pitchFamily="18" charset="0"/>
              </a:rPr>
              <a:t>Pentru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evidenţa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consumului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prin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metode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indirecte</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utilizează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formularul</a:t>
            </a:r>
            <a:r>
              <a:rPr lang="en-US" sz="1600" b="0" dirty="0">
                <a:solidFill>
                  <a:schemeClr val="tx1"/>
                </a:solidFill>
                <a:latin typeface="Times New Roman" panose="02020603050405020304" pitchFamily="18" charset="0"/>
                <a:cs typeface="Times New Roman" panose="02020603050405020304" pitchFamily="18" charset="0"/>
              </a:rPr>
              <a:t> din </a:t>
            </a:r>
            <a:r>
              <a:rPr lang="en-US" sz="1600" b="0" dirty="0" err="1">
                <a:solidFill>
                  <a:schemeClr val="tx1"/>
                </a:solidFill>
                <a:latin typeface="Times New Roman" panose="02020603050405020304" pitchFamily="18" charset="0"/>
                <a:cs typeface="Times New Roman" panose="02020603050405020304" pitchFamily="18" charset="0"/>
              </a:rPr>
              <a:t>anexa</a:t>
            </a:r>
            <a:r>
              <a:rPr lang="en-US" sz="1600" b="0" dirty="0">
                <a:solidFill>
                  <a:schemeClr val="tx1"/>
                </a:solidFill>
                <a:latin typeface="Times New Roman" panose="02020603050405020304" pitchFamily="18" charset="0"/>
                <a:cs typeface="Times New Roman" panose="02020603050405020304" pitchFamily="18" charset="0"/>
              </a:rPr>
              <a:t> nr. 2 la </a:t>
            </a:r>
            <a:r>
              <a:rPr lang="en-US" sz="1600" b="0" dirty="0" err="1">
                <a:solidFill>
                  <a:schemeClr val="tx1"/>
                </a:solidFill>
                <a:latin typeface="Times New Roman" panose="02020603050405020304" pitchFamily="18" charset="0"/>
                <a:cs typeface="Times New Roman" panose="02020603050405020304" pitchFamily="18" charset="0"/>
              </a:rPr>
              <a:t>prezentul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Regulament</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15. </a:t>
            </a:r>
            <a:r>
              <a:rPr lang="en-US" sz="1600" b="0" dirty="0" err="1">
                <a:solidFill>
                  <a:schemeClr val="tx1"/>
                </a:solidFill>
                <a:latin typeface="Times New Roman" panose="02020603050405020304" pitchFamily="18" charset="0"/>
                <a:cs typeface="Times New Roman" panose="02020603050405020304" pitchFamily="18" charset="0"/>
              </a:rPr>
              <a:t>Evidenţa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primară</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apei</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efectuează</a:t>
            </a:r>
            <a:r>
              <a:rPr lang="en-US" sz="1600" b="0" dirty="0">
                <a:solidFill>
                  <a:schemeClr val="tx1"/>
                </a:solidFill>
                <a:latin typeface="Times New Roman" panose="02020603050405020304" pitchFamily="18" charset="0"/>
                <a:cs typeface="Times New Roman" panose="02020603050405020304" pitchFamily="18" charset="0"/>
              </a:rPr>
              <a:t> conform </a:t>
            </a:r>
            <a:r>
              <a:rPr lang="en-US" sz="1600" b="0" dirty="0" err="1">
                <a:solidFill>
                  <a:schemeClr val="tx1"/>
                </a:solidFill>
                <a:latin typeface="Times New Roman" panose="02020603050405020304" pitchFamily="18" charset="0"/>
                <a:cs typeface="Times New Roman" panose="02020603050405020304" pitchFamily="18" charset="0"/>
              </a:rPr>
              <a:t>consumului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energie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electrică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necesară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pentru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pomparea</a:t>
            </a:r>
            <a:r>
              <a:rPr lang="en-US" sz="1600" b="0" dirty="0">
                <a:solidFill>
                  <a:schemeClr val="tx1"/>
                </a:solidFill>
                <a:latin typeface="Times New Roman" panose="02020603050405020304" pitchFamily="18" charset="0"/>
                <a:cs typeface="Times New Roman" panose="02020603050405020304" pitchFamily="18" charset="0"/>
              </a:rPr>
              <a:t> a 1 m³ de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astfel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coloana</a:t>
            </a:r>
            <a:r>
              <a:rPr lang="en-US" sz="1600" b="0" dirty="0">
                <a:solidFill>
                  <a:schemeClr val="tx1"/>
                </a:solidFill>
                <a:latin typeface="Times New Roman" panose="02020603050405020304" pitchFamily="18" charset="0"/>
                <a:cs typeface="Times New Roman" panose="02020603050405020304" pitchFamily="18" charset="0"/>
              </a:rPr>
              <a:t> 3 se </a:t>
            </a:r>
            <a:r>
              <a:rPr lang="en-US" sz="1600" b="0" dirty="0" err="1">
                <a:solidFill>
                  <a:schemeClr val="tx1"/>
                </a:solidFill>
                <a:latin typeface="Times New Roman" panose="02020603050405020304" pitchFamily="18" charset="0"/>
                <a:cs typeface="Times New Roman" panose="02020603050405020304" pitchFamily="18" charset="0"/>
              </a:rPr>
              <a:t>indică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consumul</a:t>
            </a:r>
            <a:r>
              <a:rPr lang="en-US" sz="1600" b="0" dirty="0">
                <a:solidFill>
                  <a:schemeClr val="tx1"/>
                </a:solidFill>
                <a:latin typeface="Times New Roman" panose="02020603050405020304" pitchFamily="18" charset="0"/>
                <a:cs typeface="Times New Roman" panose="02020603050405020304" pitchFamily="18" charset="0"/>
              </a:rPr>
              <a:t> total de </a:t>
            </a:r>
            <a:r>
              <a:rPr lang="en-US" sz="1600" b="0" dirty="0" err="1">
                <a:solidFill>
                  <a:schemeClr val="tx1"/>
                </a:solidFill>
                <a:latin typeface="Times New Roman" panose="02020603050405020304" pitchFamily="18" charset="0"/>
                <a:cs typeface="Times New Roman" panose="02020603050405020304" pitchFamily="18" charset="0"/>
              </a:rPr>
              <a:t>energie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electrică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perioada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raportată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luna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anul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mii kWh. </a:t>
            </a:r>
            <a:r>
              <a:rPr lang="en-US" sz="1600" b="0" dirty="0" err="1">
                <a:solidFill>
                  <a:schemeClr val="tx1"/>
                </a:solidFill>
                <a:latin typeface="Times New Roman" panose="02020603050405020304" pitchFamily="18" charset="0"/>
                <a:cs typeface="Times New Roman" panose="02020603050405020304" pitchFamily="18" charset="0"/>
              </a:rPr>
              <a:t>Volumul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utilizate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este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calculat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prin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raportul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dintre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indicii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coloana</a:t>
            </a:r>
            <a:r>
              <a:rPr lang="en-US" sz="1600" b="0" dirty="0">
                <a:solidFill>
                  <a:schemeClr val="tx1"/>
                </a:solidFill>
                <a:latin typeface="Times New Roman" panose="02020603050405020304" pitchFamily="18" charset="0"/>
                <a:cs typeface="Times New Roman" panose="02020603050405020304" pitchFamily="18" charset="0"/>
              </a:rPr>
              <a:t> 3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cei</a:t>
            </a:r>
            <a:r>
              <a:rPr lang="en-US" sz="1600" b="0" dirty="0">
                <a:solidFill>
                  <a:schemeClr val="tx1"/>
                </a:solidFill>
                <a:latin typeface="Times New Roman" panose="02020603050405020304" pitchFamily="18" charset="0"/>
                <a:cs typeface="Times New Roman" panose="02020603050405020304" pitchFamily="18" charset="0"/>
              </a:rPr>
              <a:t> din </a:t>
            </a:r>
            <a:r>
              <a:rPr lang="en-US" sz="1600" b="0" dirty="0" err="1">
                <a:solidFill>
                  <a:schemeClr val="tx1"/>
                </a:solidFill>
                <a:latin typeface="Times New Roman" panose="02020603050405020304" pitchFamily="18" charset="0"/>
                <a:cs typeface="Times New Roman" panose="02020603050405020304" pitchFamily="18" charset="0"/>
              </a:rPr>
              <a:t>coloana</a:t>
            </a:r>
            <a:r>
              <a:rPr lang="en-US" sz="1600" b="0" dirty="0">
                <a:solidFill>
                  <a:schemeClr val="tx1"/>
                </a:solidFill>
                <a:latin typeface="Times New Roman" panose="02020603050405020304" pitchFamily="18" charset="0"/>
                <a:cs typeface="Times New Roman" panose="02020603050405020304" pitchFamily="18" charset="0"/>
              </a:rPr>
              <a:t> 2, </a:t>
            </a:r>
            <a:r>
              <a:rPr lang="en-US" sz="1600" b="0" dirty="0" err="1">
                <a:solidFill>
                  <a:schemeClr val="tx1"/>
                </a:solidFill>
                <a:latin typeface="Times New Roman" panose="02020603050405020304" pitchFamily="18" charset="0"/>
                <a:cs typeface="Times New Roman" panose="02020603050405020304" pitchFamily="18" charset="0"/>
              </a:rPr>
              <a:t>iar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rezultatul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obţinut</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înscrie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coloana</a:t>
            </a:r>
            <a:r>
              <a:rPr lang="en-US" sz="1600" b="0" dirty="0">
                <a:solidFill>
                  <a:schemeClr val="tx1"/>
                </a:solidFill>
                <a:latin typeface="Times New Roman" panose="02020603050405020304" pitchFamily="18" charset="0"/>
                <a:cs typeface="Times New Roman" panose="02020603050405020304" pitchFamily="18" charset="0"/>
              </a:rPr>
              <a:t> 4.</a:t>
            </a:r>
          </a:p>
          <a:p>
            <a:pPr algn="just"/>
            <a:r>
              <a:rPr lang="en-US" sz="1600" b="0" dirty="0">
                <a:solidFill>
                  <a:schemeClr val="tx1"/>
                </a:solidFill>
                <a:latin typeface="Times New Roman" panose="02020603050405020304" pitchFamily="18" charset="0"/>
                <a:cs typeface="Times New Roman" panose="02020603050405020304" pitchFamily="18" charset="0"/>
              </a:rPr>
              <a:t>    16.</a:t>
            </a:r>
            <a:r>
              <a:rPr lang="ro-RO" sz="1600" b="0" dirty="0">
                <a:solidFill>
                  <a:schemeClr val="tx1"/>
                </a:solidFill>
                <a:latin typeface="Times New Roman" panose="02020603050405020304" pitchFamily="18" charset="0"/>
                <a:cs typeface="Times New Roman" panose="02020603050405020304" pitchFamily="18" charset="0"/>
              </a:rPr>
              <a:t> </a:t>
            </a:r>
            <a:r>
              <a:rPr lang="en-US" sz="1600" b="0" dirty="0">
                <a:solidFill>
                  <a:schemeClr val="tx1"/>
                </a:solidFill>
                <a:latin typeface="Times New Roman" panose="02020603050405020304" pitchFamily="18" charset="0"/>
                <a:cs typeface="Times New Roman" panose="02020603050405020304" pitchFamily="18" charset="0"/>
              </a:rPr>
              <a:t>La </a:t>
            </a:r>
            <a:r>
              <a:rPr lang="en-US" sz="1600" b="0" dirty="0" err="1">
                <a:solidFill>
                  <a:schemeClr val="tx1"/>
                </a:solidFill>
                <a:latin typeface="Times New Roman" panose="02020603050405020304" pitchFamily="18" charset="0"/>
                <a:cs typeface="Times New Roman" panose="02020603050405020304" pitchFamily="18" charset="0"/>
              </a:rPr>
              <a:t>staţiile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pompare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debitele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determină</a:t>
            </a:r>
            <a:r>
              <a:rPr lang="en-US" sz="1600" b="0" dirty="0">
                <a:solidFill>
                  <a:schemeClr val="tx1"/>
                </a:solidFill>
                <a:latin typeface="Times New Roman" panose="02020603050405020304" pitchFamily="18" charset="0"/>
                <a:cs typeface="Times New Roman" panose="02020603050405020304" pitchFamily="18" charset="0"/>
              </a:rPr>
              <a:t> conform </a:t>
            </a:r>
            <a:r>
              <a:rPr lang="en-US" sz="1600" b="0" dirty="0" err="1">
                <a:solidFill>
                  <a:schemeClr val="tx1"/>
                </a:solidFill>
                <a:latin typeface="Times New Roman" panose="02020603050405020304" pitchFamily="18" charset="0"/>
                <a:cs typeface="Times New Roman" panose="02020603050405020304" pitchFamily="18" charset="0"/>
              </a:rPr>
              <a:t>numărului</a:t>
            </a:r>
            <a:r>
              <a:rPr lang="en-US" sz="1600" b="0" dirty="0">
                <a:solidFill>
                  <a:schemeClr val="tx1"/>
                </a:solidFill>
                <a:latin typeface="Times New Roman" panose="02020603050405020304" pitchFamily="18" charset="0"/>
                <a:cs typeface="Times New Roman" panose="02020603050405020304" pitchFamily="18" charset="0"/>
              </a:rPr>
              <a:t> de ore de </a:t>
            </a:r>
            <a:r>
              <a:rPr lang="en-US" sz="1600" b="0" dirty="0" err="1">
                <a:solidFill>
                  <a:schemeClr val="tx1"/>
                </a:solidFill>
                <a:latin typeface="Times New Roman" panose="02020603050405020304" pitchFamily="18" charset="0"/>
                <a:cs typeface="Times New Roman" panose="02020603050405020304" pitchFamily="18" charset="0"/>
              </a:rPr>
              <a:t>funcţionare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debitul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pompelor</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17. </a:t>
            </a:r>
            <a:r>
              <a:rPr lang="en-US" sz="1600" b="0" dirty="0" err="1">
                <a:solidFill>
                  <a:schemeClr val="tx1"/>
                </a:solidFill>
                <a:latin typeface="Times New Roman" panose="02020603050405020304" pitchFamily="18" charset="0"/>
                <a:cs typeface="Times New Roman" panose="02020603050405020304" pitchFamily="18" charset="0"/>
              </a:rPr>
              <a:t>Pentru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evidenţa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consumului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după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volumul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producţiei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livrate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coloana</a:t>
            </a:r>
            <a:r>
              <a:rPr lang="en-US" sz="1600" b="0" dirty="0">
                <a:solidFill>
                  <a:schemeClr val="tx1"/>
                </a:solidFill>
                <a:latin typeface="Times New Roman" panose="02020603050405020304" pitchFamily="18" charset="0"/>
                <a:cs typeface="Times New Roman" panose="02020603050405020304" pitchFamily="18" charset="0"/>
              </a:rPr>
              <a:t> 3 se </a:t>
            </a:r>
            <a:r>
              <a:rPr lang="en-US" sz="1600" b="0" dirty="0" err="1">
                <a:solidFill>
                  <a:schemeClr val="tx1"/>
                </a:solidFill>
                <a:latin typeface="Times New Roman" panose="02020603050405020304" pitchFamily="18" charset="0"/>
                <a:cs typeface="Times New Roman" panose="02020603050405020304" pitchFamily="18" charset="0"/>
              </a:rPr>
              <a:t>înscrie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volumul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producţiei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livrate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24 de ore,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unităţile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măsură</a:t>
            </a:r>
            <a:r>
              <a:rPr lang="en-US" sz="1600" b="0" dirty="0">
                <a:solidFill>
                  <a:schemeClr val="tx1"/>
                </a:solidFill>
                <a:latin typeface="Times New Roman" panose="02020603050405020304" pitchFamily="18" charset="0"/>
                <a:cs typeface="Times New Roman" panose="02020603050405020304" pitchFamily="18" charset="0"/>
              </a:rPr>
              <a:t> respective, </a:t>
            </a:r>
            <a:r>
              <a:rPr lang="en-US" sz="1600" b="0" dirty="0" err="1">
                <a:solidFill>
                  <a:schemeClr val="tx1"/>
                </a:solidFill>
                <a:latin typeface="Times New Roman" panose="02020603050405020304" pitchFamily="18" charset="0"/>
                <a:cs typeface="Times New Roman" panose="02020603050405020304" pitchFamily="18" charset="0"/>
              </a:rPr>
              <a:t>iar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coloana</a:t>
            </a:r>
            <a:r>
              <a:rPr lang="en-US" sz="1600" b="0" dirty="0">
                <a:solidFill>
                  <a:schemeClr val="tx1"/>
                </a:solidFill>
                <a:latin typeface="Times New Roman" panose="02020603050405020304" pitchFamily="18" charset="0"/>
                <a:cs typeface="Times New Roman" panose="02020603050405020304" pitchFamily="18" charset="0"/>
              </a:rPr>
              <a:t> 2 – </a:t>
            </a:r>
            <a:r>
              <a:rPr lang="en-US" sz="1600" b="0" dirty="0" err="1">
                <a:solidFill>
                  <a:schemeClr val="tx1"/>
                </a:solidFill>
                <a:latin typeface="Times New Roman" panose="02020603050405020304" pitchFamily="18" charset="0"/>
                <a:cs typeface="Times New Roman" panose="02020603050405020304" pitchFamily="18" charset="0"/>
              </a:rPr>
              <a:t>cantitatea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specifică</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la o </a:t>
            </a:r>
            <a:r>
              <a:rPr lang="en-US" sz="1600" b="0" dirty="0" err="1">
                <a:solidFill>
                  <a:schemeClr val="tx1"/>
                </a:solidFill>
                <a:latin typeface="Times New Roman" panose="02020603050405020304" pitchFamily="18" charset="0"/>
                <a:cs typeface="Times New Roman" panose="02020603050405020304" pitchFamily="18" charset="0"/>
              </a:rPr>
              <a:t>unitate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producţie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debitul</a:t>
            </a:r>
            <a:r>
              <a:rPr lang="en-US" sz="1600" b="0" dirty="0">
                <a:solidFill>
                  <a:schemeClr val="tx1"/>
                </a:solidFill>
                <a:latin typeface="Times New Roman" panose="02020603050405020304" pitchFamily="18" charset="0"/>
                <a:cs typeface="Times New Roman" panose="02020603050405020304" pitchFamily="18" charset="0"/>
              </a:rPr>
              <a:t> specific). </a:t>
            </a:r>
            <a:r>
              <a:rPr lang="en-US" sz="1600" b="0" dirty="0" err="1">
                <a:solidFill>
                  <a:schemeClr val="tx1"/>
                </a:solidFill>
                <a:latin typeface="Times New Roman" panose="02020603050405020304" pitchFamily="18" charset="0"/>
                <a:cs typeface="Times New Roman" panose="02020603050405020304" pitchFamily="18" charset="0"/>
              </a:rPr>
              <a:t>Volumul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zilnic</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este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calculat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prin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înmulţirea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mărimilor</a:t>
            </a:r>
            <a:r>
              <a:rPr lang="en-US" sz="1600" b="0" dirty="0">
                <a:solidFill>
                  <a:schemeClr val="tx1"/>
                </a:solidFill>
                <a:latin typeface="Times New Roman" panose="02020603050405020304" pitchFamily="18" charset="0"/>
                <a:cs typeface="Times New Roman" panose="02020603050405020304" pitchFamily="18" charset="0"/>
              </a:rPr>
              <a:t> din </a:t>
            </a:r>
            <a:r>
              <a:rPr lang="en-US" sz="1600" b="0" dirty="0" err="1">
                <a:solidFill>
                  <a:schemeClr val="tx1"/>
                </a:solidFill>
                <a:latin typeface="Times New Roman" panose="02020603050405020304" pitchFamily="18" charset="0"/>
                <a:cs typeface="Times New Roman" panose="02020603050405020304" pitchFamily="18" charset="0"/>
              </a:rPr>
              <a:t>coloanele</a:t>
            </a:r>
            <a:r>
              <a:rPr lang="en-US" sz="1600" b="0" dirty="0">
                <a:solidFill>
                  <a:schemeClr val="tx1"/>
                </a:solidFill>
                <a:latin typeface="Times New Roman" panose="02020603050405020304" pitchFamily="18" charset="0"/>
                <a:cs typeface="Times New Roman" panose="02020603050405020304" pitchFamily="18" charset="0"/>
              </a:rPr>
              <a:t> 2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3, </a:t>
            </a:r>
            <a:r>
              <a:rPr lang="en-US" sz="1600" b="0" dirty="0" err="1">
                <a:solidFill>
                  <a:schemeClr val="tx1"/>
                </a:solidFill>
                <a:latin typeface="Times New Roman" panose="02020603050405020304" pitchFamily="18" charset="0"/>
                <a:cs typeface="Times New Roman" panose="02020603050405020304" pitchFamily="18" charset="0"/>
              </a:rPr>
              <a:t>iar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rezultatul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obţinut</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înscrie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coloana</a:t>
            </a:r>
            <a:r>
              <a:rPr lang="en-US" sz="1600" b="0" dirty="0">
                <a:solidFill>
                  <a:schemeClr val="tx1"/>
                </a:solidFill>
                <a:latin typeface="Times New Roman" panose="02020603050405020304" pitchFamily="18" charset="0"/>
                <a:cs typeface="Times New Roman" panose="02020603050405020304" pitchFamily="18" charset="0"/>
              </a:rPr>
              <a:t> 4.</a:t>
            </a:r>
          </a:p>
        </p:txBody>
      </p:sp>
    </p:spTree>
    <p:extLst>
      <p:ext uri="{BB962C8B-B14F-4D97-AF65-F5344CB8AC3E}">
        <p14:creationId xmlns:p14="http://schemas.microsoft.com/office/powerpoint/2010/main" val="143560388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560BE96E-A12A-42EA-B772-9E8DC8F32700}"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770537"/>
          </a:xfrm>
          <a:prstGeom prst="rect">
            <a:avLst/>
          </a:prstGeom>
          <a:noFill/>
        </p:spPr>
        <p:txBody>
          <a:bodyPr wrap="square" rtlCol="0">
            <a:spAutoFit/>
          </a:bodyPr>
          <a:lstStyle/>
          <a:p>
            <a:pPr algn="just"/>
            <a:r>
              <a:rPr lang="en-US" sz="1600" dirty="0">
                <a:solidFill>
                  <a:schemeClr val="tx1"/>
                </a:solidFill>
                <a:latin typeface="Times New Roman" panose="02020603050405020304" pitchFamily="18" charset="0"/>
                <a:cs typeface="Times New Roman" panose="02020603050405020304" pitchFamily="18" charset="0"/>
              </a:rPr>
              <a:t>IV. </a:t>
            </a:r>
            <a:r>
              <a:rPr lang="en-US" sz="1600" dirty="0" err="1">
                <a:solidFill>
                  <a:schemeClr val="tx1"/>
                </a:solidFill>
                <a:latin typeface="Times New Roman" panose="02020603050405020304" pitchFamily="18" charset="0"/>
                <a:cs typeface="Times New Roman" panose="02020603050405020304" pitchFamily="18" charset="0"/>
              </a:rPr>
              <a:t>Evidenţa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calităţii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apei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uzate</a:t>
            </a:r>
            <a:endParaRPr lang="ro-RO" sz="1600" dirty="0">
              <a:solidFill>
                <a:schemeClr val="tx1"/>
              </a:solidFill>
              <a:latin typeface="Times New Roman" panose="02020603050405020304" pitchFamily="18" charset="0"/>
              <a:cs typeface="Times New Roman" panose="02020603050405020304" pitchFamily="18" charset="0"/>
            </a:endParaRPr>
          </a:p>
          <a:p>
            <a:pPr algn="just"/>
            <a:endParaRPr lang="en-US" sz="1600" dirty="0">
              <a:solidFill>
                <a:schemeClr val="tx1"/>
              </a:solidFill>
              <a:latin typeface="Times New Roman" panose="02020603050405020304" pitchFamily="18" charset="0"/>
              <a:cs typeface="Times New Roman" panose="02020603050405020304" pitchFamily="18" charset="0"/>
            </a:endParaRPr>
          </a:p>
          <a:p>
            <a:pPr algn="just"/>
            <a:r>
              <a:rPr lang="en-US" sz="1600" b="0" dirty="0">
                <a:solidFill>
                  <a:schemeClr val="tx1"/>
                </a:solidFill>
                <a:latin typeface="Times New Roman" panose="02020603050405020304" pitchFamily="18" charset="0"/>
                <a:cs typeface="Times New Roman" panose="02020603050405020304" pitchFamily="18" charset="0"/>
              </a:rPr>
              <a:t>    18. </a:t>
            </a:r>
            <a:r>
              <a:rPr lang="en-US" sz="1600" b="0" dirty="0" err="1">
                <a:solidFill>
                  <a:schemeClr val="tx1"/>
                </a:solidFill>
                <a:latin typeface="Times New Roman" panose="02020603050405020304" pitchFamily="18" charset="0"/>
                <a:cs typeface="Times New Roman" panose="02020603050405020304" pitchFamily="18" charset="0"/>
              </a:rPr>
              <a:t>Evidenţa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calităţii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uzate</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efectuează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scopul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stabilirii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cantităţii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noxe</a:t>
            </a:r>
            <a:r>
              <a:rPr lang="en-US" sz="1600" b="0" dirty="0">
                <a:solidFill>
                  <a:schemeClr val="tx1"/>
                </a:solidFill>
                <a:latin typeface="Times New Roman" panose="02020603050405020304" pitchFamily="18" charset="0"/>
                <a:cs typeface="Times New Roman" panose="02020603050405020304" pitchFamily="18" charset="0"/>
              </a:rPr>
              <a:t> care </a:t>
            </a:r>
            <a:r>
              <a:rPr lang="en-US" sz="1600" b="0" dirty="0" err="1">
                <a:solidFill>
                  <a:schemeClr val="tx1"/>
                </a:solidFill>
                <a:latin typeface="Times New Roman" panose="02020603050405020304" pitchFamily="18" charset="0"/>
                <a:cs typeface="Times New Roman" panose="02020603050405020304" pitchFamily="18" charset="0"/>
              </a:rPr>
              <a:t>sînt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deversate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corpurile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reţele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canalizare</a:t>
            </a:r>
            <a:r>
              <a:rPr lang="en-US" sz="1600" b="0" dirty="0">
                <a:solidFill>
                  <a:schemeClr val="tx1"/>
                </a:solidFill>
                <a:latin typeface="Times New Roman" panose="02020603050405020304" pitchFamily="18" charset="0"/>
                <a:cs typeface="Times New Roman" panose="02020603050405020304" pitchFamily="18" charset="0"/>
              </a:rPr>
              <a:t> etc. </a:t>
            </a:r>
            <a:r>
              <a:rPr lang="en-US" sz="1600" b="0" dirty="0" err="1">
                <a:solidFill>
                  <a:schemeClr val="tx1"/>
                </a:solidFill>
                <a:latin typeface="Times New Roman" panose="02020603050405020304" pitchFamily="18" charset="0"/>
                <a:cs typeface="Times New Roman" panose="02020603050405020304" pitchFamily="18" charset="0"/>
              </a:rPr>
              <a:t>odată</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apele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uzate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19. </a:t>
            </a:r>
            <a:r>
              <a:rPr lang="en-US" sz="1600" b="0" dirty="0" err="1">
                <a:solidFill>
                  <a:schemeClr val="tx1"/>
                </a:solidFill>
                <a:latin typeface="Times New Roman" panose="02020603050405020304" pitchFamily="18" charset="0"/>
                <a:cs typeface="Times New Roman" panose="02020603050405020304" pitchFamily="18" charset="0"/>
              </a:rPr>
              <a:t>Pentru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evidenţa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calităţii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uzate</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completează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formularul</a:t>
            </a:r>
            <a:r>
              <a:rPr lang="en-US" sz="1600" b="0" dirty="0">
                <a:solidFill>
                  <a:schemeClr val="tx1"/>
                </a:solidFill>
                <a:latin typeface="Times New Roman" panose="02020603050405020304" pitchFamily="18" charset="0"/>
                <a:cs typeface="Times New Roman" panose="02020603050405020304" pitchFamily="18" charset="0"/>
              </a:rPr>
              <a:t> din </a:t>
            </a:r>
            <a:r>
              <a:rPr lang="en-US" sz="1600" b="0" dirty="0" err="1">
                <a:solidFill>
                  <a:schemeClr val="tx1"/>
                </a:solidFill>
                <a:latin typeface="Times New Roman" panose="02020603050405020304" pitchFamily="18" charset="0"/>
                <a:cs typeface="Times New Roman" panose="02020603050405020304" pitchFamily="18" charset="0"/>
              </a:rPr>
              <a:t>anexa</a:t>
            </a:r>
            <a:r>
              <a:rPr lang="en-US" sz="1600" b="0" dirty="0">
                <a:solidFill>
                  <a:schemeClr val="tx1"/>
                </a:solidFill>
                <a:latin typeface="Times New Roman" panose="02020603050405020304" pitchFamily="18" charset="0"/>
                <a:cs typeface="Times New Roman" panose="02020603050405020304" pitchFamily="18" charset="0"/>
              </a:rPr>
              <a:t> nr. 3 la </a:t>
            </a:r>
            <a:r>
              <a:rPr lang="en-US" sz="1600" b="0" dirty="0" err="1">
                <a:solidFill>
                  <a:schemeClr val="tx1"/>
                </a:solidFill>
                <a:latin typeface="Times New Roman" panose="02020603050405020304" pitchFamily="18" charset="0"/>
                <a:cs typeface="Times New Roman" panose="02020603050405020304" pitchFamily="18" charset="0"/>
              </a:rPr>
              <a:t>prezentul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Regulament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baza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rezultatelor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analizelor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fizico-chimice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bacteriologice</a:t>
            </a:r>
            <a:r>
              <a:rPr lang="en-US" sz="1600" b="0" dirty="0">
                <a:solidFill>
                  <a:schemeClr val="tx1"/>
                </a:solidFill>
                <a:latin typeface="Times New Roman" panose="02020603050405020304" pitchFamily="18" charset="0"/>
                <a:cs typeface="Times New Roman" panose="02020603050405020304" pitchFamily="18" charset="0"/>
              </a:rPr>
              <a:t> ale </a:t>
            </a:r>
            <a:r>
              <a:rPr lang="en-US" sz="1600" b="0" dirty="0" err="1">
                <a:solidFill>
                  <a:schemeClr val="tx1"/>
                </a:solidFill>
                <a:latin typeface="Times New Roman" panose="02020603050405020304" pitchFamily="18" charset="0"/>
                <a:cs typeface="Times New Roman" panose="02020603050405020304" pitchFamily="18" charset="0"/>
              </a:rPr>
              <a:t>apei</a:t>
            </a:r>
            <a:r>
              <a:rPr lang="en-US" sz="1600" b="0" dirty="0">
                <a:solidFill>
                  <a:schemeClr val="tx1"/>
                </a:solidFill>
                <a:latin typeface="Times New Roman" panose="02020603050405020304" pitchFamily="18" charset="0"/>
                <a:cs typeface="Times New Roman" panose="02020603050405020304" pitchFamily="18" charset="0"/>
              </a:rPr>
              <a:t>, care se </a:t>
            </a:r>
            <a:r>
              <a:rPr lang="en-US" sz="1600" b="0" dirty="0" err="1">
                <a:solidFill>
                  <a:schemeClr val="tx1"/>
                </a:solidFill>
                <a:latin typeface="Times New Roman" panose="02020603050405020304" pitchFamily="18" charset="0"/>
                <a:cs typeface="Times New Roman" panose="02020603050405020304" pitchFamily="18" charset="0"/>
              </a:rPr>
              <a:t>înscriu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coloana</a:t>
            </a:r>
            <a:r>
              <a:rPr lang="en-US" sz="1600" b="0" dirty="0">
                <a:solidFill>
                  <a:schemeClr val="tx1"/>
                </a:solidFill>
                <a:latin typeface="Times New Roman" panose="02020603050405020304" pitchFamily="18" charset="0"/>
                <a:cs typeface="Times New Roman" panose="02020603050405020304" pitchFamily="18" charset="0"/>
              </a:rPr>
              <a:t> 2.</a:t>
            </a:r>
          </a:p>
          <a:p>
            <a:pPr algn="just"/>
            <a:r>
              <a:rPr lang="en-US" sz="1600" b="0" dirty="0">
                <a:solidFill>
                  <a:schemeClr val="tx1"/>
                </a:solidFill>
                <a:latin typeface="Times New Roman" panose="02020603050405020304" pitchFamily="18" charset="0"/>
                <a:cs typeface="Times New Roman" panose="02020603050405020304" pitchFamily="18" charset="0"/>
              </a:rPr>
              <a:t>    20. </a:t>
            </a:r>
            <a:r>
              <a:rPr lang="en-US" sz="1600" b="0" dirty="0" err="1">
                <a:solidFill>
                  <a:schemeClr val="tx1"/>
                </a:solidFill>
                <a:latin typeface="Times New Roman" panose="02020603050405020304" pitchFamily="18" charset="0"/>
                <a:cs typeface="Times New Roman" panose="02020603050405020304" pitchFamily="18" charset="0"/>
              </a:rPr>
              <a:t>Formularul</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evidenţă</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calităţii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uzate</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completează</a:t>
            </a:r>
            <a:r>
              <a:rPr lang="en-US" sz="1600" b="0" dirty="0">
                <a:solidFill>
                  <a:schemeClr val="tx1"/>
                </a:solidFill>
                <a:latin typeface="Times New Roman" panose="02020603050405020304" pitchFamily="18" charset="0"/>
                <a:cs typeface="Times New Roman" panose="02020603050405020304" pitchFamily="18" charset="0"/>
              </a:rPr>
              <a:t> conform </a:t>
            </a:r>
            <a:r>
              <a:rPr lang="en-US" sz="1600" b="0" dirty="0" err="1">
                <a:solidFill>
                  <a:schemeClr val="tx1"/>
                </a:solidFill>
                <a:latin typeface="Times New Roman" panose="02020603050405020304" pitchFamily="18" charset="0"/>
                <a:cs typeface="Times New Roman" panose="02020603050405020304" pitchFamily="18" charset="0"/>
              </a:rPr>
              <a:t>rezultatelor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investigaţiilor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laborator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medii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lunare</a:t>
            </a:r>
            <a:r>
              <a:rPr lang="en-US" sz="1600" b="0" dirty="0">
                <a:solidFill>
                  <a:schemeClr val="tx1"/>
                </a:solidFill>
                <a:latin typeface="Times New Roman" panose="02020603050405020304" pitchFamily="18" charset="0"/>
                <a:cs typeface="Times New Roman" panose="02020603050405020304" pitchFamily="18" charset="0"/>
              </a:rPr>
              <a:t>/</a:t>
            </a:r>
            <a:r>
              <a:rPr lang="en-US" sz="1600" b="0" dirty="0" err="1">
                <a:solidFill>
                  <a:schemeClr val="tx1"/>
                </a:solidFill>
                <a:latin typeface="Times New Roman" panose="02020603050405020304" pitchFamily="18" charset="0"/>
                <a:cs typeface="Times New Roman" panose="02020603050405020304" pitchFamily="18" charset="0"/>
              </a:rPr>
              <a:t>anuale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efectuate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laboratoare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autorizate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acest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sens.</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en-US" sz="1600" b="0" dirty="0">
                <a:solidFill>
                  <a:schemeClr val="tx1"/>
                </a:solidFill>
                <a:latin typeface="Times New Roman" panose="02020603050405020304" pitchFamily="18" charset="0"/>
                <a:cs typeface="Times New Roman" panose="02020603050405020304" pitchFamily="18" charset="0"/>
              </a:rPr>
              <a:t>    21.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cazul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care </a:t>
            </a:r>
            <a:r>
              <a:rPr lang="en-US" sz="1600" b="0" dirty="0" err="1">
                <a:solidFill>
                  <a:schemeClr val="tx1"/>
                </a:solidFill>
                <a:latin typeface="Times New Roman" panose="02020603050405020304" pitchFamily="18" charset="0"/>
                <a:cs typeface="Times New Roman" panose="02020603050405020304" pitchFamily="18" charset="0"/>
              </a:rPr>
              <a:t>analiza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uzate</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efectuează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zilnic</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cantitatea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noxelor</a:t>
            </a:r>
            <a:r>
              <a:rPr lang="en-US" sz="1600" b="0" dirty="0">
                <a:solidFill>
                  <a:schemeClr val="tx1"/>
                </a:solidFill>
                <a:latin typeface="Times New Roman" panose="02020603050405020304" pitchFamily="18" charset="0"/>
                <a:cs typeface="Times New Roman" panose="02020603050405020304" pitchFamily="18" charset="0"/>
              </a:rPr>
              <a:t> evacuate </a:t>
            </a:r>
            <a:r>
              <a:rPr lang="en-US" sz="1600" b="0" dirty="0" err="1">
                <a:solidFill>
                  <a:schemeClr val="tx1"/>
                </a:solidFill>
                <a:latin typeface="Times New Roman" panose="02020603050405020304" pitchFamily="18" charset="0"/>
                <a:cs typeface="Times New Roman" panose="02020603050405020304" pitchFamily="18" charset="0"/>
              </a:rPr>
              <a:t>concomitent</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apa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uzată</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determină</a:t>
            </a:r>
            <a:r>
              <a:rPr lang="en-US" sz="1600" b="0" dirty="0">
                <a:solidFill>
                  <a:schemeClr val="tx1"/>
                </a:solidFill>
                <a:latin typeface="Times New Roman" panose="02020603050405020304" pitchFamily="18" charset="0"/>
                <a:cs typeface="Times New Roman" panose="02020603050405020304" pitchFamily="18" charset="0"/>
              </a:rPr>
              <a:t> ca </a:t>
            </a:r>
            <a:r>
              <a:rPr lang="en-US" sz="1600" b="0" dirty="0" err="1">
                <a:solidFill>
                  <a:schemeClr val="tx1"/>
                </a:solidFill>
                <a:latin typeface="Times New Roman" panose="02020603050405020304" pitchFamily="18" charset="0"/>
                <a:cs typeface="Times New Roman" panose="02020603050405020304" pitchFamily="18" charset="0"/>
              </a:rPr>
              <a:t>produs</a:t>
            </a:r>
            <a:r>
              <a:rPr lang="en-US" sz="1600" b="0" dirty="0">
                <a:solidFill>
                  <a:schemeClr val="tx1"/>
                </a:solidFill>
                <a:latin typeface="Times New Roman" panose="02020603050405020304" pitchFamily="18" charset="0"/>
                <a:cs typeface="Times New Roman" panose="02020603050405020304" pitchFamily="18" charset="0"/>
              </a:rPr>
              <a:t> al </a:t>
            </a:r>
            <a:r>
              <a:rPr lang="en-US" sz="1600" b="0" dirty="0" err="1">
                <a:solidFill>
                  <a:schemeClr val="tx1"/>
                </a:solidFill>
                <a:latin typeface="Times New Roman" panose="02020603050405020304" pitchFamily="18" charset="0"/>
                <a:cs typeface="Times New Roman" panose="02020603050405020304" pitchFamily="18" charset="0"/>
              </a:rPr>
              <a:t>substanţei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poluante</a:t>
            </a:r>
            <a:r>
              <a:rPr lang="en-US" sz="1600" b="0" dirty="0">
                <a:solidFill>
                  <a:schemeClr val="tx1"/>
                </a:solidFill>
                <a:latin typeface="Times New Roman" panose="02020603050405020304" pitchFamily="18" charset="0"/>
                <a:cs typeface="Times New Roman" panose="02020603050405020304" pitchFamily="18" charset="0"/>
              </a:rPr>
              <a:t> respective </a:t>
            </a:r>
            <a:r>
              <a:rPr lang="en-US" sz="1600" b="0" dirty="0" err="1">
                <a:solidFill>
                  <a:schemeClr val="tx1"/>
                </a:solidFill>
                <a:latin typeface="Times New Roman" panose="02020603050405020304" pitchFamily="18" charset="0"/>
                <a:cs typeface="Times New Roman" panose="02020603050405020304" pitchFamily="18" charset="0"/>
              </a:rPr>
              <a:t>consumată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decurs</a:t>
            </a:r>
            <a:r>
              <a:rPr lang="en-US" sz="1600" b="0" dirty="0">
                <a:solidFill>
                  <a:schemeClr val="tx1"/>
                </a:solidFill>
                <a:latin typeface="Times New Roman" panose="02020603050405020304" pitchFamily="18" charset="0"/>
                <a:cs typeface="Times New Roman" panose="02020603050405020304" pitchFamily="18" charset="0"/>
              </a:rPr>
              <a:t> de 24 de ore, </a:t>
            </a:r>
            <a:r>
              <a:rPr lang="en-US" sz="1600" b="0" dirty="0" err="1">
                <a:solidFill>
                  <a:schemeClr val="tx1"/>
                </a:solidFill>
                <a:latin typeface="Times New Roman" panose="02020603050405020304" pitchFamily="18" charset="0"/>
                <a:cs typeface="Times New Roman" panose="02020603050405020304" pitchFamily="18" charset="0"/>
              </a:rPr>
              <a:t>iar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rezultatele</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înscriu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coloana</a:t>
            </a:r>
            <a:r>
              <a:rPr lang="en-US" sz="1600" b="0" dirty="0">
                <a:solidFill>
                  <a:schemeClr val="tx1"/>
                </a:solidFill>
                <a:latin typeface="Times New Roman" panose="02020603050405020304" pitchFamily="18" charset="0"/>
                <a:cs typeface="Times New Roman" panose="02020603050405020304" pitchFamily="18" charset="0"/>
              </a:rPr>
              <a:t> 5. </a:t>
            </a:r>
          </a:p>
          <a:p>
            <a:pPr algn="just"/>
            <a:r>
              <a:rPr lang="en-US" sz="1600" b="0" dirty="0">
                <a:solidFill>
                  <a:schemeClr val="tx1"/>
                </a:solidFill>
                <a:latin typeface="Times New Roman" panose="02020603050405020304" pitchFamily="18" charset="0"/>
                <a:cs typeface="Times New Roman" panose="02020603050405020304" pitchFamily="18" charset="0"/>
              </a:rPr>
              <a:t>    22.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cazul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care </a:t>
            </a:r>
            <a:r>
              <a:rPr lang="en-US" sz="1600" b="0" dirty="0" err="1">
                <a:solidFill>
                  <a:schemeClr val="tx1"/>
                </a:solidFill>
                <a:latin typeface="Times New Roman" panose="02020603050405020304" pitchFamily="18" charset="0"/>
                <a:cs typeface="Times New Roman" panose="02020603050405020304" pitchFamily="18" charset="0"/>
              </a:rPr>
              <a:t>analiza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uzate</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efectuează</a:t>
            </a:r>
            <a:r>
              <a:rPr lang="en-US" sz="1600" b="0" dirty="0">
                <a:solidFill>
                  <a:schemeClr val="tx1"/>
                </a:solidFill>
                <a:latin typeface="Times New Roman" panose="02020603050405020304" pitchFamily="18" charset="0"/>
                <a:cs typeface="Times New Roman" panose="02020603050405020304" pitchFamily="18" charset="0"/>
              </a:rPr>
              <a:t> periodic, </a:t>
            </a:r>
            <a:r>
              <a:rPr lang="en-US" sz="1600" b="0" dirty="0" err="1">
                <a:solidFill>
                  <a:schemeClr val="tx1"/>
                </a:solidFill>
                <a:latin typeface="Times New Roman" panose="02020603050405020304" pitchFamily="18" charset="0"/>
                <a:cs typeface="Times New Roman" panose="02020603050405020304" pitchFamily="18" charset="0"/>
              </a:rPr>
              <a:t>cantitatea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noxelor</a:t>
            </a:r>
            <a:r>
              <a:rPr lang="en-US" sz="1600" b="0" dirty="0">
                <a:solidFill>
                  <a:schemeClr val="tx1"/>
                </a:solidFill>
                <a:latin typeface="Times New Roman" panose="02020603050405020304" pitchFamily="18" charset="0"/>
                <a:cs typeface="Times New Roman" panose="02020603050405020304" pitchFamily="18" charset="0"/>
              </a:rPr>
              <a:t> evacuate </a:t>
            </a:r>
            <a:r>
              <a:rPr lang="en-US" sz="1600" b="0" dirty="0" err="1">
                <a:solidFill>
                  <a:schemeClr val="tx1"/>
                </a:solidFill>
                <a:latin typeface="Times New Roman" panose="02020603050405020304" pitchFamily="18" charset="0"/>
                <a:cs typeface="Times New Roman" panose="02020603050405020304" pitchFamily="18" charset="0"/>
              </a:rPr>
              <a:t>concomitent</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apa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utilizată</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determină</a:t>
            </a:r>
            <a:r>
              <a:rPr lang="en-US" sz="1600" b="0" dirty="0">
                <a:solidFill>
                  <a:schemeClr val="tx1"/>
                </a:solidFill>
                <a:latin typeface="Times New Roman" panose="02020603050405020304" pitchFamily="18" charset="0"/>
                <a:cs typeface="Times New Roman" panose="02020603050405020304" pitchFamily="18" charset="0"/>
              </a:rPr>
              <a:t> ca </a:t>
            </a:r>
            <a:r>
              <a:rPr lang="en-US" sz="1600" b="0" dirty="0" err="1">
                <a:solidFill>
                  <a:schemeClr val="tx1"/>
                </a:solidFill>
                <a:latin typeface="Times New Roman" panose="02020603050405020304" pitchFamily="18" charset="0"/>
                <a:cs typeface="Times New Roman" panose="02020603050405020304" pitchFamily="18" charset="0"/>
              </a:rPr>
              <a:t>produs</a:t>
            </a:r>
            <a:r>
              <a:rPr lang="en-US" sz="1600" b="0" dirty="0">
                <a:solidFill>
                  <a:schemeClr val="tx1"/>
                </a:solidFill>
                <a:latin typeface="Times New Roman" panose="02020603050405020304" pitchFamily="18" charset="0"/>
                <a:cs typeface="Times New Roman" panose="02020603050405020304" pitchFamily="18" charset="0"/>
              </a:rPr>
              <a:t> al </a:t>
            </a:r>
            <a:r>
              <a:rPr lang="en-US" sz="1600" b="0" dirty="0" err="1">
                <a:solidFill>
                  <a:schemeClr val="tx1"/>
                </a:solidFill>
                <a:latin typeface="Times New Roman" panose="02020603050405020304" pitchFamily="18" charset="0"/>
                <a:cs typeface="Times New Roman" panose="02020603050405020304" pitchFamily="18" charset="0"/>
              </a:rPr>
              <a:t>concentraţiei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medii</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substanţei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poluante</a:t>
            </a:r>
            <a:r>
              <a:rPr lang="en-US" sz="1600" b="0" dirty="0">
                <a:solidFill>
                  <a:schemeClr val="tx1"/>
                </a:solidFill>
                <a:latin typeface="Times New Roman" panose="02020603050405020304" pitchFamily="18" charset="0"/>
                <a:cs typeface="Times New Roman" panose="02020603050405020304" pitchFamily="18" charset="0"/>
              </a:rPr>
              <a:t> respective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al </a:t>
            </a:r>
            <a:r>
              <a:rPr lang="en-US" sz="1600" b="0" dirty="0" err="1">
                <a:solidFill>
                  <a:schemeClr val="tx1"/>
                </a:solidFill>
                <a:latin typeface="Times New Roman" panose="02020603050405020304" pitchFamily="18" charset="0"/>
                <a:cs typeface="Times New Roman" panose="02020603050405020304" pitchFamily="18" charset="0"/>
              </a:rPr>
              <a:t>volumului</a:t>
            </a:r>
            <a:r>
              <a:rPr lang="en-US" sz="1600" b="0" dirty="0">
                <a:solidFill>
                  <a:schemeClr val="tx1"/>
                </a:solidFill>
                <a:latin typeface="Times New Roman" panose="02020603050405020304" pitchFamily="18" charset="0"/>
                <a:cs typeface="Times New Roman" panose="02020603050405020304" pitchFamily="18" charset="0"/>
              </a:rPr>
              <a:t> total de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uzată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evacuată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perioada</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raportare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23.</a:t>
            </a:r>
            <a:r>
              <a:rPr lang="ro-RO"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Cantitatea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lunară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anuală</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noxe</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înscrie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coloana</a:t>
            </a:r>
            <a:r>
              <a:rPr lang="en-US" sz="1600" b="0" dirty="0">
                <a:solidFill>
                  <a:schemeClr val="tx1"/>
                </a:solidFill>
                <a:latin typeface="Times New Roman" panose="02020603050405020304" pitchFamily="18" charset="0"/>
                <a:cs typeface="Times New Roman" panose="02020603050405020304" pitchFamily="18" charset="0"/>
              </a:rPr>
              <a:t> nr. 5.</a:t>
            </a:r>
          </a:p>
          <a:p>
            <a:pPr algn="just"/>
            <a:r>
              <a:rPr lang="en-US" sz="1600" b="0" dirty="0">
                <a:solidFill>
                  <a:schemeClr val="tx1"/>
                </a:solidFill>
                <a:latin typeface="Times New Roman" panose="02020603050405020304" pitchFamily="18" charset="0"/>
                <a:cs typeface="Times New Roman" panose="02020603050405020304" pitchFamily="18" charset="0"/>
              </a:rPr>
              <a:t>    24. </a:t>
            </a:r>
            <a:r>
              <a:rPr lang="en-US" sz="1600" b="0" dirty="0" err="1">
                <a:solidFill>
                  <a:schemeClr val="tx1"/>
                </a:solidFill>
                <a:latin typeface="Times New Roman" panose="02020603050405020304" pitchFamily="18" charset="0"/>
                <a:cs typeface="Times New Roman" panose="02020603050405020304" pitchFamily="18" charset="0"/>
              </a:rPr>
              <a:t>Tipurile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substanţelor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toxice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metodele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determinare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punctele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frecvenţa</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recoltare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acestora</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stabilesc</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comun</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laboratoarele</a:t>
            </a:r>
            <a:r>
              <a:rPr lang="en-US" sz="1600" b="0" dirty="0">
                <a:solidFill>
                  <a:schemeClr val="tx1"/>
                </a:solidFill>
                <a:latin typeface="Times New Roman" panose="02020603050405020304" pitchFamily="18" charset="0"/>
                <a:cs typeface="Times New Roman" panose="02020603050405020304" pitchFamily="18" charset="0"/>
              </a:rPr>
              <a:t> din </a:t>
            </a:r>
            <a:r>
              <a:rPr lang="en-US" sz="1600" b="0" dirty="0" err="1">
                <a:solidFill>
                  <a:schemeClr val="tx1"/>
                </a:solidFill>
                <a:latin typeface="Times New Roman" panose="02020603050405020304" pitchFamily="18" charset="0"/>
                <a:cs typeface="Times New Roman" panose="02020603050405020304" pitchFamily="18" charset="0"/>
              </a:rPr>
              <a:t>cadrul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autorităţii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protecţie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mediului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anexează</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formularul</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evidenţă</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calităţii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uzate</a:t>
            </a:r>
            <a:r>
              <a:rPr lang="en-US" sz="1600" b="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387861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68C9580D-DED0-4AAD-8857-54AE4AFA79D9}"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770537"/>
          </a:xfrm>
          <a:prstGeom prst="rect">
            <a:avLst/>
          </a:prstGeom>
          <a:noFill/>
        </p:spPr>
        <p:txBody>
          <a:bodyPr wrap="square" rtlCol="0">
            <a:spAutoFit/>
          </a:bodyPr>
          <a:lstStyle/>
          <a:p>
            <a:pPr algn="just"/>
            <a:r>
              <a:rPr lang="en-US" sz="1600" dirty="0">
                <a:solidFill>
                  <a:schemeClr val="tx1"/>
                </a:solidFill>
                <a:latin typeface="Times New Roman" panose="02020603050405020304" pitchFamily="18" charset="0"/>
                <a:cs typeface="Times New Roman" panose="02020603050405020304" pitchFamily="18" charset="0"/>
              </a:rPr>
              <a:t>V. </a:t>
            </a:r>
            <a:r>
              <a:rPr lang="en-US" sz="1600" dirty="0" err="1">
                <a:solidFill>
                  <a:schemeClr val="tx1"/>
                </a:solidFill>
                <a:latin typeface="Times New Roman" panose="02020603050405020304" pitchFamily="18" charset="0"/>
                <a:cs typeface="Times New Roman" panose="02020603050405020304" pitchFamily="18" charset="0"/>
              </a:rPr>
              <a:t>Raportarea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apei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folosite</a:t>
            </a:r>
            <a:endParaRPr lang="en-US" sz="1600" dirty="0">
              <a:solidFill>
                <a:schemeClr val="tx1"/>
              </a:solidFill>
              <a:latin typeface="Times New Roman" panose="02020603050405020304" pitchFamily="18" charset="0"/>
              <a:cs typeface="Times New Roman" panose="02020603050405020304" pitchFamily="18" charset="0"/>
            </a:endParaRPr>
          </a:p>
          <a:p>
            <a:pPr algn="just"/>
            <a:r>
              <a:rPr lang="en-US" sz="1600" b="0" dirty="0">
                <a:solidFill>
                  <a:schemeClr val="tx1"/>
                </a:solidFill>
                <a:latin typeface="Times New Roman" panose="02020603050405020304" pitchFamily="18" charset="0"/>
                <a:cs typeface="Times New Roman" panose="02020603050405020304" pitchFamily="18" charset="0"/>
              </a:rPr>
              <a:t>    </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    </a:t>
            </a:r>
            <a:r>
              <a:rPr lang="en-US" sz="1600" b="0" dirty="0">
                <a:solidFill>
                  <a:schemeClr val="tx1"/>
                </a:solidFill>
                <a:latin typeface="Times New Roman" panose="02020603050405020304" pitchFamily="18" charset="0"/>
                <a:cs typeface="Times New Roman" panose="02020603050405020304" pitchFamily="18" charset="0"/>
              </a:rPr>
              <a:t>25. </a:t>
            </a:r>
            <a:r>
              <a:rPr lang="en-US" sz="1600" b="0" dirty="0" err="1">
                <a:solidFill>
                  <a:schemeClr val="tx1"/>
                </a:solidFill>
                <a:latin typeface="Times New Roman" panose="02020603050405020304" pitchFamily="18" charset="0"/>
                <a:cs typeface="Times New Roman" panose="02020603050405020304" pitchFamily="18" charset="0"/>
              </a:rPr>
              <a:t>Datele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înscrise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formularele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evidenţă</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apei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folosite</a:t>
            </a:r>
            <a:r>
              <a:rPr lang="en-US" sz="1600" b="0" dirty="0">
                <a:solidFill>
                  <a:schemeClr val="tx1"/>
                </a:solidFill>
                <a:latin typeface="Times New Roman" panose="02020603050405020304" pitchFamily="18" charset="0"/>
                <a:cs typeface="Times New Roman" panose="02020603050405020304" pitchFamily="18" charset="0"/>
              </a:rPr>
              <a:t>, conform </a:t>
            </a:r>
            <a:r>
              <a:rPr lang="en-US" sz="1600" b="0" dirty="0" err="1">
                <a:solidFill>
                  <a:schemeClr val="tx1"/>
                </a:solidFill>
                <a:latin typeface="Times New Roman" panose="02020603050405020304" pitchFamily="18" charset="0"/>
                <a:cs typeface="Times New Roman" panose="02020603050405020304" pitchFamily="18" charset="0"/>
              </a:rPr>
              <a:t>anexelor</a:t>
            </a:r>
            <a:r>
              <a:rPr lang="en-US" sz="1600" b="0" dirty="0">
                <a:solidFill>
                  <a:schemeClr val="tx1"/>
                </a:solidFill>
                <a:latin typeface="Times New Roman" panose="02020603050405020304" pitchFamily="18" charset="0"/>
                <a:cs typeface="Times New Roman" panose="02020603050405020304" pitchFamily="18" charset="0"/>
              </a:rPr>
              <a:t> nr. 1-3 la </a:t>
            </a:r>
            <a:r>
              <a:rPr lang="en-US" sz="1600" b="0" dirty="0" err="1">
                <a:solidFill>
                  <a:schemeClr val="tx1"/>
                </a:solidFill>
                <a:latin typeface="Times New Roman" panose="02020603050405020304" pitchFamily="18" charset="0"/>
                <a:cs typeface="Times New Roman" panose="02020603050405020304" pitchFamily="18" charset="0"/>
              </a:rPr>
              <a:t>prezentul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Regulament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sînt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folosite</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întocmirea</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către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utilizatorii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 </a:t>
            </a:r>
            <a:r>
              <a:rPr lang="en-US" sz="1600" dirty="0" err="1">
                <a:solidFill>
                  <a:schemeClr val="tx1"/>
                </a:solidFill>
                <a:latin typeface="Times New Roman" panose="02020603050405020304" pitchFamily="18" charset="0"/>
                <a:cs typeface="Times New Roman" panose="02020603050405020304" pitchFamily="18" charset="0"/>
              </a:rPr>
              <a:t>Raportului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anual</a:t>
            </a:r>
            <a:r>
              <a:rPr lang="en-US" sz="1600" dirty="0">
                <a:solidFill>
                  <a:schemeClr val="tx1"/>
                </a:solidFill>
                <a:latin typeface="Times New Roman" panose="02020603050405020304" pitchFamily="18" charset="0"/>
                <a:cs typeface="Times New Roman" panose="02020603050405020304" pitchFamily="18" charset="0"/>
              </a:rPr>
              <a:t> nr. 1 – „</a:t>
            </a:r>
            <a:r>
              <a:rPr lang="en-US" sz="1600" dirty="0" err="1">
                <a:solidFill>
                  <a:schemeClr val="tx1"/>
                </a:solidFill>
                <a:latin typeface="Times New Roman" panose="02020603050405020304" pitchFamily="18" charset="0"/>
                <a:cs typeface="Times New Roman" panose="02020603050405020304" pitchFamily="18" charset="0"/>
              </a:rPr>
              <a:t>Utilizarea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apelor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prezentat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autorităţii</a:t>
            </a:r>
            <a:r>
              <a:rPr lang="en-US" sz="1600" dirty="0">
                <a:solidFill>
                  <a:schemeClr val="tx1"/>
                </a:solidFill>
                <a:latin typeface="Times New Roman" panose="02020603050405020304" pitchFamily="18" charset="0"/>
                <a:cs typeface="Times New Roman" panose="02020603050405020304" pitchFamily="18" charset="0"/>
              </a:rPr>
              <a:t> de </a:t>
            </a:r>
            <a:r>
              <a:rPr lang="en-US" sz="1600" dirty="0" err="1">
                <a:solidFill>
                  <a:schemeClr val="tx1"/>
                </a:solidFill>
                <a:latin typeface="Times New Roman" panose="02020603050405020304" pitchFamily="18" charset="0"/>
                <a:cs typeface="Times New Roman" panose="02020603050405020304" pitchFamily="18" charset="0"/>
              </a:rPr>
              <a:t>gestionare</a:t>
            </a:r>
            <a:r>
              <a:rPr lang="en-US" sz="1600" dirty="0">
                <a:solidFill>
                  <a:schemeClr val="tx1"/>
                </a:solidFill>
                <a:latin typeface="Times New Roman" panose="02020603050405020304" pitchFamily="18" charset="0"/>
                <a:cs typeface="Times New Roman" panose="02020603050405020304" pitchFamily="18" charset="0"/>
              </a:rPr>
              <a:t> a </a:t>
            </a:r>
            <a:r>
              <a:rPr lang="en-US" sz="1600" dirty="0" err="1">
                <a:solidFill>
                  <a:schemeClr val="tx1"/>
                </a:solidFill>
                <a:latin typeface="Times New Roman" panose="02020603050405020304" pitchFamily="18" charset="0"/>
                <a:cs typeface="Times New Roman" panose="02020603050405020304" pitchFamily="18" charset="0"/>
              </a:rPr>
              <a:t>apelor</a:t>
            </a:r>
            <a:r>
              <a:rPr lang="en-US" sz="160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26. </a:t>
            </a:r>
            <a:r>
              <a:rPr lang="en-US" sz="1600" b="0" dirty="0" err="1">
                <a:solidFill>
                  <a:schemeClr val="tx1"/>
                </a:solidFill>
                <a:latin typeface="Times New Roman" panose="02020603050405020304" pitchFamily="18" charset="0"/>
                <a:cs typeface="Times New Roman" panose="02020603050405020304" pitchFamily="18" charset="0"/>
              </a:rPr>
              <a:t>Formularul</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evidenţă</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apei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folosite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este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elaborat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aprobat</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organul</a:t>
            </a:r>
            <a:r>
              <a:rPr lang="en-US" sz="1600" b="0" dirty="0">
                <a:solidFill>
                  <a:schemeClr val="tx1"/>
                </a:solidFill>
                <a:latin typeface="Times New Roman" panose="02020603050405020304" pitchFamily="18" charset="0"/>
                <a:cs typeface="Times New Roman" panose="02020603050405020304" pitchFamily="18" charset="0"/>
              </a:rPr>
              <a:t> central al </a:t>
            </a:r>
            <a:r>
              <a:rPr lang="en-US" sz="1600" b="0" dirty="0" err="1">
                <a:solidFill>
                  <a:schemeClr val="tx1"/>
                </a:solidFill>
                <a:latin typeface="Times New Roman" panose="02020603050405020304" pitchFamily="18" charset="0"/>
                <a:cs typeface="Times New Roman" panose="02020603050405020304" pitchFamily="18" charset="0"/>
              </a:rPr>
              <a:t>administraţiei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publice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domeniul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mediului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comun</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organul</a:t>
            </a:r>
            <a:r>
              <a:rPr lang="en-US" sz="1600" b="0" dirty="0">
                <a:solidFill>
                  <a:schemeClr val="tx1"/>
                </a:solidFill>
                <a:latin typeface="Times New Roman" panose="02020603050405020304" pitchFamily="18" charset="0"/>
                <a:cs typeface="Times New Roman" panose="02020603050405020304" pitchFamily="18" charset="0"/>
              </a:rPr>
              <a:t> central de </a:t>
            </a:r>
            <a:r>
              <a:rPr lang="en-US" sz="1600" b="0" dirty="0" err="1">
                <a:solidFill>
                  <a:schemeClr val="tx1"/>
                </a:solidFill>
                <a:latin typeface="Times New Roman" panose="02020603050405020304" pitchFamily="18" charset="0"/>
                <a:cs typeface="Times New Roman" panose="02020603050405020304" pitchFamily="18" charset="0"/>
              </a:rPr>
              <a:t>statistică</a:t>
            </a:r>
            <a:r>
              <a:rPr lang="en-US" sz="1600" b="0" dirty="0">
                <a:solidFill>
                  <a:schemeClr val="tx1"/>
                </a:solidFill>
                <a:latin typeface="Times New Roman" panose="02020603050405020304" pitchFamily="18" charset="0"/>
                <a:cs typeface="Times New Roman" panose="02020603050405020304" pitchFamily="18" charset="0"/>
              </a:rPr>
              <a:t>.</a:t>
            </a:r>
            <a:endParaRPr lang="ro-RO" sz="1600" b="0" dirty="0">
              <a:solidFill>
                <a:schemeClr val="tx1"/>
              </a:solidFill>
              <a:latin typeface="Times New Roman" panose="02020603050405020304" pitchFamily="18" charset="0"/>
              <a:cs typeface="Times New Roman" panose="02020603050405020304" pitchFamily="18" charset="0"/>
            </a:endParaRP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en-US" sz="1600" dirty="0">
                <a:solidFill>
                  <a:srgbClr val="0000FF"/>
                </a:solidFill>
                <a:latin typeface="Times New Roman" panose="02020603050405020304" pitchFamily="18" charset="0"/>
                <a:cs typeface="Times New Roman" panose="02020603050405020304" pitchFamily="18" charset="0"/>
              </a:rPr>
              <a:t>HOTĂRÎRE Nr. 1228 din  13.11.2007</a:t>
            </a:r>
            <a:r>
              <a:rPr lang="ro-RO" sz="1600" dirty="0">
                <a:solidFill>
                  <a:srgbClr val="0000FF"/>
                </a:solidFill>
                <a:latin typeface="Times New Roman" panose="02020603050405020304" pitchFamily="18" charset="0"/>
                <a:cs typeface="Times New Roman" panose="02020603050405020304" pitchFamily="18" charset="0"/>
              </a:rPr>
              <a:t> </a:t>
            </a:r>
            <a:r>
              <a:rPr lang="en-US" sz="1600" dirty="0" err="1">
                <a:solidFill>
                  <a:srgbClr val="0000FF"/>
                </a:solidFill>
                <a:latin typeface="Times New Roman" panose="02020603050405020304" pitchFamily="18" charset="0"/>
                <a:cs typeface="Times New Roman" panose="02020603050405020304" pitchFamily="18" charset="0"/>
              </a:rPr>
              <a:t>pentru</a:t>
            </a:r>
            <a:r>
              <a:rPr lang="en-US" sz="1600" dirty="0">
                <a:solidFill>
                  <a:srgbClr val="0000FF"/>
                </a:solidFill>
                <a:latin typeface="Times New Roman" panose="02020603050405020304" pitchFamily="18" charset="0"/>
                <a:cs typeface="Times New Roman" panose="02020603050405020304" pitchFamily="18" charset="0"/>
              </a:rPr>
              <a:t> </a:t>
            </a:r>
            <a:r>
              <a:rPr lang="en-US" sz="1600" dirty="0" err="1">
                <a:solidFill>
                  <a:srgbClr val="0000FF"/>
                </a:solidFill>
                <a:latin typeface="Times New Roman" panose="02020603050405020304" pitchFamily="18" charset="0"/>
                <a:cs typeface="Times New Roman" panose="02020603050405020304" pitchFamily="18" charset="0"/>
              </a:rPr>
              <a:t>aprobarea</a:t>
            </a:r>
            <a:r>
              <a:rPr lang="en-US" sz="1600" dirty="0">
                <a:solidFill>
                  <a:srgbClr val="0000FF"/>
                </a:solidFill>
                <a:latin typeface="Times New Roman" panose="02020603050405020304" pitchFamily="18" charset="0"/>
                <a:cs typeface="Times New Roman" panose="02020603050405020304" pitchFamily="18" charset="0"/>
              </a:rPr>
              <a:t> </a:t>
            </a:r>
            <a:r>
              <a:rPr lang="en-US" sz="1600" dirty="0" err="1">
                <a:solidFill>
                  <a:srgbClr val="0000FF"/>
                </a:solidFill>
                <a:latin typeface="Times New Roman" panose="02020603050405020304" pitchFamily="18" charset="0"/>
                <a:cs typeface="Times New Roman" panose="02020603050405020304" pitchFamily="18" charset="0"/>
              </a:rPr>
              <a:t>Regulamentului</a:t>
            </a:r>
            <a:r>
              <a:rPr lang="en-US" sz="1600" dirty="0">
                <a:solidFill>
                  <a:srgbClr val="0000FF"/>
                </a:solidFill>
                <a:latin typeface="Times New Roman" panose="02020603050405020304" pitchFamily="18" charset="0"/>
                <a:cs typeface="Times New Roman" panose="02020603050405020304" pitchFamily="18" charset="0"/>
              </a:rPr>
              <a:t> </a:t>
            </a:r>
            <a:r>
              <a:rPr lang="en-US" sz="1600" dirty="0" err="1">
                <a:solidFill>
                  <a:srgbClr val="0000FF"/>
                </a:solidFill>
                <a:latin typeface="Times New Roman" panose="02020603050405020304" pitchFamily="18" charset="0"/>
                <a:cs typeface="Times New Roman" panose="02020603050405020304" pitchFamily="18" charset="0"/>
              </a:rPr>
              <a:t>privind</a:t>
            </a:r>
            <a:r>
              <a:rPr lang="en-US" sz="1600" dirty="0">
                <a:solidFill>
                  <a:srgbClr val="0000FF"/>
                </a:solidFill>
                <a:latin typeface="Times New Roman" panose="02020603050405020304" pitchFamily="18" charset="0"/>
                <a:cs typeface="Times New Roman" panose="02020603050405020304" pitchFamily="18" charset="0"/>
              </a:rPr>
              <a:t> </a:t>
            </a:r>
            <a:r>
              <a:rPr lang="en-US" sz="1600" dirty="0" err="1">
                <a:solidFill>
                  <a:srgbClr val="0000FF"/>
                </a:solidFill>
                <a:latin typeface="Times New Roman" panose="02020603050405020304" pitchFamily="18" charset="0"/>
                <a:cs typeface="Times New Roman" panose="02020603050405020304" pitchFamily="18" charset="0"/>
              </a:rPr>
              <a:t>achiziţionarea</a:t>
            </a:r>
            <a:r>
              <a:rPr lang="en-US" sz="1600" dirty="0">
                <a:solidFill>
                  <a:srgbClr val="0000FF"/>
                </a:solidFill>
                <a:latin typeface="Times New Roman" panose="02020603050405020304" pitchFamily="18" charset="0"/>
                <a:cs typeface="Times New Roman" panose="02020603050405020304" pitchFamily="18" charset="0"/>
              </a:rPr>
              <a:t>,</a:t>
            </a:r>
            <a:r>
              <a:rPr lang="ro-RO" sz="1600" dirty="0">
                <a:solidFill>
                  <a:srgbClr val="0000FF"/>
                </a:solidFill>
                <a:latin typeface="Times New Roman" panose="02020603050405020304" pitchFamily="18" charset="0"/>
                <a:cs typeface="Times New Roman" panose="02020603050405020304" pitchFamily="18" charset="0"/>
              </a:rPr>
              <a:t> </a:t>
            </a:r>
            <a:r>
              <a:rPr lang="en-US" sz="1600" dirty="0" err="1">
                <a:solidFill>
                  <a:srgbClr val="0000FF"/>
                </a:solidFill>
                <a:latin typeface="Times New Roman" panose="02020603050405020304" pitchFamily="18" charset="0"/>
                <a:cs typeface="Times New Roman" panose="02020603050405020304" pitchFamily="18" charset="0"/>
              </a:rPr>
              <a:t>proiectarea</a:t>
            </a:r>
            <a:r>
              <a:rPr lang="en-US" sz="1600" dirty="0">
                <a:solidFill>
                  <a:srgbClr val="0000FF"/>
                </a:solidFill>
                <a:latin typeface="Times New Roman" panose="02020603050405020304" pitchFamily="18" charset="0"/>
                <a:cs typeface="Times New Roman" panose="02020603050405020304" pitchFamily="18" charset="0"/>
              </a:rPr>
              <a:t>, </a:t>
            </a:r>
            <a:r>
              <a:rPr lang="en-US" sz="1600" dirty="0" err="1">
                <a:solidFill>
                  <a:srgbClr val="0000FF"/>
                </a:solidFill>
                <a:latin typeface="Times New Roman" panose="02020603050405020304" pitchFamily="18" charset="0"/>
                <a:cs typeface="Times New Roman" panose="02020603050405020304" pitchFamily="18" charset="0"/>
              </a:rPr>
              <a:t>instalarea</a:t>
            </a:r>
            <a:r>
              <a:rPr lang="en-US" sz="1600" dirty="0">
                <a:solidFill>
                  <a:srgbClr val="0000FF"/>
                </a:solidFill>
                <a:latin typeface="Times New Roman" panose="02020603050405020304" pitchFamily="18" charset="0"/>
                <a:cs typeface="Times New Roman" panose="02020603050405020304" pitchFamily="18" charset="0"/>
              </a:rPr>
              <a:t>, </a:t>
            </a:r>
            <a:r>
              <a:rPr lang="en-US" sz="1600" dirty="0" err="1">
                <a:solidFill>
                  <a:srgbClr val="0000FF"/>
                </a:solidFill>
                <a:latin typeface="Times New Roman" panose="02020603050405020304" pitchFamily="18" charset="0"/>
                <a:cs typeface="Times New Roman" panose="02020603050405020304" pitchFamily="18" charset="0"/>
              </a:rPr>
              <a:t>recepţia</a:t>
            </a:r>
            <a:r>
              <a:rPr lang="en-US" sz="1600" dirty="0">
                <a:solidFill>
                  <a:srgbClr val="0000FF"/>
                </a:solidFill>
                <a:latin typeface="Times New Roman" panose="02020603050405020304" pitchFamily="18" charset="0"/>
                <a:cs typeface="Times New Roman" panose="02020603050405020304" pitchFamily="18" charset="0"/>
              </a:rPr>
              <a:t> </a:t>
            </a:r>
            <a:r>
              <a:rPr lang="en-US" sz="1600" dirty="0" err="1">
                <a:solidFill>
                  <a:srgbClr val="0000FF"/>
                </a:solidFill>
                <a:latin typeface="Times New Roman" panose="02020603050405020304" pitchFamily="18" charset="0"/>
                <a:cs typeface="Times New Roman" panose="02020603050405020304" pitchFamily="18" charset="0"/>
              </a:rPr>
              <a:t>şi</a:t>
            </a:r>
            <a:r>
              <a:rPr lang="en-US" sz="1600" dirty="0">
                <a:solidFill>
                  <a:srgbClr val="0000FF"/>
                </a:solidFill>
                <a:latin typeface="Times New Roman" panose="02020603050405020304" pitchFamily="18" charset="0"/>
                <a:cs typeface="Times New Roman" panose="02020603050405020304" pitchFamily="18" charset="0"/>
              </a:rPr>
              <a:t> </a:t>
            </a:r>
            <a:r>
              <a:rPr lang="en-US" sz="1600" dirty="0" err="1">
                <a:solidFill>
                  <a:srgbClr val="0000FF"/>
                </a:solidFill>
                <a:latin typeface="Times New Roman" panose="02020603050405020304" pitchFamily="18" charset="0"/>
                <a:cs typeface="Times New Roman" panose="02020603050405020304" pitchFamily="18" charset="0"/>
              </a:rPr>
              <a:t>exploatarea</a:t>
            </a:r>
            <a:r>
              <a:rPr lang="en-US" sz="1600" dirty="0">
                <a:solidFill>
                  <a:srgbClr val="0000FF"/>
                </a:solidFill>
                <a:latin typeface="Times New Roman" panose="02020603050405020304" pitchFamily="18" charset="0"/>
                <a:cs typeface="Times New Roman" panose="02020603050405020304" pitchFamily="18" charset="0"/>
              </a:rPr>
              <a:t> </a:t>
            </a:r>
            <a:r>
              <a:rPr lang="en-US" sz="1600" dirty="0" err="1">
                <a:solidFill>
                  <a:srgbClr val="0000FF"/>
                </a:solidFill>
                <a:latin typeface="Times New Roman" panose="02020603050405020304" pitchFamily="18" charset="0"/>
                <a:cs typeface="Times New Roman" panose="02020603050405020304" pitchFamily="18" charset="0"/>
              </a:rPr>
              <a:t>aparatelor</a:t>
            </a:r>
            <a:r>
              <a:rPr lang="en-US" sz="1600" dirty="0">
                <a:solidFill>
                  <a:srgbClr val="0000FF"/>
                </a:solidFill>
                <a:latin typeface="Times New Roman" panose="02020603050405020304" pitchFamily="18" charset="0"/>
                <a:cs typeface="Times New Roman" panose="02020603050405020304" pitchFamily="18" charset="0"/>
              </a:rPr>
              <a:t> de </a:t>
            </a:r>
            <a:r>
              <a:rPr lang="en-US" sz="1600" dirty="0" err="1">
                <a:solidFill>
                  <a:srgbClr val="0000FF"/>
                </a:solidFill>
                <a:latin typeface="Times New Roman" panose="02020603050405020304" pitchFamily="18" charset="0"/>
                <a:cs typeface="Times New Roman" panose="02020603050405020304" pitchFamily="18" charset="0"/>
              </a:rPr>
              <a:t>evidenţă</a:t>
            </a:r>
            <a:r>
              <a:rPr lang="en-US" sz="1600" dirty="0">
                <a:solidFill>
                  <a:srgbClr val="0000FF"/>
                </a:solidFill>
                <a:latin typeface="Times New Roman" panose="02020603050405020304" pitchFamily="18" charset="0"/>
                <a:cs typeface="Times New Roman" panose="02020603050405020304" pitchFamily="18" charset="0"/>
              </a:rPr>
              <a:t> a </a:t>
            </a:r>
            <a:r>
              <a:rPr lang="en-US" sz="1600" dirty="0" err="1">
                <a:solidFill>
                  <a:srgbClr val="0000FF"/>
                </a:solidFill>
                <a:latin typeface="Times New Roman" panose="02020603050405020304" pitchFamily="18" charset="0"/>
                <a:cs typeface="Times New Roman" panose="02020603050405020304" pitchFamily="18" charset="0"/>
              </a:rPr>
              <a:t>consumurilor</a:t>
            </a:r>
            <a:r>
              <a:rPr lang="en-US" sz="1600" dirty="0">
                <a:solidFill>
                  <a:srgbClr val="0000FF"/>
                </a:solidFill>
                <a:latin typeface="Times New Roman" panose="02020603050405020304" pitchFamily="18" charset="0"/>
                <a:cs typeface="Times New Roman" panose="02020603050405020304" pitchFamily="18" charset="0"/>
              </a:rPr>
              <a:t> de </a:t>
            </a:r>
            <a:r>
              <a:rPr lang="en-US" sz="1600" dirty="0" err="1">
                <a:solidFill>
                  <a:srgbClr val="0000FF"/>
                </a:solidFill>
                <a:latin typeface="Times New Roman" panose="02020603050405020304" pitchFamily="18" charset="0"/>
                <a:cs typeface="Times New Roman" panose="02020603050405020304" pitchFamily="18" charset="0"/>
              </a:rPr>
              <a:t>apă</a:t>
            </a:r>
            <a:endParaRPr lang="ro-RO" sz="1600" dirty="0">
              <a:solidFill>
                <a:srgbClr val="0000FF"/>
              </a:solidFill>
              <a:latin typeface="Times New Roman" panose="02020603050405020304" pitchFamily="18" charset="0"/>
              <a:cs typeface="Times New Roman" panose="02020603050405020304" pitchFamily="18" charset="0"/>
            </a:endParaRPr>
          </a:p>
          <a:p>
            <a:pPr algn="just"/>
            <a:r>
              <a:rPr lang="en-US" sz="16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http://lex.justice.md/index.php?action=view&amp;view=doc&amp;lang=1&amp;id=325964</a:t>
            </a:r>
            <a:endParaRPr lang="ro-RO" sz="1600" dirty="0">
              <a:solidFill>
                <a:srgbClr val="00B050"/>
              </a:solidFill>
              <a:latin typeface="Times New Roman" panose="02020603050405020304" pitchFamily="18" charset="0"/>
              <a:cs typeface="Times New Roman" panose="02020603050405020304" pitchFamily="18" charset="0"/>
            </a:endParaRPr>
          </a:p>
          <a:p>
            <a:pPr algn="just"/>
            <a:endParaRPr lang="en-US" sz="1600" dirty="0">
              <a:solidFill>
                <a:srgbClr val="0000FF"/>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    În  scopul reglementării procesului de instalare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exploatare a  contoarelor de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optimizării  </a:t>
            </a:r>
            <a:r>
              <a:rPr lang="ro-RO" sz="1600" b="0" dirty="0" err="1">
                <a:solidFill>
                  <a:schemeClr val="tx1"/>
                </a:solidFill>
                <a:latin typeface="Times New Roman" panose="02020603050405020304" pitchFamily="18" charset="0"/>
                <a:cs typeface="Times New Roman" panose="02020603050405020304" pitchFamily="18" charset="0"/>
              </a:rPr>
              <a:t>activităţii</a:t>
            </a:r>
            <a:r>
              <a:rPr lang="ro-RO" sz="1600" b="0" dirty="0">
                <a:solidFill>
                  <a:schemeClr val="tx1"/>
                </a:solidFill>
                <a:latin typeface="Times New Roman" panose="02020603050405020304" pitchFamily="18" charset="0"/>
                <a:cs typeface="Times New Roman" panose="02020603050405020304" pitchFamily="18" charset="0"/>
              </a:rPr>
              <a:t> de contorizare, Guvernul  HOTĂRĂŞTE: </a:t>
            </a:r>
          </a:p>
          <a:p>
            <a:pPr algn="just"/>
            <a:r>
              <a:rPr lang="ro-RO" sz="1600" b="0" dirty="0">
                <a:solidFill>
                  <a:schemeClr val="tx1"/>
                </a:solidFill>
                <a:latin typeface="Times New Roman" panose="02020603050405020304" pitchFamily="18" charset="0"/>
                <a:cs typeface="Times New Roman" panose="02020603050405020304" pitchFamily="18" charset="0"/>
              </a:rPr>
              <a:t>    1. Se  aprobă Regulamentul privind </a:t>
            </a:r>
            <a:r>
              <a:rPr lang="ro-RO" sz="1600" b="0" dirty="0" err="1">
                <a:solidFill>
                  <a:schemeClr val="tx1"/>
                </a:solidFill>
                <a:latin typeface="Times New Roman" panose="02020603050405020304" pitchFamily="18" charset="0"/>
                <a:cs typeface="Times New Roman" panose="02020603050405020304" pitchFamily="18" charset="0"/>
              </a:rPr>
              <a:t>achiziţionarea</a:t>
            </a:r>
            <a:r>
              <a:rPr lang="ro-RO" sz="1600" b="0" dirty="0">
                <a:solidFill>
                  <a:schemeClr val="tx1"/>
                </a:solidFill>
                <a:latin typeface="Times New Roman" panose="02020603050405020304" pitchFamily="18" charset="0"/>
                <a:cs typeface="Times New Roman" panose="02020603050405020304" pitchFamily="18" charset="0"/>
              </a:rPr>
              <a:t>, proiectarea, instalarea, </a:t>
            </a:r>
            <a:r>
              <a:rPr lang="ro-RO" sz="1600" b="0" dirty="0" err="1">
                <a:solidFill>
                  <a:schemeClr val="tx1"/>
                </a:solidFill>
                <a:latin typeface="Times New Roman" panose="02020603050405020304" pitchFamily="18" charset="0"/>
                <a:cs typeface="Times New Roman" panose="02020603050405020304" pitchFamily="18" charset="0"/>
              </a:rPr>
              <a:t>recepţia</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exploatarea aparatelor de </a:t>
            </a:r>
            <a:r>
              <a:rPr lang="ro-RO" sz="1600" b="0" dirty="0" err="1">
                <a:solidFill>
                  <a:schemeClr val="tx1"/>
                </a:solidFill>
                <a:latin typeface="Times New Roman" panose="02020603050405020304" pitchFamily="18" charset="0"/>
                <a:cs typeface="Times New Roman" panose="02020603050405020304" pitchFamily="18" charset="0"/>
              </a:rPr>
              <a:t>evidenţă</a:t>
            </a:r>
            <a:r>
              <a:rPr lang="ro-RO" sz="1600" b="0" dirty="0">
                <a:solidFill>
                  <a:schemeClr val="tx1"/>
                </a:solidFill>
                <a:latin typeface="Times New Roman" panose="02020603050405020304" pitchFamily="18" charset="0"/>
                <a:cs typeface="Times New Roman" panose="02020603050405020304" pitchFamily="18" charset="0"/>
              </a:rPr>
              <a:t> a consumurilor de apă, conform anexei nr.1.</a:t>
            </a:r>
          </a:p>
          <a:p>
            <a:pPr algn="just"/>
            <a:r>
              <a:rPr lang="ro-RO" sz="1600" b="0" dirty="0">
                <a:solidFill>
                  <a:schemeClr val="tx1"/>
                </a:solidFill>
                <a:latin typeface="Times New Roman" panose="02020603050405020304" pitchFamily="18" charset="0"/>
                <a:cs typeface="Times New Roman" panose="02020603050405020304" pitchFamily="18" charset="0"/>
              </a:rPr>
              <a:t>    2. Aparatele de </a:t>
            </a:r>
            <a:r>
              <a:rPr lang="ro-RO" sz="1600" b="0" dirty="0" err="1">
                <a:solidFill>
                  <a:schemeClr val="tx1"/>
                </a:solidFill>
                <a:latin typeface="Times New Roman" panose="02020603050405020304" pitchFamily="18" charset="0"/>
                <a:cs typeface="Times New Roman" panose="02020603050405020304" pitchFamily="18" charset="0"/>
              </a:rPr>
              <a:t>evidenţă</a:t>
            </a:r>
            <a:r>
              <a:rPr lang="ro-RO" sz="1600" b="0" dirty="0">
                <a:solidFill>
                  <a:schemeClr val="tx1"/>
                </a:solidFill>
                <a:latin typeface="Times New Roman" panose="02020603050405020304" pitchFamily="18" charset="0"/>
                <a:cs typeface="Times New Roman" panose="02020603050405020304" pitchFamily="18" charset="0"/>
              </a:rPr>
              <a:t> a consumului de apă aflate în exploatare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care corespund </a:t>
            </a:r>
            <a:r>
              <a:rPr lang="ro-RO" sz="1600" b="0" dirty="0" err="1">
                <a:solidFill>
                  <a:schemeClr val="tx1"/>
                </a:solidFill>
                <a:latin typeface="Times New Roman" panose="02020603050405020304" pitchFamily="18" charset="0"/>
                <a:cs typeface="Times New Roman" panose="02020603050405020304" pitchFamily="18" charset="0"/>
              </a:rPr>
              <a:t>cerinţelor</a:t>
            </a:r>
            <a:r>
              <a:rPr lang="ro-RO" sz="1600" b="0" dirty="0">
                <a:solidFill>
                  <a:schemeClr val="tx1"/>
                </a:solidFill>
                <a:latin typeface="Times New Roman" panose="02020603050405020304" pitchFamily="18" charset="0"/>
                <a:cs typeface="Times New Roman" panose="02020603050405020304" pitchFamily="18" charset="0"/>
              </a:rPr>
              <a:t> tehnice de instalare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actelor normative în vigoare se vor utiliza </a:t>
            </a:r>
            <a:r>
              <a:rPr lang="ro-RO" sz="1600" b="0" dirty="0" err="1">
                <a:solidFill>
                  <a:schemeClr val="tx1"/>
                </a:solidFill>
                <a:latin typeface="Times New Roman" panose="02020603050405020304" pitchFamily="18" charset="0"/>
                <a:cs typeface="Times New Roman" panose="02020603050405020304" pitchFamily="18" charset="0"/>
              </a:rPr>
              <a:t>pînă</a:t>
            </a:r>
            <a:r>
              <a:rPr lang="ro-RO" sz="1600" b="0" dirty="0">
                <a:solidFill>
                  <a:schemeClr val="tx1"/>
                </a:solidFill>
                <a:latin typeface="Times New Roman" panose="02020603050405020304" pitchFamily="18" charset="0"/>
                <a:cs typeface="Times New Roman" panose="02020603050405020304" pitchFamily="18" charset="0"/>
              </a:rPr>
              <a:t> la uzarea lor completă în baza rezultatelor verificării metrologice sau deteriorării.</a:t>
            </a:r>
          </a:p>
        </p:txBody>
      </p:sp>
    </p:spTree>
    <p:extLst>
      <p:ext uri="{BB962C8B-B14F-4D97-AF65-F5344CB8AC3E}">
        <p14:creationId xmlns:p14="http://schemas.microsoft.com/office/powerpoint/2010/main" val="87884503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0987D631-A2ED-4A80-B6C1-34473ABF0AAD}"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5016758"/>
          </a:xfrm>
          <a:prstGeom prst="rect">
            <a:avLst/>
          </a:prstGeom>
          <a:noFill/>
        </p:spPr>
        <p:txBody>
          <a:bodyPr wrap="square" rtlCol="0">
            <a:spAutoFit/>
          </a:bodyPr>
          <a:lstStyle/>
          <a:p>
            <a:pPr algn="just"/>
            <a:r>
              <a:rPr lang="en-US" sz="1600" dirty="0">
                <a:solidFill>
                  <a:schemeClr val="tx1"/>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   </a:t>
            </a:r>
            <a:r>
              <a:rPr lang="en-US" sz="1600" b="0" dirty="0">
                <a:solidFill>
                  <a:schemeClr val="tx1"/>
                </a:solidFill>
                <a:latin typeface="Times New Roman" panose="02020603050405020304" pitchFamily="18" charset="0"/>
                <a:cs typeface="Times New Roman" panose="02020603050405020304" pitchFamily="18" charset="0"/>
              </a:rPr>
              <a:t>3. </a:t>
            </a:r>
            <a:r>
              <a:rPr lang="en-US" sz="1600" b="0" dirty="0" err="1">
                <a:solidFill>
                  <a:schemeClr val="tx1"/>
                </a:solidFill>
                <a:latin typeface="Times New Roman" panose="02020603050405020304" pitchFamily="18" charset="0"/>
                <a:cs typeface="Times New Roman" panose="02020603050405020304" pitchFamily="18" charset="0"/>
              </a:rPr>
              <a:t>Organele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centrale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specialitate</a:t>
            </a:r>
            <a:r>
              <a:rPr lang="en-US" sz="1600" b="0" dirty="0">
                <a:solidFill>
                  <a:schemeClr val="tx1"/>
                </a:solidFill>
                <a:latin typeface="Times New Roman" panose="02020603050405020304" pitchFamily="18" charset="0"/>
                <a:cs typeface="Times New Roman" panose="02020603050405020304" pitchFamily="18" charset="0"/>
              </a:rPr>
              <a:t> ale </a:t>
            </a:r>
            <a:r>
              <a:rPr lang="en-US" sz="1600" b="0" dirty="0" err="1">
                <a:solidFill>
                  <a:schemeClr val="tx1"/>
                </a:solidFill>
                <a:latin typeface="Times New Roman" panose="02020603050405020304" pitchFamily="18" charset="0"/>
                <a:cs typeface="Times New Roman" panose="02020603050405020304" pitchFamily="18" charset="0"/>
              </a:rPr>
              <a:t>administraţiei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publice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organizaţiile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interesate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termen</a:t>
            </a:r>
            <a:r>
              <a:rPr lang="en-US" sz="1600" b="0" dirty="0">
                <a:solidFill>
                  <a:schemeClr val="tx1"/>
                </a:solidFill>
                <a:latin typeface="Times New Roman" panose="02020603050405020304" pitchFamily="18" charset="0"/>
                <a:cs typeface="Times New Roman" panose="02020603050405020304" pitchFamily="18" charset="0"/>
              </a:rPr>
              <a:t> de 3 </a:t>
            </a:r>
            <a:r>
              <a:rPr lang="en-US" sz="1600" b="0" dirty="0" err="1">
                <a:solidFill>
                  <a:schemeClr val="tx1"/>
                </a:solidFill>
                <a:latin typeface="Times New Roman" panose="02020603050405020304" pitchFamily="18" charset="0"/>
                <a:cs typeface="Times New Roman" panose="02020603050405020304" pitchFamily="18" charset="0"/>
              </a:rPr>
              <a:t>luni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vor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aduce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actele</a:t>
            </a:r>
            <a:r>
              <a:rPr lang="en-US" sz="1600" b="0" dirty="0">
                <a:solidFill>
                  <a:schemeClr val="tx1"/>
                </a:solidFill>
                <a:latin typeface="Times New Roman" panose="02020603050405020304" pitchFamily="18" charset="0"/>
                <a:cs typeface="Times New Roman" panose="02020603050405020304" pitchFamily="18" charset="0"/>
              </a:rPr>
              <a:t> sale normative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concordanţă</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prezenta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hotărîre</a:t>
            </a:r>
            <a:r>
              <a:rPr lang="en-US" sz="1600" b="0" dirty="0">
                <a:solidFill>
                  <a:schemeClr val="tx1"/>
                </a:solidFill>
                <a:latin typeface="Times New Roman" panose="02020603050405020304" pitchFamily="18" charset="0"/>
                <a:cs typeface="Times New Roman" panose="02020603050405020304" pitchFamily="18" charset="0"/>
              </a:rPr>
              <a:t>. </a:t>
            </a:r>
          </a:p>
          <a:p>
            <a:pPr algn="just"/>
            <a:r>
              <a:rPr lang="en-US" sz="1600" b="0" dirty="0">
                <a:solidFill>
                  <a:schemeClr val="tx1"/>
                </a:solidFill>
                <a:latin typeface="Times New Roman" panose="02020603050405020304" pitchFamily="18" charset="0"/>
                <a:cs typeface="Times New Roman" panose="02020603050405020304" pitchFamily="18" charset="0"/>
              </a:rPr>
              <a:t>    4. </a:t>
            </a:r>
            <a:r>
              <a:rPr lang="en-US" sz="1600" b="0" dirty="0" err="1">
                <a:solidFill>
                  <a:schemeClr val="tx1"/>
                </a:solidFill>
                <a:latin typeface="Times New Roman" panose="02020603050405020304" pitchFamily="18" charset="0"/>
                <a:cs typeface="Times New Roman" panose="02020603050405020304" pitchFamily="18" charset="0"/>
              </a:rPr>
              <a:t>Autorităţile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administraţiei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publice</a:t>
            </a:r>
            <a:r>
              <a:rPr lang="en-US" sz="1600" b="0" dirty="0">
                <a:solidFill>
                  <a:schemeClr val="tx1"/>
                </a:solidFill>
                <a:latin typeface="Times New Roman" panose="02020603050405020304" pitchFamily="18" charset="0"/>
                <a:cs typeface="Times New Roman" panose="02020603050405020304" pitchFamily="18" charset="0"/>
              </a:rPr>
              <a:t> locale, la </a:t>
            </a:r>
            <a:r>
              <a:rPr lang="en-US" sz="1600" b="0" dirty="0" err="1">
                <a:solidFill>
                  <a:schemeClr val="tx1"/>
                </a:solidFill>
                <a:latin typeface="Times New Roman" panose="02020603050405020304" pitchFamily="18" charset="0"/>
                <a:cs typeface="Times New Roman" panose="02020603050405020304" pitchFamily="18" charset="0"/>
              </a:rPr>
              <a:t>finele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fiecărui</a:t>
            </a:r>
            <a:r>
              <a:rPr lang="en-US" sz="1600" b="0" dirty="0">
                <a:solidFill>
                  <a:schemeClr val="tx1"/>
                </a:solidFill>
                <a:latin typeface="Times New Roman" panose="02020603050405020304" pitchFamily="18" charset="0"/>
                <a:cs typeface="Times New Roman" panose="02020603050405020304" pitchFamily="18" charset="0"/>
              </a:rPr>
              <a:t> an, </a:t>
            </a:r>
            <a:r>
              <a:rPr lang="en-US" sz="1600" b="0" dirty="0" err="1">
                <a:solidFill>
                  <a:schemeClr val="tx1"/>
                </a:solidFill>
                <a:latin typeface="Times New Roman" panose="02020603050405020304" pitchFamily="18" charset="0"/>
                <a:cs typeface="Times New Roman" panose="02020603050405020304" pitchFamily="18" charset="0"/>
              </a:rPr>
              <a:t>vor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monitoriza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desfăşurarea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lucrărilor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instalare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aparatelor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evidenţă</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consumatori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funcţie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mijloacele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finanţare</a:t>
            </a:r>
            <a:r>
              <a:rPr lang="en-US" sz="1600" b="0" dirty="0">
                <a:solidFill>
                  <a:schemeClr val="tx1"/>
                </a:solidFill>
                <a:latin typeface="Times New Roman" panose="02020603050405020304" pitchFamily="18" charset="0"/>
                <a:cs typeface="Times New Roman" panose="02020603050405020304" pitchFamily="18" charset="0"/>
              </a:rPr>
              <a:t>, conform </a:t>
            </a:r>
            <a:r>
              <a:rPr lang="en-US" sz="1600" b="0" dirty="0" err="1">
                <a:solidFill>
                  <a:schemeClr val="tx1"/>
                </a:solidFill>
                <a:latin typeface="Times New Roman" panose="02020603050405020304" pitchFamily="18" charset="0"/>
                <a:cs typeface="Times New Roman" panose="02020603050405020304" pitchFamily="18" charset="0"/>
              </a:rPr>
              <a:t>prevederilor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Regulamentului</a:t>
            </a:r>
            <a:r>
              <a:rPr lang="en-US" sz="1600" b="0" dirty="0">
                <a:solidFill>
                  <a:schemeClr val="tx1"/>
                </a:solidFill>
                <a:latin typeface="Times New Roman" panose="02020603050405020304" pitchFamily="18" charset="0"/>
                <a:cs typeface="Times New Roman" panose="02020603050405020304" pitchFamily="18" charset="0"/>
              </a:rPr>
              <a:t> sus-</a:t>
            </a:r>
            <a:r>
              <a:rPr lang="en-US" sz="1600" b="0" dirty="0" err="1">
                <a:solidFill>
                  <a:schemeClr val="tx1"/>
                </a:solidFill>
                <a:latin typeface="Times New Roman" panose="02020603050405020304" pitchFamily="18" charset="0"/>
                <a:cs typeface="Times New Roman" panose="02020603050405020304" pitchFamily="18" charset="0"/>
              </a:rPr>
              <a:t>menţionat</a:t>
            </a:r>
            <a:r>
              <a:rPr lang="en-US" sz="1600" b="0" dirty="0">
                <a:solidFill>
                  <a:schemeClr val="tx1"/>
                </a:solidFill>
                <a:latin typeface="Times New Roman" panose="02020603050405020304" pitchFamily="18" charset="0"/>
                <a:cs typeface="Times New Roman" panose="02020603050405020304" pitchFamily="18" charset="0"/>
              </a:rPr>
              <a:t>. </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en-US" sz="1600" dirty="0">
                <a:solidFill>
                  <a:schemeClr val="tx1"/>
                </a:solidFill>
                <a:latin typeface="Times New Roman" panose="02020603050405020304" pitchFamily="18" charset="0"/>
                <a:cs typeface="Times New Roman" panose="02020603050405020304" pitchFamily="18" charset="0"/>
              </a:rPr>
              <a:t> I. </a:t>
            </a:r>
            <a:r>
              <a:rPr lang="en-US" sz="1600" dirty="0" err="1">
                <a:solidFill>
                  <a:schemeClr val="tx1"/>
                </a:solidFill>
                <a:latin typeface="Times New Roman" panose="02020603050405020304" pitchFamily="18" charset="0"/>
                <a:cs typeface="Times New Roman" panose="02020603050405020304" pitchFamily="18" charset="0"/>
              </a:rPr>
              <a:t>Dispoziţii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generale</a:t>
            </a:r>
            <a:endParaRPr lang="ro-RO" sz="1600" dirty="0">
              <a:solidFill>
                <a:schemeClr val="tx1"/>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    </a:t>
            </a:r>
            <a:r>
              <a:rPr lang="en-US" sz="1600" b="0" dirty="0">
                <a:solidFill>
                  <a:schemeClr val="tx1"/>
                </a:solidFill>
                <a:latin typeface="Times New Roman" panose="02020603050405020304" pitchFamily="18" charset="0"/>
                <a:cs typeface="Times New Roman" panose="02020603050405020304" pitchFamily="18" charset="0"/>
              </a:rPr>
              <a:t>3. </a:t>
            </a:r>
            <a:r>
              <a:rPr lang="en-US" sz="1600" b="0" dirty="0" err="1">
                <a:solidFill>
                  <a:schemeClr val="tx1"/>
                </a:solidFill>
                <a:latin typeface="Times New Roman" panose="02020603050405020304" pitchFamily="18" charset="0"/>
                <a:cs typeface="Times New Roman" panose="02020603050405020304" pitchFamily="18" charset="0"/>
              </a:rPr>
              <a:t>Prevederile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prezentului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Regulament</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aplică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tuturor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raporturilor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juridice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apărute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legătură</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achiziţionarea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proiectarea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instalarea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recepţia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exploatarea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aparatelor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evidenţă</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consumului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p>
          <a:p>
            <a:pPr algn="just"/>
            <a:r>
              <a:rPr lang="en-US" sz="1600" b="0" dirty="0">
                <a:solidFill>
                  <a:schemeClr val="tx1"/>
                </a:solidFill>
                <a:latin typeface="Times New Roman" panose="02020603050405020304" pitchFamily="18" charset="0"/>
                <a:cs typeface="Times New Roman" panose="02020603050405020304" pitchFamily="18" charset="0"/>
              </a:rPr>
              <a:t>    4. </a:t>
            </a:r>
            <a:r>
              <a:rPr lang="en-US" sz="1600" b="0" dirty="0" err="1">
                <a:solidFill>
                  <a:schemeClr val="tx1"/>
                </a:solidFill>
                <a:latin typeface="Times New Roman" panose="02020603050405020304" pitchFamily="18" charset="0"/>
                <a:cs typeface="Times New Roman" panose="02020603050405020304" pitchFamily="18" charset="0"/>
              </a:rPr>
              <a:t>Cerinţele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prezentului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Regulament</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extind</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asupra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tuturor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întreprinderilor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organizaţiilor</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căror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activitate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ţine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alimentarea</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operatori</a:t>
            </a:r>
            <a:r>
              <a:rPr lang="en-US" sz="1600" b="0" dirty="0">
                <a:solidFill>
                  <a:schemeClr val="tx1"/>
                </a:solidFill>
                <a:latin typeface="Times New Roman" panose="02020603050405020304" pitchFamily="18" charset="0"/>
                <a:cs typeface="Times New Roman" panose="02020603050405020304" pitchFamily="18" charset="0"/>
              </a:rPr>
              <a:t>), precum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asupra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instituţiilor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publice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agenţilor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economici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proprietarilor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locuinţe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indiferent</a:t>
            </a:r>
            <a:r>
              <a:rPr lang="en-US" sz="1600" b="0" dirty="0">
                <a:solidFill>
                  <a:schemeClr val="tx1"/>
                </a:solidFill>
                <a:latin typeface="Times New Roman" panose="02020603050405020304" pitchFamily="18" charset="0"/>
                <a:cs typeface="Times New Roman" panose="02020603050405020304" pitchFamily="18" charset="0"/>
              </a:rPr>
              <a:t> de forma </a:t>
            </a:r>
            <a:r>
              <a:rPr lang="en-US" sz="1600" b="0" dirty="0" err="1">
                <a:solidFill>
                  <a:schemeClr val="tx1"/>
                </a:solidFill>
                <a:latin typeface="Times New Roman" panose="02020603050405020304" pitchFamily="18" charset="0"/>
                <a:cs typeface="Times New Roman" panose="02020603050405020304" pitchFamily="18" charset="0"/>
              </a:rPr>
              <a:t>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proprietate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apartenenţa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departamentală</a:t>
            </a:r>
            <a:r>
              <a:rPr lang="en-US" sz="1600" b="0" dirty="0">
                <a:solidFill>
                  <a:schemeClr val="tx1"/>
                </a:solidFill>
                <a:latin typeface="Times New Roman" panose="02020603050405020304" pitchFamily="18" charset="0"/>
                <a:cs typeface="Times New Roman" panose="02020603050405020304" pitchFamily="18" charset="0"/>
              </a:rPr>
              <a:t>. </a:t>
            </a:r>
          </a:p>
          <a:p>
            <a:pPr algn="just"/>
            <a:r>
              <a:rPr lang="en-US" sz="1600" b="0" dirty="0">
                <a:solidFill>
                  <a:schemeClr val="tx1"/>
                </a:solidFill>
                <a:latin typeface="Times New Roman" panose="02020603050405020304" pitchFamily="18" charset="0"/>
                <a:cs typeface="Times New Roman" panose="02020603050405020304" pitchFamily="18" charset="0"/>
              </a:rPr>
              <a:t>    5. </a:t>
            </a:r>
            <a:r>
              <a:rPr lang="en-US" sz="1600" b="0" dirty="0" err="1">
                <a:solidFill>
                  <a:schemeClr val="tx1"/>
                </a:solidFill>
                <a:latin typeface="Times New Roman" panose="02020603050405020304" pitchFamily="18" charset="0"/>
                <a:cs typeface="Times New Roman" panose="02020603050405020304" pitchFamily="18" charset="0"/>
              </a:rPr>
              <a:t>Serviciile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alimentare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prestează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doar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temeiul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contractelor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directe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încheiate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între</a:t>
            </a:r>
            <a:r>
              <a:rPr lang="en-US" sz="1600" b="0" dirty="0">
                <a:solidFill>
                  <a:schemeClr val="tx1"/>
                </a:solidFill>
                <a:latin typeface="Times New Roman" panose="02020603050405020304" pitchFamily="18" charset="0"/>
                <a:cs typeface="Times New Roman" panose="02020603050405020304" pitchFamily="18" charset="0"/>
              </a:rPr>
              <a:t> operator (</a:t>
            </a:r>
            <a:r>
              <a:rPr lang="en-US" sz="1600" b="0" dirty="0" err="1">
                <a:solidFill>
                  <a:schemeClr val="tx1"/>
                </a:solidFill>
                <a:latin typeface="Times New Roman" panose="02020603050405020304" pitchFamily="18" charset="0"/>
                <a:cs typeface="Times New Roman" panose="02020603050405020304" pitchFamily="18" charset="0"/>
              </a:rPr>
              <a:t>furnizor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utilizator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consumator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sau</a:t>
            </a:r>
            <a:r>
              <a:rPr lang="en-US" sz="1600" b="0" dirty="0">
                <a:solidFill>
                  <a:schemeClr val="tx1"/>
                </a:solidFill>
                <a:latin typeface="Times New Roman" panose="02020603050405020304" pitchFamily="18" charset="0"/>
                <a:cs typeface="Times New Roman" panose="02020603050405020304" pitchFamily="18" charset="0"/>
              </a:rPr>
              <a:t> operator (</a:t>
            </a:r>
            <a:r>
              <a:rPr lang="en-US" sz="1600" b="0" dirty="0" err="1">
                <a:solidFill>
                  <a:schemeClr val="tx1"/>
                </a:solidFill>
                <a:latin typeface="Times New Roman" panose="02020603050405020304" pitchFamily="18" charset="0"/>
                <a:cs typeface="Times New Roman" panose="02020603050405020304" pitchFamily="18" charset="0"/>
              </a:rPr>
              <a:t>furnizor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utilizator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casnic</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6. La </a:t>
            </a:r>
            <a:r>
              <a:rPr lang="en-US" sz="1600" b="0" dirty="0" err="1">
                <a:solidFill>
                  <a:schemeClr val="tx1"/>
                </a:solidFill>
                <a:latin typeface="Times New Roman" panose="02020603050405020304" pitchFamily="18" charset="0"/>
                <a:cs typeface="Times New Roman" panose="02020603050405020304" pitchFamily="18" charset="0"/>
              </a:rPr>
              <a:t>proiectarea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construcţiilor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noi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reconstrucţiei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sau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reparaţiei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capitale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obiectivelor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existente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trebuie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prevăzută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mod </a:t>
            </a:r>
            <a:r>
              <a:rPr lang="en-US" sz="1600" b="0" dirty="0" err="1">
                <a:solidFill>
                  <a:schemeClr val="tx1"/>
                </a:solidFill>
                <a:latin typeface="Times New Roman" panose="02020603050405020304" pitchFamily="18" charset="0"/>
                <a:cs typeface="Times New Roman" panose="02020603050405020304" pitchFamily="18" charset="0"/>
              </a:rPr>
              <a:t>obligatoriu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instalarea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aparatelor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evidenţă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pentru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fiecare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utilizator</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7.  Nu se </a:t>
            </a:r>
            <a:r>
              <a:rPr lang="en-US" sz="1600" b="0" dirty="0" err="1">
                <a:solidFill>
                  <a:schemeClr val="tx1"/>
                </a:solidFill>
                <a:latin typeface="Times New Roman" panose="02020603050405020304" pitchFamily="18" charset="0"/>
                <a:cs typeface="Times New Roman" panose="02020603050405020304" pitchFamily="18" charset="0"/>
              </a:rPr>
              <a:t>admite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racordarea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noilor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utilizatori</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reţelele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centralizate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alimentare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fără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instalarea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aparatelor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evidenţă</a:t>
            </a:r>
            <a:r>
              <a:rPr lang="en-US" sz="1600" b="0" dirty="0">
                <a:solidFill>
                  <a:schemeClr val="tx1"/>
                </a:solidFill>
                <a:latin typeface="Times New Roman" panose="02020603050405020304" pitchFamily="18" charset="0"/>
                <a:cs typeface="Times New Roman" panose="02020603050405020304" pitchFamily="18" charset="0"/>
              </a:rPr>
              <a:t>. </a:t>
            </a:r>
          </a:p>
          <a:p>
            <a:pPr algn="just"/>
            <a:r>
              <a:rPr lang="en-US" sz="1600" b="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0293949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6FBC1273-8592-46A5-BBA6-8AE72DD078F3}"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75867"/>
            <a:ext cx="8689269" cy="4524315"/>
          </a:xfrm>
          <a:prstGeom prst="rect">
            <a:avLst/>
          </a:prstGeom>
          <a:noFill/>
        </p:spPr>
        <p:txBody>
          <a:bodyPr wrap="square" rtlCol="0">
            <a:spAutoFit/>
          </a:bodyPr>
          <a:lstStyle/>
          <a:p>
            <a:pPr algn="just"/>
            <a:r>
              <a:rPr lang="en-US" sz="1600" b="0" dirty="0">
                <a:solidFill>
                  <a:schemeClr val="tx1"/>
                </a:solidFill>
                <a:latin typeface="Times New Roman" panose="02020603050405020304" pitchFamily="18" charset="0"/>
                <a:cs typeface="Times New Roman" panose="02020603050405020304" pitchFamily="18" charset="0"/>
              </a:rPr>
              <a:t> </a:t>
            </a:r>
            <a:r>
              <a:rPr lang="ro-RO" sz="1600" b="0" dirty="0">
                <a:solidFill>
                  <a:schemeClr val="tx1"/>
                </a:solidFill>
                <a:latin typeface="Times New Roman" panose="02020603050405020304" pitchFamily="18" charset="0"/>
                <a:cs typeface="Times New Roman" panose="02020603050405020304" pitchFamily="18" charset="0"/>
              </a:rPr>
              <a:t>   8. Nu se admite </a:t>
            </a:r>
            <a:r>
              <a:rPr lang="ro-RO" sz="1600" b="0" dirty="0" err="1">
                <a:solidFill>
                  <a:schemeClr val="tx1"/>
                </a:solidFill>
                <a:latin typeface="Times New Roman" panose="02020603050405020304" pitchFamily="18" charset="0"/>
                <a:cs typeface="Times New Roman" panose="02020603050405020304" pitchFamily="18" charset="0"/>
              </a:rPr>
              <a:t>recepţia</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construcţiilor</a:t>
            </a:r>
            <a:r>
              <a:rPr lang="ro-RO" sz="1600" b="0" dirty="0">
                <a:solidFill>
                  <a:schemeClr val="tx1"/>
                </a:solidFill>
                <a:latin typeface="Times New Roman" panose="02020603050405020304" pitchFamily="18" charset="0"/>
                <a:cs typeface="Times New Roman" panose="02020603050405020304" pitchFamily="18" charset="0"/>
              </a:rPr>
              <a:t> noi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 celor reconstruite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reparate capital fără instalarea aparatelor de </a:t>
            </a:r>
            <a:r>
              <a:rPr lang="ro-RO" sz="1600" b="0" dirty="0" err="1">
                <a:solidFill>
                  <a:schemeClr val="tx1"/>
                </a:solidFill>
                <a:latin typeface="Times New Roman" panose="02020603050405020304" pitchFamily="18" charset="0"/>
                <a:cs typeface="Times New Roman" panose="02020603050405020304" pitchFamily="18" charset="0"/>
              </a:rPr>
              <a:t>evidenţă</a:t>
            </a:r>
            <a:r>
              <a:rPr lang="ro-RO" sz="1600" b="0" dirty="0">
                <a:solidFill>
                  <a:schemeClr val="tx1"/>
                </a:solidFill>
                <a:latin typeface="Times New Roman" panose="02020603050405020304" pitchFamily="18" charset="0"/>
                <a:cs typeface="Times New Roman" panose="02020603050405020304" pitchFamily="18" charset="0"/>
              </a:rPr>
              <a:t> a consumului de apă. </a:t>
            </a:r>
          </a:p>
          <a:p>
            <a:pPr algn="just"/>
            <a:r>
              <a:rPr lang="ro-RO" sz="1600" b="0" dirty="0">
                <a:solidFill>
                  <a:schemeClr val="tx1"/>
                </a:solidFill>
                <a:latin typeface="Times New Roman" panose="02020603050405020304" pitchFamily="18" charset="0"/>
                <a:cs typeface="Times New Roman" panose="02020603050405020304" pitchFamily="18" charset="0"/>
              </a:rPr>
              <a:t>   9. Tipul concret al aparatelor de </a:t>
            </a:r>
            <a:r>
              <a:rPr lang="ro-RO" sz="1600" b="0" dirty="0" err="1">
                <a:solidFill>
                  <a:schemeClr val="tx1"/>
                </a:solidFill>
                <a:latin typeface="Times New Roman" panose="02020603050405020304" pitchFamily="18" charset="0"/>
                <a:cs typeface="Times New Roman" panose="02020603050405020304" pitchFamily="18" charset="0"/>
              </a:rPr>
              <a:t>evidenţă</a:t>
            </a:r>
            <a:r>
              <a:rPr lang="ro-RO" sz="1600" b="0" dirty="0">
                <a:solidFill>
                  <a:schemeClr val="tx1"/>
                </a:solidFill>
                <a:latin typeface="Times New Roman" panose="02020603050405020304" pitchFamily="18" charset="0"/>
                <a:cs typeface="Times New Roman" panose="02020603050405020304" pitchFamily="18" charset="0"/>
              </a:rPr>
              <a:t> trebuie selectat de către operator (furnizor), conform modelelor aprobate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incluse în Registrul de stat al mijloacelor de măsurare al Republicii Moldova, cu includerea tipului respectiv în </a:t>
            </a:r>
            <a:r>
              <a:rPr lang="ro-RO" sz="1600" b="0" dirty="0" err="1">
                <a:solidFill>
                  <a:schemeClr val="tx1"/>
                </a:solidFill>
                <a:latin typeface="Times New Roman" panose="02020603050405020304" pitchFamily="18" charset="0"/>
                <a:cs typeface="Times New Roman" panose="02020603050405020304" pitchFamily="18" charset="0"/>
              </a:rPr>
              <a:t>condiţiile</a:t>
            </a:r>
            <a:r>
              <a:rPr lang="ro-RO" sz="1600" b="0" dirty="0">
                <a:solidFill>
                  <a:schemeClr val="tx1"/>
                </a:solidFill>
                <a:latin typeface="Times New Roman" panose="02020603050405020304" pitchFamily="18" charset="0"/>
                <a:cs typeface="Times New Roman" panose="02020603050405020304" pitchFamily="18" charset="0"/>
              </a:rPr>
              <a:t> tehnice eliberate de operator.</a:t>
            </a:r>
          </a:p>
          <a:p>
            <a:pPr algn="just"/>
            <a:r>
              <a:rPr lang="ro-RO" sz="1600" b="0" dirty="0">
                <a:solidFill>
                  <a:schemeClr val="tx1"/>
                </a:solidFill>
                <a:latin typeface="Times New Roman" panose="02020603050405020304" pitchFamily="18" charset="0"/>
                <a:cs typeface="Times New Roman" panose="02020603050405020304" pitchFamily="18" charset="0"/>
              </a:rPr>
              <a:t> 10. </a:t>
            </a:r>
            <a:r>
              <a:rPr lang="ro-RO" sz="1600" b="0" dirty="0" err="1">
                <a:solidFill>
                  <a:schemeClr val="tx1"/>
                </a:solidFill>
                <a:latin typeface="Times New Roman" panose="02020603050405020304" pitchFamily="18" charset="0"/>
                <a:cs typeface="Times New Roman" panose="02020603050405020304" pitchFamily="18" charset="0"/>
              </a:rPr>
              <a:t>Activităţile</a:t>
            </a:r>
            <a:r>
              <a:rPr lang="ro-RO" sz="1600" b="0" dirty="0">
                <a:solidFill>
                  <a:schemeClr val="tx1"/>
                </a:solidFill>
                <a:latin typeface="Times New Roman" panose="02020603050405020304" pitchFamily="18" charset="0"/>
                <a:cs typeface="Times New Roman" panose="02020603050405020304" pitchFamily="18" charset="0"/>
              </a:rPr>
              <a:t> de </a:t>
            </a:r>
            <a:r>
              <a:rPr lang="ro-RO" sz="1600" b="0" dirty="0" err="1">
                <a:solidFill>
                  <a:schemeClr val="tx1"/>
                </a:solidFill>
                <a:latin typeface="Times New Roman" panose="02020603050405020304" pitchFamily="18" charset="0"/>
                <a:cs typeface="Times New Roman" panose="02020603050405020304" pitchFamily="18" charset="0"/>
              </a:rPr>
              <a:t>achiziţionare</a:t>
            </a:r>
            <a:r>
              <a:rPr lang="ro-RO" sz="1600" b="0" dirty="0">
                <a:solidFill>
                  <a:schemeClr val="tx1"/>
                </a:solidFill>
                <a:latin typeface="Times New Roman" panose="02020603050405020304" pitchFamily="18" charset="0"/>
                <a:cs typeface="Times New Roman" panose="02020603050405020304" pitchFamily="18" charset="0"/>
              </a:rPr>
              <a:t>, instalare, exploatare, </a:t>
            </a:r>
            <a:r>
              <a:rPr lang="ro-RO" sz="1600" b="0" dirty="0" err="1">
                <a:solidFill>
                  <a:schemeClr val="tx1"/>
                </a:solidFill>
                <a:latin typeface="Times New Roman" panose="02020603050405020304" pitchFamily="18" charset="0"/>
                <a:cs typeface="Times New Roman" panose="02020603050405020304" pitchFamily="18" charset="0"/>
              </a:rPr>
              <a:t>întreţinere</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reparaţie</a:t>
            </a:r>
            <a:r>
              <a:rPr lang="ro-RO" sz="1600" b="0" dirty="0">
                <a:solidFill>
                  <a:schemeClr val="tx1"/>
                </a:solidFill>
                <a:latin typeface="Times New Roman" panose="02020603050405020304" pitchFamily="18" charset="0"/>
                <a:cs typeface="Times New Roman" panose="02020603050405020304" pitchFamily="18" charset="0"/>
              </a:rPr>
              <a:t>, înlocuire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verificare metrologică, în termenele indicate în lista oficială a mijloacelor de măsurare supuse controlului metrologic legal a aparatelor de </a:t>
            </a:r>
            <a:r>
              <a:rPr lang="ro-RO" sz="1600" b="0" dirty="0" err="1">
                <a:solidFill>
                  <a:schemeClr val="tx1"/>
                </a:solidFill>
                <a:latin typeface="Times New Roman" panose="02020603050405020304" pitchFamily="18" charset="0"/>
                <a:cs typeface="Times New Roman" panose="02020603050405020304" pitchFamily="18" charset="0"/>
              </a:rPr>
              <a:t>evidenţă</a:t>
            </a:r>
            <a:r>
              <a:rPr lang="ro-RO" sz="1600" b="0" dirty="0">
                <a:solidFill>
                  <a:schemeClr val="tx1"/>
                </a:solidFill>
                <a:latin typeface="Times New Roman" panose="02020603050405020304" pitchFamily="18" charset="0"/>
                <a:cs typeface="Times New Roman" panose="02020603050405020304" pitchFamily="18" charset="0"/>
              </a:rPr>
              <a:t>, se efectuează: </a:t>
            </a:r>
          </a:p>
          <a:p>
            <a:pPr marL="285750" indent="-285750" algn="just">
              <a:buFont typeface="Wingdings" panose="05000000000000000000" pitchFamily="2" charset="2"/>
              <a:buChar char="ü"/>
            </a:pPr>
            <a:r>
              <a:rPr lang="ro-RO" sz="1600" b="0" dirty="0">
                <a:solidFill>
                  <a:schemeClr val="tx1"/>
                </a:solidFill>
                <a:latin typeface="Times New Roman" panose="02020603050405020304" pitchFamily="18" charset="0"/>
                <a:cs typeface="Times New Roman" panose="02020603050405020304" pitchFamily="18" charset="0"/>
              </a:rPr>
              <a:t>la </a:t>
            </a:r>
            <a:r>
              <a:rPr lang="ro-RO" sz="1600" b="0" dirty="0" err="1">
                <a:solidFill>
                  <a:schemeClr val="tx1"/>
                </a:solidFill>
                <a:latin typeface="Times New Roman" panose="02020603050405020304" pitchFamily="18" charset="0"/>
                <a:cs typeface="Times New Roman" panose="02020603050405020304" pitchFamily="18" charset="0"/>
              </a:rPr>
              <a:t>branşamentele</a:t>
            </a:r>
            <a:r>
              <a:rPr lang="ro-RO" sz="1600" b="0" dirty="0">
                <a:solidFill>
                  <a:schemeClr val="tx1"/>
                </a:solidFill>
                <a:latin typeface="Times New Roman" panose="02020603050405020304" pitchFamily="18" charset="0"/>
                <a:cs typeface="Times New Roman" panose="02020603050405020304" pitchFamily="18" charset="0"/>
              </a:rPr>
              <a:t> obiectivelor ce </a:t>
            </a:r>
            <a:r>
              <a:rPr lang="ro-RO" sz="1600" b="0" dirty="0" err="1">
                <a:solidFill>
                  <a:schemeClr val="tx1"/>
                </a:solidFill>
                <a:latin typeface="Times New Roman" panose="02020603050405020304" pitchFamily="18" charset="0"/>
                <a:cs typeface="Times New Roman" panose="02020603050405020304" pitchFamily="18" charset="0"/>
              </a:rPr>
              <a:t>aparţin</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instituţiilor</a:t>
            </a:r>
            <a:r>
              <a:rPr lang="ro-RO" sz="1600" b="0" dirty="0">
                <a:solidFill>
                  <a:schemeClr val="tx1"/>
                </a:solidFill>
                <a:latin typeface="Times New Roman" panose="02020603050405020304" pitchFamily="18" charset="0"/>
                <a:cs typeface="Times New Roman" panose="02020603050405020304" pitchFamily="18" charset="0"/>
              </a:rPr>
              <a:t> publice - în conformitate cu clauzele contractuale încheiate între utilizator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operator, din contul mijloacelor financiare prevăzute în bugetele publice; </a:t>
            </a:r>
          </a:p>
          <a:p>
            <a:pPr marL="285750" indent="-285750" algn="just">
              <a:buFont typeface="Wingdings" panose="05000000000000000000" pitchFamily="2" charset="2"/>
              <a:buChar char="ü"/>
            </a:pPr>
            <a:r>
              <a:rPr lang="ro-RO" sz="1600" b="0" dirty="0">
                <a:solidFill>
                  <a:schemeClr val="tx1"/>
                </a:solidFill>
                <a:latin typeface="Times New Roman" panose="02020603050405020304" pitchFamily="18" charset="0"/>
                <a:cs typeface="Times New Roman" panose="02020603050405020304" pitchFamily="18" charset="0"/>
              </a:rPr>
              <a:t>la </a:t>
            </a:r>
            <a:r>
              <a:rPr lang="ro-RO" sz="1600" b="0" dirty="0" err="1">
                <a:solidFill>
                  <a:schemeClr val="tx1"/>
                </a:solidFill>
                <a:latin typeface="Times New Roman" panose="02020603050405020304" pitchFamily="18" charset="0"/>
                <a:cs typeface="Times New Roman" panose="02020603050405020304" pitchFamily="18" charset="0"/>
              </a:rPr>
              <a:t>branşamentele</a:t>
            </a:r>
            <a:r>
              <a:rPr lang="ro-RO" sz="1600" b="0" dirty="0">
                <a:solidFill>
                  <a:schemeClr val="tx1"/>
                </a:solidFill>
                <a:latin typeface="Times New Roman" panose="02020603050405020304" pitchFamily="18" charset="0"/>
                <a:cs typeface="Times New Roman" panose="02020603050405020304" pitchFamily="18" charset="0"/>
              </a:rPr>
              <a:t> obiectivelor ce </a:t>
            </a:r>
            <a:r>
              <a:rPr lang="ro-RO" sz="1600" b="0" dirty="0" err="1">
                <a:solidFill>
                  <a:schemeClr val="tx1"/>
                </a:solidFill>
                <a:latin typeface="Times New Roman" panose="02020603050405020304" pitchFamily="18" charset="0"/>
                <a:cs typeface="Times New Roman" panose="02020603050405020304" pitchFamily="18" charset="0"/>
              </a:rPr>
              <a:t>aparţin</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agenţilor</a:t>
            </a:r>
            <a:r>
              <a:rPr lang="ro-RO" sz="1600" b="0" dirty="0">
                <a:solidFill>
                  <a:schemeClr val="tx1"/>
                </a:solidFill>
                <a:latin typeface="Times New Roman" panose="02020603050405020304" pitchFamily="18" charset="0"/>
                <a:cs typeface="Times New Roman" panose="02020603050405020304" pitchFamily="18" charset="0"/>
              </a:rPr>
              <a:t> economici - în conformitate cu clauzele contractuale încheiate între utilizator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operator, din contul mijloacelor financiare proprii ale </a:t>
            </a:r>
            <a:r>
              <a:rPr lang="ro-RO" sz="1600" b="0" dirty="0" err="1">
                <a:solidFill>
                  <a:schemeClr val="tx1"/>
                </a:solidFill>
                <a:latin typeface="Times New Roman" panose="02020603050405020304" pitchFamily="18" charset="0"/>
                <a:cs typeface="Times New Roman" panose="02020603050405020304" pitchFamily="18" charset="0"/>
              </a:rPr>
              <a:t>agenţilor</a:t>
            </a:r>
            <a:r>
              <a:rPr lang="ro-RO" sz="1600" b="0" dirty="0">
                <a:solidFill>
                  <a:schemeClr val="tx1"/>
                </a:solidFill>
                <a:latin typeface="Times New Roman" panose="02020603050405020304" pitchFamily="18" charset="0"/>
                <a:cs typeface="Times New Roman" panose="02020603050405020304" pitchFamily="18" charset="0"/>
              </a:rPr>
              <a:t> economici; </a:t>
            </a:r>
          </a:p>
          <a:p>
            <a:pPr marL="285750" indent="-285750" algn="just">
              <a:buFont typeface="Wingdings" panose="05000000000000000000" pitchFamily="2" charset="2"/>
              <a:buChar char="ü"/>
            </a:pPr>
            <a:r>
              <a:rPr lang="ro-RO" sz="1600" b="0" dirty="0">
                <a:solidFill>
                  <a:schemeClr val="tx1"/>
                </a:solidFill>
                <a:latin typeface="Times New Roman" panose="02020603050405020304" pitchFamily="18" charset="0"/>
                <a:cs typeface="Times New Roman" panose="02020603050405020304" pitchFamily="18" charset="0"/>
              </a:rPr>
              <a:t>la </a:t>
            </a:r>
            <a:r>
              <a:rPr lang="ro-RO" sz="1600" b="0" dirty="0" err="1">
                <a:solidFill>
                  <a:schemeClr val="tx1"/>
                </a:solidFill>
                <a:latin typeface="Times New Roman" panose="02020603050405020304" pitchFamily="18" charset="0"/>
                <a:cs typeface="Times New Roman" panose="02020603050405020304" pitchFamily="18" charset="0"/>
              </a:rPr>
              <a:t>branşamentele</a:t>
            </a:r>
            <a:r>
              <a:rPr lang="ro-RO" sz="1600" b="0" dirty="0">
                <a:solidFill>
                  <a:schemeClr val="tx1"/>
                </a:solidFill>
                <a:latin typeface="Times New Roman" panose="02020603050405020304" pitchFamily="18" charset="0"/>
                <a:cs typeface="Times New Roman" panose="02020603050405020304" pitchFamily="18" charset="0"/>
              </a:rPr>
              <a:t> blocurilor locative, aflate în exploatare - de către operator, din contul mijloacelor financiare, prevăzute în tarifele respective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canalizare, calculate conform Metodologiei determinării, aprobării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aplicării tarifelor pentru serviciile de alimentare cu apă, de canalizare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epurare a apelor uzate;</a:t>
            </a:r>
          </a:p>
        </p:txBody>
      </p:sp>
    </p:spTree>
    <p:extLst>
      <p:ext uri="{BB962C8B-B14F-4D97-AF65-F5344CB8AC3E}">
        <p14:creationId xmlns:p14="http://schemas.microsoft.com/office/powerpoint/2010/main" val="111673852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64BF4FF0-FF28-45D9-9096-A71DBBC06D48}"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5016758"/>
          </a:xfrm>
          <a:prstGeom prst="rect">
            <a:avLst/>
          </a:prstGeom>
          <a:noFill/>
        </p:spPr>
        <p:txBody>
          <a:bodyPr wrap="square" rtlCol="0">
            <a:spAutoFit/>
          </a:bodyPr>
          <a:lstStyle/>
          <a:p>
            <a:pPr marL="285750" indent="-285750" algn="just">
              <a:buFont typeface="Wingdings" panose="05000000000000000000" pitchFamily="2" charset="2"/>
              <a:buChar char="ü"/>
            </a:pPr>
            <a:r>
              <a:rPr lang="ro-RO" sz="1600" b="0" dirty="0">
                <a:solidFill>
                  <a:schemeClr val="tx1"/>
                </a:solidFill>
                <a:latin typeface="Times New Roman" panose="02020603050405020304" pitchFamily="18" charset="0"/>
                <a:cs typeface="Times New Roman" panose="02020603050405020304" pitchFamily="18" charset="0"/>
              </a:rPr>
              <a:t>în apartamentele blocurilor locative, încăperile locuibile în cămine, precum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în case individuale - de către operator (furnizor) în baza contractului bilateral, prin aplicarea unui tarif distinct, aprobat de către </a:t>
            </a:r>
            <a:r>
              <a:rPr lang="ro-RO" sz="1600" b="0" dirty="0" err="1">
                <a:solidFill>
                  <a:schemeClr val="tx1"/>
                </a:solidFill>
                <a:latin typeface="Times New Roman" panose="02020603050405020304" pitchFamily="18" charset="0"/>
                <a:cs typeface="Times New Roman" panose="02020603050405020304" pitchFamily="18" charset="0"/>
              </a:rPr>
              <a:t>autorităţile</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administraţiei</a:t>
            </a:r>
            <a:r>
              <a:rPr lang="ro-RO" sz="1600" b="0" dirty="0">
                <a:solidFill>
                  <a:schemeClr val="tx1"/>
                </a:solidFill>
                <a:latin typeface="Times New Roman" panose="02020603050405020304" pitchFamily="18" charset="0"/>
                <a:cs typeface="Times New Roman" panose="02020603050405020304" pitchFamily="18" charset="0"/>
              </a:rPr>
              <a:t> publice locale pentru contorizarea consumului de apă. În lipsa contractului respectiv, toate lucrările de </a:t>
            </a:r>
            <a:r>
              <a:rPr lang="ro-RO" sz="1600" b="0" dirty="0" err="1">
                <a:solidFill>
                  <a:schemeClr val="tx1"/>
                </a:solidFill>
                <a:latin typeface="Times New Roman" panose="02020603050405020304" pitchFamily="18" charset="0"/>
                <a:cs typeface="Times New Roman" panose="02020603050405020304" pitchFamily="18" charset="0"/>
              </a:rPr>
              <a:t>achiziţionare</a:t>
            </a:r>
            <a:r>
              <a:rPr lang="ro-RO" sz="1600" b="0" dirty="0">
                <a:solidFill>
                  <a:schemeClr val="tx1"/>
                </a:solidFill>
                <a:latin typeface="Times New Roman" panose="02020603050405020304" pitchFamily="18" charset="0"/>
                <a:cs typeface="Times New Roman" panose="02020603050405020304" pitchFamily="18" charset="0"/>
              </a:rPr>
              <a:t>, instalare, exploatare, </a:t>
            </a:r>
            <a:r>
              <a:rPr lang="ro-RO" sz="1600" b="0" dirty="0" err="1">
                <a:solidFill>
                  <a:schemeClr val="tx1"/>
                </a:solidFill>
                <a:latin typeface="Times New Roman" panose="02020603050405020304" pitchFamily="18" charset="0"/>
                <a:cs typeface="Times New Roman" panose="02020603050405020304" pitchFamily="18" charset="0"/>
              </a:rPr>
              <a:t>întreţinere</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reparaţie</a:t>
            </a:r>
            <a:r>
              <a:rPr lang="ro-RO" sz="1600" b="0" dirty="0">
                <a:solidFill>
                  <a:schemeClr val="tx1"/>
                </a:solidFill>
                <a:latin typeface="Times New Roman" panose="02020603050405020304" pitchFamily="18" charset="0"/>
                <a:cs typeface="Times New Roman" panose="02020603050405020304" pitchFamily="18" charset="0"/>
              </a:rPr>
              <a:t>, înlocuire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verificare metrologică a contoarelor de apă se execută din contul consumatorului.</a:t>
            </a:r>
          </a:p>
          <a:p>
            <a:pPr algn="just"/>
            <a:r>
              <a:rPr lang="en-US" sz="1600" dirty="0">
                <a:solidFill>
                  <a:schemeClr val="tx1"/>
                </a:solidFill>
                <a:latin typeface="Times New Roman" panose="02020603050405020304" pitchFamily="18" charset="0"/>
                <a:cs typeface="Times New Roman" panose="02020603050405020304" pitchFamily="18" charset="0"/>
              </a:rPr>
              <a:t>II.  </a:t>
            </a:r>
            <a:r>
              <a:rPr lang="en-US" sz="1600" dirty="0" err="1">
                <a:solidFill>
                  <a:schemeClr val="tx1"/>
                </a:solidFill>
                <a:latin typeface="Times New Roman" panose="02020603050405020304" pitchFamily="18" charset="0"/>
                <a:cs typeface="Times New Roman" panose="02020603050405020304" pitchFamily="18" charset="0"/>
              </a:rPr>
              <a:t>Elaborarea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documentaţiei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pentru</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instalarea</a:t>
            </a:r>
            <a:r>
              <a:rPr lang="ro-RO"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aparatelor</a:t>
            </a:r>
            <a:r>
              <a:rPr lang="en-US" sz="1600" dirty="0">
                <a:solidFill>
                  <a:schemeClr val="tx1"/>
                </a:solidFill>
                <a:latin typeface="Times New Roman" panose="02020603050405020304" pitchFamily="18" charset="0"/>
                <a:cs typeface="Times New Roman" panose="02020603050405020304" pitchFamily="18" charset="0"/>
              </a:rPr>
              <a:t> de </a:t>
            </a:r>
            <a:r>
              <a:rPr lang="en-US" sz="1600" dirty="0" err="1">
                <a:solidFill>
                  <a:schemeClr val="tx1"/>
                </a:solidFill>
                <a:latin typeface="Times New Roman" panose="02020603050405020304" pitchFamily="18" charset="0"/>
                <a:cs typeface="Times New Roman" panose="02020603050405020304" pitchFamily="18" charset="0"/>
              </a:rPr>
              <a:t>evidenţă</a:t>
            </a:r>
            <a:endParaRPr lang="en-US" sz="1600" dirty="0">
              <a:solidFill>
                <a:schemeClr val="tx1"/>
              </a:solidFill>
              <a:latin typeface="Times New Roman" panose="02020603050405020304" pitchFamily="18" charset="0"/>
              <a:cs typeface="Times New Roman" panose="02020603050405020304" pitchFamily="18" charset="0"/>
            </a:endParaRPr>
          </a:p>
          <a:p>
            <a:pPr algn="just"/>
            <a:r>
              <a:rPr lang="en-US" sz="1600" b="0" dirty="0">
                <a:solidFill>
                  <a:schemeClr val="tx1"/>
                </a:solidFill>
                <a:latin typeface="Times New Roman" panose="02020603050405020304" pitchFamily="18" charset="0"/>
                <a:cs typeface="Times New Roman" panose="02020603050405020304" pitchFamily="18" charset="0"/>
              </a:rPr>
              <a:t>    11. </a:t>
            </a:r>
            <a:r>
              <a:rPr lang="en-US" sz="1600" b="0" dirty="0" err="1">
                <a:solidFill>
                  <a:schemeClr val="tx1"/>
                </a:solidFill>
                <a:latin typeface="Times New Roman" panose="02020603050405020304" pitchFamily="18" charset="0"/>
                <a:cs typeface="Times New Roman" panose="02020603050405020304" pitchFamily="18" charset="0"/>
              </a:rPr>
              <a:t>Pentru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obţinerea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condiţiilor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tehnice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utilizatorul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depune</a:t>
            </a:r>
            <a:r>
              <a:rPr lang="en-US" sz="1600" b="0" dirty="0">
                <a:solidFill>
                  <a:schemeClr val="tx1"/>
                </a:solidFill>
                <a:latin typeface="Times New Roman" panose="02020603050405020304" pitchFamily="18" charset="0"/>
                <a:cs typeface="Times New Roman" panose="02020603050405020304" pitchFamily="18" charset="0"/>
              </a:rPr>
              <a:t> o </a:t>
            </a:r>
            <a:r>
              <a:rPr lang="en-US" sz="1600" b="0" dirty="0" err="1">
                <a:solidFill>
                  <a:schemeClr val="tx1"/>
                </a:solidFill>
                <a:latin typeface="Times New Roman" panose="02020603050405020304" pitchFamily="18" charset="0"/>
                <a:cs typeface="Times New Roman" panose="02020603050405020304" pitchFamily="18" charset="0"/>
              </a:rPr>
              <a:t>cerere</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adresa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operatorului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anexînd</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documentele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confirmă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dreptul</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proprietate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posesie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a) contract de </a:t>
            </a:r>
            <a:r>
              <a:rPr lang="en-US" sz="1600" b="0" dirty="0" err="1">
                <a:solidFill>
                  <a:schemeClr val="tx1"/>
                </a:solidFill>
                <a:latin typeface="Times New Roman" panose="02020603050405020304" pitchFamily="18" charset="0"/>
                <a:cs typeface="Times New Roman" panose="02020603050405020304" pitchFamily="18" charset="0"/>
              </a:rPr>
              <a:t>vînzare-cumpărare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b) contract de </a:t>
            </a:r>
            <a:r>
              <a:rPr lang="en-US" sz="1600" b="0" dirty="0" err="1">
                <a:solidFill>
                  <a:schemeClr val="tx1"/>
                </a:solidFill>
                <a:latin typeface="Times New Roman" panose="02020603050405020304" pitchFamily="18" charset="0"/>
                <a:cs typeface="Times New Roman" panose="02020603050405020304" pitchFamily="18" charset="0"/>
              </a:rPr>
              <a:t>locaţiune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c) </a:t>
            </a:r>
            <a:r>
              <a:rPr lang="en-US" sz="1600" b="0" dirty="0" err="1">
                <a:solidFill>
                  <a:schemeClr val="tx1"/>
                </a:solidFill>
                <a:latin typeface="Times New Roman" panose="02020603050405020304" pitchFamily="18" charset="0"/>
                <a:cs typeface="Times New Roman" panose="02020603050405020304" pitchFamily="18" charset="0"/>
              </a:rPr>
              <a:t>certificat</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moştenitor</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12.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termen</a:t>
            </a:r>
            <a:r>
              <a:rPr lang="en-US" sz="1600" b="0" dirty="0">
                <a:solidFill>
                  <a:schemeClr val="tx1"/>
                </a:solidFill>
                <a:latin typeface="Times New Roman" panose="02020603050405020304" pitchFamily="18" charset="0"/>
                <a:cs typeface="Times New Roman" panose="02020603050405020304" pitchFamily="18" charset="0"/>
              </a:rPr>
              <a:t> de 10 </a:t>
            </a:r>
            <a:r>
              <a:rPr lang="en-US" sz="1600" b="0" dirty="0" err="1">
                <a:solidFill>
                  <a:schemeClr val="tx1"/>
                </a:solidFill>
                <a:latin typeface="Times New Roman" panose="02020603050405020304" pitchFamily="18" charset="0"/>
                <a:cs typeface="Times New Roman" panose="02020603050405020304" pitchFamily="18" charset="0"/>
              </a:rPr>
              <a:t>zile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lucrătoare</a:t>
            </a:r>
            <a:r>
              <a:rPr lang="en-US" sz="1600" b="0" dirty="0">
                <a:solidFill>
                  <a:schemeClr val="tx1"/>
                </a:solidFill>
                <a:latin typeface="Times New Roman" panose="02020603050405020304" pitchFamily="18" charset="0"/>
                <a:cs typeface="Times New Roman" panose="02020603050405020304" pitchFamily="18" charset="0"/>
              </a:rPr>
              <a:t> din </a:t>
            </a:r>
            <a:r>
              <a:rPr lang="en-US" sz="1600" b="0" dirty="0" err="1">
                <a:solidFill>
                  <a:schemeClr val="tx1"/>
                </a:solidFill>
                <a:latin typeface="Times New Roman" panose="02020603050405020304" pitchFamily="18" charset="0"/>
                <a:cs typeface="Times New Roman" panose="02020603050405020304" pitchFamily="18" charset="0"/>
              </a:rPr>
              <a:t>momentul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depunerii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cererii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operatorul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examinează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actele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prezentate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eliberează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condiţiile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tehnice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pentru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elaborarea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documentaţiei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proiect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privind</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instalarea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aparatului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evidenţă</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13. </a:t>
            </a:r>
            <a:r>
              <a:rPr lang="en-US" sz="1600" b="0" dirty="0" err="1">
                <a:solidFill>
                  <a:schemeClr val="tx1"/>
                </a:solidFill>
                <a:latin typeface="Times New Roman" panose="02020603050405020304" pitchFamily="18" charset="0"/>
                <a:cs typeface="Times New Roman" panose="02020603050405020304" pitchFamily="18" charset="0"/>
              </a:rPr>
              <a:t>Elaborarea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documentaţiei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proiect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pentru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instalarea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aparatelor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evidenţă</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efectuează</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către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unităţile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specializate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domeniu</a:t>
            </a:r>
            <a:r>
              <a:rPr lang="en-US" sz="1600" b="0" dirty="0">
                <a:solidFill>
                  <a:schemeClr val="tx1"/>
                </a:solidFill>
                <a:latin typeface="Times New Roman" panose="02020603050405020304" pitchFamily="18" charset="0"/>
                <a:cs typeface="Times New Roman" panose="02020603050405020304" pitchFamily="18" charset="0"/>
              </a:rPr>
              <a:t>, care </a:t>
            </a:r>
            <a:r>
              <a:rPr lang="en-US" sz="1600" b="0" dirty="0" err="1">
                <a:solidFill>
                  <a:schemeClr val="tx1"/>
                </a:solidFill>
                <a:latin typeface="Times New Roman" panose="02020603050405020304" pitchFamily="18" charset="0"/>
                <a:cs typeface="Times New Roman" panose="02020603050405020304" pitchFamily="18" charset="0"/>
              </a:rPr>
              <a:t>deţin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licenţe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activitate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pentru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toate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categoriile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construcţii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instalaţii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reţele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alimentare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sisteme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interioare</a:t>
            </a:r>
            <a:r>
              <a:rPr lang="en-US" sz="1600" b="0" dirty="0">
                <a:solidFill>
                  <a:schemeClr val="tx1"/>
                </a:solidFill>
                <a:latin typeface="Times New Roman" panose="02020603050405020304" pitchFamily="18" charset="0"/>
                <a:cs typeface="Times New Roman" panose="02020603050405020304" pitchFamily="18" charset="0"/>
              </a:rPr>
              <a:t> (art. 8 pct. 16) din </a:t>
            </a:r>
            <a:r>
              <a:rPr lang="en-US" sz="1600" b="0" dirty="0" err="1">
                <a:solidFill>
                  <a:schemeClr val="tx1"/>
                </a:solidFill>
                <a:latin typeface="Times New Roman" panose="02020603050405020304" pitchFamily="18" charset="0"/>
                <a:cs typeface="Times New Roman" panose="02020603050405020304" pitchFamily="18" charset="0"/>
              </a:rPr>
              <a:t>Legea</a:t>
            </a:r>
            <a:r>
              <a:rPr lang="en-US" sz="1600" b="0" dirty="0">
                <a:solidFill>
                  <a:schemeClr val="tx1"/>
                </a:solidFill>
                <a:latin typeface="Times New Roman" panose="02020603050405020304" pitchFamily="18" charset="0"/>
                <a:cs typeface="Times New Roman" panose="02020603050405020304" pitchFamily="18" charset="0"/>
              </a:rPr>
              <a:t> nr. 451-XV din 30 </a:t>
            </a:r>
            <a:r>
              <a:rPr lang="en-US" sz="1600" b="0" dirty="0" err="1">
                <a:solidFill>
                  <a:schemeClr val="tx1"/>
                </a:solidFill>
                <a:latin typeface="Times New Roman" panose="02020603050405020304" pitchFamily="18" charset="0"/>
                <a:cs typeface="Times New Roman" panose="02020603050405020304" pitchFamily="18" charset="0"/>
              </a:rPr>
              <a:t>iulie</a:t>
            </a:r>
            <a:r>
              <a:rPr lang="en-US" sz="1600" b="0" dirty="0">
                <a:solidFill>
                  <a:schemeClr val="tx1"/>
                </a:solidFill>
                <a:latin typeface="Times New Roman" panose="02020603050405020304" pitchFamily="18" charset="0"/>
                <a:cs typeface="Times New Roman" panose="02020603050405020304" pitchFamily="18" charset="0"/>
              </a:rPr>
              <a:t> 2001 </a:t>
            </a:r>
            <a:r>
              <a:rPr lang="en-US" sz="1600" b="0" dirty="0" err="1">
                <a:solidFill>
                  <a:schemeClr val="tx1"/>
                </a:solidFill>
                <a:latin typeface="Times New Roman" panose="02020603050405020304" pitchFamily="18" charset="0"/>
                <a:cs typeface="Times New Roman" panose="02020603050405020304" pitchFamily="18" charset="0"/>
              </a:rPr>
              <a:t>privind</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licenţierea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unor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genuri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activitate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finalizarea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lucrărilor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proiectare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unităţile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specializate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domeniu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coordonează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documentaţia</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operatorul</a:t>
            </a:r>
            <a:r>
              <a:rPr lang="en-US" sz="1600" b="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36244553"/>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71164EF0-D698-454B-B550-7F4954E32BCA}"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278094"/>
          </a:xfrm>
          <a:prstGeom prst="rect">
            <a:avLst/>
          </a:prstGeom>
          <a:noFill/>
        </p:spPr>
        <p:txBody>
          <a:bodyPr wrap="square" rtlCol="0">
            <a:spAutoFit/>
          </a:bodyPr>
          <a:lstStyle/>
          <a:p>
            <a:pPr algn="just"/>
            <a:r>
              <a:rPr lang="en-US" sz="1600" dirty="0">
                <a:solidFill>
                  <a:schemeClr val="tx1"/>
                </a:solidFill>
                <a:latin typeface="Times New Roman" panose="02020603050405020304" pitchFamily="18" charset="0"/>
                <a:cs typeface="Times New Roman" panose="02020603050405020304" pitchFamily="18" charset="0"/>
              </a:rPr>
              <a:t>III. </a:t>
            </a:r>
            <a:r>
              <a:rPr lang="en-US" sz="1600" dirty="0" err="1">
                <a:solidFill>
                  <a:schemeClr val="tx1"/>
                </a:solidFill>
                <a:latin typeface="Times New Roman" panose="02020603050405020304" pitchFamily="18" charset="0"/>
                <a:cs typeface="Times New Roman" panose="02020603050405020304" pitchFamily="18" charset="0"/>
              </a:rPr>
              <a:t>Executarea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lucrărilor</a:t>
            </a:r>
            <a:r>
              <a:rPr lang="en-US" sz="1600" dirty="0">
                <a:solidFill>
                  <a:schemeClr val="tx1"/>
                </a:solidFill>
                <a:latin typeface="Times New Roman" panose="02020603050405020304" pitchFamily="18" charset="0"/>
                <a:cs typeface="Times New Roman" panose="02020603050405020304" pitchFamily="18" charset="0"/>
              </a:rPr>
              <a:t> de </a:t>
            </a:r>
            <a:r>
              <a:rPr lang="en-US" sz="1600" dirty="0" err="1">
                <a:solidFill>
                  <a:schemeClr val="tx1"/>
                </a:solidFill>
                <a:latin typeface="Times New Roman" panose="02020603050405020304" pitchFamily="18" charset="0"/>
                <a:cs typeface="Times New Roman" panose="02020603050405020304" pitchFamily="18" charset="0"/>
              </a:rPr>
              <a:t>instalare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şi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recepţie</a:t>
            </a:r>
            <a:r>
              <a:rPr lang="en-US" sz="1600" dirty="0">
                <a:solidFill>
                  <a:schemeClr val="tx1"/>
                </a:solidFill>
                <a:latin typeface="Times New Roman" panose="02020603050405020304" pitchFamily="18" charset="0"/>
                <a:cs typeface="Times New Roman" panose="02020603050405020304" pitchFamily="18" charset="0"/>
              </a:rPr>
              <a:t> a </a:t>
            </a:r>
            <a:r>
              <a:rPr lang="en-US" sz="1600" dirty="0" err="1">
                <a:solidFill>
                  <a:schemeClr val="tx1"/>
                </a:solidFill>
                <a:latin typeface="Times New Roman" panose="02020603050405020304" pitchFamily="18" charset="0"/>
                <a:cs typeface="Times New Roman" panose="02020603050405020304" pitchFamily="18" charset="0"/>
              </a:rPr>
              <a:t>aparatelor</a:t>
            </a:r>
            <a:r>
              <a:rPr lang="en-US" sz="1600" dirty="0">
                <a:solidFill>
                  <a:schemeClr val="tx1"/>
                </a:solidFill>
                <a:latin typeface="Times New Roman" panose="02020603050405020304" pitchFamily="18" charset="0"/>
                <a:cs typeface="Times New Roman" panose="02020603050405020304" pitchFamily="18" charset="0"/>
              </a:rPr>
              <a:t> de </a:t>
            </a:r>
            <a:r>
              <a:rPr lang="en-US" sz="1600" dirty="0" err="1">
                <a:solidFill>
                  <a:schemeClr val="tx1"/>
                </a:solidFill>
                <a:latin typeface="Times New Roman" panose="02020603050405020304" pitchFamily="18" charset="0"/>
                <a:cs typeface="Times New Roman" panose="02020603050405020304" pitchFamily="18" charset="0"/>
              </a:rPr>
              <a:t>evidenţă</a:t>
            </a:r>
            <a:endParaRPr lang="en-US" sz="1600" dirty="0">
              <a:solidFill>
                <a:schemeClr val="tx1"/>
              </a:solidFill>
              <a:latin typeface="Times New Roman" panose="02020603050405020304" pitchFamily="18" charset="0"/>
              <a:cs typeface="Times New Roman" panose="02020603050405020304" pitchFamily="18" charset="0"/>
            </a:endParaRPr>
          </a:p>
          <a:p>
            <a:pPr algn="just"/>
            <a:r>
              <a:rPr lang="en-US" sz="1600" b="0" dirty="0">
                <a:solidFill>
                  <a:schemeClr val="tx1"/>
                </a:solidFill>
                <a:latin typeface="Times New Roman" panose="02020603050405020304" pitchFamily="18" charset="0"/>
                <a:cs typeface="Times New Roman" panose="02020603050405020304" pitchFamily="18" charset="0"/>
              </a:rPr>
              <a:t>    14. </a:t>
            </a:r>
            <a:r>
              <a:rPr lang="en-US" sz="1600" b="0" dirty="0" err="1">
                <a:solidFill>
                  <a:schemeClr val="tx1"/>
                </a:solidFill>
                <a:latin typeface="Times New Roman" panose="02020603050405020304" pitchFamily="18" charset="0"/>
                <a:cs typeface="Times New Roman" panose="02020603050405020304" pitchFamily="18" charset="0"/>
              </a:rPr>
              <a:t>Instalarea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aparatelor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evidenţă</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efectuează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conformitate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documentaţia</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proiect</a:t>
            </a:r>
            <a:r>
              <a:rPr lang="en-US" sz="1600" b="0" dirty="0">
                <a:solidFill>
                  <a:schemeClr val="tx1"/>
                </a:solidFill>
                <a:latin typeface="Times New Roman" panose="02020603050405020304" pitchFamily="18" charset="0"/>
                <a:cs typeface="Times New Roman" panose="02020603050405020304" pitchFamily="18" charset="0"/>
              </a:rPr>
              <a:t>. </a:t>
            </a:r>
          </a:p>
          <a:p>
            <a:pPr algn="just"/>
            <a:r>
              <a:rPr lang="en-US" sz="1600" b="0" dirty="0">
                <a:solidFill>
                  <a:schemeClr val="tx1"/>
                </a:solidFill>
                <a:latin typeface="Times New Roman" panose="02020603050405020304" pitchFamily="18" charset="0"/>
                <a:cs typeface="Times New Roman" panose="02020603050405020304" pitchFamily="18" charset="0"/>
              </a:rPr>
              <a:t>    15. </a:t>
            </a:r>
            <a:r>
              <a:rPr lang="en-US" sz="1600" b="0" dirty="0" err="1">
                <a:solidFill>
                  <a:schemeClr val="tx1"/>
                </a:solidFill>
                <a:latin typeface="Times New Roman" panose="02020603050405020304" pitchFamily="18" charset="0"/>
                <a:cs typeface="Times New Roman" panose="02020603050405020304" pitchFamily="18" charset="0"/>
              </a:rPr>
              <a:t>Lucrările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instalare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aparatelor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evidenţă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sînt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efectuate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către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agenţii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economici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deţin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licenţă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pentru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desfăşurarea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activităţii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construcţie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edificiilor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aviz</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tehnic</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înregistrare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eliberat</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Organismul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Naţional</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Metrologie</a:t>
            </a:r>
            <a:r>
              <a:rPr lang="en-US" sz="1600" b="0" dirty="0">
                <a:solidFill>
                  <a:schemeClr val="tx1"/>
                </a:solidFill>
                <a:latin typeface="Times New Roman" panose="02020603050405020304" pitchFamily="18" charset="0"/>
                <a:cs typeface="Times New Roman" panose="02020603050405020304" pitchFamily="18" charset="0"/>
              </a:rPr>
              <a:t>. </a:t>
            </a:r>
          </a:p>
          <a:p>
            <a:pPr algn="just"/>
            <a:r>
              <a:rPr lang="en-US" sz="1600" b="0" dirty="0">
                <a:solidFill>
                  <a:schemeClr val="tx1"/>
                </a:solidFill>
                <a:latin typeface="Times New Roman" panose="02020603050405020304" pitchFamily="18" charset="0"/>
                <a:cs typeface="Times New Roman" panose="02020603050405020304" pitchFamily="18" charset="0"/>
              </a:rPr>
              <a:t>   16. Pe </a:t>
            </a:r>
            <a:r>
              <a:rPr lang="en-US" sz="1600" b="0" dirty="0" err="1">
                <a:solidFill>
                  <a:schemeClr val="tx1"/>
                </a:solidFill>
                <a:latin typeface="Times New Roman" panose="02020603050405020304" pitchFamily="18" charset="0"/>
                <a:cs typeface="Times New Roman" panose="02020603050405020304" pitchFamily="18" charset="0"/>
              </a:rPr>
              <a:t>toată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perioada</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executare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lucrărilor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instalare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aparatelor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evidenţă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pînă</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recepţia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acestora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responsabilitatea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pentru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integritatea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păstrarea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aparatelor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evidenţă</a:t>
            </a:r>
            <a:r>
              <a:rPr lang="en-US" sz="1600" b="0" dirty="0">
                <a:solidFill>
                  <a:schemeClr val="tx1"/>
                </a:solidFill>
                <a:latin typeface="Times New Roman" panose="02020603050405020304" pitchFamily="18" charset="0"/>
                <a:cs typeface="Times New Roman" panose="02020603050405020304" pitchFamily="18" charset="0"/>
              </a:rPr>
              <a:t> o </a:t>
            </a:r>
            <a:r>
              <a:rPr lang="en-US" sz="1600" b="0" dirty="0" err="1">
                <a:solidFill>
                  <a:schemeClr val="tx1"/>
                </a:solidFill>
                <a:latin typeface="Times New Roman" panose="02020603050405020304" pitchFamily="18" charset="0"/>
                <a:cs typeface="Times New Roman" panose="02020603050405020304" pitchFamily="18" charset="0"/>
              </a:rPr>
              <a:t>poartă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executantul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lucrărilor</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17. </a:t>
            </a:r>
            <a:r>
              <a:rPr lang="en-US" sz="1600" b="0" dirty="0" err="1">
                <a:solidFill>
                  <a:schemeClr val="tx1"/>
                </a:solidFill>
                <a:latin typeface="Times New Roman" panose="02020603050405020304" pitchFamily="18" charset="0"/>
                <a:cs typeface="Times New Roman" panose="02020603050405020304" pitchFamily="18" charset="0"/>
              </a:rPr>
              <a:t>După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finalizarea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lucrărilor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instalare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aparatelor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evidenţă</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întocmesc</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acte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privind</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îndeplinirea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lucrărilor</a:t>
            </a:r>
            <a:r>
              <a:rPr lang="en-US" sz="1600" b="0" dirty="0">
                <a:solidFill>
                  <a:schemeClr val="tx1"/>
                </a:solidFill>
                <a:latin typeface="Times New Roman" panose="02020603050405020304" pitchFamily="18" charset="0"/>
                <a:cs typeface="Times New Roman" panose="02020603050405020304" pitchFamily="18" charset="0"/>
              </a:rPr>
              <a:t>, conform </a:t>
            </a:r>
            <a:r>
              <a:rPr lang="en-US" sz="1600" b="0" dirty="0" err="1">
                <a:solidFill>
                  <a:schemeClr val="tx1"/>
                </a:solidFill>
                <a:latin typeface="Times New Roman" panose="02020603050405020304" pitchFamily="18" charset="0"/>
                <a:cs typeface="Times New Roman" panose="02020603050405020304" pitchFamily="18" charset="0"/>
              </a:rPr>
              <a:t>anexei</a:t>
            </a:r>
            <a:r>
              <a:rPr lang="en-US" sz="1600" b="0" dirty="0">
                <a:solidFill>
                  <a:schemeClr val="tx1"/>
                </a:solidFill>
                <a:latin typeface="Times New Roman" panose="02020603050405020304" pitchFamily="18" charset="0"/>
                <a:cs typeface="Times New Roman" panose="02020603050405020304" pitchFamily="18" charset="0"/>
              </a:rPr>
              <a:t> nr. 1 la </a:t>
            </a:r>
            <a:r>
              <a:rPr lang="en-US" sz="1600" b="0" dirty="0" err="1">
                <a:solidFill>
                  <a:schemeClr val="tx1"/>
                </a:solidFill>
                <a:latin typeface="Times New Roman" panose="02020603050405020304" pitchFamily="18" charset="0"/>
                <a:cs typeface="Times New Roman" panose="02020603050405020304" pitchFamily="18" charset="0"/>
              </a:rPr>
              <a:t>prezentul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Regulament</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18.  </a:t>
            </a:r>
            <a:r>
              <a:rPr lang="en-US" sz="1600" b="0" dirty="0" err="1">
                <a:solidFill>
                  <a:schemeClr val="tx1"/>
                </a:solidFill>
                <a:latin typeface="Times New Roman" panose="02020603050405020304" pitchFamily="18" charset="0"/>
                <a:cs typeface="Times New Roman" panose="02020603050405020304" pitchFamily="18" charset="0"/>
              </a:rPr>
              <a:t>Actul</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recepţie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punere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funcţiune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lucrărilor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instalare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aparatelor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evidenţă</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întocmeşte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cîte</a:t>
            </a:r>
            <a:r>
              <a:rPr lang="en-US" sz="1600" b="0" dirty="0">
                <a:solidFill>
                  <a:schemeClr val="tx1"/>
                </a:solidFill>
                <a:latin typeface="Times New Roman" panose="02020603050405020304" pitchFamily="18" charset="0"/>
                <a:cs typeface="Times New Roman" panose="02020603050405020304" pitchFamily="18" charset="0"/>
              </a:rPr>
              <a:t> un exemplar </a:t>
            </a:r>
            <a:r>
              <a:rPr lang="en-US" sz="1600" b="0" dirty="0" err="1">
                <a:solidFill>
                  <a:schemeClr val="tx1"/>
                </a:solidFill>
                <a:latin typeface="Times New Roman" panose="02020603050405020304" pitchFamily="18" charset="0"/>
                <a:cs typeface="Times New Roman" panose="02020603050405020304" pitchFamily="18" charset="0"/>
              </a:rPr>
              <a:t>pentru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fiecare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semnatar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anexa</a:t>
            </a:r>
            <a:r>
              <a:rPr lang="en-US" sz="1600" b="0" dirty="0">
                <a:solidFill>
                  <a:schemeClr val="tx1"/>
                </a:solidFill>
                <a:latin typeface="Times New Roman" panose="02020603050405020304" pitchFamily="18" charset="0"/>
                <a:cs typeface="Times New Roman" panose="02020603050405020304" pitchFamily="18" charset="0"/>
              </a:rPr>
              <a:t> nr.1). </a:t>
            </a:r>
          </a:p>
          <a:p>
            <a:pPr algn="just"/>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baza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acestui</a:t>
            </a:r>
            <a:r>
              <a:rPr lang="en-US" sz="1600" b="0" dirty="0">
                <a:solidFill>
                  <a:schemeClr val="tx1"/>
                </a:solidFill>
                <a:latin typeface="Times New Roman" panose="02020603050405020304" pitchFamily="18" charset="0"/>
                <a:cs typeface="Times New Roman" panose="02020603050405020304" pitchFamily="18" charset="0"/>
              </a:rPr>
              <a:t> act se </a:t>
            </a:r>
            <a:r>
              <a:rPr lang="en-US" sz="1600" b="0" dirty="0" err="1">
                <a:solidFill>
                  <a:schemeClr val="tx1"/>
                </a:solidFill>
                <a:latin typeface="Times New Roman" panose="02020603050405020304" pitchFamily="18" charset="0"/>
                <a:cs typeface="Times New Roman" panose="02020603050405020304" pitchFamily="18" charset="0"/>
              </a:rPr>
              <a:t>întocmeşte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fişa</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evidenţă</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consumului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conform </a:t>
            </a:r>
            <a:r>
              <a:rPr lang="en-US" sz="1600" b="0" dirty="0" err="1">
                <a:solidFill>
                  <a:schemeClr val="tx1"/>
                </a:solidFill>
                <a:latin typeface="Times New Roman" panose="02020603050405020304" pitchFamily="18" charset="0"/>
                <a:cs typeface="Times New Roman" panose="02020603050405020304" pitchFamily="18" charset="0"/>
              </a:rPr>
              <a:t>anexelor</a:t>
            </a:r>
            <a:r>
              <a:rPr lang="en-US" sz="1600" b="0" dirty="0">
                <a:solidFill>
                  <a:schemeClr val="tx1"/>
                </a:solidFill>
                <a:latin typeface="Times New Roman" panose="02020603050405020304" pitchFamily="18" charset="0"/>
                <a:cs typeface="Times New Roman" panose="02020603050405020304" pitchFamily="18" charset="0"/>
              </a:rPr>
              <a:t> nr. 4 </a:t>
            </a:r>
            <a:r>
              <a:rPr lang="en-US" sz="1600" b="0" dirty="0" err="1">
                <a:solidFill>
                  <a:schemeClr val="tx1"/>
                </a:solidFill>
                <a:latin typeface="Times New Roman" panose="02020603050405020304" pitchFamily="18" charset="0"/>
                <a:cs typeface="Times New Roman" panose="02020603050405020304" pitchFamily="18" charset="0"/>
              </a:rPr>
              <a:t>sau</a:t>
            </a:r>
            <a:r>
              <a:rPr lang="en-US" sz="1600" b="0" dirty="0">
                <a:solidFill>
                  <a:schemeClr val="tx1"/>
                </a:solidFill>
                <a:latin typeface="Times New Roman" panose="02020603050405020304" pitchFamily="18" charset="0"/>
                <a:cs typeface="Times New Roman" panose="02020603050405020304" pitchFamily="18" charset="0"/>
              </a:rPr>
              <a:t> nr. 5 la </a:t>
            </a:r>
            <a:r>
              <a:rPr lang="en-US" sz="1600" b="0" dirty="0" err="1">
                <a:solidFill>
                  <a:schemeClr val="tx1"/>
                </a:solidFill>
                <a:latin typeface="Times New Roman" panose="02020603050405020304" pitchFamily="18" charset="0"/>
                <a:cs typeface="Times New Roman" panose="02020603050405020304" pitchFamily="18" charset="0"/>
              </a:rPr>
              <a:t>prezentul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Regulament</a:t>
            </a:r>
            <a:r>
              <a:rPr lang="en-US" sz="1600" b="0" dirty="0">
                <a:solidFill>
                  <a:schemeClr val="tx1"/>
                </a:solidFill>
                <a:latin typeface="Times New Roman" panose="02020603050405020304" pitchFamily="18" charset="0"/>
                <a:cs typeface="Times New Roman" panose="02020603050405020304" pitchFamily="18" charset="0"/>
              </a:rPr>
              <a:t>. </a:t>
            </a:r>
          </a:p>
          <a:p>
            <a:pPr algn="just"/>
            <a:r>
              <a:rPr lang="en-US" sz="1600" b="0" dirty="0">
                <a:solidFill>
                  <a:schemeClr val="tx1"/>
                </a:solidFill>
                <a:latin typeface="Times New Roman" panose="02020603050405020304" pitchFamily="18" charset="0"/>
                <a:cs typeface="Times New Roman" panose="02020603050405020304" pitchFamily="18" charset="0"/>
              </a:rPr>
              <a:t>    19. </a:t>
            </a:r>
            <a:r>
              <a:rPr lang="en-US" sz="1600" b="0" dirty="0" err="1">
                <a:solidFill>
                  <a:schemeClr val="tx1"/>
                </a:solidFill>
                <a:latin typeface="Times New Roman" panose="02020603050405020304" pitchFamily="18" charset="0"/>
                <a:cs typeface="Times New Roman" panose="02020603050405020304" pitchFamily="18" charset="0"/>
              </a:rPr>
              <a:t>Utilizatorul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este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responsabil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pentru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păstrarea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integrităţii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aparatului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evidenţă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sigiliilor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aplicate</a:t>
            </a:r>
            <a:r>
              <a:rPr lang="en-US" sz="1600" b="0" dirty="0">
                <a:solidFill>
                  <a:schemeClr val="tx1"/>
                </a:solidFill>
                <a:latin typeface="Times New Roman" panose="02020603050405020304" pitchFamily="18" charset="0"/>
                <a:cs typeface="Times New Roman" panose="02020603050405020304" pitchFamily="18" charset="0"/>
              </a:rPr>
              <a:t>.</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en-US" sz="1600" b="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6419241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D9FC1F85-0383-4455-9D0E-0E056554953D}"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400547" y="1628166"/>
            <a:ext cx="8689269" cy="5016758"/>
          </a:xfrm>
          <a:prstGeom prst="rect">
            <a:avLst/>
          </a:prstGeom>
          <a:noFill/>
        </p:spPr>
        <p:txBody>
          <a:bodyPr wrap="square" rtlCol="0">
            <a:spAutoFit/>
          </a:bodyPr>
          <a:lstStyle/>
          <a:p>
            <a:pPr algn="just"/>
            <a:r>
              <a:rPr lang="en-US" sz="1600" dirty="0">
                <a:solidFill>
                  <a:schemeClr val="tx1"/>
                </a:solidFill>
                <a:latin typeface="Times New Roman" panose="02020603050405020304" pitchFamily="18" charset="0"/>
                <a:cs typeface="Times New Roman" panose="02020603050405020304" pitchFamily="18" charset="0"/>
              </a:rPr>
              <a:t>IV. </a:t>
            </a:r>
            <a:r>
              <a:rPr lang="en-US" sz="1600" dirty="0" err="1">
                <a:solidFill>
                  <a:schemeClr val="tx1"/>
                </a:solidFill>
                <a:latin typeface="Times New Roman" panose="02020603050405020304" pitchFamily="18" charset="0"/>
                <a:cs typeface="Times New Roman" panose="02020603050405020304" pitchFamily="18" charset="0"/>
              </a:rPr>
              <a:t>Exploatarea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aparatelor</a:t>
            </a:r>
            <a:r>
              <a:rPr lang="en-US" sz="1600" dirty="0">
                <a:solidFill>
                  <a:schemeClr val="tx1"/>
                </a:solidFill>
                <a:latin typeface="Times New Roman" panose="02020603050405020304" pitchFamily="18" charset="0"/>
                <a:cs typeface="Times New Roman" panose="02020603050405020304" pitchFamily="18" charset="0"/>
              </a:rPr>
              <a:t> de </a:t>
            </a:r>
            <a:r>
              <a:rPr lang="en-US" sz="1600" dirty="0" err="1">
                <a:solidFill>
                  <a:schemeClr val="tx1"/>
                </a:solidFill>
                <a:latin typeface="Times New Roman" panose="02020603050405020304" pitchFamily="18" charset="0"/>
                <a:cs typeface="Times New Roman" panose="02020603050405020304" pitchFamily="18" charset="0"/>
              </a:rPr>
              <a:t>evidenţă</a:t>
            </a:r>
            <a:endParaRPr lang="en-US" sz="1600" dirty="0">
              <a:solidFill>
                <a:schemeClr val="tx1"/>
              </a:solidFill>
              <a:latin typeface="Times New Roman" panose="02020603050405020304" pitchFamily="18" charset="0"/>
              <a:cs typeface="Times New Roman" panose="02020603050405020304" pitchFamily="18" charset="0"/>
            </a:endParaRPr>
          </a:p>
          <a:p>
            <a:pPr algn="just"/>
            <a:r>
              <a:rPr lang="en-US" sz="1600" b="0" dirty="0">
                <a:solidFill>
                  <a:schemeClr val="tx1"/>
                </a:solidFill>
                <a:latin typeface="Times New Roman" panose="02020603050405020304" pitchFamily="18" charset="0"/>
                <a:cs typeface="Times New Roman" panose="02020603050405020304" pitchFamily="18" charset="0"/>
              </a:rPr>
              <a:t>    20. </a:t>
            </a:r>
            <a:r>
              <a:rPr lang="en-US" sz="1600" b="0" dirty="0" err="1">
                <a:solidFill>
                  <a:schemeClr val="tx1"/>
                </a:solidFill>
                <a:latin typeface="Times New Roman" panose="02020603050405020304" pitchFamily="18" charset="0"/>
                <a:cs typeface="Times New Roman" panose="02020603050405020304" pitchFamily="18" charset="0"/>
              </a:rPr>
              <a:t>Exploatarea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aparatelor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evidenţă</a:t>
            </a:r>
            <a:r>
              <a:rPr lang="en-US" sz="1600" b="0" dirty="0">
                <a:solidFill>
                  <a:schemeClr val="tx1"/>
                </a:solidFill>
                <a:latin typeface="Times New Roman" panose="02020603050405020304" pitchFamily="18" charset="0"/>
                <a:cs typeface="Times New Roman" panose="02020603050405020304" pitchFamily="18" charset="0"/>
              </a:rPr>
              <a:t> include </a:t>
            </a:r>
            <a:r>
              <a:rPr lang="en-US" sz="1600" b="0" dirty="0" err="1">
                <a:solidFill>
                  <a:schemeClr val="tx1"/>
                </a:solidFill>
                <a:latin typeface="Times New Roman" panose="02020603050405020304" pitchFamily="18" charset="0"/>
                <a:cs typeface="Times New Roman" panose="02020603050405020304" pitchFamily="18" charset="0"/>
              </a:rPr>
              <a:t>lucrările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întreţinere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reparaţie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verificare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metrologică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înlocuire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acestora</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21. </a:t>
            </a:r>
            <a:r>
              <a:rPr lang="en-US" sz="1600" b="0" dirty="0" err="1">
                <a:solidFill>
                  <a:schemeClr val="tx1"/>
                </a:solidFill>
                <a:latin typeface="Times New Roman" panose="02020603050405020304" pitchFamily="18" charset="0"/>
                <a:cs typeface="Times New Roman" panose="02020603050405020304" pitchFamily="18" charset="0"/>
              </a:rPr>
              <a:t>Întreţinerea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aparatelor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evidenţă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prevede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cercetarea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vizuală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controlul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asupra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stării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sigiliilor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aplicate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b) </a:t>
            </a:r>
            <a:r>
              <a:rPr lang="en-US" sz="1600" b="0" dirty="0" err="1">
                <a:solidFill>
                  <a:schemeClr val="tx1"/>
                </a:solidFill>
                <a:latin typeface="Times New Roman" panose="02020603050405020304" pitchFamily="18" charset="0"/>
                <a:cs typeface="Times New Roman" panose="02020603050405020304" pitchFamily="18" charset="0"/>
              </a:rPr>
              <a:t>înscrierea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indicaţiilor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contoarelor</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c) </a:t>
            </a:r>
            <a:r>
              <a:rPr lang="en-US" sz="1600" b="0" dirty="0" err="1">
                <a:solidFill>
                  <a:schemeClr val="tx1"/>
                </a:solidFill>
                <a:latin typeface="Times New Roman" panose="02020603050405020304" pitchFamily="18" charset="0"/>
                <a:cs typeface="Times New Roman" panose="02020603050405020304" pitchFamily="18" charset="0"/>
              </a:rPr>
              <a:t>întocmirea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prescripţiilor</a:t>
            </a:r>
            <a:r>
              <a:rPr lang="en-US" sz="1600" b="0" dirty="0">
                <a:solidFill>
                  <a:schemeClr val="tx1"/>
                </a:solidFill>
                <a:latin typeface="Times New Roman" panose="02020603050405020304" pitchFamily="18" charset="0"/>
                <a:cs typeface="Times New Roman" panose="02020603050405020304" pitchFamily="18" charset="0"/>
              </a:rPr>
              <a:t>, conform </a:t>
            </a:r>
            <a:r>
              <a:rPr lang="en-US" sz="1600" b="0" dirty="0" err="1">
                <a:solidFill>
                  <a:schemeClr val="tx1"/>
                </a:solidFill>
                <a:latin typeface="Times New Roman" panose="02020603050405020304" pitchFamily="18" charset="0"/>
                <a:cs typeface="Times New Roman" panose="02020603050405020304" pitchFamily="18" charset="0"/>
              </a:rPr>
              <a:t>anexelor</a:t>
            </a:r>
            <a:r>
              <a:rPr lang="en-US" sz="1600" b="0" dirty="0">
                <a:solidFill>
                  <a:schemeClr val="tx1"/>
                </a:solidFill>
                <a:latin typeface="Times New Roman" panose="02020603050405020304" pitchFamily="18" charset="0"/>
                <a:cs typeface="Times New Roman" panose="02020603050405020304" pitchFamily="18" charset="0"/>
              </a:rPr>
              <a:t> nr.6-10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14 la </a:t>
            </a:r>
            <a:r>
              <a:rPr lang="en-US" sz="1600" b="0" dirty="0" err="1">
                <a:solidFill>
                  <a:schemeClr val="tx1"/>
                </a:solidFill>
                <a:latin typeface="Times New Roman" panose="02020603050405020304" pitchFamily="18" charset="0"/>
                <a:cs typeface="Times New Roman" panose="02020603050405020304" pitchFamily="18" charset="0"/>
              </a:rPr>
              <a:t>prezentul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Regulament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după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caz</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22. </a:t>
            </a:r>
            <a:r>
              <a:rPr lang="en-US" sz="1600" b="0" dirty="0" err="1">
                <a:solidFill>
                  <a:schemeClr val="tx1"/>
                </a:solidFill>
                <a:latin typeface="Times New Roman" panose="02020603050405020304" pitchFamily="18" charset="0"/>
                <a:cs typeface="Times New Roman" panose="02020603050405020304" pitchFamily="18" charset="0"/>
              </a:rPr>
              <a:t>Reparaţia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aparatelor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evidenţă</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efectuează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ateliere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specializate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include </a:t>
            </a:r>
            <a:r>
              <a:rPr lang="en-US" sz="1600" b="0" dirty="0" err="1">
                <a:solidFill>
                  <a:schemeClr val="tx1"/>
                </a:solidFill>
                <a:latin typeface="Times New Roman" panose="02020603050405020304" pitchFamily="18" charset="0"/>
                <a:cs typeface="Times New Roman" panose="02020603050405020304" pitchFamily="18" charset="0"/>
              </a:rPr>
              <a:t>următoarele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demontarea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aparatului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elementelor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asamblate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desfacerea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aparatului</a:t>
            </a:r>
            <a:r>
              <a:rPr lang="en-US" sz="1600" b="0" dirty="0">
                <a:solidFill>
                  <a:schemeClr val="tx1"/>
                </a:solidFill>
                <a:latin typeface="Times New Roman" panose="02020603050405020304" pitchFamily="18" charset="0"/>
                <a:cs typeface="Times New Roman" panose="02020603050405020304" pitchFamily="18" charset="0"/>
              </a:rPr>
              <a:t>; </a:t>
            </a:r>
          </a:p>
          <a:p>
            <a:pPr algn="just"/>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spălarea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curăţirea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elementelor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corpului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aparatului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tină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rugină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caz</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necesitate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prelucrarea</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sablaj</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corpului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contorului</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depistarea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înlăturarea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deranjamentelor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defectelor</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înlocuirea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detaliilor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uzate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vopsirea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asamblarea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reglarea</a:t>
            </a:r>
            <a:r>
              <a:rPr lang="en-US" sz="1600" b="0" dirty="0">
                <a:solidFill>
                  <a:schemeClr val="tx1"/>
                </a:solidFill>
                <a:latin typeface="Times New Roman" panose="02020603050405020304" pitchFamily="18" charset="0"/>
                <a:cs typeface="Times New Roman" panose="02020603050405020304" pitchFamily="18" charset="0"/>
              </a:rPr>
              <a:t> .</a:t>
            </a:r>
          </a:p>
          <a:p>
            <a:pPr algn="just"/>
            <a:r>
              <a:rPr lang="en-US" sz="1600" b="0" dirty="0">
                <a:solidFill>
                  <a:schemeClr val="tx1"/>
                </a:solidFill>
                <a:latin typeface="Times New Roman" panose="02020603050405020304" pitchFamily="18" charset="0"/>
                <a:cs typeface="Times New Roman" panose="02020603050405020304" pitchFamily="18" charset="0"/>
              </a:rPr>
              <a:t>   23. </a:t>
            </a:r>
            <a:r>
              <a:rPr lang="en-US" sz="1600" b="0" dirty="0" err="1">
                <a:solidFill>
                  <a:schemeClr val="tx1"/>
                </a:solidFill>
                <a:latin typeface="Times New Roman" panose="02020603050405020304" pitchFamily="18" charset="0"/>
                <a:cs typeface="Times New Roman" panose="02020603050405020304" pitchFamily="18" charset="0"/>
              </a:rPr>
              <a:t>Verificarea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metrologică</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aparatelor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evidenţă</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efectuează</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expirarea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termenului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verificare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stabilit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lista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oficială</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mijloacelor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măsurare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supuse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controlului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metrologic</a:t>
            </a:r>
            <a:r>
              <a:rPr lang="en-US" sz="1600" b="0" dirty="0">
                <a:solidFill>
                  <a:schemeClr val="tx1"/>
                </a:solidFill>
                <a:latin typeface="Times New Roman" panose="02020603050405020304" pitchFamily="18" charset="0"/>
                <a:cs typeface="Times New Roman" panose="02020603050405020304" pitchFamily="18" charset="0"/>
              </a:rPr>
              <a:t> legal, </a:t>
            </a:r>
            <a:r>
              <a:rPr lang="en-US" sz="1600" b="0" dirty="0" err="1">
                <a:solidFill>
                  <a:schemeClr val="tx1"/>
                </a:solidFill>
                <a:latin typeface="Times New Roman" panose="02020603050405020304" pitchFamily="18" charset="0"/>
                <a:cs typeface="Times New Roman" panose="02020603050405020304" pitchFamily="18" charset="0"/>
              </a:rPr>
              <a:t>sau</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cererea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operatorului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utilizatorului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verificare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metrologică</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expertiză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laboratoarele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competenţă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tehnică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respectivă</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participarea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părţilor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interesate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68876692"/>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B0EA5459-BCC6-4A79-BE23-CD7F7305F089}"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400548" y="1628166"/>
            <a:ext cx="8562384" cy="6494085"/>
          </a:xfrm>
          <a:prstGeom prst="rect">
            <a:avLst/>
          </a:prstGeom>
          <a:noFill/>
        </p:spPr>
        <p:txBody>
          <a:bodyPr wrap="square" rtlCol="0">
            <a:spAutoFit/>
          </a:bodyPr>
          <a:lstStyle/>
          <a:p>
            <a:pPr algn="just"/>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cazul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rezultatelor</a:t>
            </a:r>
            <a:r>
              <a:rPr lang="en-US" sz="1600" b="0" dirty="0">
                <a:solidFill>
                  <a:schemeClr val="tx1"/>
                </a:solidFill>
                <a:latin typeface="Times New Roman" panose="02020603050405020304" pitchFamily="18" charset="0"/>
                <a:cs typeface="Times New Roman" panose="02020603050405020304" pitchFamily="18" charset="0"/>
              </a:rPr>
              <a:t> negative ale </a:t>
            </a:r>
            <a:r>
              <a:rPr lang="en-US" sz="1600" b="0" dirty="0" err="1">
                <a:solidFill>
                  <a:schemeClr val="tx1"/>
                </a:solidFill>
                <a:latin typeface="Times New Roman" panose="02020603050405020304" pitchFamily="18" charset="0"/>
                <a:cs typeface="Times New Roman" panose="02020603050405020304" pitchFamily="18" charset="0"/>
              </a:rPr>
              <a:t>verificărilor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metrologice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aparatul</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evidenţă</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înlocuieşte</a:t>
            </a:r>
            <a:r>
              <a:rPr lang="en-US" sz="1600" b="0" dirty="0">
                <a:solidFill>
                  <a:schemeClr val="tx1"/>
                </a:solidFill>
                <a:latin typeface="Times New Roman" panose="02020603050405020304" pitchFamily="18" charset="0"/>
                <a:cs typeface="Times New Roman" panose="02020603050405020304" pitchFamily="18" charset="0"/>
              </a:rPr>
              <a:t>. </a:t>
            </a:r>
          </a:p>
          <a:p>
            <a:pPr algn="just"/>
            <a:r>
              <a:rPr lang="en-US" sz="1600" b="0" dirty="0">
                <a:solidFill>
                  <a:schemeClr val="tx1"/>
                </a:solidFill>
                <a:latin typeface="Times New Roman" panose="02020603050405020304" pitchFamily="18" charset="0"/>
                <a:cs typeface="Times New Roman" panose="02020603050405020304" pitchFamily="18" charset="0"/>
              </a:rPr>
              <a:t>    24. La </a:t>
            </a:r>
            <a:r>
              <a:rPr lang="en-US" sz="1600" b="0" dirty="0" err="1">
                <a:solidFill>
                  <a:schemeClr val="tx1"/>
                </a:solidFill>
                <a:latin typeface="Times New Roman" panose="02020603050405020304" pitchFamily="18" charset="0"/>
                <a:cs typeface="Times New Roman" panose="02020603050405020304" pitchFamily="18" charset="0"/>
              </a:rPr>
              <a:t>depistarea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vizuală</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unor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defecţiuni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utilizatorii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sînt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obligaţi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informeze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imediat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operatorul</a:t>
            </a:r>
            <a:r>
              <a:rPr lang="en-US" sz="1600" b="0" dirty="0">
                <a:solidFill>
                  <a:schemeClr val="tx1"/>
                </a:solidFill>
                <a:latin typeface="Times New Roman" panose="02020603050405020304" pitchFamily="18" charset="0"/>
                <a:cs typeface="Times New Roman" panose="02020603050405020304" pitchFamily="18" charset="0"/>
              </a:rPr>
              <a:t> din </a:t>
            </a:r>
            <a:r>
              <a:rPr lang="en-US" sz="1600" b="0" dirty="0" err="1">
                <a:solidFill>
                  <a:schemeClr val="tx1"/>
                </a:solidFill>
                <a:latin typeface="Times New Roman" panose="02020603050405020304" pitchFamily="18" charset="0"/>
                <a:cs typeface="Times New Roman" panose="02020603050405020304" pitchFamily="18" charset="0"/>
              </a:rPr>
              <a:t>momentul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constatării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lor</a:t>
            </a:r>
            <a:r>
              <a:rPr lang="en-US" sz="1600" b="0" dirty="0">
                <a:solidFill>
                  <a:schemeClr val="tx1"/>
                </a:solidFill>
                <a:latin typeface="Times New Roman" panose="02020603050405020304" pitchFamily="18" charset="0"/>
                <a:cs typeface="Times New Roman" panose="02020603050405020304" pitchFamily="18" charset="0"/>
              </a:rPr>
              <a:t> (nu </a:t>
            </a:r>
            <a:r>
              <a:rPr lang="en-US" sz="1600" b="0" dirty="0" err="1">
                <a:solidFill>
                  <a:schemeClr val="tx1"/>
                </a:solidFill>
                <a:latin typeface="Times New Roman" panose="02020603050405020304" pitchFamily="18" charset="0"/>
                <a:cs typeface="Times New Roman" panose="02020603050405020304" pitchFamily="18" charset="0"/>
              </a:rPr>
              <a:t>funcţionează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mecanismul</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calcul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sînt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înregistrate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scurgeri</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conectări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este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deteriorat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ecranul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sînt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rupte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sigiliile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ş.a</a:t>
            </a:r>
            <a:r>
              <a:rPr lang="en-US" sz="1600" b="0" dirty="0">
                <a:solidFill>
                  <a:schemeClr val="tx1"/>
                </a:solidFill>
                <a:latin typeface="Times New Roman" panose="02020603050405020304" pitchFamily="18" charset="0"/>
                <a:cs typeface="Times New Roman" panose="02020603050405020304" pitchFamily="18" charset="0"/>
              </a:rPr>
              <a:t>.). </a:t>
            </a:r>
          </a:p>
          <a:p>
            <a:pPr algn="just"/>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cazul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care </a:t>
            </a:r>
            <a:r>
              <a:rPr lang="en-US" sz="1600" b="0" dirty="0" err="1">
                <a:solidFill>
                  <a:schemeClr val="tx1"/>
                </a:solidFill>
                <a:latin typeface="Times New Roman" panose="02020603050405020304" pitchFamily="18" charset="0"/>
                <a:cs typeface="Times New Roman" panose="02020603050405020304" pitchFamily="18" charset="0"/>
              </a:rPr>
              <a:t>utilizatorul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consumatorul</a:t>
            </a:r>
            <a:r>
              <a:rPr lang="en-US" sz="1600" b="0" dirty="0">
                <a:solidFill>
                  <a:schemeClr val="tx1"/>
                </a:solidFill>
                <a:latin typeface="Times New Roman" panose="02020603050405020304" pitchFamily="18" charset="0"/>
                <a:cs typeface="Times New Roman" panose="02020603050405020304" pitchFamily="18" charset="0"/>
              </a:rPr>
              <a:t>) nu a </a:t>
            </a:r>
            <a:r>
              <a:rPr lang="en-US" sz="1600" b="0" dirty="0" err="1">
                <a:solidFill>
                  <a:schemeClr val="tx1"/>
                </a:solidFill>
                <a:latin typeface="Times New Roman" panose="02020603050405020304" pitchFamily="18" charset="0"/>
                <a:cs typeface="Times New Roman" panose="02020603050405020304" pitchFamily="18" charset="0"/>
              </a:rPr>
              <a:t>informat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timp</a:t>
            </a:r>
            <a:r>
              <a:rPr lang="en-US" sz="1600" b="0" dirty="0">
                <a:solidFill>
                  <a:schemeClr val="tx1"/>
                </a:solidFill>
                <a:latin typeface="Times New Roman" panose="02020603050405020304" pitchFamily="18" charset="0"/>
                <a:cs typeface="Times New Roman" panose="02020603050405020304" pitchFamily="18" charset="0"/>
              </a:rPr>
              <a:t> de 72 ore </a:t>
            </a:r>
            <a:r>
              <a:rPr lang="en-US" sz="1600" b="0" dirty="0" err="1">
                <a:solidFill>
                  <a:schemeClr val="tx1"/>
                </a:solidFill>
                <a:latin typeface="Times New Roman" panose="02020603050405020304" pitchFamily="18" charset="0"/>
                <a:cs typeface="Times New Roman" panose="02020603050405020304" pitchFamily="18" charset="0"/>
              </a:rPr>
              <a:t>despre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defecţiunile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depistate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iar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operatorul</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constatat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acest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fapt</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întocmeşte</a:t>
            </a:r>
            <a:r>
              <a:rPr lang="en-US" sz="1600" b="0" dirty="0">
                <a:solidFill>
                  <a:schemeClr val="tx1"/>
                </a:solidFill>
                <a:latin typeface="Times New Roman" panose="02020603050405020304" pitchFamily="18" charset="0"/>
                <a:cs typeface="Times New Roman" panose="02020603050405020304" pitchFamily="18" charset="0"/>
              </a:rPr>
              <a:t> un act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care se </a:t>
            </a:r>
            <a:r>
              <a:rPr lang="en-US" sz="1600" b="0" dirty="0" err="1">
                <a:solidFill>
                  <a:schemeClr val="tx1"/>
                </a:solidFill>
                <a:latin typeface="Times New Roman" panose="02020603050405020304" pitchFamily="18" charset="0"/>
                <a:cs typeface="Times New Roman" panose="02020603050405020304" pitchFamily="18" charset="0"/>
              </a:rPr>
              <a:t>înscriu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defecţiunile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care </a:t>
            </a:r>
            <a:r>
              <a:rPr lang="en-US" sz="1600" b="0" dirty="0" err="1">
                <a:solidFill>
                  <a:schemeClr val="tx1"/>
                </a:solidFill>
                <a:latin typeface="Times New Roman" panose="02020603050405020304" pitchFamily="18" charset="0"/>
                <a:cs typeface="Times New Roman" panose="02020603050405020304" pitchFamily="18" charset="0"/>
              </a:rPr>
              <a:t>este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semnat</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ambele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părţi</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indicarea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măsurilor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termenelor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înlăturare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lor</a:t>
            </a:r>
            <a:r>
              <a:rPr lang="en-US" sz="1600" b="0" dirty="0">
                <a:solidFill>
                  <a:schemeClr val="tx1"/>
                </a:solidFill>
                <a:latin typeface="Times New Roman" panose="02020603050405020304" pitchFamily="18" charset="0"/>
                <a:cs typeface="Times New Roman" panose="02020603050405020304" pitchFamily="18" charset="0"/>
              </a:rPr>
              <a:t>, conform </a:t>
            </a:r>
            <a:r>
              <a:rPr lang="en-US" sz="1600" b="0" dirty="0" err="1">
                <a:solidFill>
                  <a:schemeClr val="tx1"/>
                </a:solidFill>
                <a:latin typeface="Times New Roman" panose="02020603050405020304" pitchFamily="18" charset="0"/>
                <a:cs typeface="Times New Roman" panose="02020603050405020304" pitchFamily="18" charset="0"/>
              </a:rPr>
              <a:t>anexelor</a:t>
            </a:r>
            <a:r>
              <a:rPr lang="en-US" sz="1600" b="0" dirty="0">
                <a:solidFill>
                  <a:schemeClr val="tx1"/>
                </a:solidFill>
                <a:latin typeface="Times New Roman" panose="02020603050405020304" pitchFamily="18" charset="0"/>
                <a:cs typeface="Times New Roman" panose="02020603050405020304" pitchFamily="18" charset="0"/>
              </a:rPr>
              <a:t> nr.11-13 la </a:t>
            </a:r>
            <a:r>
              <a:rPr lang="en-US" sz="1600" b="0" dirty="0" err="1">
                <a:solidFill>
                  <a:schemeClr val="tx1"/>
                </a:solidFill>
                <a:latin typeface="Times New Roman" panose="02020603050405020304" pitchFamily="18" charset="0"/>
                <a:cs typeface="Times New Roman" panose="02020603050405020304" pitchFamily="18" charset="0"/>
              </a:rPr>
              <a:t>prezentul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Regulament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după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caz</a:t>
            </a:r>
            <a:r>
              <a:rPr lang="en-US" sz="1600" b="0" dirty="0">
                <a:solidFill>
                  <a:schemeClr val="tx1"/>
                </a:solidFill>
                <a:latin typeface="Times New Roman" panose="02020603050405020304" pitchFamily="18" charset="0"/>
                <a:cs typeface="Times New Roman" panose="02020603050405020304" pitchFamily="18" charset="0"/>
              </a:rPr>
              <a:t>. </a:t>
            </a:r>
          </a:p>
          <a:p>
            <a:pPr algn="just"/>
            <a:r>
              <a:rPr lang="en-US" sz="1600" b="0" dirty="0">
                <a:solidFill>
                  <a:schemeClr val="tx1"/>
                </a:solidFill>
                <a:latin typeface="Times New Roman" panose="02020603050405020304" pitchFamily="18" charset="0"/>
                <a:cs typeface="Times New Roman" panose="02020603050405020304" pitchFamily="18" charset="0"/>
              </a:rPr>
              <a:t>    25. </a:t>
            </a:r>
            <a:r>
              <a:rPr lang="en-US" sz="1600" b="0" dirty="0" err="1">
                <a:solidFill>
                  <a:schemeClr val="tx1"/>
                </a:solidFill>
                <a:latin typeface="Times New Roman" panose="02020603050405020304" pitchFamily="18" charset="0"/>
                <a:cs typeface="Times New Roman" panose="02020603050405020304" pitchFamily="18" charset="0"/>
              </a:rPr>
              <a:t>Demontarea</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către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utilizator</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aparatelor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evidenţă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instalate</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branşamente</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efectuează</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coordonarea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prealabilă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scrisă</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operatorului</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Notă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Anexele</a:t>
            </a:r>
            <a:r>
              <a:rPr lang="en-US" sz="1600" b="0" dirty="0">
                <a:solidFill>
                  <a:schemeClr val="tx1"/>
                </a:solidFill>
                <a:latin typeface="Times New Roman" panose="02020603050405020304" pitchFamily="18" charset="0"/>
                <a:cs typeface="Times New Roman" panose="02020603050405020304" pitchFamily="18" charset="0"/>
              </a:rPr>
              <a:t> nr. 2, 3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14 la </a:t>
            </a:r>
            <a:r>
              <a:rPr lang="en-US" sz="1600" b="0" dirty="0" err="1">
                <a:solidFill>
                  <a:schemeClr val="tx1"/>
                </a:solidFill>
                <a:latin typeface="Times New Roman" panose="02020603050405020304" pitchFamily="18" charset="0"/>
                <a:cs typeface="Times New Roman" panose="02020603050405020304" pitchFamily="18" charset="0"/>
              </a:rPr>
              <a:t>prezentul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Regulament</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vor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aplica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perioada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exploatării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aparatului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evidenţă</a:t>
            </a:r>
            <a:r>
              <a:rPr lang="en-US" sz="1600" b="0" dirty="0">
                <a:solidFill>
                  <a:schemeClr val="tx1"/>
                </a:solidFill>
                <a:latin typeface="Times New Roman" panose="02020603050405020304" pitchFamily="18" charset="0"/>
                <a:cs typeface="Times New Roman" panose="02020603050405020304" pitchFamily="18" charset="0"/>
              </a:rPr>
              <a:t>.</a:t>
            </a:r>
            <a:endParaRPr lang="ro-RO" sz="1600" b="0" dirty="0">
              <a:solidFill>
                <a:schemeClr val="tx1"/>
              </a:solidFill>
              <a:latin typeface="Times New Roman" panose="02020603050405020304" pitchFamily="18" charset="0"/>
              <a:cs typeface="Times New Roman" panose="02020603050405020304" pitchFamily="18" charset="0"/>
            </a:endParaRP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Anexa 1 – formular </a:t>
            </a:r>
            <a:r>
              <a:rPr lang="pt-BR" sz="1600" b="0" dirty="0">
                <a:solidFill>
                  <a:schemeClr val="tx1"/>
                </a:solidFill>
                <a:latin typeface="Times New Roman" panose="02020603050405020304" pitchFamily="18" charset="0"/>
                <a:cs typeface="Times New Roman" panose="02020603050405020304" pitchFamily="18" charset="0"/>
              </a:rPr>
              <a:t>ACT de montare, recepţie şi punere în funcţiune a aparatelor de evidenţă a apei</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ro-RO" sz="1600" b="0" dirty="0">
                <a:solidFill>
                  <a:schemeClr val="tx1"/>
                </a:solidFill>
                <a:latin typeface="Times New Roman" panose="02020603050405020304" pitchFamily="18" charset="0"/>
                <a:cs typeface="Times New Roman" panose="02020603050405020304" pitchFamily="18" charset="0"/>
              </a:rPr>
              <a:t>Anexa 2 – formular </a:t>
            </a:r>
            <a:r>
              <a:rPr lang="ro-RO" sz="1600" b="0" dirty="0" err="1">
                <a:solidFill>
                  <a:schemeClr val="tx1"/>
                </a:solidFill>
                <a:latin typeface="Times New Roman" panose="02020603050405020304" pitchFamily="18" charset="0"/>
                <a:cs typeface="Times New Roman" panose="02020603050405020304" pitchFamily="18" charset="0"/>
              </a:rPr>
              <a:t>ACTde</a:t>
            </a:r>
            <a:r>
              <a:rPr lang="ro-RO" sz="1600" b="0" dirty="0">
                <a:solidFill>
                  <a:schemeClr val="tx1"/>
                </a:solidFill>
                <a:latin typeface="Times New Roman" panose="02020603050405020304" pitchFamily="18" charset="0"/>
                <a:cs typeface="Times New Roman" panose="02020603050405020304" pitchFamily="18" charset="0"/>
              </a:rPr>
              <a:t> sigilare;</a:t>
            </a:r>
          </a:p>
          <a:p>
            <a:pPr algn="just"/>
            <a:r>
              <a:rPr lang="ro-RO" sz="1600" b="0" dirty="0">
                <a:solidFill>
                  <a:schemeClr val="tx1"/>
                </a:solidFill>
                <a:latin typeface="Times New Roman" panose="02020603050405020304" pitchFamily="18" charset="0"/>
                <a:cs typeface="Times New Roman" panose="02020603050405020304" pitchFamily="18" charset="0"/>
              </a:rPr>
              <a:t>Anexa 3 – formular ACT de desigilare;</a:t>
            </a:r>
          </a:p>
          <a:p>
            <a:pPr algn="just"/>
            <a:r>
              <a:rPr lang="ro-RO" sz="1600" b="0" dirty="0">
                <a:solidFill>
                  <a:schemeClr val="tx1"/>
                </a:solidFill>
                <a:latin typeface="Times New Roman" panose="02020603050405020304" pitchFamily="18" charset="0"/>
                <a:cs typeface="Times New Roman" panose="02020603050405020304" pitchFamily="18" charset="0"/>
              </a:rPr>
              <a:t>Anexa 4 – formular </a:t>
            </a:r>
            <a:r>
              <a:rPr lang="pt-BR" sz="1600" b="0" dirty="0">
                <a:solidFill>
                  <a:schemeClr val="tx1"/>
                </a:solidFill>
                <a:latin typeface="Times New Roman" panose="02020603050405020304" pitchFamily="18" charset="0"/>
                <a:cs typeface="Times New Roman" panose="02020603050405020304" pitchFamily="18" charset="0"/>
              </a:rPr>
              <a:t>FIŞA DE EVIDENŢĂ A CONSUMULUI DE APĂ</a:t>
            </a:r>
            <a:r>
              <a:rPr lang="ro-RO" sz="1600" b="0" dirty="0">
                <a:solidFill>
                  <a:schemeClr val="tx1"/>
                </a:solidFill>
                <a:latin typeface="Times New Roman" panose="02020603050405020304" pitchFamily="18" charset="0"/>
                <a:cs typeface="Times New Roman" panose="02020603050405020304" pitchFamily="18" charset="0"/>
              </a:rPr>
              <a:t> pentru consumatorii casnici;</a:t>
            </a:r>
          </a:p>
          <a:p>
            <a:pPr algn="just"/>
            <a:r>
              <a:rPr lang="ro-RO" sz="1600" b="0" dirty="0">
                <a:solidFill>
                  <a:schemeClr val="tx1"/>
                </a:solidFill>
                <a:latin typeface="Times New Roman" panose="02020603050405020304" pitchFamily="18" charset="0"/>
                <a:cs typeface="Times New Roman" panose="02020603050405020304" pitchFamily="18" charset="0"/>
              </a:rPr>
              <a:t>Anexa 5 – formular </a:t>
            </a:r>
            <a:r>
              <a:rPr lang="pt-BR" sz="1600" b="0" dirty="0">
                <a:solidFill>
                  <a:schemeClr val="tx1"/>
                </a:solidFill>
                <a:latin typeface="Times New Roman" panose="02020603050405020304" pitchFamily="18" charset="0"/>
                <a:cs typeface="Times New Roman" panose="02020603050405020304" pitchFamily="18" charset="0"/>
              </a:rPr>
              <a:t> FIŞA DE EVIDENŢĂ A CONSUMULUI DE APĂ</a:t>
            </a:r>
            <a:r>
              <a:rPr lang="ro-RO" sz="1600" b="0" dirty="0">
                <a:solidFill>
                  <a:schemeClr val="tx1"/>
                </a:solidFill>
                <a:latin typeface="Times New Roman" panose="02020603050405020304" pitchFamily="18" charset="0"/>
                <a:cs typeface="Times New Roman" panose="02020603050405020304" pitchFamily="18" charset="0"/>
              </a:rPr>
              <a:t> pentru </a:t>
            </a:r>
            <a:r>
              <a:rPr lang="ro-RO" sz="1600" b="0" dirty="0" err="1">
                <a:solidFill>
                  <a:schemeClr val="tx1"/>
                </a:solidFill>
                <a:latin typeface="Times New Roman" panose="02020603050405020304" pitchFamily="18" charset="0"/>
                <a:cs typeface="Times New Roman" panose="02020603050405020304" pitchFamily="18" charset="0"/>
              </a:rPr>
              <a:t>agenţi</a:t>
            </a:r>
            <a:r>
              <a:rPr lang="ro-RO" sz="1600" b="0" dirty="0">
                <a:solidFill>
                  <a:schemeClr val="tx1"/>
                </a:solidFill>
                <a:latin typeface="Times New Roman" panose="02020603050405020304" pitchFamily="18" charset="0"/>
                <a:cs typeface="Times New Roman" panose="02020603050405020304" pitchFamily="18" charset="0"/>
              </a:rPr>
              <a:t> economici;</a:t>
            </a:r>
          </a:p>
          <a:p>
            <a:pPr algn="just"/>
            <a:r>
              <a:rPr lang="ro-RO" sz="1600" b="0" dirty="0">
                <a:solidFill>
                  <a:schemeClr val="tx1"/>
                </a:solidFill>
                <a:latin typeface="Times New Roman" panose="02020603050405020304" pitchFamily="18" charset="0"/>
                <a:cs typeface="Times New Roman" panose="02020603050405020304" pitchFamily="18" charset="0"/>
              </a:rPr>
              <a:t>Anexa 6 – formular </a:t>
            </a:r>
            <a:r>
              <a:rPr lang="pt-BR" sz="1600" b="0" dirty="0">
                <a:solidFill>
                  <a:schemeClr val="tx1"/>
                </a:solidFill>
                <a:latin typeface="Times New Roman" panose="02020603050405020304" pitchFamily="18" charset="0"/>
                <a:cs typeface="Times New Roman" panose="02020603050405020304" pitchFamily="18" charset="0"/>
              </a:rPr>
              <a:t>PRESCRIPŢIA  nr. ______</a:t>
            </a:r>
            <a:r>
              <a:rPr lang="ro-RO" sz="1600" b="0" dirty="0">
                <a:solidFill>
                  <a:schemeClr val="tx1"/>
                </a:solidFill>
                <a:latin typeface="Times New Roman" panose="02020603050405020304" pitchFamily="18" charset="0"/>
                <a:cs typeface="Times New Roman" panose="02020603050405020304" pitchFamily="18" charset="0"/>
              </a:rPr>
              <a:t> pentru </a:t>
            </a:r>
            <a:r>
              <a:rPr lang="ro-RO" sz="1600" b="0" dirty="0" err="1">
                <a:solidFill>
                  <a:schemeClr val="tx1"/>
                </a:solidFill>
                <a:latin typeface="Times New Roman" panose="02020603050405020304" pitchFamily="18" charset="0"/>
                <a:cs typeface="Times New Roman" panose="02020603050405020304" pitchFamily="18" charset="0"/>
              </a:rPr>
              <a:t>agenţi</a:t>
            </a:r>
            <a:r>
              <a:rPr lang="ro-RO" sz="1600" b="0" dirty="0">
                <a:solidFill>
                  <a:schemeClr val="tx1"/>
                </a:solidFill>
                <a:latin typeface="Times New Roman" panose="02020603050405020304" pitchFamily="18" charset="0"/>
                <a:cs typeface="Times New Roman" panose="02020603050405020304" pitchFamily="18" charset="0"/>
              </a:rPr>
              <a:t> economici;</a:t>
            </a:r>
          </a:p>
          <a:p>
            <a:pPr algn="just"/>
            <a:r>
              <a:rPr lang="ro-RO" sz="1600" b="0" dirty="0">
                <a:solidFill>
                  <a:schemeClr val="tx1"/>
                </a:solidFill>
                <a:latin typeface="Times New Roman" panose="02020603050405020304" pitchFamily="18" charset="0"/>
                <a:cs typeface="Times New Roman" panose="02020603050405020304" pitchFamily="18" charset="0"/>
              </a:rPr>
              <a:t>Anexa 7, 8 – formular </a:t>
            </a:r>
            <a:r>
              <a:rPr lang="pt-BR" sz="1600" b="0" dirty="0">
                <a:solidFill>
                  <a:schemeClr val="tx1"/>
                </a:solidFill>
                <a:latin typeface="Times New Roman" panose="02020603050405020304" pitchFamily="18" charset="0"/>
                <a:cs typeface="Times New Roman" panose="02020603050405020304" pitchFamily="18" charset="0"/>
              </a:rPr>
              <a:t>PRESCRIPŢIA  nr. ______</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pentruconsumatorii</a:t>
            </a:r>
            <a:r>
              <a:rPr lang="ro-RO" sz="1600" b="0" dirty="0">
                <a:solidFill>
                  <a:schemeClr val="tx1"/>
                </a:solidFill>
                <a:latin typeface="Times New Roman" panose="02020603050405020304" pitchFamily="18" charset="0"/>
                <a:cs typeface="Times New Roman" panose="02020603050405020304" pitchFamily="18" charset="0"/>
              </a:rPr>
              <a:t> casnici;</a:t>
            </a: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endParaRPr lang="pt-BR" sz="1600" b="0" dirty="0">
              <a:solidFill>
                <a:schemeClr val="tx1"/>
              </a:solidFill>
              <a:latin typeface="Times New Roman" panose="02020603050405020304" pitchFamily="18" charset="0"/>
              <a:cs typeface="Times New Roman" panose="02020603050405020304" pitchFamily="18" charset="0"/>
            </a:endParaRP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endParaRPr lang="pt-BR" sz="1600" b="0" dirty="0">
              <a:solidFill>
                <a:schemeClr val="tx1"/>
              </a:solidFill>
              <a:latin typeface="Times New Roman" panose="02020603050405020304" pitchFamily="18" charset="0"/>
              <a:cs typeface="Times New Roman" panose="02020603050405020304" pitchFamily="18" charset="0"/>
            </a:endParaRPr>
          </a:p>
          <a:p>
            <a:pPr algn="just"/>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714691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5253A3B-3C16-4155-B632-3B79EC001E4E}"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400547" y="1628166"/>
            <a:ext cx="8535223" cy="2062103"/>
          </a:xfrm>
          <a:prstGeom prst="rect">
            <a:avLst/>
          </a:prstGeom>
          <a:noFill/>
        </p:spPr>
        <p:txBody>
          <a:bodyPr wrap="square" rtlCol="0">
            <a:spAutoFit/>
          </a:bodyPr>
          <a:lstStyle/>
          <a:p>
            <a:pPr algn="just"/>
            <a:r>
              <a:rPr lang="en-US" sz="1600" b="0" dirty="0" err="1">
                <a:solidFill>
                  <a:schemeClr val="tx1"/>
                </a:solidFill>
                <a:latin typeface="Times New Roman" panose="02020603050405020304" pitchFamily="18" charset="0"/>
                <a:cs typeface="Times New Roman" panose="02020603050405020304" pitchFamily="18" charset="0"/>
              </a:rPr>
              <a:t>Anexa</a:t>
            </a:r>
            <a:r>
              <a:rPr lang="en-US" sz="1600" b="0" dirty="0">
                <a:solidFill>
                  <a:schemeClr val="tx1"/>
                </a:solidFill>
                <a:latin typeface="Times New Roman" panose="02020603050405020304" pitchFamily="18" charset="0"/>
                <a:cs typeface="Times New Roman" panose="02020603050405020304" pitchFamily="18" charset="0"/>
              </a:rPr>
              <a:t> </a:t>
            </a:r>
            <a:r>
              <a:rPr lang="ro-RO" sz="1600" b="0" dirty="0">
                <a:solidFill>
                  <a:schemeClr val="tx1"/>
                </a:solidFill>
                <a:latin typeface="Times New Roman" panose="02020603050405020304" pitchFamily="18" charset="0"/>
                <a:cs typeface="Times New Roman" panose="02020603050405020304" pitchFamily="18" charset="0"/>
              </a:rPr>
              <a:t>9, 10 </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formular</a:t>
            </a:r>
            <a:r>
              <a:rPr lang="ro-RO" sz="1600" b="0" dirty="0">
                <a:solidFill>
                  <a:schemeClr val="tx1"/>
                </a:solidFill>
                <a:latin typeface="Times New Roman" panose="02020603050405020304" pitchFamily="18" charset="0"/>
                <a:cs typeface="Times New Roman" panose="02020603050405020304" pitchFamily="18" charset="0"/>
              </a:rPr>
              <a:t> </a:t>
            </a:r>
            <a:r>
              <a:rPr lang="en-US" sz="1600" b="0" dirty="0">
                <a:solidFill>
                  <a:schemeClr val="tx1"/>
                </a:solidFill>
                <a:latin typeface="Times New Roman" panose="02020603050405020304" pitchFamily="18" charset="0"/>
                <a:cs typeface="Times New Roman" panose="02020603050405020304" pitchFamily="18" charset="0"/>
              </a:rPr>
              <a:t>PRESCRIPŢIA  nr.______ (</a:t>
            </a:r>
            <a:r>
              <a:rPr lang="en-US" sz="1600" b="0" dirty="0" err="1">
                <a:solidFill>
                  <a:schemeClr val="tx1"/>
                </a:solidFill>
                <a:latin typeface="Times New Roman" panose="02020603050405020304" pitchFamily="18" charset="0"/>
                <a:cs typeface="Times New Roman" panose="02020603050405020304" pitchFamily="18" charset="0"/>
              </a:rPr>
              <a:t>pentru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agenţi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economici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instituţii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publice</a:t>
            </a:r>
            <a:r>
              <a:rPr lang="en-US" sz="1600" b="0" dirty="0">
                <a:solidFill>
                  <a:schemeClr val="tx1"/>
                </a:solidFill>
                <a:latin typeface="Times New Roman" panose="02020603050405020304" pitchFamily="18" charset="0"/>
                <a:cs typeface="Times New Roman" panose="02020603050405020304" pitchFamily="18" charset="0"/>
              </a:rPr>
              <a:t>)</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err="1">
                <a:solidFill>
                  <a:schemeClr val="tx1"/>
                </a:solidFill>
                <a:latin typeface="Times New Roman" panose="02020603050405020304" pitchFamily="18" charset="0"/>
                <a:cs typeface="Times New Roman" panose="02020603050405020304" pitchFamily="18" charset="0"/>
              </a:rPr>
              <a:t>Anexa</a:t>
            </a:r>
            <a:r>
              <a:rPr lang="en-US" sz="1600" b="0" dirty="0">
                <a:solidFill>
                  <a:schemeClr val="tx1"/>
                </a:solidFill>
                <a:latin typeface="Times New Roman" panose="02020603050405020304" pitchFamily="18" charset="0"/>
                <a:cs typeface="Times New Roman" panose="02020603050405020304" pitchFamily="18" charset="0"/>
              </a:rPr>
              <a:t> </a:t>
            </a:r>
            <a:r>
              <a:rPr lang="ro-RO" sz="1600" b="0" dirty="0">
                <a:solidFill>
                  <a:schemeClr val="tx1"/>
                </a:solidFill>
                <a:latin typeface="Times New Roman" panose="02020603050405020304" pitchFamily="18" charset="0"/>
                <a:cs typeface="Times New Roman" panose="02020603050405020304" pitchFamily="18" charset="0"/>
              </a:rPr>
              <a:t>11 </a:t>
            </a:r>
            <a:r>
              <a:rPr lang="en-US" sz="1600" b="0" dirty="0">
                <a:solidFill>
                  <a:schemeClr val="tx1"/>
                </a:solidFill>
                <a:latin typeface="Times New Roman" panose="02020603050405020304" pitchFamily="18" charset="0"/>
                <a:cs typeface="Times New Roman" panose="02020603050405020304" pitchFamily="18" charset="0"/>
              </a:rPr>
              <a:t>–</a:t>
            </a:r>
            <a:r>
              <a:rPr lang="ro-RO"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formular</a:t>
            </a:r>
            <a:r>
              <a:rPr lang="ro-RO" sz="1600" b="0" dirty="0">
                <a:solidFill>
                  <a:schemeClr val="tx1"/>
                </a:solidFill>
                <a:latin typeface="Times New Roman" panose="02020603050405020304" pitchFamily="18" charset="0"/>
                <a:cs typeface="Times New Roman" panose="02020603050405020304" pitchFamily="18" charset="0"/>
              </a:rPr>
              <a:t> </a:t>
            </a:r>
            <a:r>
              <a:rPr lang="en-US" sz="1600" b="0" dirty="0">
                <a:solidFill>
                  <a:schemeClr val="tx1"/>
                </a:solidFill>
                <a:latin typeface="Times New Roman" panose="02020603050405020304" pitchFamily="18" charset="0"/>
                <a:cs typeface="Times New Roman" panose="02020603050405020304" pitchFamily="18" charset="0"/>
              </a:rPr>
              <a:t>ACT</a:t>
            </a:r>
            <a:r>
              <a:rPr lang="ro-RO" sz="1600" b="0" dirty="0">
                <a:solidFill>
                  <a:schemeClr val="tx1"/>
                </a:solidFill>
                <a:latin typeface="Times New Roman" panose="02020603050405020304" pitchFamily="18" charset="0"/>
                <a:cs typeface="Times New Roman" panose="02020603050405020304" pitchFamily="18" charset="0"/>
              </a:rPr>
              <a:t> </a:t>
            </a:r>
            <a:r>
              <a:rPr lang="en-US" sz="1600" b="0" dirty="0">
                <a:solidFill>
                  <a:schemeClr val="tx1"/>
                </a:solidFill>
                <a:latin typeface="Times New Roman" panose="02020603050405020304" pitchFamily="18" charset="0"/>
                <a:cs typeface="Times New Roman" panose="02020603050405020304" pitchFamily="18" charset="0"/>
              </a:rPr>
              <a:t>de </a:t>
            </a:r>
            <a:r>
              <a:rPr lang="en-US" sz="1600" b="0" dirty="0" err="1">
                <a:solidFill>
                  <a:schemeClr val="tx1"/>
                </a:solidFill>
                <a:latin typeface="Times New Roman" panose="02020603050405020304" pitchFamily="18" charset="0"/>
                <a:cs typeface="Times New Roman" panose="02020603050405020304" pitchFamily="18" charset="0"/>
              </a:rPr>
              <a:t>cercetare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evidenţei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folosirii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apartamente</a:t>
            </a:r>
            <a:r>
              <a:rPr lang="en-US" sz="1600" b="0" dirty="0">
                <a:solidFill>
                  <a:schemeClr val="tx1"/>
                </a:solidFill>
                <a:latin typeface="Times New Roman" panose="02020603050405020304" pitchFamily="18" charset="0"/>
                <a:cs typeface="Times New Roman" panose="02020603050405020304" pitchFamily="18" charset="0"/>
              </a:rPr>
              <a:t>/</a:t>
            </a:r>
            <a:r>
              <a:rPr lang="en-US" sz="1600" b="0" dirty="0" err="1">
                <a:solidFill>
                  <a:schemeClr val="tx1"/>
                </a:solidFill>
                <a:latin typeface="Times New Roman" panose="02020603050405020304" pitchFamily="18" charset="0"/>
                <a:cs typeface="Times New Roman" panose="02020603050405020304" pitchFamily="18" charset="0"/>
              </a:rPr>
              <a:t>încăperi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locuibile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cămine</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err="1">
                <a:solidFill>
                  <a:schemeClr val="tx1"/>
                </a:solidFill>
                <a:latin typeface="Times New Roman" panose="02020603050405020304" pitchFamily="18" charset="0"/>
                <a:cs typeface="Times New Roman" panose="02020603050405020304" pitchFamily="18" charset="0"/>
              </a:rPr>
              <a:t>Anexa</a:t>
            </a:r>
            <a:r>
              <a:rPr lang="en-US" sz="1600" b="0" dirty="0">
                <a:solidFill>
                  <a:schemeClr val="tx1"/>
                </a:solidFill>
                <a:latin typeface="Times New Roman" panose="02020603050405020304" pitchFamily="18" charset="0"/>
                <a:cs typeface="Times New Roman" panose="02020603050405020304" pitchFamily="18" charset="0"/>
              </a:rPr>
              <a:t> </a:t>
            </a:r>
            <a:r>
              <a:rPr lang="ro-RO" sz="1600" b="0" dirty="0">
                <a:solidFill>
                  <a:schemeClr val="tx1"/>
                </a:solidFill>
                <a:latin typeface="Times New Roman" panose="02020603050405020304" pitchFamily="18" charset="0"/>
                <a:cs typeface="Times New Roman" panose="02020603050405020304" pitchFamily="18" charset="0"/>
              </a:rPr>
              <a:t>12 </a:t>
            </a:r>
            <a:r>
              <a:rPr lang="en-US" sz="1600" b="0" dirty="0">
                <a:solidFill>
                  <a:schemeClr val="tx1"/>
                </a:solidFill>
                <a:latin typeface="Times New Roman" panose="02020603050405020304" pitchFamily="18" charset="0"/>
                <a:cs typeface="Times New Roman" panose="02020603050405020304" pitchFamily="18" charset="0"/>
              </a:rPr>
              <a:t>–</a:t>
            </a:r>
            <a:r>
              <a:rPr lang="ro-RO"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formular</a:t>
            </a:r>
            <a:r>
              <a:rPr lang="ro-RO" sz="1600" b="0" dirty="0">
                <a:solidFill>
                  <a:schemeClr val="tx1"/>
                </a:solidFill>
                <a:latin typeface="Times New Roman" panose="02020603050405020304" pitchFamily="18" charset="0"/>
                <a:cs typeface="Times New Roman" panose="02020603050405020304" pitchFamily="18" charset="0"/>
              </a:rPr>
              <a:t> </a:t>
            </a:r>
            <a:r>
              <a:rPr lang="en-US" sz="1600" b="0" dirty="0">
                <a:solidFill>
                  <a:schemeClr val="tx1"/>
                </a:solidFill>
                <a:latin typeface="Times New Roman" panose="02020603050405020304" pitchFamily="18" charset="0"/>
                <a:cs typeface="Times New Roman" panose="02020603050405020304" pitchFamily="18" charset="0"/>
              </a:rPr>
              <a:t>ACT</a:t>
            </a:r>
            <a:r>
              <a:rPr lang="ro-RO" sz="1600" b="0" dirty="0">
                <a:solidFill>
                  <a:schemeClr val="tx1"/>
                </a:solidFill>
                <a:latin typeface="Times New Roman" panose="02020603050405020304" pitchFamily="18" charset="0"/>
                <a:cs typeface="Times New Roman" panose="02020603050405020304" pitchFamily="18" charset="0"/>
              </a:rPr>
              <a:t> </a:t>
            </a:r>
            <a:r>
              <a:rPr lang="en-US" sz="1600" b="0" dirty="0">
                <a:solidFill>
                  <a:schemeClr val="tx1"/>
                </a:solidFill>
                <a:latin typeface="Times New Roman" panose="02020603050405020304" pitchFamily="18" charset="0"/>
                <a:cs typeface="Times New Roman" panose="02020603050405020304" pitchFamily="18" charset="0"/>
              </a:rPr>
              <a:t>de </a:t>
            </a:r>
            <a:r>
              <a:rPr lang="en-US" sz="1600" b="0" dirty="0" err="1">
                <a:solidFill>
                  <a:schemeClr val="tx1"/>
                </a:solidFill>
                <a:latin typeface="Times New Roman" panose="02020603050405020304" pitchFamily="18" charset="0"/>
                <a:cs typeface="Times New Roman" panose="02020603050405020304" pitchFamily="18" charset="0"/>
              </a:rPr>
              <a:t>cercetare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evidenţei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folosire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apei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către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utilizatori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întreprinderi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organizaţii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alţi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agenţi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economici</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err="1">
                <a:solidFill>
                  <a:schemeClr val="tx1"/>
                </a:solidFill>
                <a:latin typeface="Times New Roman" panose="02020603050405020304" pitchFamily="18" charset="0"/>
                <a:cs typeface="Times New Roman" panose="02020603050405020304" pitchFamily="18" charset="0"/>
              </a:rPr>
              <a:t>Anexa</a:t>
            </a:r>
            <a:r>
              <a:rPr lang="en-US" sz="1600" b="0" dirty="0">
                <a:solidFill>
                  <a:schemeClr val="tx1"/>
                </a:solidFill>
                <a:latin typeface="Times New Roman" panose="02020603050405020304" pitchFamily="18" charset="0"/>
                <a:cs typeface="Times New Roman" panose="02020603050405020304" pitchFamily="18" charset="0"/>
              </a:rPr>
              <a:t> </a:t>
            </a:r>
            <a:r>
              <a:rPr lang="ro-RO" sz="1600" b="0" dirty="0">
                <a:solidFill>
                  <a:schemeClr val="tx1"/>
                </a:solidFill>
                <a:latin typeface="Times New Roman" panose="02020603050405020304" pitchFamily="18" charset="0"/>
                <a:cs typeface="Times New Roman" panose="02020603050405020304" pitchFamily="18" charset="0"/>
              </a:rPr>
              <a:t>13  </a:t>
            </a:r>
            <a:r>
              <a:rPr lang="en-US" sz="1600" b="0" dirty="0">
                <a:solidFill>
                  <a:schemeClr val="tx1"/>
                </a:solidFill>
                <a:latin typeface="Times New Roman" panose="02020603050405020304" pitchFamily="18" charset="0"/>
                <a:cs typeface="Times New Roman" panose="02020603050405020304" pitchFamily="18" charset="0"/>
              </a:rPr>
              <a:t>–</a:t>
            </a:r>
            <a:r>
              <a:rPr lang="ro-RO"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formular</a:t>
            </a:r>
            <a:r>
              <a:rPr lang="ro-RO" sz="1600" b="0" dirty="0">
                <a:solidFill>
                  <a:schemeClr val="tx1"/>
                </a:solidFill>
                <a:latin typeface="Times New Roman" panose="02020603050405020304" pitchFamily="18" charset="0"/>
                <a:cs typeface="Times New Roman" panose="02020603050405020304" pitchFamily="18" charset="0"/>
              </a:rPr>
              <a:t> </a:t>
            </a:r>
            <a:r>
              <a:rPr lang="en-US" sz="1600" b="0" dirty="0">
                <a:solidFill>
                  <a:schemeClr val="tx1"/>
                </a:solidFill>
                <a:latin typeface="Times New Roman" panose="02020603050405020304" pitchFamily="18" charset="0"/>
                <a:cs typeface="Times New Roman" panose="02020603050405020304" pitchFamily="18" charset="0"/>
              </a:rPr>
              <a:t>ACT de </a:t>
            </a:r>
            <a:r>
              <a:rPr lang="en-US" sz="1600" b="0" dirty="0" err="1">
                <a:solidFill>
                  <a:schemeClr val="tx1"/>
                </a:solidFill>
                <a:latin typeface="Times New Roman" panose="02020603050405020304" pitchFamily="18" charset="0"/>
                <a:cs typeface="Times New Roman" panose="02020603050405020304" pitchFamily="18" charset="0"/>
              </a:rPr>
              <a:t>inspectare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stării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tehnice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reţelelor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alimentare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canalizare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aparatelor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evidenţă</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apei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nivelului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confort</a:t>
            </a:r>
            <a:r>
              <a:rPr lang="en-US" sz="1600" b="0" dirty="0">
                <a:solidFill>
                  <a:schemeClr val="tx1"/>
                </a:solidFill>
                <a:latin typeface="Times New Roman" panose="02020603050405020304" pitchFamily="18" charset="0"/>
                <a:cs typeface="Times New Roman" panose="02020603050405020304" pitchFamily="18" charset="0"/>
              </a:rPr>
              <a:t> al </a:t>
            </a:r>
            <a:r>
              <a:rPr lang="en-US" sz="1600" b="0" dirty="0" err="1">
                <a:solidFill>
                  <a:schemeClr val="tx1"/>
                </a:solidFill>
                <a:latin typeface="Times New Roman" panose="02020603050405020304" pitchFamily="18" charset="0"/>
                <a:cs typeface="Times New Roman" panose="02020603050405020304" pitchFamily="18" charset="0"/>
              </a:rPr>
              <a:t>obiectivului</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err="1">
                <a:solidFill>
                  <a:schemeClr val="tx1"/>
                </a:solidFill>
                <a:latin typeface="Times New Roman" panose="02020603050405020304" pitchFamily="18" charset="0"/>
                <a:cs typeface="Times New Roman" panose="02020603050405020304" pitchFamily="18" charset="0"/>
              </a:rPr>
              <a:t>Anexa</a:t>
            </a:r>
            <a:r>
              <a:rPr lang="en-US" sz="1600" b="0" dirty="0">
                <a:solidFill>
                  <a:schemeClr val="tx1"/>
                </a:solidFill>
                <a:latin typeface="Times New Roman" panose="02020603050405020304" pitchFamily="18" charset="0"/>
                <a:cs typeface="Times New Roman" panose="02020603050405020304" pitchFamily="18" charset="0"/>
              </a:rPr>
              <a:t> </a:t>
            </a:r>
            <a:r>
              <a:rPr lang="ro-RO" sz="1600" b="0" dirty="0">
                <a:solidFill>
                  <a:schemeClr val="tx1"/>
                </a:solidFill>
                <a:latin typeface="Times New Roman" panose="02020603050405020304" pitchFamily="18" charset="0"/>
                <a:cs typeface="Times New Roman" panose="02020603050405020304" pitchFamily="18" charset="0"/>
              </a:rPr>
              <a:t>14 </a:t>
            </a:r>
            <a:r>
              <a:rPr lang="en-US" sz="1600" b="0" dirty="0">
                <a:solidFill>
                  <a:schemeClr val="tx1"/>
                </a:solidFill>
                <a:latin typeface="Times New Roman" panose="02020603050405020304" pitchFamily="18" charset="0"/>
                <a:cs typeface="Times New Roman" panose="02020603050405020304" pitchFamily="18" charset="0"/>
              </a:rPr>
              <a:t>–</a:t>
            </a:r>
            <a:r>
              <a:rPr lang="ro-RO"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formular</a:t>
            </a:r>
            <a:r>
              <a:rPr lang="ro-RO" sz="1600" b="0" dirty="0">
                <a:solidFill>
                  <a:schemeClr val="tx1"/>
                </a:solidFill>
                <a:latin typeface="Times New Roman" panose="02020603050405020304" pitchFamily="18" charset="0"/>
                <a:cs typeface="Times New Roman" panose="02020603050405020304" pitchFamily="18" charset="0"/>
              </a:rPr>
              <a:t> </a:t>
            </a:r>
            <a:r>
              <a:rPr lang="en-US" sz="1600" b="0" dirty="0">
                <a:solidFill>
                  <a:schemeClr val="tx1"/>
                </a:solidFill>
                <a:latin typeface="Times New Roman" panose="02020603050405020304" pitchFamily="18" charset="0"/>
                <a:cs typeface="Times New Roman" panose="02020603050405020304" pitchFamily="18" charset="0"/>
              </a:rPr>
              <a:t>PRESCRIPŢE  PENTRU  ASIGURAREA  ACCESULUI  nr. ____</a:t>
            </a:r>
            <a:r>
              <a:rPr lang="ro-RO" sz="1600" b="0" dirty="0">
                <a:solidFill>
                  <a:schemeClr val="tx1"/>
                </a:solidFill>
                <a:latin typeface="Times New Roman" panose="02020603050405020304" pitchFamily="18" charset="0"/>
                <a:cs typeface="Times New Roman" panose="02020603050405020304" pitchFamily="18" charset="0"/>
              </a:rPr>
              <a:t>.</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742952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A7D68136-27E3-4E5A-AE57-B88C877288FD}"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53498" y="1598927"/>
            <a:ext cx="8591738" cy="5016758"/>
          </a:xfrm>
          <a:prstGeom prst="rect">
            <a:avLst/>
          </a:prstGeom>
          <a:noFill/>
        </p:spPr>
        <p:txBody>
          <a:bodyPr wrap="square" rtlCol="0">
            <a:spAutoFit/>
          </a:bodyPr>
          <a:lstStyle/>
          <a:p>
            <a:pPr algn="just"/>
            <a:r>
              <a:rPr lang="ro-RO" sz="1600" b="0" dirty="0">
                <a:solidFill>
                  <a:schemeClr val="tx1"/>
                </a:solidFill>
                <a:latin typeface="Times New Roman" panose="02020603050405020304" pitchFamily="18" charset="0"/>
                <a:cs typeface="Times New Roman" panose="02020603050405020304" pitchFamily="18" charset="0"/>
              </a:rPr>
              <a:t> f) elaborează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aprobă Regulamentul cu privire la serviciul public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 (</a:t>
            </a:r>
            <a:r>
              <a:rPr lang="nn-NO" sz="1600" b="0" dirty="0">
                <a:solidFill>
                  <a:schemeClr val="tx1"/>
                </a:solidFill>
                <a:latin typeface="Times New Roman" panose="02020603050405020304" pitchFamily="18" charset="0"/>
                <a:cs typeface="Times New Roman" panose="02020603050405020304" pitchFamily="18" charset="0"/>
              </a:rPr>
              <a:t>Hotărîrea ANRE nr. 27</a:t>
            </a:r>
            <a:r>
              <a:rPr lang="ro-RO" sz="1600" b="0" dirty="0">
                <a:solidFill>
                  <a:schemeClr val="tx1"/>
                </a:solidFill>
                <a:latin typeface="Times New Roman" panose="02020603050405020304" pitchFamily="18" charset="0"/>
                <a:cs typeface="Times New Roman" panose="02020603050405020304" pitchFamily="18" charset="0"/>
              </a:rPr>
              <a:t>1</a:t>
            </a:r>
            <a:r>
              <a:rPr lang="nn-NO" sz="1600" b="0" dirty="0">
                <a:solidFill>
                  <a:schemeClr val="tx1"/>
                </a:solidFill>
                <a:latin typeface="Times New Roman" panose="02020603050405020304" pitchFamily="18" charset="0"/>
                <a:cs typeface="Times New Roman" panose="02020603050405020304" pitchFamily="18" charset="0"/>
              </a:rPr>
              <a:t> din 16.12.2015</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ro-RO" sz="1600" b="0" dirty="0">
                <a:solidFill>
                  <a:schemeClr val="tx1"/>
                </a:solidFill>
                <a:latin typeface="Times New Roman" panose="02020603050405020304" pitchFamily="18" charset="0"/>
                <a:cs typeface="Times New Roman" panose="02020603050405020304" pitchFamily="18" charset="0"/>
              </a:rPr>
              <a:t>    g) elaborează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aprobă Regulamentul cu privire la indicatorii de calitate a serviciului public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 (</a:t>
            </a:r>
            <a:r>
              <a:rPr lang="nn-NO" sz="1600" b="0" dirty="0">
                <a:solidFill>
                  <a:schemeClr val="tx1"/>
                </a:solidFill>
                <a:latin typeface="Times New Roman" panose="02020603050405020304" pitchFamily="18" charset="0"/>
                <a:cs typeface="Times New Roman" panose="02020603050405020304" pitchFamily="18" charset="0"/>
              </a:rPr>
              <a:t>HANRE nr. 352 din 27.12.2016</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ro-RO" sz="1600" b="0" dirty="0">
                <a:solidFill>
                  <a:schemeClr val="tx1"/>
                </a:solidFill>
                <a:latin typeface="Times New Roman" panose="02020603050405020304" pitchFamily="18" charset="0"/>
                <a:cs typeface="Times New Roman" panose="02020603050405020304" pitchFamily="18" charset="0"/>
              </a:rPr>
              <a:t>    h) elaborează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aprobă Regulamentul cu privire la procedurile de </a:t>
            </a:r>
            <a:r>
              <a:rPr lang="ro-RO" sz="1600" b="0" dirty="0" err="1">
                <a:solidFill>
                  <a:schemeClr val="tx1"/>
                </a:solidFill>
                <a:latin typeface="Times New Roman" panose="02020603050405020304" pitchFamily="18" charset="0"/>
                <a:cs typeface="Times New Roman" panose="02020603050405020304" pitchFamily="18" charset="0"/>
              </a:rPr>
              <a:t>achiziţie</a:t>
            </a:r>
            <a:r>
              <a:rPr lang="ro-RO" sz="1600" b="0" dirty="0">
                <a:solidFill>
                  <a:schemeClr val="tx1"/>
                </a:solidFill>
                <a:latin typeface="Times New Roman" panose="02020603050405020304" pitchFamily="18" charset="0"/>
                <a:cs typeface="Times New Roman" panose="02020603050405020304" pitchFamily="18" charset="0"/>
              </a:rPr>
              <a:t> de către operatori a bunurilor, a lucrărilor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 serviciilor utilizate în activitatea lor, pentru a asigura respectarea de către </a:t>
            </a:r>
            <a:r>
              <a:rPr lang="ro-RO" sz="1600" b="0" dirty="0" err="1">
                <a:solidFill>
                  <a:schemeClr val="tx1"/>
                </a:solidFill>
                <a:latin typeface="Times New Roman" panose="02020603050405020304" pitchFamily="18" charset="0"/>
                <a:cs typeface="Times New Roman" panose="02020603050405020304" pitchFamily="18" charset="0"/>
              </a:rPr>
              <a:t>aceştia</a:t>
            </a:r>
            <a:r>
              <a:rPr lang="ro-RO" sz="1600" b="0" dirty="0">
                <a:solidFill>
                  <a:schemeClr val="tx1"/>
                </a:solidFill>
                <a:latin typeface="Times New Roman" panose="02020603050405020304" pitchFamily="18" charset="0"/>
                <a:cs typeface="Times New Roman" panose="02020603050405020304" pitchFamily="18" charset="0"/>
              </a:rPr>
              <a:t> a principiului </a:t>
            </a:r>
            <a:r>
              <a:rPr lang="ro-RO" sz="1600" b="0" dirty="0" err="1">
                <a:solidFill>
                  <a:schemeClr val="tx1"/>
                </a:solidFill>
                <a:latin typeface="Times New Roman" panose="02020603050405020304" pitchFamily="18" charset="0"/>
                <a:cs typeface="Times New Roman" panose="02020603050405020304" pitchFamily="18" charset="0"/>
              </a:rPr>
              <a:t>eficienţei</a:t>
            </a:r>
            <a:r>
              <a:rPr lang="ro-RO" sz="1600" b="0" dirty="0">
                <a:solidFill>
                  <a:schemeClr val="tx1"/>
                </a:solidFill>
                <a:latin typeface="Times New Roman" panose="02020603050405020304" pitchFamily="18" charset="0"/>
                <a:cs typeface="Times New Roman" panose="02020603050405020304" pitchFamily="18" charset="0"/>
              </a:rPr>
              <a:t> maxime la cheltuieli minime (</a:t>
            </a:r>
            <a:r>
              <a:rPr lang="nn-NO" sz="1600" b="0" dirty="0">
                <a:solidFill>
                  <a:schemeClr val="tx1"/>
                </a:solidFill>
                <a:latin typeface="Times New Roman" panose="02020603050405020304" pitchFamily="18" charset="0"/>
                <a:cs typeface="Times New Roman" panose="02020603050405020304" pitchFamily="18" charset="0"/>
              </a:rPr>
              <a:t>HANRE nr. 24 din 26.01.2017</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elaborează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aprobă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Regulamentul</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privire</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stabilirea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aprobarea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scop</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determinare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tarifelor</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consumului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tehnologic</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pierderilor</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sistemele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publice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alimentare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apă</a:t>
            </a:r>
            <a:r>
              <a:rPr lang="ro-RO" sz="1600" b="0" dirty="0">
                <a:solidFill>
                  <a:schemeClr val="tx1"/>
                </a:solidFill>
                <a:latin typeface="Times New Roman" panose="02020603050405020304" pitchFamily="18" charset="0"/>
                <a:cs typeface="Times New Roman" panose="02020603050405020304" pitchFamily="18" charset="0"/>
              </a:rPr>
              <a:t> (</a:t>
            </a:r>
            <a:r>
              <a:rPr lang="nn-NO" sz="1600" b="0" dirty="0">
                <a:solidFill>
                  <a:schemeClr val="tx1"/>
                </a:solidFill>
                <a:latin typeface="Times New Roman" panose="02020603050405020304" pitchFamily="18" charset="0"/>
                <a:cs typeface="Times New Roman" panose="02020603050405020304" pitchFamily="18" charset="0"/>
              </a:rPr>
              <a:t>HANRE nr. 180 din 10.16.2016</a:t>
            </a:r>
            <a:r>
              <a:rPr lang="ro-RO" sz="1600" b="0" dirty="0">
                <a:solidFill>
                  <a:schemeClr val="tx1"/>
                </a:solidFill>
                <a:latin typeface="Times New Roman" panose="02020603050405020304" pitchFamily="18" charset="0"/>
                <a:cs typeface="Times New Roman" panose="02020603050405020304" pitchFamily="18" charset="0"/>
              </a:rPr>
              <a:t>)</a:t>
            </a:r>
            <a:r>
              <a:rPr lang="en-US" sz="1600" b="0" dirty="0">
                <a:solidFill>
                  <a:schemeClr val="tx1"/>
                </a:solidFill>
                <a:latin typeface="Times New Roman" panose="02020603050405020304" pitchFamily="18" charset="0"/>
                <a:cs typeface="Times New Roman" panose="02020603050405020304" pitchFamily="18" charset="0"/>
              </a:rPr>
              <a:t>; </a:t>
            </a:r>
          </a:p>
          <a:p>
            <a:pPr algn="just"/>
            <a:r>
              <a:rPr lang="en-US" sz="1600" b="0" dirty="0">
                <a:solidFill>
                  <a:schemeClr val="tx1"/>
                </a:solidFill>
                <a:latin typeface="Times New Roman" panose="02020603050405020304" pitchFamily="18" charset="0"/>
                <a:cs typeface="Times New Roman" panose="02020603050405020304" pitchFamily="18" charset="0"/>
              </a:rPr>
              <a:t>    j) </a:t>
            </a:r>
            <a:r>
              <a:rPr lang="en-US" sz="1600" b="0" dirty="0" err="1">
                <a:solidFill>
                  <a:schemeClr val="tx1"/>
                </a:solidFill>
                <a:latin typeface="Times New Roman" panose="02020603050405020304" pitchFamily="18" charset="0"/>
                <a:cs typeface="Times New Roman" panose="02020603050405020304" pitchFamily="18" charset="0"/>
              </a:rPr>
              <a:t>avizează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tarifele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pentru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serviciul</a:t>
            </a:r>
            <a:r>
              <a:rPr lang="en-US" sz="1600" b="0" dirty="0">
                <a:solidFill>
                  <a:schemeClr val="tx1"/>
                </a:solidFill>
                <a:latin typeface="Times New Roman" panose="02020603050405020304" pitchFamily="18" charset="0"/>
                <a:cs typeface="Times New Roman" panose="02020603050405020304" pitchFamily="18" charset="0"/>
              </a:rPr>
              <a:t> public de </a:t>
            </a:r>
            <a:r>
              <a:rPr lang="en-US" sz="1600" b="0" dirty="0" err="1">
                <a:solidFill>
                  <a:schemeClr val="tx1"/>
                </a:solidFill>
                <a:latin typeface="Times New Roman" panose="02020603050405020304" pitchFamily="18" charset="0"/>
                <a:cs typeface="Times New Roman" panose="02020603050405020304" pitchFamily="18" charset="0"/>
              </a:rPr>
              <a:t>alimentare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canalizare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tarifele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pentru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serviciile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auxiliare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furnizate</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nivel</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regiune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raion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municipiu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oraş</a:t>
            </a:r>
            <a:r>
              <a:rPr lang="en-US" sz="1600" b="0" dirty="0">
                <a:solidFill>
                  <a:schemeClr val="tx1"/>
                </a:solidFill>
                <a:latin typeface="Times New Roman" panose="02020603050405020304" pitchFamily="18" charset="0"/>
                <a:cs typeface="Times New Roman" panose="02020603050405020304" pitchFamily="18" charset="0"/>
              </a:rPr>
              <a:t>, determinate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justificate</a:t>
            </a:r>
            <a:r>
              <a:rPr lang="en-US" sz="1600" b="0" dirty="0">
                <a:solidFill>
                  <a:schemeClr val="tx1"/>
                </a:solidFill>
                <a:latin typeface="Times New Roman" panose="02020603050405020304" pitchFamily="18" charset="0"/>
                <a:cs typeface="Times New Roman" panose="02020603050405020304" pitchFamily="18" charset="0"/>
              </a:rPr>
              <a:t> de operator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conformitate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metodologiile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aprobate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Agenţie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le </a:t>
            </a:r>
            <a:r>
              <a:rPr lang="en-US" sz="1600" b="0" dirty="0" err="1">
                <a:solidFill>
                  <a:schemeClr val="tx1"/>
                </a:solidFill>
                <a:latin typeface="Times New Roman" panose="02020603050405020304" pitchFamily="18" charset="0"/>
                <a:cs typeface="Times New Roman" panose="02020603050405020304" pitchFamily="18" charset="0"/>
              </a:rPr>
              <a:t>prezintă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spre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aprobare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consiliilor</a:t>
            </a:r>
            <a:r>
              <a:rPr lang="en-US" sz="1600" b="0" dirty="0">
                <a:solidFill>
                  <a:schemeClr val="tx1"/>
                </a:solidFill>
                <a:latin typeface="Times New Roman" panose="02020603050405020304" pitchFamily="18" charset="0"/>
                <a:cs typeface="Times New Roman" panose="02020603050405020304" pitchFamily="18" charset="0"/>
              </a:rPr>
              <a:t> locale;</a:t>
            </a:r>
          </a:p>
          <a:p>
            <a:pPr algn="just"/>
            <a:r>
              <a:rPr lang="en-US" sz="1600" b="0" dirty="0">
                <a:solidFill>
                  <a:schemeClr val="tx1"/>
                </a:solidFill>
                <a:latin typeface="Times New Roman" panose="02020603050405020304" pitchFamily="18" charset="0"/>
                <a:cs typeface="Times New Roman" panose="02020603050405020304" pitchFamily="18" charset="0"/>
              </a:rPr>
              <a:t>    k) </a:t>
            </a:r>
            <a:r>
              <a:rPr lang="en-US" sz="1600" b="0" dirty="0" err="1">
                <a:solidFill>
                  <a:schemeClr val="tx1"/>
                </a:solidFill>
                <a:latin typeface="Times New Roman" panose="02020603050405020304" pitchFamily="18" charset="0"/>
                <a:cs typeface="Times New Roman" panose="02020603050405020304" pitchFamily="18" charset="0"/>
              </a:rPr>
              <a:t>aprobă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tarife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pentru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serviciul</a:t>
            </a:r>
            <a:r>
              <a:rPr lang="en-US" sz="1600" b="0" dirty="0">
                <a:solidFill>
                  <a:schemeClr val="tx1"/>
                </a:solidFill>
                <a:latin typeface="Times New Roman" panose="02020603050405020304" pitchFamily="18" charset="0"/>
                <a:cs typeface="Times New Roman" panose="02020603050405020304" pitchFamily="18" charset="0"/>
              </a:rPr>
              <a:t> public de </a:t>
            </a:r>
            <a:r>
              <a:rPr lang="en-US" sz="1600" b="0" dirty="0" err="1">
                <a:solidFill>
                  <a:schemeClr val="tx1"/>
                </a:solidFill>
                <a:latin typeface="Times New Roman" panose="02020603050405020304" pitchFamily="18" charset="0"/>
                <a:cs typeface="Times New Roman" panose="02020603050405020304" pitchFamily="18" charset="0"/>
              </a:rPr>
              <a:t>alimentare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tehnologică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furnizat</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operatori</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nivel</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regiune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raion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municipiu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oraş</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l) </a:t>
            </a:r>
            <a:r>
              <a:rPr lang="en-US" sz="1600" b="0" dirty="0" err="1">
                <a:solidFill>
                  <a:schemeClr val="tx1"/>
                </a:solidFill>
                <a:latin typeface="Times New Roman" panose="02020603050405020304" pitchFamily="18" charset="0"/>
                <a:cs typeface="Times New Roman" panose="02020603050405020304" pitchFamily="18" charset="0"/>
              </a:rPr>
              <a:t>aprobă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tarifele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pentru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serviciul</a:t>
            </a:r>
            <a:r>
              <a:rPr lang="en-US" sz="1600" b="0" dirty="0">
                <a:solidFill>
                  <a:schemeClr val="tx1"/>
                </a:solidFill>
                <a:latin typeface="Times New Roman" panose="02020603050405020304" pitchFamily="18" charset="0"/>
                <a:cs typeface="Times New Roman" panose="02020603050405020304" pitchFamily="18" charset="0"/>
              </a:rPr>
              <a:t> public de </a:t>
            </a:r>
            <a:r>
              <a:rPr lang="en-US" sz="1600" b="0" dirty="0" err="1">
                <a:solidFill>
                  <a:schemeClr val="tx1"/>
                </a:solidFill>
                <a:latin typeface="Times New Roman" panose="02020603050405020304" pitchFamily="18" charset="0"/>
                <a:cs typeface="Times New Roman" panose="02020603050405020304" pitchFamily="18" charset="0"/>
              </a:rPr>
              <a:t>alimentare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canalizare</a:t>
            </a:r>
            <a:r>
              <a:rPr lang="en-US" sz="1600" b="0" dirty="0">
                <a:solidFill>
                  <a:schemeClr val="tx1"/>
                </a:solidFill>
                <a:latin typeface="Times New Roman" panose="02020603050405020304" pitchFamily="18" charset="0"/>
                <a:cs typeface="Times New Roman" panose="02020603050405020304" pitchFamily="18" charset="0"/>
              </a:rPr>
              <a:t>, precum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pentru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serviciile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auxiliare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furnizate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operatori</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nivel</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regiune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raion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municipiu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oraş</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cazul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care </a:t>
            </a:r>
            <a:r>
              <a:rPr lang="en-US" sz="1600" b="0" dirty="0" err="1">
                <a:solidFill>
                  <a:schemeClr val="tx1"/>
                </a:solidFill>
                <a:latin typeface="Times New Roman" panose="02020603050405020304" pitchFamily="18" charset="0"/>
                <a:cs typeface="Times New Roman" panose="02020603050405020304" pitchFamily="18" charset="0"/>
              </a:rPr>
              <a:t>consiliile</a:t>
            </a:r>
            <a:r>
              <a:rPr lang="en-US" sz="1600" b="0" dirty="0">
                <a:solidFill>
                  <a:schemeClr val="tx1"/>
                </a:solidFill>
                <a:latin typeface="Times New Roman" panose="02020603050405020304" pitchFamily="18" charset="0"/>
                <a:cs typeface="Times New Roman" panose="02020603050405020304" pitchFamily="18" charset="0"/>
              </a:rPr>
              <a:t> locale respective au </a:t>
            </a:r>
            <a:r>
              <a:rPr lang="en-US" sz="1600" b="0" dirty="0" err="1">
                <a:solidFill>
                  <a:schemeClr val="tx1"/>
                </a:solidFill>
                <a:latin typeface="Times New Roman" panose="02020603050405020304" pitchFamily="18" charset="0"/>
                <a:cs typeface="Times New Roman" panose="02020603050405020304" pitchFamily="18" charset="0"/>
              </a:rPr>
              <a:t>delegat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Agenţiei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dreptul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deplin</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aprobare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tarifelor</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4792640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70DD95B4-4A35-43A2-9152-91D1C7D0AB30}"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3293209"/>
          </a:xfrm>
          <a:prstGeom prst="rect">
            <a:avLst/>
          </a:prstGeom>
          <a:noFill/>
        </p:spPr>
        <p:txBody>
          <a:bodyPr wrap="square" rtlCol="0">
            <a:spAutoFit/>
          </a:bodyPr>
          <a:lstStyle/>
          <a:p>
            <a:pPr algn="just"/>
            <a:r>
              <a:rPr lang="ro-RO" sz="1600" dirty="0">
                <a:solidFill>
                  <a:srgbClr val="0000FF"/>
                </a:solidFill>
                <a:latin typeface="Times New Roman" panose="02020603050405020304" pitchFamily="18" charset="0"/>
                <a:cs typeface="Times New Roman" panose="02020603050405020304" pitchFamily="18" charset="0"/>
              </a:rPr>
              <a:t>ORDIN Nr. 21 din  02.02.2017 despre aprobarea formularului Dării de seamă privind plata pentru emisiile de poluanți, deversări și depozitarea deșeurilor </a:t>
            </a:r>
            <a:r>
              <a:rPr lang="ro-RO" sz="1600" dirty="0" err="1">
                <a:solidFill>
                  <a:srgbClr val="0000FF"/>
                </a:solidFill>
                <a:latin typeface="Times New Roman" panose="02020603050405020304" pitchFamily="18" charset="0"/>
                <a:cs typeface="Times New Roman" panose="02020603050405020304" pitchFamily="18" charset="0"/>
              </a:rPr>
              <a:t>şi</a:t>
            </a:r>
            <a:r>
              <a:rPr lang="ro-RO" sz="1600" dirty="0">
                <a:solidFill>
                  <a:srgbClr val="0000FF"/>
                </a:solidFill>
                <a:latin typeface="Times New Roman" panose="02020603050405020304" pitchFamily="18" charset="0"/>
                <a:cs typeface="Times New Roman" panose="02020603050405020304" pitchFamily="18" charset="0"/>
              </a:rPr>
              <a:t> a Instrucțiunii de completare a ei – </a:t>
            </a:r>
            <a:r>
              <a:rPr lang="ro-RO" sz="16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http://lex.justice.md/index.php?action=view&amp;view=doc&amp;lang=1&amp;id=369099</a:t>
            </a:r>
            <a:endParaRPr lang="ro-RO" sz="1600" dirty="0">
              <a:solidFill>
                <a:srgbClr val="00B050"/>
              </a:solidFill>
              <a:latin typeface="Times New Roman" panose="02020603050405020304" pitchFamily="18" charset="0"/>
              <a:cs typeface="Times New Roman" panose="02020603050405020304" pitchFamily="18" charset="0"/>
            </a:endParaRPr>
          </a:p>
          <a:p>
            <a:pPr algn="just"/>
            <a:endParaRPr lang="ro-RO" sz="1600" dirty="0">
              <a:solidFill>
                <a:srgbClr val="0000FF"/>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Conform prevederilor Ordinului </a:t>
            </a:r>
            <a:r>
              <a:rPr lang="ro-RO" sz="1600" b="0" dirty="0" err="1">
                <a:solidFill>
                  <a:schemeClr val="tx1"/>
                </a:solidFill>
                <a:latin typeface="Times New Roman" panose="02020603050405020304" pitchFamily="18" charset="0"/>
                <a:cs typeface="Times New Roman" panose="02020603050405020304" pitchFamily="18" charset="0"/>
              </a:rPr>
              <a:t>menţionat</a:t>
            </a:r>
            <a:r>
              <a:rPr lang="ro-RO" sz="1600" b="0" dirty="0">
                <a:solidFill>
                  <a:schemeClr val="tx1"/>
                </a:solidFill>
                <a:latin typeface="Times New Roman" panose="02020603050405020304" pitchFamily="18" charset="0"/>
                <a:cs typeface="Times New Roman" panose="02020603050405020304" pitchFamily="18" charset="0"/>
              </a:rPr>
              <a:t> s-a aprobat:</a:t>
            </a:r>
          </a:p>
          <a:p>
            <a:pPr algn="just"/>
            <a:r>
              <a:rPr lang="ro-RO" sz="1600" b="0" dirty="0">
                <a:solidFill>
                  <a:schemeClr val="tx1"/>
                </a:solidFill>
                <a:latin typeface="Times New Roman" panose="02020603050405020304" pitchFamily="18" charset="0"/>
                <a:cs typeface="Times New Roman" panose="02020603050405020304" pitchFamily="18" charset="0"/>
              </a:rPr>
              <a:t>    1) Formularul Dării de seamă privind plata pentru emisiile de poluanți, deversări și depozitarea deșeurilor, conform anexei nr.1 la prezentul ordin;</a:t>
            </a:r>
          </a:p>
          <a:p>
            <a:pPr algn="just"/>
            <a:r>
              <a:rPr lang="ro-RO" sz="1600" b="0" dirty="0">
                <a:solidFill>
                  <a:schemeClr val="tx1"/>
                </a:solidFill>
                <a:latin typeface="Times New Roman" panose="02020603050405020304" pitchFamily="18" charset="0"/>
                <a:cs typeface="Times New Roman" panose="02020603050405020304" pitchFamily="18" charset="0"/>
              </a:rPr>
              <a:t>    2) Instrucțiunea de completare a Dării de seamă privind plata pentru emisiile de poluanți, deversări și depozitarea deșeurilor, conform anexei nr. 2 la prezentul ordin, care transpune </a:t>
            </a:r>
            <a:r>
              <a:rPr lang="ro-RO" sz="1600" dirty="0">
                <a:solidFill>
                  <a:srgbClr val="0000FF"/>
                </a:solidFill>
                <a:latin typeface="Times New Roman" panose="02020603050405020304" pitchFamily="18" charset="0"/>
                <a:cs typeface="Times New Roman" panose="02020603050405020304" pitchFamily="18" charset="0"/>
              </a:rPr>
              <a:t>INSTRUCŢIUNEA Nr. 1704 din  17.04.2000 privind calculul </a:t>
            </a:r>
            <a:r>
              <a:rPr lang="ro-RO" sz="1600" dirty="0" err="1">
                <a:solidFill>
                  <a:srgbClr val="0000FF"/>
                </a:solidFill>
                <a:latin typeface="Times New Roman" panose="02020603050405020304" pitchFamily="18" charset="0"/>
                <a:cs typeface="Times New Roman" panose="02020603050405020304" pitchFamily="18" charset="0"/>
              </a:rPr>
              <a:t>plăţii</a:t>
            </a:r>
            <a:r>
              <a:rPr lang="ro-RO" sz="1600" dirty="0">
                <a:solidFill>
                  <a:srgbClr val="0000FF"/>
                </a:solidFill>
                <a:latin typeface="Times New Roman" panose="02020603050405020304" pitchFamily="18" charset="0"/>
                <a:cs typeface="Times New Roman" panose="02020603050405020304" pitchFamily="18" charset="0"/>
              </a:rPr>
              <a:t> pentru poluarea mediului în Republica Moldova</a:t>
            </a:r>
          </a:p>
          <a:p>
            <a:pPr algn="just"/>
            <a:r>
              <a:rPr lang="ro-RO" sz="1600" dirty="0">
                <a:solidFill>
                  <a:srgbClr val="00B050"/>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xmlns="" val="tx"/>
                    </a:ext>
                  </a:extLst>
                </a:hlinkClick>
              </a:rPr>
              <a:t>http://lex.justice.md/index.php?action=view&amp;view=doc&amp;lang=1&amp;id=313488</a:t>
            </a:r>
            <a:endParaRPr lang="ro-RO" sz="1600" dirty="0">
              <a:solidFill>
                <a:srgbClr val="00B050"/>
              </a:solidFill>
              <a:latin typeface="Times New Roman" panose="02020603050405020304" pitchFamily="18" charset="0"/>
              <a:cs typeface="Times New Roman" panose="02020603050405020304" pitchFamily="18" charset="0"/>
            </a:endParaRP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endParaRPr lang="ro-RO" sz="16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1532854"/>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706A2A1F-D5EC-4E6B-9090-308F66D2DCB5}"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5016758"/>
          </a:xfrm>
          <a:prstGeom prst="rect">
            <a:avLst/>
          </a:prstGeom>
          <a:noFill/>
        </p:spPr>
        <p:txBody>
          <a:bodyPr wrap="square" rtlCol="0">
            <a:spAutoFit/>
          </a:bodyPr>
          <a:lstStyle/>
          <a:p>
            <a:pPr algn="just"/>
            <a:r>
              <a:rPr lang="nn-NO" sz="1600" dirty="0">
                <a:solidFill>
                  <a:srgbClr val="0000FF"/>
                </a:solidFill>
                <a:latin typeface="Times New Roman" panose="02020603050405020304" pitchFamily="18" charset="0"/>
                <a:cs typeface="Times New Roman" panose="02020603050405020304" pitchFamily="18" charset="0"/>
              </a:rPr>
              <a:t>LEGE Nr. 1540 din  25.02.1998</a:t>
            </a:r>
            <a:r>
              <a:rPr lang="ro-RO" sz="1600" dirty="0">
                <a:solidFill>
                  <a:srgbClr val="0000FF"/>
                </a:solidFill>
                <a:latin typeface="Times New Roman" panose="02020603050405020304" pitchFamily="18" charset="0"/>
                <a:cs typeface="Times New Roman" panose="02020603050405020304" pitchFamily="18" charset="0"/>
              </a:rPr>
              <a:t> </a:t>
            </a:r>
            <a:r>
              <a:rPr lang="nn-NO" sz="1600" dirty="0">
                <a:solidFill>
                  <a:srgbClr val="0000FF"/>
                </a:solidFill>
                <a:latin typeface="Times New Roman" panose="02020603050405020304" pitchFamily="18" charset="0"/>
                <a:cs typeface="Times New Roman" panose="02020603050405020304" pitchFamily="18" charset="0"/>
              </a:rPr>
              <a:t>privind plata pentru poluarea mediului</a:t>
            </a:r>
            <a:endParaRPr lang="ro-RO" sz="1600" dirty="0">
              <a:solidFill>
                <a:srgbClr val="0000FF"/>
              </a:solidFill>
              <a:latin typeface="Times New Roman" panose="02020603050405020304" pitchFamily="18" charset="0"/>
              <a:cs typeface="Times New Roman" panose="02020603050405020304" pitchFamily="18" charset="0"/>
            </a:endParaRPr>
          </a:p>
          <a:p>
            <a:pPr algn="just"/>
            <a:r>
              <a:rPr lang="en-US" sz="16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http://lex.justice.md/index.php?action=view&amp;view=doc&amp;lang=1&amp;id=311615</a:t>
            </a:r>
            <a:endParaRPr lang="ro-RO" sz="1600" dirty="0">
              <a:solidFill>
                <a:srgbClr val="00B050"/>
              </a:solidFill>
              <a:latin typeface="Times New Roman" panose="02020603050405020304" pitchFamily="18" charset="0"/>
              <a:cs typeface="Times New Roman" panose="02020603050405020304" pitchFamily="18" charset="0"/>
            </a:endParaRPr>
          </a:p>
          <a:p>
            <a:pPr algn="just"/>
            <a:r>
              <a:rPr lang="ro-RO" sz="1600" dirty="0">
                <a:solidFill>
                  <a:srgbClr val="00B050"/>
                </a:solidFill>
                <a:latin typeface="Times New Roman" panose="02020603050405020304" pitchFamily="18" charset="0"/>
                <a:cs typeface="Times New Roman" panose="02020603050405020304" pitchFamily="18" charset="0"/>
              </a:rPr>
              <a:t> </a:t>
            </a:r>
            <a:endParaRPr lang="en-US" sz="1600" dirty="0">
              <a:solidFill>
                <a:srgbClr val="00B050"/>
              </a:solidFill>
              <a:latin typeface="Times New Roman" panose="02020603050405020304" pitchFamily="18" charset="0"/>
              <a:cs typeface="Times New Roman" panose="02020603050405020304" pitchFamily="18" charset="0"/>
            </a:endParaRPr>
          </a:p>
          <a:p>
            <a:pPr algn="just"/>
            <a:r>
              <a:rPr lang="ro-RO" sz="1600" dirty="0">
                <a:solidFill>
                  <a:schemeClr val="tx1"/>
                </a:solidFill>
                <a:latin typeface="Times New Roman" panose="02020603050405020304" pitchFamily="18" charset="0"/>
                <a:cs typeface="Times New Roman" panose="02020603050405020304" pitchFamily="18" charset="0"/>
              </a:rPr>
              <a:t>Articolul 14. Declararea, modul și termenul de achitare a plăților pentru poluarea mediului</a:t>
            </a:r>
          </a:p>
          <a:p>
            <a:pPr algn="just"/>
            <a:r>
              <a:rPr lang="ro-RO" sz="1600" b="0" dirty="0">
                <a:solidFill>
                  <a:schemeClr val="tx1"/>
                </a:solidFill>
                <a:latin typeface="Times New Roman" panose="02020603050405020304" pitchFamily="18" charset="0"/>
                <a:cs typeface="Times New Roman" panose="02020603050405020304" pitchFamily="18" charset="0"/>
              </a:rPr>
              <a:t>    (1) Subiecții prezentei legi </a:t>
            </a:r>
            <a:r>
              <a:rPr lang="ro-RO" sz="1600" b="0" dirty="0" err="1">
                <a:solidFill>
                  <a:schemeClr val="tx1"/>
                </a:solidFill>
                <a:latin typeface="Times New Roman" panose="02020603050405020304" pitchFamily="18" charset="0"/>
                <a:cs typeface="Times New Roman" panose="02020603050405020304" pitchFamily="18" charset="0"/>
              </a:rPr>
              <a:t>sînt</a:t>
            </a:r>
            <a:r>
              <a:rPr lang="ro-RO" sz="1600" b="0" dirty="0">
                <a:solidFill>
                  <a:schemeClr val="tx1"/>
                </a:solidFill>
                <a:latin typeface="Times New Roman" panose="02020603050405020304" pitchFamily="18" charset="0"/>
                <a:cs typeface="Times New Roman" panose="02020603050405020304" pitchFamily="18" charset="0"/>
              </a:rPr>
              <a:t> obligați să calculeze de sine stătător plățile pentru poluarea mediului prevăzute la art. 6, 9 și 10, să achite la bugetul de stat plățile corespunzătoare și să prezinte Serviciului Fiscal de Stat darea de seamă respectivă, </a:t>
            </a:r>
            <a:r>
              <a:rPr lang="ro-RO" sz="1600" b="0" dirty="0" err="1">
                <a:solidFill>
                  <a:schemeClr val="tx1"/>
                </a:solidFill>
                <a:latin typeface="Times New Roman" panose="02020603050405020304" pitchFamily="18" charset="0"/>
                <a:cs typeface="Times New Roman" panose="02020603050405020304" pitchFamily="18" charset="0"/>
              </a:rPr>
              <a:t>utilizînd</a:t>
            </a:r>
            <a:r>
              <a:rPr lang="ro-RO" sz="1600" b="0" dirty="0">
                <a:solidFill>
                  <a:schemeClr val="tx1"/>
                </a:solidFill>
                <a:latin typeface="Times New Roman" panose="02020603050405020304" pitchFamily="18" charset="0"/>
                <a:cs typeface="Times New Roman" panose="02020603050405020304" pitchFamily="18" charset="0"/>
              </a:rPr>
              <a:t>, în mod obligatoriu, metode automatizate de raportare electronică în condițiile stipulate la art. 187 alin. (21) din Codul fiscal. Forma și modul de completare a dării de seamă se aprobă de către Ministerul Agriculturii, Dezvoltării Regionale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Mediului.</a:t>
            </a:r>
          </a:p>
          <a:p>
            <a:pPr algn="just"/>
            <a:r>
              <a:rPr lang="ro-RO" sz="1600" b="0" dirty="0">
                <a:solidFill>
                  <a:schemeClr val="tx1"/>
                </a:solidFill>
                <a:latin typeface="Times New Roman" panose="02020603050405020304" pitchFamily="18" charset="0"/>
                <a:cs typeface="Times New Roman" panose="02020603050405020304" pitchFamily="18" charset="0"/>
              </a:rPr>
              <a:t>   (3) Subiecții vizați la art. 6, 9 și 10 </a:t>
            </a:r>
            <a:r>
              <a:rPr lang="ro-RO" sz="1600" dirty="0">
                <a:solidFill>
                  <a:schemeClr val="tx1"/>
                </a:solidFill>
                <a:latin typeface="Times New Roman" panose="02020603050405020304" pitchFamily="18" charset="0"/>
                <a:cs typeface="Times New Roman" panose="02020603050405020304" pitchFamily="18" charset="0"/>
              </a:rPr>
              <a:t>calculează și achită plățile corespunzătoare și prezintă darea de seamă respectivă anual, </a:t>
            </a:r>
            <a:r>
              <a:rPr lang="ro-RO" sz="1600" dirty="0" err="1">
                <a:solidFill>
                  <a:schemeClr val="tx1"/>
                </a:solidFill>
                <a:latin typeface="Times New Roman" panose="02020603050405020304" pitchFamily="18" charset="0"/>
                <a:cs typeface="Times New Roman" panose="02020603050405020304" pitchFamily="18" charset="0"/>
              </a:rPr>
              <a:t>pînă</a:t>
            </a:r>
            <a:r>
              <a:rPr lang="ro-RO" sz="1600" dirty="0">
                <a:solidFill>
                  <a:schemeClr val="tx1"/>
                </a:solidFill>
                <a:latin typeface="Times New Roman" panose="02020603050405020304" pitchFamily="18" charset="0"/>
                <a:cs typeface="Times New Roman" panose="02020603050405020304" pitchFamily="18" charset="0"/>
              </a:rPr>
              <a:t> la data de 25 a lunii februarie a anului următor de gestiune</a:t>
            </a:r>
            <a:r>
              <a:rPr lang="ro-RO" sz="1600" b="0" dirty="0">
                <a:solidFill>
                  <a:schemeClr val="tx1"/>
                </a:solidFill>
                <a:latin typeface="Times New Roman" panose="02020603050405020304" pitchFamily="18" charset="0"/>
                <a:cs typeface="Times New Roman" panose="02020603050405020304" pitchFamily="18" charset="0"/>
              </a:rPr>
              <a:t>.    </a:t>
            </a: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dirty="0">
                <a:solidFill>
                  <a:schemeClr val="tx1"/>
                </a:solidFill>
                <a:latin typeface="Times New Roman" panose="02020603050405020304" pitchFamily="18" charset="0"/>
                <a:cs typeface="Times New Roman" panose="02020603050405020304" pitchFamily="18" charset="0"/>
              </a:rPr>
              <a:t>Capitolul III. Calculul </a:t>
            </a:r>
            <a:r>
              <a:rPr lang="ro-RO" sz="1600" dirty="0" err="1">
                <a:solidFill>
                  <a:schemeClr val="tx1"/>
                </a:solidFill>
                <a:latin typeface="Times New Roman" panose="02020603050405020304" pitchFamily="18" charset="0"/>
                <a:cs typeface="Times New Roman" panose="02020603050405020304" pitchFamily="18" charset="0"/>
              </a:rPr>
              <a:t>plăţii</a:t>
            </a:r>
            <a:r>
              <a:rPr lang="ro-RO" sz="1600" dirty="0">
                <a:solidFill>
                  <a:schemeClr val="tx1"/>
                </a:solidFill>
                <a:latin typeface="Times New Roman" panose="02020603050405020304" pitchFamily="18" charset="0"/>
                <a:cs typeface="Times New Roman" panose="02020603050405020304" pitchFamily="18" charset="0"/>
              </a:rPr>
              <a:t> pentru deversările de </a:t>
            </a:r>
            <a:r>
              <a:rPr lang="ro-RO" sz="1600" dirty="0" err="1">
                <a:solidFill>
                  <a:schemeClr val="tx1"/>
                </a:solidFill>
                <a:latin typeface="Times New Roman" panose="02020603050405020304" pitchFamily="18" charset="0"/>
                <a:cs typeface="Times New Roman" panose="02020603050405020304" pitchFamily="18" charset="0"/>
              </a:rPr>
              <a:t>poluanţi</a:t>
            </a:r>
            <a:r>
              <a:rPr lang="ro-RO" sz="1600" dirty="0">
                <a:solidFill>
                  <a:schemeClr val="tx1"/>
                </a:solidFill>
                <a:latin typeface="Times New Roman" panose="02020603050405020304" pitchFamily="18" charset="0"/>
                <a:cs typeface="Times New Roman" panose="02020603050405020304" pitchFamily="18" charset="0"/>
              </a:rPr>
              <a:t>  - conform prevederii</a:t>
            </a:r>
            <a:r>
              <a:rPr lang="ro-RO" sz="1600" b="0" dirty="0">
                <a:solidFill>
                  <a:schemeClr val="tx1"/>
                </a:solidFill>
                <a:latin typeface="Times New Roman" panose="02020603050405020304" pitchFamily="18" charset="0"/>
                <a:cs typeface="Times New Roman" panose="02020603050405020304" pitchFamily="18" charset="0"/>
              </a:rPr>
              <a:t> </a:t>
            </a:r>
            <a:r>
              <a:rPr lang="ro-RO" sz="1600" dirty="0">
                <a:solidFill>
                  <a:srgbClr val="0000FF"/>
                </a:solidFill>
                <a:latin typeface="Times New Roman" panose="02020603050405020304" pitchFamily="18" charset="0"/>
                <a:cs typeface="Times New Roman" panose="02020603050405020304" pitchFamily="18" charset="0"/>
              </a:rPr>
              <a:t>INSTRUCŢIUNII Nr. 1704 din  17.04.2000 privind calculul </a:t>
            </a:r>
            <a:r>
              <a:rPr lang="ro-RO" sz="1600" dirty="0" err="1">
                <a:solidFill>
                  <a:srgbClr val="0000FF"/>
                </a:solidFill>
                <a:latin typeface="Times New Roman" panose="02020603050405020304" pitchFamily="18" charset="0"/>
                <a:cs typeface="Times New Roman" panose="02020603050405020304" pitchFamily="18" charset="0"/>
              </a:rPr>
              <a:t>plăţii</a:t>
            </a:r>
            <a:r>
              <a:rPr lang="ro-RO" sz="1600" dirty="0">
                <a:solidFill>
                  <a:srgbClr val="0000FF"/>
                </a:solidFill>
                <a:latin typeface="Times New Roman" panose="02020603050405020304" pitchFamily="18" charset="0"/>
                <a:cs typeface="Times New Roman" panose="02020603050405020304" pitchFamily="18" charset="0"/>
              </a:rPr>
              <a:t> pentru poluarea mediului în Republica Moldova</a:t>
            </a:r>
          </a:p>
          <a:p>
            <a:pPr algn="just"/>
            <a:r>
              <a:rPr lang="ro-RO" sz="1600" b="0" dirty="0">
                <a:solidFill>
                  <a:schemeClr val="tx1"/>
                </a:solidFill>
                <a:latin typeface="Times New Roman" panose="02020603050405020304" pitchFamily="18" charset="0"/>
                <a:cs typeface="Times New Roman" panose="02020603050405020304" pitchFamily="18" charset="0"/>
              </a:rPr>
              <a:t>Plata pentru deversările </a:t>
            </a:r>
            <a:r>
              <a:rPr lang="ro-RO" sz="1600" b="0" dirty="0" err="1">
                <a:solidFill>
                  <a:schemeClr val="tx1"/>
                </a:solidFill>
                <a:latin typeface="Times New Roman" panose="02020603050405020304" pitchFamily="18" charset="0"/>
                <a:cs typeface="Times New Roman" panose="02020603050405020304" pitchFamily="18" charset="0"/>
              </a:rPr>
              <a:t>poluanţilor</a:t>
            </a:r>
            <a:r>
              <a:rPr lang="ro-RO" sz="1600" b="0" dirty="0">
                <a:solidFill>
                  <a:schemeClr val="tx1"/>
                </a:solidFill>
                <a:latin typeface="Times New Roman" panose="02020603050405020304" pitchFamily="18" charset="0"/>
                <a:cs typeface="Times New Roman" panose="02020603050405020304" pitchFamily="18" charset="0"/>
              </a:rPr>
              <a:t> cu apele uzate se efectuează în conformitate cu prevederile art. 9 al Legii nr. 1540 privind plata pentru poluarea mediului.</a:t>
            </a:r>
          </a:p>
          <a:p>
            <a:pPr algn="just"/>
            <a:r>
              <a:rPr lang="ro-RO" sz="1600" b="0" dirty="0">
                <a:solidFill>
                  <a:schemeClr val="tx1"/>
                </a:solidFill>
                <a:latin typeface="Times New Roman" panose="02020603050405020304" pitchFamily="18" charset="0"/>
                <a:cs typeface="Times New Roman" panose="02020603050405020304" pitchFamily="18" charset="0"/>
              </a:rPr>
              <a:t>Plata pentru emisiile/deversările de </a:t>
            </a:r>
            <a:r>
              <a:rPr lang="ro-RO" sz="1600" b="0" dirty="0" err="1">
                <a:solidFill>
                  <a:schemeClr val="tx1"/>
                </a:solidFill>
                <a:latin typeface="Times New Roman" panose="02020603050405020304" pitchFamily="18" charset="0"/>
                <a:cs typeface="Times New Roman" panose="02020603050405020304" pitchFamily="18" charset="0"/>
              </a:rPr>
              <a:t>poluanţi</a:t>
            </a:r>
            <a:r>
              <a:rPr lang="ro-RO" sz="1600" b="0" dirty="0">
                <a:solidFill>
                  <a:schemeClr val="tx1"/>
                </a:solidFill>
                <a:latin typeface="Times New Roman" panose="02020603050405020304" pitchFamily="18" charset="0"/>
                <a:cs typeface="Times New Roman" panose="02020603050405020304" pitchFamily="18" charset="0"/>
              </a:rPr>
              <a:t> în limitele normativelor stabilite se consideră plata menită compensării impactului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restabilirii componentelor mediului </a:t>
            </a:r>
            <a:r>
              <a:rPr lang="ro-RO" sz="1600" b="0" dirty="0" err="1">
                <a:solidFill>
                  <a:schemeClr val="tx1"/>
                </a:solidFill>
                <a:latin typeface="Times New Roman" panose="02020603050405020304" pitchFamily="18" charset="0"/>
                <a:cs typeface="Times New Roman" panose="02020603050405020304" pitchFamily="18" charset="0"/>
              </a:rPr>
              <a:t>influenţate</a:t>
            </a:r>
            <a:r>
              <a:rPr lang="ro-RO" sz="1600" b="0" dirty="0">
                <a:solidFill>
                  <a:schemeClr val="tx1"/>
                </a:solidFill>
                <a:latin typeface="Times New Roman" panose="02020603050405020304" pitchFamily="18" charset="0"/>
                <a:cs typeface="Times New Roman" panose="02020603050405020304" pitchFamily="18" charset="0"/>
              </a:rPr>
              <a:t> de poluare cu asigurarea </a:t>
            </a:r>
            <a:r>
              <a:rPr lang="ro-RO" sz="1600" b="0" dirty="0" err="1">
                <a:solidFill>
                  <a:schemeClr val="tx1"/>
                </a:solidFill>
                <a:latin typeface="Times New Roman" panose="02020603050405020304" pitchFamily="18" charset="0"/>
                <a:cs typeface="Times New Roman" panose="02020603050405020304" pitchFamily="18" charset="0"/>
              </a:rPr>
              <a:t>condiţiilor</a:t>
            </a:r>
            <a:r>
              <a:rPr lang="ro-RO" sz="1600" b="0" dirty="0">
                <a:solidFill>
                  <a:schemeClr val="tx1"/>
                </a:solidFill>
                <a:latin typeface="Times New Roman" panose="02020603050405020304" pitchFamily="18" charset="0"/>
                <a:cs typeface="Times New Roman" panose="02020603050405020304" pitchFamily="18" charset="0"/>
              </a:rPr>
              <a:t> favorabile pentru dezvoltarea </a:t>
            </a:r>
            <a:r>
              <a:rPr lang="ro-RO" sz="1600" b="0" dirty="0" err="1">
                <a:solidFill>
                  <a:schemeClr val="tx1"/>
                </a:solidFill>
                <a:latin typeface="Times New Roman" panose="02020603050405020304" pitchFamily="18" charset="0"/>
                <a:cs typeface="Times New Roman" panose="02020603050405020304" pitchFamily="18" charset="0"/>
              </a:rPr>
              <a:t>societăţii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funcţionarea</a:t>
            </a:r>
            <a:r>
              <a:rPr lang="ro-RO" sz="1600" b="0" dirty="0">
                <a:solidFill>
                  <a:schemeClr val="tx1"/>
                </a:solidFill>
                <a:latin typeface="Times New Roman" panose="02020603050405020304" pitchFamily="18" charset="0"/>
                <a:cs typeface="Times New Roman" panose="02020603050405020304" pitchFamily="18" charset="0"/>
              </a:rPr>
              <a:t> normală a ecosistemelor. </a:t>
            </a:r>
            <a:endParaRPr lang="en-US" sz="16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4872846"/>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E31FC750-AAAA-4E23-BA94-9A6E1D0B2A12}"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770537"/>
          </a:xfrm>
          <a:prstGeom prst="rect">
            <a:avLst/>
          </a:prstGeom>
          <a:noFill/>
        </p:spPr>
        <p:txBody>
          <a:bodyPr wrap="square" rtlCol="0">
            <a:spAutoFit/>
          </a:bodyPr>
          <a:lstStyle/>
          <a:p>
            <a:pPr algn="just"/>
            <a:endParaRPr lang="ro-RO" sz="1600" dirty="0">
              <a:solidFill>
                <a:schemeClr val="tx1"/>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Plata se </a:t>
            </a:r>
            <a:r>
              <a:rPr lang="ro-RO" sz="1600" b="0" dirty="0" err="1">
                <a:solidFill>
                  <a:schemeClr val="tx1"/>
                </a:solidFill>
                <a:latin typeface="Times New Roman" panose="02020603050405020304" pitchFamily="18" charset="0"/>
                <a:cs typeface="Times New Roman" panose="02020603050405020304" pitchFamily="18" charset="0"/>
              </a:rPr>
              <a:t>stabileşte</a:t>
            </a:r>
            <a:r>
              <a:rPr lang="ro-RO" sz="1600" b="0" dirty="0">
                <a:solidFill>
                  <a:schemeClr val="tx1"/>
                </a:solidFill>
                <a:latin typeface="Times New Roman" panose="02020603050405020304" pitchFamily="18" charset="0"/>
                <a:cs typeface="Times New Roman" panose="02020603050405020304" pitchFamily="18" charset="0"/>
              </a:rPr>
              <a:t> pentru  deversarea </a:t>
            </a:r>
            <a:r>
              <a:rPr lang="ro-RO" sz="1600" b="0" dirty="0" err="1">
                <a:solidFill>
                  <a:schemeClr val="tx1"/>
                </a:solidFill>
                <a:latin typeface="Times New Roman" panose="02020603050405020304" pitchFamily="18" charset="0"/>
                <a:cs typeface="Times New Roman" panose="02020603050405020304" pitchFamily="18" charset="0"/>
              </a:rPr>
              <a:t>poluanţilor</a:t>
            </a:r>
            <a:r>
              <a:rPr lang="ro-RO" sz="1600" b="0" dirty="0">
                <a:solidFill>
                  <a:schemeClr val="tx1"/>
                </a:solidFill>
                <a:latin typeface="Times New Roman" panose="02020603050405020304" pitchFamily="18" charset="0"/>
                <a:cs typeface="Times New Roman" panose="02020603050405020304" pitchFamily="18" charset="0"/>
              </a:rPr>
              <a:t> nemijlocit în cursurile de apă de </a:t>
            </a:r>
            <a:r>
              <a:rPr lang="ro-RO" sz="1600" b="0" dirty="0" err="1">
                <a:solidFill>
                  <a:schemeClr val="tx1"/>
                </a:solidFill>
                <a:latin typeface="Times New Roman" panose="02020603050405020304" pitchFamily="18" charset="0"/>
                <a:cs typeface="Times New Roman" panose="02020603050405020304" pitchFamily="18" charset="0"/>
              </a:rPr>
              <a:t>suprafaţă</a:t>
            </a:r>
            <a:r>
              <a:rPr lang="ro-RO" sz="1600" b="0" dirty="0">
                <a:solidFill>
                  <a:schemeClr val="tx1"/>
                </a:solidFill>
                <a:latin typeface="Times New Roman" panose="02020603050405020304" pitchFamily="18" charset="0"/>
                <a:cs typeface="Times New Roman" panose="02020603050405020304" pitchFamily="18" charset="0"/>
              </a:rPr>
              <a:t>, canalele de desecare a terenurilor agricole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alte obiecte, pentru descărcările de </a:t>
            </a:r>
            <a:r>
              <a:rPr lang="ro-RO" sz="1600" b="0" dirty="0" err="1">
                <a:solidFill>
                  <a:schemeClr val="tx1"/>
                </a:solidFill>
                <a:latin typeface="Times New Roman" panose="02020603050405020304" pitchFamily="18" charset="0"/>
                <a:cs typeface="Times New Roman" panose="02020603050405020304" pitchFamily="18" charset="0"/>
              </a:rPr>
              <a:t>poluanţi</a:t>
            </a:r>
            <a:r>
              <a:rPr lang="ro-RO" sz="1600" b="0" dirty="0">
                <a:solidFill>
                  <a:schemeClr val="tx1"/>
                </a:solidFill>
                <a:latin typeface="Times New Roman" panose="02020603050405020304" pitchFamily="18" charset="0"/>
                <a:cs typeface="Times New Roman" panose="02020603050405020304" pitchFamily="18" charset="0"/>
              </a:rPr>
              <a:t> în sistemele centralizate de canalizare sau în rezervoarele-receptoare, la </a:t>
            </a:r>
            <a:r>
              <a:rPr lang="ro-RO" sz="1600" b="0" dirty="0" err="1">
                <a:solidFill>
                  <a:schemeClr val="tx1"/>
                </a:solidFill>
                <a:latin typeface="Times New Roman" panose="02020603050405020304" pitchFamily="18" charset="0"/>
                <a:cs typeface="Times New Roman" panose="02020603050405020304" pitchFamily="18" charset="0"/>
              </a:rPr>
              <a:t>cîmpurile</a:t>
            </a:r>
            <a:r>
              <a:rPr lang="ro-RO" sz="1600" b="0" dirty="0">
                <a:solidFill>
                  <a:schemeClr val="tx1"/>
                </a:solidFill>
                <a:latin typeface="Times New Roman" panose="02020603050405020304" pitchFamily="18" charset="0"/>
                <a:cs typeface="Times New Roman" panose="02020603050405020304" pitchFamily="18" charset="0"/>
              </a:rPr>
              <a:t> de </a:t>
            </a:r>
            <a:r>
              <a:rPr lang="ro-RO" sz="1600" b="0" dirty="0" err="1">
                <a:solidFill>
                  <a:schemeClr val="tx1"/>
                </a:solidFill>
                <a:latin typeface="Times New Roman" panose="02020603050405020304" pitchFamily="18" charset="0"/>
                <a:cs typeface="Times New Roman" panose="02020603050405020304" pitchFamily="18" charset="0"/>
              </a:rPr>
              <a:t>filtraţie</a:t>
            </a:r>
            <a:r>
              <a:rPr lang="ro-RO" sz="1600" b="0" dirty="0">
                <a:solidFill>
                  <a:schemeClr val="tx1"/>
                </a:solidFill>
                <a:latin typeface="Times New Roman" panose="02020603050405020304" pitchFamily="18" charset="0"/>
                <a:cs typeface="Times New Roman" panose="02020603050405020304" pitchFamily="18" charset="0"/>
              </a:rPr>
              <a:t>, în acumulatoarele de </a:t>
            </a:r>
            <a:r>
              <a:rPr lang="ro-RO" sz="1600" b="0" dirty="0" err="1">
                <a:solidFill>
                  <a:schemeClr val="tx1"/>
                </a:solidFill>
                <a:latin typeface="Times New Roman" panose="02020603050405020304" pitchFamily="18" charset="0"/>
                <a:cs typeface="Times New Roman" panose="02020603050405020304" pitchFamily="18" charset="0"/>
              </a:rPr>
              <a:t>dejecţii</a:t>
            </a:r>
            <a:r>
              <a:rPr lang="ro-RO" sz="1600" b="0" dirty="0">
                <a:solidFill>
                  <a:schemeClr val="tx1"/>
                </a:solidFill>
                <a:latin typeface="Times New Roman" panose="02020603050405020304" pitchFamily="18" charset="0"/>
                <a:cs typeface="Times New Roman" panose="02020603050405020304" pitchFamily="18" charset="0"/>
              </a:rPr>
              <a:t> ale complexelor zootehnice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altele.</a:t>
            </a:r>
          </a:p>
          <a:p>
            <a:pPr algn="just"/>
            <a:r>
              <a:rPr lang="ro-RO" sz="1600" b="0" dirty="0">
                <a:solidFill>
                  <a:schemeClr val="tx1"/>
                </a:solidFill>
                <a:latin typeface="Times New Roman" panose="02020603050405020304" pitchFamily="18" charset="0"/>
                <a:cs typeface="Times New Roman" panose="02020603050405020304" pitchFamily="18" charset="0"/>
              </a:rPr>
              <a:t>În cazurile deversărilor neautorizate (accidentale) de </a:t>
            </a:r>
            <a:r>
              <a:rPr lang="ro-RO" sz="1600" b="0" dirty="0" err="1">
                <a:solidFill>
                  <a:schemeClr val="tx1"/>
                </a:solidFill>
                <a:latin typeface="Times New Roman" panose="02020603050405020304" pitchFamily="18" charset="0"/>
                <a:cs typeface="Times New Roman" panose="02020603050405020304" pitchFamily="18" charset="0"/>
              </a:rPr>
              <a:t>poluanţi</a:t>
            </a:r>
            <a:r>
              <a:rPr lang="ro-RO" sz="1600" b="0" dirty="0">
                <a:solidFill>
                  <a:schemeClr val="tx1"/>
                </a:solidFill>
                <a:latin typeface="Times New Roman" panose="02020603050405020304" pitchFamily="18" charset="0"/>
                <a:cs typeface="Times New Roman" panose="02020603050405020304" pitchFamily="18" charset="0"/>
              </a:rPr>
              <a:t>, de la întreprinderile poluante se cere repararea prejudiciului cauzat mediului înconjurător.</a:t>
            </a:r>
          </a:p>
          <a:p>
            <a:pPr algn="just"/>
            <a:r>
              <a:rPr lang="ro-RO" sz="1600" b="0" dirty="0">
                <a:solidFill>
                  <a:schemeClr val="tx1"/>
                </a:solidFill>
                <a:latin typeface="Times New Roman" panose="02020603050405020304" pitchFamily="18" charset="0"/>
                <a:cs typeface="Times New Roman" panose="02020603050405020304" pitchFamily="18" charset="0"/>
              </a:rPr>
              <a:t>Pentru </a:t>
            </a:r>
            <a:r>
              <a:rPr lang="ro-RO" sz="1600" b="0" dirty="0" err="1">
                <a:solidFill>
                  <a:schemeClr val="tx1"/>
                </a:solidFill>
                <a:latin typeface="Times New Roman" panose="02020603050405020304" pitchFamily="18" charset="0"/>
                <a:cs typeface="Times New Roman" panose="02020603050405020304" pitchFamily="18" charset="0"/>
              </a:rPr>
              <a:t>instalaţiile</a:t>
            </a:r>
            <a:r>
              <a:rPr lang="ro-RO" sz="1600" b="0" dirty="0">
                <a:solidFill>
                  <a:schemeClr val="tx1"/>
                </a:solidFill>
                <a:latin typeface="Times New Roman" panose="02020603050405020304" pitchFamily="18" charset="0"/>
                <a:cs typeface="Times New Roman" panose="02020603050405020304" pitchFamily="18" charset="0"/>
              </a:rPr>
              <a:t> comunale de epurare a apelor uzate plata se calculează conform listei de </a:t>
            </a:r>
            <a:r>
              <a:rPr lang="ro-RO" sz="1600" b="0" dirty="0" err="1">
                <a:solidFill>
                  <a:schemeClr val="tx1"/>
                </a:solidFill>
                <a:latin typeface="Times New Roman" panose="02020603050405020304" pitchFamily="18" charset="0"/>
                <a:cs typeface="Times New Roman" panose="02020603050405020304" pitchFamily="18" charset="0"/>
              </a:rPr>
              <a:t>poluanţi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prevăzuţi</a:t>
            </a:r>
            <a:r>
              <a:rPr lang="ro-RO" sz="1600" b="0" dirty="0">
                <a:solidFill>
                  <a:schemeClr val="tx1"/>
                </a:solidFill>
                <a:latin typeface="Times New Roman" panose="02020603050405020304" pitchFamily="18" charset="0"/>
                <a:cs typeface="Times New Roman" panose="02020603050405020304" pitchFamily="18" charset="0"/>
              </a:rPr>
              <a:t> în </a:t>
            </a:r>
            <a:r>
              <a:rPr lang="ro-RO" sz="1600" b="0" dirty="0" err="1">
                <a:solidFill>
                  <a:schemeClr val="tx1"/>
                </a:solidFill>
                <a:latin typeface="Times New Roman" panose="02020603050405020304" pitchFamily="18" charset="0"/>
                <a:cs typeface="Times New Roman" panose="02020603050405020304" pitchFamily="18" charset="0"/>
              </a:rPr>
              <a:t>documentaţia</a:t>
            </a:r>
            <a:r>
              <a:rPr lang="ro-RO" sz="1600" b="0" dirty="0">
                <a:solidFill>
                  <a:schemeClr val="tx1"/>
                </a:solidFill>
                <a:latin typeface="Times New Roman" panose="02020603050405020304" pitchFamily="18" charset="0"/>
                <a:cs typeface="Times New Roman" panose="02020603050405020304" pitchFamily="18" charset="0"/>
              </a:rPr>
              <a:t> de proiect.</a:t>
            </a:r>
          </a:p>
          <a:p>
            <a:pPr algn="just"/>
            <a:r>
              <a:rPr lang="ro-RO" sz="1600" b="0" dirty="0">
                <a:solidFill>
                  <a:schemeClr val="tx1"/>
                </a:solidFill>
                <a:latin typeface="Times New Roman" panose="02020603050405020304" pitchFamily="18" charset="0"/>
                <a:cs typeface="Times New Roman" panose="02020603050405020304" pitchFamily="18" charset="0"/>
              </a:rPr>
              <a:t>În cazul depistării </a:t>
            </a:r>
            <a:r>
              <a:rPr lang="ro-RO" sz="1600" b="0" dirty="0" err="1">
                <a:solidFill>
                  <a:schemeClr val="tx1"/>
                </a:solidFill>
                <a:latin typeface="Times New Roman" panose="02020603050405020304" pitchFamily="18" charset="0"/>
                <a:cs typeface="Times New Roman" panose="02020603050405020304" pitchFamily="18" charset="0"/>
              </a:rPr>
              <a:t>depăşirii</a:t>
            </a:r>
            <a:r>
              <a:rPr lang="ro-RO" sz="1600" b="0" dirty="0">
                <a:solidFill>
                  <a:schemeClr val="tx1"/>
                </a:solidFill>
                <a:latin typeface="Times New Roman" panose="02020603050405020304" pitchFamily="18" charset="0"/>
                <a:cs typeface="Times New Roman" panose="02020603050405020304" pitchFamily="18" charset="0"/>
              </a:rPr>
              <a:t> normelor de deversare stabilite pentru </a:t>
            </a:r>
            <a:r>
              <a:rPr lang="ro-RO" sz="1600" b="0" dirty="0" err="1">
                <a:solidFill>
                  <a:schemeClr val="tx1"/>
                </a:solidFill>
                <a:latin typeface="Times New Roman" panose="02020603050405020304" pitchFamily="18" charset="0"/>
                <a:cs typeface="Times New Roman" panose="02020603050405020304" pitchFamily="18" charset="0"/>
              </a:rPr>
              <a:t>alţi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poluanţi</a:t>
            </a:r>
            <a:r>
              <a:rPr lang="ro-RO" sz="1600" b="0" dirty="0">
                <a:solidFill>
                  <a:schemeClr val="tx1"/>
                </a:solidFill>
                <a:latin typeface="Times New Roman" panose="02020603050405020304" pitchFamily="18" charset="0"/>
                <a:cs typeface="Times New Roman" panose="02020603050405020304" pitchFamily="18" charset="0"/>
              </a:rPr>
              <a:t>, se aplică amenda sub formă de plată pentru poluare numai la </a:t>
            </a:r>
            <a:r>
              <a:rPr lang="ro-RO" sz="1600" b="0" dirty="0" err="1">
                <a:solidFill>
                  <a:schemeClr val="tx1"/>
                </a:solidFill>
                <a:latin typeface="Times New Roman" panose="02020603050405020304" pitchFamily="18" charset="0"/>
                <a:cs typeface="Times New Roman" panose="02020603050405020304" pitchFamily="18" charset="0"/>
              </a:rPr>
              <a:t>depăşirea</a:t>
            </a:r>
            <a:r>
              <a:rPr lang="ro-RO" sz="1600" b="0" dirty="0">
                <a:solidFill>
                  <a:schemeClr val="tx1"/>
                </a:solidFill>
                <a:latin typeface="Times New Roman" panose="02020603050405020304" pitchFamily="18" charset="0"/>
                <a:cs typeface="Times New Roman" panose="02020603050405020304" pitchFamily="18" charset="0"/>
              </a:rPr>
              <a:t> masei normative, </a:t>
            </a:r>
            <a:r>
              <a:rPr lang="ro-RO" sz="1600" b="0" dirty="0" err="1">
                <a:solidFill>
                  <a:schemeClr val="tx1"/>
                </a:solidFill>
                <a:latin typeface="Times New Roman" panose="02020603050405020304" pitchFamily="18" charset="0"/>
                <a:cs typeface="Times New Roman" panose="02020603050405020304" pitchFamily="18" charset="0"/>
              </a:rPr>
              <a:t>ţinînd</a:t>
            </a:r>
            <a:r>
              <a:rPr lang="ro-RO" sz="1600" b="0" dirty="0">
                <a:solidFill>
                  <a:schemeClr val="tx1"/>
                </a:solidFill>
                <a:latin typeface="Times New Roman" panose="02020603050405020304" pitchFamily="18" charset="0"/>
                <a:cs typeface="Times New Roman" panose="02020603050405020304" pitchFamily="18" charset="0"/>
              </a:rPr>
              <a:t>  cont de coeficientul de multiplicate a acestei </a:t>
            </a:r>
            <a:r>
              <a:rPr lang="ro-RO" sz="1600" b="0" dirty="0" err="1">
                <a:solidFill>
                  <a:schemeClr val="tx1"/>
                </a:solidFill>
                <a:latin typeface="Times New Roman" panose="02020603050405020304" pitchFamily="18" charset="0"/>
                <a:cs typeface="Times New Roman" panose="02020603050405020304" pitchFamily="18" charset="0"/>
              </a:rPr>
              <a:t>depăşiri</a:t>
            </a:r>
            <a:r>
              <a:rPr lang="ro-RO" sz="1600" b="0" dirty="0">
                <a:solidFill>
                  <a:schemeClr val="tx1"/>
                </a:solidFill>
                <a:latin typeface="Times New Roman" panose="02020603050405020304" pitchFamily="18" charset="0"/>
                <a:cs typeface="Times New Roman" panose="02020603050405020304" pitchFamily="18" charset="0"/>
              </a:rPr>
              <a:t> "R" (formula 5).</a:t>
            </a:r>
          </a:p>
          <a:p>
            <a:pPr algn="just"/>
            <a:r>
              <a:rPr lang="ro-RO" sz="1600" b="0" dirty="0">
                <a:solidFill>
                  <a:schemeClr val="tx1"/>
                </a:solidFill>
                <a:latin typeface="Times New Roman" panose="02020603050405020304" pitchFamily="18" charset="0"/>
                <a:cs typeface="Times New Roman" panose="02020603050405020304" pitchFamily="18" charset="0"/>
              </a:rPr>
              <a:t>Pentru </a:t>
            </a:r>
            <a:r>
              <a:rPr lang="ro-RO" sz="1600" b="0" dirty="0" err="1">
                <a:solidFill>
                  <a:schemeClr val="tx1"/>
                </a:solidFill>
                <a:latin typeface="Times New Roman" panose="02020603050405020304" pitchFamily="18" charset="0"/>
                <a:cs typeface="Times New Roman" panose="02020603050405020304" pitchFamily="18" charset="0"/>
              </a:rPr>
              <a:t>ceilalţi</a:t>
            </a:r>
            <a:r>
              <a:rPr lang="ro-RO" sz="1600" b="0" dirty="0">
                <a:solidFill>
                  <a:schemeClr val="tx1"/>
                </a:solidFill>
                <a:latin typeface="Times New Roman" panose="02020603050405020304" pitchFamily="18" charset="0"/>
                <a:cs typeface="Times New Roman" panose="02020603050405020304" pitchFamily="18" charset="0"/>
              </a:rPr>
              <a:t> beneficiari evacuatori de ape uzate în obiective acvatice, plata se calculează pentru </a:t>
            </a:r>
            <a:r>
              <a:rPr lang="ro-RO" sz="1600" b="0" dirty="0" err="1">
                <a:solidFill>
                  <a:schemeClr val="tx1"/>
                </a:solidFill>
                <a:latin typeface="Times New Roman" panose="02020603050405020304" pitchFamily="18" charset="0"/>
                <a:cs typeface="Times New Roman" panose="02020603050405020304" pitchFamily="18" charset="0"/>
              </a:rPr>
              <a:t>toţi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poluanţii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stabiliţi</a:t>
            </a:r>
            <a:r>
              <a:rPr lang="ro-RO" sz="1600" b="0" dirty="0">
                <a:solidFill>
                  <a:schemeClr val="tx1"/>
                </a:solidFill>
                <a:latin typeface="Times New Roman" panose="02020603050405020304" pitchFamily="18" charset="0"/>
                <a:cs typeface="Times New Roman" panose="02020603050405020304" pitchFamily="18" charset="0"/>
              </a:rPr>
              <a:t> în normele admisibile de deversare.</a:t>
            </a:r>
          </a:p>
          <a:p>
            <a:pPr algn="just"/>
            <a:r>
              <a:rPr lang="ro-RO" sz="1600" b="0" dirty="0">
                <a:solidFill>
                  <a:schemeClr val="tx1"/>
                </a:solidFill>
                <a:latin typeface="Times New Roman" panose="02020603050405020304" pitchFamily="18" charset="0"/>
                <a:cs typeface="Times New Roman" panose="02020603050405020304" pitchFamily="18" charset="0"/>
              </a:rPr>
              <a:t>Pentru întreprinderi - consumatoare de apă, ce evacuează apele uzate în sistemul de canalizare, plata se calculează conform indicilor specifici de poluare cu deversări industriale. Lista acestor indici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normativele CMA de </a:t>
            </a:r>
            <a:r>
              <a:rPr lang="ro-RO" sz="1600" b="0" dirty="0" err="1">
                <a:solidFill>
                  <a:schemeClr val="tx1"/>
                </a:solidFill>
                <a:latin typeface="Times New Roman" panose="02020603050405020304" pitchFamily="18" charset="0"/>
                <a:cs typeface="Times New Roman" panose="02020603050405020304" pitchFamily="18" charset="0"/>
              </a:rPr>
              <a:t>poluanţi</a:t>
            </a:r>
            <a:r>
              <a:rPr lang="ro-RO" sz="1600" b="0" dirty="0">
                <a:solidFill>
                  <a:schemeClr val="tx1"/>
                </a:solidFill>
                <a:latin typeface="Times New Roman" panose="02020603050405020304" pitchFamily="18" charset="0"/>
                <a:cs typeface="Times New Roman" panose="02020603050405020304" pitchFamily="18" charset="0"/>
              </a:rPr>
              <a:t> se aprobă de către </a:t>
            </a:r>
            <a:r>
              <a:rPr lang="ro-RO" sz="1600" b="0" dirty="0" err="1">
                <a:solidFill>
                  <a:schemeClr val="tx1"/>
                </a:solidFill>
                <a:latin typeface="Times New Roman" panose="02020603050405020304" pitchFamily="18" charset="0"/>
                <a:cs typeface="Times New Roman" panose="02020603050405020304" pitchFamily="18" charset="0"/>
              </a:rPr>
              <a:t>agenţiile</a:t>
            </a:r>
            <a:r>
              <a:rPr lang="ro-RO" sz="1600" b="0" dirty="0">
                <a:solidFill>
                  <a:schemeClr val="tx1"/>
                </a:solidFill>
                <a:latin typeface="Times New Roman" panose="02020603050405020304" pitchFamily="18" charset="0"/>
                <a:cs typeface="Times New Roman" panose="02020603050405020304" pitchFamily="18" charset="0"/>
              </a:rPr>
              <a:t> teritoriale ecologice la prezentarea de către serviciile de exploatare a </a:t>
            </a:r>
            <a:r>
              <a:rPr lang="ro-RO" sz="1600" b="0" dirty="0" err="1">
                <a:solidFill>
                  <a:schemeClr val="tx1"/>
                </a:solidFill>
                <a:latin typeface="Times New Roman" panose="02020603050405020304" pitchFamily="18" charset="0"/>
                <a:cs typeface="Times New Roman" panose="02020603050405020304" pitchFamily="18" charset="0"/>
              </a:rPr>
              <a:t>instalaţiilor</a:t>
            </a:r>
            <a:r>
              <a:rPr lang="ro-RO" sz="1600" b="0" dirty="0">
                <a:solidFill>
                  <a:schemeClr val="tx1"/>
                </a:solidFill>
                <a:latin typeface="Times New Roman" panose="02020603050405020304" pitchFamily="18" charset="0"/>
                <a:cs typeface="Times New Roman" panose="02020603050405020304" pitchFamily="18" charset="0"/>
              </a:rPr>
              <a:t> de epurare.</a:t>
            </a:r>
          </a:p>
          <a:p>
            <a:endParaRPr lang="en-US" sz="16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7215174"/>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45975E04-654B-4224-A8B9-178E4D5D22BD}"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770537"/>
          </a:xfrm>
          <a:prstGeom prst="rect">
            <a:avLst/>
          </a:prstGeom>
          <a:noFill/>
        </p:spPr>
        <p:txBody>
          <a:bodyPr wrap="square" rtlCol="0">
            <a:spAutoFit/>
          </a:bodyPr>
          <a:lstStyle/>
          <a:p>
            <a:pPr algn="just"/>
            <a:r>
              <a:rPr lang="pt-BR" sz="1600" b="0" dirty="0">
                <a:solidFill>
                  <a:schemeClr val="tx1"/>
                </a:solidFill>
                <a:latin typeface="Times New Roman" panose="02020603050405020304" pitchFamily="18" charset="0"/>
                <a:cs typeface="Times New Roman" panose="02020603050405020304" pitchFamily="18" charset="0"/>
              </a:rPr>
              <a:t>Plata pentru deversarea poluanţilor nu eliberează consumatorii de apă de la plata serviciilor pe tarifele diferenţiate şi de la sancţiuni economice şi compensarea pagubelor aduse întreprinderilor ce exploatează staţiile de epurare, în cazurile încălcării regulilor de recepţionare a apelor uzate de producţie în sistemul de canalizare a localităţilor urbane în corespundere cu </a:t>
            </a:r>
            <a:r>
              <a:rPr lang="pt-BR" sz="1600" dirty="0">
                <a:solidFill>
                  <a:srgbClr val="0000FF"/>
                </a:solidFill>
                <a:latin typeface="Times New Roman" panose="02020603050405020304" pitchFamily="18" charset="0"/>
                <a:cs typeface="Times New Roman" panose="02020603050405020304" pitchFamily="18" charset="0"/>
              </a:rPr>
              <a:t>Hotărîrea Guvernului Republicii Moldova nr.</a:t>
            </a:r>
            <a:r>
              <a:rPr lang="ro-RO" sz="1600" dirty="0">
                <a:solidFill>
                  <a:srgbClr val="0000FF"/>
                </a:solidFill>
                <a:latin typeface="Times New Roman" panose="02020603050405020304" pitchFamily="18" charset="0"/>
                <a:cs typeface="Times New Roman" panose="02020603050405020304" pitchFamily="18" charset="0"/>
              </a:rPr>
              <a:t> </a:t>
            </a:r>
            <a:r>
              <a:rPr lang="pt-BR" sz="1600" dirty="0">
                <a:solidFill>
                  <a:srgbClr val="0000FF"/>
                </a:solidFill>
                <a:latin typeface="Times New Roman" panose="02020603050405020304" pitchFamily="18" charset="0"/>
                <a:cs typeface="Times New Roman" panose="02020603050405020304" pitchFamily="18" charset="0"/>
              </a:rPr>
              <a:t>282 din 9.09.1988 "Cu privire la tarifele diferenţiate şi condiţiile de recepţionare a apelor uzate în canalizarea comunală"</a:t>
            </a:r>
            <a:r>
              <a:rPr lang="pt-BR" sz="1600" b="0" dirty="0">
                <a:solidFill>
                  <a:schemeClr val="tx1"/>
                </a:solidFill>
                <a:latin typeface="Times New Roman" panose="02020603050405020304" pitchFamily="18" charset="0"/>
                <a:cs typeface="Times New Roman" panose="02020603050405020304" pitchFamily="18" charset="0"/>
              </a:rPr>
              <a:t>.</a:t>
            </a:r>
            <a:endParaRPr lang="ro-RO" sz="1600" b="0" dirty="0">
              <a:solidFill>
                <a:schemeClr val="tx1"/>
              </a:solidFill>
              <a:latin typeface="Times New Roman" panose="02020603050405020304" pitchFamily="18" charset="0"/>
              <a:cs typeface="Times New Roman" panose="02020603050405020304" pitchFamily="18" charset="0"/>
            </a:endParaRP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pt-BR" sz="1600" b="0" dirty="0">
                <a:solidFill>
                  <a:schemeClr val="tx1"/>
                </a:solidFill>
                <a:latin typeface="Times New Roman" panose="02020603050405020304" pitchFamily="18" charset="0"/>
                <a:cs typeface="Times New Roman" panose="02020603050405020304" pitchFamily="18" charset="0"/>
              </a:rPr>
              <a:t>Ca apă uzată (reziduală, de canalizare) este calificată apa ce conţine reziduuri solide, lichide şi  gazoase sau  poluată termic în rezultatul unei activităţi antropogene. La categoria de apă uzată  se referă  apele reziduale menajere din localităţi,  apele  reziduale industriale, apele scurgerilor meteorice evacuate de pe terenurile agenţilor economici, apele poluate termic, apele de drenaj, apele deversate după utilizarea lor  în scopurile pisciculturii industriale.</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Pentru apele uzate - meteorice, de drenaj, ape folosite în  piscicultură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poluate termic, plata se exercită numai pentru valoarea </a:t>
            </a:r>
            <a:r>
              <a:rPr lang="ro-RO" sz="1600" b="0" dirty="0" err="1">
                <a:solidFill>
                  <a:schemeClr val="tx1"/>
                </a:solidFill>
                <a:latin typeface="Times New Roman" panose="02020603050405020304" pitchFamily="18" charset="0"/>
                <a:cs typeface="Times New Roman" panose="02020603050405020304" pitchFamily="18" charset="0"/>
              </a:rPr>
              <a:t>poluanţilor</a:t>
            </a:r>
            <a:r>
              <a:rPr lang="ro-RO" sz="1600" b="0" dirty="0">
                <a:solidFill>
                  <a:schemeClr val="tx1"/>
                </a:solidFill>
                <a:latin typeface="Times New Roman" panose="02020603050405020304" pitchFamily="18" charset="0"/>
                <a:cs typeface="Times New Roman" panose="02020603050405020304" pitchFamily="18" charset="0"/>
              </a:rPr>
              <a:t> ce </a:t>
            </a:r>
            <a:r>
              <a:rPr lang="ro-RO" sz="1600" b="0" dirty="0" err="1">
                <a:solidFill>
                  <a:schemeClr val="tx1"/>
                </a:solidFill>
                <a:latin typeface="Times New Roman" panose="02020603050405020304" pitchFamily="18" charset="0"/>
                <a:cs typeface="Times New Roman" panose="02020603050405020304" pitchFamily="18" charset="0"/>
              </a:rPr>
              <a:t>depăşesc</a:t>
            </a:r>
            <a:r>
              <a:rPr lang="ro-RO" sz="1600" b="0" dirty="0">
                <a:solidFill>
                  <a:schemeClr val="tx1"/>
                </a:solidFill>
                <a:latin typeface="Times New Roman" panose="02020603050405020304" pitchFamily="18" charset="0"/>
                <a:cs typeface="Times New Roman" panose="02020603050405020304" pitchFamily="18" charset="0"/>
              </a:rPr>
              <a:t> normativele admisibile de deversare.</a:t>
            </a:r>
          </a:p>
          <a:p>
            <a:pPr algn="just"/>
            <a:r>
              <a:rPr lang="ro-RO" sz="1600" b="0" dirty="0">
                <a:solidFill>
                  <a:schemeClr val="tx1"/>
                </a:solidFill>
                <a:latin typeface="Times New Roman" panose="02020603050405020304" pitchFamily="18" charset="0"/>
                <a:cs typeface="Times New Roman" panose="02020603050405020304" pitchFamily="18" charset="0"/>
              </a:rPr>
              <a:t>În conformitate cu </a:t>
            </a:r>
            <a:r>
              <a:rPr lang="ro-RO" sz="1600" b="0" dirty="0" err="1">
                <a:solidFill>
                  <a:schemeClr val="tx1"/>
                </a:solidFill>
                <a:latin typeface="Times New Roman" panose="02020603050405020304" pitchFamily="18" charset="0"/>
                <a:cs typeface="Times New Roman" panose="02020603050405020304" pitchFamily="18" charset="0"/>
              </a:rPr>
              <a:t>legislaţia</a:t>
            </a:r>
            <a:r>
              <a:rPr lang="ro-RO" sz="1600" b="0" dirty="0">
                <a:solidFill>
                  <a:schemeClr val="tx1"/>
                </a:solidFill>
                <a:latin typeface="Times New Roman" panose="02020603050405020304" pitchFamily="18" charset="0"/>
                <a:cs typeface="Times New Roman" panose="02020603050405020304" pitchFamily="18" charset="0"/>
              </a:rPr>
              <a:t> în vigoare, cu Codul apelor art.37.f. beneficiarii de apă </a:t>
            </a:r>
            <a:r>
              <a:rPr lang="ro-RO" sz="1600" b="0" dirty="0" err="1">
                <a:solidFill>
                  <a:schemeClr val="tx1"/>
                </a:solidFill>
                <a:latin typeface="Times New Roman" panose="02020603050405020304" pitchFamily="18" charset="0"/>
                <a:cs typeface="Times New Roman" panose="02020603050405020304" pitchFamily="18" charset="0"/>
              </a:rPr>
              <a:t>sînt</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obligaţi</a:t>
            </a:r>
            <a:r>
              <a:rPr lang="ro-RO" sz="1600" b="0" dirty="0">
                <a:solidFill>
                  <a:schemeClr val="tx1"/>
                </a:solidFill>
                <a:latin typeface="Times New Roman" panose="02020603050405020304" pitchFamily="18" charset="0"/>
                <a:cs typeface="Times New Roman" panose="02020603050405020304" pitchFamily="18" charset="0"/>
              </a:rPr>
              <a:t> să </a:t>
            </a:r>
            <a:r>
              <a:rPr lang="ro-RO" sz="1600" b="0" dirty="0" err="1">
                <a:solidFill>
                  <a:schemeClr val="tx1"/>
                </a:solidFill>
                <a:latin typeface="Times New Roman" panose="02020603050405020304" pitchFamily="18" charset="0"/>
                <a:cs typeface="Times New Roman" panose="02020603050405020304" pitchFamily="18" charset="0"/>
              </a:rPr>
              <a:t>ţină</a:t>
            </a:r>
            <a:r>
              <a:rPr lang="ro-RO" sz="1600" b="0" dirty="0">
                <a:solidFill>
                  <a:schemeClr val="tx1"/>
                </a:solidFill>
                <a:latin typeface="Times New Roman" panose="02020603050405020304" pitchFamily="18" charset="0"/>
                <a:cs typeface="Times New Roman" panose="02020603050405020304" pitchFamily="18" charset="0"/>
              </a:rPr>
              <a:t> în modul stabilit </a:t>
            </a:r>
            <a:r>
              <a:rPr lang="ro-RO" sz="1600" b="0" dirty="0" err="1">
                <a:solidFill>
                  <a:schemeClr val="tx1"/>
                </a:solidFill>
                <a:latin typeface="Times New Roman" panose="02020603050405020304" pitchFamily="18" charset="0"/>
                <a:cs typeface="Times New Roman" panose="02020603050405020304" pitchFamily="18" charset="0"/>
              </a:rPr>
              <a:t>evidenţa</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cantităţii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calităţii</a:t>
            </a:r>
            <a:r>
              <a:rPr lang="ro-RO" sz="1600" b="0" dirty="0">
                <a:solidFill>
                  <a:schemeClr val="tx1"/>
                </a:solidFill>
                <a:latin typeface="Times New Roman" panose="02020603050405020304" pitchFamily="18" charset="0"/>
                <a:cs typeface="Times New Roman" panose="02020603050405020304" pitchFamily="18" charset="0"/>
              </a:rPr>
              <a:t> apelor uzate. În lipsa </a:t>
            </a:r>
            <a:r>
              <a:rPr lang="ro-RO" sz="1600" b="0" dirty="0" err="1">
                <a:solidFill>
                  <a:schemeClr val="tx1"/>
                </a:solidFill>
                <a:latin typeface="Times New Roman" panose="02020603050405020304" pitchFamily="18" charset="0"/>
                <a:cs typeface="Times New Roman" panose="02020603050405020304" pitchFamily="18" charset="0"/>
              </a:rPr>
              <a:t>evidenţei</a:t>
            </a:r>
            <a:r>
              <a:rPr lang="ro-RO" sz="1600" b="0" dirty="0">
                <a:solidFill>
                  <a:schemeClr val="tx1"/>
                </a:solidFill>
                <a:latin typeface="Times New Roman" panose="02020603050405020304" pitchFamily="18" charset="0"/>
                <a:cs typeface="Times New Roman" panose="02020603050405020304" pitchFamily="18" charset="0"/>
              </a:rPr>
              <a:t> necesare,  </a:t>
            </a:r>
            <a:r>
              <a:rPr lang="ro-RO" sz="1600" b="0" dirty="0" err="1">
                <a:solidFill>
                  <a:schemeClr val="tx1"/>
                </a:solidFill>
                <a:latin typeface="Times New Roman" panose="02020603050405020304" pitchFamily="18" charset="0"/>
                <a:cs typeface="Times New Roman" panose="02020603050405020304" pitchFamily="18" charset="0"/>
              </a:rPr>
              <a:t>concentraţiile</a:t>
            </a:r>
            <a:r>
              <a:rPr lang="ro-RO" sz="1600" b="0" dirty="0">
                <a:solidFill>
                  <a:schemeClr val="tx1"/>
                </a:solidFill>
                <a:latin typeface="Times New Roman" panose="02020603050405020304" pitchFamily="18" charset="0"/>
                <a:cs typeface="Times New Roman" panose="02020603050405020304" pitchFamily="18" charset="0"/>
              </a:rPr>
              <a:t> reale pentru calcul se vor primi cele de proiect sau </a:t>
            </a:r>
            <a:r>
              <a:rPr lang="ro-RO" sz="1600" b="0" dirty="0" err="1">
                <a:solidFill>
                  <a:schemeClr val="tx1"/>
                </a:solidFill>
                <a:latin typeface="Times New Roman" panose="02020603050405020304" pitchFamily="18" charset="0"/>
                <a:cs typeface="Times New Roman" panose="02020603050405020304" pitchFamily="18" charset="0"/>
              </a:rPr>
              <a:t>ramurale</a:t>
            </a:r>
            <a:r>
              <a:rPr lang="ro-RO" sz="1600" b="0" dirty="0">
                <a:solidFill>
                  <a:schemeClr val="tx1"/>
                </a:solidFill>
                <a:latin typeface="Times New Roman" panose="02020603050405020304" pitchFamily="18" charset="0"/>
                <a:cs typeface="Times New Roman" panose="02020603050405020304" pitchFamily="18" charset="0"/>
              </a:rPr>
              <a:t>.</a:t>
            </a:r>
          </a:p>
          <a:p>
            <a:pPr algn="just"/>
            <a:endParaRPr lang="pt-BR" sz="1600" b="0" dirty="0">
              <a:solidFill>
                <a:schemeClr val="tx1"/>
              </a:solidFill>
              <a:latin typeface="Times New Roman" panose="02020603050405020304" pitchFamily="18" charset="0"/>
              <a:cs typeface="Times New Roman" panose="02020603050405020304" pitchFamily="18" charset="0"/>
            </a:endParaRPr>
          </a:p>
          <a:p>
            <a:pPr algn="just"/>
            <a:endParaRPr lang="pt-BR"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0913705"/>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8824FC59-6B9F-4725-9EE1-664259AF5383}"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2554545"/>
          </a:xfrm>
          <a:prstGeom prst="rect">
            <a:avLst/>
          </a:prstGeom>
          <a:noFill/>
        </p:spPr>
        <p:txBody>
          <a:bodyPr wrap="square" rtlCol="0">
            <a:spAutoFit/>
          </a:bodyPr>
          <a:lstStyle/>
          <a:p>
            <a:pPr algn="just"/>
            <a:r>
              <a:rPr lang="pt-BR" sz="1600" b="0" dirty="0">
                <a:solidFill>
                  <a:schemeClr val="tx1"/>
                </a:solidFill>
                <a:latin typeface="Times New Roman" panose="02020603050405020304" pitchFamily="18" charset="0"/>
                <a:cs typeface="Times New Roman" panose="02020603050405020304" pitchFamily="18" charset="0"/>
              </a:rPr>
              <a:t>Valorile deversărilor limitat admisibile (DLA) pentru apele uzate evacuate în apele de suprafaţă şi concentraţiilor maxim admisibile (CMA) de poluanţi în apele uzate evacuate în reţelele centralizate de canalizare sînt elaborate şi aprobate în modul stabilit de legislaţie şi actele normative în vigoare. În lipsa DLA, valorile normelor admisibile de evacuare a poluanţilor se iau cele stabilite în "Regulile de protecţie a resurselor acvatice".</a:t>
            </a:r>
            <a:endParaRPr lang="ro-RO" sz="1600" b="0" dirty="0">
              <a:solidFill>
                <a:schemeClr val="tx1"/>
              </a:solidFill>
              <a:latin typeface="Times New Roman" panose="02020603050405020304" pitchFamily="18" charset="0"/>
              <a:cs typeface="Times New Roman" panose="02020603050405020304" pitchFamily="18" charset="0"/>
            </a:endParaRP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dirty="0">
                <a:solidFill>
                  <a:srgbClr val="0000FF"/>
                </a:solidFill>
                <a:latin typeface="Times New Roman" panose="02020603050405020304" pitchFamily="18" charset="0"/>
                <a:cs typeface="Times New Roman" panose="02020603050405020304" pitchFamily="18" charset="0"/>
              </a:rPr>
              <a:t>Prin Hotărârea RSSM nr. 282 din 09.09.1988 </a:t>
            </a:r>
            <a:r>
              <a:rPr lang="ro-RO" sz="1600" b="0" dirty="0">
                <a:solidFill>
                  <a:schemeClr val="tx1"/>
                </a:solidFill>
                <a:latin typeface="Times New Roman" panose="02020603050405020304" pitchFamily="18" charset="0"/>
                <a:cs typeface="Times New Roman" panose="02020603050405020304" pitchFamily="18" charset="0"/>
              </a:rPr>
              <a:t>în scopul îmbunătățirii protecției resurselor de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 utilizării </a:t>
            </a:r>
            <a:r>
              <a:rPr lang="ro-RO" sz="1600" b="0" dirty="0" err="1">
                <a:solidFill>
                  <a:schemeClr val="tx1"/>
                </a:solidFill>
                <a:latin typeface="Times New Roman" panose="02020603050405020304" pitchFamily="18" charset="0"/>
                <a:cs typeface="Times New Roman" panose="02020603050405020304" pitchFamily="18" charset="0"/>
              </a:rPr>
              <a:t>raţionale</a:t>
            </a:r>
            <a:r>
              <a:rPr lang="ro-RO" sz="1600" b="0" dirty="0">
                <a:solidFill>
                  <a:schemeClr val="tx1"/>
                </a:solidFill>
                <a:latin typeface="Times New Roman" panose="02020603050405020304" pitchFamily="18" charset="0"/>
                <a:cs typeface="Times New Roman" panose="02020603050405020304" pitchFamily="18" charset="0"/>
              </a:rPr>
              <a:t> a acestora, s-a stabilit metoda de aplicare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calculare a tarifului </a:t>
            </a:r>
            <a:r>
              <a:rPr lang="ro-RO" sz="1600" b="0" dirty="0" err="1">
                <a:solidFill>
                  <a:schemeClr val="tx1"/>
                </a:solidFill>
                <a:latin typeface="Times New Roman" panose="02020603050405020304" pitchFamily="18" charset="0"/>
                <a:cs typeface="Times New Roman" panose="02020603050405020304" pitchFamily="18" charset="0"/>
              </a:rPr>
              <a:t>diferenţiat</a:t>
            </a:r>
            <a:r>
              <a:rPr lang="ro-RO" sz="1600" b="0" dirty="0">
                <a:solidFill>
                  <a:schemeClr val="tx1"/>
                </a:solidFill>
                <a:latin typeface="Times New Roman" panose="02020603050405020304" pitchFamily="18" charset="0"/>
                <a:cs typeface="Times New Roman" panose="02020603050405020304" pitchFamily="18" charset="0"/>
              </a:rPr>
              <a:t>, în cazul </a:t>
            </a:r>
            <a:r>
              <a:rPr lang="ro-RO" sz="1600" b="0" dirty="0" err="1">
                <a:solidFill>
                  <a:schemeClr val="tx1"/>
                </a:solidFill>
                <a:latin typeface="Times New Roman" panose="02020603050405020304" pitchFamily="18" charset="0"/>
                <a:cs typeface="Times New Roman" panose="02020603050405020304" pitchFamily="18" charset="0"/>
              </a:rPr>
              <a:t>depăşirii</a:t>
            </a:r>
            <a:r>
              <a:rPr lang="ro-RO" sz="1600" b="0" dirty="0">
                <a:solidFill>
                  <a:schemeClr val="tx1"/>
                </a:solidFill>
                <a:latin typeface="Times New Roman" panose="02020603050405020304" pitchFamily="18" charset="0"/>
                <a:cs typeface="Times New Roman" panose="02020603050405020304" pitchFamily="18" charset="0"/>
              </a:rPr>
              <a:t> normativelor aprobate de deversare în sistemul centralizat de canalizare.</a:t>
            </a:r>
            <a:endParaRPr lang="pt-BR" sz="1600" b="0" dirty="0">
              <a:solidFill>
                <a:schemeClr val="tx1"/>
              </a:solidFill>
              <a:latin typeface="Times New Roman" panose="02020603050405020304" pitchFamily="18" charset="0"/>
              <a:cs typeface="Times New Roman" panose="02020603050405020304" pitchFamily="18" charset="0"/>
            </a:endParaRPr>
          </a:p>
          <a:p>
            <a:pPr algn="just"/>
            <a:endParaRPr lang="pt-BR"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8217759"/>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7CB8D9D2-39CC-4B67-9943-3E861E1D4401}"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770537"/>
          </a:xfrm>
          <a:prstGeom prst="rect">
            <a:avLst/>
          </a:prstGeom>
          <a:noFill/>
        </p:spPr>
        <p:txBody>
          <a:bodyPr wrap="square" rtlCol="0">
            <a:spAutoFit/>
          </a:bodyPr>
          <a:lstStyle/>
          <a:p>
            <a:pPr algn="just"/>
            <a:r>
              <a:rPr lang="ro-RO" sz="1600" dirty="0">
                <a:solidFill>
                  <a:srgbClr val="0000FF"/>
                </a:solidFill>
                <a:latin typeface="Times New Roman" panose="02020603050405020304" pitchFamily="18" charset="0"/>
                <a:cs typeface="Times New Roman" panose="02020603050405020304" pitchFamily="18" charset="0"/>
              </a:rPr>
              <a:t>HOTĂRÎRE ANRE Nr. 180 din  10.06.2016 cu privire la aprobarea Regulamentului cu privire la stabilirea </a:t>
            </a:r>
            <a:r>
              <a:rPr lang="ro-RO" sz="1600" dirty="0" err="1">
                <a:solidFill>
                  <a:srgbClr val="0000FF"/>
                </a:solidFill>
                <a:latin typeface="Times New Roman" panose="02020603050405020304" pitchFamily="18" charset="0"/>
                <a:cs typeface="Times New Roman" panose="02020603050405020304" pitchFamily="18" charset="0"/>
              </a:rPr>
              <a:t>şi</a:t>
            </a:r>
            <a:r>
              <a:rPr lang="ro-RO" sz="1600" dirty="0">
                <a:solidFill>
                  <a:srgbClr val="0000FF"/>
                </a:solidFill>
                <a:latin typeface="Times New Roman" panose="02020603050405020304" pitchFamily="18" charset="0"/>
                <a:cs typeface="Times New Roman" panose="02020603050405020304" pitchFamily="18" charset="0"/>
              </a:rPr>
              <a:t> aprobarea, în scop de determinare a tarifelor, a consumului tehnologic </a:t>
            </a:r>
            <a:r>
              <a:rPr lang="ro-RO" sz="1600" dirty="0" err="1">
                <a:solidFill>
                  <a:srgbClr val="0000FF"/>
                </a:solidFill>
                <a:latin typeface="Times New Roman" panose="02020603050405020304" pitchFamily="18" charset="0"/>
                <a:cs typeface="Times New Roman" panose="02020603050405020304" pitchFamily="18" charset="0"/>
              </a:rPr>
              <a:t>şi</a:t>
            </a:r>
            <a:r>
              <a:rPr lang="ro-RO" sz="1600" dirty="0">
                <a:solidFill>
                  <a:srgbClr val="0000FF"/>
                </a:solidFill>
                <a:latin typeface="Times New Roman" panose="02020603050405020304" pitchFamily="18" charset="0"/>
                <a:cs typeface="Times New Roman" panose="02020603050405020304" pitchFamily="18" charset="0"/>
              </a:rPr>
              <a:t> a pierderilor de apă în sistemele publice de alimentare cu apă</a:t>
            </a:r>
          </a:p>
          <a:p>
            <a:pPr algn="just"/>
            <a:r>
              <a:rPr lang="pt-BR" sz="16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http://lex.justice.md/index.php?action=view&amp;view=doc&amp;lang=1&amp;id=365854</a:t>
            </a:r>
            <a:endParaRPr lang="ro-RO" sz="1600" dirty="0">
              <a:solidFill>
                <a:srgbClr val="00B050"/>
              </a:solidFill>
              <a:latin typeface="Times New Roman" panose="02020603050405020304" pitchFamily="18" charset="0"/>
              <a:cs typeface="Times New Roman" panose="02020603050405020304" pitchFamily="18" charset="0"/>
            </a:endParaRPr>
          </a:p>
          <a:p>
            <a:pPr algn="just"/>
            <a:r>
              <a:rPr lang="pt-BR" sz="1600" dirty="0">
                <a:solidFill>
                  <a:schemeClr val="tx1"/>
                </a:solidFill>
                <a:latin typeface="Times New Roman" panose="02020603050405020304" pitchFamily="18" charset="0"/>
                <a:cs typeface="Times New Roman" panose="02020603050405020304" pitchFamily="18" charset="0"/>
              </a:rPr>
              <a:t>SCOPUL  ŞI  DOMENIUL DE APLICARE</a:t>
            </a:r>
          </a:p>
          <a:p>
            <a:pPr algn="just"/>
            <a:r>
              <a:rPr lang="pt-BR" sz="1600" b="0" dirty="0">
                <a:solidFill>
                  <a:schemeClr val="tx1"/>
                </a:solidFill>
                <a:latin typeface="Times New Roman" panose="02020603050405020304" pitchFamily="18" charset="0"/>
                <a:cs typeface="Times New Roman" panose="02020603050405020304" pitchFamily="18" charset="0"/>
              </a:rPr>
              <a:t>1.</a:t>
            </a:r>
            <a:r>
              <a:rPr lang="ro-RO" sz="1600" b="0" dirty="0">
                <a:solidFill>
                  <a:schemeClr val="tx1"/>
                </a:solidFill>
                <a:latin typeface="Times New Roman" panose="02020603050405020304" pitchFamily="18" charset="0"/>
                <a:cs typeface="Times New Roman" panose="02020603050405020304" pitchFamily="18" charset="0"/>
              </a:rPr>
              <a:t> </a:t>
            </a:r>
            <a:r>
              <a:rPr lang="pt-BR" sz="1600" b="0" dirty="0">
                <a:solidFill>
                  <a:schemeClr val="tx1"/>
                </a:solidFill>
                <a:latin typeface="Times New Roman" panose="02020603050405020304" pitchFamily="18" charset="0"/>
                <a:cs typeface="Times New Roman" panose="02020603050405020304" pitchFamily="18" charset="0"/>
              </a:rPr>
              <a:t>Regulamentul cu privire la stabilirea şi aprobarea, în scop de determinare a tarifelor, a consumului tehnologic şi a pierderilor de apă în sistemele publice de alimentare cu apă (în continuare Regulament) are drept scop stabilirea modalităţii unice de calculare şi aprobare a consumurilor tehnologice şi a pierderilor de apă în sistemele publice de alimentare cu apă şi de canalizare, volume de apă care vor fi luate în consideraţie la determinarea tarifelor pentru serviciul public de alimentare cu apă, de  canalizare și de epurare a apelor uzate.                                </a:t>
            </a:r>
          </a:p>
          <a:p>
            <a:pPr algn="just"/>
            <a:r>
              <a:rPr lang="pt-BR" sz="1600" b="0" dirty="0">
                <a:solidFill>
                  <a:schemeClr val="tx1"/>
                </a:solidFill>
                <a:latin typeface="Times New Roman" panose="02020603050405020304" pitchFamily="18" charset="0"/>
                <a:cs typeface="Times New Roman" panose="02020603050405020304" pitchFamily="18" charset="0"/>
              </a:rPr>
              <a:t>2.</a:t>
            </a:r>
            <a:r>
              <a:rPr lang="ro-RO" sz="1600" b="0" dirty="0">
                <a:solidFill>
                  <a:schemeClr val="tx1"/>
                </a:solidFill>
                <a:latin typeface="Times New Roman" panose="02020603050405020304" pitchFamily="18" charset="0"/>
                <a:cs typeface="Times New Roman" panose="02020603050405020304" pitchFamily="18" charset="0"/>
              </a:rPr>
              <a:t> </a:t>
            </a:r>
            <a:r>
              <a:rPr lang="pt-BR" sz="1600" b="0" dirty="0">
                <a:solidFill>
                  <a:schemeClr val="tx1"/>
                </a:solidFill>
                <a:latin typeface="Times New Roman" panose="02020603050405020304" pitchFamily="18" charset="0"/>
                <a:cs typeface="Times New Roman" panose="02020603050405020304" pitchFamily="18" charset="0"/>
              </a:rPr>
              <a:t>Calcularea consumului tehnologic şi a pierderilor de apă se realizează în conformitate cu prezentul Regulament, de către fiecare operator care furnizează serviciul public de alimentare cu apă şi de canalizare  în scopul justificării consumului tehnologic şi a pierderilor de apă în procesele de captare, tratare, transportul, acumularea şi distribuţia apei, respectiv, canalizarea, epurarea şi evacuarea apelor uzate.</a:t>
            </a:r>
          </a:p>
          <a:p>
            <a:pPr algn="just"/>
            <a:r>
              <a:rPr lang="pt-BR" sz="1600" b="0" dirty="0">
                <a:solidFill>
                  <a:schemeClr val="tx1"/>
                </a:solidFill>
                <a:latin typeface="Times New Roman" panose="02020603050405020304" pitchFamily="18" charset="0"/>
                <a:cs typeface="Times New Roman" panose="02020603050405020304" pitchFamily="18" charset="0"/>
              </a:rPr>
              <a:t>La calcularea consumului tehnologic și a pierderilor de apă  se utilizează date tehnice din registrele de exploatare a utilajelor, a paşapoartelor  tehnice ale instalaţiilor, hărţilor tehnologice de exploatare a sistemului public de alimentare cu apă şi de canalizare.</a:t>
            </a:r>
          </a:p>
        </p:txBody>
      </p:sp>
    </p:spTree>
    <p:extLst>
      <p:ext uri="{BB962C8B-B14F-4D97-AF65-F5344CB8AC3E}">
        <p14:creationId xmlns:p14="http://schemas.microsoft.com/office/powerpoint/2010/main" val="653620830"/>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0F3AE6CA-DB80-42B8-BBFA-CC3B08015095}"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3293209"/>
          </a:xfrm>
          <a:prstGeom prst="rect">
            <a:avLst/>
          </a:prstGeom>
          <a:noFill/>
        </p:spPr>
        <p:txBody>
          <a:bodyPr wrap="square" rtlCol="0">
            <a:spAutoFit/>
          </a:bodyPr>
          <a:lstStyle/>
          <a:p>
            <a:pPr algn="just"/>
            <a:r>
              <a:rPr lang="ro-RO" sz="1600" b="0" dirty="0">
                <a:solidFill>
                  <a:schemeClr val="tx1"/>
                </a:solidFill>
                <a:latin typeface="Times New Roman" panose="02020603050405020304" pitchFamily="18" charset="0"/>
                <a:cs typeface="Times New Roman" panose="02020603050405020304" pitchFamily="18" charset="0"/>
              </a:rPr>
              <a:t>12. Calculul consumului de apă la realizarea </a:t>
            </a:r>
            <a:r>
              <a:rPr lang="ro-RO" sz="1600" b="0" dirty="0" err="1">
                <a:solidFill>
                  <a:schemeClr val="tx1"/>
                </a:solidFill>
                <a:latin typeface="Times New Roman" panose="02020603050405020304" pitchFamily="18" charset="0"/>
                <a:cs typeface="Times New Roman" panose="02020603050405020304" pitchFamily="18" charset="0"/>
              </a:rPr>
              <a:t>operaţiunilor</a:t>
            </a:r>
            <a:r>
              <a:rPr lang="ro-RO" sz="1600" b="0" dirty="0">
                <a:solidFill>
                  <a:schemeClr val="tx1"/>
                </a:solidFill>
                <a:latin typeface="Times New Roman" panose="02020603050405020304" pitchFamily="18" charset="0"/>
                <a:cs typeface="Times New Roman" panose="02020603050405020304" pitchFamily="18" charset="0"/>
              </a:rPr>
              <a:t> tehnologice pentru furnizarea serviciului public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 precum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calculul pierderilor de apă din sistemul public de alimentare cu apă în anul de reglementare se realizează pentru fiecare </a:t>
            </a:r>
            <a:r>
              <a:rPr lang="ro-RO" sz="1600" b="0" dirty="0" err="1">
                <a:solidFill>
                  <a:schemeClr val="tx1"/>
                </a:solidFill>
                <a:latin typeface="Times New Roman" panose="02020603050405020304" pitchFamily="18" charset="0"/>
                <a:cs typeface="Times New Roman" panose="02020603050405020304" pitchFamily="18" charset="0"/>
              </a:rPr>
              <a:t>operaţiune</a:t>
            </a:r>
            <a:r>
              <a:rPr lang="ro-RO" sz="1600" b="0" dirty="0">
                <a:solidFill>
                  <a:schemeClr val="tx1"/>
                </a:solidFill>
                <a:latin typeface="Times New Roman" panose="02020603050405020304" pitchFamily="18" charset="0"/>
                <a:cs typeface="Times New Roman" panose="02020603050405020304" pitchFamily="18" charset="0"/>
              </a:rPr>
              <a:t> tehnologică, tehnică.</a:t>
            </a:r>
          </a:p>
          <a:p>
            <a:pPr algn="just"/>
            <a:r>
              <a:rPr lang="ro-RO" sz="1600" b="0" dirty="0">
                <a:solidFill>
                  <a:schemeClr val="tx1"/>
                </a:solidFill>
                <a:latin typeface="Times New Roman" panose="02020603050405020304" pitchFamily="18" charset="0"/>
                <a:cs typeface="Times New Roman" panose="02020603050405020304" pitchFamily="18" charset="0"/>
              </a:rPr>
              <a:t>13. În cazul în care operatorul nu prezintă </a:t>
            </a:r>
            <a:r>
              <a:rPr lang="ro-RO" sz="1600" b="0" dirty="0" err="1">
                <a:solidFill>
                  <a:schemeClr val="tx1"/>
                </a:solidFill>
                <a:latin typeface="Times New Roman" panose="02020603050405020304" pitchFamily="18" charset="0"/>
                <a:cs typeface="Times New Roman" panose="02020603050405020304" pitchFamily="18" charset="0"/>
              </a:rPr>
              <a:t>informaţii</a:t>
            </a:r>
            <a:r>
              <a:rPr lang="ro-RO" sz="1600" b="0" dirty="0">
                <a:solidFill>
                  <a:schemeClr val="tx1"/>
                </a:solidFill>
                <a:latin typeface="Times New Roman" panose="02020603050405020304" pitchFamily="18" charset="0"/>
                <a:cs typeface="Times New Roman" panose="02020603050405020304" pitchFamily="18" charset="0"/>
              </a:rPr>
              <a:t> prin care se confirmă veridicitatea indicatorilor </a:t>
            </a:r>
            <a:r>
              <a:rPr lang="ro-RO" sz="1600" b="0" dirty="0" err="1">
                <a:solidFill>
                  <a:schemeClr val="tx1"/>
                </a:solidFill>
                <a:latin typeface="Times New Roman" panose="02020603050405020304" pitchFamily="18" charset="0"/>
                <a:cs typeface="Times New Roman" panose="02020603050405020304" pitchFamily="18" charset="0"/>
              </a:rPr>
              <a:t>utilizaţi</a:t>
            </a:r>
            <a:r>
              <a:rPr lang="ro-RO" sz="1600" b="0" dirty="0">
                <a:solidFill>
                  <a:schemeClr val="tx1"/>
                </a:solidFill>
                <a:latin typeface="Times New Roman" panose="02020603050405020304" pitchFamily="18" charset="0"/>
                <a:cs typeface="Times New Roman" panose="02020603050405020304" pitchFamily="18" charset="0"/>
              </a:rPr>
              <a:t> în calcul la realizarea </a:t>
            </a:r>
            <a:r>
              <a:rPr lang="ro-RO" sz="1600" b="0" dirty="0" err="1">
                <a:solidFill>
                  <a:schemeClr val="tx1"/>
                </a:solidFill>
                <a:latin typeface="Times New Roman" panose="02020603050405020304" pitchFamily="18" charset="0"/>
                <a:cs typeface="Times New Roman" panose="02020603050405020304" pitchFamily="18" charset="0"/>
              </a:rPr>
              <a:t>operaţiunilor</a:t>
            </a:r>
            <a:r>
              <a:rPr lang="ro-RO" sz="1600" b="0" dirty="0">
                <a:solidFill>
                  <a:schemeClr val="tx1"/>
                </a:solidFill>
                <a:latin typeface="Times New Roman" panose="02020603050405020304" pitchFamily="18" charset="0"/>
                <a:cs typeface="Times New Roman" panose="02020603050405020304" pitchFamily="18" charset="0"/>
              </a:rPr>
              <a:t> tehnologice, volumul respectiv de apă nu se califică ca consum tehnologic. </a:t>
            </a:r>
          </a:p>
          <a:p>
            <a:pPr algn="just"/>
            <a:r>
              <a:rPr lang="ro-RO" sz="1600" b="0" dirty="0">
                <a:solidFill>
                  <a:schemeClr val="tx1"/>
                </a:solidFill>
                <a:latin typeface="Times New Roman" panose="02020603050405020304" pitchFamily="18" charset="0"/>
                <a:cs typeface="Times New Roman" panose="02020603050405020304" pitchFamily="18" charset="0"/>
              </a:rPr>
              <a:t>14. La calcularea consumului de apă pentru serviciile </a:t>
            </a:r>
            <a:r>
              <a:rPr lang="ro-RO" sz="1600" b="0" dirty="0" err="1">
                <a:solidFill>
                  <a:schemeClr val="tx1"/>
                </a:solidFill>
                <a:latin typeface="Times New Roman" panose="02020603050405020304" pitchFamily="18" charset="0"/>
                <a:cs typeface="Times New Roman" panose="02020603050405020304" pitchFamily="18" charset="0"/>
              </a:rPr>
              <a:t>antiincendiare</a:t>
            </a:r>
            <a:r>
              <a:rPr lang="ro-RO" sz="1600" b="0" dirty="0">
                <a:solidFill>
                  <a:schemeClr val="tx1"/>
                </a:solidFill>
                <a:latin typeface="Times New Roman" panose="02020603050405020304" pitchFamily="18" charset="0"/>
                <a:cs typeface="Times New Roman" panose="02020603050405020304" pitchFamily="18" charset="0"/>
              </a:rPr>
              <a:t> se utilizează date tehnice conform datelor prezentate de Serviciul </a:t>
            </a:r>
            <a:r>
              <a:rPr lang="ro-RO" sz="1600" b="0" dirty="0" err="1">
                <a:solidFill>
                  <a:schemeClr val="tx1"/>
                </a:solidFill>
                <a:latin typeface="Times New Roman" panose="02020603050405020304" pitchFamily="18" charset="0"/>
                <a:cs typeface="Times New Roman" panose="02020603050405020304" pitchFamily="18" charset="0"/>
              </a:rPr>
              <a:t>Protecţiei</a:t>
            </a:r>
            <a:r>
              <a:rPr lang="ro-RO" sz="1600" b="0" dirty="0">
                <a:solidFill>
                  <a:schemeClr val="tx1"/>
                </a:solidFill>
                <a:latin typeface="Times New Roman" panose="02020603050405020304" pitchFamily="18" charset="0"/>
                <a:cs typeface="Times New Roman" panose="02020603050405020304" pitchFamily="18" charset="0"/>
              </a:rPr>
              <a:t> Civile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Situaţii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Excepţionale</a:t>
            </a:r>
            <a:r>
              <a:rPr lang="ro-RO" sz="1600" b="0" dirty="0">
                <a:solidFill>
                  <a:schemeClr val="tx1"/>
                </a:solidFill>
                <a:latin typeface="Times New Roman" panose="02020603050405020304" pitchFamily="18" charset="0"/>
                <a:cs typeface="Times New Roman" panose="02020603050405020304" pitchFamily="18" charset="0"/>
              </a:rPr>
              <a:t> ale Ministerul Afacerilor Interne.</a:t>
            </a:r>
          </a:p>
          <a:p>
            <a:pPr algn="just"/>
            <a:r>
              <a:rPr lang="ro-RO" sz="1600" b="0" dirty="0">
                <a:solidFill>
                  <a:schemeClr val="tx1"/>
                </a:solidFill>
                <a:latin typeface="Times New Roman" panose="02020603050405020304" pitchFamily="18" charset="0"/>
                <a:cs typeface="Times New Roman" panose="02020603050405020304" pitchFamily="18" charset="0"/>
              </a:rPr>
              <a:t>15. Calculul consumului de apă pentru </a:t>
            </a:r>
            <a:r>
              <a:rPr lang="ro-RO" sz="1600" b="0" dirty="0" err="1">
                <a:solidFill>
                  <a:schemeClr val="tx1"/>
                </a:solidFill>
                <a:latin typeface="Times New Roman" panose="02020603050405020304" pitchFamily="18" charset="0"/>
                <a:cs typeface="Times New Roman" panose="02020603050405020304" pitchFamily="18" charset="0"/>
              </a:rPr>
              <a:t>necesităţile</a:t>
            </a:r>
            <a:r>
              <a:rPr lang="ro-RO" sz="1600" b="0" dirty="0">
                <a:solidFill>
                  <a:schemeClr val="tx1"/>
                </a:solidFill>
                <a:latin typeface="Times New Roman" panose="02020603050405020304" pitchFamily="18" charset="0"/>
                <a:cs typeface="Times New Roman" panose="02020603050405020304" pitchFamily="18" charset="0"/>
              </a:rPr>
              <a:t> gospodărești ale operatorului se realizează în funcție de numărul </a:t>
            </a:r>
            <a:r>
              <a:rPr lang="ro-RO" sz="1600" dirty="0">
                <a:solidFill>
                  <a:schemeClr val="tx1"/>
                </a:solidFill>
                <a:latin typeface="Times New Roman" panose="02020603050405020304" pitchFamily="18" charset="0"/>
                <a:cs typeface="Times New Roman" panose="02020603050405020304" pitchFamily="18" charset="0"/>
              </a:rPr>
              <a:t>personalului tehnic angajați </a:t>
            </a:r>
            <a:r>
              <a:rPr lang="ro-RO" sz="1600" b="0" dirty="0">
                <a:solidFill>
                  <a:schemeClr val="tx1"/>
                </a:solidFill>
                <a:latin typeface="Times New Roman" panose="02020603050405020304" pitchFamily="18" charset="0"/>
                <a:cs typeface="Times New Roman" panose="02020603050405020304" pitchFamily="18" charset="0"/>
              </a:rPr>
              <a:t>ai operatorului, numărul zilelor de lucru ale personalului tehnic angajat, numărul utilajelor tehnice (autocamioane, automobile) aflate în uz.</a:t>
            </a:r>
          </a:p>
          <a:p>
            <a:pPr algn="just"/>
            <a:endParaRPr lang="ro-RO"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4135904"/>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0CDA85AC-5484-4088-A826-FBBC63DB6B34}"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770537"/>
          </a:xfrm>
          <a:prstGeom prst="rect">
            <a:avLst/>
          </a:prstGeom>
          <a:noFill/>
        </p:spPr>
        <p:txBody>
          <a:bodyPr wrap="square" rtlCol="0">
            <a:spAutoFit/>
          </a:bodyPr>
          <a:lstStyle/>
          <a:p>
            <a:pPr algn="just"/>
            <a:r>
              <a:rPr lang="ro-RO" sz="1600" dirty="0">
                <a:solidFill>
                  <a:schemeClr val="tx1"/>
                </a:solidFill>
                <a:latin typeface="Times New Roman" panose="02020603050405020304" pitchFamily="18" charset="0"/>
                <a:cs typeface="Times New Roman" panose="02020603050405020304" pitchFamily="18" charset="0"/>
              </a:rPr>
              <a:t>APROBAREA  CONSUMULUI TEHNOLOGIC ȘI A PIERDERILOR DE APĂ</a:t>
            </a: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36. Anual, </a:t>
            </a:r>
            <a:r>
              <a:rPr lang="ro-RO" sz="1600" dirty="0">
                <a:solidFill>
                  <a:schemeClr val="tx1"/>
                </a:solidFill>
                <a:latin typeface="Times New Roman" panose="02020603050405020304" pitchFamily="18" charset="0"/>
                <a:cs typeface="Times New Roman" panose="02020603050405020304" pitchFamily="18" charset="0"/>
              </a:rPr>
              <a:t>până la finele lunii noiembrie</a:t>
            </a:r>
            <a:r>
              <a:rPr lang="ro-RO" sz="1600" b="0" dirty="0">
                <a:solidFill>
                  <a:schemeClr val="tx1"/>
                </a:solidFill>
                <a:latin typeface="Times New Roman" panose="02020603050405020304" pitchFamily="18" charset="0"/>
                <a:cs typeface="Times New Roman" panose="02020603050405020304" pitchFamily="18" charset="0"/>
              </a:rPr>
              <a:t>, operatorii care furnizează serviciul public de alimentare cu apă și de canalizare, titulari de licențe eliberate de Agenție, vor prezenta </a:t>
            </a:r>
            <a:r>
              <a:rPr lang="ro-RO" sz="1600" b="0" dirty="0" err="1">
                <a:solidFill>
                  <a:schemeClr val="tx1"/>
                </a:solidFill>
                <a:latin typeface="Times New Roman" panose="02020603050405020304" pitchFamily="18" charset="0"/>
                <a:cs typeface="Times New Roman" panose="02020603050405020304" pitchFamily="18" charset="0"/>
              </a:rPr>
              <a:t>Agenţiei</a:t>
            </a:r>
            <a:r>
              <a:rPr lang="ro-RO" sz="1600" b="0" dirty="0">
                <a:solidFill>
                  <a:schemeClr val="tx1"/>
                </a:solidFill>
                <a:latin typeface="Times New Roman" panose="02020603050405020304" pitchFamily="18" charset="0"/>
                <a:cs typeface="Times New Roman" panose="02020603050405020304" pitchFamily="18" charset="0"/>
              </a:rPr>
              <a:t> calculele consumurilor tehnologice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 pierderilor de apă în sistemele publice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 volume de apă care vor fi luate în </a:t>
            </a:r>
            <a:r>
              <a:rPr lang="ro-RO" sz="1600" b="0" dirty="0" err="1">
                <a:solidFill>
                  <a:schemeClr val="tx1"/>
                </a:solidFill>
                <a:latin typeface="Times New Roman" panose="02020603050405020304" pitchFamily="18" charset="0"/>
                <a:cs typeface="Times New Roman" panose="02020603050405020304" pitchFamily="18" charset="0"/>
              </a:rPr>
              <a:t>consideraţie</a:t>
            </a:r>
            <a:r>
              <a:rPr lang="ro-RO" sz="1600" b="0" dirty="0">
                <a:solidFill>
                  <a:schemeClr val="tx1"/>
                </a:solidFill>
                <a:latin typeface="Times New Roman" panose="02020603050405020304" pitchFamily="18" charset="0"/>
                <a:cs typeface="Times New Roman" panose="02020603050405020304" pitchFamily="18" charset="0"/>
              </a:rPr>
              <a:t> la determinarea tarifelor la serviciul public de alimentare cu apă, de canalizare și de epurare a apelor uzate pentru anul calendaristic următor, calcule efectuate în conformitate cu prezentul Regulament. </a:t>
            </a:r>
          </a:p>
          <a:p>
            <a:pPr algn="just"/>
            <a:r>
              <a:rPr lang="ro-RO" sz="1600" b="0" dirty="0">
                <a:solidFill>
                  <a:schemeClr val="tx1"/>
                </a:solidFill>
                <a:latin typeface="Times New Roman" panose="02020603050405020304" pitchFamily="18" charset="0"/>
                <a:cs typeface="Times New Roman" panose="02020603050405020304" pitchFamily="18" charset="0"/>
              </a:rPr>
              <a:t>37. În cazul neprezentării calculelor consumurilor tehnologice, a pierderilor de apă în termenul stabilit, </a:t>
            </a:r>
            <a:r>
              <a:rPr lang="ro-RO" sz="1600" b="0" dirty="0" err="1">
                <a:solidFill>
                  <a:schemeClr val="tx1"/>
                </a:solidFill>
                <a:latin typeface="Times New Roman" panose="02020603050405020304" pitchFamily="18" charset="0"/>
                <a:cs typeface="Times New Roman" panose="02020603050405020304" pitchFamily="18" charset="0"/>
              </a:rPr>
              <a:t>Agenţia</a:t>
            </a:r>
            <a:r>
              <a:rPr lang="ro-RO" sz="1600" b="0" dirty="0">
                <a:solidFill>
                  <a:schemeClr val="tx1"/>
                </a:solidFill>
                <a:latin typeface="Times New Roman" panose="02020603050405020304" pitchFamily="18" charset="0"/>
                <a:cs typeface="Times New Roman" panose="02020603050405020304" pitchFamily="18" charset="0"/>
              </a:rPr>
              <a:t> va stabili valoarea estimată a consumurilor tehnologice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 pierderilor de apă pentru anul calendaristic următor. </a:t>
            </a:r>
          </a:p>
          <a:p>
            <a:pPr algn="just"/>
            <a:r>
              <a:rPr lang="ro-RO" sz="1600" b="0" dirty="0">
                <a:solidFill>
                  <a:schemeClr val="tx1"/>
                </a:solidFill>
                <a:latin typeface="Times New Roman" panose="02020603050405020304" pitchFamily="18" charset="0"/>
                <a:cs typeface="Times New Roman" panose="02020603050405020304" pitchFamily="18" charset="0"/>
              </a:rPr>
              <a:t>38. </a:t>
            </a:r>
            <a:r>
              <a:rPr lang="ro-RO" sz="1600" b="0" dirty="0" err="1">
                <a:solidFill>
                  <a:schemeClr val="tx1"/>
                </a:solidFill>
                <a:latin typeface="Times New Roman" panose="02020603050405020304" pitchFamily="18" charset="0"/>
                <a:cs typeface="Times New Roman" panose="02020603050405020304" pitchFamily="18" charset="0"/>
              </a:rPr>
              <a:t>Agenţia</a:t>
            </a:r>
            <a:r>
              <a:rPr lang="ro-RO" sz="1600" b="0" dirty="0">
                <a:solidFill>
                  <a:schemeClr val="tx1"/>
                </a:solidFill>
                <a:latin typeface="Times New Roman" panose="02020603050405020304" pitchFamily="18" charset="0"/>
                <a:cs typeface="Times New Roman" panose="02020603050405020304" pitchFamily="18" charset="0"/>
              </a:rPr>
              <a:t>, în procesul examinării calculelor consumurilor tehnologice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 pierderilor de apă pentru anul calendaristic următor, este în drept să solicite de la titularii de licențe  </a:t>
            </a:r>
            <a:r>
              <a:rPr lang="ro-RO" sz="1600" b="0" dirty="0" err="1">
                <a:solidFill>
                  <a:schemeClr val="tx1"/>
                </a:solidFill>
                <a:latin typeface="Times New Roman" panose="02020603050405020304" pitchFamily="18" charset="0"/>
                <a:cs typeface="Times New Roman" panose="02020603050405020304" pitchFamily="18" charset="0"/>
              </a:rPr>
              <a:t>informaţii</a:t>
            </a:r>
            <a:r>
              <a:rPr lang="ro-RO" sz="1600" b="0" dirty="0">
                <a:solidFill>
                  <a:schemeClr val="tx1"/>
                </a:solidFill>
                <a:latin typeface="Times New Roman" panose="02020603050405020304" pitchFamily="18" charset="0"/>
                <a:cs typeface="Times New Roman" panose="02020603050405020304" pitchFamily="18" charset="0"/>
              </a:rPr>
              <a:t>  suplimentare cu privire la consumul tehnologic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 pierderilor tehnice de apă în sistemele publice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 pentru ajustarea, reglementarea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aprobarea consumurilor tehnologice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 pierderilor de apă din sistemul public de alimentare cu apă, volume de apă care vor fi luate în </a:t>
            </a:r>
            <a:r>
              <a:rPr lang="ro-RO" sz="1600" b="0" dirty="0" err="1">
                <a:solidFill>
                  <a:schemeClr val="tx1"/>
                </a:solidFill>
                <a:latin typeface="Times New Roman" panose="02020603050405020304" pitchFamily="18" charset="0"/>
                <a:cs typeface="Times New Roman" panose="02020603050405020304" pitchFamily="18" charset="0"/>
              </a:rPr>
              <a:t>consideraţie</a:t>
            </a:r>
            <a:r>
              <a:rPr lang="ro-RO" sz="1600" b="0" dirty="0">
                <a:solidFill>
                  <a:schemeClr val="tx1"/>
                </a:solidFill>
                <a:latin typeface="Times New Roman" panose="02020603050405020304" pitchFamily="18" charset="0"/>
                <a:cs typeface="Times New Roman" panose="02020603050405020304" pitchFamily="18" charset="0"/>
              </a:rPr>
              <a:t> la determinarea tarifelor la serviciul public de alimentare cu apă, de  canalizare și de epurare a apelor uzate.</a:t>
            </a:r>
          </a:p>
          <a:p>
            <a:pPr algn="just"/>
            <a:r>
              <a:rPr lang="ro-RO" sz="1600" b="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41348915"/>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E874837B-4610-409D-A3CF-6812A20D7CC4}"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3785652"/>
          </a:xfrm>
          <a:prstGeom prst="rect">
            <a:avLst/>
          </a:prstGeom>
          <a:noFill/>
        </p:spPr>
        <p:txBody>
          <a:bodyPr wrap="square" rtlCol="0">
            <a:spAutoFit/>
          </a:bodyPr>
          <a:lstStyle/>
          <a:p>
            <a:pPr algn="just"/>
            <a:r>
              <a:rPr lang="ro-RO" sz="1600" b="0" dirty="0">
                <a:solidFill>
                  <a:schemeClr val="tx1"/>
                </a:solidFill>
                <a:latin typeface="Times New Roman" panose="02020603050405020304" pitchFamily="18" charset="0"/>
                <a:cs typeface="Times New Roman" panose="02020603050405020304" pitchFamily="18" charset="0"/>
              </a:rPr>
              <a:t>39. Valoarea  consumului tehnologic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 pierderilor de apă în sistemul public de alimentare cu apă al operatorului, titular de licență care furnizează serviciul public de alimentare cu apă și de canalizare se aprobă anual de către Agenție. </a:t>
            </a:r>
          </a:p>
          <a:p>
            <a:pPr algn="just"/>
            <a:endParaRPr lang="pt-BR" sz="1600" b="0" dirty="0">
              <a:solidFill>
                <a:schemeClr val="tx1"/>
              </a:solidFill>
              <a:latin typeface="Times New Roman" panose="02020603050405020304" pitchFamily="18" charset="0"/>
              <a:cs typeface="Times New Roman" panose="02020603050405020304" pitchFamily="18" charset="0"/>
            </a:endParaRPr>
          </a:p>
          <a:p>
            <a:pPr algn="just"/>
            <a:r>
              <a:rPr lang="pt-BR" sz="1600" dirty="0">
                <a:solidFill>
                  <a:srgbClr val="0000FF"/>
                </a:solidFill>
                <a:latin typeface="Times New Roman" panose="02020603050405020304" pitchFamily="18" charset="0"/>
                <a:cs typeface="Times New Roman" panose="02020603050405020304" pitchFamily="18" charset="0"/>
              </a:rPr>
              <a:t>HOTĂRÎRE</a:t>
            </a:r>
            <a:r>
              <a:rPr lang="ro-RO" sz="1600" dirty="0">
                <a:solidFill>
                  <a:srgbClr val="0000FF"/>
                </a:solidFill>
                <a:latin typeface="Times New Roman" panose="02020603050405020304" pitchFamily="18" charset="0"/>
                <a:cs typeface="Times New Roman" panose="02020603050405020304" pitchFamily="18" charset="0"/>
              </a:rPr>
              <a:t>A ANRE</a:t>
            </a:r>
            <a:r>
              <a:rPr lang="pt-BR" sz="1600" dirty="0">
                <a:solidFill>
                  <a:srgbClr val="0000FF"/>
                </a:solidFill>
                <a:latin typeface="Times New Roman" panose="02020603050405020304" pitchFamily="18" charset="0"/>
                <a:cs typeface="Times New Roman" panose="02020603050405020304" pitchFamily="18" charset="0"/>
              </a:rPr>
              <a:t> Nr. 270 din  16.12.2015</a:t>
            </a:r>
            <a:r>
              <a:rPr lang="ro-RO" sz="1600" dirty="0">
                <a:solidFill>
                  <a:srgbClr val="0000FF"/>
                </a:solidFill>
                <a:latin typeface="Times New Roman" panose="02020603050405020304" pitchFamily="18" charset="0"/>
                <a:cs typeface="Times New Roman" panose="02020603050405020304" pitchFamily="18" charset="0"/>
              </a:rPr>
              <a:t> </a:t>
            </a:r>
            <a:r>
              <a:rPr lang="pt-BR" sz="1600" dirty="0">
                <a:solidFill>
                  <a:srgbClr val="0000FF"/>
                </a:solidFill>
                <a:latin typeface="Times New Roman" panose="02020603050405020304" pitchFamily="18" charset="0"/>
                <a:cs typeface="Times New Roman" panose="02020603050405020304" pitchFamily="18" charset="0"/>
              </a:rPr>
              <a:t>cu privire la aprobarea Metodologiei privind aprobarea și aplicarea tarifelor la serviciile auxiliare prestate consumatorilor de către operatorii serviciului public de alimentare cu apă şi de canalizare</a:t>
            </a:r>
            <a:endParaRPr lang="ro-RO" sz="1600" dirty="0">
              <a:solidFill>
                <a:srgbClr val="0000FF"/>
              </a:solidFill>
              <a:latin typeface="Times New Roman" panose="02020603050405020304" pitchFamily="18" charset="0"/>
              <a:cs typeface="Times New Roman" panose="02020603050405020304" pitchFamily="18" charset="0"/>
            </a:endParaRPr>
          </a:p>
          <a:p>
            <a:pPr algn="just"/>
            <a:r>
              <a:rPr lang="pt-BR" sz="16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http://lex.justice.md/index.php?action=view&amp;view=doc&amp;lang=1&amp;id=363699</a:t>
            </a:r>
            <a:endParaRPr lang="ro-RO" sz="1600" dirty="0">
              <a:solidFill>
                <a:srgbClr val="00B050"/>
              </a:solidFill>
              <a:latin typeface="Times New Roman" panose="02020603050405020304" pitchFamily="18" charset="0"/>
              <a:cs typeface="Times New Roman" panose="02020603050405020304" pitchFamily="18" charset="0"/>
            </a:endParaRP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pt-BR" sz="1600" b="0" dirty="0">
                <a:solidFill>
                  <a:schemeClr val="tx1"/>
                </a:solidFill>
                <a:latin typeface="Times New Roman" panose="02020603050405020304" pitchFamily="18" charset="0"/>
                <a:cs typeface="Times New Roman" panose="02020603050405020304" pitchFamily="18" charset="0"/>
              </a:rPr>
              <a:t>În scopul reglementării raporturilor juridice dintre operatorii care furnizează </a:t>
            </a:r>
            <a:r>
              <a:rPr lang="pt-BR" sz="1600" dirty="0">
                <a:solidFill>
                  <a:schemeClr val="tx1"/>
                </a:solidFill>
                <a:latin typeface="Times New Roman" panose="02020603050405020304" pitchFamily="18" charset="0"/>
                <a:cs typeface="Times New Roman" panose="02020603050405020304" pitchFamily="18" charset="0"/>
              </a:rPr>
              <a:t>serviciul public de alimentare cu apă și de canalizare și consumatori</a:t>
            </a:r>
            <a:r>
              <a:rPr lang="pt-BR" sz="1600" b="0" dirty="0">
                <a:solidFill>
                  <a:schemeClr val="tx1"/>
                </a:solidFill>
                <a:latin typeface="Times New Roman" panose="02020603050405020304" pitchFamily="18" charset="0"/>
                <a:cs typeface="Times New Roman" panose="02020603050405020304" pitchFamily="18" charset="0"/>
              </a:rPr>
              <a:t>, în temeiul art. 7 alineatul (2) lit. e) şi art. 35 alineatele (14) și (15) din Legea nr. 303 din 13 decembrie 2013 privind serviciul public de alimentare cu apă şi de canalizare (Monitorul Oficial al Republicii Moldova, 2014, nr. 60-65, art. 123), Consiliul de administraţie al </a:t>
            </a:r>
            <a:r>
              <a:rPr lang="ro-RO" sz="1600" b="0" dirty="0">
                <a:solidFill>
                  <a:schemeClr val="tx1"/>
                </a:solidFill>
                <a:latin typeface="Times New Roman" panose="02020603050405020304" pitchFamily="18" charset="0"/>
                <a:cs typeface="Times New Roman" panose="02020603050405020304" pitchFamily="18" charset="0"/>
              </a:rPr>
              <a:t>ANRE a </a:t>
            </a:r>
            <a:r>
              <a:rPr lang="pt-BR" sz="1600" b="0" dirty="0">
                <a:solidFill>
                  <a:schemeClr val="tx1"/>
                </a:solidFill>
                <a:latin typeface="Times New Roman" panose="02020603050405020304" pitchFamily="18" charset="0"/>
                <a:cs typeface="Times New Roman" panose="02020603050405020304" pitchFamily="18" charset="0"/>
              </a:rPr>
              <a:t>aprob</a:t>
            </a:r>
            <a:r>
              <a:rPr lang="ro-RO" sz="1600" b="0" dirty="0">
                <a:solidFill>
                  <a:schemeClr val="tx1"/>
                </a:solidFill>
                <a:latin typeface="Times New Roman" panose="02020603050405020304" pitchFamily="18" charset="0"/>
                <a:cs typeface="Times New Roman" panose="02020603050405020304" pitchFamily="18" charset="0"/>
              </a:rPr>
              <a:t>at</a:t>
            </a:r>
            <a:r>
              <a:rPr lang="pt-BR" sz="1600" b="0" dirty="0">
                <a:solidFill>
                  <a:schemeClr val="tx1"/>
                </a:solidFill>
                <a:latin typeface="Times New Roman" panose="02020603050405020304" pitchFamily="18" charset="0"/>
                <a:cs typeface="Times New Roman" panose="02020603050405020304" pitchFamily="18" charset="0"/>
              </a:rPr>
              <a:t> Metodologia </a:t>
            </a:r>
            <a:r>
              <a:rPr lang="ro-RO" sz="1600" b="0" dirty="0">
                <a:solidFill>
                  <a:schemeClr val="tx1"/>
                </a:solidFill>
                <a:latin typeface="Times New Roman" panose="02020603050405020304" pitchFamily="18" charset="0"/>
                <a:cs typeface="Times New Roman" panose="02020603050405020304" pitchFamily="18" charset="0"/>
              </a:rPr>
              <a:t>sus-</a:t>
            </a:r>
            <a:r>
              <a:rPr lang="ro-RO" sz="1600" b="0" dirty="0" err="1">
                <a:solidFill>
                  <a:schemeClr val="tx1"/>
                </a:solidFill>
                <a:latin typeface="Times New Roman" panose="02020603050405020304" pitchFamily="18" charset="0"/>
                <a:cs typeface="Times New Roman" panose="02020603050405020304" pitchFamily="18" charset="0"/>
              </a:rPr>
              <a:t>menţionată</a:t>
            </a:r>
            <a:r>
              <a:rPr lang="ro-RO" sz="1600" b="0" dirty="0">
                <a:solidFill>
                  <a:schemeClr val="tx1"/>
                </a:solidFill>
                <a:latin typeface="Times New Roman" panose="02020603050405020304" pitchFamily="18" charset="0"/>
                <a:cs typeface="Times New Roman" panose="02020603050405020304" pitchFamily="18" charset="0"/>
              </a:rPr>
              <a:t>.</a:t>
            </a:r>
            <a:endParaRPr lang="pt-BR" sz="1600" b="0" dirty="0">
              <a:solidFill>
                <a:schemeClr val="tx1"/>
              </a:solidFill>
              <a:latin typeface="Times New Roman" panose="02020603050405020304" pitchFamily="18" charset="0"/>
              <a:cs typeface="Times New Roman" panose="02020603050405020304" pitchFamily="18" charset="0"/>
            </a:endParaRPr>
          </a:p>
          <a:p>
            <a:pPr algn="just"/>
            <a:r>
              <a:rPr lang="pt-BR" sz="1600" dirty="0">
                <a:solidFill>
                  <a:schemeClr val="tx1"/>
                </a:solidFill>
                <a:latin typeface="Times New Roman" panose="02020603050405020304" pitchFamily="18" charset="0"/>
                <a:cs typeface="Times New Roman" panose="02020603050405020304" pitchFamily="18" charset="0"/>
              </a:rPr>
              <a:t>    </a:t>
            </a:r>
            <a:endParaRPr lang="pt-BR"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8096765"/>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C76DFB98-15F7-4D1B-823B-A9FDF4FB3DAF}"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3539430"/>
          </a:xfrm>
          <a:prstGeom prst="rect">
            <a:avLst/>
          </a:prstGeom>
          <a:noFill/>
        </p:spPr>
        <p:txBody>
          <a:bodyPr wrap="square" rtlCol="0">
            <a:spAutoFit/>
          </a:bodyPr>
          <a:lstStyle/>
          <a:p>
            <a:pPr algn="just"/>
            <a:r>
              <a:rPr lang="pt-BR" sz="1600" dirty="0">
                <a:solidFill>
                  <a:schemeClr val="tx1"/>
                </a:solidFill>
                <a:latin typeface="Times New Roman" panose="02020603050405020304" pitchFamily="18" charset="0"/>
                <a:cs typeface="Times New Roman" panose="02020603050405020304" pitchFamily="18" charset="0"/>
              </a:rPr>
              <a:t>DESCRIEREA TARIFELOR REGLEMENTATE PENTRU</a:t>
            </a:r>
            <a:r>
              <a:rPr lang="ro-RO" sz="1600" dirty="0">
                <a:solidFill>
                  <a:schemeClr val="tx1"/>
                </a:solidFill>
                <a:latin typeface="Times New Roman" panose="02020603050405020304" pitchFamily="18" charset="0"/>
                <a:cs typeface="Times New Roman" panose="02020603050405020304" pitchFamily="18" charset="0"/>
              </a:rPr>
              <a:t> </a:t>
            </a:r>
            <a:r>
              <a:rPr lang="pt-BR" sz="1600" dirty="0">
                <a:solidFill>
                  <a:schemeClr val="tx1"/>
                </a:solidFill>
                <a:latin typeface="Times New Roman" panose="02020603050405020304" pitchFamily="18" charset="0"/>
                <a:cs typeface="Times New Roman" panose="02020603050405020304" pitchFamily="18" charset="0"/>
              </a:rPr>
              <a:t>FURNIZAREA SERVICIILOR AUXILIARE</a:t>
            </a:r>
            <a:endParaRPr lang="ro-RO" sz="1600" dirty="0">
              <a:solidFill>
                <a:schemeClr val="tx1"/>
              </a:solidFill>
              <a:latin typeface="Times New Roman" panose="02020603050405020304" pitchFamily="18" charset="0"/>
              <a:cs typeface="Times New Roman" panose="02020603050405020304" pitchFamily="18" charset="0"/>
            </a:endParaRPr>
          </a:p>
          <a:p>
            <a:pPr algn="just"/>
            <a:r>
              <a:rPr lang="pt-BR" sz="1600" b="0" dirty="0">
                <a:solidFill>
                  <a:schemeClr val="tx1"/>
                </a:solidFill>
                <a:latin typeface="Times New Roman" panose="02020603050405020304" pitchFamily="18" charset="0"/>
                <a:cs typeface="Times New Roman" panose="02020603050405020304" pitchFamily="18" charset="0"/>
              </a:rPr>
              <a:t> 4. Tariful pentru furnizarea serviciului auxiliar reprezintă contravaloarea cheltuielilor necesare şi justificate, suportate de operator pentru realizarea tuturor operaţiunilor legate de furnizarea serviciului auxiliar, deplasarea personalului operatorului la locul furnizării serviciului auxiliar, utilizarea în procesul furnizării serviciului auxiliar a materialelor, a mijloacelor de transport, a mașinilor şi mecanismelor necesare, efectuarea de către personalul operatorului a lucrărilor necesare pentru furnizarea  serviciului auxiliar şi întocmirea, după caz, a actului de furnizare a serviciului auxiliar solicitat de consumator. </a:t>
            </a:r>
          </a:p>
          <a:p>
            <a:pPr algn="just"/>
            <a:r>
              <a:rPr lang="ro-RO" sz="1600" b="0" dirty="0">
                <a:solidFill>
                  <a:schemeClr val="tx1"/>
                </a:solidFill>
                <a:latin typeface="Times New Roman" panose="02020603050405020304" pitchFamily="18" charset="0"/>
                <a:cs typeface="Times New Roman" panose="02020603050405020304" pitchFamily="18" charset="0"/>
              </a:rPr>
              <a:t> 5. Prezenta Metodologie prevede reglementarea tarifelor pentru serviciile auxiliare care sunt furnizate consumatorilor doar de către operatorul care furnizează serviciul  public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 la </a:t>
            </a:r>
            <a:r>
              <a:rPr lang="ro-RO" sz="1600" b="0" dirty="0" err="1">
                <a:solidFill>
                  <a:schemeClr val="tx1"/>
                </a:solidFill>
                <a:latin typeface="Times New Roman" panose="02020603050405020304" pitchFamily="18" charset="0"/>
                <a:cs typeface="Times New Roman" panose="02020603050405020304" pitchFamily="18" charset="0"/>
              </a:rPr>
              <a:t>reţelele</a:t>
            </a:r>
            <a:r>
              <a:rPr lang="ro-RO" sz="1600" b="0" dirty="0">
                <a:solidFill>
                  <a:schemeClr val="tx1"/>
                </a:solidFill>
                <a:latin typeface="Times New Roman" panose="02020603050405020304" pitchFamily="18" charset="0"/>
                <a:cs typeface="Times New Roman" panose="02020603050405020304" pitchFamily="18" charset="0"/>
              </a:rPr>
              <a:t> publice ale căruia  sunt racordate </a:t>
            </a:r>
            <a:r>
              <a:rPr lang="ro-RO" sz="1600" b="0" dirty="0" err="1">
                <a:solidFill>
                  <a:schemeClr val="tx1"/>
                </a:solidFill>
                <a:latin typeface="Times New Roman" panose="02020603050405020304" pitchFamily="18" charset="0"/>
                <a:cs typeface="Times New Roman" panose="02020603050405020304" pitchFamily="18" charset="0"/>
              </a:rPr>
              <a:t>instalaţiile</a:t>
            </a:r>
            <a:r>
              <a:rPr lang="ro-RO" sz="1600" b="0" dirty="0">
                <a:solidFill>
                  <a:schemeClr val="tx1"/>
                </a:solidFill>
                <a:latin typeface="Times New Roman" panose="02020603050405020304" pitchFamily="18" charset="0"/>
                <a:cs typeface="Times New Roman" panose="02020603050405020304" pitchFamily="18" charset="0"/>
              </a:rPr>
              <a:t> interne de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 ale consumatorului. </a:t>
            </a:r>
            <a:endParaRPr lang="pt-BR" sz="1600" b="0" dirty="0">
              <a:solidFill>
                <a:schemeClr val="tx1"/>
              </a:solidFill>
              <a:latin typeface="Times New Roman" panose="02020603050405020304" pitchFamily="18" charset="0"/>
              <a:cs typeface="Times New Roman" panose="02020603050405020304" pitchFamily="18" charset="0"/>
            </a:endParaRPr>
          </a:p>
          <a:p>
            <a:pPr algn="just"/>
            <a:endParaRPr lang="pt-BR"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541861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F203D9C3-2446-47EE-8A43-986039734E12}"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325925" y="1598927"/>
            <a:ext cx="8637006" cy="4770537"/>
          </a:xfrm>
          <a:prstGeom prst="rect">
            <a:avLst/>
          </a:prstGeom>
          <a:noFill/>
        </p:spPr>
        <p:txBody>
          <a:bodyPr wrap="square" rtlCol="0">
            <a:spAutoFit/>
          </a:bodyPr>
          <a:lstStyle/>
          <a:p>
            <a:pPr algn="just"/>
            <a:r>
              <a:rPr lang="ro-RO" sz="1600" b="0" dirty="0">
                <a:solidFill>
                  <a:schemeClr val="tx1"/>
                </a:solidFill>
                <a:latin typeface="Times New Roman" panose="02020603050405020304" pitchFamily="18" charset="0"/>
                <a:cs typeface="Times New Roman" panose="02020603050405020304" pitchFamily="18" charset="0"/>
              </a:rPr>
              <a:t>m) aprobă tarifele pentru serviciul public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 furnizat la nivel de regiune, raion, municipiu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oraş</a:t>
            </a:r>
            <a:r>
              <a:rPr lang="ro-RO" sz="1600" b="0" dirty="0">
                <a:solidFill>
                  <a:schemeClr val="tx1"/>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în cazul neaprobării acestora de către consiliile locale, în baza cererii operatorului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a avizului prezentat de </a:t>
            </a:r>
            <a:r>
              <a:rPr lang="ro-RO" sz="1600" dirty="0" err="1">
                <a:solidFill>
                  <a:schemeClr val="tx1"/>
                </a:solidFill>
                <a:latin typeface="Times New Roman" panose="02020603050405020304" pitchFamily="18" charset="0"/>
                <a:cs typeface="Times New Roman" panose="02020603050405020304" pitchFamily="18" charset="0"/>
              </a:rPr>
              <a:t>Agenţie</a:t>
            </a:r>
            <a:r>
              <a:rPr lang="ro-RO" sz="1600" dirty="0">
                <a:solidFill>
                  <a:schemeClr val="tx1"/>
                </a:solidFill>
                <a:latin typeface="Times New Roman" panose="02020603050405020304" pitchFamily="18" charset="0"/>
                <a:cs typeface="Times New Roman" panose="02020603050405020304" pitchFamily="18" charset="0"/>
              </a:rPr>
              <a:t>, în termenul stabilit de prezenta lege</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ro-RO" sz="1600" dirty="0">
                <a:solidFill>
                  <a:schemeClr val="tx1"/>
                </a:solidFill>
                <a:latin typeface="Times New Roman" panose="02020603050405020304" pitchFamily="18" charset="0"/>
                <a:cs typeface="Times New Roman" panose="02020603050405020304" pitchFamily="18" charset="0"/>
              </a:rPr>
              <a:t>Important, </a:t>
            </a:r>
            <a:r>
              <a:rPr lang="ro-RO" sz="1600" b="0" dirty="0">
                <a:solidFill>
                  <a:schemeClr val="tx1"/>
                </a:solidFill>
                <a:latin typeface="Times New Roman" panose="02020603050405020304" pitchFamily="18" charset="0"/>
                <a:cs typeface="Times New Roman" panose="02020603050405020304" pitchFamily="18" charset="0"/>
              </a:rPr>
              <a:t>conform art. 7 pct. 5 </a:t>
            </a:r>
            <a:r>
              <a:rPr lang="en-US" sz="1600" b="0" dirty="0" err="1">
                <a:solidFill>
                  <a:schemeClr val="tx1"/>
                </a:solidFill>
                <a:latin typeface="Times New Roman" panose="02020603050405020304" pitchFamily="18" charset="0"/>
                <a:cs typeface="Times New Roman" panose="02020603050405020304" pitchFamily="18" charset="0"/>
              </a:rPr>
              <a:t>Operatorii</a:t>
            </a:r>
            <a:r>
              <a:rPr lang="en-US" sz="1600" b="0" dirty="0">
                <a:solidFill>
                  <a:schemeClr val="tx1"/>
                </a:solidFill>
                <a:latin typeface="Times New Roman" panose="02020603050405020304" pitchFamily="18" charset="0"/>
                <a:cs typeface="Times New Roman" panose="02020603050405020304" pitchFamily="18" charset="0"/>
              </a:rPr>
              <a:t> care </a:t>
            </a:r>
            <a:r>
              <a:rPr lang="en-US" sz="1600" b="0" dirty="0" err="1">
                <a:solidFill>
                  <a:schemeClr val="tx1"/>
                </a:solidFill>
                <a:latin typeface="Times New Roman" panose="02020603050405020304" pitchFamily="18" charset="0"/>
                <a:cs typeface="Times New Roman" panose="02020603050405020304" pitchFamily="18" charset="0"/>
              </a:rPr>
              <a:t>furnizează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serviciul</a:t>
            </a:r>
            <a:r>
              <a:rPr lang="en-US" sz="1600" b="0" dirty="0">
                <a:solidFill>
                  <a:schemeClr val="tx1"/>
                </a:solidFill>
                <a:latin typeface="Times New Roman" panose="02020603050405020304" pitchFamily="18" charset="0"/>
                <a:cs typeface="Times New Roman" panose="02020603050405020304" pitchFamily="18" charset="0"/>
              </a:rPr>
              <a:t> public de </a:t>
            </a:r>
            <a:r>
              <a:rPr lang="en-US" sz="1600" b="0" dirty="0" err="1">
                <a:solidFill>
                  <a:schemeClr val="tx1"/>
                </a:solidFill>
                <a:latin typeface="Times New Roman" panose="02020603050405020304" pitchFamily="18" charset="0"/>
                <a:cs typeface="Times New Roman" panose="02020603050405020304" pitchFamily="18" charset="0"/>
              </a:rPr>
              <a:t>alimentare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canalizare</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nivel</a:t>
            </a:r>
            <a:r>
              <a:rPr lang="en-US" sz="1600" b="0" dirty="0">
                <a:solidFill>
                  <a:schemeClr val="tx1"/>
                </a:solidFill>
                <a:latin typeface="Times New Roman" panose="02020603050405020304" pitchFamily="18" charset="0"/>
                <a:cs typeface="Times New Roman" panose="02020603050405020304" pitchFamily="18" charset="0"/>
              </a:rPr>
              <a:t> de sat/</a:t>
            </a:r>
            <a:r>
              <a:rPr lang="en-US" sz="1600" b="0" dirty="0" err="1">
                <a:solidFill>
                  <a:schemeClr val="tx1"/>
                </a:solidFill>
                <a:latin typeface="Times New Roman" panose="02020603050405020304" pitchFamily="18" charset="0"/>
                <a:cs typeface="Times New Roman" panose="02020603050405020304" pitchFamily="18" charset="0"/>
              </a:rPr>
              <a:t>comună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dotate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sisteme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centralizate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alimentare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canalizare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epurare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apelor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uzate</a:t>
            </a:r>
            <a:r>
              <a:rPr lang="en-US" sz="1600" b="0" dirty="0">
                <a:solidFill>
                  <a:schemeClr val="tx1"/>
                </a:solidFill>
                <a:latin typeface="Times New Roman" panose="02020603050405020304" pitchFamily="18" charset="0"/>
                <a:cs typeface="Times New Roman" panose="02020603050405020304" pitchFamily="18" charset="0"/>
              </a:rPr>
              <a:t> se </a:t>
            </a:r>
            <a:r>
              <a:rPr lang="en-US" sz="1600" b="0" dirty="0" err="1">
                <a:solidFill>
                  <a:schemeClr val="tx1"/>
                </a:solidFill>
                <a:latin typeface="Times New Roman" panose="02020603050405020304" pitchFamily="18" charset="0"/>
                <a:cs typeface="Times New Roman" panose="02020603050405020304" pitchFamily="18" charset="0"/>
              </a:rPr>
              <a:t>supun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procedurii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reglementare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licenţiere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aprobare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tarifelor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aceleaşi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condiţii</a:t>
            </a:r>
            <a:r>
              <a:rPr lang="en-US" sz="1600" b="0" dirty="0">
                <a:solidFill>
                  <a:schemeClr val="tx1"/>
                </a:solidFill>
                <a:latin typeface="Times New Roman" panose="02020603050405020304" pitchFamily="18" charset="0"/>
                <a:cs typeface="Times New Roman" panose="02020603050405020304" pitchFamily="18" charset="0"/>
              </a:rPr>
              <a:t> ca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operatorii</a:t>
            </a:r>
            <a:r>
              <a:rPr lang="en-US" sz="1600" b="0" dirty="0">
                <a:solidFill>
                  <a:schemeClr val="tx1"/>
                </a:solidFill>
                <a:latin typeface="Times New Roman" panose="02020603050405020304" pitchFamily="18" charset="0"/>
                <a:cs typeface="Times New Roman" panose="02020603050405020304" pitchFamily="18" charset="0"/>
              </a:rPr>
              <a:t> care </a:t>
            </a:r>
            <a:r>
              <a:rPr lang="en-US" sz="1600" b="0" dirty="0" err="1">
                <a:solidFill>
                  <a:schemeClr val="tx1"/>
                </a:solidFill>
                <a:latin typeface="Times New Roman" panose="02020603050405020304" pitchFamily="18" charset="0"/>
                <a:cs typeface="Times New Roman" panose="02020603050405020304" pitchFamily="18" charset="0"/>
              </a:rPr>
              <a:t>furnizează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serviciul</a:t>
            </a:r>
            <a:r>
              <a:rPr lang="en-US" sz="1600" b="0" dirty="0">
                <a:solidFill>
                  <a:schemeClr val="tx1"/>
                </a:solidFill>
                <a:latin typeface="Times New Roman" panose="02020603050405020304" pitchFamily="18" charset="0"/>
                <a:cs typeface="Times New Roman" panose="02020603050405020304" pitchFamily="18" charset="0"/>
              </a:rPr>
              <a:t> public de </a:t>
            </a:r>
            <a:r>
              <a:rPr lang="en-US" sz="1600" b="0" dirty="0" err="1">
                <a:solidFill>
                  <a:schemeClr val="tx1"/>
                </a:solidFill>
                <a:latin typeface="Times New Roman" panose="02020603050405020304" pitchFamily="18" charset="0"/>
                <a:cs typeface="Times New Roman" panose="02020603050405020304" pitchFamily="18" charset="0"/>
              </a:rPr>
              <a:t>alimentare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canalizare</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nivel</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regiune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raion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municipiu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oraş</a:t>
            </a:r>
            <a:r>
              <a:rPr lang="en-US" sz="1600" b="0" dirty="0">
                <a:solidFill>
                  <a:schemeClr val="tx1"/>
                </a:solidFill>
                <a:latin typeface="Times New Roman" panose="02020603050405020304" pitchFamily="18" charset="0"/>
                <a:cs typeface="Times New Roman" panose="02020603050405020304" pitchFamily="18" charset="0"/>
              </a:rPr>
              <a:t>.</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en-US" sz="1600" b="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Articolul</a:t>
            </a:r>
            <a:r>
              <a:rPr lang="en-US" sz="1600" dirty="0">
                <a:solidFill>
                  <a:schemeClr val="tx1"/>
                </a:solidFill>
                <a:latin typeface="Times New Roman" panose="02020603050405020304" pitchFamily="18" charset="0"/>
                <a:cs typeface="Times New Roman" panose="02020603050405020304" pitchFamily="18" charset="0"/>
              </a:rPr>
              <a:t> 8. </a:t>
            </a:r>
            <a:r>
              <a:rPr lang="en-US" sz="1600" dirty="0" err="1">
                <a:solidFill>
                  <a:schemeClr val="tx1"/>
                </a:solidFill>
                <a:latin typeface="Times New Roman" panose="02020603050405020304" pitchFamily="18" charset="0"/>
                <a:cs typeface="Times New Roman" panose="02020603050405020304" pitchFamily="18" charset="0"/>
              </a:rPr>
              <a:t>Competenţa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autorităţilor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administraţiei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publice</a:t>
            </a:r>
            <a:r>
              <a:rPr lang="en-US" sz="1600" dirty="0">
                <a:solidFill>
                  <a:schemeClr val="tx1"/>
                </a:solidFill>
                <a:latin typeface="Times New Roman" panose="02020603050405020304" pitchFamily="18" charset="0"/>
                <a:cs typeface="Times New Roman" panose="02020603050405020304" pitchFamily="18" charset="0"/>
              </a:rPr>
              <a:t> locale</a:t>
            </a:r>
          </a:p>
          <a:p>
            <a:pPr algn="just"/>
            <a:r>
              <a:rPr lang="en-US" sz="1600" b="0" dirty="0">
                <a:solidFill>
                  <a:schemeClr val="tx1"/>
                </a:solidFill>
                <a:latin typeface="Times New Roman" panose="02020603050405020304" pitchFamily="18" charset="0"/>
                <a:cs typeface="Times New Roman" panose="02020603050405020304" pitchFamily="18" charset="0"/>
              </a:rPr>
              <a:t>    (1) </a:t>
            </a:r>
            <a:r>
              <a:rPr lang="en-US" sz="1600" b="0" dirty="0" err="1">
                <a:solidFill>
                  <a:schemeClr val="tx1"/>
                </a:solidFill>
                <a:latin typeface="Times New Roman" panose="02020603050405020304" pitchFamily="18" charset="0"/>
                <a:cs typeface="Times New Roman" panose="02020603050405020304" pitchFamily="18" charset="0"/>
              </a:rPr>
              <a:t>Autorităţile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administraţiei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publice</a:t>
            </a:r>
            <a:r>
              <a:rPr lang="en-US" sz="1600" b="0" dirty="0">
                <a:solidFill>
                  <a:schemeClr val="tx1"/>
                </a:solidFill>
                <a:latin typeface="Times New Roman" panose="02020603050405020304" pitchFamily="18" charset="0"/>
                <a:cs typeface="Times New Roman" panose="02020603050405020304" pitchFamily="18" charset="0"/>
              </a:rPr>
              <a:t> locale de </a:t>
            </a:r>
            <a:r>
              <a:rPr lang="en-US" sz="1600" b="0" dirty="0" err="1">
                <a:solidFill>
                  <a:schemeClr val="tx1"/>
                </a:solidFill>
                <a:latin typeface="Times New Roman" panose="02020603050405020304" pitchFamily="18" charset="0"/>
                <a:cs typeface="Times New Roman" panose="02020603050405020304" pitchFamily="18" charset="0"/>
              </a:rPr>
              <a:t>nivelul</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întîi</a:t>
            </a:r>
            <a:r>
              <a:rPr lang="en-US" sz="1600" b="0" dirty="0">
                <a:solidFill>
                  <a:schemeClr val="tx1"/>
                </a:solidFill>
                <a:latin typeface="Times New Roman" panose="02020603050405020304" pitchFamily="18" charset="0"/>
                <a:cs typeface="Times New Roman" panose="02020603050405020304" pitchFamily="18" charset="0"/>
              </a:rPr>
              <a:t>: </a:t>
            </a:r>
          </a:p>
          <a:p>
            <a:pPr algn="just"/>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elaborează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implementează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planuri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proprii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dezvoltare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funcţionare</a:t>
            </a:r>
            <a:r>
              <a:rPr lang="en-US" sz="1600" b="0" dirty="0">
                <a:solidFill>
                  <a:schemeClr val="tx1"/>
                </a:solidFill>
                <a:latin typeface="Times New Roman" panose="02020603050405020304" pitchFamily="18" charset="0"/>
                <a:cs typeface="Times New Roman" panose="02020603050405020304" pitchFamily="18" charset="0"/>
              </a:rPr>
              <a:t>, pe </a:t>
            </a:r>
            <a:r>
              <a:rPr lang="en-US" sz="1600" b="0" dirty="0" err="1">
                <a:solidFill>
                  <a:schemeClr val="tx1"/>
                </a:solidFill>
                <a:latin typeface="Times New Roman" panose="02020603050405020304" pitchFamily="18" charset="0"/>
                <a:cs typeface="Times New Roman" panose="02020603050405020304" pitchFamily="18" charset="0"/>
              </a:rPr>
              <a:t>termen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scurt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mediu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lung, a </a:t>
            </a:r>
            <a:r>
              <a:rPr lang="en-US" sz="1600" b="0" dirty="0" err="1">
                <a:solidFill>
                  <a:schemeClr val="tx1"/>
                </a:solidFill>
                <a:latin typeface="Times New Roman" panose="02020603050405020304" pitchFamily="18" charset="0"/>
                <a:cs typeface="Times New Roman" panose="02020603050405020304" pitchFamily="18" charset="0"/>
              </a:rPr>
              <a:t>serviciului</a:t>
            </a:r>
            <a:r>
              <a:rPr lang="en-US" sz="1600" b="0" dirty="0">
                <a:solidFill>
                  <a:schemeClr val="tx1"/>
                </a:solidFill>
                <a:latin typeface="Times New Roman" panose="02020603050405020304" pitchFamily="18" charset="0"/>
                <a:cs typeface="Times New Roman" panose="02020603050405020304" pitchFamily="18" charset="0"/>
              </a:rPr>
              <a:t> public de </a:t>
            </a:r>
            <a:r>
              <a:rPr lang="en-US" sz="1600" b="0" dirty="0" err="1">
                <a:solidFill>
                  <a:schemeClr val="tx1"/>
                </a:solidFill>
                <a:latin typeface="Times New Roman" panose="02020603050405020304" pitchFamily="18" charset="0"/>
                <a:cs typeface="Times New Roman" panose="02020603050405020304" pitchFamily="18" charset="0"/>
              </a:rPr>
              <a:t>alimentare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canalizare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conformitate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planurile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urbanistice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generale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programele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dezvoltare</a:t>
            </a:r>
            <a:r>
              <a:rPr lang="en-US" sz="1600" b="0" dirty="0">
                <a:solidFill>
                  <a:schemeClr val="tx1"/>
                </a:solidFill>
                <a:latin typeface="Times New Roman" panose="02020603050405020304" pitchFamily="18" charset="0"/>
                <a:cs typeface="Times New Roman" panose="02020603050405020304" pitchFamily="18" charset="0"/>
              </a:rPr>
              <a:t> social-</a:t>
            </a:r>
            <a:r>
              <a:rPr lang="en-US" sz="1600" b="0" dirty="0" err="1">
                <a:solidFill>
                  <a:schemeClr val="tx1"/>
                </a:solidFill>
                <a:latin typeface="Times New Roman" panose="02020603050405020304" pitchFamily="18" charset="0"/>
                <a:cs typeface="Times New Roman" panose="02020603050405020304" pitchFamily="18" charset="0"/>
              </a:rPr>
              <a:t>economică</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unităţii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administrativ-teritoriale</a:t>
            </a:r>
            <a:r>
              <a:rPr lang="en-US" sz="1600" b="0" dirty="0">
                <a:solidFill>
                  <a:schemeClr val="tx1"/>
                </a:solidFill>
                <a:latin typeface="Times New Roman" panose="02020603050405020304" pitchFamily="18" charset="0"/>
                <a:cs typeface="Times New Roman" panose="02020603050405020304" pitchFamily="18" charset="0"/>
              </a:rPr>
              <a:t>, precum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potrivit</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angajamentelor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internaţionale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domeniul</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protecţie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mediului</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b) </a:t>
            </a:r>
            <a:r>
              <a:rPr lang="en-US" sz="1600" b="0" dirty="0" err="1">
                <a:solidFill>
                  <a:schemeClr val="tx1"/>
                </a:solidFill>
                <a:latin typeface="Times New Roman" panose="02020603050405020304" pitchFamily="18" charset="0"/>
                <a:cs typeface="Times New Roman" panose="02020603050405020304" pitchFamily="18" charset="0"/>
              </a:rPr>
              <a:t>înfiinţează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organizează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coordonează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monitorizează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controlează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funcţionarea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serviciului</a:t>
            </a:r>
            <a:r>
              <a:rPr lang="en-US" sz="1600" b="0" dirty="0">
                <a:solidFill>
                  <a:schemeClr val="tx1"/>
                </a:solidFill>
                <a:latin typeface="Times New Roman" panose="02020603050405020304" pitchFamily="18" charset="0"/>
                <a:cs typeface="Times New Roman" panose="02020603050405020304" pitchFamily="18" charset="0"/>
              </a:rPr>
              <a:t> public de </a:t>
            </a:r>
            <a:r>
              <a:rPr lang="en-US" sz="1600" b="0" dirty="0" err="1">
                <a:solidFill>
                  <a:schemeClr val="tx1"/>
                </a:solidFill>
                <a:latin typeface="Times New Roman" panose="02020603050405020304" pitchFamily="18" charset="0"/>
                <a:cs typeface="Times New Roman" panose="02020603050405020304" pitchFamily="18" charset="0"/>
              </a:rPr>
              <a:t>alimentare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canalizare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condiţiile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legii</a:t>
            </a:r>
            <a:r>
              <a:rPr lang="en-US" sz="1600" b="0" dirty="0">
                <a:solidFill>
                  <a:schemeClr val="tx1"/>
                </a:solidFill>
                <a:latin typeface="Times New Roman" panose="02020603050405020304" pitchFamily="18" charset="0"/>
                <a:cs typeface="Times New Roman" panose="02020603050405020304" pitchFamily="18" charset="0"/>
              </a:rPr>
              <a:t>; </a:t>
            </a:r>
          </a:p>
          <a:p>
            <a:pPr algn="just"/>
            <a:r>
              <a:rPr lang="en-US" sz="1600" b="0" dirty="0">
                <a:solidFill>
                  <a:schemeClr val="tx1"/>
                </a:solidFill>
                <a:latin typeface="Times New Roman" panose="02020603050405020304" pitchFamily="18" charset="0"/>
                <a:cs typeface="Times New Roman" panose="02020603050405020304" pitchFamily="18" charset="0"/>
              </a:rPr>
              <a:t>    c) </a:t>
            </a:r>
            <a:r>
              <a:rPr lang="en-US" sz="1600" b="0" dirty="0" err="1">
                <a:solidFill>
                  <a:schemeClr val="tx1"/>
                </a:solidFill>
                <a:latin typeface="Times New Roman" panose="02020603050405020304" pitchFamily="18" charset="0"/>
                <a:cs typeface="Times New Roman" panose="02020603050405020304" pitchFamily="18" charset="0"/>
              </a:rPr>
              <a:t>aprobă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tarifele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pentru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serviciul</a:t>
            </a:r>
            <a:r>
              <a:rPr lang="en-US" sz="1600" b="0" dirty="0">
                <a:solidFill>
                  <a:schemeClr val="tx1"/>
                </a:solidFill>
                <a:latin typeface="Times New Roman" panose="02020603050405020304" pitchFamily="18" charset="0"/>
                <a:cs typeface="Times New Roman" panose="02020603050405020304" pitchFamily="18" charset="0"/>
              </a:rPr>
              <a:t> public de </a:t>
            </a:r>
            <a:r>
              <a:rPr lang="en-US" sz="1600" b="0" dirty="0" err="1">
                <a:solidFill>
                  <a:schemeClr val="tx1"/>
                </a:solidFill>
                <a:latin typeface="Times New Roman" panose="02020603050405020304" pitchFamily="18" charset="0"/>
                <a:cs typeface="Times New Roman" panose="02020603050405020304" pitchFamily="18" charset="0"/>
              </a:rPr>
              <a:t>alimentare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potabilă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canalizare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pentru</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serviciile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auxiliare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furnizate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către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operatori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consumatorilor</a:t>
            </a:r>
            <a:r>
              <a:rPr lang="en-US" sz="1600" b="0" dirty="0">
                <a:solidFill>
                  <a:schemeClr val="tx1"/>
                </a:solidFill>
                <a:latin typeface="Times New Roman" panose="02020603050405020304" pitchFamily="18" charset="0"/>
                <a:cs typeface="Times New Roman" panose="02020603050405020304" pitchFamily="18" charset="0"/>
              </a:rPr>
              <a:t>, calculate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conformitate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metodologiile</a:t>
            </a:r>
            <a:r>
              <a:rPr lang="en-US" sz="1600" b="0" dirty="0">
                <a:solidFill>
                  <a:schemeClr val="tx1"/>
                </a:solidFill>
                <a:latin typeface="Times New Roman" panose="02020603050405020304" pitchFamily="18" charset="0"/>
                <a:cs typeface="Times New Roman" panose="02020603050405020304" pitchFamily="18" charset="0"/>
              </a:rPr>
              <a:t> elaborate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aprobate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către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Agenţie</a:t>
            </a:r>
            <a:r>
              <a:rPr lang="en-US" sz="1600" b="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12703573"/>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DC2CD68B-505F-4278-A6F3-7C2C540B8997}"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770537"/>
          </a:xfrm>
          <a:prstGeom prst="rect">
            <a:avLst/>
          </a:prstGeom>
          <a:noFill/>
        </p:spPr>
        <p:txBody>
          <a:bodyPr wrap="square" rtlCol="0">
            <a:spAutoFit/>
          </a:bodyPr>
          <a:lstStyle/>
          <a:p>
            <a:pPr algn="just"/>
            <a:r>
              <a:rPr lang="ro-RO" sz="1600" b="0" dirty="0">
                <a:solidFill>
                  <a:schemeClr val="tx1"/>
                </a:solidFill>
                <a:latin typeface="Times New Roman" panose="02020603050405020304" pitchFamily="18" charset="0"/>
                <a:cs typeface="Times New Roman" panose="02020603050405020304" pitchFamily="18" charset="0"/>
              </a:rPr>
              <a:t> 6. </a:t>
            </a:r>
            <a:r>
              <a:rPr lang="ro-RO" sz="1600" dirty="0">
                <a:solidFill>
                  <a:schemeClr val="tx1"/>
                </a:solidFill>
                <a:latin typeface="Times New Roman" panose="02020603050405020304" pitchFamily="18" charset="0"/>
                <a:cs typeface="Times New Roman" panose="02020603050405020304" pitchFamily="18" charset="0"/>
              </a:rPr>
              <a:t>Operatorul furnizează consumatorilor următoarele categorii de servicii auxiliare, pentru care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a:t>
            </a:r>
            <a:r>
              <a:rPr lang="pt-BR" sz="1600" dirty="0">
                <a:solidFill>
                  <a:schemeClr val="tx1"/>
                </a:solidFill>
                <a:latin typeface="Times New Roman" panose="02020603050405020304" pitchFamily="18" charset="0"/>
                <a:cs typeface="Times New Roman" panose="02020603050405020304" pitchFamily="18" charset="0"/>
              </a:rPr>
              <a:t>determin</a:t>
            </a:r>
            <a:r>
              <a:rPr lang="ro-RO" sz="1600" dirty="0">
                <a:solidFill>
                  <a:schemeClr val="tx1"/>
                </a:solidFill>
                <a:latin typeface="Times New Roman" panose="02020603050405020304" pitchFamily="18" charset="0"/>
                <a:cs typeface="Times New Roman" panose="02020603050405020304" pitchFamily="18" charset="0"/>
              </a:rPr>
              <a:t>ă</a:t>
            </a:r>
            <a:r>
              <a:rPr lang="pt-BR" sz="1600" dirty="0">
                <a:solidFill>
                  <a:schemeClr val="tx1"/>
                </a:solidFill>
                <a:latin typeface="Times New Roman" panose="02020603050405020304" pitchFamily="18" charset="0"/>
                <a:cs typeface="Times New Roman" panose="02020603050405020304" pitchFamily="18" charset="0"/>
              </a:rPr>
              <a:t>, aprob</a:t>
            </a:r>
            <a:r>
              <a:rPr lang="ro-RO" sz="1600" dirty="0">
                <a:solidFill>
                  <a:schemeClr val="tx1"/>
                </a:solidFill>
                <a:latin typeface="Times New Roman" panose="02020603050405020304" pitchFamily="18" charset="0"/>
                <a:cs typeface="Times New Roman" panose="02020603050405020304" pitchFamily="18" charset="0"/>
              </a:rPr>
              <a:t>ă</a:t>
            </a:r>
            <a:r>
              <a:rPr lang="pt-BR" sz="1600" dirty="0">
                <a:solidFill>
                  <a:schemeClr val="tx1"/>
                </a:solidFill>
                <a:latin typeface="Times New Roman" panose="02020603050405020304" pitchFamily="18" charset="0"/>
                <a:cs typeface="Times New Roman" panose="02020603050405020304" pitchFamily="18" charset="0"/>
              </a:rPr>
              <a:t> şi aplic</a:t>
            </a:r>
            <a:r>
              <a:rPr lang="ro-RO" sz="1600" dirty="0">
                <a:solidFill>
                  <a:schemeClr val="tx1"/>
                </a:solidFill>
                <a:latin typeface="Times New Roman" panose="02020603050405020304" pitchFamily="18" charset="0"/>
                <a:cs typeface="Times New Roman" panose="02020603050405020304" pitchFamily="18" charset="0"/>
              </a:rPr>
              <a:t>ă</a:t>
            </a:r>
            <a:r>
              <a:rPr lang="pt-BR" sz="1600" dirty="0">
                <a:solidFill>
                  <a:schemeClr val="tx1"/>
                </a:solidFill>
                <a:latin typeface="Times New Roman" panose="02020603050405020304" pitchFamily="18" charset="0"/>
                <a:cs typeface="Times New Roman" panose="02020603050405020304" pitchFamily="18" charset="0"/>
              </a:rPr>
              <a:t> tarife</a:t>
            </a:r>
            <a:r>
              <a:rPr lang="ro-RO" sz="1600" dirty="0">
                <a:solidFill>
                  <a:schemeClr val="tx1"/>
                </a:solidFill>
                <a:latin typeface="Times New Roman" panose="02020603050405020304" pitchFamily="18" charset="0"/>
                <a:cs typeface="Times New Roman" panose="02020603050405020304" pitchFamily="18" charset="0"/>
              </a:rPr>
              <a:t>,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anume la: </a:t>
            </a:r>
          </a:p>
          <a:p>
            <a:pPr algn="just"/>
            <a:r>
              <a:rPr lang="ro-RO" sz="1600" b="0" dirty="0">
                <a:solidFill>
                  <a:schemeClr val="tx1"/>
                </a:solidFill>
                <a:latin typeface="Times New Roman" panose="02020603050405020304" pitchFamily="18" charset="0"/>
                <a:cs typeface="Times New Roman" panose="02020603050405020304" pitchFamily="18" charset="0"/>
              </a:rPr>
              <a:t>    1) instalarea contoarelor de apă în apartamentele blocurilor locative;</a:t>
            </a:r>
          </a:p>
          <a:p>
            <a:pPr algn="just"/>
            <a:r>
              <a:rPr lang="ro-RO" sz="1600" b="0" dirty="0">
                <a:solidFill>
                  <a:schemeClr val="tx1"/>
                </a:solidFill>
                <a:latin typeface="Times New Roman" panose="02020603050405020304" pitchFamily="18" charset="0"/>
                <a:cs typeface="Times New Roman" panose="02020603050405020304" pitchFamily="18" charset="0"/>
              </a:rPr>
              <a:t>    2) </a:t>
            </a:r>
            <a:r>
              <a:rPr lang="ro-RO" sz="1600" b="0" dirty="0" err="1">
                <a:solidFill>
                  <a:schemeClr val="tx1"/>
                </a:solidFill>
                <a:latin typeface="Times New Roman" panose="02020603050405020304" pitchFamily="18" charset="0"/>
                <a:cs typeface="Times New Roman" panose="02020603050405020304" pitchFamily="18" charset="0"/>
              </a:rPr>
              <a:t>branşarea</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instalaţiilor</a:t>
            </a:r>
            <a:r>
              <a:rPr lang="ro-RO" sz="1600" b="0" dirty="0">
                <a:solidFill>
                  <a:schemeClr val="tx1"/>
                </a:solidFill>
                <a:latin typeface="Times New Roman" panose="02020603050405020304" pitchFamily="18" charset="0"/>
                <a:cs typeface="Times New Roman" panose="02020603050405020304" pitchFamily="18" charset="0"/>
              </a:rPr>
              <a:t> interne de apă ale consumatorilor la </a:t>
            </a:r>
            <a:r>
              <a:rPr lang="ro-RO" sz="1600" b="0" dirty="0" err="1">
                <a:solidFill>
                  <a:schemeClr val="tx1"/>
                </a:solidFill>
                <a:latin typeface="Times New Roman" panose="02020603050405020304" pitchFamily="18" charset="0"/>
                <a:cs typeface="Times New Roman" panose="02020603050405020304" pitchFamily="18" charset="0"/>
              </a:rPr>
              <a:t>reţeaua</a:t>
            </a:r>
            <a:r>
              <a:rPr lang="ro-RO" sz="1600" b="0" dirty="0">
                <a:solidFill>
                  <a:schemeClr val="tx1"/>
                </a:solidFill>
                <a:latin typeface="Times New Roman" panose="02020603050405020304" pitchFamily="18" charset="0"/>
                <a:cs typeface="Times New Roman" panose="02020603050405020304" pitchFamily="18" charset="0"/>
              </a:rPr>
              <a:t> publică de alimentare cu apă;</a:t>
            </a:r>
          </a:p>
          <a:p>
            <a:pPr algn="just"/>
            <a:r>
              <a:rPr lang="ro-RO" sz="1600" b="0" dirty="0">
                <a:solidFill>
                  <a:schemeClr val="tx1"/>
                </a:solidFill>
                <a:latin typeface="Times New Roman" panose="02020603050405020304" pitchFamily="18" charset="0"/>
                <a:cs typeface="Times New Roman" panose="02020603050405020304" pitchFamily="18" charset="0"/>
              </a:rPr>
              <a:t>    3) racordarea </a:t>
            </a:r>
            <a:r>
              <a:rPr lang="ro-RO" sz="1600" b="0" dirty="0" err="1">
                <a:solidFill>
                  <a:schemeClr val="tx1"/>
                </a:solidFill>
                <a:latin typeface="Times New Roman" panose="02020603050405020304" pitchFamily="18" charset="0"/>
                <a:cs typeface="Times New Roman" panose="02020603050405020304" pitchFamily="18" charset="0"/>
              </a:rPr>
              <a:t>instalaţiilor</a:t>
            </a:r>
            <a:r>
              <a:rPr lang="ro-RO" sz="1600" b="0" dirty="0">
                <a:solidFill>
                  <a:schemeClr val="tx1"/>
                </a:solidFill>
                <a:latin typeface="Times New Roman" panose="02020603050405020304" pitchFamily="18" charset="0"/>
                <a:cs typeface="Times New Roman" panose="02020603050405020304" pitchFamily="18" charset="0"/>
              </a:rPr>
              <a:t> interne de canalizare ale consumatorilor la </a:t>
            </a:r>
            <a:r>
              <a:rPr lang="ro-RO" sz="1600" b="0" dirty="0" err="1">
                <a:solidFill>
                  <a:schemeClr val="tx1"/>
                </a:solidFill>
                <a:latin typeface="Times New Roman" panose="02020603050405020304" pitchFamily="18" charset="0"/>
                <a:cs typeface="Times New Roman" panose="02020603050405020304" pitchFamily="18" charset="0"/>
              </a:rPr>
              <a:t>reţeaua</a:t>
            </a:r>
            <a:r>
              <a:rPr lang="ro-RO" sz="1600" b="0" dirty="0">
                <a:solidFill>
                  <a:schemeClr val="tx1"/>
                </a:solidFill>
                <a:latin typeface="Times New Roman" panose="02020603050405020304" pitchFamily="18" charset="0"/>
                <a:cs typeface="Times New Roman" panose="02020603050405020304" pitchFamily="18" charset="0"/>
              </a:rPr>
              <a:t> publică de canalizare; </a:t>
            </a:r>
          </a:p>
          <a:p>
            <a:pPr algn="just"/>
            <a:r>
              <a:rPr lang="ro-RO" sz="1600" b="0" dirty="0">
                <a:solidFill>
                  <a:schemeClr val="tx1"/>
                </a:solidFill>
                <a:latin typeface="Times New Roman" panose="02020603050405020304" pitchFamily="18" charset="0"/>
                <a:cs typeface="Times New Roman" panose="02020603050405020304" pitchFamily="18" charset="0"/>
              </a:rPr>
              <a:t>    4) </a:t>
            </a:r>
            <a:r>
              <a:rPr lang="ro-RO" sz="1600" b="0" dirty="0" err="1">
                <a:solidFill>
                  <a:schemeClr val="tx1"/>
                </a:solidFill>
                <a:latin typeface="Times New Roman" panose="02020603050405020304" pitchFamily="18" charset="0"/>
                <a:cs typeface="Times New Roman" panose="02020603050405020304" pitchFamily="18" charset="0"/>
              </a:rPr>
              <a:t>branşarea</a:t>
            </a:r>
            <a:r>
              <a:rPr lang="ro-RO" sz="1600" b="0" dirty="0">
                <a:solidFill>
                  <a:schemeClr val="tx1"/>
                </a:solidFill>
                <a:latin typeface="Times New Roman" panose="02020603050405020304" pitchFamily="18" charset="0"/>
                <a:cs typeface="Times New Roman" panose="02020603050405020304" pitchFamily="18" charset="0"/>
              </a:rPr>
              <a:t> la </a:t>
            </a:r>
            <a:r>
              <a:rPr lang="ro-RO" sz="1600" b="0" dirty="0" err="1">
                <a:solidFill>
                  <a:schemeClr val="tx1"/>
                </a:solidFill>
                <a:latin typeface="Times New Roman" panose="02020603050405020304" pitchFamily="18" charset="0"/>
                <a:cs typeface="Times New Roman" panose="02020603050405020304" pitchFamily="18" charset="0"/>
              </a:rPr>
              <a:t>reţeaua</a:t>
            </a:r>
            <a:r>
              <a:rPr lang="ro-RO" sz="1600" b="0" dirty="0">
                <a:solidFill>
                  <a:schemeClr val="tx1"/>
                </a:solidFill>
                <a:latin typeface="Times New Roman" panose="02020603050405020304" pitchFamily="18" charset="0"/>
                <a:cs typeface="Times New Roman" panose="02020603050405020304" pitchFamily="18" charset="0"/>
              </a:rPr>
              <a:t> publică de alimentare cu apă în cazul </a:t>
            </a:r>
            <a:r>
              <a:rPr lang="ro-RO" sz="1600" b="0" dirty="0" err="1">
                <a:solidFill>
                  <a:schemeClr val="tx1"/>
                </a:solidFill>
                <a:latin typeface="Times New Roman" panose="02020603050405020304" pitchFamily="18" charset="0"/>
                <a:cs typeface="Times New Roman" panose="02020603050405020304" pitchFamily="18" charset="0"/>
              </a:rPr>
              <a:t>cînd</a:t>
            </a:r>
            <a:r>
              <a:rPr lang="ro-RO" sz="1600" b="0" dirty="0">
                <a:solidFill>
                  <a:schemeClr val="tx1"/>
                </a:solidFill>
                <a:latin typeface="Times New Roman" panose="02020603050405020304" pitchFamily="18" charset="0"/>
                <a:cs typeface="Times New Roman" panose="02020603050405020304" pitchFamily="18" charset="0"/>
              </a:rPr>
              <a:t>  consumatorii au asigurat executarea </a:t>
            </a:r>
            <a:r>
              <a:rPr lang="ro-RO" sz="1600" b="0" dirty="0" err="1">
                <a:solidFill>
                  <a:schemeClr val="tx1"/>
                </a:solidFill>
                <a:latin typeface="Times New Roman" panose="02020603050405020304" pitchFamily="18" charset="0"/>
                <a:cs typeface="Times New Roman" panose="02020603050405020304" pitchFamily="18" charset="0"/>
              </a:rPr>
              <a:t>branşamentelor</a:t>
            </a:r>
            <a:r>
              <a:rPr lang="ro-RO" sz="1600" b="0" dirty="0">
                <a:solidFill>
                  <a:schemeClr val="tx1"/>
                </a:solidFill>
                <a:latin typeface="Times New Roman" panose="02020603050405020304" pitchFamily="18" charset="0"/>
                <a:cs typeface="Times New Roman" panose="02020603050405020304" pitchFamily="18" charset="0"/>
              </a:rPr>
              <a:t> de apă;</a:t>
            </a:r>
          </a:p>
          <a:p>
            <a:pPr algn="just"/>
            <a:r>
              <a:rPr lang="ro-RO" sz="1600" b="0" dirty="0">
                <a:solidFill>
                  <a:schemeClr val="tx1"/>
                </a:solidFill>
                <a:latin typeface="Times New Roman" panose="02020603050405020304" pitchFamily="18" charset="0"/>
                <a:cs typeface="Times New Roman" panose="02020603050405020304" pitchFamily="18" charset="0"/>
              </a:rPr>
              <a:t>    5) racordarea la </a:t>
            </a:r>
            <a:r>
              <a:rPr lang="ro-RO" sz="1600" b="0" dirty="0" err="1">
                <a:solidFill>
                  <a:schemeClr val="tx1"/>
                </a:solidFill>
                <a:latin typeface="Times New Roman" panose="02020603050405020304" pitchFamily="18" charset="0"/>
                <a:cs typeface="Times New Roman" panose="02020603050405020304" pitchFamily="18" charset="0"/>
              </a:rPr>
              <a:t>reţeaua</a:t>
            </a:r>
            <a:r>
              <a:rPr lang="ro-RO" sz="1600" b="0" dirty="0">
                <a:solidFill>
                  <a:schemeClr val="tx1"/>
                </a:solidFill>
                <a:latin typeface="Times New Roman" panose="02020603050405020304" pitchFamily="18" charset="0"/>
                <a:cs typeface="Times New Roman" panose="02020603050405020304" pitchFamily="18" charset="0"/>
              </a:rPr>
              <a:t> publică de canalizare în cazul </a:t>
            </a:r>
            <a:r>
              <a:rPr lang="ro-RO" sz="1600" b="0" dirty="0" err="1">
                <a:solidFill>
                  <a:schemeClr val="tx1"/>
                </a:solidFill>
                <a:latin typeface="Times New Roman" panose="02020603050405020304" pitchFamily="18" charset="0"/>
                <a:cs typeface="Times New Roman" panose="02020603050405020304" pitchFamily="18" charset="0"/>
              </a:rPr>
              <a:t>cînd</a:t>
            </a:r>
            <a:r>
              <a:rPr lang="ro-RO" sz="1600" b="0" dirty="0">
                <a:solidFill>
                  <a:schemeClr val="tx1"/>
                </a:solidFill>
                <a:latin typeface="Times New Roman" panose="02020603050405020304" pitchFamily="18" charset="0"/>
                <a:cs typeface="Times New Roman" panose="02020603050405020304" pitchFamily="18" charset="0"/>
              </a:rPr>
              <a:t> consumatorii au asigurat executarea racordurilor de canalizare;</a:t>
            </a:r>
          </a:p>
          <a:p>
            <a:pPr algn="just"/>
            <a:r>
              <a:rPr lang="ro-RO" sz="1600" b="0" dirty="0">
                <a:solidFill>
                  <a:schemeClr val="tx1"/>
                </a:solidFill>
                <a:latin typeface="Times New Roman" panose="02020603050405020304" pitchFamily="18" charset="0"/>
                <a:cs typeface="Times New Roman" panose="02020603050405020304" pitchFamily="18" charset="0"/>
              </a:rPr>
              <a:t>    6)  reconectarea la </a:t>
            </a:r>
            <a:r>
              <a:rPr lang="ro-RO" sz="1600" b="0" dirty="0" err="1">
                <a:solidFill>
                  <a:schemeClr val="tx1"/>
                </a:solidFill>
                <a:latin typeface="Times New Roman" panose="02020603050405020304" pitchFamily="18" charset="0"/>
                <a:cs typeface="Times New Roman" panose="02020603050405020304" pitchFamily="18" charset="0"/>
              </a:rPr>
              <a:t>reţeaua</a:t>
            </a:r>
            <a:r>
              <a:rPr lang="ro-RO" sz="1600" b="0" dirty="0">
                <a:solidFill>
                  <a:schemeClr val="tx1"/>
                </a:solidFill>
                <a:latin typeface="Times New Roman" panose="02020603050405020304" pitchFamily="18" charset="0"/>
                <a:cs typeface="Times New Roman" panose="02020603050405020304" pitchFamily="18" charset="0"/>
              </a:rPr>
              <a:t> publică de alimentare cu apă a </a:t>
            </a:r>
            <a:r>
              <a:rPr lang="ro-RO" sz="1600" b="0" dirty="0" err="1">
                <a:solidFill>
                  <a:schemeClr val="tx1"/>
                </a:solidFill>
                <a:latin typeface="Times New Roman" panose="02020603050405020304" pitchFamily="18" charset="0"/>
                <a:cs typeface="Times New Roman" panose="02020603050405020304" pitchFamily="18" charset="0"/>
              </a:rPr>
              <a:t>instalaţiilor</a:t>
            </a:r>
            <a:r>
              <a:rPr lang="ro-RO" sz="1600" b="0" dirty="0">
                <a:solidFill>
                  <a:schemeClr val="tx1"/>
                </a:solidFill>
                <a:latin typeface="Times New Roman" panose="02020603050405020304" pitchFamily="18" charset="0"/>
                <a:cs typeface="Times New Roman" panose="02020603050405020304" pitchFamily="18" charset="0"/>
              </a:rPr>
              <a:t> interne de apă  ale consumatorului, care anterior au fost deconectate de către operator din cauza încălcării de către consumator a normelor de utilizare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/sau a clauzelor contractuale;</a:t>
            </a:r>
          </a:p>
          <a:p>
            <a:pPr algn="just"/>
            <a:r>
              <a:rPr lang="ro-RO" sz="1600" b="0" dirty="0">
                <a:solidFill>
                  <a:schemeClr val="tx1"/>
                </a:solidFill>
                <a:latin typeface="Times New Roman" panose="02020603050405020304" pitchFamily="18" charset="0"/>
                <a:cs typeface="Times New Roman" panose="02020603050405020304" pitchFamily="18" charset="0"/>
              </a:rPr>
              <a:t>    7) reconectarea la </a:t>
            </a:r>
            <a:r>
              <a:rPr lang="ro-RO" sz="1600" b="0" dirty="0" err="1">
                <a:solidFill>
                  <a:schemeClr val="tx1"/>
                </a:solidFill>
                <a:latin typeface="Times New Roman" panose="02020603050405020304" pitchFamily="18" charset="0"/>
                <a:cs typeface="Times New Roman" panose="02020603050405020304" pitchFamily="18" charset="0"/>
              </a:rPr>
              <a:t>reţeaua</a:t>
            </a:r>
            <a:r>
              <a:rPr lang="ro-RO" sz="1600" b="0" dirty="0">
                <a:solidFill>
                  <a:schemeClr val="tx1"/>
                </a:solidFill>
                <a:latin typeface="Times New Roman" panose="02020603050405020304" pitchFamily="18" charset="0"/>
                <a:cs typeface="Times New Roman" panose="02020603050405020304" pitchFamily="18" charset="0"/>
              </a:rPr>
              <a:t> publică de canalizare a </a:t>
            </a:r>
            <a:r>
              <a:rPr lang="ro-RO" sz="1600" b="0" dirty="0" err="1">
                <a:solidFill>
                  <a:schemeClr val="tx1"/>
                </a:solidFill>
                <a:latin typeface="Times New Roman" panose="02020603050405020304" pitchFamily="18" charset="0"/>
                <a:cs typeface="Times New Roman" panose="02020603050405020304" pitchFamily="18" charset="0"/>
              </a:rPr>
              <a:t>instalaţiilor</a:t>
            </a:r>
            <a:r>
              <a:rPr lang="ro-RO" sz="1600" b="0" dirty="0">
                <a:solidFill>
                  <a:schemeClr val="tx1"/>
                </a:solidFill>
                <a:latin typeface="Times New Roman" panose="02020603050405020304" pitchFamily="18" charset="0"/>
                <a:cs typeface="Times New Roman" panose="02020603050405020304" pitchFamily="18" charset="0"/>
              </a:rPr>
              <a:t> interne de canalizare ale  consumatorilor, care anterior au fost deconectate de către operator din cauza încălcării de către consumatori a normelor de utilizare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/sau a clauzelor contractuale;</a:t>
            </a:r>
          </a:p>
          <a:p>
            <a:pPr algn="just"/>
            <a:r>
              <a:rPr lang="ro-RO" sz="1600" b="0" dirty="0">
                <a:solidFill>
                  <a:schemeClr val="tx1"/>
                </a:solidFill>
                <a:latin typeface="Times New Roman" panose="02020603050405020304" pitchFamily="18" charset="0"/>
                <a:cs typeface="Times New Roman" panose="02020603050405020304" pitchFamily="18" charset="0"/>
              </a:rPr>
              <a:t>  8) deconectarea de la </a:t>
            </a:r>
            <a:r>
              <a:rPr lang="ro-RO" sz="1600" b="0" dirty="0" err="1">
                <a:solidFill>
                  <a:schemeClr val="tx1"/>
                </a:solidFill>
                <a:latin typeface="Times New Roman" panose="02020603050405020304" pitchFamily="18" charset="0"/>
                <a:cs typeface="Times New Roman" panose="02020603050405020304" pitchFamily="18" charset="0"/>
              </a:rPr>
              <a:t>reţeaua</a:t>
            </a:r>
            <a:r>
              <a:rPr lang="ro-RO" sz="1600" b="0" dirty="0">
                <a:solidFill>
                  <a:schemeClr val="tx1"/>
                </a:solidFill>
                <a:latin typeface="Times New Roman" panose="02020603050405020304" pitchFamily="18" charset="0"/>
                <a:cs typeface="Times New Roman" panose="02020603050405020304" pitchFamily="18" charset="0"/>
              </a:rPr>
              <a:t> publică de alimentare cu apă a </a:t>
            </a:r>
            <a:r>
              <a:rPr lang="ro-RO" sz="1600" b="0" dirty="0" err="1">
                <a:solidFill>
                  <a:schemeClr val="tx1"/>
                </a:solidFill>
                <a:latin typeface="Times New Roman" panose="02020603050405020304" pitchFamily="18" charset="0"/>
                <a:cs typeface="Times New Roman" panose="02020603050405020304" pitchFamily="18" charset="0"/>
              </a:rPr>
              <a:t>instalaţiilor</a:t>
            </a:r>
            <a:r>
              <a:rPr lang="ro-RO" sz="1600" b="0" dirty="0">
                <a:solidFill>
                  <a:schemeClr val="tx1"/>
                </a:solidFill>
                <a:latin typeface="Times New Roman" panose="02020603050405020304" pitchFamily="18" charset="0"/>
                <a:cs typeface="Times New Roman" panose="02020603050405020304" pitchFamily="18" charset="0"/>
              </a:rPr>
              <a:t> interne de apă, la solicitarea  consumatorului, cu </a:t>
            </a:r>
            <a:r>
              <a:rPr lang="ro-RO" sz="1600" b="0" dirty="0" err="1">
                <a:solidFill>
                  <a:schemeClr val="tx1"/>
                </a:solidFill>
                <a:latin typeface="Times New Roman" panose="02020603050405020304" pitchFamily="18" charset="0"/>
                <a:cs typeface="Times New Roman" panose="02020603050405020304" pitchFamily="18" charset="0"/>
              </a:rPr>
              <a:t>excepţia</a:t>
            </a:r>
            <a:r>
              <a:rPr lang="ro-RO" sz="1600" b="0" dirty="0">
                <a:solidFill>
                  <a:schemeClr val="tx1"/>
                </a:solidFill>
                <a:latin typeface="Times New Roman" panose="02020603050405020304" pitchFamily="18" charset="0"/>
                <a:cs typeface="Times New Roman" panose="02020603050405020304" pitchFamily="18" charset="0"/>
              </a:rPr>
              <a:t> cazurilor de reziliere a contractului pentru furnizarea serviciului public de alimentare cu apă;</a:t>
            </a:r>
          </a:p>
          <a:p>
            <a:pPr algn="just"/>
            <a:endParaRPr lang="pt-BR"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0473871"/>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BD0EF9E2-04A8-4EB4-B02C-8740E836FD19}"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5262979"/>
          </a:xfrm>
          <a:prstGeom prst="rect">
            <a:avLst/>
          </a:prstGeom>
          <a:noFill/>
        </p:spPr>
        <p:txBody>
          <a:bodyPr wrap="square" rtlCol="0">
            <a:spAutoFit/>
          </a:bodyPr>
          <a:lstStyle/>
          <a:p>
            <a:pPr algn="just"/>
            <a:r>
              <a:rPr lang="ro-RO" sz="1600" b="0" dirty="0">
                <a:solidFill>
                  <a:schemeClr val="tx1"/>
                </a:solidFill>
                <a:latin typeface="Times New Roman" panose="02020603050405020304" pitchFamily="18" charset="0"/>
                <a:cs typeface="Times New Roman" panose="02020603050405020304" pitchFamily="18" charset="0"/>
              </a:rPr>
              <a:t>  9) deconectarea de la </a:t>
            </a:r>
            <a:r>
              <a:rPr lang="ro-RO" sz="1600" b="0" dirty="0" err="1">
                <a:solidFill>
                  <a:schemeClr val="tx1"/>
                </a:solidFill>
                <a:latin typeface="Times New Roman" panose="02020603050405020304" pitchFamily="18" charset="0"/>
                <a:cs typeface="Times New Roman" panose="02020603050405020304" pitchFamily="18" charset="0"/>
              </a:rPr>
              <a:t>reţeaua</a:t>
            </a:r>
            <a:r>
              <a:rPr lang="ro-RO" sz="1600" b="0" dirty="0">
                <a:solidFill>
                  <a:schemeClr val="tx1"/>
                </a:solidFill>
                <a:latin typeface="Times New Roman" panose="02020603050405020304" pitchFamily="18" charset="0"/>
                <a:cs typeface="Times New Roman" panose="02020603050405020304" pitchFamily="18" charset="0"/>
              </a:rPr>
              <a:t> publică de canalizare a </a:t>
            </a:r>
            <a:r>
              <a:rPr lang="ro-RO" sz="1600" b="0" dirty="0" err="1">
                <a:solidFill>
                  <a:schemeClr val="tx1"/>
                </a:solidFill>
                <a:latin typeface="Times New Roman" panose="02020603050405020304" pitchFamily="18" charset="0"/>
                <a:cs typeface="Times New Roman" panose="02020603050405020304" pitchFamily="18" charset="0"/>
              </a:rPr>
              <a:t>instalaţiilor</a:t>
            </a:r>
            <a:r>
              <a:rPr lang="ro-RO" sz="1600" b="0" dirty="0">
                <a:solidFill>
                  <a:schemeClr val="tx1"/>
                </a:solidFill>
                <a:latin typeface="Times New Roman" panose="02020603050405020304" pitchFamily="18" charset="0"/>
                <a:cs typeface="Times New Roman" panose="02020603050405020304" pitchFamily="18" charset="0"/>
              </a:rPr>
              <a:t> interne de canalizare, la solicitarea consumatorului, cu </a:t>
            </a:r>
            <a:r>
              <a:rPr lang="ro-RO" sz="1600" b="0" dirty="0" err="1">
                <a:solidFill>
                  <a:schemeClr val="tx1"/>
                </a:solidFill>
                <a:latin typeface="Times New Roman" panose="02020603050405020304" pitchFamily="18" charset="0"/>
                <a:cs typeface="Times New Roman" panose="02020603050405020304" pitchFamily="18" charset="0"/>
              </a:rPr>
              <a:t>excepţia</a:t>
            </a:r>
            <a:r>
              <a:rPr lang="ro-RO" sz="1600" b="0" dirty="0">
                <a:solidFill>
                  <a:schemeClr val="tx1"/>
                </a:solidFill>
                <a:latin typeface="Times New Roman" panose="02020603050405020304" pitchFamily="18" charset="0"/>
                <a:cs typeface="Times New Roman" panose="02020603050405020304" pitchFamily="18" charset="0"/>
              </a:rPr>
              <a:t> cazurilor de reziliere a contractului pentru furnizarea serviciului public de canalizare;</a:t>
            </a:r>
          </a:p>
          <a:p>
            <a:pPr algn="just"/>
            <a:r>
              <a:rPr lang="ro-RO" sz="1600" b="0" dirty="0">
                <a:solidFill>
                  <a:schemeClr val="tx1"/>
                </a:solidFill>
                <a:latin typeface="Times New Roman" panose="02020603050405020304" pitchFamily="18" charset="0"/>
                <a:cs typeface="Times New Roman" panose="02020603050405020304" pitchFamily="18" charset="0"/>
              </a:rPr>
              <a:t>10) reconectarea la </a:t>
            </a:r>
            <a:r>
              <a:rPr lang="ro-RO" sz="1600" b="0" dirty="0" err="1">
                <a:solidFill>
                  <a:schemeClr val="tx1"/>
                </a:solidFill>
                <a:latin typeface="Times New Roman" panose="02020603050405020304" pitchFamily="18" charset="0"/>
                <a:cs typeface="Times New Roman" panose="02020603050405020304" pitchFamily="18" charset="0"/>
              </a:rPr>
              <a:t>reţeaua</a:t>
            </a:r>
            <a:r>
              <a:rPr lang="ro-RO" sz="1600" b="0" dirty="0">
                <a:solidFill>
                  <a:schemeClr val="tx1"/>
                </a:solidFill>
                <a:latin typeface="Times New Roman" panose="02020603050405020304" pitchFamily="18" charset="0"/>
                <a:cs typeface="Times New Roman" panose="02020603050405020304" pitchFamily="18" charset="0"/>
              </a:rPr>
              <a:t> publică de alimentare cu apă a </a:t>
            </a:r>
            <a:r>
              <a:rPr lang="ro-RO" sz="1600" b="0" dirty="0" err="1">
                <a:solidFill>
                  <a:schemeClr val="tx1"/>
                </a:solidFill>
                <a:latin typeface="Times New Roman" panose="02020603050405020304" pitchFamily="18" charset="0"/>
                <a:cs typeface="Times New Roman" panose="02020603050405020304" pitchFamily="18" charset="0"/>
              </a:rPr>
              <a:t>instalaţiilor</a:t>
            </a:r>
            <a:r>
              <a:rPr lang="ro-RO" sz="1600" b="0" dirty="0">
                <a:solidFill>
                  <a:schemeClr val="tx1"/>
                </a:solidFill>
                <a:latin typeface="Times New Roman" panose="02020603050405020304" pitchFamily="18" charset="0"/>
                <a:cs typeface="Times New Roman" panose="02020603050405020304" pitchFamily="18" charset="0"/>
              </a:rPr>
              <a:t> interne de apă, care anterior au fost deconectate la solicitarea consumatorului;</a:t>
            </a:r>
          </a:p>
          <a:p>
            <a:pPr algn="just"/>
            <a:r>
              <a:rPr lang="ro-RO" sz="1600" b="0" dirty="0">
                <a:solidFill>
                  <a:schemeClr val="tx1"/>
                </a:solidFill>
                <a:latin typeface="Times New Roman" panose="02020603050405020304" pitchFamily="18" charset="0"/>
                <a:cs typeface="Times New Roman" panose="02020603050405020304" pitchFamily="18" charset="0"/>
              </a:rPr>
              <a:t> 11) reconectarea la </a:t>
            </a:r>
            <a:r>
              <a:rPr lang="ro-RO" sz="1600" b="0" dirty="0" err="1">
                <a:solidFill>
                  <a:schemeClr val="tx1"/>
                </a:solidFill>
                <a:latin typeface="Times New Roman" panose="02020603050405020304" pitchFamily="18" charset="0"/>
                <a:cs typeface="Times New Roman" panose="02020603050405020304" pitchFamily="18" charset="0"/>
              </a:rPr>
              <a:t>reţeaua</a:t>
            </a:r>
            <a:r>
              <a:rPr lang="ro-RO" sz="1600" b="0" dirty="0">
                <a:solidFill>
                  <a:schemeClr val="tx1"/>
                </a:solidFill>
                <a:latin typeface="Times New Roman" panose="02020603050405020304" pitchFamily="18" charset="0"/>
                <a:cs typeface="Times New Roman" panose="02020603050405020304" pitchFamily="18" charset="0"/>
              </a:rPr>
              <a:t> publică de canalizare a </a:t>
            </a:r>
            <a:r>
              <a:rPr lang="ro-RO" sz="1600" b="0" dirty="0" err="1">
                <a:solidFill>
                  <a:schemeClr val="tx1"/>
                </a:solidFill>
                <a:latin typeface="Times New Roman" panose="02020603050405020304" pitchFamily="18" charset="0"/>
                <a:cs typeface="Times New Roman" panose="02020603050405020304" pitchFamily="18" charset="0"/>
              </a:rPr>
              <a:t>instalaţiilor</a:t>
            </a:r>
            <a:r>
              <a:rPr lang="ro-RO" sz="1600" b="0" dirty="0">
                <a:solidFill>
                  <a:schemeClr val="tx1"/>
                </a:solidFill>
                <a:latin typeface="Times New Roman" panose="02020603050405020304" pitchFamily="18" charset="0"/>
                <a:cs typeface="Times New Roman" panose="02020603050405020304" pitchFamily="18" charset="0"/>
              </a:rPr>
              <a:t> interne de canalizare, care anterior au fost deconectate la solicitarea consumatorului;</a:t>
            </a:r>
          </a:p>
          <a:p>
            <a:pPr algn="just"/>
            <a:r>
              <a:rPr lang="ro-RO" sz="1600" b="0" dirty="0">
                <a:solidFill>
                  <a:schemeClr val="tx1"/>
                </a:solidFill>
                <a:latin typeface="Times New Roman" panose="02020603050405020304" pitchFamily="18" charset="0"/>
                <a:cs typeface="Times New Roman" panose="02020603050405020304" pitchFamily="18" charset="0"/>
              </a:rPr>
              <a:t> 12) instalarea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sigilarea contorului, la solicitarea consumatorului;</a:t>
            </a:r>
          </a:p>
          <a:p>
            <a:pPr algn="just"/>
            <a:r>
              <a:rPr lang="ro-RO" sz="1600" b="0" dirty="0">
                <a:solidFill>
                  <a:schemeClr val="tx1"/>
                </a:solidFill>
                <a:latin typeface="Times New Roman" panose="02020603050405020304" pitchFamily="18" charset="0"/>
                <a:cs typeface="Times New Roman" panose="02020603050405020304" pitchFamily="18" charset="0"/>
              </a:rPr>
              <a:t> 13) demontarea, remontarea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sigilarea contorului la solicitarea consumatorului;</a:t>
            </a:r>
          </a:p>
          <a:p>
            <a:pPr algn="just"/>
            <a:r>
              <a:rPr lang="ro-RO" sz="1600" b="0" dirty="0">
                <a:solidFill>
                  <a:schemeClr val="tx1"/>
                </a:solidFill>
                <a:latin typeface="Times New Roman" panose="02020603050405020304" pitchFamily="18" charset="0"/>
                <a:cs typeface="Times New Roman" panose="02020603050405020304" pitchFamily="18" charset="0"/>
              </a:rPr>
              <a:t> 14) demontarea, verificarea metrologică de expertiză, remontarea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sigilarea contorului în cazul </a:t>
            </a:r>
            <a:r>
              <a:rPr lang="ro-RO" sz="1600" b="0" dirty="0" err="1">
                <a:solidFill>
                  <a:schemeClr val="tx1"/>
                </a:solidFill>
                <a:latin typeface="Times New Roman" panose="02020603050405020304" pitchFamily="18" charset="0"/>
                <a:cs typeface="Times New Roman" panose="02020603050405020304" pitchFamily="18" charset="0"/>
              </a:rPr>
              <a:t>cînd</a:t>
            </a:r>
            <a:r>
              <a:rPr lang="ro-RO" sz="1600" b="0" dirty="0">
                <a:solidFill>
                  <a:schemeClr val="tx1"/>
                </a:solidFill>
                <a:latin typeface="Times New Roman" panose="02020603050405020304" pitchFamily="18" charset="0"/>
                <a:cs typeface="Times New Roman" panose="02020603050405020304" pitchFamily="18" charset="0"/>
              </a:rPr>
              <a:t> consumatorul solicită efectuarea verificării metrologice de expertiză, iar în urma verificării se constată că contorul corespunde normelor;</a:t>
            </a:r>
          </a:p>
          <a:p>
            <a:pPr algn="just"/>
            <a:r>
              <a:rPr lang="ro-RO" sz="1600" b="0" dirty="0">
                <a:solidFill>
                  <a:schemeClr val="tx1"/>
                </a:solidFill>
                <a:latin typeface="Times New Roman" panose="02020603050405020304" pitchFamily="18" charset="0"/>
                <a:cs typeface="Times New Roman" panose="02020603050405020304" pitchFamily="18" charset="0"/>
              </a:rPr>
              <a:t> </a:t>
            </a:r>
            <a:r>
              <a:rPr lang="pt-BR" sz="1600" b="0" dirty="0">
                <a:solidFill>
                  <a:schemeClr val="tx1"/>
                </a:solidFill>
                <a:latin typeface="Times New Roman" panose="02020603050405020304" pitchFamily="18" charset="0"/>
                <a:cs typeface="Times New Roman" panose="02020603050405020304" pitchFamily="18" charset="0"/>
              </a:rPr>
              <a:t>15) demontarea, reparaţia, verificarea metrologică, remontarea şi sigilarea contorului în cazul cînd acesta a fost deteriorat din vina consumatorului;</a:t>
            </a:r>
          </a:p>
          <a:p>
            <a:pPr algn="just"/>
            <a:r>
              <a:rPr lang="pt-BR" sz="1600" b="0" dirty="0">
                <a:solidFill>
                  <a:schemeClr val="tx1"/>
                </a:solidFill>
                <a:latin typeface="Times New Roman" panose="02020603050405020304" pitchFamily="18" charset="0"/>
                <a:cs typeface="Times New Roman" panose="02020603050405020304" pitchFamily="18" charset="0"/>
              </a:rPr>
              <a:t>  16) demontarea contorului deteriorat din vina consumatorului şi instalarea unui alt contor, în cazul cînd contorul deteriorat nu poate fi reparat; </a:t>
            </a:r>
          </a:p>
          <a:p>
            <a:pPr algn="just"/>
            <a:r>
              <a:rPr lang="pt-BR" sz="1600" b="0" dirty="0">
                <a:solidFill>
                  <a:schemeClr val="tx1"/>
                </a:solidFill>
                <a:latin typeface="Times New Roman" panose="02020603050405020304" pitchFamily="18" charset="0"/>
                <a:cs typeface="Times New Roman" panose="02020603050405020304" pitchFamily="18" charset="0"/>
              </a:rPr>
              <a:t>  17) sigilarea contorului, la solicitarea consumatorului, în cazul deteriorării de către consumator a sigiliului aplicat de operator;</a:t>
            </a:r>
          </a:p>
          <a:p>
            <a:pPr algn="just"/>
            <a:r>
              <a:rPr lang="pt-BR" sz="1600" b="0" dirty="0">
                <a:solidFill>
                  <a:schemeClr val="tx1"/>
                </a:solidFill>
                <a:latin typeface="Times New Roman" panose="02020603050405020304" pitchFamily="18" charset="0"/>
                <a:cs typeface="Times New Roman" panose="02020603050405020304" pitchFamily="18" charset="0"/>
              </a:rPr>
              <a:t>  18) eliberarea, la solicitarea consumatorului, din arhiva operatorului a copiilor de pe acte şi de pe proiect, prezentate de consumator operatorului.</a:t>
            </a:r>
          </a:p>
          <a:p>
            <a:pPr algn="just"/>
            <a:endParaRPr lang="pt-BR"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8117063"/>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B36E38C9-C07D-4007-AC8E-C8F448598264}"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770537"/>
          </a:xfrm>
          <a:prstGeom prst="rect">
            <a:avLst/>
          </a:prstGeom>
          <a:noFill/>
        </p:spPr>
        <p:txBody>
          <a:bodyPr wrap="square" rtlCol="0">
            <a:spAutoFit/>
          </a:bodyPr>
          <a:lstStyle/>
          <a:p>
            <a:pPr algn="just"/>
            <a:r>
              <a:rPr lang="ro-RO" sz="1600" dirty="0">
                <a:solidFill>
                  <a:schemeClr val="tx1"/>
                </a:solidFill>
                <a:latin typeface="Times New Roman" panose="02020603050405020304" pitchFamily="18" charset="0"/>
                <a:cs typeface="Times New Roman" panose="02020603050405020304" pitchFamily="18" charset="0"/>
              </a:rPr>
              <a:t>DETERMINAREA, APROBAREA ŞI APLICAREA TARIFELOR LA SERVICIILE AUXILIARE</a:t>
            </a:r>
          </a:p>
          <a:p>
            <a:pPr algn="just"/>
            <a:r>
              <a:rPr lang="ro-RO" sz="1600" b="0" dirty="0">
                <a:solidFill>
                  <a:schemeClr val="tx1"/>
                </a:solidFill>
                <a:latin typeface="Times New Roman" panose="02020603050405020304" pitchFamily="18" charset="0"/>
                <a:cs typeface="Times New Roman" panose="02020603050405020304" pitchFamily="18" charset="0"/>
              </a:rPr>
              <a:t>   26. În conformitate cu prezenta Metodologie tarifele la serviciile auxiliare furnizate de operatori se determină anual separat pentru  fiecare tip concret de serviciu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se prezintă: </a:t>
            </a:r>
          </a:p>
          <a:p>
            <a:pPr algn="just"/>
            <a:r>
              <a:rPr lang="ro-RO" sz="1600" b="0" dirty="0">
                <a:solidFill>
                  <a:schemeClr val="tx1"/>
                </a:solidFill>
                <a:latin typeface="Times New Roman" panose="02020603050405020304" pitchFamily="18" charset="0"/>
                <a:cs typeface="Times New Roman" panose="02020603050405020304" pitchFamily="18" charset="0"/>
              </a:rPr>
              <a:t>    1) Consiliilor locale – pentru </a:t>
            </a:r>
            <a:r>
              <a:rPr lang="ro-RO" sz="1600" dirty="0">
                <a:solidFill>
                  <a:schemeClr val="tx1"/>
                </a:solidFill>
                <a:latin typeface="Times New Roman" panose="02020603050405020304" pitchFamily="18" charset="0"/>
                <a:cs typeface="Times New Roman" panose="02020603050405020304" pitchFamily="18" charset="0"/>
              </a:rPr>
              <a:t>examinare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aprobare</a:t>
            </a:r>
            <a:r>
              <a:rPr lang="ro-RO" sz="1600" b="0" dirty="0">
                <a:solidFill>
                  <a:schemeClr val="tx1"/>
                </a:solidFill>
                <a:latin typeface="Times New Roman" panose="02020603050405020304" pitchFamily="18" charset="0"/>
                <a:cs typeface="Times New Roman" panose="02020603050405020304" pitchFamily="18" charset="0"/>
              </a:rPr>
              <a:t>, iar </a:t>
            </a:r>
            <a:r>
              <a:rPr lang="ro-RO" sz="1600" b="0" dirty="0" err="1">
                <a:solidFill>
                  <a:schemeClr val="tx1"/>
                </a:solidFill>
                <a:latin typeface="Times New Roman" panose="02020603050405020304" pitchFamily="18" charset="0"/>
                <a:cs typeface="Times New Roman" panose="02020603050405020304" pitchFamily="18" charset="0"/>
              </a:rPr>
              <a:t>Agenţiei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Naţionale</a:t>
            </a:r>
            <a:r>
              <a:rPr lang="ro-RO" sz="1600" b="0" dirty="0">
                <a:solidFill>
                  <a:schemeClr val="tx1"/>
                </a:solidFill>
                <a:latin typeface="Times New Roman" panose="02020603050405020304" pitchFamily="18" charset="0"/>
                <a:cs typeface="Times New Roman" panose="02020603050405020304" pitchFamily="18" charset="0"/>
              </a:rPr>
              <a:t> pentru Reglementare în Energetică - </a:t>
            </a:r>
            <a:r>
              <a:rPr lang="ro-RO" sz="1600" dirty="0">
                <a:solidFill>
                  <a:schemeClr val="tx1"/>
                </a:solidFill>
                <a:latin typeface="Times New Roman" panose="02020603050405020304" pitchFamily="18" charset="0"/>
                <a:cs typeface="Times New Roman" panose="02020603050405020304" pitchFamily="18" charset="0"/>
              </a:rPr>
              <a:t>spre examinare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avizare</a:t>
            </a:r>
            <a:r>
              <a:rPr lang="ro-RO" sz="1600" b="0" dirty="0">
                <a:solidFill>
                  <a:schemeClr val="tx1"/>
                </a:solidFill>
                <a:latin typeface="Times New Roman" panose="02020603050405020304" pitchFamily="18" charset="0"/>
                <a:cs typeface="Times New Roman" panose="02020603050405020304" pitchFamily="18" charset="0"/>
              </a:rPr>
              <a:t>, a tarifelor la serviciile auxiliare furnizate de operatori la nivel de regiune, raion, municipiu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oraş</a:t>
            </a:r>
            <a:r>
              <a:rPr lang="ro-RO" sz="1600" b="0" dirty="0">
                <a:solidFill>
                  <a:schemeClr val="tx1"/>
                </a:solidFill>
                <a:latin typeface="Times New Roman" panose="02020603050405020304" pitchFamily="18" charset="0"/>
                <a:cs typeface="Times New Roman" panose="02020603050405020304" pitchFamily="18" charset="0"/>
              </a:rPr>
              <a:t> și în cazul titularilor de licențe care furnizează serviciul public de alimentare cu apă și de canalizare la nivel de sat/comună.</a:t>
            </a:r>
          </a:p>
          <a:p>
            <a:pPr algn="just"/>
            <a:r>
              <a:rPr lang="ro-RO" sz="1600" b="0" dirty="0">
                <a:solidFill>
                  <a:schemeClr val="tx1"/>
                </a:solidFill>
                <a:latin typeface="Times New Roman" panose="02020603050405020304" pitchFamily="18" charset="0"/>
                <a:cs typeface="Times New Roman" panose="02020603050405020304" pitchFamily="18" charset="0"/>
              </a:rPr>
              <a:t>    2) </a:t>
            </a:r>
            <a:r>
              <a:rPr lang="ro-RO" sz="1600" b="0" dirty="0" err="1">
                <a:solidFill>
                  <a:schemeClr val="tx1"/>
                </a:solidFill>
                <a:latin typeface="Times New Roman" panose="02020603050405020304" pitchFamily="18" charset="0"/>
                <a:cs typeface="Times New Roman" panose="02020603050405020304" pitchFamily="18" charset="0"/>
              </a:rPr>
              <a:t>Agenţiei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Naţionale</a:t>
            </a:r>
            <a:r>
              <a:rPr lang="ro-RO" sz="1600" b="0" dirty="0">
                <a:solidFill>
                  <a:schemeClr val="tx1"/>
                </a:solidFill>
                <a:latin typeface="Times New Roman" panose="02020603050405020304" pitchFamily="18" charset="0"/>
                <a:cs typeface="Times New Roman" panose="02020603050405020304" pitchFamily="18" charset="0"/>
              </a:rPr>
              <a:t> pentru Reglementare în Energetică – </a:t>
            </a:r>
            <a:r>
              <a:rPr lang="ro-RO" sz="1600" dirty="0">
                <a:solidFill>
                  <a:schemeClr val="tx1"/>
                </a:solidFill>
                <a:latin typeface="Times New Roman" panose="02020603050405020304" pitchFamily="18" charset="0"/>
                <a:cs typeface="Times New Roman" panose="02020603050405020304" pitchFamily="18" charset="0"/>
              </a:rPr>
              <a:t>pentru examinare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aprobare </a:t>
            </a:r>
            <a:r>
              <a:rPr lang="ro-RO" sz="1600" b="0" dirty="0">
                <a:solidFill>
                  <a:schemeClr val="tx1"/>
                </a:solidFill>
                <a:latin typeface="Times New Roman" panose="02020603050405020304" pitchFamily="18" charset="0"/>
                <a:cs typeface="Times New Roman" panose="02020603050405020304" pitchFamily="18" charset="0"/>
              </a:rPr>
              <a:t>a tarifelor la serviciile auxiliare furnizate de operatori la nivel de regiune, raion, municipiu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oraş</a:t>
            </a:r>
            <a:r>
              <a:rPr lang="ro-RO" sz="1600" b="0" dirty="0">
                <a:solidFill>
                  <a:schemeClr val="tx1"/>
                </a:solidFill>
                <a:latin typeface="Times New Roman" panose="02020603050405020304" pitchFamily="18" charset="0"/>
                <a:cs typeface="Times New Roman" panose="02020603050405020304" pitchFamily="18" charset="0"/>
              </a:rPr>
              <a:t>, în cazul în care consiliul local respectiv a delegat </a:t>
            </a:r>
            <a:r>
              <a:rPr lang="ro-RO" sz="1600" b="0" dirty="0" err="1">
                <a:solidFill>
                  <a:schemeClr val="tx1"/>
                </a:solidFill>
                <a:latin typeface="Times New Roman" panose="02020603050405020304" pitchFamily="18" charset="0"/>
                <a:cs typeface="Times New Roman" panose="02020603050405020304" pitchFamily="18" charset="0"/>
              </a:rPr>
              <a:t>Agenţiei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Naţionale</a:t>
            </a:r>
            <a:r>
              <a:rPr lang="ro-RO" sz="1600" b="0" dirty="0">
                <a:solidFill>
                  <a:schemeClr val="tx1"/>
                </a:solidFill>
                <a:latin typeface="Times New Roman" panose="02020603050405020304" pitchFamily="18" charset="0"/>
                <a:cs typeface="Times New Roman" panose="02020603050405020304" pitchFamily="18" charset="0"/>
              </a:rPr>
              <a:t> pentru Reglementare în Energetică  dreptul deplin de aprobare a tarifelor și în cazul titularilor de licențe care furnizează serviciul public de alimentare cu apă și de canalizare la nivel de sat/comună.</a:t>
            </a:r>
          </a:p>
          <a:p>
            <a:pPr algn="just"/>
            <a:r>
              <a:rPr lang="ro-RO" sz="1600" b="0" dirty="0">
                <a:solidFill>
                  <a:schemeClr val="tx1"/>
                </a:solidFill>
                <a:latin typeface="Times New Roman" panose="02020603050405020304" pitchFamily="18" charset="0"/>
                <a:cs typeface="Times New Roman" panose="02020603050405020304" pitchFamily="18" charset="0"/>
              </a:rPr>
              <a:t>    3) </a:t>
            </a:r>
            <a:r>
              <a:rPr lang="ro-RO" sz="1600" b="0" dirty="0" err="1">
                <a:solidFill>
                  <a:schemeClr val="tx1"/>
                </a:solidFill>
                <a:latin typeface="Times New Roman" panose="02020603050405020304" pitchFamily="18" charset="0"/>
                <a:cs typeface="Times New Roman" panose="02020603050405020304" pitchFamily="18" charset="0"/>
              </a:rPr>
              <a:t>Agenţiei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Naţionale</a:t>
            </a:r>
            <a:r>
              <a:rPr lang="ro-RO" sz="1600" b="0" dirty="0">
                <a:solidFill>
                  <a:schemeClr val="tx1"/>
                </a:solidFill>
                <a:latin typeface="Times New Roman" panose="02020603050405020304" pitchFamily="18" charset="0"/>
                <a:cs typeface="Times New Roman" panose="02020603050405020304" pitchFamily="18" charset="0"/>
              </a:rPr>
              <a:t> pentru Reglementare în Energetică – pentru examinare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aprobare a tarifelor la serviciile auxiliare, furnizate de operatori la nivel de regiune, raion, municipiu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oraş</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care activează în </a:t>
            </a:r>
            <a:r>
              <a:rPr lang="ro-RO" sz="1600" b="0" dirty="0" err="1">
                <a:solidFill>
                  <a:schemeClr val="tx1"/>
                </a:solidFill>
                <a:latin typeface="Times New Roman" panose="02020603050405020304" pitchFamily="18" charset="0"/>
                <a:cs typeface="Times New Roman" panose="02020603050405020304" pitchFamily="18" charset="0"/>
              </a:rPr>
              <a:t>condiţiile</a:t>
            </a:r>
            <a:r>
              <a:rPr lang="ro-RO" sz="1600" b="0" dirty="0">
                <a:solidFill>
                  <a:schemeClr val="tx1"/>
                </a:solidFill>
                <a:latin typeface="Times New Roman" panose="02020603050405020304" pitchFamily="18" charset="0"/>
                <a:cs typeface="Times New Roman" panose="02020603050405020304" pitchFamily="18" charset="0"/>
              </a:rPr>
              <a:t> unor acorduri sau contracte încheiate cu organismele financiare </a:t>
            </a:r>
            <a:r>
              <a:rPr lang="ro-RO" sz="1600" b="0" dirty="0" err="1">
                <a:solidFill>
                  <a:schemeClr val="tx1"/>
                </a:solidFill>
                <a:latin typeface="Times New Roman" panose="02020603050405020304" pitchFamily="18" charset="0"/>
                <a:cs typeface="Times New Roman" panose="02020603050405020304" pitchFamily="18" charset="0"/>
              </a:rPr>
              <a:t>internaţionale</a:t>
            </a:r>
            <a:r>
              <a:rPr lang="ro-RO" sz="1600" b="0" dirty="0">
                <a:solidFill>
                  <a:schemeClr val="tx1"/>
                </a:solidFill>
                <a:latin typeface="Times New Roman" panose="02020603050405020304" pitchFamily="18" charset="0"/>
                <a:cs typeface="Times New Roman" panose="02020603050405020304" pitchFamily="18" charset="0"/>
              </a:rPr>
              <a:t>, ratificate sau aprobate de Parlament, Guvern sau de Consiliile locale și în cazul titularilor de licențe care furnizează serviciul public de alimentare cu apă și de canalizare la nivel de sat/comună.</a:t>
            </a:r>
            <a:endParaRPr lang="pt-BR" sz="1600" b="0" dirty="0">
              <a:solidFill>
                <a:schemeClr val="tx1"/>
              </a:solidFill>
              <a:latin typeface="Times New Roman" panose="02020603050405020304" pitchFamily="18" charset="0"/>
              <a:cs typeface="Times New Roman" panose="02020603050405020304" pitchFamily="18" charset="0"/>
            </a:endParaRPr>
          </a:p>
          <a:p>
            <a:pPr algn="just"/>
            <a:endParaRPr lang="pt-BR"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6001176"/>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A2A55A5F-E5D8-489C-B007-EC1E19BDACD9}"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5016758"/>
          </a:xfrm>
          <a:prstGeom prst="rect">
            <a:avLst/>
          </a:prstGeom>
          <a:noFill/>
        </p:spPr>
        <p:txBody>
          <a:bodyPr wrap="square" rtlCol="0">
            <a:spAutoFit/>
          </a:bodyPr>
          <a:lstStyle/>
          <a:p>
            <a:pPr algn="just"/>
            <a:r>
              <a:rPr lang="ro-RO" sz="1600" b="0" dirty="0">
                <a:solidFill>
                  <a:schemeClr val="tx1"/>
                </a:solidFill>
                <a:latin typeface="Times New Roman" panose="02020603050405020304" pitchFamily="18" charset="0"/>
                <a:cs typeface="Times New Roman" panose="02020603050405020304" pitchFamily="18" charset="0"/>
              </a:rPr>
              <a:t> 27. În cazul când operatorii, în conformitate cu prevederile punctului 26, subpunctul 1) al prezentei Metodologii, prezintă la </a:t>
            </a:r>
            <a:r>
              <a:rPr lang="ro-RO" sz="1600" b="0" dirty="0" err="1">
                <a:solidFill>
                  <a:schemeClr val="tx1"/>
                </a:solidFill>
                <a:latin typeface="Times New Roman" panose="02020603050405020304" pitchFamily="18" charset="0"/>
                <a:cs typeface="Times New Roman" panose="02020603050405020304" pitchFamily="18" charset="0"/>
              </a:rPr>
              <a:t>Agenţia</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Naţională</a:t>
            </a:r>
            <a:r>
              <a:rPr lang="ro-RO" sz="1600" b="0" dirty="0">
                <a:solidFill>
                  <a:schemeClr val="tx1"/>
                </a:solidFill>
                <a:latin typeface="Times New Roman" panose="02020603050405020304" pitchFamily="18" charset="0"/>
                <a:cs typeface="Times New Roman" panose="02020603050405020304" pitchFamily="18" charset="0"/>
              </a:rPr>
              <a:t> pentru Reglementare în Energetică tarifele pentru  serviciile auxiliare spre avizare, </a:t>
            </a:r>
            <a:r>
              <a:rPr lang="ro-RO" sz="1600" b="0" dirty="0" err="1">
                <a:solidFill>
                  <a:schemeClr val="tx1"/>
                </a:solidFill>
                <a:latin typeface="Times New Roman" panose="02020603050405020304" pitchFamily="18" charset="0"/>
                <a:cs typeface="Times New Roman" panose="02020603050405020304" pitchFamily="18" charset="0"/>
              </a:rPr>
              <a:t>Agenţia</a:t>
            </a:r>
            <a:r>
              <a:rPr lang="ro-RO" sz="1600" b="0" dirty="0">
                <a:solidFill>
                  <a:schemeClr val="tx1"/>
                </a:solidFill>
                <a:latin typeface="Times New Roman" panose="02020603050405020304" pitchFamily="18" charset="0"/>
                <a:cs typeface="Times New Roman" panose="02020603050405020304" pitchFamily="18" charset="0"/>
              </a:rPr>
              <a:t> va examina materialele, va pregăti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prezenta operatorului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Consiliului local </a:t>
            </a:r>
            <a:r>
              <a:rPr lang="ro-RO" sz="1600" dirty="0">
                <a:solidFill>
                  <a:schemeClr val="tx1"/>
                </a:solidFill>
                <a:latin typeface="Times New Roman" panose="02020603050405020304" pitchFamily="18" charset="0"/>
                <a:cs typeface="Times New Roman" panose="02020603050405020304" pitchFamily="18" charset="0"/>
              </a:rPr>
              <a:t>avizul privind cuantumul tarifelor necesare de a fi aprobate</a:t>
            </a:r>
            <a:r>
              <a:rPr lang="ro-RO" sz="1600" b="0" dirty="0">
                <a:solidFill>
                  <a:schemeClr val="tx1"/>
                </a:solidFill>
                <a:latin typeface="Times New Roman" panose="02020603050405020304" pitchFamily="18" charset="0"/>
                <a:cs typeface="Times New Roman" panose="02020603050405020304" pitchFamily="18" charset="0"/>
              </a:rPr>
              <a:t>, în termen de 30 de zile calendaristice, termen care poate fi prelungit, după necesitate, cu 30 zile calendaristice.</a:t>
            </a:r>
          </a:p>
          <a:p>
            <a:pPr algn="just"/>
            <a:r>
              <a:rPr lang="ro-RO" sz="1600" b="0" dirty="0">
                <a:solidFill>
                  <a:schemeClr val="tx1"/>
                </a:solidFill>
                <a:latin typeface="Times New Roman" panose="02020603050405020304" pitchFamily="18" charset="0"/>
                <a:cs typeface="Times New Roman" panose="02020603050405020304" pitchFamily="18" charset="0"/>
              </a:rPr>
              <a:t> 28. Tarifele la serviciile auxiliare se aprobă </a:t>
            </a:r>
            <a:r>
              <a:rPr lang="ro-RO" sz="1600" dirty="0">
                <a:solidFill>
                  <a:schemeClr val="tx1"/>
                </a:solidFill>
                <a:latin typeface="Times New Roman" panose="02020603050405020304" pitchFamily="18" charset="0"/>
                <a:cs typeface="Times New Roman" panose="02020603050405020304" pitchFamily="18" charset="0"/>
              </a:rPr>
              <a:t>pentru fiecare categorie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fiecare tip de serviciu auxiliar</a:t>
            </a:r>
            <a:r>
              <a:rPr lang="ro-RO" sz="1600" b="0" dirty="0">
                <a:solidFill>
                  <a:schemeClr val="tx1"/>
                </a:solidFill>
                <a:latin typeface="Times New Roman" panose="02020603050405020304" pitchFamily="18" charset="0"/>
                <a:cs typeface="Times New Roman" panose="02020603050405020304" pitchFamily="18" charset="0"/>
              </a:rPr>
              <a:t>, în </a:t>
            </a:r>
            <a:r>
              <a:rPr lang="ro-RO" sz="1600" b="0" dirty="0" err="1">
                <a:solidFill>
                  <a:schemeClr val="tx1"/>
                </a:solidFill>
                <a:latin typeface="Times New Roman" panose="02020603050405020304" pitchFamily="18" charset="0"/>
                <a:cs typeface="Times New Roman" panose="02020603050405020304" pitchFamily="18" charset="0"/>
              </a:rPr>
              <a:t>dependenţă</a:t>
            </a:r>
            <a:r>
              <a:rPr lang="ro-RO" sz="1600" b="0" dirty="0">
                <a:solidFill>
                  <a:schemeClr val="tx1"/>
                </a:solidFill>
                <a:latin typeface="Times New Roman" panose="02020603050405020304" pitchFamily="18" charset="0"/>
                <a:cs typeface="Times New Roman" panose="02020603050405020304" pitchFamily="18" charset="0"/>
              </a:rPr>
              <a:t> de indicatorii specifici  de influenta asupra nivelului acestora. Tarifele la  serviciile auxiliare  nu  pot fi modificate de operatori. </a:t>
            </a:r>
          </a:p>
          <a:p>
            <a:pPr algn="just"/>
            <a:r>
              <a:rPr lang="ro-RO" sz="1600" b="0" dirty="0">
                <a:solidFill>
                  <a:schemeClr val="tx1"/>
                </a:solidFill>
                <a:latin typeface="Times New Roman" panose="02020603050405020304" pitchFamily="18" charset="0"/>
                <a:cs typeface="Times New Roman" panose="02020603050405020304" pitchFamily="18" charset="0"/>
              </a:rPr>
              <a:t>    29. În tarifele pentru </a:t>
            </a:r>
            <a:r>
              <a:rPr lang="ro-RO" sz="1600" b="0" dirty="0" err="1">
                <a:solidFill>
                  <a:schemeClr val="tx1"/>
                </a:solidFill>
                <a:latin typeface="Times New Roman" panose="02020603050405020304" pitchFamily="18" charset="0"/>
                <a:cs typeface="Times New Roman" panose="02020603050405020304" pitchFamily="18" charset="0"/>
              </a:rPr>
              <a:t>branşarea</a:t>
            </a:r>
            <a:r>
              <a:rPr lang="ro-RO" sz="1600" b="0" dirty="0">
                <a:solidFill>
                  <a:schemeClr val="tx1"/>
                </a:solidFill>
                <a:latin typeface="Times New Roman" panose="02020603050405020304" pitchFamily="18" charset="0"/>
                <a:cs typeface="Times New Roman" panose="02020603050405020304" pitchFamily="18" charset="0"/>
              </a:rPr>
              <a:t>/racordarea </a:t>
            </a:r>
            <a:r>
              <a:rPr lang="ro-RO" sz="1600" b="0" dirty="0" err="1">
                <a:solidFill>
                  <a:schemeClr val="tx1"/>
                </a:solidFill>
                <a:latin typeface="Times New Roman" panose="02020603050405020304" pitchFamily="18" charset="0"/>
                <a:cs typeface="Times New Roman" panose="02020603050405020304" pitchFamily="18" charset="0"/>
              </a:rPr>
              <a:t>instalaţiilor</a:t>
            </a:r>
            <a:r>
              <a:rPr lang="ro-RO" sz="1600" b="0" dirty="0">
                <a:solidFill>
                  <a:schemeClr val="tx1"/>
                </a:solidFill>
                <a:latin typeface="Times New Roman" panose="02020603050405020304" pitchFamily="18" charset="0"/>
                <a:cs typeface="Times New Roman" panose="02020603050405020304" pitchFamily="18" charset="0"/>
              </a:rPr>
              <a:t> interne de apă/de canalizare ale consumatorilor la </a:t>
            </a:r>
            <a:r>
              <a:rPr lang="ro-RO" sz="1600" b="0" dirty="0" err="1">
                <a:solidFill>
                  <a:schemeClr val="tx1"/>
                </a:solidFill>
                <a:latin typeface="Times New Roman" panose="02020603050405020304" pitchFamily="18" charset="0"/>
                <a:cs typeface="Times New Roman" panose="02020603050405020304" pitchFamily="18" charset="0"/>
              </a:rPr>
              <a:t>reţelele</a:t>
            </a:r>
            <a:r>
              <a:rPr lang="ro-RO" sz="1600" b="0" dirty="0">
                <a:solidFill>
                  <a:schemeClr val="tx1"/>
                </a:solidFill>
                <a:latin typeface="Times New Roman" panose="02020603050405020304" pitchFamily="18" charset="0"/>
                <a:cs typeface="Times New Roman" panose="02020603050405020304" pitchFamily="18" charset="0"/>
              </a:rPr>
              <a:t> publice de alimentare cu apă /de canalizare nu se includ cheltuielile aferente  realizării lucrărilor de desfacere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refacere a carosabilului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/sau a trotuarelor. În cazul </a:t>
            </a:r>
            <a:r>
              <a:rPr lang="ro-RO" sz="1600" b="0" dirty="0" err="1">
                <a:solidFill>
                  <a:schemeClr val="tx1"/>
                </a:solidFill>
                <a:latin typeface="Times New Roman" panose="02020603050405020304" pitchFamily="18" charset="0"/>
                <a:cs typeface="Times New Roman" panose="02020603050405020304" pitchFamily="18" charset="0"/>
              </a:rPr>
              <a:t>cînd</a:t>
            </a:r>
            <a:r>
              <a:rPr lang="ro-RO" sz="1600" b="0" dirty="0">
                <a:solidFill>
                  <a:schemeClr val="tx1"/>
                </a:solidFill>
                <a:latin typeface="Times New Roman" panose="02020603050405020304" pitchFamily="18" charset="0"/>
                <a:cs typeface="Times New Roman" panose="02020603050405020304" pitchFamily="18" charset="0"/>
              </a:rPr>
              <a:t> astfel de lucrări sunt necesare de efectuat, operatorul va adăuga, la tarifele la serviciile auxiliare respective cheltuielile aferente efectuării acestor lucrări, determinate pe bază de deviz de cheltuieli, semnat de consumator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operator.</a:t>
            </a:r>
          </a:p>
          <a:p>
            <a:pPr algn="just"/>
            <a:r>
              <a:rPr lang="ro-RO" sz="1600" b="0" dirty="0">
                <a:solidFill>
                  <a:schemeClr val="tx1"/>
                </a:solidFill>
                <a:latin typeface="Times New Roman" panose="02020603050405020304" pitchFamily="18" charset="0"/>
                <a:cs typeface="Times New Roman" panose="02020603050405020304" pitchFamily="18" charset="0"/>
              </a:rPr>
              <a:t>    30. Tarifele la serviciile auxiliare aprobate de consiliile locale se publică în mass-media locală. Tarifele la serviciile auxiliare aprobate de </a:t>
            </a:r>
            <a:r>
              <a:rPr lang="ro-RO" sz="1600" b="0" dirty="0" err="1">
                <a:solidFill>
                  <a:schemeClr val="tx1"/>
                </a:solidFill>
                <a:latin typeface="Times New Roman" panose="02020603050405020304" pitchFamily="18" charset="0"/>
                <a:cs typeface="Times New Roman" panose="02020603050405020304" pitchFamily="18" charset="0"/>
              </a:rPr>
              <a:t>Agenţia</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Naţională</a:t>
            </a:r>
            <a:r>
              <a:rPr lang="ro-RO" sz="1600" b="0" dirty="0">
                <a:solidFill>
                  <a:schemeClr val="tx1"/>
                </a:solidFill>
                <a:latin typeface="Times New Roman" panose="02020603050405020304" pitchFamily="18" charset="0"/>
                <a:cs typeface="Times New Roman" panose="02020603050405020304" pitchFamily="18" charset="0"/>
              </a:rPr>
              <a:t> pentru Reglementare în Energetică se publică în Monitorul Oficial al Republicii Moldova. </a:t>
            </a:r>
          </a:p>
          <a:p>
            <a:pPr algn="just"/>
            <a:r>
              <a:rPr lang="ro-RO" sz="1600" b="0" dirty="0">
                <a:solidFill>
                  <a:schemeClr val="tx1"/>
                </a:solidFill>
                <a:latin typeface="Times New Roman" panose="02020603050405020304" pitchFamily="18" charset="0"/>
                <a:cs typeface="Times New Roman" panose="02020603050405020304" pitchFamily="18" charset="0"/>
              </a:rPr>
              <a:t>    31. Operatorii </a:t>
            </a:r>
            <a:r>
              <a:rPr lang="ro-RO" sz="1600" dirty="0">
                <a:solidFill>
                  <a:schemeClr val="tx1"/>
                </a:solidFill>
                <a:latin typeface="Times New Roman" panose="02020603050405020304" pitchFamily="18" charset="0"/>
                <a:cs typeface="Times New Roman" panose="02020603050405020304" pitchFamily="18" charset="0"/>
              </a:rPr>
              <a:t>sunt </a:t>
            </a:r>
            <a:r>
              <a:rPr lang="ro-RO" sz="1600" dirty="0" err="1">
                <a:solidFill>
                  <a:schemeClr val="tx1"/>
                </a:solidFill>
                <a:latin typeface="Times New Roman" panose="02020603050405020304" pitchFamily="18" charset="0"/>
                <a:cs typeface="Times New Roman" panose="02020603050405020304" pitchFamily="18" charset="0"/>
              </a:rPr>
              <a:t>obligaţi</a:t>
            </a:r>
            <a:r>
              <a:rPr lang="ro-RO" sz="1600" dirty="0">
                <a:solidFill>
                  <a:schemeClr val="tx1"/>
                </a:solidFill>
                <a:latin typeface="Times New Roman" panose="02020603050405020304" pitchFamily="18" charset="0"/>
                <a:cs typeface="Times New Roman" panose="02020603050405020304" pitchFamily="18" charset="0"/>
              </a:rPr>
              <a:t> să  publice tarifele la serviciile auxiliare la sediile lor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să le plaseze  pe paginile lor web oficiale</a:t>
            </a:r>
            <a:r>
              <a:rPr lang="ro-RO" sz="1600" b="0" dirty="0">
                <a:solidFill>
                  <a:schemeClr val="tx1"/>
                </a:solidFill>
                <a:latin typeface="Times New Roman" panose="02020603050405020304" pitchFamily="18" charset="0"/>
                <a:cs typeface="Times New Roman" panose="02020603050405020304" pitchFamily="18" charset="0"/>
              </a:rPr>
              <a:t>.</a:t>
            </a:r>
            <a:endParaRPr lang="pt-BR" sz="1600" b="0" dirty="0">
              <a:solidFill>
                <a:schemeClr val="tx1"/>
              </a:solidFill>
              <a:latin typeface="Times New Roman" panose="02020603050405020304" pitchFamily="18" charset="0"/>
              <a:cs typeface="Times New Roman" panose="02020603050405020304" pitchFamily="18" charset="0"/>
            </a:endParaRPr>
          </a:p>
          <a:p>
            <a:pPr algn="just"/>
            <a:endParaRPr lang="pt-BR"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3160978"/>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C4DD323B-6653-40E4-B0AD-4252040425CF}"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524315"/>
          </a:xfrm>
          <a:prstGeom prst="rect">
            <a:avLst/>
          </a:prstGeom>
          <a:noFill/>
        </p:spPr>
        <p:txBody>
          <a:bodyPr wrap="square" rtlCol="0">
            <a:spAutoFit/>
          </a:bodyPr>
          <a:lstStyle/>
          <a:p>
            <a:pPr algn="just"/>
            <a:r>
              <a:rPr lang="ro-RO" sz="1600" dirty="0">
                <a:solidFill>
                  <a:srgbClr val="0000FF"/>
                </a:solidFill>
                <a:latin typeface="Times New Roman" panose="02020603050405020304" pitchFamily="18" charset="0"/>
                <a:cs typeface="Times New Roman" panose="02020603050405020304" pitchFamily="18" charset="0"/>
              </a:rPr>
              <a:t>HOTĂRÎREA ANRE Nr. 271 din  16.12.2015 cu privire la aprobarea Regulamentului cu privire la serviciul public de alimentare cu apă și de canalizare</a:t>
            </a:r>
          </a:p>
          <a:p>
            <a:pPr algn="just"/>
            <a:r>
              <a:rPr lang="ro-RO" sz="16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http://lex.justice.md/index.php?action=view&amp;view=doc&amp;lang=1&amp;id=363962</a:t>
            </a:r>
            <a:endParaRPr lang="ro-RO" sz="1600" dirty="0">
              <a:solidFill>
                <a:srgbClr val="00B050"/>
              </a:solidFill>
              <a:latin typeface="Times New Roman" panose="02020603050405020304" pitchFamily="18" charset="0"/>
              <a:cs typeface="Times New Roman" panose="02020603050405020304" pitchFamily="18" charset="0"/>
            </a:endParaRP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pt-BR" sz="1600" b="0" dirty="0">
                <a:solidFill>
                  <a:schemeClr val="tx1"/>
                </a:solidFill>
                <a:latin typeface="Times New Roman" panose="02020603050405020304" pitchFamily="18" charset="0"/>
                <a:cs typeface="Times New Roman" panose="02020603050405020304" pitchFamily="18" charset="0"/>
              </a:rPr>
              <a:t>În scopul reglementării raporturilor juridice </a:t>
            </a:r>
            <a:r>
              <a:rPr lang="pt-BR" sz="1600" dirty="0">
                <a:solidFill>
                  <a:schemeClr val="tx1"/>
                </a:solidFill>
                <a:latin typeface="Times New Roman" panose="02020603050405020304" pitchFamily="18" charset="0"/>
                <a:cs typeface="Times New Roman" panose="02020603050405020304" pitchFamily="18" charset="0"/>
              </a:rPr>
              <a:t>dintre operatorii care furnizează serviciul public de alimentare cu apă și de canalizare și consumatori</a:t>
            </a:r>
            <a:r>
              <a:rPr lang="pt-BR" sz="1600" b="0" dirty="0">
                <a:solidFill>
                  <a:schemeClr val="tx1"/>
                </a:solidFill>
                <a:latin typeface="Times New Roman" panose="02020603050405020304" pitchFamily="18" charset="0"/>
                <a:cs typeface="Times New Roman" panose="02020603050405020304" pitchFamily="18" charset="0"/>
              </a:rPr>
              <a:t>, în temeiul art. 7 alineatul (2) lit. f) şi art. 28 din Legea nr. 303 din 13 decembrie 2013, privind serviciul public de alimentare cu apă şi de canalizare (Monitorul Oficial al Republicii Moldova, 2014, nr. 60-65, art. 123), Consiliul de Administraţie al </a:t>
            </a:r>
            <a:r>
              <a:rPr lang="ro-RO" sz="1600" b="0" dirty="0">
                <a:solidFill>
                  <a:schemeClr val="tx1"/>
                </a:solidFill>
                <a:latin typeface="Times New Roman" panose="02020603050405020304" pitchFamily="18" charset="0"/>
                <a:cs typeface="Times New Roman" panose="02020603050405020304" pitchFamily="18" charset="0"/>
              </a:rPr>
              <a:t>ANRE a </a:t>
            </a:r>
            <a:r>
              <a:rPr lang="pt-BR" sz="1600" b="0" dirty="0">
                <a:solidFill>
                  <a:schemeClr val="tx1"/>
                </a:solidFill>
                <a:latin typeface="Times New Roman" panose="02020603050405020304" pitchFamily="18" charset="0"/>
                <a:cs typeface="Times New Roman" panose="02020603050405020304" pitchFamily="18" charset="0"/>
              </a:rPr>
              <a:t>aprob</a:t>
            </a:r>
            <a:r>
              <a:rPr lang="ro-RO" sz="1600" b="0" dirty="0">
                <a:solidFill>
                  <a:schemeClr val="tx1"/>
                </a:solidFill>
                <a:latin typeface="Times New Roman" panose="02020603050405020304" pitchFamily="18" charset="0"/>
                <a:cs typeface="Times New Roman" panose="02020603050405020304" pitchFamily="18" charset="0"/>
              </a:rPr>
              <a:t>at:</a:t>
            </a:r>
          </a:p>
          <a:p>
            <a:pPr algn="just"/>
            <a:r>
              <a:rPr lang="ro-RO" sz="1600" b="0" dirty="0">
                <a:solidFill>
                  <a:schemeClr val="tx1"/>
                </a:solidFill>
                <a:latin typeface="Times New Roman" panose="02020603050405020304" pitchFamily="18" charset="0"/>
                <a:cs typeface="Times New Roman" panose="02020603050405020304" pitchFamily="18" charset="0"/>
              </a:rPr>
              <a:t> 1.</a:t>
            </a:r>
            <a:r>
              <a:rPr lang="pt-BR" sz="1600" b="0" dirty="0">
                <a:solidFill>
                  <a:schemeClr val="tx1"/>
                </a:solidFill>
                <a:latin typeface="Times New Roman" panose="02020603050405020304" pitchFamily="18" charset="0"/>
                <a:cs typeface="Times New Roman" panose="02020603050405020304" pitchFamily="18" charset="0"/>
              </a:rPr>
              <a:t> Regulamentul cu privire la serviciul public de alimentare cu apă și de canalizare.</a:t>
            </a:r>
          </a:p>
          <a:p>
            <a:pPr algn="just"/>
            <a:r>
              <a:rPr lang="pt-BR" sz="1600" b="0" dirty="0">
                <a:solidFill>
                  <a:schemeClr val="tx1"/>
                </a:solidFill>
                <a:latin typeface="Times New Roman" panose="02020603050405020304" pitchFamily="18" charset="0"/>
                <a:cs typeface="Times New Roman" panose="02020603050405020304" pitchFamily="18" charset="0"/>
              </a:rPr>
              <a:t> 2. Operatorii care furnizează serviciul public de alimentare cu apă și de canalizare vor pune la dispoziția consumatorilor, în  centrele pentru relații cu consumatorii și </a:t>
            </a:r>
            <a:r>
              <a:rPr lang="pt-BR" sz="1600" dirty="0">
                <a:solidFill>
                  <a:schemeClr val="tx1"/>
                </a:solidFill>
                <a:latin typeface="Times New Roman" panose="02020603050405020304" pitchFamily="18" charset="0"/>
                <a:cs typeface="Times New Roman" panose="02020603050405020304" pitchFamily="18" charset="0"/>
              </a:rPr>
              <a:t>vor plasa pe paginile lor web oficiale copiile Regulamentului cu privire la serviciul public de alimentare cu apă și de canalizare și modelul contractului de furnizare a serviciului public de alimentare cu apă și de canalizare</a:t>
            </a:r>
            <a:r>
              <a:rPr lang="pt-BR" sz="1600" b="0" dirty="0">
                <a:solidFill>
                  <a:schemeClr val="tx1"/>
                </a:solidFill>
                <a:latin typeface="Times New Roman" panose="02020603050405020304" pitchFamily="18" charset="0"/>
                <a:cs typeface="Times New Roman" panose="02020603050405020304" pitchFamily="18" charset="0"/>
              </a:rPr>
              <a:t>. </a:t>
            </a:r>
          </a:p>
          <a:p>
            <a:pPr algn="just"/>
            <a:r>
              <a:rPr lang="pt-BR" sz="1600" b="0" dirty="0">
                <a:solidFill>
                  <a:schemeClr val="tx1"/>
                </a:solidFill>
                <a:latin typeface="Times New Roman" panose="02020603050405020304" pitchFamily="18" charset="0"/>
                <a:cs typeface="Times New Roman" panose="02020603050405020304" pitchFamily="18" charset="0"/>
              </a:rPr>
              <a:t>  3. Subdiviziunile Agenţiei Naționale pentru Reglementare în Energetică </a:t>
            </a:r>
            <a:r>
              <a:rPr lang="pt-BR" sz="1600" dirty="0">
                <a:solidFill>
                  <a:schemeClr val="tx1"/>
                </a:solidFill>
                <a:latin typeface="Times New Roman" panose="02020603050405020304" pitchFamily="18" charset="0"/>
                <a:cs typeface="Times New Roman" panose="02020603050405020304" pitchFamily="18" charset="0"/>
              </a:rPr>
              <a:t>vor monitoriza aplicarea de către titularii de licenţe din domeniul serviciului public de alimentare cu apă şi de canalizare a  Regulamentului aprobat. </a:t>
            </a:r>
          </a:p>
          <a:p>
            <a:pPr algn="just"/>
            <a:endParaRPr lang="pt-BR"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1609773"/>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EFEB0EE0-6AB1-46BC-9D07-85A317B6FE33}"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6247864"/>
          </a:xfrm>
          <a:prstGeom prst="rect">
            <a:avLst/>
          </a:prstGeom>
          <a:noFill/>
        </p:spPr>
        <p:txBody>
          <a:bodyPr wrap="square" rtlCol="0">
            <a:spAutoFit/>
          </a:bodyPr>
          <a:lstStyle/>
          <a:p>
            <a:pPr algn="just"/>
            <a:r>
              <a:rPr lang="ro-RO" sz="1600" b="0" dirty="0">
                <a:solidFill>
                  <a:schemeClr val="tx1"/>
                </a:solidFill>
                <a:latin typeface="Times New Roman" panose="02020603050405020304" pitchFamily="18" charset="0"/>
                <a:cs typeface="Times New Roman" panose="02020603050405020304" pitchFamily="18" charset="0"/>
              </a:rPr>
              <a:t>          În </a:t>
            </a:r>
            <a:r>
              <a:rPr lang="en-US" sz="1600" b="0" dirty="0">
                <a:solidFill>
                  <a:schemeClr val="tx1"/>
                </a:solidFill>
                <a:latin typeface="Times New Roman" panose="02020603050405020304" pitchFamily="18" charset="0"/>
                <a:cs typeface="Times New Roman" panose="02020603050405020304" pitchFamily="18" charset="0"/>
              </a:rPr>
              <a:t>sec</a:t>
            </a:r>
            <a:r>
              <a:rPr lang="ro-RO" sz="1600" b="0" dirty="0" err="1">
                <a:solidFill>
                  <a:schemeClr val="tx1"/>
                </a:solidFill>
                <a:latin typeface="Times New Roman" panose="02020603050405020304" pitchFamily="18" charset="0"/>
                <a:cs typeface="Times New Roman" panose="02020603050405020304" pitchFamily="18" charset="0"/>
              </a:rPr>
              <a:t>ţ</a:t>
            </a:r>
            <a:r>
              <a:rPr lang="en-US" sz="1600" b="0" dirty="0" err="1">
                <a:solidFill>
                  <a:schemeClr val="tx1"/>
                </a:solidFill>
                <a:latin typeface="Times New Roman" panose="02020603050405020304" pitchFamily="18" charset="0"/>
                <a:cs typeface="Times New Roman" panose="02020603050405020304" pitchFamily="18" charset="0"/>
              </a:rPr>
              <a:t>iunea</a:t>
            </a:r>
            <a:r>
              <a:rPr lang="en-US" sz="1600" b="0" dirty="0">
                <a:solidFill>
                  <a:schemeClr val="tx1"/>
                </a:solidFill>
                <a:latin typeface="Times New Roman" panose="02020603050405020304" pitchFamily="18" charset="0"/>
                <a:cs typeface="Times New Roman" panose="02020603050405020304" pitchFamily="18" charset="0"/>
              </a:rPr>
              <a:t> 2</a:t>
            </a:r>
            <a:r>
              <a:rPr lang="ro-RO" sz="1600" b="0" dirty="0">
                <a:solidFill>
                  <a:schemeClr val="tx1"/>
                </a:solidFill>
                <a:latin typeface="Times New Roman" panose="02020603050405020304" pitchFamily="18" charset="0"/>
                <a:cs typeface="Times New Roman" panose="02020603050405020304" pitchFamily="18" charset="0"/>
              </a:rPr>
              <a:t> a Regulamentului </a:t>
            </a:r>
            <a:r>
              <a:rPr lang="en-US" sz="1600" b="0" dirty="0" err="1">
                <a:solidFill>
                  <a:schemeClr val="tx1"/>
                </a:solidFill>
                <a:latin typeface="Times New Roman" panose="02020603050405020304" pitchFamily="18" charset="0"/>
                <a:cs typeface="Times New Roman" panose="02020603050405020304" pitchFamily="18" charset="0"/>
              </a:rPr>
              <a:t>este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descris</a:t>
            </a:r>
            <a:r>
              <a:rPr lang="ro-RO" sz="1600" b="0" dirty="0">
                <a:solidFill>
                  <a:schemeClr val="tx1"/>
                </a:solidFill>
                <a:latin typeface="Times New Roman" panose="02020603050405020304" pitchFamily="18" charset="0"/>
                <a:cs typeface="Times New Roman" panose="02020603050405020304" pitchFamily="18" charset="0"/>
              </a:rPr>
              <a:t>ă procedura </a:t>
            </a:r>
            <a:r>
              <a:rPr lang="en-US" sz="1600" b="0" dirty="0">
                <a:solidFill>
                  <a:schemeClr val="tx1"/>
                </a:solidFill>
                <a:latin typeface="Times New Roman" panose="02020603050405020304" pitchFamily="18" charset="0"/>
                <a:cs typeface="Times New Roman" panose="02020603050405020304" pitchFamily="18" charset="0"/>
              </a:rPr>
              <a:t>de </a:t>
            </a:r>
            <a:r>
              <a:rPr lang="en-US" sz="1600" dirty="0">
                <a:solidFill>
                  <a:schemeClr val="tx1"/>
                </a:solidFill>
                <a:latin typeface="Times New Roman" panose="02020603050405020304" pitchFamily="18" charset="0"/>
                <a:cs typeface="Times New Roman" panose="02020603050405020304" pitchFamily="18" charset="0"/>
              </a:rPr>
              <a:t>b</a:t>
            </a:r>
            <a:r>
              <a:rPr lang="ro-RO" sz="1600" dirty="0" err="1">
                <a:solidFill>
                  <a:schemeClr val="tx1"/>
                </a:solidFill>
                <a:latin typeface="Times New Roman" panose="02020603050405020304" pitchFamily="18" charset="0"/>
                <a:cs typeface="Times New Roman" panose="02020603050405020304" pitchFamily="18" charset="0"/>
              </a:rPr>
              <a:t>ranşarea</a:t>
            </a:r>
            <a:r>
              <a:rPr lang="ro-RO" sz="1600" dirty="0">
                <a:solidFill>
                  <a:schemeClr val="tx1"/>
                </a:solidFill>
                <a:latin typeface="Times New Roman" panose="02020603050405020304" pitchFamily="18" charset="0"/>
                <a:cs typeface="Times New Roman" panose="02020603050405020304" pitchFamily="18" charset="0"/>
              </a:rPr>
              <a:t>/racordarea </a:t>
            </a:r>
            <a:r>
              <a:rPr lang="ro-RO" sz="1600" dirty="0" err="1">
                <a:solidFill>
                  <a:schemeClr val="tx1"/>
                </a:solidFill>
                <a:latin typeface="Times New Roman" panose="02020603050405020304" pitchFamily="18" charset="0"/>
                <a:cs typeface="Times New Roman" panose="02020603050405020304" pitchFamily="18" charset="0"/>
              </a:rPr>
              <a:t>instalaţiilor</a:t>
            </a:r>
            <a:r>
              <a:rPr lang="ro-RO" sz="1600" dirty="0">
                <a:solidFill>
                  <a:schemeClr val="tx1"/>
                </a:solidFill>
                <a:latin typeface="Times New Roman" panose="02020603050405020304" pitchFamily="18" charset="0"/>
                <a:cs typeface="Times New Roman" panose="02020603050405020304" pitchFamily="18" charset="0"/>
              </a:rPr>
              <a:t> interne de apă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de</a:t>
            </a:r>
            <a:r>
              <a:rPr lang="en-US" sz="1600" dirty="0">
                <a:solidFill>
                  <a:schemeClr val="tx1"/>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canalizare la sistemul public de alimentare cu apă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de canalizare</a:t>
            </a:r>
            <a:r>
              <a:rPr lang="en-US" sz="160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actele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necesare</a:t>
            </a:r>
            <a:r>
              <a:rPr lang="ro-RO" sz="1600" b="0" dirty="0">
                <a:solidFill>
                  <a:schemeClr val="tx1"/>
                </a:solidFill>
                <a:latin typeface="Times New Roman" panose="02020603050405020304" pitchFamily="18" charset="0"/>
                <a:cs typeface="Times New Roman" panose="02020603050405020304" pitchFamily="18" charset="0"/>
              </a:rPr>
              <a:t> pentru </a:t>
            </a:r>
            <a:r>
              <a:rPr lang="ro-RO" sz="1600" b="0" dirty="0" err="1">
                <a:solidFill>
                  <a:schemeClr val="tx1"/>
                </a:solidFill>
                <a:latin typeface="Times New Roman" panose="02020603050405020304" pitchFamily="18" charset="0"/>
                <a:cs typeface="Times New Roman" panose="02020603050405020304" pitchFamily="18" charset="0"/>
              </a:rPr>
              <a:t>obţinerea</a:t>
            </a:r>
            <a:r>
              <a:rPr lang="ro-RO" sz="1600" b="0" dirty="0">
                <a:solidFill>
                  <a:schemeClr val="tx1"/>
                </a:solidFill>
                <a:latin typeface="Times New Roman" panose="02020603050405020304" pitchFamily="18" charset="0"/>
                <a:cs typeface="Times New Roman" panose="02020603050405020304" pitchFamily="18" charset="0"/>
              </a:rPr>
              <a:t> avizului de </a:t>
            </a:r>
            <a:r>
              <a:rPr lang="ro-RO" sz="1600" b="0" dirty="0" err="1">
                <a:solidFill>
                  <a:schemeClr val="tx1"/>
                </a:solidFill>
                <a:latin typeface="Times New Roman" panose="02020603050405020304" pitchFamily="18" charset="0"/>
                <a:cs typeface="Times New Roman" panose="02020603050405020304" pitchFamily="18" charset="0"/>
              </a:rPr>
              <a:t>branşare</a:t>
            </a:r>
            <a:r>
              <a:rPr lang="ro-RO" sz="1600" b="0" dirty="0">
                <a:solidFill>
                  <a:schemeClr val="tx1"/>
                </a:solidFill>
                <a:latin typeface="Times New Roman" panose="02020603050405020304" pitchFamily="18" charset="0"/>
                <a:cs typeface="Times New Roman" panose="02020603050405020304" pitchFamily="18" charset="0"/>
              </a:rPr>
              <a:t>/racordare</a:t>
            </a:r>
            <a:r>
              <a:rPr lang="en-US" sz="1600" b="0" dirty="0">
                <a:solidFill>
                  <a:schemeClr val="tx1"/>
                </a:solidFill>
                <a:latin typeface="Times New Roman" panose="02020603050405020304" pitchFamily="18" charset="0"/>
                <a:cs typeface="Times New Roman" panose="02020603050405020304" pitchFamily="18" charset="0"/>
              </a:rPr>
              <a:t> </a:t>
            </a:r>
            <a:r>
              <a:rPr lang="ro-RO" sz="1600" b="0" dirty="0">
                <a:solidFill>
                  <a:schemeClr val="tx1"/>
                </a:solidFill>
                <a:latin typeface="Times New Roman" panose="02020603050405020304" pitchFamily="18" charset="0"/>
                <a:cs typeface="Times New Roman" panose="02020603050405020304" pitchFamily="18" charset="0"/>
              </a:rPr>
              <a:t>sau de eliberarea refuzului eliberării avizului;</a:t>
            </a:r>
          </a:p>
          <a:p>
            <a:pPr algn="just"/>
            <a:endParaRPr lang="en-US" sz="1600" dirty="0">
              <a:solidFill>
                <a:schemeClr val="tx1"/>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          În </a:t>
            </a:r>
            <a:r>
              <a:rPr lang="en-US" sz="1600" b="0" dirty="0" err="1">
                <a:solidFill>
                  <a:schemeClr val="tx1"/>
                </a:solidFill>
                <a:latin typeface="Times New Roman" panose="02020603050405020304" pitchFamily="18" charset="0"/>
                <a:cs typeface="Times New Roman" panose="02020603050405020304" pitchFamily="18" charset="0"/>
              </a:rPr>
              <a:t>Secţiunea</a:t>
            </a:r>
            <a:r>
              <a:rPr lang="en-US" sz="1600" b="0" dirty="0">
                <a:solidFill>
                  <a:schemeClr val="tx1"/>
                </a:solidFill>
                <a:latin typeface="Times New Roman" panose="02020603050405020304" pitchFamily="18" charset="0"/>
                <a:cs typeface="Times New Roman" panose="02020603050405020304" pitchFamily="18" charset="0"/>
              </a:rPr>
              <a:t> 3 </a:t>
            </a:r>
            <a:r>
              <a:rPr lang="ro-RO" sz="1600" b="0" dirty="0">
                <a:solidFill>
                  <a:schemeClr val="tx1"/>
                </a:solidFill>
                <a:latin typeface="Times New Roman" panose="02020603050405020304" pitchFamily="18" charset="0"/>
                <a:cs typeface="Times New Roman" panose="02020603050405020304" pitchFamily="18" charset="0"/>
              </a:rPr>
              <a:t>este stabilit </a:t>
            </a:r>
            <a:r>
              <a:rPr lang="ro-RO" sz="1600" dirty="0">
                <a:solidFill>
                  <a:schemeClr val="tx1"/>
                </a:solidFill>
                <a:latin typeface="Times New Roman" panose="02020603050405020304" pitchFamily="18" charset="0"/>
                <a:cs typeface="Times New Roman" panose="02020603050405020304" pitchFamily="18" charset="0"/>
              </a:rPr>
              <a:t>punctul de  d</a:t>
            </a:r>
            <a:r>
              <a:rPr lang="en-US" sz="1600" dirty="0" err="1">
                <a:solidFill>
                  <a:schemeClr val="tx1"/>
                </a:solidFill>
                <a:latin typeface="Times New Roman" panose="02020603050405020304" pitchFamily="18" charset="0"/>
                <a:cs typeface="Times New Roman" panose="02020603050405020304" pitchFamily="18" charset="0"/>
              </a:rPr>
              <a:t>elimitarea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instalaţiilor</a:t>
            </a:r>
            <a:r>
              <a:rPr lang="en-US" sz="1600" dirty="0">
                <a:solidFill>
                  <a:schemeClr val="tx1"/>
                </a:solidFill>
                <a:latin typeface="Times New Roman" panose="02020603050405020304" pitchFamily="18" charset="0"/>
                <a:cs typeface="Times New Roman" panose="02020603050405020304" pitchFamily="18" charset="0"/>
              </a:rPr>
              <a:t> interne de </a:t>
            </a:r>
            <a:r>
              <a:rPr lang="en-US" sz="1600" dirty="0" err="1">
                <a:solidFill>
                  <a:schemeClr val="tx1"/>
                </a:solidFill>
                <a:latin typeface="Times New Roman" panose="02020603050405020304" pitchFamily="18" charset="0"/>
                <a:cs typeface="Times New Roman" panose="02020603050405020304" pitchFamily="18" charset="0"/>
              </a:rPr>
              <a:t>apă</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şi</a:t>
            </a:r>
            <a:r>
              <a:rPr lang="en-US" sz="1600" dirty="0">
                <a:solidFill>
                  <a:schemeClr val="tx1"/>
                </a:solidFill>
                <a:latin typeface="Times New Roman" panose="02020603050405020304" pitchFamily="18" charset="0"/>
                <a:cs typeface="Times New Roman" panose="02020603050405020304" pitchFamily="18" charset="0"/>
              </a:rPr>
              <a:t> de </a:t>
            </a:r>
            <a:r>
              <a:rPr lang="en-US" sz="1600" dirty="0" err="1">
                <a:solidFill>
                  <a:schemeClr val="tx1"/>
                </a:solidFill>
                <a:latin typeface="Times New Roman" panose="02020603050405020304" pitchFamily="18" charset="0"/>
                <a:cs typeface="Times New Roman" panose="02020603050405020304" pitchFamily="18" charset="0"/>
              </a:rPr>
              <a:t>canalizare</a:t>
            </a:r>
            <a:r>
              <a:rPr lang="en-US" sz="1600" dirty="0">
                <a:solidFill>
                  <a:schemeClr val="tx1"/>
                </a:solidFill>
                <a:latin typeface="Times New Roman" panose="02020603050405020304" pitchFamily="18" charset="0"/>
                <a:cs typeface="Times New Roman" panose="02020603050405020304" pitchFamily="18" charset="0"/>
              </a:rPr>
              <a:t> de </a:t>
            </a:r>
            <a:r>
              <a:rPr lang="en-US" sz="1600" dirty="0" err="1">
                <a:solidFill>
                  <a:schemeClr val="tx1"/>
                </a:solidFill>
                <a:latin typeface="Times New Roman" panose="02020603050405020304" pitchFamily="18" charset="0"/>
                <a:cs typeface="Times New Roman" panose="02020603050405020304" pitchFamily="18" charset="0"/>
              </a:rPr>
              <a:t>instalaţiile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operatorului</a:t>
            </a:r>
            <a:r>
              <a:rPr lang="ro-RO" sz="1600" dirty="0">
                <a:solidFill>
                  <a:schemeClr val="tx1"/>
                </a:solidFill>
                <a:latin typeface="Times New Roman" panose="02020603050405020304" pitchFamily="18" charset="0"/>
                <a:cs typeface="Times New Roman" panose="02020603050405020304" pitchFamily="18" charset="0"/>
              </a:rPr>
              <a:t> pentru:</a:t>
            </a:r>
          </a:p>
          <a:p>
            <a:pPr marL="285750" indent="-285750" algn="just">
              <a:buFont typeface="Wingdings" panose="05000000000000000000" pitchFamily="2" charset="2"/>
              <a:buChar char="ü"/>
            </a:pPr>
            <a:r>
              <a:rPr lang="ro-RO" sz="1600" dirty="0">
                <a:solidFill>
                  <a:schemeClr val="tx1"/>
                </a:solidFill>
                <a:latin typeface="Times New Roman" panose="02020603050405020304" pitchFamily="18" charset="0"/>
                <a:cs typeface="Times New Roman" panose="02020603050405020304" pitchFamily="18" charset="0"/>
              </a:rPr>
              <a:t>C</a:t>
            </a:r>
            <a:r>
              <a:rPr lang="en-US" sz="1600" dirty="0" err="1">
                <a:solidFill>
                  <a:schemeClr val="tx1"/>
                </a:solidFill>
                <a:latin typeface="Times New Roman" panose="02020603050405020304" pitchFamily="18" charset="0"/>
                <a:cs typeface="Times New Roman" panose="02020603050405020304" pitchFamily="18" charset="0"/>
              </a:rPr>
              <a:t>onsumatorii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casnici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deţinători</a:t>
            </a:r>
            <a:r>
              <a:rPr lang="en-US" sz="1600" dirty="0">
                <a:solidFill>
                  <a:schemeClr val="tx1"/>
                </a:solidFill>
                <a:latin typeface="Times New Roman" panose="02020603050405020304" pitchFamily="18" charset="0"/>
                <a:cs typeface="Times New Roman" panose="02020603050405020304" pitchFamily="18" charset="0"/>
              </a:rPr>
              <a:t> de case de </a:t>
            </a:r>
            <a:r>
              <a:rPr lang="en-US" sz="1600" dirty="0" err="1">
                <a:solidFill>
                  <a:schemeClr val="tx1"/>
                </a:solidFill>
                <a:latin typeface="Times New Roman" panose="02020603050405020304" pitchFamily="18" charset="0"/>
                <a:cs typeface="Times New Roman" panose="02020603050405020304" pitchFamily="18" charset="0"/>
              </a:rPr>
              <a:t>locuit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individuale</a:t>
            </a:r>
            <a:r>
              <a:rPr lang="ro-RO" sz="1600" b="0" dirty="0">
                <a:solidFill>
                  <a:schemeClr val="tx1"/>
                </a:solidFill>
                <a:latin typeface="Times New Roman" panose="02020603050405020304" pitchFamily="18" charset="0"/>
                <a:cs typeface="Times New Roman" panose="02020603050405020304" pitchFamily="18" charset="0"/>
              </a:rPr>
              <a:t> - </a:t>
            </a:r>
            <a:r>
              <a:rPr lang="ro-RO" sz="1600" dirty="0">
                <a:solidFill>
                  <a:schemeClr val="tx1"/>
                </a:solidFill>
                <a:latin typeface="Times New Roman" panose="02020603050405020304" pitchFamily="18" charset="0"/>
                <a:cs typeface="Times New Roman" panose="02020603050405020304" pitchFamily="18" charset="0"/>
              </a:rPr>
              <a:t>la </a:t>
            </a:r>
            <a:r>
              <a:rPr lang="ro-RO" sz="1600" dirty="0" err="1">
                <a:solidFill>
                  <a:schemeClr val="tx1"/>
                </a:solidFill>
                <a:latin typeface="Times New Roman" panose="02020603050405020304" pitchFamily="18" charset="0"/>
                <a:cs typeface="Times New Roman" panose="02020603050405020304" pitchFamily="18" charset="0"/>
              </a:rPr>
              <a:t>ieşirea</a:t>
            </a:r>
            <a:r>
              <a:rPr lang="ro-RO" sz="1600" dirty="0">
                <a:solidFill>
                  <a:schemeClr val="tx1"/>
                </a:solidFill>
                <a:latin typeface="Times New Roman" panose="02020603050405020304" pitchFamily="18" charset="0"/>
                <a:cs typeface="Times New Roman" panose="02020603050405020304" pitchFamily="18" charset="0"/>
              </a:rPr>
              <a:t> din contorul instalat în căminul de </a:t>
            </a:r>
            <a:r>
              <a:rPr lang="ro-RO" sz="1600" dirty="0" err="1">
                <a:solidFill>
                  <a:schemeClr val="tx1"/>
                </a:solidFill>
                <a:latin typeface="Times New Roman" panose="02020603050405020304" pitchFamily="18" charset="0"/>
                <a:cs typeface="Times New Roman" panose="02020603050405020304" pitchFamily="18" charset="0"/>
              </a:rPr>
              <a:t>branşare</a:t>
            </a:r>
            <a:r>
              <a:rPr lang="ro-RO" sz="1600" dirty="0">
                <a:solidFill>
                  <a:schemeClr val="tx1"/>
                </a:solidFill>
                <a:latin typeface="Times New Roman" panose="02020603050405020304" pitchFamily="18" charset="0"/>
                <a:cs typeface="Times New Roman" panose="02020603050405020304" pitchFamily="18" charset="0"/>
              </a:rPr>
              <a:t>, amplasat în limita teritoriului consumatorului</a:t>
            </a:r>
            <a:r>
              <a:rPr lang="ro-RO" sz="1600" b="0" dirty="0">
                <a:solidFill>
                  <a:schemeClr val="tx1"/>
                </a:solidFill>
                <a:latin typeface="Times New Roman" panose="02020603050405020304" pitchFamily="18" charset="0"/>
                <a:cs typeface="Times New Roman" panose="02020603050405020304" pitchFamily="18" charset="0"/>
              </a:rPr>
              <a:t>. Căminul de </a:t>
            </a:r>
            <a:r>
              <a:rPr lang="ro-RO" sz="1600" b="0" dirty="0" err="1">
                <a:solidFill>
                  <a:schemeClr val="tx1"/>
                </a:solidFill>
                <a:latin typeface="Times New Roman" panose="02020603050405020304" pitchFamily="18" charset="0"/>
                <a:cs typeface="Times New Roman" panose="02020603050405020304" pitchFamily="18" charset="0"/>
              </a:rPr>
              <a:t>branşare</a:t>
            </a:r>
            <a:r>
              <a:rPr lang="ro-RO" sz="1600" b="0" dirty="0">
                <a:solidFill>
                  <a:schemeClr val="tx1"/>
                </a:solidFill>
                <a:latin typeface="Times New Roman" panose="02020603050405020304" pitchFamily="18" charset="0"/>
                <a:cs typeface="Times New Roman" panose="02020603050405020304" pitchFamily="18" charset="0"/>
              </a:rPr>
              <a:t> este parte componentă a </a:t>
            </a:r>
            <a:r>
              <a:rPr lang="ro-RO" sz="1600" b="0" dirty="0" err="1">
                <a:solidFill>
                  <a:schemeClr val="tx1"/>
                </a:solidFill>
                <a:latin typeface="Times New Roman" panose="02020603050405020304" pitchFamily="18" charset="0"/>
                <a:cs typeface="Times New Roman" panose="02020603050405020304" pitchFamily="18" charset="0"/>
              </a:rPr>
              <a:t>instalaţiilor</a:t>
            </a:r>
            <a:r>
              <a:rPr lang="ro-RO" sz="1600" b="0" dirty="0">
                <a:solidFill>
                  <a:schemeClr val="tx1"/>
                </a:solidFill>
                <a:latin typeface="Times New Roman" panose="02020603050405020304" pitchFamily="18" charset="0"/>
                <a:cs typeface="Times New Roman" panose="02020603050405020304" pitchFamily="18" charset="0"/>
              </a:rPr>
              <a:t> interne de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aparţine</a:t>
            </a:r>
            <a:r>
              <a:rPr lang="ro-RO" sz="1600" b="0" dirty="0">
                <a:solidFill>
                  <a:schemeClr val="tx1"/>
                </a:solidFill>
                <a:latin typeface="Times New Roman" panose="02020603050405020304" pitchFamily="18" charset="0"/>
                <a:cs typeface="Times New Roman" panose="02020603050405020304" pitchFamily="18" charset="0"/>
              </a:rPr>
              <a:t> consumatorului. Pentru </a:t>
            </a:r>
            <a:r>
              <a:rPr lang="ro-RO" sz="1600" dirty="0">
                <a:solidFill>
                  <a:schemeClr val="tx1"/>
                </a:solidFill>
                <a:latin typeface="Times New Roman" panose="02020603050405020304" pitchFamily="18" charset="0"/>
                <a:cs typeface="Times New Roman" panose="02020603050405020304" pitchFamily="18" charset="0"/>
              </a:rPr>
              <a:t>consumatorii casnici proprietari/locatari de apartamente din blocurile locative </a:t>
            </a:r>
            <a:r>
              <a:rPr lang="ro-RO" sz="1600" b="0" dirty="0">
                <a:solidFill>
                  <a:schemeClr val="tx1"/>
                </a:solidFill>
                <a:latin typeface="Times New Roman" panose="02020603050405020304" pitchFamily="18" charset="0"/>
                <a:cs typeface="Times New Roman" panose="02020603050405020304" pitchFamily="18" charset="0"/>
              </a:rPr>
              <a:t>cu care operatorul a încheiat contracte de furnizare a serviciului public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 </a:t>
            </a:r>
            <a:r>
              <a:rPr lang="ro-RO" sz="1600" dirty="0">
                <a:solidFill>
                  <a:schemeClr val="tx1"/>
                </a:solidFill>
                <a:latin typeface="Times New Roman" panose="02020603050405020304" pitchFamily="18" charset="0"/>
                <a:cs typeface="Times New Roman" panose="02020603050405020304" pitchFamily="18" charset="0"/>
              </a:rPr>
              <a:t>operatorul este responsabil de furnizarea apei potabile până la </a:t>
            </a:r>
            <a:r>
              <a:rPr lang="ro-RO" sz="1600" dirty="0" err="1">
                <a:solidFill>
                  <a:schemeClr val="tx1"/>
                </a:solidFill>
                <a:latin typeface="Times New Roman" panose="02020603050405020304" pitchFamily="18" charset="0"/>
                <a:cs typeface="Times New Roman" panose="02020603050405020304" pitchFamily="18" charset="0"/>
              </a:rPr>
              <a:t>ieşirea</a:t>
            </a:r>
            <a:r>
              <a:rPr lang="ro-RO" sz="1600" dirty="0">
                <a:solidFill>
                  <a:schemeClr val="tx1"/>
                </a:solidFill>
                <a:latin typeface="Times New Roman" panose="02020603050405020304" pitchFamily="18" charset="0"/>
                <a:cs typeface="Times New Roman" panose="02020603050405020304" pitchFamily="18" charset="0"/>
              </a:rPr>
              <a:t> din contorul instalat în apartament</a:t>
            </a:r>
            <a:r>
              <a:rPr lang="ro-RO" sz="1600" b="0" dirty="0">
                <a:solidFill>
                  <a:schemeClr val="tx1"/>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ü"/>
            </a:pPr>
            <a:r>
              <a:rPr lang="ro-RO" sz="1600" dirty="0">
                <a:solidFill>
                  <a:schemeClr val="tx1"/>
                </a:solidFill>
                <a:latin typeface="Times New Roman" panose="02020603050405020304" pitchFamily="18" charset="0"/>
                <a:cs typeface="Times New Roman" panose="02020603050405020304" pitchFamily="18" charset="0"/>
              </a:rPr>
              <a:t>La blocurile locative</a:t>
            </a:r>
            <a:r>
              <a:rPr lang="ro-RO" sz="1600" b="0" dirty="0">
                <a:solidFill>
                  <a:schemeClr val="tx1"/>
                </a:solidFill>
                <a:latin typeface="Times New Roman" panose="02020603050405020304" pitchFamily="18" charset="0"/>
                <a:cs typeface="Times New Roman" panose="02020603050405020304" pitchFamily="18" charset="0"/>
              </a:rPr>
              <a:t> - </a:t>
            </a:r>
            <a:r>
              <a:rPr lang="ro-RO" sz="1600" dirty="0">
                <a:solidFill>
                  <a:schemeClr val="tx1"/>
                </a:solidFill>
                <a:latin typeface="Times New Roman" panose="02020603050405020304" pitchFamily="18" charset="0"/>
                <a:cs typeface="Times New Roman" panose="02020603050405020304" pitchFamily="18" charset="0"/>
              </a:rPr>
              <a:t>la </a:t>
            </a:r>
            <a:r>
              <a:rPr lang="ro-RO" sz="1600" dirty="0" err="1">
                <a:solidFill>
                  <a:schemeClr val="tx1"/>
                </a:solidFill>
                <a:latin typeface="Times New Roman" panose="02020603050405020304" pitchFamily="18" charset="0"/>
                <a:cs typeface="Times New Roman" panose="02020603050405020304" pitchFamily="18" charset="0"/>
              </a:rPr>
              <a:t>ieşirea</a:t>
            </a:r>
            <a:r>
              <a:rPr lang="ro-RO" sz="1600" dirty="0">
                <a:solidFill>
                  <a:schemeClr val="tx1"/>
                </a:solidFill>
                <a:latin typeface="Times New Roman" panose="02020603050405020304" pitchFamily="18" charset="0"/>
                <a:cs typeface="Times New Roman" panose="02020603050405020304" pitchFamily="18" charset="0"/>
              </a:rPr>
              <a:t> din contorul instalat în subsolul blocului locativ, conform avizului de </a:t>
            </a:r>
            <a:r>
              <a:rPr lang="ro-RO" sz="1600" dirty="0" err="1">
                <a:solidFill>
                  <a:schemeClr val="tx1"/>
                </a:solidFill>
                <a:latin typeface="Times New Roman" panose="02020603050405020304" pitchFamily="18" charset="0"/>
                <a:cs typeface="Times New Roman" panose="02020603050405020304" pitchFamily="18" charset="0"/>
              </a:rPr>
              <a:t>branşare</a:t>
            </a:r>
            <a:r>
              <a:rPr lang="ro-RO" sz="1600" dirty="0">
                <a:solidFill>
                  <a:schemeClr val="tx1"/>
                </a:solidFill>
                <a:latin typeface="Times New Roman" panose="02020603050405020304" pitchFamily="18" charset="0"/>
                <a:cs typeface="Times New Roman" panose="02020603050405020304" pitchFamily="18" charset="0"/>
              </a:rPr>
              <a:t> eliberat de către operator</a:t>
            </a:r>
            <a:r>
              <a:rPr lang="ro-RO" sz="1600" b="0" dirty="0">
                <a:solidFill>
                  <a:schemeClr val="tx1"/>
                </a:solidFill>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ü"/>
            </a:pPr>
            <a:r>
              <a:rPr lang="ro-RO" sz="1600" b="0" dirty="0">
                <a:solidFill>
                  <a:schemeClr val="tx1"/>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La consumatorii </a:t>
            </a:r>
            <a:r>
              <a:rPr lang="ro-RO" sz="1600" dirty="0" err="1">
                <a:solidFill>
                  <a:schemeClr val="tx1"/>
                </a:solidFill>
                <a:latin typeface="Times New Roman" panose="02020603050405020304" pitchFamily="18" charset="0"/>
                <a:cs typeface="Times New Roman" panose="02020603050405020304" pitchFamily="18" charset="0"/>
              </a:rPr>
              <a:t>noncasnici</a:t>
            </a:r>
            <a:r>
              <a:rPr lang="ro-RO" sz="1600" dirty="0">
                <a:solidFill>
                  <a:schemeClr val="tx1"/>
                </a:solidFill>
                <a:latin typeface="Times New Roman" panose="02020603050405020304" pitchFamily="18" charset="0"/>
                <a:cs typeface="Times New Roman" panose="02020603050405020304" pitchFamily="18" charset="0"/>
              </a:rPr>
              <a:t> </a:t>
            </a:r>
            <a:r>
              <a:rPr lang="ro-RO" sz="1600" b="0" dirty="0">
                <a:solidFill>
                  <a:schemeClr val="tx1"/>
                </a:solidFill>
                <a:latin typeface="Times New Roman" panose="02020603050405020304" pitchFamily="18" charset="0"/>
                <a:cs typeface="Times New Roman" panose="02020603050405020304" pitchFamily="18" charset="0"/>
              </a:rPr>
              <a:t>– în </a:t>
            </a:r>
            <a:r>
              <a:rPr lang="ro-RO" sz="1600" b="0" dirty="0" err="1">
                <a:solidFill>
                  <a:schemeClr val="tx1"/>
                </a:solidFill>
                <a:latin typeface="Times New Roman" panose="02020603050405020304" pitchFamily="18" charset="0"/>
                <a:cs typeface="Times New Roman" panose="02020603050405020304" pitchFamily="18" charset="0"/>
              </a:rPr>
              <a:t>dependenţă</a:t>
            </a:r>
            <a:r>
              <a:rPr lang="ro-RO" sz="1600" b="0" dirty="0">
                <a:solidFill>
                  <a:schemeClr val="tx1"/>
                </a:solidFill>
                <a:latin typeface="Times New Roman" panose="02020603050405020304" pitchFamily="18" charset="0"/>
                <a:cs typeface="Times New Roman" panose="02020603050405020304" pitchFamily="18" charset="0"/>
              </a:rPr>
              <a:t> de delimitarea patrimoniului consumatorului </a:t>
            </a:r>
            <a:r>
              <a:rPr lang="ro-RO" sz="1600" b="0" dirty="0" err="1">
                <a:solidFill>
                  <a:schemeClr val="tx1"/>
                </a:solidFill>
                <a:latin typeface="Times New Roman" panose="02020603050405020304" pitchFamily="18" charset="0"/>
                <a:cs typeface="Times New Roman" panose="02020603050405020304" pitchFamily="18" charset="0"/>
              </a:rPr>
              <a:t>noncasnic</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operatorului în </a:t>
            </a:r>
            <a:r>
              <a:rPr lang="ro-RO" sz="1600" b="0" dirty="0" err="1">
                <a:solidFill>
                  <a:schemeClr val="tx1"/>
                </a:solidFill>
                <a:latin typeface="Times New Roman" panose="02020603050405020304" pitchFamily="18" charset="0"/>
                <a:cs typeface="Times New Roman" panose="02020603050405020304" pitchFamily="18" charset="0"/>
              </a:rPr>
              <a:t>funcţie</a:t>
            </a:r>
            <a:r>
              <a:rPr lang="ro-RO" sz="1600" b="0" dirty="0">
                <a:solidFill>
                  <a:schemeClr val="tx1"/>
                </a:solidFill>
                <a:latin typeface="Times New Roman" panose="02020603050405020304" pitchFamily="18" charset="0"/>
                <a:cs typeface="Times New Roman" panose="02020603050405020304" pitchFamily="18" charset="0"/>
              </a:rPr>
              <a:t> de proprietate, se indică în actul de delimitare, care este parte componentă a contractului de furnizare a serviciului public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 În cazul punctelor termice a </a:t>
            </a:r>
            <a:r>
              <a:rPr lang="ro-RO" sz="1600" b="0" dirty="0" err="1">
                <a:solidFill>
                  <a:schemeClr val="tx1"/>
                </a:solidFill>
                <a:latin typeface="Times New Roman" panose="02020603050405020304" pitchFamily="18" charset="0"/>
                <a:cs typeface="Times New Roman" panose="02020603050405020304" pitchFamily="18" charset="0"/>
              </a:rPr>
              <a:t>unităţilor</a:t>
            </a:r>
            <a:r>
              <a:rPr lang="ro-RO" sz="1600" b="0" dirty="0">
                <a:solidFill>
                  <a:schemeClr val="tx1"/>
                </a:solidFill>
                <a:latin typeface="Times New Roman" panose="02020603050405020304" pitchFamily="18" charset="0"/>
                <a:cs typeface="Times New Roman" panose="02020603050405020304" pitchFamily="18" charset="0"/>
              </a:rPr>
              <a:t> termoenergetice punctul de delimitare a </a:t>
            </a:r>
            <a:r>
              <a:rPr lang="ro-RO" sz="1600" b="0" dirty="0" err="1">
                <a:solidFill>
                  <a:schemeClr val="tx1"/>
                </a:solidFill>
                <a:latin typeface="Times New Roman" panose="02020603050405020304" pitchFamily="18" charset="0"/>
                <a:cs typeface="Times New Roman" panose="02020603050405020304" pitchFamily="18" charset="0"/>
              </a:rPr>
              <a:t>reţelelor</a:t>
            </a:r>
            <a:r>
              <a:rPr lang="ro-RO" sz="1600" b="0" dirty="0">
                <a:solidFill>
                  <a:schemeClr val="tx1"/>
                </a:solidFill>
                <a:latin typeface="Times New Roman" panose="02020603050405020304" pitchFamily="18" charset="0"/>
                <a:cs typeface="Times New Roman" panose="02020603050405020304" pitchFamily="18" charset="0"/>
              </a:rPr>
              <a:t> de apă potabilă este prima </a:t>
            </a:r>
            <a:r>
              <a:rPr lang="ro-RO" sz="1600" b="0" dirty="0" err="1">
                <a:solidFill>
                  <a:schemeClr val="tx1"/>
                </a:solidFill>
                <a:latin typeface="Times New Roman" panose="02020603050405020304" pitchFamily="18" charset="0"/>
                <a:cs typeface="Times New Roman" panose="02020603050405020304" pitchFamily="18" charset="0"/>
              </a:rPr>
              <a:t>flanşă</a:t>
            </a:r>
            <a:r>
              <a:rPr lang="ro-RO" sz="1600" b="0" dirty="0">
                <a:solidFill>
                  <a:schemeClr val="tx1"/>
                </a:solidFill>
                <a:latin typeface="Times New Roman" panose="02020603050405020304" pitchFamily="18" charset="0"/>
                <a:cs typeface="Times New Roman" panose="02020603050405020304" pitchFamily="18" charset="0"/>
              </a:rPr>
              <a:t> a contorului instalat în punctul termic central. </a:t>
            </a:r>
          </a:p>
          <a:p>
            <a:pPr marL="285750" indent="-285750" algn="just">
              <a:buFont typeface="Wingdings" panose="05000000000000000000" pitchFamily="2" charset="2"/>
              <a:buChar char="ü"/>
            </a:pPr>
            <a:endParaRPr lang="ro-RO" sz="1600" b="0" dirty="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endParaRPr lang="en-US" sz="1600" b="0" dirty="0">
              <a:solidFill>
                <a:schemeClr val="tx1"/>
              </a:solidFill>
              <a:latin typeface="Times New Roman" panose="02020603050405020304" pitchFamily="18" charset="0"/>
              <a:cs typeface="Times New Roman" panose="02020603050405020304" pitchFamily="18" charset="0"/>
            </a:endParaRPr>
          </a:p>
          <a:p>
            <a:pPr algn="just"/>
            <a:endParaRPr lang="en-US" sz="1600" dirty="0">
              <a:solidFill>
                <a:schemeClr val="tx1"/>
              </a:solidFill>
              <a:latin typeface="Times New Roman" panose="02020603050405020304" pitchFamily="18" charset="0"/>
              <a:cs typeface="Times New Roman" panose="02020603050405020304" pitchFamily="18" charset="0"/>
            </a:endParaRPr>
          </a:p>
          <a:p>
            <a:pPr algn="just"/>
            <a:endParaRPr lang="en-US" sz="1600" dirty="0">
              <a:solidFill>
                <a:schemeClr val="tx1"/>
              </a:solidFill>
              <a:latin typeface="Times New Roman" panose="02020603050405020304" pitchFamily="18" charset="0"/>
              <a:cs typeface="Times New Roman" panose="02020603050405020304" pitchFamily="18" charset="0"/>
            </a:endParaRPr>
          </a:p>
          <a:p>
            <a:pPr algn="just"/>
            <a:r>
              <a:rPr lang="ro-RO" sz="1600" dirty="0">
                <a:solidFill>
                  <a:schemeClr val="tx1"/>
                </a:solidFill>
                <a:latin typeface="Times New Roman" panose="02020603050405020304" pitchFamily="18" charset="0"/>
                <a:cs typeface="Times New Roman" panose="02020603050405020304" pitchFamily="18" charset="0"/>
              </a:rPr>
              <a:t> </a:t>
            </a:r>
            <a:endParaRPr lang="pt-BR" sz="1600" dirty="0">
              <a:solidFill>
                <a:schemeClr val="tx1"/>
              </a:solidFill>
              <a:latin typeface="Times New Roman" panose="02020603050405020304" pitchFamily="18" charset="0"/>
              <a:cs typeface="Times New Roman" panose="02020603050405020304" pitchFamily="18" charset="0"/>
            </a:endParaRPr>
          </a:p>
          <a:p>
            <a:pPr algn="just"/>
            <a:endParaRPr lang="pt-BR"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6696355"/>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722A56EB-4FC3-4F03-8DA1-8FA10238203A}"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770537"/>
          </a:xfrm>
          <a:prstGeom prst="rect">
            <a:avLst/>
          </a:prstGeom>
          <a:noFill/>
        </p:spPr>
        <p:txBody>
          <a:bodyPr wrap="square" rtlCol="0">
            <a:spAutoFit/>
          </a:bodyPr>
          <a:lstStyle/>
          <a:p>
            <a:pPr algn="just"/>
            <a:r>
              <a:rPr lang="ro-RO" sz="1600" b="0" dirty="0">
                <a:solidFill>
                  <a:schemeClr val="tx1"/>
                </a:solidFill>
                <a:latin typeface="Times New Roman" panose="02020603050405020304" pitchFamily="18" charset="0"/>
                <a:cs typeface="Times New Roman" panose="02020603050405020304" pitchFamily="18" charset="0"/>
              </a:rPr>
              <a:t>Concomitent, Operatorul este responsabil </a:t>
            </a:r>
            <a:r>
              <a:rPr lang="ro-RO" sz="1600" dirty="0">
                <a:solidFill>
                  <a:schemeClr val="tx1"/>
                </a:solidFill>
                <a:latin typeface="Times New Roman" panose="02020603050405020304" pitchFamily="18" charset="0"/>
                <a:cs typeface="Times New Roman" panose="02020603050405020304" pitchFamily="18" charset="0"/>
              </a:rPr>
              <a:t>de îmbinarea din punctul de delimitare</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ro-RO" sz="1600" b="0" dirty="0">
                <a:solidFill>
                  <a:schemeClr val="tx1"/>
                </a:solidFill>
                <a:latin typeface="Times New Roman" panose="02020603050405020304" pitchFamily="18" charset="0"/>
                <a:cs typeface="Times New Roman" panose="02020603050405020304" pitchFamily="18" charset="0"/>
              </a:rPr>
              <a:t>Punctul de delimitare a </a:t>
            </a:r>
            <a:r>
              <a:rPr lang="ro-RO" sz="1600" b="0" dirty="0" err="1">
                <a:solidFill>
                  <a:schemeClr val="tx1"/>
                </a:solidFill>
                <a:latin typeface="Times New Roman" panose="02020603050405020304" pitchFamily="18" charset="0"/>
                <a:cs typeface="Times New Roman" panose="02020603050405020304" pitchFamily="18" charset="0"/>
              </a:rPr>
              <a:t>instalaţiilor</a:t>
            </a:r>
            <a:r>
              <a:rPr lang="ro-RO" sz="1600" b="0" dirty="0">
                <a:solidFill>
                  <a:schemeClr val="tx1"/>
                </a:solidFill>
                <a:latin typeface="Times New Roman" panose="02020603050405020304" pitchFamily="18" charset="0"/>
                <a:cs typeface="Times New Roman" panose="02020603050405020304" pitchFamily="18" charset="0"/>
              </a:rPr>
              <a:t> interne de canalizare ale consumatorului de </a:t>
            </a:r>
            <a:r>
              <a:rPr lang="ro-RO" sz="1600" b="0" dirty="0" err="1">
                <a:solidFill>
                  <a:schemeClr val="tx1"/>
                </a:solidFill>
                <a:latin typeface="Times New Roman" panose="02020603050405020304" pitchFamily="18" charset="0"/>
                <a:cs typeface="Times New Roman" panose="02020603050405020304" pitchFamily="18" charset="0"/>
              </a:rPr>
              <a:t>reţeaua</a:t>
            </a:r>
            <a:r>
              <a:rPr lang="ro-RO" sz="1600" b="0" dirty="0">
                <a:solidFill>
                  <a:schemeClr val="tx1"/>
                </a:solidFill>
                <a:latin typeface="Times New Roman" panose="02020603050405020304" pitchFamily="18" charset="0"/>
                <a:cs typeface="Times New Roman" panose="02020603050405020304" pitchFamily="18" charset="0"/>
              </a:rPr>
              <a:t> publică de canalizare este căminul de racord la </a:t>
            </a:r>
            <a:r>
              <a:rPr lang="ro-RO" sz="1600" b="0" dirty="0" err="1">
                <a:solidFill>
                  <a:schemeClr val="tx1"/>
                </a:solidFill>
                <a:latin typeface="Times New Roman" panose="02020603050405020304" pitchFamily="18" charset="0"/>
                <a:cs typeface="Times New Roman" panose="02020603050405020304" pitchFamily="18" charset="0"/>
              </a:rPr>
              <a:t>reţeaua</a:t>
            </a:r>
            <a:r>
              <a:rPr lang="ro-RO" sz="1600" b="0" dirty="0">
                <a:solidFill>
                  <a:schemeClr val="tx1"/>
                </a:solidFill>
                <a:latin typeface="Times New Roman" panose="02020603050405020304" pitchFamily="18" charset="0"/>
                <a:cs typeface="Times New Roman" panose="02020603050405020304" pitchFamily="18" charset="0"/>
              </a:rPr>
              <a:t> publică de canalizare în sensul de scurgere a apelor uzate. . </a:t>
            </a:r>
            <a:endParaRPr lang="pt-BR" sz="1600" b="0" dirty="0">
              <a:solidFill>
                <a:schemeClr val="tx1"/>
              </a:solidFill>
              <a:latin typeface="Times New Roman" panose="02020603050405020304" pitchFamily="18" charset="0"/>
              <a:cs typeface="Times New Roman" panose="02020603050405020304" pitchFamily="18" charset="0"/>
            </a:endParaRP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În s</a:t>
            </a:r>
            <a:r>
              <a:rPr lang="pt-BR" sz="1600" b="0" dirty="0">
                <a:solidFill>
                  <a:schemeClr val="tx1"/>
                </a:solidFill>
                <a:latin typeface="Times New Roman" panose="02020603050405020304" pitchFamily="18" charset="0"/>
                <a:cs typeface="Times New Roman" panose="02020603050405020304" pitchFamily="18" charset="0"/>
              </a:rPr>
              <a:t>ecţiunea 4</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5 se descrie procedura de </a:t>
            </a:r>
            <a:r>
              <a:rPr lang="pt-BR" sz="1600" dirty="0">
                <a:solidFill>
                  <a:schemeClr val="tx1"/>
                </a:solidFill>
                <a:latin typeface="Times New Roman" panose="02020603050405020304" pitchFamily="18" charset="0"/>
                <a:cs typeface="Times New Roman" panose="02020603050405020304" pitchFamily="18" charset="0"/>
              </a:rPr>
              <a:t>Contractarea serviciului public de alimentare cu apă şi de canalizare</a:t>
            </a:r>
            <a:r>
              <a:rPr lang="ro-RO" sz="1600" dirty="0">
                <a:solidFill>
                  <a:schemeClr val="tx1"/>
                </a:solidFill>
                <a:latin typeface="Times New Roman" panose="02020603050405020304" pitchFamily="18" charset="0"/>
                <a:cs typeface="Times New Roman" panose="02020603050405020304" pitchFamily="18" charset="0"/>
              </a:rPr>
              <a:t>, </a:t>
            </a:r>
            <a:r>
              <a:rPr lang="ro-RO" sz="1600" b="0" dirty="0">
                <a:solidFill>
                  <a:schemeClr val="tx1"/>
                </a:solidFill>
                <a:latin typeface="Times New Roman" panose="02020603050405020304" pitchFamily="18" charset="0"/>
                <a:cs typeface="Times New Roman" panose="02020603050405020304" pitchFamily="18" charset="0"/>
              </a:rPr>
              <a:t>precum documentele necesare a fi prezentate la încheierea contractului, conținutul contractului, drepturile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obligaţiile</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părţilor</a:t>
            </a:r>
            <a:r>
              <a:rPr lang="ro-RO" sz="1600" b="0" dirty="0">
                <a:solidFill>
                  <a:schemeClr val="tx1"/>
                </a:solidFill>
                <a:latin typeface="Times New Roman" panose="02020603050405020304" pitchFamily="18" charset="0"/>
                <a:cs typeface="Times New Roman" panose="02020603050405020304" pitchFamily="18" charset="0"/>
              </a:rPr>
              <a:t> (operatorului/consumatorului), etc.</a:t>
            </a:r>
          </a:p>
          <a:p>
            <a:pPr algn="just"/>
            <a:r>
              <a:rPr lang="ro-RO" sz="1600" dirty="0">
                <a:solidFill>
                  <a:schemeClr val="tx1"/>
                </a:solidFill>
                <a:latin typeface="Times New Roman" panose="02020603050405020304" pitchFamily="18" charset="0"/>
                <a:cs typeface="Times New Roman" panose="02020603050405020304" pitchFamily="18" charset="0"/>
              </a:rPr>
              <a:t>În </a:t>
            </a:r>
            <a:r>
              <a:rPr lang="ro-RO" sz="1600" dirty="0" err="1">
                <a:solidFill>
                  <a:schemeClr val="tx1"/>
                </a:solidFill>
                <a:latin typeface="Times New Roman" panose="02020603050405020304" pitchFamily="18" charset="0"/>
                <a:cs typeface="Times New Roman" panose="02020603050405020304" pitchFamily="18" charset="0"/>
              </a:rPr>
              <a:t>funcţie</a:t>
            </a:r>
            <a:r>
              <a:rPr lang="ro-RO" sz="1600" dirty="0">
                <a:solidFill>
                  <a:schemeClr val="tx1"/>
                </a:solidFill>
                <a:latin typeface="Times New Roman" panose="02020603050405020304" pitchFamily="18" charset="0"/>
                <a:cs typeface="Times New Roman" panose="02020603050405020304" pitchFamily="18" charset="0"/>
              </a:rPr>
              <a:t> de </a:t>
            </a:r>
            <a:r>
              <a:rPr lang="ro-RO" sz="1600" dirty="0" err="1">
                <a:solidFill>
                  <a:schemeClr val="tx1"/>
                </a:solidFill>
                <a:latin typeface="Times New Roman" panose="02020603050405020304" pitchFamily="18" charset="0"/>
                <a:cs typeface="Times New Roman" panose="02020603050405020304" pitchFamily="18" charset="0"/>
              </a:rPr>
              <a:t>necesităţi</a:t>
            </a:r>
            <a:r>
              <a:rPr lang="ro-RO" sz="1600" dirty="0">
                <a:solidFill>
                  <a:schemeClr val="tx1"/>
                </a:solidFill>
                <a:latin typeface="Times New Roman" panose="02020603050405020304" pitchFamily="18" charset="0"/>
                <a:cs typeface="Times New Roman" panose="02020603050405020304" pitchFamily="18" charset="0"/>
              </a:rPr>
              <a:t> se încheie următoarele tipuri de contracte:</a:t>
            </a:r>
          </a:p>
          <a:p>
            <a:pPr algn="just"/>
            <a:r>
              <a:rPr lang="ro-RO" sz="1600" b="0" dirty="0">
                <a:solidFill>
                  <a:schemeClr val="tx1"/>
                </a:solidFill>
                <a:latin typeface="Times New Roman" panose="02020603050405020304" pitchFamily="18" charset="0"/>
                <a:cs typeface="Times New Roman" panose="02020603050405020304" pitchFamily="18" charset="0"/>
              </a:rPr>
              <a:t>    1) </a:t>
            </a:r>
            <a:r>
              <a:rPr lang="ro-RO" sz="1600" dirty="0">
                <a:solidFill>
                  <a:schemeClr val="tx1"/>
                </a:solidFill>
                <a:latin typeface="Times New Roman" panose="02020603050405020304" pitchFamily="18" charset="0"/>
                <a:cs typeface="Times New Roman" panose="02020603050405020304" pitchFamily="18" charset="0"/>
              </a:rPr>
              <a:t>Contract de furnizare a serviciului public de alimentare cu apă (potabilă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/sau tehnologică)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de canalizare. </a:t>
            </a:r>
            <a:r>
              <a:rPr lang="ro-RO" sz="1600" b="0" dirty="0">
                <a:solidFill>
                  <a:schemeClr val="tx1"/>
                </a:solidFill>
                <a:latin typeface="Times New Roman" panose="02020603050405020304" pitchFamily="18" charset="0"/>
                <a:cs typeface="Times New Roman" panose="02020603050405020304" pitchFamily="18" charset="0"/>
              </a:rPr>
              <a:t>Acest contract se încheie între operator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consumator în cazul în care operatorul va furniza, atât serviciul public de furnizare a apei (potabilă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/sau tehnologică), cât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serviciul public de canalizare.</a:t>
            </a:r>
          </a:p>
          <a:p>
            <a:pPr algn="just"/>
            <a:r>
              <a:rPr lang="ro-RO" sz="1600" b="0" dirty="0">
                <a:solidFill>
                  <a:schemeClr val="tx1"/>
                </a:solidFill>
                <a:latin typeface="Times New Roman" panose="02020603050405020304" pitchFamily="18" charset="0"/>
                <a:cs typeface="Times New Roman" panose="02020603050405020304" pitchFamily="18" charset="0"/>
              </a:rPr>
              <a:t>    2) </a:t>
            </a:r>
            <a:r>
              <a:rPr lang="ro-RO" sz="1600" dirty="0">
                <a:solidFill>
                  <a:schemeClr val="tx1"/>
                </a:solidFill>
                <a:latin typeface="Times New Roman" panose="02020603050405020304" pitchFamily="18" charset="0"/>
                <a:cs typeface="Times New Roman" panose="02020603050405020304" pitchFamily="18" charset="0"/>
              </a:rPr>
              <a:t>Contract de furnizare a serviciului public de alimentare cu apă (potabilă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/sau tehnologică). </a:t>
            </a:r>
            <a:r>
              <a:rPr lang="ro-RO" sz="1600" b="0" dirty="0">
                <a:solidFill>
                  <a:schemeClr val="tx1"/>
                </a:solidFill>
                <a:latin typeface="Times New Roman" panose="02020603050405020304" pitchFamily="18" charset="0"/>
                <a:cs typeface="Times New Roman" panose="02020603050405020304" pitchFamily="18" charset="0"/>
              </a:rPr>
              <a:t>Acest contract se încheie între operator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consumator în cazul în care operatorul va furniza numai serviciul public de furnizare a apei (potabilă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/sau tehnologică).</a:t>
            </a:r>
          </a:p>
          <a:p>
            <a:pPr algn="just"/>
            <a:r>
              <a:rPr lang="ro-RO" sz="1600" b="0" dirty="0">
                <a:solidFill>
                  <a:schemeClr val="tx1"/>
                </a:solidFill>
                <a:latin typeface="Times New Roman" panose="02020603050405020304" pitchFamily="18" charset="0"/>
                <a:cs typeface="Times New Roman" panose="02020603050405020304" pitchFamily="18" charset="0"/>
              </a:rPr>
              <a:t>    3) </a:t>
            </a:r>
            <a:r>
              <a:rPr lang="ro-RO" sz="1600" dirty="0">
                <a:solidFill>
                  <a:schemeClr val="tx1"/>
                </a:solidFill>
                <a:latin typeface="Times New Roman" panose="02020603050405020304" pitchFamily="18" charset="0"/>
                <a:cs typeface="Times New Roman" panose="02020603050405020304" pitchFamily="18" charset="0"/>
              </a:rPr>
              <a:t>Contract de furnizare a serviciului public de canalizare. </a:t>
            </a:r>
            <a:r>
              <a:rPr lang="ro-RO" sz="1600" b="0" dirty="0">
                <a:solidFill>
                  <a:schemeClr val="tx1"/>
                </a:solidFill>
                <a:latin typeface="Times New Roman" panose="02020603050405020304" pitchFamily="18" charset="0"/>
                <a:cs typeface="Times New Roman" panose="02020603050405020304" pitchFamily="18" charset="0"/>
              </a:rPr>
              <a:t>Acest contract se încheie între operator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consumator în cazul în care operatorul va furniza numai serviciul public de canalizare sau numai serviciul de epurare a apelor uzate ale consumatorului.</a:t>
            </a:r>
          </a:p>
          <a:p>
            <a:pPr algn="just"/>
            <a:endParaRPr lang="pt-BR"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1251454"/>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07CFB2F0-990D-4880-9A1F-CD9438FE3C70}"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646530"/>
            <a:ext cx="8689269" cy="5262979"/>
          </a:xfrm>
          <a:prstGeom prst="rect">
            <a:avLst/>
          </a:prstGeom>
          <a:noFill/>
        </p:spPr>
        <p:txBody>
          <a:bodyPr wrap="square" rtlCol="0">
            <a:spAutoFit/>
          </a:bodyPr>
          <a:lstStyle/>
          <a:p>
            <a:pPr algn="just"/>
            <a:r>
              <a:rPr lang="ro-RO" sz="1600" b="0" dirty="0">
                <a:solidFill>
                  <a:schemeClr val="tx1"/>
                </a:solidFill>
                <a:latin typeface="Times New Roman" panose="02020603050405020304" pitchFamily="18" charset="0"/>
                <a:cs typeface="Times New Roman" panose="02020603050405020304" pitchFamily="18" charset="0"/>
              </a:rPr>
              <a:t>         În </a:t>
            </a:r>
            <a:r>
              <a:rPr lang="ro-RO" sz="1600" b="0" dirty="0" err="1">
                <a:solidFill>
                  <a:schemeClr val="tx1"/>
                </a:solidFill>
                <a:latin typeface="Times New Roman" panose="02020603050405020304" pitchFamily="18" charset="0"/>
                <a:cs typeface="Times New Roman" panose="02020603050405020304" pitchFamily="18" charset="0"/>
              </a:rPr>
              <a:t>secţiunea</a:t>
            </a:r>
            <a:r>
              <a:rPr lang="ro-RO" sz="1600" b="0" dirty="0">
                <a:solidFill>
                  <a:schemeClr val="tx1"/>
                </a:solidFill>
                <a:latin typeface="Times New Roman" panose="02020603050405020304" pitchFamily="18" charset="0"/>
                <a:cs typeface="Times New Roman" panose="02020603050405020304" pitchFamily="18" charset="0"/>
              </a:rPr>
              <a:t> 6 se descrie procedura de </a:t>
            </a:r>
            <a:r>
              <a:rPr lang="ro-RO" sz="1600" dirty="0" err="1">
                <a:solidFill>
                  <a:schemeClr val="tx1"/>
                </a:solidFill>
                <a:latin typeface="Times New Roman" panose="02020603050405020304" pitchFamily="18" charset="0"/>
                <a:cs typeface="Times New Roman" panose="02020603050405020304" pitchFamily="18" charset="0"/>
              </a:rPr>
              <a:t>evidenţă</a:t>
            </a:r>
            <a:r>
              <a:rPr lang="ro-RO" sz="1600" dirty="0">
                <a:solidFill>
                  <a:schemeClr val="tx1"/>
                </a:solidFill>
                <a:latin typeface="Times New Roman" panose="02020603050405020304" pitchFamily="18" charset="0"/>
                <a:cs typeface="Times New Roman" panose="02020603050405020304" pitchFamily="18" charset="0"/>
              </a:rPr>
              <a:t> a volumelor de apă furnizată consumatorilor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a volumelor de ape uzate evacuate în sistemul public de canalizare,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anume procedura de </a:t>
            </a:r>
            <a:r>
              <a:rPr lang="ro-RO" sz="1600" b="0" dirty="0" err="1">
                <a:solidFill>
                  <a:schemeClr val="tx1"/>
                </a:solidFill>
                <a:latin typeface="Times New Roman" panose="02020603050405020304" pitchFamily="18" charset="0"/>
                <a:cs typeface="Times New Roman" panose="02020603050405020304" pitchFamily="18" charset="0"/>
              </a:rPr>
              <a:t>achiziţionare</a:t>
            </a:r>
            <a:r>
              <a:rPr lang="ro-RO" sz="1600" b="0" dirty="0">
                <a:solidFill>
                  <a:schemeClr val="tx1"/>
                </a:solidFill>
                <a:latin typeface="Times New Roman" panose="02020603050405020304" pitchFamily="18" charset="0"/>
                <a:cs typeface="Times New Roman" panose="02020603050405020304" pitchFamily="18" charset="0"/>
              </a:rPr>
              <a:t>, instalare, exploatare, </a:t>
            </a:r>
            <a:r>
              <a:rPr lang="ro-RO" sz="1600" b="0" dirty="0" err="1">
                <a:solidFill>
                  <a:schemeClr val="tx1"/>
                </a:solidFill>
                <a:latin typeface="Times New Roman" panose="02020603050405020304" pitchFamily="18" charset="0"/>
                <a:cs typeface="Times New Roman" panose="02020603050405020304" pitchFamily="18" charset="0"/>
              </a:rPr>
              <a:t>întreţinere</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reparaţia</a:t>
            </a:r>
            <a:r>
              <a:rPr lang="ro-RO" sz="1600" b="0" dirty="0">
                <a:solidFill>
                  <a:schemeClr val="tx1"/>
                </a:solidFill>
                <a:latin typeface="Times New Roman" panose="02020603050405020304" pitchFamily="18" charset="0"/>
                <a:cs typeface="Times New Roman" panose="02020603050405020304" pitchFamily="18" charset="0"/>
              </a:rPr>
              <a:t>, înlocuirea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verificarea metrologică a contoarelor, tipul de contor care urmează să fie instalat, verificarea metrologică, </a:t>
            </a:r>
            <a:r>
              <a:rPr lang="ro-RO" sz="1600" b="0" dirty="0" err="1">
                <a:solidFill>
                  <a:schemeClr val="tx1"/>
                </a:solidFill>
                <a:latin typeface="Times New Roman" panose="02020603050405020304" pitchFamily="18" charset="0"/>
                <a:cs typeface="Times New Roman" panose="02020603050405020304" pitchFamily="18" charset="0"/>
              </a:rPr>
              <a:t>reparaţia</a:t>
            </a:r>
            <a:r>
              <a:rPr lang="ro-RO" sz="1600" b="0" dirty="0">
                <a:solidFill>
                  <a:schemeClr val="tx1"/>
                </a:solidFill>
                <a:latin typeface="Times New Roman" panose="02020603050405020304" pitchFamily="18" charset="0"/>
                <a:cs typeface="Times New Roman" panose="02020603050405020304" pitchFamily="18" charset="0"/>
              </a:rPr>
              <a:t>, etc. </a:t>
            </a:r>
          </a:p>
          <a:p>
            <a:pPr algn="just"/>
            <a:r>
              <a:rPr lang="ro-RO" sz="1600" b="0" dirty="0">
                <a:solidFill>
                  <a:schemeClr val="tx1"/>
                </a:solidFill>
                <a:latin typeface="Times New Roman" panose="02020603050405020304" pitchFamily="18" charset="0"/>
                <a:cs typeface="Times New Roman" panose="02020603050405020304" pitchFamily="18" charset="0"/>
              </a:rPr>
              <a:t>         În s</a:t>
            </a:r>
            <a:r>
              <a:rPr lang="pt-BR" sz="1600" b="0" dirty="0">
                <a:solidFill>
                  <a:schemeClr val="tx1"/>
                </a:solidFill>
                <a:latin typeface="Times New Roman" panose="02020603050405020304" pitchFamily="18" charset="0"/>
                <a:cs typeface="Times New Roman" panose="02020603050405020304" pitchFamily="18" charset="0"/>
              </a:rPr>
              <a:t>ecţiunea 7</a:t>
            </a:r>
            <a:r>
              <a:rPr lang="ro-RO" sz="1600" b="0" dirty="0">
                <a:solidFill>
                  <a:schemeClr val="tx1"/>
                </a:solidFill>
                <a:latin typeface="Times New Roman" panose="02020603050405020304" pitchFamily="18" charset="0"/>
                <a:cs typeface="Times New Roman" panose="02020603050405020304" pitchFamily="18" charset="0"/>
              </a:rPr>
              <a:t> se descrie procesul </a:t>
            </a:r>
            <a:r>
              <a:rPr lang="ro-RO" sz="1600" dirty="0">
                <a:solidFill>
                  <a:schemeClr val="tx1"/>
                </a:solidFill>
                <a:latin typeface="Times New Roman" panose="02020603050405020304" pitchFamily="18" charset="0"/>
                <a:cs typeface="Times New Roman" panose="02020603050405020304" pitchFamily="18" charset="0"/>
              </a:rPr>
              <a:t>de f</a:t>
            </a:r>
            <a:r>
              <a:rPr lang="pt-BR" sz="1600" dirty="0">
                <a:solidFill>
                  <a:schemeClr val="tx1"/>
                </a:solidFill>
                <a:latin typeface="Times New Roman" panose="02020603050405020304" pitchFamily="18" charset="0"/>
                <a:cs typeface="Times New Roman" panose="02020603050405020304" pitchFamily="18" charset="0"/>
              </a:rPr>
              <a:t>acturare şi plata serviciului public de alimentare cu apă şi de canalizare</a:t>
            </a:r>
            <a:r>
              <a:rPr lang="ro-RO" sz="1600" dirty="0">
                <a:solidFill>
                  <a:schemeClr val="tx1"/>
                </a:solidFill>
                <a:latin typeface="Times New Roman" panose="02020603050405020304" pitchFamily="18" charset="0"/>
                <a:cs typeface="Times New Roman" panose="02020603050405020304" pitchFamily="18" charset="0"/>
              </a:rPr>
              <a:t>.</a:t>
            </a:r>
          </a:p>
          <a:p>
            <a:pPr algn="just"/>
            <a:r>
              <a:rPr lang="ro-RO" sz="1600" b="0" dirty="0">
                <a:solidFill>
                  <a:schemeClr val="tx1"/>
                </a:solidFill>
                <a:latin typeface="Times New Roman" panose="02020603050405020304" pitchFamily="18" charset="0"/>
                <a:cs typeface="Times New Roman" panose="02020603050405020304" pitchFamily="18" charset="0"/>
              </a:rPr>
              <a:t>         În </a:t>
            </a:r>
            <a:r>
              <a:rPr lang="ro-RO" sz="1600" b="0" dirty="0" err="1">
                <a:solidFill>
                  <a:schemeClr val="tx1"/>
                </a:solidFill>
                <a:latin typeface="Times New Roman" panose="02020603050405020304" pitchFamily="18" charset="0"/>
                <a:cs typeface="Times New Roman" panose="02020603050405020304" pitchFamily="18" charset="0"/>
              </a:rPr>
              <a:t>secţiunea</a:t>
            </a:r>
            <a:r>
              <a:rPr lang="ro-RO" sz="1600" b="0" dirty="0">
                <a:solidFill>
                  <a:schemeClr val="tx1"/>
                </a:solidFill>
                <a:latin typeface="Times New Roman" panose="02020603050405020304" pitchFamily="18" charset="0"/>
                <a:cs typeface="Times New Roman" panose="02020603050405020304" pitchFamily="18" charset="0"/>
              </a:rPr>
              <a:t> 8 se descrie procesul de d</a:t>
            </a:r>
            <a:r>
              <a:rPr lang="ro-RO" sz="1600" dirty="0">
                <a:solidFill>
                  <a:schemeClr val="tx1"/>
                </a:solidFill>
                <a:latin typeface="Times New Roman" panose="02020603050405020304" pitchFamily="18" charset="0"/>
                <a:cs typeface="Times New Roman" panose="02020603050405020304" pitchFamily="18" charset="0"/>
              </a:rPr>
              <a:t>econectarea, reconectarea </a:t>
            </a:r>
            <a:r>
              <a:rPr lang="ro-RO" sz="1600" dirty="0" err="1">
                <a:solidFill>
                  <a:schemeClr val="tx1"/>
                </a:solidFill>
                <a:latin typeface="Times New Roman" panose="02020603050405020304" pitchFamily="18" charset="0"/>
                <a:cs typeface="Times New Roman" panose="02020603050405020304" pitchFamily="18" charset="0"/>
              </a:rPr>
              <a:t>instalaţiilor</a:t>
            </a:r>
            <a:r>
              <a:rPr lang="ro-RO" sz="1600" dirty="0">
                <a:solidFill>
                  <a:schemeClr val="tx1"/>
                </a:solidFill>
                <a:latin typeface="Times New Roman" panose="02020603050405020304" pitchFamily="18" charset="0"/>
                <a:cs typeface="Times New Roman" panose="02020603050405020304" pitchFamily="18" charset="0"/>
              </a:rPr>
              <a:t> interne de apă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a:t>
            </a:r>
          </a:p>
          <a:p>
            <a:pPr algn="just"/>
            <a:r>
              <a:rPr lang="ro-RO" sz="1600" dirty="0">
                <a:solidFill>
                  <a:schemeClr val="tx1"/>
                </a:solidFill>
                <a:latin typeface="Times New Roman" panose="02020603050405020304" pitchFamily="18" charset="0"/>
                <a:cs typeface="Times New Roman" panose="02020603050405020304" pitchFamily="18" charset="0"/>
              </a:rPr>
              <a:t>de canalizare, întreruperi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limitări la furnizarea serviciului public de alimentare cu apă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/sau de canalizare,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anume cazurile </a:t>
            </a:r>
            <a:r>
              <a:rPr lang="ro-RO" sz="1600" b="0" dirty="0" err="1">
                <a:solidFill>
                  <a:schemeClr val="tx1"/>
                </a:solidFill>
                <a:latin typeface="Times New Roman" panose="02020603050405020304" pitchFamily="18" charset="0"/>
                <a:cs typeface="Times New Roman" panose="02020603050405020304" pitchFamily="18" charset="0"/>
              </a:rPr>
              <a:t>cînd</a:t>
            </a:r>
            <a:r>
              <a:rPr lang="ro-RO" sz="1600" b="0" dirty="0">
                <a:solidFill>
                  <a:schemeClr val="tx1"/>
                </a:solidFill>
                <a:latin typeface="Times New Roman" panose="02020603050405020304" pitchFamily="18" charset="0"/>
                <a:cs typeface="Times New Roman" panose="02020603050405020304" pitchFamily="18" charset="0"/>
              </a:rPr>
              <a:t> operatorul are dreptul să suspende furnizarea apei consumatorului sau </a:t>
            </a:r>
            <a:r>
              <a:rPr lang="ro-RO" sz="1600" b="0" dirty="0" err="1">
                <a:solidFill>
                  <a:schemeClr val="tx1"/>
                </a:solidFill>
                <a:latin typeface="Times New Roman" panose="02020603050405020304" pitchFamily="18" charset="0"/>
                <a:cs typeface="Times New Roman" panose="02020603050405020304" pitchFamily="18" charset="0"/>
              </a:rPr>
              <a:t>recepţionarea</a:t>
            </a:r>
            <a:r>
              <a:rPr lang="ro-RO" sz="1600" b="0" dirty="0">
                <a:solidFill>
                  <a:schemeClr val="tx1"/>
                </a:solidFill>
                <a:latin typeface="Times New Roman" panose="02020603050405020304" pitchFamily="18" charset="0"/>
                <a:cs typeface="Times New Roman" panose="02020603050405020304" pitchFamily="18" charset="0"/>
              </a:rPr>
              <a:t> apelor uzate de la consumator,</a:t>
            </a:r>
            <a:endParaRPr lang="pt-BR" sz="1600" b="0" dirty="0">
              <a:solidFill>
                <a:schemeClr val="tx1"/>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         În s</a:t>
            </a:r>
            <a:r>
              <a:rPr lang="pt-BR" sz="1600" b="0" dirty="0">
                <a:solidFill>
                  <a:schemeClr val="tx1"/>
                </a:solidFill>
                <a:latin typeface="Times New Roman" panose="02020603050405020304" pitchFamily="18" charset="0"/>
                <a:cs typeface="Times New Roman" panose="02020603050405020304" pitchFamily="18" charset="0"/>
              </a:rPr>
              <a:t>ecţiunea 9 </a:t>
            </a:r>
            <a:r>
              <a:rPr lang="ro-RO" sz="1600" b="0" dirty="0">
                <a:solidFill>
                  <a:schemeClr val="tx1"/>
                </a:solidFill>
                <a:latin typeface="Times New Roman" panose="02020603050405020304" pitchFamily="18" charset="0"/>
                <a:cs typeface="Times New Roman" panose="02020603050405020304" pitchFamily="18" charset="0"/>
              </a:rPr>
              <a:t>este descris </a:t>
            </a:r>
            <a:r>
              <a:rPr lang="ro-RO" sz="1600" b="0" dirty="0" err="1">
                <a:solidFill>
                  <a:schemeClr val="tx1"/>
                </a:solidFill>
                <a:latin typeface="Times New Roman" panose="02020603050405020304" pitchFamily="18" charset="0"/>
                <a:cs typeface="Times New Roman" panose="02020603050405020304" pitchFamily="18" charset="0"/>
              </a:rPr>
              <a:t>obligaţiunile</a:t>
            </a:r>
            <a:r>
              <a:rPr lang="ro-RO" sz="1600" b="0" dirty="0">
                <a:solidFill>
                  <a:schemeClr val="tx1"/>
                </a:solidFill>
                <a:latin typeface="Times New Roman" panose="02020603050405020304" pitchFamily="18" charset="0"/>
                <a:cs typeface="Times New Roman" panose="02020603050405020304" pitchFamily="18" charset="0"/>
              </a:rPr>
              <a:t> operatorului vizavi de r</a:t>
            </a:r>
            <a:r>
              <a:rPr lang="pt-BR" sz="1600" b="0" dirty="0">
                <a:solidFill>
                  <a:schemeClr val="tx1"/>
                </a:solidFill>
                <a:latin typeface="Times New Roman" panose="02020603050405020304" pitchFamily="18" charset="0"/>
                <a:cs typeface="Times New Roman" panose="02020603050405020304" pitchFamily="18" charset="0"/>
              </a:rPr>
              <a:t>eclamaţiile consumatorilor şi procedurile de soluţionare a neînțelegerilor</a:t>
            </a:r>
            <a:r>
              <a:rPr lang="ro-RO" sz="1600" b="0" dirty="0">
                <a:solidFill>
                  <a:schemeClr val="tx1"/>
                </a:solidFill>
                <a:latin typeface="Times New Roman" panose="02020603050405020304" pitchFamily="18" charset="0"/>
                <a:cs typeface="Times New Roman" panose="02020603050405020304" pitchFamily="18" charset="0"/>
              </a:rPr>
              <a:t>.</a:t>
            </a: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pt-BR" sz="1600" dirty="0">
                <a:solidFill>
                  <a:srgbClr val="0000FF"/>
                </a:solidFill>
                <a:latin typeface="Times New Roman" panose="02020603050405020304" pitchFamily="18" charset="0"/>
                <a:cs typeface="Times New Roman" panose="02020603050405020304" pitchFamily="18" charset="0"/>
              </a:rPr>
              <a:t>HOTĂRÎRE</a:t>
            </a:r>
            <a:r>
              <a:rPr lang="ro-RO" sz="1600" dirty="0">
                <a:solidFill>
                  <a:srgbClr val="0000FF"/>
                </a:solidFill>
                <a:latin typeface="Times New Roman" panose="02020603050405020304" pitchFamily="18" charset="0"/>
                <a:cs typeface="Times New Roman" panose="02020603050405020304" pitchFamily="18" charset="0"/>
              </a:rPr>
              <a:t>A ANRE</a:t>
            </a:r>
            <a:r>
              <a:rPr lang="pt-BR" sz="1600" dirty="0">
                <a:solidFill>
                  <a:srgbClr val="0000FF"/>
                </a:solidFill>
                <a:latin typeface="Times New Roman" panose="02020603050405020304" pitchFamily="18" charset="0"/>
                <a:cs typeface="Times New Roman" panose="02020603050405020304" pitchFamily="18" charset="0"/>
              </a:rPr>
              <a:t> Nr. 352 din  27.12.2016</a:t>
            </a:r>
            <a:r>
              <a:rPr lang="ro-RO" sz="1600" dirty="0">
                <a:solidFill>
                  <a:srgbClr val="0000FF"/>
                </a:solidFill>
                <a:latin typeface="Times New Roman" panose="02020603050405020304" pitchFamily="18" charset="0"/>
                <a:cs typeface="Times New Roman" panose="02020603050405020304" pitchFamily="18" charset="0"/>
              </a:rPr>
              <a:t> </a:t>
            </a:r>
            <a:r>
              <a:rPr lang="pt-BR" sz="1600" dirty="0">
                <a:solidFill>
                  <a:srgbClr val="0000FF"/>
                </a:solidFill>
                <a:latin typeface="Times New Roman" panose="02020603050405020304" pitchFamily="18" charset="0"/>
                <a:cs typeface="Times New Roman" panose="02020603050405020304" pitchFamily="18" charset="0"/>
              </a:rPr>
              <a:t>cu privire la aprobarea Regulamentului cu privire la indicatorii de calitate a serviciului public de alimentare cu apă și de canalizare</a:t>
            </a:r>
            <a:endParaRPr lang="ro-RO" sz="1600" dirty="0">
              <a:solidFill>
                <a:srgbClr val="0000FF"/>
              </a:solidFill>
              <a:latin typeface="Times New Roman" panose="02020603050405020304" pitchFamily="18" charset="0"/>
              <a:cs typeface="Times New Roman" panose="02020603050405020304" pitchFamily="18" charset="0"/>
            </a:endParaRPr>
          </a:p>
          <a:p>
            <a:pPr algn="just"/>
            <a:r>
              <a:rPr lang="pt-BR" sz="16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http://lex.justice.md/index.php?action=view&amp;view=doc&amp;lang=1&amp;id=369104</a:t>
            </a:r>
            <a:endParaRPr lang="ro-RO" sz="1600" dirty="0">
              <a:solidFill>
                <a:srgbClr val="00B050"/>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       </a:t>
            </a:r>
            <a:r>
              <a:rPr lang="pt-BR" sz="1600" b="0" dirty="0">
                <a:solidFill>
                  <a:schemeClr val="tx1"/>
                </a:solidFill>
                <a:latin typeface="Times New Roman" panose="02020603050405020304" pitchFamily="18" charset="0"/>
                <a:cs typeface="Times New Roman" panose="02020603050405020304" pitchFamily="18" charset="0"/>
              </a:rPr>
              <a:t>În temeiul articolului 7 alineatul (2) lit. g) din Legea nr. 303 din 13 decembrie 2013 privind serviciul public de alimentare cu apă şi de canalizare (Monitorul Oficial al Republicii Moldova, 2014, nr. 60-65, art. 123), Consiliul de administraţie al </a:t>
            </a:r>
            <a:r>
              <a:rPr lang="ro-RO" sz="1600" b="0" dirty="0">
                <a:solidFill>
                  <a:schemeClr val="tx1"/>
                </a:solidFill>
                <a:latin typeface="Times New Roman" panose="02020603050405020304" pitchFamily="18" charset="0"/>
                <a:cs typeface="Times New Roman" panose="02020603050405020304" pitchFamily="18" charset="0"/>
              </a:rPr>
              <a:t>ANRE a</a:t>
            </a:r>
            <a:r>
              <a:rPr lang="pt-BR" sz="1600" b="0" dirty="0">
                <a:solidFill>
                  <a:schemeClr val="tx1"/>
                </a:solidFill>
                <a:latin typeface="Times New Roman" panose="02020603050405020304" pitchFamily="18" charset="0"/>
                <a:cs typeface="Times New Roman" panose="02020603050405020304" pitchFamily="18" charset="0"/>
              </a:rPr>
              <a:t> aprob</a:t>
            </a:r>
            <a:r>
              <a:rPr lang="ro-RO" sz="1600" b="0" dirty="0">
                <a:solidFill>
                  <a:schemeClr val="tx1"/>
                </a:solidFill>
                <a:latin typeface="Times New Roman" panose="02020603050405020304" pitchFamily="18" charset="0"/>
                <a:cs typeface="Times New Roman" panose="02020603050405020304" pitchFamily="18" charset="0"/>
              </a:rPr>
              <a:t>at</a:t>
            </a:r>
            <a:r>
              <a:rPr lang="pt-BR" sz="1600" b="0" dirty="0">
                <a:solidFill>
                  <a:schemeClr val="tx1"/>
                </a:solidFill>
                <a:latin typeface="Times New Roman" panose="02020603050405020304" pitchFamily="18" charset="0"/>
                <a:cs typeface="Times New Roman" panose="02020603050405020304" pitchFamily="18" charset="0"/>
              </a:rPr>
              <a:t> Regulamentul cu privire la indicatorii de calitate a serviciului public de alimentare cu apă și de canalizare.</a:t>
            </a:r>
          </a:p>
          <a:p>
            <a:pPr algn="just"/>
            <a:r>
              <a:rPr lang="pt-BR" sz="1600" b="0" dirty="0">
                <a:solidFill>
                  <a:schemeClr val="tx1"/>
                </a:solidFill>
                <a:latin typeface="Times New Roman" panose="02020603050405020304" pitchFamily="18" charset="0"/>
                <a:cs typeface="Times New Roman" panose="02020603050405020304" pitchFamily="18" charset="0"/>
              </a:rPr>
              <a:t>   </a:t>
            </a:r>
            <a:endParaRPr lang="pt-BR" sz="16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2402140"/>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9C4BE256-B54E-4B16-9C94-9D205C43FAB3}"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770537"/>
          </a:xfrm>
          <a:prstGeom prst="rect">
            <a:avLst/>
          </a:prstGeom>
          <a:noFill/>
        </p:spPr>
        <p:txBody>
          <a:bodyPr wrap="square" rtlCol="0">
            <a:spAutoFit/>
          </a:bodyPr>
          <a:lstStyle/>
          <a:p>
            <a:pPr algn="just"/>
            <a:r>
              <a:rPr lang="ro-RO" sz="1600" dirty="0">
                <a:solidFill>
                  <a:schemeClr val="tx1"/>
                </a:solidFill>
                <a:latin typeface="Times New Roman" panose="02020603050405020304" pitchFamily="18" charset="0"/>
                <a:cs typeface="Times New Roman" panose="02020603050405020304" pitchFamily="18" charset="0"/>
              </a:rPr>
              <a:t>DOMENIUL DE APLICARE </a:t>
            </a:r>
          </a:p>
          <a:p>
            <a:pPr algn="just"/>
            <a:r>
              <a:rPr lang="ro-RO" sz="1600" b="0" dirty="0">
                <a:solidFill>
                  <a:schemeClr val="tx1"/>
                </a:solidFill>
                <a:latin typeface="Times New Roman" panose="02020603050405020304" pitchFamily="18" charset="0"/>
                <a:cs typeface="Times New Roman" panose="02020603050405020304" pitchFamily="18" charset="0"/>
              </a:rPr>
              <a:t>    1. Regulamentul cu privire la indicatorii de calitate a serviciului public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 (în continuare Regulament) stabilește indicatorii de calitate a serviciului public de alimentare cu apă și de canalizare furnizat de către operatori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condițiile ce trebuie </a:t>
            </a:r>
            <a:r>
              <a:rPr lang="ro-RO" sz="1600" dirty="0">
                <a:solidFill>
                  <a:schemeClr val="tx1"/>
                </a:solidFill>
                <a:latin typeface="Times New Roman" panose="02020603050405020304" pitchFamily="18" charset="0"/>
                <a:cs typeface="Times New Roman" panose="02020603050405020304" pitchFamily="18" charset="0"/>
              </a:rPr>
              <a:t>respectate</a:t>
            </a:r>
            <a:r>
              <a:rPr lang="ro-RO" sz="1600" b="0" dirty="0">
                <a:solidFill>
                  <a:schemeClr val="tx1"/>
                </a:solidFill>
                <a:latin typeface="Times New Roman" panose="02020603050405020304" pitchFamily="18" charset="0"/>
                <a:cs typeface="Times New Roman" panose="02020603050405020304" pitchFamily="18" charset="0"/>
              </a:rPr>
              <a:t> de către aceștia. </a:t>
            </a:r>
          </a:p>
          <a:p>
            <a:pPr algn="just"/>
            <a:r>
              <a:rPr lang="ro-RO" sz="1600" b="0" dirty="0">
                <a:solidFill>
                  <a:schemeClr val="tx1"/>
                </a:solidFill>
                <a:latin typeface="Times New Roman" panose="02020603050405020304" pitchFamily="18" charset="0"/>
                <a:cs typeface="Times New Roman" panose="02020603050405020304" pitchFamily="18" charset="0"/>
              </a:rPr>
              <a:t>    2. Prevederile prezentului Regulament se aplică în </a:t>
            </a:r>
            <a:r>
              <a:rPr lang="ro-RO" sz="1600" dirty="0">
                <a:solidFill>
                  <a:schemeClr val="tx1"/>
                </a:solidFill>
                <a:latin typeface="Times New Roman" panose="02020603050405020304" pitchFamily="18" charset="0"/>
                <a:cs typeface="Times New Roman" panose="02020603050405020304" pitchFamily="18" charset="0"/>
              </a:rPr>
              <a:t>relațiile dintre operatorii care furnizează serviciul public de alimentare cu apă și de canalizare și consumatori.</a:t>
            </a:r>
            <a:r>
              <a:rPr lang="ro-RO" sz="1600" b="0" dirty="0">
                <a:solidFill>
                  <a:schemeClr val="tx1"/>
                </a:solidFill>
                <a:latin typeface="Times New Roman" panose="02020603050405020304" pitchFamily="18" charset="0"/>
                <a:cs typeface="Times New Roman" panose="02020603050405020304" pitchFamily="18" charset="0"/>
              </a:rPr>
              <a:t> În cazul consumatorilor care dispun de mai multe locuri de consum, prevederile prezentului Regulament se aplică pentru fiecare loc de consum separat.</a:t>
            </a:r>
          </a:p>
          <a:p>
            <a:pPr algn="just"/>
            <a:r>
              <a:rPr lang="ro-RO" sz="1600" b="0" dirty="0">
                <a:solidFill>
                  <a:schemeClr val="tx1"/>
                </a:solidFill>
                <a:latin typeface="Times New Roman" panose="02020603050405020304" pitchFamily="18" charset="0"/>
                <a:cs typeface="Times New Roman" panose="02020603050405020304" pitchFamily="18" charset="0"/>
              </a:rPr>
              <a:t>    3. Prevederile prezentului Regulament nu se aplică: </a:t>
            </a:r>
          </a:p>
          <a:p>
            <a:pPr algn="just"/>
            <a:r>
              <a:rPr lang="ro-RO" sz="1600" b="0" dirty="0">
                <a:solidFill>
                  <a:schemeClr val="tx1"/>
                </a:solidFill>
                <a:latin typeface="Times New Roman" panose="02020603050405020304" pitchFamily="18" charset="0"/>
                <a:cs typeface="Times New Roman" panose="02020603050405020304" pitchFamily="18" charset="0"/>
              </a:rPr>
              <a:t>    a) în caz de </a:t>
            </a:r>
            <a:r>
              <a:rPr lang="ro-RO" sz="1600" b="0" dirty="0" err="1">
                <a:solidFill>
                  <a:schemeClr val="tx1"/>
                </a:solidFill>
                <a:latin typeface="Times New Roman" panose="02020603050405020304" pitchFamily="18" charset="0"/>
                <a:cs typeface="Times New Roman" panose="02020603050405020304" pitchFamily="18" charset="0"/>
              </a:rPr>
              <a:t>forţă</a:t>
            </a:r>
            <a:r>
              <a:rPr lang="ro-RO" sz="1600" b="0" dirty="0">
                <a:solidFill>
                  <a:schemeClr val="tx1"/>
                </a:solidFill>
                <a:latin typeface="Times New Roman" panose="02020603050405020304" pitchFamily="18" charset="0"/>
                <a:cs typeface="Times New Roman" panose="02020603050405020304" pitchFamily="18" charset="0"/>
              </a:rPr>
              <a:t> majoră;</a:t>
            </a:r>
          </a:p>
          <a:p>
            <a:pPr algn="just"/>
            <a:r>
              <a:rPr lang="ro-RO" sz="1600" b="0" dirty="0">
                <a:solidFill>
                  <a:schemeClr val="tx1"/>
                </a:solidFill>
                <a:latin typeface="Times New Roman" panose="02020603050405020304" pitchFamily="18" charset="0"/>
                <a:cs typeface="Times New Roman" panose="02020603050405020304" pitchFamily="18" charset="0"/>
              </a:rPr>
              <a:t>    b) în cazul unor </a:t>
            </a:r>
            <a:r>
              <a:rPr lang="ro-RO" sz="1600" b="0" dirty="0" err="1">
                <a:solidFill>
                  <a:schemeClr val="tx1"/>
                </a:solidFill>
                <a:latin typeface="Times New Roman" panose="02020603050405020304" pitchFamily="18" charset="0"/>
                <a:cs typeface="Times New Roman" panose="02020603050405020304" pitchFamily="18" charset="0"/>
              </a:rPr>
              <a:t>acţiuni</a:t>
            </a:r>
            <a:r>
              <a:rPr lang="ro-RO" sz="1600" b="0" dirty="0">
                <a:solidFill>
                  <a:schemeClr val="tx1"/>
                </a:solidFill>
                <a:latin typeface="Times New Roman" panose="02020603050405020304" pitchFamily="18" charset="0"/>
                <a:cs typeface="Times New Roman" panose="02020603050405020304" pitchFamily="18" charset="0"/>
              </a:rPr>
              <a:t> întreprinse de </a:t>
            </a:r>
            <a:r>
              <a:rPr lang="ro-RO" sz="1600" b="0" dirty="0" err="1">
                <a:solidFill>
                  <a:schemeClr val="tx1"/>
                </a:solidFill>
                <a:latin typeface="Times New Roman" panose="02020603050405020304" pitchFamily="18" charset="0"/>
                <a:cs typeface="Times New Roman" panose="02020603050405020304" pitchFamily="18" charset="0"/>
              </a:rPr>
              <a:t>terţi</a:t>
            </a:r>
            <a:r>
              <a:rPr lang="ro-RO" sz="1600" b="0" dirty="0">
                <a:solidFill>
                  <a:schemeClr val="tx1"/>
                </a:solidFill>
                <a:latin typeface="Times New Roman" panose="02020603050405020304" pitchFamily="18" charset="0"/>
                <a:cs typeface="Times New Roman" panose="02020603050405020304" pitchFamily="18" charset="0"/>
              </a:rPr>
              <a:t>, care duc la perturbarea furnizării serviciului public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a:t>
            </a:r>
          </a:p>
          <a:p>
            <a:pPr algn="just"/>
            <a:r>
              <a:rPr lang="ro-RO" sz="1600" b="0" dirty="0">
                <a:solidFill>
                  <a:schemeClr val="tx1"/>
                </a:solidFill>
                <a:latin typeface="Times New Roman" panose="02020603050405020304" pitchFamily="18" charset="0"/>
                <a:cs typeface="Times New Roman" panose="02020603050405020304" pitchFamily="18" charset="0"/>
              </a:rPr>
              <a:t>    c) necesitatea de a mări debitul de apă în locurile în care urmează să fie stinse incendiile.. </a:t>
            </a:r>
            <a:endParaRPr lang="pt-BR" sz="1600" b="0" dirty="0">
              <a:solidFill>
                <a:schemeClr val="tx1"/>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         În s</a:t>
            </a:r>
            <a:r>
              <a:rPr lang="pt-BR" sz="1600" b="0" dirty="0">
                <a:solidFill>
                  <a:schemeClr val="tx1"/>
                </a:solidFill>
                <a:latin typeface="Times New Roman" panose="02020603050405020304" pitchFamily="18" charset="0"/>
                <a:cs typeface="Times New Roman" panose="02020603050405020304" pitchFamily="18" charset="0"/>
              </a:rPr>
              <a:t>ecţiunea 3 CONTINUITATEA FURNIZĂRII SERVICIULUI PUBLIC DE ALIMENTARE CU APĂ ȘI DE CANALIZARE</a:t>
            </a:r>
            <a:r>
              <a:rPr lang="ro-RO" sz="1600" b="0" dirty="0">
                <a:solidFill>
                  <a:schemeClr val="tx1"/>
                </a:solidFill>
                <a:latin typeface="Times New Roman" panose="02020603050405020304" pitchFamily="18" charset="0"/>
                <a:cs typeface="Times New Roman" panose="02020603050405020304" pitchFamily="18" charset="0"/>
              </a:rPr>
              <a:t>, prevede:</a:t>
            </a:r>
          </a:p>
          <a:p>
            <a:pPr algn="just"/>
            <a:r>
              <a:rPr lang="ro-RO" sz="1600" b="0" dirty="0">
                <a:solidFill>
                  <a:schemeClr val="tx1"/>
                </a:solidFill>
                <a:latin typeface="Times New Roman" panose="02020603050405020304" pitchFamily="18" charset="0"/>
                <a:cs typeface="Times New Roman" panose="02020603050405020304" pitchFamily="18" charset="0"/>
              </a:rPr>
              <a:t>5. O</a:t>
            </a:r>
            <a:r>
              <a:rPr lang="pt-BR" sz="1600" b="0" dirty="0">
                <a:solidFill>
                  <a:schemeClr val="tx1"/>
                </a:solidFill>
                <a:latin typeface="Times New Roman" panose="02020603050405020304" pitchFamily="18" charset="0"/>
                <a:cs typeface="Times New Roman" panose="02020603050405020304" pitchFamily="18" charset="0"/>
              </a:rPr>
              <a:t>peratorii sunt obligați să asigure în mod continuu și fiabil furnizarea serviciului public de alimentare cu apă și de canalizare consumatorilor, în conformitate cu indicatorii de calitate, stabiliți în prezentul Regulament. </a:t>
            </a:r>
            <a:endParaRPr lang="ro-RO" sz="1600" b="0" dirty="0">
              <a:solidFill>
                <a:schemeClr val="tx1"/>
              </a:solidFill>
              <a:latin typeface="Times New Roman" panose="02020603050405020304" pitchFamily="18" charset="0"/>
              <a:cs typeface="Times New Roman" panose="02020603050405020304" pitchFamily="18" charset="0"/>
            </a:endParaRPr>
          </a:p>
          <a:p>
            <a:pPr algn="just"/>
            <a:endParaRPr lang="pt-BR"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2389386"/>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36160D0B-619B-4197-9EC4-5D9F2842D81E}"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770537"/>
          </a:xfrm>
          <a:prstGeom prst="rect">
            <a:avLst/>
          </a:prstGeom>
          <a:noFill/>
        </p:spPr>
        <p:txBody>
          <a:bodyPr wrap="square" rtlCol="0">
            <a:spAutoFit/>
          </a:bodyPr>
          <a:lstStyle/>
          <a:p>
            <a:pPr algn="just"/>
            <a:r>
              <a:rPr lang="ro-RO" sz="1600" b="0" dirty="0">
                <a:solidFill>
                  <a:schemeClr val="tx1"/>
                </a:solidFill>
                <a:latin typeface="Times New Roman" panose="02020603050405020304" pitchFamily="18" charset="0"/>
                <a:cs typeface="Times New Roman" panose="02020603050405020304" pitchFamily="18" charset="0"/>
              </a:rPr>
              <a:t> 6. Operatorul înregistrează toate întreruperile în furnizarea serviciului public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 Întreruperile planificate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cele neplanificate se înregistrează separat. Întreruperile neplanificate se înregistrează în baza mijloacelor automatizate ale operatorului care furnizează serviciul public de alimentare cu apă și de canalizare sau, în lipsa acestora, în baza sesizărilor și/sau apelurilor consumatorilor finali, înregistrate de serviciul telefonic 24/24 ore.</a:t>
            </a:r>
          </a:p>
          <a:p>
            <a:pPr algn="just"/>
            <a:r>
              <a:rPr lang="ro-RO" sz="1600" b="0" dirty="0">
                <a:solidFill>
                  <a:schemeClr val="tx1"/>
                </a:solidFill>
                <a:latin typeface="Times New Roman" panose="02020603050405020304" pitchFamily="18" charset="0"/>
                <a:cs typeface="Times New Roman" panose="02020603050405020304" pitchFamily="18" charset="0"/>
              </a:rPr>
              <a:t> 8. Durata unei </a:t>
            </a:r>
            <a:r>
              <a:rPr lang="ro-RO" sz="1600" dirty="0">
                <a:solidFill>
                  <a:schemeClr val="tx1"/>
                </a:solidFill>
                <a:latin typeface="Times New Roman" panose="02020603050405020304" pitchFamily="18" charset="0"/>
                <a:cs typeface="Times New Roman" panose="02020603050405020304" pitchFamily="18" charset="0"/>
              </a:rPr>
              <a:t>întreruperi planificate nu va depăși</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ro-RO" sz="1600" b="0" dirty="0">
                <a:solidFill>
                  <a:schemeClr val="tx1"/>
                </a:solidFill>
                <a:latin typeface="Times New Roman" panose="02020603050405020304" pitchFamily="18" charset="0"/>
                <a:cs typeface="Times New Roman" panose="02020603050405020304" pitchFamily="18" charset="0"/>
              </a:rPr>
              <a:t>    a) </a:t>
            </a:r>
            <a:r>
              <a:rPr lang="ro-RO" sz="1600" dirty="0">
                <a:solidFill>
                  <a:schemeClr val="tx1"/>
                </a:solidFill>
                <a:latin typeface="Times New Roman" panose="02020603050405020304" pitchFamily="18" charset="0"/>
                <a:cs typeface="Times New Roman" panose="02020603050405020304" pitchFamily="18" charset="0"/>
              </a:rPr>
              <a:t>termenul indicat în planul calendaristic al documentației de proiect pentru realizarea lucrărilor</a:t>
            </a:r>
            <a:r>
              <a:rPr lang="ro-RO" sz="1600" b="0" dirty="0">
                <a:solidFill>
                  <a:schemeClr val="tx1"/>
                </a:solidFill>
                <a:latin typeface="Times New Roman" panose="02020603050405020304" pitchFamily="18" charset="0"/>
                <a:cs typeface="Times New Roman" panose="02020603050405020304" pitchFamily="18" charset="0"/>
              </a:rPr>
              <a:t>, calculat de autorul de proiect - în cazul reparațiilor la </a:t>
            </a:r>
            <a:r>
              <a:rPr lang="ro-RO" sz="1600" b="0" dirty="0" err="1">
                <a:solidFill>
                  <a:schemeClr val="tx1"/>
                </a:solidFill>
                <a:latin typeface="Times New Roman" panose="02020603050405020304" pitchFamily="18" charset="0"/>
                <a:cs typeface="Times New Roman" panose="02020603050405020304" pitchFamily="18" charset="0"/>
              </a:rPr>
              <a:t>staţiile</a:t>
            </a:r>
            <a:r>
              <a:rPr lang="ro-RO" sz="1600" b="0" dirty="0">
                <a:solidFill>
                  <a:schemeClr val="tx1"/>
                </a:solidFill>
                <a:latin typeface="Times New Roman" panose="02020603050405020304" pitchFamily="18" charset="0"/>
                <a:cs typeface="Times New Roman" panose="02020603050405020304" pitchFamily="18" charset="0"/>
              </a:rPr>
              <a:t> de captare, de tratare a apei, a rețelelor publice de transport și de distribuție a apei, a </a:t>
            </a:r>
            <a:r>
              <a:rPr lang="ro-RO" sz="1600" b="0" dirty="0" err="1">
                <a:solidFill>
                  <a:schemeClr val="tx1"/>
                </a:solidFill>
                <a:latin typeface="Times New Roman" panose="02020603050405020304" pitchFamily="18" charset="0"/>
                <a:cs typeface="Times New Roman" panose="02020603050405020304" pitchFamily="18" charset="0"/>
              </a:rPr>
              <a:t>reţelelor</a:t>
            </a:r>
            <a:r>
              <a:rPr lang="ro-RO" sz="1600" b="0" dirty="0">
                <a:solidFill>
                  <a:schemeClr val="tx1"/>
                </a:solidFill>
                <a:latin typeface="Times New Roman" panose="02020603050405020304" pitchFamily="18" charset="0"/>
                <a:cs typeface="Times New Roman" panose="02020603050405020304" pitchFamily="18" charset="0"/>
              </a:rPr>
              <a:t> publice de canalizare, la </a:t>
            </a:r>
            <a:r>
              <a:rPr lang="ro-RO" sz="1600" b="0" dirty="0" err="1">
                <a:solidFill>
                  <a:schemeClr val="tx1"/>
                </a:solidFill>
                <a:latin typeface="Times New Roman" panose="02020603050405020304" pitchFamily="18" charset="0"/>
                <a:cs typeface="Times New Roman" panose="02020603050405020304" pitchFamily="18" charset="0"/>
              </a:rPr>
              <a:t>staţiile</a:t>
            </a:r>
            <a:r>
              <a:rPr lang="ro-RO" sz="1600" b="0" dirty="0">
                <a:solidFill>
                  <a:schemeClr val="tx1"/>
                </a:solidFill>
                <a:latin typeface="Times New Roman" panose="02020603050405020304" pitchFamily="18" charset="0"/>
                <a:cs typeface="Times New Roman" panose="02020603050405020304" pitchFamily="18" charset="0"/>
              </a:rPr>
              <a:t> de pompare, de epurare, inclusiv înlocuirea, </a:t>
            </a:r>
            <a:r>
              <a:rPr lang="ro-RO" sz="1600" b="0" dirty="0" err="1">
                <a:solidFill>
                  <a:schemeClr val="tx1"/>
                </a:solidFill>
                <a:latin typeface="Times New Roman" panose="02020603050405020304" pitchFamily="18" charset="0"/>
                <a:cs typeface="Times New Roman" panose="02020603050405020304" pitchFamily="18" charset="0"/>
              </a:rPr>
              <a:t>reconstrucţia</a:t>
            </a:r>
            <a:r>
              <a:rPr lang="ro-RO" sz="1600" b="0" dirty="0">
                <a:solidFill>
                  <a:schemeClr val="tx1"/>
                </a:solidFill>
                <a:latin typeface="Times New Roman" panose="02020603050405020304" pitchFamily="18" charset="0"/>
                <a:cs typeface="Times New Roman" panose="02020603050405020304" pitchFamily="18" charset="0"/>
              </a:rPr>
              <a:t>, modernizarea anumitor porțiuni de rețea; </a:t>
            </a:r>
          </a:p>
          <a:p>
            <a:pPr algn="just"/>
            <a:r>
              <a:rPr lang="ro-RO" sz="1600" b="0" dirty="0">
                <a:solidFill>
                  <a:schemeClr val="tx1"/>
                </a:solidFill>
                <a:latin typeface="Times New Roman" panose="02020603050405020304" pitchFamily="18" charset="0"/>
                <a:cs typeface="Times New Roman" panose="02020603050405020304" pitchFamily="18" charset="0"/>
              </a:rPr>
              <a:t>    b) </a:t>
            </a:r>
            <a:r>
              <a:rPr lang="ro-RO" sz="1600" dirty="0">
                <a:solidFill>
                  <a:schemeClr val="tx1"/>
                </a:solidFill>
                <a:latin typeface="Times New Roman" panose="02020603050405020304" pitchFamily="18" charset="0"/>
                <a:cs typeface="Times New Roman" panose="02020603050405020304" pitchFamily="18" charset="0"/>
              </a:rPr>
              <a:t>nu mai mult de 48 ore </a:t>
            </a:r>
            <a:r>
              <a:rPr lang="ro-RO" sz="1600" b="0" dirty="0">
                <a:solidFill>
                  <a:schemeClr val="tx1"/>
                </a:solidFill>
                <a:latin typeface="Times New Roman" panose="02020603050405020304" pitchFamily="18" charset="0"/>
                <a:cs typeface="Times New Roman" panose="02020603050405020304" pitchFamily="18" charset="0"/>
              </a:rPr>
              <a:t>- în cazul reparațiilor anumitor porțiuni de conducte; </a:t>
            </a:r>
          </a:p>
          <a:p>
            <a:pPr algn="just"/>
            <a:r>
              <a:rPr lang="ro-RO" sz="1600" b="0" dirty="0">
                <a:solidFill>
                  <a:schemeClr val="tx1"/>
                </a:solidFill>
                <a:latin typeface="Times New Roman" panose="02020603050405020304" pitchFamily="18" charset="0"/>
                <a:cs typeface="Times New Roman" panose="02020603050405020304" pitchFamily="18" charset="0"/>
              </a:rPr>
              <a:t>    c) </a:t>
            </a:r>
            <a:r>
              <a:rPr lang="ro-RO" sz="1600" dirty="0">
                <a:solidFill>
                  <a:schemeClr val="tx1"/>
                </a:solidFill>
                <a:latin typeface="Times New Roman" panose="02020603050405020304" pitchFamily="18" charset="0"/>
                <a:cs typeface="Times New Roman" panose="02020603050405020304" pitchFamily="18" charset="0"/>
              </a:rPr>
              <a:t>nu mai mult de 12 ore </a:t>
            </a:r>
            <a:r>
              <a:rPr lang="ro-RO" sz="1600" b="0" dirty="0">
                <a:solidFill>
                  <a:schemeClr val="tx1"/>
                </a:solidFill>
                <a:latin typeface="Times New Roman" panose="02020603050405020304" pitchFamily="18" charset="0"/>
                <a:cs typeface="Times New Roman" panose="02020603050405020304" pitchFamily="18" charset="0"/>
              </a:rPr>
              <a:t>- în caz de montare, </a:t>
            </a:r>
            <a:r>
              <a:rPr lang="ro-RO" sz="1600" b="0" dirty="0" err="1">
                <a:solidFill>
                  <a:schemeClr val="tx1"/>
                </a:solidFill>
                <a:latin typeface="Times New Roman" panose="02020603050405020304" pitchFamily="18" charset="0"/>
                <a:cs typeface="Times New Roman" panose="02020603050405020304" pitchFamily="18" charset="0"/>
              </a:rPr>
              <a:t>branşare</a:t>
            </a:r>
            <a:r>
              <a:rPr lang="ro-RO" sz="1600" b="0" dirty="0">
                <a:solidFill>
                  <a:schemeClr val="tx1"/>
                </a:solidFill>
                <a:latin typeface="Times New Roman" panose="02020603050405020304" pitchFamily="18" charset="0"/>
                <a:cs typeface="Times New Roman" panose="02020603050405020304" pitchFamily="18" charset="0"/>
              </a:rPr>
              <a:t>/racordare, reamplasare a anumitor segmente ale branșamentelor la blocurile locative, instalarea/demontarea contorului pentru măsurarea volumului de apă.</a:t>
            </a:r>
          </a:p>
          <a:p>
            <a:pPr algn="just"/>
            <a:r>
              <a:rPr lang="ro-RO" sz="1600" b="0" dirty="0">
                <a:solidFill>
                  <a:schemeClr val="tx1"/>
                </a:solidFill>
                <a:latin typeface="Times New Roman" panose="02020603050405020304" pitchFamily="18" charset="0"/>
                <a:cs typeface="Times New Roman" panose="02020603050405020304" pitchFamily="18" charset="0"/>
              </a:rPr>
              <a:t>    9. În cazul în care se constată că durata lucrărilor de reluare a serviciului public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 va </a:t>
            </a:r>
            <a:r>
              <a:rPr lang="ro-RO" sz="1600" b="0" dirty="0" err="1">
                <a:solidFill>
                  <a:schemeClr val="tx1"/>
                </a:solidFill>
                <a:latin typeface="Times New Roman" panose="02020603050405020304" pitchFamily="18" charset="0"/>
                <a:cs typeface="Times New Roman" panose="02020603050405020304" pitchFamily="18" charset="0"/>
              </a:rPr>
              <a:t>depăşi</a:t>
            </a:r>
            <a:r>
              <a:rPr lang="ro-RO" sz="1600" b="0" dirty="0">
                <a:solidFill>
                  <a:schemeClr val="tx1"/>
                </a:solidFill>
                <a:latin typeface="Times New Roman" panose="02020603050405020304" pitchFamily="18" charset="0"/>
                <a:cs typeface="Times New Roman" panose="02020603050405020304" pitchFamily="18" charset="0"/>
              </a:rPr>
              <a:t> termenii stabiliți în punctul 8 al prezentului Regulament, </a:t>
            </a:r>
            <a:r>
              <a:rPr lang="ro-RO" sz="1600" dirty="0">
                <a:solidFill>
                  <a:schemeClr val="tx1"/>
                </a:solidFill>
                <a:latin typeface="Times New Roman" panose="02020603050405020304" pitchFamily="18" charset="0"/>
                <a:cs typeface="Times New Roman" panose="02020603050405020304" pitchFamily="18" charset="0"/>
              </a:rPr>
              <a:t>operatorul va informa suplimentar consumatorii despre prelungirea termenului întreruperii planificate argumentând necesitatea acestei prelungiri. </a:t>
            </a:r>
          </a:p>
          <a:p>
            <a:pPr algn="just"/>
            <a:endParaRPr lang="pt-BR"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607530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796ECE27-8E42-4016-8E4E-A24C8EE01EE8}"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325925" y="1598927"/>
            <a:ext cx="8555525" cy="4832092"/>
          </a:xfrm>
          <a:prstGeom prst="rect">
            <a:avLst/>
          </a:prstGeom>
          <a:noFill/>
        </p:spPr>
        <p:txBody>
          <a:bodyPr wrap="square" rtlCol="0">
            <a:spAutoFit/>
          </a:bodyPr>
          <a:lstStyle/>
          <a:p>
            <a:pPr algn="just"/>
            <a:r>
              <a:rPr lang="en-US" sz="2000" b="0" dirty="0">
                <a:solidFill>
                  <a:schemeClr val="tx1"/>
                </a:solidFill>
                <a:latin typeface="Times New Roman" panose="02020603050405020304" pitchFamily="18" charset="0"/>
                <a:cs typeface="Times New Roman" panose="02020603050405020304" pitchFamily="18" charset="0"/>
              </a:rPr>
              <a:t> </a:t>
            </a:r>
            <a:r>
              <a:rPr lang="en-US" sz="1600" b="0" dirty="0">
                <a:solidFill>
                  <a:schemeClr val="tx1"/>
                </a:solidFill>
                <a:latin typeface="Times New Roman" panose="02020603050405020304" pitchFamily="18" charset="0"/>
                <a:cs typeface="Times New Roman" panose="02020603050405020304" pitchFamily="18" charset="0"/>
              </a:rPr>
              <a:t>d) </a:t>
            </a:r>
            <a:r>
              <a:rPr lang="en-US" sz="1600" b="0" dirty="0" err="1">
                <a:solidFill>
                  <a:schemeClr val="tx1"/>
                </a:solidFill>
                <a:latin typeface="Times New Roman" panose="02020603050405020304" pitchFamily="18" charset="0"/>
                <a:cs typeface="Times New Roman" panose="02020603050405020304" pitchFamily="18" charset="0"/>
              </a:rPr>
              <a:t>administrează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sistemul</a:t>
            </a:r>
            <a:r>
              <a:rPr lang="en-US" sz="1600" b="0" dirty="0">
                <a:solidFill>
                  <a:schemeClr val="tx1"/>
                </a:solidFill>
                <a:latin typeface="Times New Roman" panose="02020603050405020304" pitchFamily="18" charset="0"/>
                <a:cs typeface="Times New Roman" panose="02020603050405020304" pitchFamily="18" charset="0"/>
              </a:rPr>
              <a:t> public de </a:t>
            </a:r>
            <a:r>
              <a:rPr lang="en-US" sz="1600" b="0" dirty="0" err="1">
                <a:solidFill>
                  <a:schemeClr val="tx1"/>
                </a:solidFill>
                <a:latin typeface="Times New Roman" panose="02020603050405020304" pitchFamily="18" charset="0"/>
                <a:cs typeface="Times New Roman" panose="02020603050405020304" pitchFamily="18" charset="0"/>
              </a:rPr>
              <a:t>alimentare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canalizare</a:t>
            </a:r>
            <a:r>
              <a:rPr lang="en-US" sz="1600" b="0" dirty="0">
                <a:solidFill>
                  <a:schemeClr val="tx1"/>
                </a:solidFill>
                <a:latin typeface="Times New Roman" panose="02020603050405020304" pitchFamily="18" charset="0"/>
                <a:cs typeface="Times New Roman" panose="02020603050405020304" pitchFamily="18" charset="0"/>
              </a:rPr>
              <a:t> ca </a:t>
            </a:r>
            <a:r>
              <a:rPr lang="en-US" sz="1600" b="0" dirty="0" err="1">
                <a:solidFill>
                  <a:schemeClr val="tx1"/>
                </a:solidFill>
                <a:latin typeface="Times New Roman" panose="02020603050405020304" pitchFamily="18" charset="0"/>
                <a:cs typeface="Times New Roman" panose="02020603050405020304" pitchFamily="18" charset="0"/>
              </a:rPr>
              <a:t>parte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infrastructurii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tehnico-edilitare</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unităţilor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administrativ-teritoriale</a:t>
            </a:r>
            <a:r>
              <a:rPr lang="en-US" sz="1600" b="0" dirty="0">
                <a:solidFill>
                  <a:schemeClr val="tx1"/>
                </a:solidFill>
                <a:latin typeface="Times New Roman" panose="02020603050405020304" pitchFamily="18" charset="0"/>
                <a:cs typeface="Times New Roman" panose="02020603050405020304" pitchFamily="18" charset="0"/>
              </a:rPr>
              <a:t> respective; </a:t>
            </a:r>
          </a:p>
          <a:p>
            <a:pPr algn="just"/>
            <a:r>
              <a:rPr lang="en-US" sz="1600" b="0" dirty="0">
                <a:solidFill>
                  <a:schemeClr val="tx1"/>
                </a:solidFill>
                <a:latin typeface="Times New Roman" panose="02020603050405020304" pitchFamily="18" charset="0"/>
                <a:cs typeface="Times New Roman" panose="02020603050405020304" pitchFamily="18" charset="0"/>
              </a:rPr>
              <a:t>    e) </a:t>
            </a:r>
            <a:r>
              <a:rPr lang="en-US" sz="1600" b="0" dirty="0" err="1">
                <a:solidFill>
                  <a:schemeClr val="tx1"/>
                </a:solidFill>
                <a:latin typeface="Times New Roman" panose="02020603050405020304" pitchFamily="18" charset="0"/>
                <a:cs typeface="Times New Roman" panose="02020603050405020304" pitchFamily="18" charset="0"/>
              </a:rPr>
              <a:t>aprobă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regulamentul</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privire</a:t>
            </a:r>
            <a:r>
              <a:rPr lang="en-US" sz="1600" b="0" dirty="0">
                <a:solidFill>
                  <a:schemeClr val="tx1"/>
                </a:solidFill>
                <a:latin typeface="Times New Roman" panose="02020603050405020304" pitchFamily="18" charset="0"/>
                <a:cs typeface="Times New Roman" panose="02020603050405020304" pitchFamily="18" charset="0"/>
              </a:rPr>
              <a:t> la </a:t>
            </a:r>
            <a:r>
              <a:rPr lang="en-US" sz="1600" b="0" dirty="0" err="1">
                <a:solidFill>
                  <a:schemeClr val="tx1"/>
                </a:solidFill>
                <a:latin typeface="Times New Roman" panose="02020603050405020304" pitchFamily="18" charset="0"/>
                <a:cs typeface="Times New Roman" panose="02020603050405020304" pitchFamily="18" charset="0"/>
              </a:rPr>
              <a:t>serviciul</a:t>
            </a:r>
            <a:r>
              <a:rPr lang="en-US" sz="1600" b="0" dirty="0">
                <a:solidFill>
                  <a:schemeClr val="tx1"/>
                </a:solidFill>
                <a:latin typeface="Times New Roman" panose="02020603050405020304" pitchFamily="18" charset="0"/>
                <a:cs typeface="Times New Roman" panose="02020603050405020304" pitchFamily="18" charset="0"/>
              </a:rPr>
              <a:t> public de </a:t>
            </a:r>
            <a:r>
              <a:rPr lang="en-US" sz="1600" b="0" dirty="0" err="1">
                <a:solidFill>
                  <a:schemeClr val="tx1"/>
                </a:solidFill>
                <a:latin typeface="Times New Roman" panose="02020603050405020304" pitchFamily="18" charset="0"/>
                <a:cs typeface="Times New Roman" panose="02020603050405020304" pitchFamily="18" charset="0"/>
              </a:rPr>
              <a:t>alimentare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canalizare</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en-US" sz="1600" b="0" dirty="0">
                <a:solidFill>
                  <a:schemeClr val="tx1"/>
                </a:solidFill>
                <a:latin typeface="Times New Roman" panose="02020603050405020304" pitchFamily="18" charset="0"/>
                <a:cs typeface="Times New Roman" panose="02020603050405020304" pitchFamily="18" charset="0"/>
              </a:rPr>
              <a:t>    f) </a:t>
            </a:r>
            <a:r>
              <a:rPr lang="en-US" sz="1600" b="0" dirty="0" err="1">
                <a:solidFill>
                  <a:schemeClr val="tx1"/>
                </a:solidFill>
                <a:latin typeface="Times New Roman" panose="02020603050405020304" pitchFamily="18" charset="0"/>
                <a:cs typeface="Times New Roman" panose="02020603050405020304" pitchFamily="18" charset="0"/>
              </a:rPr>
              <a:t>decid</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asocierea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unităţilor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administrativ-teritoriale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vederea</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înfiinţării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organizării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serviciului</a:t>
            </a:r>
            <a:r>
              <a:rPr lang="en-US" sz="1600" b="0" dirty="0">
                <a:solidFill>
                  <a:schemeClr val="tx1"/>
                </a:solidFill>
                <a:latin typeface="Times New Roman" panose="02020603050405020304" pitchFamily="18" charset="0"/>
                <a:cs typeface="Times New Roman" panose="02020603050405020304" pitchFamily="18" charset="0"/>
              </a:rPr>
              <a:t> public de </a:t>
            </a:r>
            <a:r>
              <a:rPr lang="en-US" sz="1600" b="0" dirty="0" err="1">
                <a:solidFill>
                  <a:schemeClr val="tx1"/>
                </a:solidFill>
                <a:latin typeface="Times New Roman" panose="02020603050405020304" pitchFamily="18" charset="0"/>
                <a:cs typeface="Times New Roman" panose="02020603050405020304" pitchFamily="18" charset="0"/>
              </a:rPr>
              <a:t>alimentare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canalizare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a </a:t>
            </a:r>
            <a:r>
              <a:rPr lang="en-US" sz="1600" b="0" dirty="0" err="1">
                <a:solidFill>
                  <a:schemeClr val="tx1"/>
                </a:solidFill>
                <a:latin typeface="Times New Roman" panose="02020603050405020304" pitchFamily="18" charset="0"/>
                <a:cs typeface="Times New Roman" panose="02020603050405020304" pitchFamily="18" charset="0"/>
              </a:rPr>
              <a:t>încurajării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investiţiilor</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în</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sistemele</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publice</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alimentare</a:t>
            </a:r>
            <a:r>
              <a:rPr lang="en-US" sz="1600" b="0" dirty="0">
                <a:solidFill>
                  <a:schemeClr val="tx1"/>
                </a:solidFill>
                <a:latin typeface="Times New Roman" panose="02020603050405020304" pitchFamily="18" charset="0"/>
                <a:cs typeface="Times New Roman" panose="02020603050405020304" pitchFamily="18" charset="0"/>
              </a:rPr>
              <a:t> cu </a:t>
            </a:r>
            <a:r>
              <a:rPr lang="en-US" sz="1600" b="0" dirty="0" err="1">
                <a:solidFill>
                  <a:schemeClr val="tx1"/>
                </a:solidFill>
                <a:latin typeface="Times New Roman" panose="02020603050405020304" pitchFamily="18" charset="0"/>
                <a:cs typeface="Times New Roman" panose="02020603050405020304" pitchFamily="18" charset="0"/>
              </a:rPr>
              <a:t>apă</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şi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canalizare</a:t>
            </a:r>
            <a:r>
              <a:rPr lang="en-US" sz="1600" b="0" dirty="0">
                <a:solidFill>
                  <a:schemeClr val="tx1"/>
                </a:solidFill>
                <a:latin typeface="Times New Roman" panose="02020603050405020304" pitchFamily="18" charset="0"/>
                <a:cs typeface="Times New Roman" panose="02020603050405020304" pitchFamily="18" charset="0"/>
              </a:rPr>
              <a:t>; </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dirty="0">
                <a:solidFill>
                  <a:schemeClr val="tx1"/>
                </a:solidFill>
                <a:latin typeface="Times New Roman" panose="02020603050405020304" pitchFamily="18" charset="0"/>
                <a:cs typeface="Times New Roman" panose="02020603050405020304" pitchFamily="18" charset="0"/>
              </a:rPr>
              <a:t> </a:t>
            </a:r>
            <a:r>
              <a:rPr lang="ro-RO" sz="1600" b="0" dirty="0">
                <a:solidFill>
                  <a:schemeClr val="tx1"/>
                </a:solidFill>
                <a:latin typeface="Times New Roman" panose="02020603050405020304" pitchFamily="18" charset="0"/>
                <a:cs typeface="Times New Roman" panose="02020603050405020304" pitchFamily="18" charset="0"/>
              </a:rPr>
              <a:t>g) deleagă gestiunea serviciului public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 bunurilor publice corespunzătoare conform </a:t>
            </a:r>
            <a:r>
              <a:rPr lang="ro-RO" sz="1600" b="0" dirty="0" err="1">
                <a:solidFill>
                  <a:schemeClr val="tx1"/>
                </a:solidFill>
                <a:latin typeface="Times New Roman" panose="02020603050405020304" pitchFamily="18" charset="0"/>
                <a:cs typeface="Times New Roman" panose="02020603050405020304" pitchFamily="18" charset="0"/>
              </a:rPr>
              <a:t>legislaţiei</a:t>
            </a:r>
            <a:r>
              <a:rPr lang="ro-RO" sz="1600" b="0" dirty="0">
                <a:solidFill>
                  <a:schemeClr val="tx1"/>
                </a:solidFill>
                <a:latin typeface="Times New Roman" panose="02020603050405020304" pitchFamily="18" charset="0"/>
                <a:cs typeface="Times New Roman" panose="02020603050405020304" pitchFamily="18" charset="0"/>
              </a:rPr>
              <a:t> în vigoare; </a:t>
            </a:r>
          </a:p>
          <a:p>
            <a:pPr algn="just"/>
            <a:r>
              <a:rPr lang="ro-RO" sz="1600" b="0" dirty="0">
                <a:solidFill>
                  <a:schemeClr val="tx1"/>
                </a:solidFill>
                <a:latin typeface="Times New Roman" panose="02020603050405020304" pitchFamily="18" charset="0"/>
                <a:cs typeface="Times New Roman" panose="02020603050405020304" pitchFamily="18" charset="0"/>
              </a:rPr>
              <a:t>    h) participă cu mijloace financiare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/sau cu bunuri la constituirea patrimoniului operatorilor pentru realizarea de lucrări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pentru furnizarea serviciului public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 </a:t>
            </a:r>
          </a:p>
          <a:p>
            <a:pPr algn="just"/>
            <a:r>
              <a:rPr lang="ro-RO" sz="1600" b="0" dirty="0">
                <a:solidFill>
                  <a:schemeClr val="tx1"/>
                </a:solidFill>
                <a:latin typeface="Times New Roman" panose="02020603050405020304" pitchFamily="18" charset="0"/>
                <a:cs typeface="Times New Roman" panose="02020603050405020304" pitchFamily="18" charset="0"/>
              </a:rPr>
              <a:t>    i) </a:t>
            </a:r>
            <a:r>
              <a:rPr lang="ro-RO" sz="1600" b="0" dirty="0" err="1">
                <a:solidFill>
                  <a:schemeClr val="tx1"/>
                </a:solidFill>
                <a:latin typeface="Times New Roman" panose="02020603050405020304" pitchFamily="18" charset="0"/>
                <a:cs typeface="Times New Roman" panose="02020603050405020304" pitchFamily="18" charset="0"/>
              </a:rPr>
              <a:t>contractează</a:t>
            </a:r>
            <a:r>
              <a:rPr lang="ro-RO" sz="1600" b="0" dirty="0">
                <a:solidFill>
                  <a:schemeClr val="tx1"/>
                </a:solidFill>
                <a:latin typeface="Times New Roman" panose="02020603050405020304" pitchFamily="18" charset="0"/>
                <a:cs typeface="Times New Roman" panose="02020603050405020304" pitchFamily="18" charset="0"/>
              </a:rPr>
              <a:t> sau garantează, în </a:t>
            </a:r>
            <a:r>
              <a:rPr lang="ro-RO" sz="1600" b="0" dirty="0" err="1">
                <a:solidFill>
                  <a:schemeClr val="tx1"/>
                </a:solidFill>
                <a:latin typeface="Times New Roman" panose="02020603050405020304" pitchFamily="18" charset="0"/>
                <a:cs typeface="Times New Roman" panose="02020603050405020304" pitchFamily="18" charset="0"/>
              </a:rPr>
              <a:t>condiţiile</a:t>
            </a:r>
            <a:r>
              <a:rPr lang="ro-RO" sz="1600" b="0" dirty="0">
                <a:solidFill>
                  <a:schemeClr val="tx1"/>
                </a:solidFill>
                <a:latin typeface="Times New Roman" panose="02020603050405020304" pitchFamily="18" charset="0"/>
                <a:cs typeface="Times New Roman" panose="02020603050405020304" pitchFamily="18" charset="0"/>
              </a:rPr>
              <a:t> legii, împrumuturile pentru </a:t>
            </a:r>
            <a:r>
              <a:rPr lang="ro-RO" sz="1600" b="0" dirty="0" err="1">
                <a:solidFill>
                  <a:schemeClr val="tx1"/>
                </a:solidFill>
                <a:latin typeface="Times New Roman" panose="02020603050405020304" pitchFamily="18" charset="0"/>
                <a:cs typeface="Times New Roman" panose="02020603050405020304" pitchFamily="18" charset="0"/>
              </a:rPr>
              <a:t>finanţarea</a:t>
            </a:r>
            <a:r>
              <a:rPr lang="ro-RO" sz="1600" b="0" dirty="0">
                <a:solidFill>
                  <a:schemeClr val="tx1"/>
                </a:solidFill>
                <a:latin typeface="Times New Roman" panose="02020603050405020304" pitchFamily="18" charset="0"/>
                <a:cs typeface="Times New Roman" panose="02020603050405020304" pitchFamily="18" charset="0"/>
              </a:rPr>
              <a:t> programelor de </a:t>
            </a:r>
            <a:r>
              <a:rPr lang="ro-RO" sz="1600" b="0" dirty="0" err="1">
                <a:solidFill>
                  <a:schemeClr val="tx1"/>
                </a:solidFill>
                <a:latin typeface="Times New Roman" panose="02020603050405020304" pitchFamily="18" charset="0"/>
                <a:cs typeface="Times New Roman" panose="02020603050405020304" pitchFamily="18" charset="0"/>
              </a:rPr>
              <a:t>investiţii</a:t>
            </a:r>
            <a:r>
              <a:rPr lang="ro-RO" sz="1600" b="0" dirty="0">
                <a:solidFill>
                  <a:schemeClr val="tx1"/>
                </a:solidFill>
                <a:latin typeface="Times New Roman" panose="02020603050405020304" pitchFamily="18" charset="0"/>
                <a:cs typeface="Times New Roman" panose="02020603050405020304" pitchFamily="18" charset="0"/>
              </a:rPr>
              <a:t> în vederea dezvoltării sistemului public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 a </a:t>
            </a:r>
            <a:r>
              <a:rPr lang="ro-RO" sz="1600" b="0" dirty="0" err="1">
                <a:solidFill>
                  <a:schemeClr val="tx1"/>
                </a:solidFill>
                <a:latin typeface="Times New Roman" panose="02020603050405020304" pitchFamily="18" charset="0"/>
                <a:cs typeface="Times New Roman" panose="02020603050405020304" pitchFamily="18" charset="0"/>
              </a:rPr>
              <a:t>localităţilor</a:t>
            </a:r>
            <a:r>
              <a:rPr lang="ro-RO" sz="1600" b="0" dirty="0">
                <a:solidFill>
                  <a:schemeClr val="tx1"/>
                </a:solidFill>
                <a:latin typeface="Times New Roman" panose="02020603050405020304" pitchFamily="18" charset="0"/>
                <a:cs typeface="Times New Roman" panose="02020603050405020304" pitchFamily="18" charset="0"/>
              </a:rPr>
              <a:t>, pentru efectuarea de lucrări noi sau de extinderi, pentru dezvoltarea de </a:t>
            </a:r>
            <a:r>
              <a:rPr lang="ro-RO" sz="1600" b="0" dirty="0" err="1">
                <a:solidFill>
                  <a:schemeClr val="tx1"/>
                </a:solidFill>
                <a:latin typeface="Times New Roman" panose="02020603050405020304" pitchFamily="18" charset="0"/>
                <a:cs typeface="Times New Roman" panose="02020603050405020304" pitchFamily="18" charset="0"/>
              </a:rPr>
              <a:t>capacităţi</a:t>
            </a:r>
            <a:r>
              <a:rPr lang="ro-RO" sz="1600" b="0" dirty="0">
                <a:solidFill>
                  <a:schemeClr val="tx1"/>
                </a:solidFill>
                <a:latin typeface="Times New Roman" panose="02020603050405020304" pitchFamily="18" charset="0"/>
                <a:cs typeface="Times New Roman" panose="02020603050405020304" pitchFamily="18" charset="0"/>
              </a:rPr>
              <a:t>, inclusiv pentru reabilitarea, modernizarea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reechiparea sistemelor existente; </a:t>
            </a:r>
          </a:p>
          <a:p>
            <a:pPr algn="just"/>
            <a:r>
              <a:rPr lang="ro-RO" sz="1600" b="0" dirty="0">
                <a:solidFill>
                  <a:schemeClr val="tx1"/>
                </a:solidFill>
                <a:latin typeface="Times New Roman" panose="02020603050405020304" pitchFamily="18" charset="0"/>
                <a:cs typeface="Times New Roman" panose="02020603050405020304" pitchFamily="18" charset="0"/>
              </a:rPr>
              <a:t>    j) asigură alimentarea cu apă, precum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serviciul de canalizare în </a:t>
            </a:r>
            <a:r>
              <a:rPr lang="ro-RO" sz="1600" b="0" dirty="0" err="1">
                <a:solidFill>
                  <a:schemeClr val="tx1"/>
                </a:solidFill>
                <a:latin typeface="Times New Roman" panose="02020603050405020304" pitchFamily="18" charset="0"/>
                <a:cs typeface="Times New Roman" panose="02020603050405020304" pitchFamily="18" charset="0"/>
              </a:rPr>
              <a:t>situaţii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excepţionale</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ro-RO" sz="1600" b="0" dirty="0">
                <a:solidFill>
                  <a:schemeClr val="tx1"/>
                </a:solidFill>
                <a:latin typeface="Times New Roman" panose="02020603050405020304" pitchFamily="18" charset="0"/>
                <a:cs typeface="Times New Roman" panose="02020603050405020304" pitchFamily="18" charset="0"/>
              </a:rPr>
              <a:t>    k) alocă </a:t>
            </a:r>
            <a:r>
              <a:rPr lang="ro-RO" sz="1600" b="0" dirty="0" err="1">
                <a:solidFill>
                  <a:schemeClr val="tx1"/>
                </a:solidFill>
                <a:latin typeface="Times New Roman" panose="02020603050405020304" pitchFamily="18" charset="0"/>
                <a:cs typeface="Times New Roman" panose="02020603050405020304" pitchFamily="18" charset="0"/>
              </a:rPr>
              <a:t>compensaţii</a:t>
            </a:r>
            <a:r>
              <a:rPr lang="ro-RO" sz="1600" b="0" dirty="0">
                <a:solidFill>
                  <a:schemeClr val="tx1"/>
                </a:solidFill>
                <a:latin typeface="Times New Roman" panose="02020603050405020304" pitchFamily="18" charset="0"/>
                <a:cs typeface="Times New Roman" panose="02020603050405020304" pitchFamily="18" charset="0"/>
              </a:rPr>
              <a:t> pentru unele categorii de consumatori casnici </a:t>
            </a:r>
            <a:r>
              <a:rPr lang="ro-RO" sz="1600" b="0" dirty="0" err="1">
                <a:solidFill>
                  <a:schemeClr val="tx1"/>
                </a:solidFill>
                <a:latin typeface="Times New Roman" panose="02020603050405020304" pitchFamily="18" charset="0"/>
                <a:cs typeface="Times New Roman" panose="02020603050405020304" pitchFamily="18" charset="0"/>
              </a:rPr>
              <a:t>consideraţi</a:t>
            </a:r>
            <a:r>
              <a:rPr lang="ro-RO" sz="1600" b="0" dirty="0">
                <a:solidFill>
                  <a:schemeClr val="tx1"/>
                </a:solidFill>
                <a:latin typeface="Times New Roman" panose="02020603050405020304" pitchFamily="18" charset="0"/>
                <a:cs typeface="Times New Roman" panose="02020603050405020304" pitchFamily="18" charset="0"/>
              </a:rPr>
              <a:t> vulnerabili, în modul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în </a:t>
            </a:r>
            <a:r>
              <a:rPr lang="ro-RO" sz="1600" b="0" dirty="0" err="1">
                <a:solidFill>
                  <a:schemeClr val="tx1"/>
                </a:solidFill>
                <a:latin typeface="Times New Roman" panose="02020603050405020304" pitchFamily="18" charset="0"/>
                <a:cs typeface="Times New Roman" panose="02020603050405020304" pitchFamily="18" charset="0"/>
              </a:rPr>
              <a:t>condiţiile</a:t>
            </a:r>
            <a:r>
              <a:rPr lang="ro-RO" sz="1600" b="0" dirty="0">
                <a:solidFill>
                  <a:schemeClr val="tx1"/>
                </a:solidFill>
                <a:latin typeface="Times New Roman" panose="02020603050405020304" pitchFamily="18" charset="0"/>
                <a:cs typeface="Times New Roman" panose="02020603050405020304" pitchFamily="18" charset="0"/>
              </a:rPr>
              <a:t> stabilite de lege;</a:t>
            </a:r>
          </a:p>
          <a:p>
            <a:pPr algn="just"/>
            <a:r>
              <a:rPr lang="ro-RO" sz="1600" b="0" dirty="0">
                <a:solidFill>
                  <a:schemeClr val="tx1"/>
                </a:solidFill>
                <a:latin typeface="Times New Roman" panose="02020603050405020304" pitchFamily="18" charset="0"/>
                <a:cs typeface="Times New Roman" panose="02020603050405020304" pitchFamily="18" charset="0"/>
              </a:rPr>
              <a:t>    l) decid asupra delegării către </a:t>
            </a:r>
            <a:r>
              <a:rPr lang="ro-RO" sz="1600" b="0" dirty="0" err="1">
                <a:solidFill>
                  <a:schemeClr val="tx1"/>
                </a:solidFill>
                <a:latin typeface="Times New Roman" panose="02020603050405020304" pitchFamily="18" charset="0"/>
                <a:cs typeface="Times New Roman" panose="02020603050405020304" pitchFamily="18" charset="0"/>
              </a:rPr>
              <a:t>Agenţie</a:t>
            </a:r>
            <a:r>
              <a:rPr lang="ro-RO" sz="1600" b="0" dirty="0">
                <a:solidFill>
                  <a:schemeClr val="tx1"/>
                </a:solidFill>
                <a:latin typeface="Times New Roman" panose="02020603050405020304" pitchFamily="18" charset="0"/>
                <a:cs typeface="Times New Roman" panose="02020603050405020304" pitchFamily="18" charset="0"/>
              </a:rPr>
              <a:t> a </a:t>
            </a:r>
            <a:r>
              <a:rPr lang="ro-RO" sz="1600" b="0" dirty="0" err="1">
                <a:solidFill>
                  <a:schemeClr val="tx1"/>
                </a:solidFill>
                <a:latin typeface="Times New Roman" panose="02020603050405020304" pitchFamily="18" charset="0"/>
                <a:cs typeface="Times New Roman" panose="02020603050405020304" pitchFamily="18" charset="0"/>
              </a:rPr>
              <a:t>competenţei</a:t>
            </a:r>
            <a:r>
              <a:rPr lang="ro-RO" sz="1600" b="0" dirty="0">
                <a:solidFill>
                  <a:schemeClr val="tx1"/>
                </a:solidFill>
                <a:latin typeface="Times New Roman" panose="02020603050405020304" pitchFamily="18" charset="0"/>
                <a:cs typeface="Times New Roman" panose="02020603050405020304" pitchFamily="18" charset="0"/>
              </a:rPr>
              <a:t> de aprobare a tarifelor pentru serviciul public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0607932"/>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3EBB440B-E267-4BCD-8270-62B6FBA6F481}"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5262979"/>
          </a:xfrm>
          <a:prstGeom prst="rect">
            <a:avLst/>
          </a:prstGeom>
          <a:noFill/>
        </p:spPr>
        <p:txBody>
          <a:bodyPr wrap="square" rtlCol="0">
            <a:spAutoFit/>
          </a:bodyPr>
          <a:lstStyle/>
          <a:p>
            <a:pPr algn="just"/>
            <a:r>
              <a:rPr lang="ro-RO" sz="1600" b="0" dirty="0">
                <a:solidFill>
                  <a:schemeClr val="tx1"/>
                </a:solidFill>
                <a:latin typeface="Times New Roman" panose="02020603050405020304" pitchFamily="18" charset="0"/>
                <a:cs typeface="Times New Roman" panose="02020603050405020304" pitchFamily="18" charset="0"/>
              </a:rPr>
              <a:t> 10. Durata unei </a:t>
            </a:r>
            <a:r>
              <a:rPr lang="ro-RO" sz="1600" dirty="0">
                <a:solidFill>
                  <a:schemeClr val="tx1"/>
                </a:solidFill>
                <a:latin typeface="Times New Roman" panose="02020603050405020304" pitchFamily="18" charset="0"/>
                <a:cs typeface="Times New Roman" panose="02020603050405020304" pitchFamily="18" charset="0"/>
              </a:rPr>
              <a:t>întreruperi neplanificate </a:t>
            </a:r>
            <a:r>
              <a:rPr lang="ro-RO" sz="1600" b="0" dirty="0">
                <a:solidFill>
                  <a:schemeClr val="tx1"/>
                </a:solidFill>
                <a:latin typeface="Times New Roman" panose="02020603050405020304" pitchFamily="18" charset="0"/>
                <a:cs typeface="Times New Roman" panose="02020603050405020304" pitchFamily="18" charset="0"/>
              </a:rPr>
              <a:t>constituie termenul de remediere a deranjamentelor de la recepția informației despre deranjament și până la etapa reluării furnizării serviciului public de alimentare cu apă către consumatorul final. </a:t>
            </a:r>
          </a:p>
          <a:p>
            <a:pPr algn="just"/>
            <a:r>
              <a:rPr lang="ro-RO" sz="1600" dirty="0">
                <a:solidFill>
                  <a:schemeClr val="tx1"/>
                </a:solidFill>
                <a:latin typeface="Times New Roman" panose="02020603050405020304" pitchFamily="18" charset="0"/>
                <a:cs typeface="Times New Roman" panose="02020603050405020304" pitchFamily="18" charset="0"/>
              </a:rPr>
              <a:t>    Acest termen nu poate depăși:</a:t>
            </a:r>
          </a:p>
          <a:p>
            <a:pPr algn="just"/>
            <a:r>
              <a:rPr lang="ro-RO" sz="1600" b="0" dirty="0">
                <a:solidFill>
                  <a:schemeClr val="tx1"/>
                </a:solidFill>
                <a:latin typeface="Times New Roman" panose="02020603050405020304" pitchFamily="18" charset="0"/>
                <a:cs typeface="Times New Roman" panose="02020603050405020304" pitchFamily="18" charset="0"/>
              </a:rPr>
              <a:t>    a) </a:t>
            </a:r>
            <a:r>
              <a:rPr lang="ro-RO" sz="1600" dirty="0">
                <a:solidFill>
                  <a:schemeClr val="tx1"/>
                </a:solidFill>
                <a:latin typeface="Times New Roman" panose="02020603050405020304" pitchFamily="18" charset="0"/>
                <a:cs typeface="Times New Roman" panose="02020603050405020304" pitchFamily="18" charset="0"/>
              </a:rPr>
              <a:t>12 ore pentru mediu urban</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ro-RO" sz="1600" b="0" dirty="0">
                <a:solidFill>
                  <a:schemeClr val="tx1"/>
                </a:solidFill>
                <a:latin typeface="Times New Roman" panose="02020603050405020304" pitchFamily="18" charset="0"/>
                <a:cs typeface="Times New Roman" panose="02020603050405020304" pitchFamily="18" charset="0"/>
              </a:rPr>
              <a:t>    b) </a:t>
            </a:r>
            <a:r>
              <a:rPr lang="ro-RO" sz="1600" dirty="0">
                <a:solidFill>
                  <a:schemeClr val="tx1"/>
                </a:solidFill>
                <a:latin typeface="Times New Roman" panose="02020603050405020304" pitchFamily="18" charset="0"/>
                <a:cs typeface="Times New Roman" panose="02020603050405020304" pitchFamily="18" charset="0"/>
              </a:rPr>
              <a:t>10 ore pentru mediul rural</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ro-RO" sz="1600" b="0" dirty="0">
                <a:solidFill>
                  <a:schemeClr val="tx1"/>
                </a:solidFill>
                <a:latin typeface="Times New Roman" panose="02020603050405020304" pitchFamily="18" charset="0"/>
                <a:cs typeface="Times New Roman" panose="02020603050405020304" pitchFamily="18" charset="0"/>
              </a:rPr>
              <a:t>    Durata unei întreruperi neplanificate la furnizarea serviciului public de canalizare constituie termenul de remediere a deranjamentelor de la recepția informației despre deranjament, conform punctului nr. 12 al prezentului Regulament, și până la etapa reluării furnizării serviciului public de canalizare către consumatorul final.</a:t>
            </a:r>
          </a:p>
          <a:p>
            <a:pPr algn="just"/>
            <a:r>
              <a:rPr lang="ro-RO" sz="1600" b="0" dirty="0">
                <a:solidFill>
                  <a:schemeClr val="tx1"/>
                </a:solidFill>
                <a:latin typeface="Times New Roman" panose="02020603050405020304" pitchFamily="18" charset="0"/>
                <a:cs typeface="Times New Roman" panose="02020603050405020304" pitchFamily="18" charset="0"/>
              </a:rPr>
              <a:t>    Acest termen nu poate depăși:</a:t>
            </a:r>
          </a:p>
          <a:p>
            <a:pPr algn="just"/>
            <a:r>
              <a:rPr lang="ro-RO" sz="1600" b="0" dirty="0">
                <a:solidFill>
                  <a:schemeClr val="tx1"/>
                </a:solidFill>
                <a:latin typeface="Times New Roman" panose="02020603050405020304" pitchFamily="18" charset="0"/>
                <a:cs typeface="Times New Roman" panose="02020603050405020304" pitchFamily="18" charset="0"/>
              </a:rPr>
              <a:t>    a) 8 ore pentru mediu urban;</a:t>
            </a:r>
          </a:p>
          <a:p>
            <a:pPr algn="just"/>
            <a:r>
              <a:rPr lang="ro-RO" sz="1600" b="0" dirty="0">
                <a:solidFill>
                  <a:schemeClr val="tx1"/>
                </a:solidFill>
                <a:latin typeface="Times New Roman" panose="02020603050405020304" pitchFamily="18" charset="0"/>
                <a:cs typeface="Times New Roman" panose="02020603050405020304" pitchFamily="18" charset="0"/>
              </a:rPr>
              <a:t>    b) 6 ore pentru mediul rural.</a:t>
            </a:r>
          </a:p>
          <a:p>
            <a:pPr algn="just"/>
            <a:r>
              <a:rPr lang="ro-RO" sz="1600" b="0" dirty="0">
                <a:solidFill>
                  <a:schemeClr val="tx1"/>
                </a:solidFill>
                <a:latin typeface="Times New Roman" panose="02020603050405020304" pitchFamily="18" charset="0"/>
                <a:cs typeface="Times New Roman" panose="02020603050405020304" pitchFamily="18" charset="0"/>
              </a:rPr>
              <a:t> 11. În cazul întreruperilor produse în condiții de forță majoră serviciul public de alimentare cu apă și de canalizare urmează să fie reluat într-un termen care nu va depăși 24 ore de la expirarea perioadei recunoscute ca perioadă cu evenimente de forță majoră.</a:t>
            </a:r>
          </a:p>
          <a:p>
            <a:pPr algn="just"/>
            <a:r>
              <a:rPr lang="ro-RO" sz="1600" b="0" dirty="0">
                <a:solidFill>
                  <a:schemeClr val="tx1"/>
                </a:solidFill>
                <a:latin typeface="Times New Roman" panose="02020603050405020304" pitchFamily="18" charset="0"/>
                <a:cs typeface="Times New Roman" panose="02020603050405020304" pitchFamily="18" charset="0"/>
              </a:rPr>
              <a:t>    12. </a:t>
            </a:r>
            <a:r>
              <a:rPr lang="ro-RO" sz="1600" dirty="0" err="1">
                <a:solidFill>
                  <a:schemeClr val="tx1"/>
                </a:solidFill>
                <a:latin typeface="Times New Roman" panose="02020603050405020304" pitchFamily="18" charset="0"/>
                <a:cs typeface="Times New Roman" panose="02020603050405020304" pitchFamily="18" charset="0"/>
              </a:rPr>
              <a:t>Informaţia</a:t>
            </a:r>
            <a:r>
              <a:rPr lang="ro-RO" sz="1600" dirty="0">
                <a:solidFill>
                  <a:schemeClr val="tx1"/>
                </a:solidFill>
                <a:latin typeface="Times New Roman" panose="02020603050405020304" pitchFamily="18" charset="0"/>
                <a:cs typeface="Times New Roman" panose="02020603050405020304" pitchFamily="18" charset="0"/>
              </a:rPr>
              <a:t> despre </a:t>
            </a:r>
            <a:r>
              <a:rPr lang="ro-RO" sz="1600" dirty="0" err="1">
                <a:solidFill>
                  <a:schemeClr val="tx1"/>
                </a:solidFill>
                <a:latin typeface="Times New Roman" panose="02020603050405020304" pitchFamily="18" charset="0"/>
                <a:cs typeface="Times New Roman" panose="02020603050405020304" pitchFamily="18" charset="0"/>
              </a:rPr>
              <a:t>existenţa</a:t>
            </a:r>
            <a:r>
              <a:rPr lang="ro-RO" sz="1600" dirty="0">
                <a:solidFill>
                  <a:schemeClr val="tx1"/>
                </a:solidFill>
                <a:latin typeface="Times New Roman" panose="02020603050405020304" pitchFamily="18" charset="0"/>
                <a:cs typeface="Times New Roman" panose="02020603050405020304" pitchFamily="18" charset="0"/>
              </a:rPr>
              <a:t> unei probleme în furnizarea serviciului public de alimentare cu apă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de canalizare poate parveni către operator</a:t>
            </a:r>
            <a:r>
              <a:rPr lang="ro-RO" sz="1600" b="0" dirty="0">
                <a:solidFill>
                  <a:schemeClr val="tx1"/>
                </a:solidFill>
                <a:latin typeface="Times New Roman" panose="02020603050405020304" pitchFamily="18" charset="0"/>
                <a:cs typeface="Times New Roman" panose="02020603050405020304" pitchFamily="18" charset="0"/>
              </a:rPr>
              <a:t>: a) prin intermediul sistemelor tehnologice </a:t>
            </a:r>
            <a:r>
              <a:rPr lang="ro-RO" sz="1600" b="0" dirty="0" err="1">
                <a:solidFill>
                  <a:schemeClr val="tx1"/>
                </a:solidFill>
                <a:latin typeface="Times New Roman" panose="02020603050405020304" pitchFamily="18" charset="0"/>
                <a:cs typeface="Times New Roman" panose="02020603050405020304" pitchFamily="18" charset="0"/>
              </a:rPr>
              <a:t>informaţionale</a:t>
            </a:r>
            <a:r>
              <a:rPr lang="ro-RO" sz="1600" b="0" dirty="0">
                <a:solidFill>
                  <a:schemeClr val="tx1"/>
                </a:solidFill>
                <a:latin typeface="Times New Roman" panose="02020603050405020304" pitchFamily="18" charset="0"/>
                <a:cs typeface="Times New Roman" panose="02020603050405020304" pitchFamily="18" charset="0"/>
              </a:rPr>
              <a:t> automatizate de la echipamentele de telesemnalizare; b) prin intermediul serviciului telefonic 24/24 ore; c) la sesizările parvenite de la consumatori etc. </a:t>
            </a:r>
            <a:endParaRPr lang="pt-BR" sz="1600" b="0" dirty="0">
              <a:solidFill>
                <a:schemeClr val="tx1"/>
              </a:solidFill>
              <a:latin typeface="Times New Roman" panose="02020603050405020304" pitchFamily="18" charset="0"/>
              <a:cs typeface="Times New Roman" panose="02020603050405020304" pitchFamily="18" charset="0"/>
            </a:endParaRPr>
          </a:p>
          <a:p>
            <a:pPr algn="just"/>
            <a:endParaRPr lang="pt-BR"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6299373"/>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03ABB1DF-3E53-4A2A-A2A3-A6394A9425AD}"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524315"/>
          </a:xfrm>
          <a:prstGeom prst="rect">
            <a:avLst/>
          </a:prstGeom>
          <a:noFill/>
        </p:spPr>
        <p:txBody>
          <a:bodyPr wrap="square" rtlCol="0">
            <a:spAutoFit/>
          </a:bodyPr>
          <a:lstStyle/>
          <a:p>
            <a:pPr algn="just"/>
            <a:r>
              <a:rPr lang="ro-RO" sz="1600" dirty="0">
                <a:solidFill>
                  <a:schemeClr val="tx1"/>
                </a:solidFill>
                <a:latin typeface="Times New Roman" panose="02020603050405020304" pitchFamily="18" charset="0"/>
                <a:cs typeface="Times New Roman" panose="02020603050405020304" pitchFamily="18" charset="0"/>
              </a:rPr>
              <a:t>CALITATEA ŞI PARAMETRII TEHNICI LA FURNIZAREA SERVICIULUI PUBLIC DE ALIMENTARE CU APĂ ŞI DE CANALIZARE</a:t>
            </a: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    16. Operatorii sunt obligați să asigure </a:t>
            </a:r>
            <a:r>
              <a:rPr lang="ro-RO" sz="1600" b="0" dirty="0" err="1">
                <a:solidFill>
                  <a:schemeClr val="tx1"/>
                </a:solidFill>
                <a:latin typeface="Times New Roman" panose="02020603050405020304" pitchFamily="18" charset="0"/>
                <a:cs typeface="Times New Roman" panose="02020603050405020304" pitchFamily="18" charset="0"/>
              </a:rPr>
              <a:t>funcţionarea</a:t>
            </a:r>
            <a:r>
              <a:rPr lang="ro-RO" sz="1600" b="0" dirty="0">
                <a:solidFill>
                  <a:schemeClr val="tx1"/>
                </a:solidFill>
                <a:latin typeface="Times New Roman" panose="02020603050405020304" pitchFamily="18" charset="0"/>
                <a:cs typeface="Times New Roman" panose="02020603050405020304" pitchFamily="18" charset="0"/>
              </a:rPr>
              <a:t> sistemelor publice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 la parametrii </a:t>
            </a:r>
            <a:r>
              <a:rPr lang="ro-RO" sz="1600" b="0" dirty="0" err="1">
                <a:solidFill>
                  <a:schemeClr val="tx1"/>
                </a:solidFill>
                <a:latin typeface="Times New Roman" panose="02020603050405020304" pitchFamily="18" charset="0"/>
                <a:cs typeface="Times New Roman" panose="02020603050405020304" pitchFamily="18" charset="0"/>
              </a:rPr>
              <a:t>proiectaţi</a:t>
            </a:r>
            <a:r>
              <a:rPr lang="ro-RO" sz="1600" b="0" dirty="0">
                <a:solidFill>
                  <a:schemeClr val="tx1"/>
                </a:solidFill>
                <a:latin typeface="Times New Roman" panose="02020603050405020304" pitchFamily="18" charset="0"/>
                <a:cs typeface="Times New Roman" panose="02020603050405020304" pitchFamily="18" charset="0"/>
              </a:rPr>
              <a:t> și la parametri stabiliți în conformitate cu documentele normative tehnice privind captarea, tratarea, transportarea, înmagazinarea și distribuirea apei potabile și tehnice la toți consumatorii, precum și pentru colectarea, transportul și evacuarea apelor uzate (</a:t>
            </a:r>
            <a:r>
              <a:rPr lang="ru-RU" sz="1600" dirty="0">
                <a:solidFill>
                  <a:schemeClr val="tx1"/>
                </a:solidFill>
                <a:latin typeface="Times New Roman" panose="02020603050405020304" pitchFamily="18" charset="0"/>
                <a:cs typeface="Times New Roman" panose="02020603050405020304" pitchFamily="18" charset="0"/>
              </a:rPr>
              <a:t>СНиП 2.04.02-84* «Водоснабжения. Наружные сети и сооружения», </a:t>
            </a:r>
            <a:r>
              <a:rPr lang="ro-RO" sz="1600" dirty="0">
                <a:solidFill>
                  <a:schemeClr val="tx1"/>
                </a:solidFill>
                <a:latin typeface="Times New Roman" panose="02020603050405020304" pitchFamily="18" charset="0"/>
                <a:cs typeface="Times New Roman" panose="02020603050405020304" pitchFamily="18" charset="0"/>
              </a:rPr>
              <a:t>NCM G.03.02:2015 „Rețele și instalații exterioare de canalizare”, </a:t>
            </a:r>
            <a:r>
              <a:rPr lang="ru-RU" sz="1600" dirty="0">
                <a:solidFill>
                  <a:schemeClr val="tx1"/>
                </a:solidFill>
                <a:latin typeface="Times New Roman" panose="02020603050405020304" pitchFamily="18" charset="0"/>
                <a:cs typeface="Times New Roman" panose="02020603050405020304" pitchFamily="18" charset="0"/>
              </a:rPr>
              <a:t>СНиП 3.05.04-85* «Наружные сети и сооружения водоснабжения и канализации»</a:t>
            </a:r>
            <a:r>
              <a:rPr lang="ru-RU" sz="1600" b="0" dirty="0">
                <a:solidFill>
                  <a:schemeClr val="tx1"/>
                </a:solidFill>
                <a:latin typeface="Times New Roman" panose="02020603050405020304" pitchFamily="18" charset="0"/>
                <a:cs typeface="Times New Roman" panose="02020603050405020304" pitchFamily="18" charset="0"/>
              </a:rPr>
              <a:t>).</a:t>
            </a:r>
          </a:p>
          <a:p>
            <a:pPr algn="just"/>
            <a:r>
              <a:rPr lang="ru-RU" sz="1600" b="0" dirty="0">
                <a:solidFill>
                  <a:schemeClr val="tx1"/>
                </a:solidFill>
                <a:latin typeface="Times New Roman" panose="02020603050405020304" pitchFamily="18" charset="0"/>
                <a:cs typeface="Times New Roman" panose="02020603050405020304" pitchFamily="18" charset="0"/>
              </a:rPr>
              <a:t>    17. </a:t>
            </a:r>
            <a:r>
              <a:rPr lang="ro-RO" sz="1600" b="0" dirty="0">
                <a:solidFill>
                  <a:schemeClr val="tx1"/>
                </a:solidFill>
                <a:latin typeface="Times New Roman" panose="02020603050405020304" pitchFamily="18" charset="0"/>
                <a:cs typeface="Times New Roman" panose="02020603050405020304" pitchFamily="18" charset="0"/>
              </a:rPr>
              <a:t>Verificarea parametrilor tehnici ai serviciului public de alimentare cu apă și de canalizare se va efectua în conformitate cu prevederile contractului încheiat între operator și consumator și a documentelor normative tehnice privind captarea, tratarea, transportarea, înmagazinarea și distribuirea apei potabile/tehnologice consumatorilor, precum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pentru colectarea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evacuarea apei uzate (</a:t>
            </a:r>
            <a:r>
              <a:rPr lang="ru-RU" sz="1600" dirty="0">
                <a:solidFill>
                  <a:schemeClr val="tx1"/>
                </a:solidFill>
                <a:latin typeface="Times New Roman" panose="02020603050405020304" pitchFamily="18" charset="0"/>
                <a:cs typeface="Times New Roman" panose="02020603050405020304" pitchFamily="18" charset="0"/>
              </a:rPr>
              <a:t>СНиП 2.04.02-84* «Водоснабжения. Наружные сети и сооружения», </a:t>
            </a:r>
            <a:r>
              <a:rPr lang="ro-RO" sz="1600" dirty="0">
                <a:solidFill>
                  <a:schemeClr val="tx1"/>
                </a:solidFill>
                <a:latin typeface="Times New Roman" panose="02020603050405020304" pitchFamily="18" charset="0"/>
                <a:cs typeface="Times New Roman" panose="02020603050405020304" pitchFamily="18" charset="0"/>
              </a:rPr>
              <a:t>NCM G.03.02:2015 „Rețele și instalații exterioare de canalizare”, </a:t>
            </a:r>
            <a:r>
              <a:rPr lang="ru-RU" sz="1600" dirty="0">
                <a:solidFill>
                  <a:schemeClr val="tx1"/>
                </a:solidFill>
                <a:latin typeface="Times New Roman" panose="02020603050405020304" pitchFamily="18" charset="0"/>
                <a:cs typeface="Times New Roman" panose="02020603050405020304" pitchFamily="18" charset="0"/>
              </a:rPr>
              <a:t>СНиП 3.05.04-85* «Наружные сети и сооружения водоснабжения и канализации»).</a:t>
            </a:r>
          </a:p>
          <a:p>
            <a:pPr algn="just"/>
            <a:endParaRPr lang="pt-BR"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8903994"/>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D499787C-67FF-4009-9727-9C7A16D4FA48}"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770537"/>
          </a:xfrm>
          <a:prstGeom prst="rect">
            <a:avLst/>
          </a:prstGeom>
          <a:noFill/>
        </p:spPr>
        <p:txBody>
          <a:bodyPr wrap="square" rtlCol="0">
            <a:spAutoFit/>
          </a:bodyPr>
          <a:lstStyle/>
          <a:p>
            <a:pPr algn="just"/>
            <a:r>
              <a:rPr lang="ro-RO" sz="1600" b="0" dirty="0">
                <a:solidFill>
                  <a:schemeClr val="tx1"/>
                </a:solidFill>
                <a:latin typeface="Times New Roman" panose="02020603050405020304" pitchFamily="18" charset="0"/>
                <a:cs typeface="Times New Roman" panose="02020603050405020304" pitchFamily="18" charset="0"/>
              </a:rPr>
              <a:t> 18. Operatorul este obligat să furnizeze serviciul public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 în locurile autorizate, </a:t>
            </a:r>
            <a:r>
              <a:rPr lang="ro-RO" sz="1600" b="0" dirty="0" err="1">
                <a:solidFill>
                  <a:schemeClr val="tx1"/>
                </a:solidFill>
                <a:latin typeface="Times New Roman" panose="02020603050405020304" pitchFamily="18" charset="0"/>
                <a:cs typeface="Times New Roman" panose="02020603050405020304" pitchFamily="18" charset="0"/>
              </a:rPr>
              <a:t>ţinând</a:t>
            </a:r>
            <a:r>
              <a:rPr lang="ro-RO" sz="1600" b="0" dirty="0">
                <a:solidFill>
                  <a:schemeClr val="tx1"/>
                </a:solidFill>
                <a:latin typeface="Times New Roman" panose="02020603050405020304" pitchFamily="18" charset="0"/>
                <a:cs typeface="Times New Roman" panose="02020603050405020304" pitchFamily="18" charset="0"/>
              </a:rPr>
              <a:t> cont de punctele de delimitare a </a:t>
            </a:r>
            <a:r>
              <a:rPr lang="ro-RO" sz="1600" b="0" dirty="0" err="1">
                <a:solidFill>
                  <a:schemeClr val="tx1"/>
                </a:solidFill>
                <a:latin typeface="Times New Roman" panose="02020603050405020304" pitchFamily="18" charset="0"/>
                <a:cs typeface="Times New Roman" panose="02020603050405020304" pitchFamily="18" charset="0"/>
              </a:rPr>
              <a:t>reţelelor</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instalaţiilor</a:t>
            </a:r>
            <a:r>
              <a:rPr lang="ro-RO" sz="1600" b="0" dirty="0">
                <a:solidFill>
                  <a:schemeClr val="tx1"/>
                </a:solidFill>
                <a:latin typeface="Times New Roman" panose="02020603050405020304" pitchFamily="18" charset="0"/>
                <a:cs typeface="Times New Roman" panose="02020603050405020304" pitchFamily="18" charset="0"/>
              </a:rPr>
              <a:t>, la parametri tehnici stabiliți de standardele naționale (</a:t>
            </a:r>
            <a:r>
              <a:rPr lang="ru-RU" sz="1600" dirty="0">
                <a:solidFill>
                  <a:schemeClr val="tx1"/>
                </a:solidFill>
                <a:latin typeface="Times New Roman" panose="02020603050405020304" pitchFamily="18" charset="0"/>
                <a:cs typeface="Times New Roman" panose="02020603050405020304" pitchFamily="18" charset="0"/>
              </a:rPr>
              <a:t>СНиП 2.04.02-84* «Водоснабжения. Наружные сети и сооружения», </a:t>
            </a:r>
            <a:r>
              <a:rPr lang="ro-RO" sz="1600" dirty="0">
                <a:solidFill>
                  <a:schemeClr val="tx1"/>
                </a:solidFill>
                <a:latin typeface="Times New Roman" panose="02020603050405020304" pitchFamily="18" charset="0"/>
                <a:cs typeface="Times New Roman" panose="02020603050405020304" pitchFamily="18" charset="0"/>
              </a:rPr>
              <a:t>NCM G.03.02:2015 „Rețele și instalații exterioare de canalizare”, </a:t>
            </a:r>
            <a:r>
              <a:rPr lang="ru-RU" sz="1600" dirty="0">
                <a:solidFill>
                  <a:schemeClr val="tx1"/>
                </a:solidFill>
                <a:latin typeface="Times New Roman" panose="02020603050405020304" pitchFamily="18" charset="0"/>
                <a:cs typeface="Times New Roman" panose="02020603050405020304" pitchFamily="18" charset="0"/>
              </a:rPr>
              <a:t>СНиП 3.05.04-85* «Наружные сети и сооружения водоснабжения и канализации»), </a:t>
            </a:r>
            <a:r>
              <a:rPr lang="ro-RO" sz="1600" dirty="0">
                <a:solidFill>
                  <a:schemeClr val="tx1"/>
                </a:solidFill>
                <a:latin typeface="Times New Roman" panose="02020603050405020304" pitchFamily="18" charset="0"/>
                <a:cs typeface="Times New Roman" panose="02020603050405020304" pitchFamily="18" charset="0"/>
              </a:rPr>
              <a:t>Regulamentul cu privire la serviciul public de alimentare cu apă și de canalizare, aprobat prin Hotărârea ANRE nr. 271 din 16.12.20, prezentul Regulament și contractele încheiate cu consumatorii</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ro-RO" sz="1600" b="0" dirty="0">
                <a:solidFill>
                  <a:schemeClr val="tx1"/>
                </a:solidFill>
                <a:latin typeface="Times New Roman" panose="02020603050405020304" pitchFamily="18" charset="0"/>
                <a:cs typeface="Times New Roman" panose="02020603050405020304" pitchFamily="18" charset="0"/>
              </a:rPr>
              <a:t>    19. Măsurarea parametrilor tehnici ai serviciului public poate fi efectuată atât de operator, precum/cât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altă persoană juridică, ce dispune de echipamente de măsurare și control incluse în Registrul de stat al mijloacelor de măsurare al Republicii Moldova, publicat în Monitorul Oficial al Republicii Moldova. În cazul în care, la solicitarea consumatorilor, măsurările se efectuează de către o persoană juridică, alta decât operatorul, consumatorul achită costul serviciului. Dacă în urma măsurărilor </a:t>
            </a:r>
            <a:r>
              <a:rPr lang="ro-RO" sz="1600" b="0" dirty="0" err="1">
                <a:solidFill>
                  <a:schemeClr val="tx1"/>
                </a:solidFill>
                <a:latin typeface="Times New Roman" panose="02020603050405020304" pitchFamily="18" charset="0"/>
                <a:cs typeface="Times New Roman" panose="02020603050405020304" pitchFamily="18" charset="0"/>
              </a:rPr>
              <a:t>pretenţiile</a:t>
            </a:r>
            <a:r>
              <a:rPr lang="ro-RO" sz="1600" b="0" dirty="0">
                <a:solidFill>
                  <a:schemeClr val="tx1"/>
                </a:solidFill>
                <a:latin typeface="Times New Roman" panose="02020603050405020304" pitchFamily="18" charset="0"/>
                <a:cs typeface="Times New Roman" panose="02020603050405020304" pitchFamily="18" charset="0"/>
              </a:rPr>
              <a:t> consumatorului final se confirmă – operatorul este obligat să restituie consumatorului cheltuielile suportate pentru achitarea serviciului de măsurare a parametrilor de calitate. </a:t>
            </a:r>
          </a:p>
          <a:p>
            <a:pPr algn="just"/>
            <a:r>
              <a:rPr lang="ro-RO" sz="1600" b="0" dirty="0">
                <a:solidFill>
                  <a:schemeClr val="tx1"/>
                </a:solidFill>
                <a:latin typeface="Times New Roman" panose="02020603050405020304" pitchFamily="18" charset="0"/>
                <a:cs typeface="Times New Roman" panose="02020603050405020304" pitchFamily="18" charset="0"/>
              </a:rPr>
              <a:t>    20. Indicatorii de calitate stabiliți în prezentul Regulament sunt obligatorii pentru toți operatorii, însă autoritățile publice locale pot aproba și alți indicatori de calitate pentru serviciile publice de alimentare cu apă și de canalizare. Prin urmare, serviciile prestate de către operatori trebuie să îndeplinească atât indicatorii obligatorii, cât și pe cei stabiliți de autoritățile publice locale. . . </a:t>
            </a:r>
            <a:endParaRPr lang="pt-BR" sz="1600" b="0" dirty="0">
              <a:solidFill>
                <a:schemeClr val="tx1"/>
              </a:solidFill>
              <a:latin typeface="Times New Roman" panose="02020603050405020304" pitchFamily="18" charset="0"/>
              <a:cs typeface="Times New Roman" panose="02020603050405020304" pitchFamily="18" charset="0"/>
            </a:endParaRPr>
          </a:p>
          <a:p>
            <a:pPr algn="just"/>
            <a:endParaRPr lang="pt-BR"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6474060"/>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46616E6B-923E-4376-804B-D2DA203A33AC}"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278094"/>
          </a:xfrm>
          <a:prstGeom prst="rect">
            <a:avLst/>
          </a:prstGeom>
          <a:noFill/>
        </p:spPr>
        <p:txBody>
          <a:bodyPr wrap="square" rtlCol="0">
            <a:spAutoFit/>
          </a:bodyPr>
          <a:lstStyle/>
          <a:p>
            <a:r>
              <a:rPr lang="pt-BR" sz="1600" dirty="0">
                <a:solidFill>
                  <a:srgbClr val="0000FF"/>
                </a:solidFill>
                <a:latin typeface="Times New Roman" panose="02020603050405020304" pitchFamily="18" charset="0"/>
                <a:cs typeface="Times New Roman" panose="02020603050405020304" pitchFamily="18" charset="0"/>
              </a:rPr>
              <a:t>LEGE</a:t>
            </a:r>
            <a:r>
              <a:rPr lang="ro-RO" sz="1600" dirty="0">
                <a:solidFill>
                  <a:srgbClr val="0000FF"/>
                </a:solidFill>
                <a:latin typeface="Times New Roman" panose="02020603050405020304" pitchFamily="18" charset="0"/>
                <a:cs typeface="Times New Roman" panose="02020603050405020304" pitchFamily="18" charset="0"/>
              </a:rPr>
              <a:t>A</a:t>
            </a:r>
            <a:r>
              <a:rPr lang="pt-BR" sz="1600" dirty="0">
                <a:solidFill>
                  <a:srgbClr val="0000FF"/>
                </a:solidFill>
                <a:latin typeface="Times New Roman" panose="02020603050405020304" pitchFamily="18" charset="0"/>
                <a:cs typeface="Times New Roman" panose="02020603050405020304" pitchFamily="18" charset="0"/>
              </a:rPr>
              <a:t> Nr. 1402</a:t>
            </a:r>
            <a:r>
              <a:rPr lang="ro-RO" sz="1600" dirty="0">
                <a:solidFill>
                  <a:srgbClr val="0000FF"/>
                </a:solidFill>
                <a:latin typeface="Times New Roman" panose="02020603050405020304" pitchFamily="18" charset="0"/>
                <a:cs typeface="Times New Roman" panose="02020603050405020304" pitchFamily="18" charset="0"/>
              </a:rPr>
              <a:t> </a:t>
            </a:r>
            <a:r>
              <a:rPr lang="pt-BR" sz="1600" dirty="0">
                <a:solidFill>
                  <a:srgbClr val="0000FF"/>
                </a:solidFill>
                <a:latin typeface="Times New Roman" panose="02020603050405020304" pitchFamily="18" charset="0"/>
                <a:cs typeface="Times New Roman" panose="02020603050405020304" pitchFamily="18" charset="0"/>
              </a:rPr>
              <a:t>din  24.10.2002</a:t>
            </a:r>
            <a:r>
              <a:rPr lang="ro-RO" sz="1600" dirty="0">
                <a:solidFill>
                  <a:srgbClr val="0000FF"/>
                </a:solidFill>
                <a:latin typeface="Times New Roman" panose="02020603050405020304" pitchFamily="18" charset="0"/>
                <a:cs typeface="Times New Roman" panose="02020603050405020304" pitchFamily="18" charset="0"/>
              </a:rPr>
              <a:t> privind </a:t>
            </a:r>
            <a:r>
              <a:rPr lang="pt-BR" sz="1600" dirty="0">
                <a:solidFill>
                  <a:srgbClr val="0000FF"/>
                </a:solidFill>
                <a:latin typeface="Times New Roman" panose="02020603050405020304" pitchFamily="18" charset="0"/>
                <a:cs typeface="Times New Roman" panose="02020603050405020304" pitchFamily="18" charset="0"/>
              </a:rPr>
              <a:t>serviciil</a:t>
            </a:r>
            <a:r>
              <a:rPr lang="ro-RO" sz="1600" dirty="0">
                <a:solidFill>
                  <a:srgbClr val="0000FF"/>
                </a:solidFill>
                <a:latin typeface="Times New Roman" panose="02020603050405020304" pitchFamily="18" charset="0"/>
                <a:cs typeface="Times New Roman" panose="02020603050405020304" pitchFamily="18" charset="0"/>
              </a:rPr>
              <a:t>e</a:t>
            </a:r>
            <a:r>
              <a:rPr lang="pt-BR" sz="1600" dirty="0">
                <a:solidFill>
                  <a:srgbClr val="0000FF"/>
                </a:solidFill>
                <a:latin typeface="Times New Roman" panose="02020603050405020304" pitchFamily="18" charset="0"/>
                <a:cs typeface="Times New Roman" panose="02020603050405020304" pitchFamily="18" charset="0"/>
              </a:rPr>
              <a:t> publice de gospodărie comunală</a:t>
            </a:r>
            <a:endParaRPr lang="ro-RO" sz="1600" dirty="0">
              <a:solidFill>
                <a:srgbClr val="0000FF"/>
              </a:solidFill>
              <a:latin typeface="Times New Roman" panose="02020603050405020304" pitchFamily="18" charset="0"/>
              <a:cs typeface="Times New Roman" panose="02020603050405020304" pitchFamily="18" charset="0"/>
            </a:endParaRPr>
          </a:p>
          <a:p>
            <a:r>
              <a:rPr lang="en-US" sz="16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http://lex.justice.md/index.php?action=view&amp;view=doc&amp;lang=1&amp;id=312769</a:t>
            </a:r>
            <a:endParaRPr lang="ro-RO" sz="1600" dirty="0">
              <a:solidFill>
                <a:srgbClr val="00B050"/>
              </a:solidFill>
              <a:latin typeface="Times New Roman" panose="02020603050405020304" pitchFamily="18" charset="0"/>
              <a:cs typeface="Times New Roman" panose="02020603050405020304" pitchFamily="18" charset="0"/>
            </a:endParaRPr>
          </a:p>
          <a:p>
            <a:pPr algn="just"/>
            <a:r>
              <a:rPr lang="en-US" sz="1600" dirty="0">
                <a:solidFill>
                  <a:srgbClr val="00B050"/>
                </a:solidFill>
                <a:latin typeface="Times New Roman" panose="02020603050405020304" pitchFamily="18" charset="0"/>
                <a:cs typeface="Times New Roman" panose="02020603050405020304" pitchFamily="18" charset="0"/>
              </a:rPr>
              <a:t> </a:t>
            </a:r>
            <a:r>
              <a:rPr lang="en-US" sz="1600" b="0" dirty="0">
                <a:solidFill>
                  <a:schemeClr val="tx1"/>
                </a:solidFill>
                <a:latin typeface="Times New Roman" panose="02020603050405020304" pitchFamily="18" charset="0"/>
                <a:cs typeface="Times New Roman" panose="02020603050405020304" pitchFamily="18" charset="0"/>
              </a:rPr>
              <a:t>Art.1. - </a:t>
            </a:r>
            <a:r>
              <a:rPr lang="ro-RO" sz="1600" b="0" dirty="0">
                <a:solidFill>
                  <a:schemeClr val="tx1"/>
                </a:solidFill>
                <a:latin typeface="Times New Roman" panose="02020603050405020304" pitchFamily="18" charset="0"/>
                <a:cs typeface="Times New Roman" panose="02020603050405020304" pitchFamily="18" charset="0"/>
              </a:rPr>
              <a:t>Prezenta lege </a:t>
            </a:r>
            <a:r>
              <a:rPr lang="ro-RO" sz="1600" b="0" dirty="0" err="1">
                <a:solidFill>
                  <a:schemeClr val="tx1"/>
                </a:solidFill>
                <a:latin typeface="Times New Roman" panose="02020603050405020304" pitchFamily="18" charset="0"/>
                <a:cs typeface="Times New Roman" panose="02020603050405020304" pitchFamily="18" charset="0"/>
              </a:rPr>
              <a:t>stabileşte</a:t>
            </a:r>
            <a:r>
              <a:rPr lang="ro-RO" sz="1600" b="0" dirty="0">
                <a:solidFill>
                  <a:schemeClr val="tx1"/>
                </a:solidFill>
                <a:latin typeface="Times New Roman" panose="02020603050405020304" pitchFamily="18" charset="0"/>
                <a:cs typeface="Times New Roman" panose="02020603050405020304" pitchFamily="18" charset="0"/>
              </a:rPr>
              <a:t> cadrul juridic unitar privind înființarea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organizarea </a:t>
            </a:r>
            <a:r>
              <a:rPr lang="ro-RO" sz="1600" dirty="0">
                <a:solidFill>
                  <a:schemeClr val="tx1"/>
                </a:solidFill>
                <a:latin typeface="Times New Roman" panose="02020603050405020304" pitchFamily="18" charset="0"/>
                <a:cs typeface="Times New Roman" panose="02020603050405020304" pitchFamily="18" charset="0"/>
              </a:rPr>
              <a:t>serviciilor publice de gospodărie comunală în </a:t>
            </a:r>
            <a:r>
              <a:rPr lang="ro-RO" sz="1600" dirty="0" err="1">
                <a:solidFill>
                  <a:schemeClr val="tx1"/>
                </a:solidFill>
                <a:latin typeface="Times New Roman" panose="02020603050405020304" pitchFamily="18" charset="0"/>
                <a:cs typeface="Times New Roman" panose="02020603050405020304" pitchFamily="18" charset="0"/>
              </a:rPr>
              <a:t>unităţile</a:t>
            </a:r>
            <a:r>
              <a:rPr lang="ro-RO" sz="1600" dirty="0">
                <a:solidFill>
                  <a:schemeClr val="tx1"/>
                </a:solidFill>
                <a:latin typeface="Times New Roman" panose="02020603050405020304" pitchFamily="18" charset="0"/>
                <a:cs typeface="Times New Roman" panose="02020603050405020304" pitchFamily="18" charset="0"/>
              </a:rPr>
              <a:t> administrativ-teritoriale, inclusiv monitorizarea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controlul funcționării lor.</a:t>
            </a:r>
          </a:p>
          <a:p>
            <a:pPr algn="just"/>
            <a:endParaRPr lang="ro-RO" sz="1600" dirty="0">
              <a:solidFill>
                <a:schemeClr val="tx1"/>
              </a:solidFill>
              <a:latin typeface="Times New Roman" panose="02020603050405020304" pitchFamily="18" charset="0"/>
              <a:cs typeface="Times New Roman" panose="02020603050405020304" pitchFamily="18" charset="0"/>
            </a:endParaRPr>
          </a:p>
          <a:p>
            <a:pPr algn="just"/>
            <a:r>
              <a:rPr lang="ro-RO" sz="1600" dirty="0">
                <a:solidFill>
                  <a:schemeClr val="tx1"/>
                </a:solidFill>
                <a:latin typeface="Times New Roman" panose="02020603050405020304" pitchFamily="18" charset="0"/>
                <a:cs typeface="Times New Roman" panose="02020603050405020304" pitchFamily="18" charset="0"/>
              </a:rPr>
              <a:t>Administrarea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gestionarea serviciilor publice de gospodărie comunală</a:t>
            </a:r>
          </a:p>
          <a:p>
            <a:pPr algn="just"/>
            <a:r>
              <a:rPr lang="ro-RO" sz="1600" dirty="0">
                <a:solidFill>
                  <a:schemeClr val="tx1"/>
                </a:solidFill>
                <a:latin typeface="Times New Roman" panose="02020603050405020304" pitchFamily="18" charset="0"/>
                <a:cs typeface="Times New Roman" panose="02020603050405020304" pitchFamily="18" charset="0"/>
              </a:rPr>
              <a:t>    </a:t>
            </a:r>
            <a:r>
              <a:rPr lang="ro-RO" sz="1600" b="0" dirty="0">
                <a:solidFill>
                  <a:schemeClr val="tx1"/>
                </a:solidFill>
                <a:latin typeface="Times New Roman" panose="02020603050405020304" pitchFamily="18" charset="0"/>
                <a:cs typeface="Times New Roman" panose="02020603050405020304" pitchFamily="18" charset="0"/>
              </a:rPr>
              <a:t>Art.16. - Organizarea, conducerea, administrarea, gestionarea, monitorizarea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controlul </a:t>
            </a:r>
            <a:r>
              <a:rPr lang="ro-RO" sz="1600" b="0" dirty="0" err="1">
                <a:solidFill>
                  <a:schemeClr val="tx1"/>
                </a:solidFill>
                <a:latin typeface="Times New Roman" panose="02020603050405020304" pitchFamily="18" charset="0"/>
                <a:cs typeface="Times New Roman" panose="02020603050405020304" pitchFamily="18" charset="0"/>
              </a:rPr>
              <a:t>funcţionării</a:t>
            </a:r>
            <a:r>
              <a:rPr lang="ro-RO" sz="1600" b="0" dirty="0">
                <a:solidFill>
                  <a:schemeClr val="tx1"/>
                </a:solidFill>
                <a:latin typeface="Times New Roman" panose="02020603050405020304" pitchFamily="18" charset="0"/>
                <a:cs typeface="Times New Roman" panose="02020603050405020304" pitchFamily="18" charset="0"/>
              </a:rPr>
              <a:t> serviciilor publice de gospodărie comunală, coordonarea </a:t>
            </a:r>
            <a:r>
              <a:rPr lang="ro-RO" sz="1600" b="0" dirty="0" err="1">
                <a:solidFill>
                  <a:schemeClr val="tx1"/>
                </a:solidFill>
                <a:latin typeface="Times New Roman" panose="02020603050405020304" pitchFamily="18" charset="0"/>
                <a:cs typeface="Times New Roman" panose="02020603050405020304" pitchFamily="18" charset="0"/>
              </a:rPr>
              <a:t>activităţii</a:t>
            </a:r>
            <a:r>
              <a:rPr lang="ro-RO" sz="1600" b="0" dirty="0">
                <a:solidFill>
                  <a:schemeClr val="tx1"/>
                </a:solidFill>
                <a:latin typeface="Times New Roman" panose="02020603050405020304" pitchFamily="18" charset="0"/>
                <a:cs typeface="Times New Roman" panose="02020603050405020304" pitchFamily="18" charset="0"/>
              </a:rPr>
              <a:t> lor </a:t>
            </a:r>
            <a:r>
              <a:rPr lang="ro-RO" sz="1600" dirty="0" err="1">
                <a:solidFill>
                  <a:schemeClr val="tx1"/>
                </a:solidFill>
                <a:latin typeface="Times New Roman" panose="02020603050405020304" pitchFamily="18" charset="0"/>
                <a:cs typeface="Times New Roman" panose="02020603050405020304" pitchFamily="18" charset="0"/>
              </a:rPr>
              <a:t>sînt</a:t>
            </a:r>
            <a:r>
              <a:rPr lang="ro-RO" sz="1600" dirty="0">
                <a:solidFill>
                  <a:schemeClr val="tx1"/>
                </a:solidFill>
                <a:latin typeface="Times New Roman" panose="02020603050405020304" pitchFamily="18" charset="0"/>
                <a:cs typeface="Times New Roman" panose="02020603050405020304" pitchFamily="18" charset="0"/>
              </a:rPr>
              <a:t> </a:t>
            </a:r>
            <a:r>
              <a:rPr lang="ro-RO" sz="1600" dirty="0" err="1">
                <a:solidFill>
                  <a:schemeClr val="tx1"/>
                </a:solidFill>
                <a:latin typeface="Times New Roman" panose="02020603050405020304" pitchFamily="18" charset="0"/>
                <a:cs typeface="Times New Roman" panose="02020603050405020304" pitchFamily="18" charset="0"/>
              </a:rPr>
              <a:t>atribuţii</a:t>
            </a:r>
            <a:r>
              <a:rPr lang="ro-RO" sz="1600" dirty="0">
                <a:solidFill>
                  <a:schemeClr val="tx1"/>
                </a:solidFill>
                <a:latin typeface="Times New Roman" panose="02020603050405020304" pitchFamily="18" charset="0"/>
                <a:cs typeface="Times New Roman" panose="02020603050405020304" pitchFamily="18" charset="0"/>
              </a:rPr>
              <a:t> ale </a:t>
            </a:r>
            <a:r>
              <a:rPr lang="ro-RO" sz="1600" dirty="0" err="1">
                <a:solidFill>
                  <a:schemeClr val="tx1"/>
                </a:solidFill>
                <a:latin typeface="Times New Roman" panose="02020603050405020304" pitchFamily="18" charset="0"/>
                <a:cs typeface="Times New Roman" panose="02020603050405020304" pitchFamily="18" charset="0"/>
              </a:rPr>
              <a:t>autorităţilor</a:t>
            </a:r>
            <a:r>
              <a:rPr lang="ro-RO" sz="1600" dirty="0">
                <a:solidFill>
                  <a:schemeClr val="tx1"/>
                </a:solidFill>
                <a:latin typeface="Times New Roman" panose="02020603050405020304" pitchFamily="18" charset="0"/>
                <a:cs typeface="Times New Roman" panose="02020603050405020304" pitchFamily="18" charset="0"/>
              </a:rPr>
              <a:t> </a:t>
            </a:r>
            <a:r>
              <a:rPr lang="ro-RO" sz="1600" dirty="0" err="1">
                <a:solidFill>
                  <a:schemeClr val="tx1"/>
                </a:solidFill>
                <a:latin typeface="Times New Roman" panose="02020603050405020304" pitchFamily="18" charset="0"/>
                <a:cs typeface="Times New Roman" panose="02020603050405020304" pitchFamily="18" charset="0"/>
              </a:rPr>
              <a:t>administraţiei</a:t>
            </a:r>
            <a:r>
              <a:rPr lang="ro-RO" sz="1600" dirty="0">
                <a:solidFill>
                  <a:schemeClr val="tx1"/>
                </a:solidFill>
                <a:latin typeface="Times New Roman" panose="02020603050405020304" pitchFamily="18" charset="0"/>
                <a:cs typeface="Times New Roman" panose="02020603050405020304" pitchFamily="18" charset="0"/>
              </a:rPr>
              <a:t> publice centrale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locale.</a:t>
            </a:r>
          </a:p>
          <a:p>
            <a:pPr algn="just"/>
            <a:r>
              <a:rPr lang="ro-RO" sz="1600" b="0" dirty="0">
                <a:solidFill>
                  <a:schemeClr val="tx1"/>
                </a:solidFill>
                <a:latin typeface="Times New Roman" panose="02020603050405020304" pitchFamily="18" charset="0"/>
                <a:cs typeface="Times New Roman" panose="02020603050405020304" pitchFamily="18" charset="0"/>
              </a:rPr>
              <a:t>    Art. 17. – (1) Gestionarea serviciilor publice de gospodărie comunală se organizează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se realizează prin: </a:t>
            </a:r>
          </a:p>
          <a:p>
            <a:pPr algn="just"/>
            <a:r>
              <a:rPr lang="ro-RO" sz="1600" dirty="0">
                <a:solidFill>
                  <a:schemeClr val="tx1"/>
                </a:solidFill>
                <a:latin typeface="Times New Roman" panose="02020603050405020304" pitchFamily="18" charset="0"/>
                <a:cs typeface="Times New Roman" panose="02020603050405020304" pitchFamily="18" charset="0"/>
              </a:rPr>
              <a:t>    a) gestiune directă; </a:t>
            </a:r>
          </a:p>
          <a:p>
            <a:pPr algn="just"/>
            <a:r>
              <a:rPr lang="ro-RO" sz="1600" dirty="0">
                <a:solidFill>
                  <a:schemeClr val="tx1"/>
                </a:solidFill>
                <a:latin typeface="Times New Roman" panose="02020603050405020304" pitchFamily="18" charset="0"/>
                <a:cs typeface="Times New Roman" panose="02020603050405020304" pitchFamily="18" charset="0"/>
              </a:rPr>
              <a:t>    b) gestiune delegată. </a:t>
            </a:r>
          </a:p>
          <a:p>
            <a:pPr algn="just"/>
            <a:r>
              <a:rPr lang="ro-RO" sz="1600" b="0" dirty="0">
                <a:solidFill>
                  <a:schemeClr val="tx1"/>
                </a:solidFill>
                <a:latin typeface="Times New Roman" panose="02020603050405020304" pitchFamily="18" charset="0"/>
                <a:cs typeface="Times New Roman" panose="02020603050405020304" pitchFamily="18" charset="0"/>
              </a:rPr>
              <a:t>    (2) Alegerea formei de gestionare a serviciilor publice de gospodărie comunală se efectuează prin decizia </a:t>
            </a:r>
            <a:r>
              <a:rPr lang="ro-RO" sz="1600" b="0" dirty="0" err="1">
                <a:solidFill>
                  <a:schemeClr val="tx1"/>
                </a:solidFill>
                <a:latin typeface="Times New Roman" panose="02020603050405020304" pitchFamily="18" charset="0"/>
                <a:cs typeface="Times New Roman" panose="02020603050405020304" pitchFamily="18" charset="0"/>
              </a:rPr>
              <a:t>autorităţii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administraţiei</a:t>
            </a:r>
            <a:r>
              <a:rPr lang="ro-RO" sz="1600" b="0" dirty="0">
                <a:solidFill>
                  <a:schemeClr val="tx1"/>
                </a:solidFill>
                <a:latin typeface="Times New Roman" panose="02020603050405020304" pitchFamily="18" charset="0"/>
                <a:cs typeface="Times New Roman" panose="02020603050405020304" pitchFamily="18" charset="0"/>
              </a:rPr>
              <a:t> publice locale sau, după caz​​, a organului central de specialitate al </a:t>
            </a:r>
            <a:r>
              <a:rPr lang="ro-RO" sz="1600" b="0" dirty="0" err="1">
                <a:solidFill>
                  <a:schemeClr val="tx1"/>
                </a:solidFill>
                <a:latin typeface="Times New Roman" panose="02020603050405020304" pitchFamily="18" charset="0"/>
                <a:cs typeface="Times New Roman" panose="02020603050405020304" pitchFamily="18" charset="0"/>
              </a:rPr>
              <a:t>administraţiei</a:t>
            </a:r>
            <a:r>
              <a:rPr lang="ro-RO" sz="1600" b="0" dirty="0">
                <a:solidFill>
                  <a:schemeClr val="tx1"/>
                </a:solidFill>
                <a:latin typeface="Times New Roman" panose="02020603050405020304" pitchFamily="18" charset="0"/>
                <a:cs typeface="Times New Roman" panose="02020603050405020304" pitchFamily="18" charset="0"/>
              </a:rPr>
              <a:t> publice în calitatea lor de fondatori.</a:t>
            </a:r>
          </a:p>
        </p:txBody>
      </p:sp>
    </p:spTree>
    <p:extLst>
      <p:ext uri="{BB962C8B-B14F-4D97-AF65-F5344CB8AC3E}">
        <p14:creationId xmlns:p14="http://schemas.microsoft.com/office/powerpoint/2010/main" val="3522610238"/>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396BB0DE-C846-4653-AF53-22635F507C15}"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770537"/>
          </a:xfrm>
          <a:prstGeom prst="rect">
            <a:avLst/>
          </a:prstGeom>
          <a:noFill/>
        </p:spPr>
        <p:txBody>
          <a:bodyPr wrap="square" rtlCol="0">
            <a:spAutoFit/>
          </a:bodyPr>
          <a:lstStyle/>
          <a:p>
            <a:pPr algn="just"/>
            <a:r>
              <a:rPr lang="pt-BR" sz="1600" b="0" dirty="0">
                <a:solidFill>
                  <a:schemeClr val="tx1"/>
                </a:solidFill>
                <a:latin typeface="Times New Roman" panose="02020603050405020304" pitchFamily="18" charset="0"/>
                <a:cs typeface="Times New Roman" panose="02020603050405020304" pitchFamily="18" charset="0"/>
              </a:rPr>
              <a:t>Art.18. - (1) În cadrul </a:t>
            </a:r>
            <a:r>
              <a:rPr lang="pt-BR" sz="1600" dirty="0">
                <a:solidFill>
                  <a:schemeClr val="tx1"/>
                </a:solidFill>
                <a:latin typeface="Times New Roman" panose="02020603050405020304" pitchFamily="18" charset="0"/>
                <a:cs typeface="Times New Roman" panose="02020603050405020304" pitchFamily="18" charset="0"/>
              </a:rPr>
              <a:t>gestiunii directe</a:t>
            </a:r>
            <a:r>
              <a:rPr lang="pt-BR" sz="1600" b="0" dirty="0">
                <a:solidFill>
                  <a:schemeClr val="tx1"/>
                </a:solidFill>
                <a:latin typeface="Times New Roman" panose="02020603050405020304" pitchFamily="18" charset="0"/>
                <a:cs typeface="Times New Roman" panose="02020603050405020304" pitchFamily="18" charset="0"/>
              </a:rPr>
              <a:t>, autorităţile administraţiei publice locale îşi asumă toate sarcinile şi responsabilităţile privind organizarea, conducerea, administrarea şi gestionarea serviciilor publice de gospodărie comunală.</a:t>
            </a:r>
          </a:p>
          <a:p>
            <a:pPr algn="just"/>
            <a:r>
              <a:rPr lang="pt-BR" sz="1600" b="0" dirty="0">
                <a:solidFill>
                  <a:schemeClr val="tx1"/>
                </a:solidFill>
                <a:latin typeface="Times New Roman" panose="02020603050405020304" pitchFamily="18" charset="0"/>
                <a:cs typeface="Times New Roman" panose="02020603050405020304" pitchFamily="18" charset="0"/>
              </a:rPr>
              <a:t>    (2) Gestiunea directă se realizează prin compartimentele specializate organizate în cadrul autorităţilor administraţiei publice locale.</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en-US" sz="1600" b="0" dirty="0">
                <a:solidFill>
                  <a:schemeClr val="tx1"/>
                </a:solidFill>
                <a:latin typeface="Times New Roman" panose="02020603050405020304" pitchFamily="18" charset="0"/>
                <a:cs typeface="Times New Roman" panose="02020603050405020304" pitchFamily="18" charset="0"/>
              </a:rPr>
              <a:t> Art. 19. – (1) </a:t>
            </a:r>
            <a:r>
              <a:rPr lang="ro-RO" sz="1600" b="0" dirty="0">
                <a:solidFill>
                  <a:schemeClr val="tx1"/>
                </a:solidFill>
                <a:latin typeface="Times New Roman" panose="02020603050405020304" pitchFamily="18" charset="0"/>
                <a:cs typeface="Times New Roman" panose="02020603050405020304" pitchFamily="18" charset="0"/>
              </a:rPr>
              <a:t>În cazul </a:t>
            </a:r>
            <a:r>
              <a:rPr lang="ro-RO" sz="1600" dirty="0">
                <a:solidFill>
                  <a:schemeClr val="tx1"/>
                </a:solidFill>
                <a:latin typeface="Times New Roman" panose="02020603050405020304" pitchFamily="18" charset="0"/>
                <a:cs typeface="Times New Roman" panose="02020603050405020304" pitchFamily="18" charset="0"/>
              </a:rPr>
              <a:t>gestiunii delegate </a:t>
            </a:r>
            <a:r>
              <a:rPr lang="ro-RO" sz="1600" b="0" dirty="0">
                <a:solidFill>
                  <a:schemeClr val="tx1"/>
                </a:solidFill>
                <a:latin typeface="Times New Roman" panose="02020603050405020304" pitchFamily="18" charset="0"/>
                <a:cs typeface="Times New Roman" panose="02020603050405020304" pitchFamily="18" charset="0"/>
              </a:rPr>
              <a:t>prin contract de parteneriat public-privat, </a:t>
            </a:r>
            <a:r>
              <a:rPr lang="ro-RO" sz="1600" b="0" dirty="0" err="1">
                <a:solidFill>
                  <a:schemeClr val="tx1"/>
                </a:solidFill>
                <a:latin typeface="Times New Roman" panose="02020603050405020304" pitchFamily="18" charset="0"/>
                <a:cs typeface="Times New Roman" panose="02020603050405020304" pitchFamily="18" charset="0"/>
              </a:rPr>
              <a:t>autorităţile</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administraţiei</a:t>
            </a:r>
            <a:r>
              <a:rPr lang="ro-RO" sz="1600" b="0" dirty="0">
                <a:solidFill>
                  <a:schemeClr val="tx1"/>
                </a:solidFill>
                <a:latin typeface="Times New Roman" panose="02020603050405020304" pitchFamily="18" charset="0"/>
                <a:cs typeface="Times New Roman" panose="02020603050405020304" pitchFamily="18" charset="0"/>
              </a:rPr>
              <a:t> publice locale pot apela la unul sau la mai </a:t>
            </a:r>
            <a:r>
              <a:rPr lang="ro-RO" sz="1600" b="0" dirty="0" err="1">
                <a:solidFill>
                  <a:schemeClr val="tx1"/>
                </a:solidFill>
                <a:latin typeface="Times New Roman" panose="02020603050405020304" pitchFamily="18" charset="0"/>
                <a:cs typeface="Times New Roman" panose="02020603050405020304" pitchFamily="18" charset="0"/>
              </a:rPr>
              <a:t>mulţi</a:t>
            </a:r>
            <a:r>
              <a:rPr lang="ro-RO" sz="1600" b="0" dirty="0">
                <a:solidFill>
                  <a:schemeClr val="tx1"/>
                </a:solidFill>
                <a:latin typeface="Times New Roman" panose="02020603050405020304" pitchFamily="18" charset="0"/>
                <a:cs typeface="Times New Roman" panose="02020603050405020304" pitchFamily="18" charset="0"/>
              </a:rPr>
              <a:t> operatori cărora le-a fost </a:t>
            </a:r>
            <a:r>
              <a:rPr lang="ro-RO" sz="1600" b="0" dirty="0" err="1">
                <a:solidFill>
                  <a:schemeClr val="tx1"/>
                </a:solidFill>
                <a:latin typeface="Times New Roman" panose="02020603050405020304" pitchFamily="18" charset="0"/>
                <a:cs typeface="Times New Roman" panose="02020603050405020304" pitchFamily="18" charset="0"/>
              </a:rPr>
              <a:t>încredinţată</a:t>
            </a:r>
            <a:r>
              <a:rPr lang="ro-RO" sz="1600" b="0" dirty="0">
                <a:solidFill>
                  <a:schemeClr val="tx1"/>
                </a:solidFill>
                <a:latin typeface="Times New Roman" panose="02020603050405020304" pitchFamily="18" charset="0"/>
                <a:cs typeface="Times New Roman" panose="02020603050405020304" pitchFamily="18" charset="0"/>
              </a:rPr>
              <a:t>, în baza contractului respectiv, gestiunea furnizării/prestării serviciilor publice de gospodărie comunală, precum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administrarea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exploatarea sistemelor publice  </a:t>
            </a:r>
            <a:r>
              <a:rPr lang="ro-RO" sz="1600" b="0" dirty="0" err="1">
                <a:solidFill>
                  <a:schemeClr val="tx1"/>
                </a:solidFill>
                <a:latin typeface="Times New Roman" panose="02020603050405020304" pitchFamily="18" charset="0"/>
                <a:cs typeface="Times New Roman" panose="02020603050405020304" pitchFamily="18" charset="0"/>
              </a:rPr>
              <a:t>tehnico</a:t>
            </a:r>
            <a:r>
              <a:rPr lang="ro-RO" sz="1600" b="0" dirty="0">
                <a:solidFill>
                  <a:schemeClr val="tx1"/>
                </a:solidFill>
                <a:latin typeface="Times New Roman" panose="02020603050405020304" pitchFamily="18" charset="0"/>
                <a:cs typeface="Times New Roman" panose="02020603050405020304" pitchFamily="18" charset="0"/>
              </a:rPr>
              <a:t>-edilitare.</a:t>
            </a:r>
          </a:p>
          <a:p>
            <a:pPr algn="just"/>
            <a:r>
              <a:rPr lang="ro-RO" sz="1600" b="0" dirty="0">
                <a:solidFill>
                  <a:schemeClr val="tx1"/>
                </a:solidFill>
                <a:latin typeface="Times New Roman" panose="02020603050405020304" pitchFamily="18" charset="0"/>
                <a:cs typeface="Times New Roman" panose="02020603050405020304" pitchFamily="18" charset="0"/>
              </a:rPr>
              <a:t>    (2) Gestiunea delegată a serviciilor publice de gospodărie comunală se realizează în </a:t>
            </a:r>
            <a:r>
              <a:rPr lang="ro-RO" sz="1600" b="0" dirty="0" err="1">
                <a:solidFill>
                  <a:schemeClr val="tx1"/>
                </a:solidFill>
                <a:latin typeface="Times New Roman" panose="02020603050405020304" pitchFamily="18" charset="0"/>
                <a:cs typeface="Times New Roman" panose="02020603050405020304" pitchFamily="18" charset="0"/>
              </a:rPr>
              <a:t>condiţiile</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legislaţiei</a:t>
            </a:r>
            <a:r>
              <a:rPr lang="ro-RO" sz="1600" b="0" dirty="0">
                <a:solidFill>
                  <a:schemeClr val="tx1"/>
                </a:solidFill>
                <a:latin typeface="Times New Roman" panose="02020603050405020304" pitchFamily="18" charset="0"/>
                <a:cs typeface="Times New Roman" panose="02020603050405020304" pitchFamily="18" charset="0"/>
              </a:rPr>
              <a:t> în vigoare.</a:t>
            </a:r>
          </a:p>
          <a:p>
            <a:pPr algn="just"/>
            <a:r>
              <a:rPr lang="ro-RO" sz="1600" b="0" dirty="0">
                <a:solidFill>
                  <a:schemeClr val="tx1"/>
                </a:solidFill>
                <a:latin typeface="Times New Roman" panose="02020603050405020304" pitchFamily="18" charset="0"/>
                <a:cs typeface="Times New Roman" panose="02020603050405020304" pitchFamily="18" charset="0"/>
              </a:rPr>
              <a:t>    (3) În conformitate cu </a:t>
            </a:r>
            <a:r>
              <a:rPr lang="ro-RO" sz="1600" b="0" dirty="0" err="1">
                <a:solidFill>
                  <a:schemeClr val="tx1"/>
                </a:solidFill>
                <a:latin typeface="Times New Roman" panose="02020603050405020304" pitchFamily="18" charset="0"/>
                <a:cs typeface="Times New Roman" panose="02020603050405020304" pitchFamily="18" charset="0"/>
              </a:rPr>
              <a:t>competenţele</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obligaţiile</a:t>
            </a:r>
            <a:r>
              <a:rPr lang="ro-RO" sz="1600" b="0" dirty="0">
                <a:solidFill>
                  <a:schemeClr val="tx1"/>
                </a:solidFill>
                <a:latin typeface="Times New Roman" panose="02020603050405020304" pitchFamily="18" charset="0"/>
                <a:cs typeface="Times New Roman" panose="02020603050405020304" pitchFamily="18" charset="0"/>
              </a:rPr>
              <a:t> ce le revin potrivit legii, </a:t>
            </a:r>
            <a:r>
              <a:rPr lang="ro-RO" sz="1600" b="0" dirty="0" err="1">
                <a:solidFill>
                  <a:schemeClr val="tx1"/>
                </a:solidFill>
                <a:latin typeface="Times New Roman" panose="02020603050405020304" pitchFamily="18" charset="0"/>
                <a:cs typeface="Times New Roman" panose="02020603050405020304" pitchFamily="18" charset="0"/>
              </a:rPr>
              <a:t>autorităţile</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administraţiei</a:t>
            </a:r>
            <a:r>
              <a:rPr lang="ro-RO" sz="1600" b="0" dirty="0">
                <a:solidFill>
                  <a:schemeClr val="tx1"/>
                </a:solidFill>
                <a:latin typeface="Times New Roman" panose="02020603050405020304" pitchFamily="18" charset="0"/>
                <a:cs typeface="Times New Roman" panose="02020603050405020304" pitchFamily="18" charset="0"/>
              </a:rPr>
              <a:t> publice locale </a:t>
            </a:r>
            <a:r>
              <a:rPr lang="ro-RO" sz="1600" b="0" dirty="0" err="1">
                <a:solidFill>
                  <a:schemeClr val="tx1"/>
                </a:solidFill>
                <a:latin typeface="Times New Roman" panose="02020603050405020304" pitchFamily="18" charset="0"/>
                <a:cs typeface="Times New Roman" panose="02020603050405020304" pitchFamily="18" charset="0"/>
              </a:rPr>
              <a:t>îşi</a:t>
            </a:r>
            <a:r>
              <a:rPr lang="ro-RO" sz="1600" b="0" dirty="0">
                <a:solidFill>
                  <a:schemeClr val="tx1"/>
                </a:solidFill>
                <a:latin typeface="Times New Roman" panose="02020603050405020304" pitchFamily="18" charset="0"/>
                <a:cs typeface="Times New Roman" panose="02020603050405020304" pitchFamily="18" charset="0"/>
              </a:rPr>
              <a:t> exercită </a:t>
            </a:r>
            <a:r>
              <a:rPr lang="ro-RO" sz="1600" b="0" dirty="0" err="1">
                <a:solidFill>
                  <a:schemeClr val="tx1"/>
                </a:solidFill>
                <a:latin typeface="Times New Roman" panose="02020603050405020304" pitchFamily="18" charset="0"/>
                <a:cs typeface="Times New Roman" panose="02020603050405020304" pitchFamily="18" charset="0"/>
              </a:rPr>
              <a:t>atribuţiile</a:t>
            </a:r>
            <a:r>
              <a:rPr lang="ro-RO" sz="1600" b="0" dirty="0">
                <a:solidFill>
                  <a:schemeClr val="tx1"/>
                </a:solidFill>
                <a:latin typeface="Times New Roman" panose="02020603050405020304" pitchFamily="18" charset="0"/>
                <a:cs typeface="Times New Roman" panose="02020603050405020304" pitchFamily="18" charset="0"/>
              </a:rPr>
              <a:t> privind adoptarea politicilor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strategiilor de dezvoltare a serviciilor, a programelor de dezvoltare a sistemelor publice de gospodărie comunală, precum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dreptul de a controla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a supraveghea executarea contractelor prin care a fost delegată gestiunea serviciilor, inclusiv:</a:t>
            </a:r>
          </a:p>
          <a:p>
            <a:pPr algn="just"/>
            <a:r>
              <a:rPr lang="ro-RO" sz="1600" b="0" dirty="0">
                <a:solidFill>
                  <a:schemeClr val="tx1"/>
                </a:solidFill>
                <a:latin typeface="Times New Roman" panose="02020603050405020304" pitchFamily="18" charset="0"/>
                <a:cs typeface="Times New Roman" panose="02020603050405020304" pitchFamily="18" charset="0"/>
              </a:rPr>
              <a:t>    a) modul de îndeplinire de către operatori a </a:t>
            </a:r>
            <a:r>
              <a:rPr lang="ro-RO" sz="1600" b="0" dirty="0" err="1">
                <a:solidFill>
                  <a:schemeClr val="tx1"/>
                </a:solidFill>
                <a:latin typeface="Times New Roman" panose="02020603050405020304" pitchFamily="18" charset="0"/>
                <a:cs typeface="Times New Roman" panose="02020603050405020304" pitchFamily="18" charset="0"/>
              </a:rPr>
              <a:t>obligaţiilor</a:t>
            </a:r>
            <a:r>
              <a:rPr lang="ro-RO" sz="1600" b="0" dirty="0">
                <a:solidFill>
                  <a:schemeClr val="tx1"/>
                </a:solidFill>
                <a:latin typeface="Times New Roman" panose="02020603050405020304" pitchFamily="18" charset="0"/>
                <a:cs typeface="Times New Roman" panose="02020603050405020304" pitchFamily="18" charset="0"/>
              </a:rPr>
              <a:t> asumate;</a:t>
            </a:r>
          </a:p>
          <a:p>
            <a:pPr algn="just"/>
            <a:r>
              <a:rPr lang="ro-RO" sz="1600" b="0" dirty="0">
                <a:solidFill>
                  <a:schemeClr val="tx1"/>
                </a:solidFill>
                <a:latin typeface="Times New Roman" panose="02020603050405020304" pitchFamily="18" charset="0"/>
                <a:cs typeface="Times New Roman" panose="02020603050405020304" pitchFamily="18" charset="0"/>
              </a:rPr>
              <a:t>    b) calitatea serviciilor furnizate/prestate;</a:t>
            </a:r>
          </a:p>
          <a:p>
            <a:pPr algn="just"/>
            <a:r>
              <a:rPr lang="ro-RO" sz="1600" b="0" dirty="0">
                <a:solidFill>
                  <a:schemeClr val="tx1"/>
                </a:solidFill>
                <a:latin typeface="Times New Roman" panose="02020603050405020304" pitchFamily="18" charset="0"/>
                <a:cs typeface="Times New Roman" panose="02020603050405020304" pitchFamily="18" charset="0"/>
              </a:rPr>
              <a:t>    c) parametrii serviciilor furnizate/prestate</a:t>
            </a:r>
            <a:r>
              <a:rPr lang="en-US" sz="1600" b="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28583077"/>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8430EE26-F4FD-4458-89F7-ECB077182E47}"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1323439"/>
          </a:xfrm>
          <a:prstGeom prst="rect">
            <a:avLst/>
          </a:prstGeom>
          <a:noFill/>
        </p:spPr>
        <p:txBody>
          <a:bodyPr wrap="square" rtlCol="0">
            <a:spAutoFit/>
          </a:bodyPr>
          <a:lstStyle/>
          <a:p>
            <a:pPr algn="just"/>
            <a:r>
              <a:rPr lang="pt-BR" sz="1600" b="0" dirty="0">
                <a:solidFill>
                  <a:schemeClr val="tx1"/>
                </a:solidFill>
                <a:latin typeface="Times New Roman" panose="02020603050405020304" pitchFamily="18" charset="0"/>
                <a:cs typeface="Times New Roman" panose="02020603050405020304" pitchFamily="18" charset="0"/>
              </a:rPr>
              <a:t> d) modul de administrare, exploatare, conservare şi menţinere în funcţiune a sistemelor publice din infrastructura edilitară a localităţilor, precum şi activitatea de dezvoltare şi/sau modernizare a acestor sisteme;</a:t>
            </a:r>
          </a:p>
          <a:p>
            <a:pPr algn="just"/>
            <a:r>
              <a:rPr lang="pt-BR" sz="1600" b="0" dirty="0">
                <a:solidFill>
                  <a:schemeClr val="tx1"/>
                </a:solidFill>
                <a:latin typeface="Times New Roman" panose="02020603050405020304" pitchFamily="18" charset="0"/>
                <a:cs typeface="Times New Roman" panose="02020603050405020304" pitchFamily="18" charset="0"/>
              </a:rPr>
              <a:t>  e) modul de formare şi de stabilire a tarifelor la serviciile publice de gospodărie comunală furnizate/prestate.</a:t>
            </a:r>
          </a:p>
        </p:txBody>
      </p:sp>
    </p:spTree>
    <p:extLst>
      <p:ext uri="{BB962C8B-B14F-4D97-AF65-F5344CB8AC3E}">
        <p14:creationId xmlns:p14="http://schemas.microsoft.com/office/powerpoint/2010/main" val="577223715"/>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A4008220-1BD2-400B-AC6A-33A39EF8697D}"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278094"/>
          </a:xfrm>
          <a:prstGeom prst="rect">
            <a:avLst/>
          </a:prstGeom>
          <a:noFill/>
        </p:spPr>
        <p:txBody>
          <a:bodyPr wrap="square" rtlCol="0">
            <a:spAutoFit/>
          </a:bodyPr>
          <a:lstStyle/>
          <a:p>
            <a:pPr algn="just"/>
            <a:r>
              <a:rPr lang="pt-BR" sz="1600" dirty="0">
                <a:solidFill>
                  <a:srgbClr val="0000FF"/>
                </a:solidFill>
                <a:latin typeface="Times New Roman" panose="02020603050405020304" pitchFamily="18" charset="0"/>
                <a:cs typeface="Times New Roman" panose="02020603050405020304" pitchFamily="18" charset="0"/>
              </a:rPr>
              <a:t>HOTĂRÎRE</a:t>
            </a:r>
            <a:r>
              <a:rPr lang="ro-RO" sz="1600" dirty="0">
                <a:solidFill>
                  <a:srgbClr val="0000FF"/>
                </a:solidFill>
                <a:latin typeface="Times New Roman" panose="02020603050405020304" pitchFamily="18" charset="0"/>
                <a:cs typeface="Times New Roman" panose="02020603050405020304" pitchFamily="18" charset="0"/>
              </a:rPr>
              <a:t>A</a:t>
            </a:r>
            <a:r>
              <a:rPr lang="pt-BR" sz="1600" dirty="0">
                <a:solidFill>
                  <a:srgbClr val="0000FF"/>
                </a:solidFill>
                <a:latin typeface="Times New Roman" panose="02020603050405020304" pitchFamily="18" charset="0"/>
                <a:cs typeface="Times New Roman" panose="02020603050405020304" pitchFamily="18" charset="0"/>
              </a:rPr>
              <a:t> Nr. 191 din  19.02.2002</a:t>
            </a:r>
            <a:r>
              <a:rPr lang="ro-RO" sz="1600" dirty="0">
                <a:solidFill>
                  <a:srgbClr val="0000FF"/>
                </a:solidFill>
                <a:latin typeface="Times New Roman" panose="02020603050405020304" pitchFamily="18" charset="0"/>
                <a:cs typeface="Times New Roman" panose="02020603050405020304" pitchFamily="18" charset="0"/>
              </a:rPr>
              <a:t> </a:t>
            </a:r>
            <a:r>
              <a:rPr lang="pt-BR" sz="1600" dirty="0">
                <a:solidFill>
                  <a:srgbClr val="0000FF"/>
                </a:solidFill>
                <a:latin typeface="Times New Roman" panose="02020603050405020304" pitchFamily="18" charset="0"/>
                <a:cs typeface="Times New Roman" panose="02020603050405020304" pitchFamily="18" charset="0"/>
              </a:rPr>
              <a:t>despre aprobarea Regulamentului cu privire la modul de prestare şi achitare a serviciilor locative, comunale şi necomunale pentru fondul</a:t>
            </a:r>
            <a:r>
              <a:rPr lang="ro-RO" sz="1600" dirty="0">
                <a:solidFill>
                  <a:srgbClr val="0000FF"/>
                </a:solidFill>
                <a:latin typeface="Times New Roman" panose="02020603050405020304" pitchFamily="18" charset="0"/>
                <a:cs typeface="Times New Roman" panose="02020603050405020304" pitchFamily="18" charset="0"/>
              </a:rPr>
              <a:t> </a:t>
            </a:r>
            <a:r>
              <a:rPr lang="pt-BR" sz="1600" dirty="0">
                <a:solidFill>
                  <a:srgbClr val="0000FF"/>
                </a:solidFill>
                <a:latin typeface="Times New Roman" panose="02020603050405020304" pitchFamily="18" charset="0"/>
                <a:cs typeface="Times New Roman" panose="02020603050405020304" pitchFamily="18" charset="0"/>
              </a:rPr>
              <a:t>locativ, contorizarea</a:t>
            </a:r>
            <a:r>
              <a:rPr lang="ro-RO" sz="1600" dirty="0">
                <a:solidFill>
                  <a:srgbClr val="0000FF"/>
                </a:solidFill>
                <a:latin typeface="Times New Roman" panose="02020603050405020304" pitchFamily="18" charset="0"/>
                <a:cs typeface="Times New Roman" panose="02020603050405020304" pitchFamily="18" charset="0"/>
              </a:rPr>
              <a:t> </a:t>
            </a:r>
            <a:r>
              <a:rPr lang="pt-BR" sz="1600" dirty="0">
                <a:solidFill>
                  <a:srgbClr val="0000FF"/>
                </a:solidFill>
                <a:latin typeface="Times New Roman" panose="02020603050405020304" pitchFamily="18" charset="0"/>
                <a:cs typeface="Times New Roman" panose="02020603050405020304" pitchFamily="18" charset="0"/>
              </a:rPr>
              <a:t>apartamentelor şi condiţiile deconectării acestora de la/reconectării la sistemele de încălzire şi alimentare cu apă</a:t>
            </a:r>
            <a:endParaRPr lang="ro-RO" sz="1600" dirty="0">
              <a:solidFill>
                <a:srgbClr val="0000FF"/>
              </a:solidFill>
              <a:latin typeface="Times New Roman" panose="02020603050405020304" pitchFamily="18" charset="0"/>
              <a:cs typeface="Times New Roman" panose="02020603050405020304" pitchFamily="18" charset="0"/>
            </a:endParaRPr>
          </a:p>
          <a:p>
            <a:pPr algn="just"/>
            <a:r>
              <a:rPr lang="en-US" sz="16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http://lex.justice.md/index.php?action=view&amp;view=doc&amp;lang=1&amp;id=295931</a:t>
            </a:r>
            <a:endParaRPr lang="ro-RO" sz="1600" dirty="0">
              <a:solidFill>
                <a:srgbClr val="00B050"/>
              </a:solidFill>
              <a:latin typeface="Times New Roman" panose="02020603050405020304" pitchFamily="18" charset="0"/>
              <a:cs typeface="Times New Roman" panose="02020603050405020304" pitchFamily="18" charset="0"/>
            </a:endParaRPr>
          </a:p>
          <a:p>
            <a:pPr algn="just"/>
            <a:r>
              <a:rPr lang="ro-RO" sz="1600" dirty="0">
                <a:solidFill>
                  <a:srgbClr val="0000FF"/>
                </a:solidFill>
                <a:latin typeface="Times New Roman" panose="02020603050405020304" pitchFamily="18" charset="0"/>
                <a:cs typeface="Times New Roman" panose="02020603050405020304" pitchFamily="18" charset="0"/>
              </a:rPr>
              <a:t> </a:t>
            </a:r>
            <a:r>
              <a:rPr lang="ro-RO" sz="1600" b="0" dirty="0">
                <a:solidFill>
                  <a:schemeClr val="tx1"/>
                </a:solidFill>
                <a:latin typeface="Times New Roman" panose="02020603050405020304" pitchFamily="18" charset="0"/>
                <a:cs typeface="Times New Roman" panose="02020603050405020304" pitchFamily="18" charset="0"/>
              </a:rPr>
              <a:t>1. Regulamentul a fost elaborat în conformitate cu </a:t>
            </a:r>
            <a:r>
              <a:rPr lang="ro-RO" sz="1600" b="0" dirty="0" err="1">
                <a:solidFill>
                  <a:schemeClr val="tx1"/>
                </a:solidFill>
                <a:latin typeface="Times New Roman" panose="02020603050405020304" pitchFamily="18" charset="0"/>
                <a:cs typeface="Times New Roman" panose="02020603050405020304" pitchFamily="18" charset="0"/>
              </a:rPr>
              <a:t>Constituţia</a:t>
            </a:r>
            <a:r>
              <a:rPr lang="ro-RO" sz="1600" b="0" dirty="0">
                <a:solidFill>
                  <a:schemeClr val="tx1"/>
                </a:solidFill>
                <a:latin typeface="Times New Roman" panose="02020603050405020304" pitchFamily="18" charset="0"/>
                <a:cs typeface="Times New Roman" panose="02020603050405020304" pitchFamily="18" charset="0"/>
              </a:rPr>
              <a:t> Republicii Moldova, Codul locativ, Legea cu privire la </a:t>
            </a:r>
            <a:r>
              <a:rPr lang="ro-RO" sz="1600" b="0" dirty="0" err="1">
                <a:solidFill>
                  <a:schemeClr val="tx1"/>
                </a:solidFill>
                <a:latin typeface="Times New Roman" panose="02020603050405020304" pitchFamily="18" charset="0"/>
                <a:cs typeface="Times New Roman" panose="02020603050405020304" pitchFamily="18" charset="0"/>
              </a:rPr>
              <a:t>protecţia</a:t>
            </a:r>
            <a:r>
              <a:rPr lang="ro-RO" sz="1600" b="0" dirty="0">
                <a:solidFill>
                  <a:schemeClr val="tx1"/>
                </a:solidFill>
                <a:latin typeface="Times New Roman" panose="02020603050405020304" pitchFamily="18" charset="0"/>
                <a:cs typeface="Times New Roman" panose="02020603050405020304" pitchFamily="18" charset="0"/>
              </a:rPr>
              <a:t> drepturilor consumatorilor, Legea cu privire la arendă, Legea condominiului în fondul locativ, altor documente normative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a:t>
            </a:r>
            <a:r>
              <a:rPr lang="ro-RO" sz="1600" dirty="0" err="1">
                <a:solidFill>
                  <a:schemeClr val="tx1"/>
                </a:solidFill>
                <a:latin typeface="Times New Roman" panose="02020603050405020304" pitchFamily="18" charset="0"/>
                <a:cs typeface="Times New Roman" panose="02020603050405020304" pitchFamily="18" charset="0"/>
              </a:rPr>
              <a:t>stabileşte</a:t>
            </a:r>
            <a:r>
              <a:rPr lang="ro-RO" sz="1600" dirty="0">
                <a:solidFill>
                  <a:schemeClr val="tx1"/>
                </a:solidFill>
                <a:latin typeface="Times New Roman" panose="02020603050405020304" pitchFamily="18" charset="0"/>
                <a:cs typeface="Times New Roman" panose="02020603050405020304" pitchFamily="18" charset="0"/>
              </a:rPr>
              <a:t> modul de achitare de către proprietarii, </a:t>
            </a:r>
            <a:r>
              <a:rPr lang="ro-RO" sz="1600" dirty="0" err="1">
                <a:solidFill>
                  <a:schemeClr val="tx1"/>
                </a:solidFill>
                <a:latin typeface="Times New Roman" panose="02020603050405020304" pitchFamily="18" charset="0"/>
                <a:cs typeface="Times New Roman" panose="02020603050405020304" pitchFamily="18" charset="0"/>
              </a:rPr>
              <a:t>chiriaşii</a:t>
            </a:r>
            <a:r>
              <a:rPr lang="ro-RO" sz="1600" dirty="0">
                <a:solidFill>
                  <a:schemeClr val="tx1"/>
                </a:solidFill>
                <a:latin typeface="Times New Roman" panose="02020603050405020304" pitchFamily="18" charset="0"/>
                <a:cs typeface="Times New Roman" panose="02020603050405020304" pitchFamily="18" charset="0"/>
              </a:rPr>
              <a:t>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locatarii de apartamente, încăperi locuibile în cămine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încăperi cu altă </a:t>
            </a:r>
            <a:r>
              <a:rPr lang="ro-RO" sz="1600" dirty="0" err="1">
                <a:solidFill>
                  <a:schemeClr val="tx1"/>
                </a:solidFill>
                <a:latin typeface="Times New Roman" panose="02020603050405020304" pitchFamily="18" charset="0"/>
                <a:cs typeface="Times New Roman" panose="02020603050405020304" pitchFamily="18" charset="0"/>
              </a:rPr>
              <a:t>destinaţie</a:t>
            </a:r>
            <a:r>
              <a:rPr lang="ro-RO" sz="1600" dirty="0">
                <a:solidFill>
                  <a:schemeClr val="tx1"/>
                </a:solidFill>
                <a:latin typeface="Times New Roman" panose="02020603050405020304" pitchFamily="18" charset="0"/>
                <a:cs typeface="Times New Roman" panose="02020603050405020304" pitchFamily="18" charset="0"/>
              </a:rPr>
              <a:t> </a:t>
            </a:r>
            <a:r>
              <a:rPr lang="ro-RO" sz="1600" dirty="0" err="1">
                <a:solidFill>
                  <a:schemeClr val="tx1"/>
                </a:solidFill>
                <a:latin typeface="Times New Roman" panose="02020603050405020304" pitchFamily="18" charset="0"/>
                <a:cs typeface="Times New Roman" panose="02020603050405020304" pitchFamily="18" charset="0"/>
              </a:rPr>
              <a:t>decît</a:t>
            </a:r>
            <a:r>
              <a:rPr lang="ro-RO" sz="1600" dirty="0">
                <a:solidFill>
                  <a:schemeClr val="tx1"/>
                </a:solidFill>
                <a:latin typeface="Times New Roman" panose="02020603050405020304" pitchFamily="18" charset="0"/>
                <a:cs typeface="Times New Roman" panose="02020603050405020304" pitchFamily="18" charset="0"/>
              </a:rPr>
              <a:t> aceea de </a:t>
            </a:r>
            <a:r>
              <a:rPr lang="ro-RO" sz="1600" dirty="0" err="1">
                <a:solidFill>
                  <a:schemeClr val="tx1"/>
                </a:solidFill>
                <a:latin typeface="Times New Roman" panose="02020603050405020304" pitchFamily="18" charset="0"/>
                <a:cs typeface="Times New Roman" panose="02020603050405020304" pitchFamily="18" charset="0"/>
              </a:rPr>
              <a:t>locuinţe</a:t>
            </a:r>
            <a:r>
              <a:rPr lang="ro-RO" sz="1600" dirty="0">
                <a:solidFill>
                  <a:schemeClr val="tx1"/>
                </a:solidFill>
                <a:latin typeface="Times New Roman" panose="02020603050405020304" pitchFamily="18" charset="0"/>
                <a:cs typeface="Times New Roman" panose="02020603050405020304" pitchFamily="18" charset="0"/>
              </a:rPr>
              <a:t> a </a:t>
            </a:r>
            <a:r>
              <a:rPr lang="ro-RO" sz="1600" dirty="0" err="1">
                <a:solidFill>
                  <a:schemeClr val="tx1"/>
                </a:solidFill>
                <a:latin typeface="Times New Roman" panose="02020603050405020304" pitchFamily="18" charset="0"/>
                <a:cs typeface="Times New Roman" panose="02020603050405020304" pitchFamily="18" charset="0"/>
              </a:rPr>
              <a:t>plăţilor</a:t>
            </a:r>
            <a:r>
              <a:rPr lang="ro-RO" sz="1600" dirty="0">
                <a:solidFill>
                  <a:schemeClr val="tx1"/>
                </a:solidFill>
                <a:latin typeface="Times New Roman" panose="02020603050405020304" pitchFamily="18" charset="0"/>
                <a:cs typeface="Times New Roman" panose="02020603050405020304" pitchFamily="18" charset="0"/>
              </a:rPr>
              <a:t> pentru serviciile locative, comunale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a:t>
            </a:r>
            <a:r>
              <a:rPr lang="ro-RO" sz="1600" dirty="0" err="1">
                <a:solidFill>
                  <a:schemeClr val="tx1"/>
                </a:solidFill>
                <a:latin typeface="Times New Roman" panose="02020603050405020304" pitchFamily="18" charset="0"/>
                <a:cs typeface="Times New Roman" panose="02020603050405020304" pitchFamily="18" charset="0"/>
              </a:rPr>
              <a:t>necomunale</a:t>
            </a:r>
            <a:r>
              <a:rPr lang="ro-RO" sz="1600" dirty="0">
                <a:solidFill>
                  <a:schemeClr val="tx1"/>
                </a:solidFill>
                <a:latin typeface="Times New Roman" panose="02020603050405020304" pitchFamily="18" charset="0"/>
                <a:cs typeface="Times New Roman" panose="02020603050405020304" pitchFamily="18" charset="0"/>
              </a:rPr>
              <a:t>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reglementează </a:t>
            </a:r>
            <a:r>
              <a:rPr lang="ro-RO" sz="1600" dirty="0" err="1">
                <a:solidFill>
                  <a:schemeClr val="tx1"/>
                </a:solidFill>
                <a:latin typeface="Times New Roman" panose="02020603050405020304" pitchFamily="18" charset="0"/>
                <a:cs typeface="Times New Roman" panose="02020603050405020304" pitchFamily="18" charset="0"/>
              </a:rPr>
              <a:t>relaţiile</a:t>
            </a:r>
            <a:r>
              <a:rPr lang="ro-RO" sz="1600" dirty="0">
                <a:solidFill>
                  <a:schemeClr val="tx1"/>
                </a:solidFill>
                <a:latin typeface="Times New Roman" panose="02020603050405020304" pitchFamily="18" charset="0"/>
                <a:cs typeface="Times New Roman" panose="02020603050405020304" pitchFamily="18" charset="0"/>
              </a:rPr>
              <a:t> contractuale între furnizorii (gestionarii)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consumatorii acestor servicii</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Acţiunea</a:t>
            </a:r>
            <a:r>
              <a:rPr lang="ro-RO" sz="1600" b="0" dirty="0">
                <a:solidFill>
                  <a:schemeClr val="tx1"/>
                </a:solidFill>
                <a:latin typeface="Times New Roman" panose="02020603050405020304" pitchFamily="18" charset="0"/>
                <a:cs typeface="Times New Roman" panose="02020603050405020304" pitchFamily="18" charset="0"/>
              </a:rPr>
              <a:t> prezentului Regulament nu se extinde asupra caselor individuale în ceea ce </a:t>
            </a:r>
            <a:r>
              <a:rPr lang="ro-RO" sz="1600" b="0" dirty="0" err="1">
                <a:solidFill>
                  <a:schemeClr val="tx1"/>
                </a:solidFill>
                <a:latin typeface="Times New Roman" panose="02020603050405020304" pitchFamily="18" charset="0"/>
                <a:cs typeface="Times New Roman" panose="02020603050405020304" pitchFamily="18" charset="0"/>
              </a:rPr>
              <a:t>priveşte</a:t>
            </a:r>
            <a:r>
              <a:rPr lang="ro-RO" sz="1600" b="0" dirty="0">
                <a:solidFill>
                  <a:schemeClr val="tx1"/>
                </a:solidFill>
                <a:latin typeface="Times New Roman" panose="02020603050405020304" pitchFamily="18" charset="0"/>
                <a:cs typeface="Times New Roman" panose="02020603050405020304" pitchFamily="18" charset="0"/>
              </a:rPr>
              <a:t> deservirea tehnică a blocului locativ.</a:t>
            </a:r>
          </a:p>
          <a:p>
            <a:pPr algn="just"/>
            <a:r>
              <a:rPr lang="ro-RO" sz="1600" b="0" dirty="0">
                <a:solidFill>
                  <a:schemeClr val="tx1"/>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5. Servicii comunale:</a:t>
            </a:r>
          </a:p>
          <a:p>
            <a:pPr algn="just"/>
            <a:r>
              <a:rPr lang="ro-RO" sz="1600" b="0" dirty="0">
                <a:solidFill>
                  <a:schemeClr val="tx1"/>
                </a:solidFill>
                <a:latin typeface="Times New Roman" panose="02020603050405020304" pitchFamily="18" charset="0"/>
                <a:cs typeface="Times New Roman" panose="02020603050405020304" pitchFamily="18" charset="0"/>
              </a:rPr>
              <a:t>    b) alimentarea cu apă caldă menajeră;</a:t>
            </a:r>
          </a:p>
          <a:p>
            <a:pPr algn="just"/>
            <a:r>
              <a:rPr lang="ro-RO" sz="1600" b="0" dirty="0">
                <a:solidFill>
                  <a:schemeClr val="tx1"/>
                </a:solidFill>
                <a:latin typeface="Times New Roman" panose="02020603050405020304" pitchFamily="18" charset="0"/>
                <a:cs typeface="Times New Roman" panose="02020603050405020304" pitchFamily="18" charset="0"/>
              </a:rPr>
              <a:t>    c) alimentarea cu apă potabilă;</a:t>
            </a:r>
          </a:p>
          <a:p>
            <a:pPr algn="just"/>
            <a:r>
              <a:rPr lang="ro-RO" sz="1600" b="0" dirty="0">
                <a:solidFill>
                  <a:schemeClr val="tx1"/>
                </a:solidFill>
                <a:latin typeface="Times New Roman" panose="02020603050405020304" pitchFamily="18" charset="0"/>
                <a:cs typeface="Times New Roman" panose="02020603050405020304" pitchFamily="18" charset="0"/>
              </a:rPr>
              <a:t>    d) evacuarea apelor uzate; etc</a:t>
            </a:r>
          </a:p>
        </p:txBody>
      </p:sp>
    </p:spTree>
    <p:extLst>
      <p:ext uri="{BB962C8B-B14F-4D97-AF65-F5344CB8AC3E}">
        <p14:creationId xmlns:p14="http://schemas.microsoft.com/office/powerpoint/2010/main" val="986600651"/>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A0814637-879B-4F50-974C-D03496F11AC7}"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524315"/>
          </a:xfrm>
          <a:prstGeom prst="rect">
            <a:avLst/>
          </a:prstGeom>
          <a:noFill/>
        </p:spPr>
        <p:txBody>
          <a:bodyPr wrap="square" rtlCol="0">
            <a:spAutoFit/>
          </a:bodyPr>
          <a:lstStyle/>
          <a:p>
            <a:pPr algn="just"/>
            <a:r>
              <a:rPr lang="pt-BR" sz="1600" dirty="0">
                <a:solidFill>
                  <a:srgbClr val="0000FF"/>
                </a:solidFill>
                <a:latin typeface="Times New Roman" panose="02020603050405020304" pitchFamily="18" charset="0"/>
                <a:cs typeface="Times New Roman" panose="02020603050405020304" pitchFamily="18" charset="0"/>
              </a:rPr>
              <a:t>ORDIN Nr. 122 din  04.12.2015</a:t>
            </a:r>
            <a:r>
              <a:rPr lang="ro-RO" sz="1600" dirty="0">
                <a:solidFill>
                  <a:srgbClr val="0000FF"/>
                </a:solidFill>
                <a:latin typeface="Times New Roman" panose="02020603050405020304" pitchFamily="18" charset="0"/>
                <a:cs typeface="Times New Roman" panose="02020603050405020304" pitchFamily="18" charset="0"/>
              </a:rPr>
              <a:t> </a:t>
            </a:r>
            <a:r>
              <a:rPr lang="pt-BR" sz="1600" dirty="0">
                <a:solidFill>
                  <a:srgbClr val="0000FF"/>
                </a:solidFill>
                <a:latin typeface="Times New Roman" panose="02020603050405020304" pitchFamily="18" charset="0"/>
                <a:cs typeface="Times New Roman" panose="02020603050405020304" pitchFamily="18" charset="0"/>
              </a:rPr>
              <a:t>pentru aprobarea Conceptului de regionalizare a serviciului public de alimentare cu apă și de canalizare și Ghidului privind regionalizarea</a:t>
            </a:r>
            <a:r>
              <a:rPr lang="ro-RO" sz="1600" dirty="0">
                <a:solidFill>
                  <a:srgbClr val="0000FF"/>
                </a:solidFill>
                <a:latin typeface="Times New Roman" panose="02020603050405020304" pitchFamily="18" charset="0"/>
                <a:cs typeface="Times New Roman" panose="02020603050405020304" pitchFamily="18" charset="0"/>
              </a:rPr>
              <a:t> </a:t>
            </a:r>
            <a:r>
              <a:rPr lang="pt-BR" sz="1600" dirty="0">
                <a:solidFill>
                  <a:srgbClr val="0000FF"/>
                </a:solidFill>
                <a:latin typeface="Times New Roman" panose="02020603050405020304" pitchFamily="18" charset="0"/>
                <a:cs typeface="Times New Roman" panose="02020603050405020304" pitchFamily="18" charset="0"/>
              </a:rPr>
              <a:t>serviciului public de alimentare cu apă și de canalizare</a:t>
            </a:r>
            <a:endParaRPr lang="ro-RO" sz="1600" dirty="0">
              <a:solidFill>
                <a:srgbClr val="0000FF"/>
              </a:solidFill>
              <a:latin typeface="Times New Roman" panose="02020603050405020304" pitchFamily="18" charset="0"/>
              <a:cs typeface="Times New Roman" panose="02020603050405020304" pitchFamily="18" charset="0"/>
            </a:endParaRPr>
          </a:p>
          <a:p>
            <a:r>
              <a:rPr lang="ro-RO" sz="16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http://lex.justice.md/index.php?action=view&amp;view=doc&amp;lang=1&amp;id=363617%20</a:t>
            </a:r>
            <a:endParaRPr lang="ro-RO" sz="1600" dirty="0">
              <a:solidFill>
                <a:srgbClr val="00B050"/>
              </a:solidFill>
              <a:latin typeface="Times New Roman" panose="02020603050405020304" pitchFamily="18" charset="0"/>
              <a:cs typeface="Times New Roman" panose="02020603050405020304" pitchFamily="18" charset="0"/>
            </a:endParaRPr>
          </a:p>
          <a:p>
            <a:endParaRPr lang="ro-RO" sz="1600" dirty="0">
              <a:solidFill>
                <a:srgbClr val="0000FF"/>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În scopul realizării prevederilor Hotărârii Guvernului nr. 199 din 20.03.2014 cu privire la aprobarea Strategiei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sanitaţie</a:t>
            </a:r>
            <a:r>
              <a:rPr lang="ro-RO" sz="1600" b="0" dirty="0">
                <a:solidFill>
                  <a:schemeClr val="tx1"/>
                </a:solidFill>
                <a:latin typeface="Times New Roman" panose="02020603050405020304" pitchFamily="18" charset="0"/>
                <a:cs typeface="Times New Roman" panose="02020603050405020304" pitchFamily="18" charset="0"/>
              </a:rPr>
              <a:t> (2014-2028), s-au aprobat:</a:t>
            </a:r>
          </a:p>
          <a:p>
            <a:pPr algn="just"/>
            <a:r>
              <a:rPr lang="ro-RO" sz="1600" b="0" dirty="0">
                <a:solidFill>
                  <a:schemeClr val="tx1"/>
                </a:solidFill>
                <a:latin typeface="Times New Roman" panose="02020603050405020304" pitchFamily="18" charset="0"/>
                <a:cs typeface="Times New Roman" panose="02020603050405020304" pitchFamily="18" charset="0"/>
              </a:rPr>
              <a:t>1.  Conceptul de regionalizare a serviciului public de alimentare cu apă și de canalizare;</a:t>
            </a:r>
          </a:p>
          <a:p>
            <a:pPr algn="just"/>
            <a:r>
              <a:rPr lang="ro-RO" sz="1600" b="0" dirty="0">
                <a:solidFill>
                  <a:schemeClr val="tx1"/>
                </a:solidFill>
                <a:latin typeface="Times New Roman" panose="02020603050405020304" pitchFamily="18" charset="0"/>
                <a:cs typeface="Times New Roman" panose="02020603050405020304" pitchFamily="18" charset="0"/>
              </a:rPr>
              <a:t>2. Ghidul pentru regionalizarea serviciului public de alimentare cu apă și de canalizare.</a:t>
            </a:r>
          </a:p>
          <a:p>
            <a:pPr algn="just"/>
            <a:r>
              <a:rPr lang="ro-RO" sz="1600" b="0" dirty="0">
                <a:solidFill>
                  <a:schemeClr val="tx1"/>
                </a:solidFill>
                <a:latin typeface="Times New Roman" panose="02020603050405020304" pitchFamily="18" charset="0"/>
                <a:cs typeface="Times New Roman" panose="02020603050405020304" pitchFamily="18" charset="0"/>
              </a:rPr>
              <a:t>3. Se recomandă utilizarea Conceptului de regionalizare a serviciului public de alimentare cu apă și de canalizare și a Ghidului privind regionalizarea serviciului public de alimentare cu apă și de canalizare de către toate entitățile de resort implicate în planificarea strategică a sectorului, precum și aprobarea și implementarea proiectelor de infrastructură.</a:t>
            </a: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dirty="0">
                <a:solidFill>
                  <a:schemeClr val="tx1"/>
                </a:solidFill>
                <a:latin typeface="Times New Roman" panose="02020603050405020304" pitchFamily="18" charset="0"/>
                <a:cs typeface="Times New Roman" panose="02020603050405020304" pitchFamily="18" charset="0"/>
              </a:rPr>
              <a:t>Regionalizarea</a:t>
            </a:r>
            <a:r>
              <a:rPr lang="ro-RO" sz="1600" b="0" dirty="0">
                <a:solidFill>
                  <a:schemeClr val="tx1"/>
                </a:solidFill>
                <a:latin typeface="Times New Roman" panose="02020603050405020304" pitchFamily="18" charset="0"/>
                <a:cs typeface="Times New Roman" panose="02020603050405020304" pitchFamily="18" charset="0"/>
              </a:rPr>
              <a:t> reprezintă un element-cheie pentru îmbunătățirea eficienței infrastructurii și serviciilor locale de apă și de canalizare, sub aspectul calității și costurilor, în vederea atingerii obiectivelor de mediu, dar și a asigurării investițiilor, operării, strategiei de dezvoltare pe termen lung a sectorului de alimentare cu apă și sanitație și dezvoltării armonioase a regiunii.</a:t>
            </a:r>
          </a:p>
        </p:txBody>
      </p:sp>
    </p:spTree>
    <p:extLst>
      <p:ext uri="{BB962C8B-B14F-4D97-AF65-F5344CB8AC3E}">
        <p14:creationId xmlns:p14="http://schemas.microsoft.com/office/powerpoint/2010/main" val="2315150313"/>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2D90C8F2-6BAF-40D1-B361-F286BB98C7A2}"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031873"/>
          </a:xfrm>
          <a:prstGeom prst="rect">
            <a:avLst/>
          </a:prstGeom>
          <a:noFill/>
        </p:spPr>
        <p:txBody>
          <a:bodyPr wrap="square" rtlCol="0">
            <a:spAutoFit/>
          </a:bodyPr>
          <a:lstStyle/>
          <a:p>
            <a:pPr algn="just"/>
            <a:r>
              <a:rPr lang="pt-BR" sz="1600" b="0" dirty="0">
                <a:solidFill>
                  <a:schemeClr val="tx1"/>
                </a:solidFill>
                <a:latin typeface="Times New Roman" panose="02020603050405020304" pitchFamily="18" charset="0"/>
                <a:cs typeface="Times New Roman" panose="02020603050405020304" pitchFamily="18" charset="0"/>
              </a:rPr>
              <a:t>Regionalizarea implică gruparea prestatorilor de servicii într-o singură structură administrativă sau fizică pentru a îmbunătăţi serviciile şi eficienţa acestora. Regionalizarea serviciilor de alimentare cu apă și de canalizare poate include interconectarea sistemelor fizice pentru a ajuta la corectarea dezechilibrului resurselor de ape între primării și regiuni teritorial-administrative. Această perspectivă mai include şi cooperarea organizaţională între autorităţile publice locale (sau prestatorii de servicii), pentru a îmbunătăţi serviciile şi eficacitatea acestora. Astfel de ameliorări pot fi realizate prin: </a:t>
            </a:r>
          </a:p>
          <a:p>
            <a:pPr algn="just"/>
            <a:r>
              <a:rPr lang="pt-BR" sz="1600" b="0" dirty="0">
                <a:solidFill>
                  <a:schemeClr val="tx1"/>
                </a:solidFill>
                <a:latin typeface="Times New Roman" panose="02020603050405020304" pitchFamily="18" charset="0"/>
                <a:cs typeface="Times New Roman" panose="02020603050405020304" pitchFamily="18" charset="0"/>
              </a:rPr>
              <a:t>    - reducerea costurilor de producţie; </a:t>
            </a:r>
          </a:p>
          <a:p>
            <a:pPr algn="just"/>
            <a:r>
              <a:rPr lang="pt-BR" sz="1600" b="0" dirty="0">
                <a:solidFill>
                  <a:schemeClr val="tx1"/>
                </a:solidFill>
                <a:latin typeface="Times New Roman" panose="02020603050405020304" pitchFamily="18" charset="0"/>
                <a:cs typeface="Times New Roman" panose="02020603050405020304" pitchFamily="18" charset="0"/>
              </a:rPr>
              <a:t>    - gruparea capacităţilor, mijloacelor şi resurselor;</a:t>
            </a:r>
          </a:p>
          <a:p>
            <a:pPr algn="just"/>
            <a:r>
              <a:rPr lang="pt-BR" sz="1600" b="0" dirty="0">
                <a:solidFill>
                  <a:schemeClr val="tx1"/>
                </a:solidFill>
                <a:latin typeface="Times New Roman" panose="02020603050405020304" pitchFamily="18" charset="0"/>
                <a:cs typeface="Times New Roman" panose="02020603050405020304" pitchFamily="18" charset="0"/>
              </a:rPr>
              <a:t>    - sporirea echităţii accesului la servicii; </a:t>
            </a:r>
          </a:p>
          <a:p>
            <a:pPr algn="just"/>
            <a:r>
              <a:rPr lang="pt-BR" sz="1600" b="0" dirty="0">
                <a:solidFill>
                  <a:schemeClr val="tx1"/>
                </a:solidFill>
                <a:latin typeface="Times New Roman" panose="02020603050405020304" pitchFamily="18" charset="0"/>
                <a:cs typeface="Times New Roman" panose="02020603050405020304" pitchFamily="18" charset="0"/>
              </a:rPr>
              <a:t>    - îmbunătăţirea accesului la fonduri şi participarea sectorului privat.</a:t>
            </a:r>
          </a:p>
          <a:p>
            <a:pPr algn="just"/>
            <a:r>
              <a:rPr lang="pt-BR" sz="1600" dirty="0">
                <a:solidFill>
                  <a:schemeClr val="tx1"/>
                </a:solidFill>
                <a:latin typeface="Times New Roman" panose="02020603050405020304" pitchFamily="18" charset="0"/>
                <a:cs typeface="Times New Roman" panose="02020603050405020304" pitchFamily="18" charset="0"/>
              </a:rPr>
              <a:t>Multe localități ale țării n-au acces la resurse adecvate de apă. Republica Moldova are parte de surse limitate de apă, având doar două cursuri de apă curgătoare, în majoritatea regiunilor, resursele de apă subterană au o calitate care nu pot fi tratate la costuri accesibile. Acviferele puţin adânci, care de obicei servesc drept sursă de apă în zonele rurale, deseori nu întrunesc standardele de calitate şi fiabilitate.</a:t>
            </a:r>
            <a:endParaRPr lang="ro-RO" sz="1600" dirty="0">
              <a:solidFill>
                <a:schemeClr val="tx1"/>
              </a:solidFill>
              <a:latin typeface="Times New Roman" panose="02020603050405020304" pitchFamily="18" charset="0"/>
              <a:cs typeface="Times New Roman" panose="02020603050405020304" pitchFamily="18" charset="0"/>
            </a:endParaRPr>
          </a:p>
          <a:p>
            <a:pPr algn="just"/>
            <a:r>
              <a:rPr lang="en-US" sz="16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59201695"/>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0EB8E4C9-956C-4990-ADFB-6EC476CB696D}"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5016758"/>
          </a:xfrm>
          <a:prstGeom prst="rect">
            <a:avLst/>
          </a:prstGeom>
          <a:noFill/>
        </p:spPr>
        <p:txBody>
          <a:bodyPr wrap="square" rtlCol="0">
            <a:spAutoFit/>
          </a:bodyPr>
          <a:lstStyle/>
          <a:p>
            <a:pPr algn="just"/>
            <a:r>
              <a:rPr lang="pt-BR" sz="1600" dirty="0">
                <a:solidFill>
                  <a:schemeClr val="tx1"/>
                </a:solidFill>
                <a:latin typeface="Times New Roman" panose="02020603050405020304" pitchFamily="18" charset="0"/>
                <a:cs typeface="Times New Roman" panose="02020603050405020304" pitchFamily="18" charset="0"/>
              </a:rPr>
              <a:t>2.1. NECESITATEA REGIONALIZĂRII</a:t>
            </a:r>
            <a:r>
              <a:rPr lang="ro-RO" sz="1600" dirty="0">
                <a:solidFill>
                  <a:schemeClr val="tx1"/>
                </a:solidFill>
                <a:latin typeface="Times New Roman" panose="02020603050405020304" pitchFamily="18" charset="0"/>
                <a:cs typeface="Times New Roman" panose="02020603050405020304" pitchFamily="18" charset="0"/>
              </a:rPr>
              <a:t> </a:t>
            </a:r>
            <a:r>
              <a:rPr lang="ro-RO" sz="1600" b="0" dirty="0">
                <a:solidFill>
                  <a:schemeClr val="tx1"/>
                </a:solidFill>
                <a:latin typeface="Times New Roman" panose="02020603050405020304" pitchFamily="18" charset="0"/>
                <a:cs typeface="Times New Roman" panose="02020603050405020304" pitchFamily="18" charset="0"/>
              </a:rPr>
              <a:t>– a apărut o dată</a:t>
            </a:r>
            <a:r>
              <a:rPr lang="pt-BR" sz="1600" b="0" dirty="0">
                <a:solidFill>
                  <a:schemeClr val="tx1"/>
                </a:solidFill>
                <a:latin typeface="Times New Roman" panose="02020603050405020304" pitchFamily="18" charset="0"/>
                <a:cs typeface="Times New Roman" panose="02020603050405020304" pitchFamily="18" charset="0"/>
              </a:rPr>
              <a:t> cu semnarea Acordului de Asociere cu Uniunea Europeană, Republica Moldova și-a asumat obligații care implică investiții importante în serviciile de alimentare cu apă și de canalizare în vederea îmbunătățirii condițiilor de trai ale populației și de activitate a întreprinzătorilor prin asigurarea accesului la serviciul public de alimentare cu apă și de canalizare și conformării cu standardele de mediu ale UE.</a:t>
            </a:r>
          </a:p>
          <a:p>
            <a:pPr algn="just"/>
            <a:r>
              <a:rPr lang="pt-BR" sz="1600" b="0" dirty="0">
                <a:solidFill>
                  <a:schemeClr val="tx1"/>
                </a:solidFill>
                <a:latin typeface="Times New Roman" panose="02020603050405020304" pitchFamily="18" charset="0"/>
                <a:cs typeface="Times New Roman" panose="02020603050405020304" pitchFamily="18" charset="0"/>
              </a:rPr>
              <a:t>    Înființarea operatorilor regionali și, implicit, delegarea gestiunii serviciilor de alimentare cu apă și de canalizare către aceștia constituie un proces esențial pentru asigurarea respectării în termenele stabilite a acquis-ului comunitar și de asemenea pentru dezvoltarea capacității de absorbție a fondurilor și de implementare a viitoarelor proiecte de investiții. </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en-US" sz="1600" b="0" dirty="0">
                <a:solidFill>
                  <a:schemeClr val="tx1"/>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Necesitatea regionalizării în sectorul de apă și sanitație rezultă din următoarele motive:</a:t>
            </a:r>
          </a:p>
          <a:p>
            <a:pPr algn="just"/>
            <a:r>
              <a:rPr lang="ro-RO" sz="1600" b="0" dirty="0">
                <a:solidFill>
                  <a:schemeClr val="tx1"/>
                </a:solidFill>
                <a:latin typeface="Times New Roman" panose="02020603050405020304" pitchFamily="18" charset="0"/>
                <a:cs typeface="Times New Roman" panose="02020603050405020304" pitchFamily="18" charset="0"/>
              </a:rPr>
              <a:t>    - </a:t>
            </a:r>
            <a:r>
              <a:rPr lang="ro-RO" sz="1600" b="0" dirty="0" err="1">
                <a:solidFill>
                  <a:schemeClr val="tx1"/>
                </a:solidFill>
                <a:latin typeface="Times New Roman" panose="02020603050405020304" pitchFamily="18" charset="0"/>
                <a:cs typeface="Times New Roman" panose="02020603050405020304" pitchFamily="18" charset="0"/>
              </a:rPr>
              <a:t>Raţiuni</a:t>
            </a:r>
            <a:r>
              <a:rPr lang="ro-RO" sz="1600" b="0" dirty="0">
                <a:solidFill>
                  <a:schemeClr val="tx1"/>
                </a:solidFill>
                <a:latin typeface="Times New Roman" panose="02020603050405020304" pitchFamily="18" charset="0"/>
                <a:cs typeface="Times New Roman" panose="02020603050405020304" pitchFamily="18" charset="0"/>
              </a:rPr>
              <a:t> de integrare europeană - conformarea cu standardele de mediu în termenele stabilite;</a:t>
            </a:r>
          </a:p>
          <a:p>
            <a:pPr algn="just"/>
            <a:r>
              <a:rPr lang="ro-RO" sz="1600" b="0" dirty="0">
                <a:solidFill>
                  <a:schemeClr val="tx1"/>
                </a:solidFill>
                <a:latin typeface="Times New Roman" panose="02020603050405020304" pitchFamily="18" charset="0"/>
                <a:cs typeface="Times New Roman" panose="02020603050405020304" pitchFamily="18" charset="0"/>
              </a:rPr>
              <a:t>    - </a:t>
            </a:r>
            <a:r>
              <a:rPr lang="ro-RO" sz="1600" b="0" dirty="0" err="1">
                <a:solidFill>
                  <a:schemeClr val="tx1"/>
                </a:solidFill>
                <a:latin typeface="Times New Roman" panose="02020603050405020304" pitchFamily="18" charset="0"/>
                <a:cs typeface="Times New Roman" panose="02020603050405020304" pitchFamily="18" charset="0"/>
              </a:rPr>
              <a:t>Raţiuni</a:t>
            </a:r>
            <a:r>
              <a:rPr lang="ro-RO" sz="1600" b="0" dirty="0">
                <a:solidFill>
                  <a:schemeClr val="tx1"/>
                </a:solidFill>
                <a:latin typeface="Times New Roman" panose="02020603050405020304" pitchFamily="18" charset="0"/>
                <a:cs typeface="Times New Roman" panose="02020603050405020304" pitchFamily="18" charset="0"/>
              </a:rPr>
              <a:t> economice - folosirea economiilor la scară pentru reducerea costurilor de </a:t>
            </a:r>
            <a:r>
              <a:rPr lang="ro-RO" sz="1600" b="0" dirty="0" err="1">
                <a:solidFill>
                  <a:schemeClr val="tx1"/>
                </a:solidFill>
                <a:latin typeface="Times New Roman" panose="02020603050405020304" pitchFamily="18" charset="0"/>
                <a:cs typeface="Times New Roman" panose="02020603050405020304" pitchFamily="18" charset="0"/>
              </a:rPr>
              <a:t>investiţii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operare;</a:t>
            </a:r>
          </a:p>
          <a:p>
            <a:pPr algn="just"/>
            <a:r>
              <a:rPr lang="ro-RO" sz="1600" b="0" dirty="0">
                <a:solidFill>
                  <a:schemeClr val="tx1"/>
                </a:solidFill>
                <a:latin typeface="Times New Roman" panose="02020603050405020304" pitchFamily="18" charset="0"/>
                <a:cs typeface="Times New Roman" panose="02020603050405020304" pitchFamily="18" charset="0"/>
              </a:rPr>
              <a:t>    - </a:t>
            </a:r>
            <a:r>
              <a:rPr lang="ro-RO" sz="1600" b="0" dirty="0" err="1">
                <a:solidFill>
                  <a:schemeClr val="tx1"/>
                </a:solidFill>
                <a:latin typeface="Times New Roman" panose="02020603050405020304" pitchFamily="18" charset="0"/>
                <a:cs typeface="Times New Roman" panose="02020603050405020304" pitchFamily="18" charset="0"/>
              </a:rPr>
              <a:t>Raţiuni</a:t>
            </a:r>
            <a:r>
              <a:rPr lang="ro-RO" sz="1600" b="0" dirty="0">
                <a:solidFill>
                  <a:schemeClr val="tx1"/>
                </a:solidFill>
                <a:latin typeface="Times New Roman" panose="02020603050405020304" pitchFamily="18" charset="0"/>
                <a:cs typeface="Times New Roman" panose="02020603050405020304" pitchFamily="18" charset="0"/>
              </a:rPr>
              <a:t> de solidaritate:</a:t>
            </a:r>
          </a:p>
          <a:p>
            <a:pPr algn="just"/>
            <a:r>
              <a:rPr lang="ro-RO" sz="1600" b="0" dirty="0">
                <a:solidFill>
                  <a:schemeClr val="tx1"/>
                </a:solidFill>
                <a:latin typeface="Times New Roman" panose="02020603050405020304" pitchFamily="18" charset="0"/>
                <a:cs typeface="Times New Roman" panose="02020603050405020304" pitchFamily="18" charset="0"/>
              </a:rPr>
              <a:t>    o </a:t>
            </a:r>
            <a:r>
              <a:rPr lang="ro-RO" sz="1600" b="0" dirty="0" err="1">
                <a:solidFill>
                  <a:schemeClr val="tx1"/>
                </a:solidFill>
                <a:latin typeface="Times New Roman" panose="02020603050405020304" pitchFamily="18" charset="0"/>
                <a:cs typeface="Times New Roman" panose="02020603050405020304" pitchFamily="18" charset="0"/>
              </a:rPr>
              <a:t>Comunităţile</a:t>
            </a:r>
            <a:r>
              <a:rPr lang="ro-RO" sz="1600" b="0" dirty="0">
                <a:solidFill>
                  <a:schemeClr val="tx1"/>
                </a:solidFill>
                <a:latin typeface="Times New Roman" panose="02020603050405020304" pitchFamily="18" charset="0"/>
                <a:cs typeface="Times New Roman" panose="02020603050405020304" pitchFamily="18" charset="0"/>
              </a:rPr>
              <a:t> mici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mijlocii nu au capacitatea de pregătire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implementare a proiectelor,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operare a </a:t>
            </a:r>
            <a:r>
              <a:rPr lang="ro-RO" sz="1600" b="0" dirty="0" err="1">
                <a:solidFill>
                  <a:schemeClr val="tx1"/>
                </a:solidFill>
                <a:latin typeface="Times New Roman" panose="02020603050405020304" pitchFamily="18" charset="0"/>
                <a:cs typeface="Times New Roman" panose="02020603050405020304" pitchFamily="18" charset="0"/>
              </a:rPr>
              <a:t>investiţiilor</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ro-RO" sz="1600" b="0" dirty="0">
                <a:solidFill>
                  <a:schemeClr val="tx1"/>
                </a:solidFill>
                <a:latin typeface="Times New Roman" panose="02020603050405020304" pitchFamily="18" charset="0"/>
                <a:cs typeface="Times New Roman" panose="02020603050405020304" pitchFamily="18" charset="0"/>
              </a:rPr>
              <a:t>    o </a:t>
            </a:r>
            <a:r>
              <a:rPr lang="ro-RO" sz="1600" b="0" dirty="0" err="1">
                <a:solidFill>
                  <a:schemeClr val="tx1"/>
                </a:solidFill>
                <a:latin typeface="Times New Roman" panose="02020603050405020304" pitchFamily="18" charset="0"/>
                <a:cs typeface="Times New Roman" panose="02020603050405020304" pitchFamily="18" charset="0"/>
              </a:rPr>
              <a:t>Oraşele</a:t>
            </a:r>
            <a:r>
              <a:rPr lang="ro-RO" sz="1600" b="0" dirty="0">
                <a:solidFill>
                  <a:schemeClr val="tx1"/>
                </a:solidFill>
                <a:latin typeface="Times New Roman" panose="02020603050405020304" pitchFamily="18" charset="0"/>
                <a:cs typeface="Times New Roman" panose="02020603050405020304" pitchFamily="18" charset="0"/>
              </a:rPr>
              <a:t> mari au capacitatea de a-</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susţine</a:t>
            </a:r>
            <a:r>
              <a:rPr lang="ro-RO" sz="1600" b="0" dirty="0">
                <a:solidFill>
                  <a:schemeClr val="tx1"/>
                </a:solidFill>
                <a:latin typeface="Times New Roman" panose="02020603050405020304" pitchFamily="18" charset="0"/>
                <a:cs typeface="Times New Roman" panose="02020603050405020304" pitchFamily="18" charset="0"/>
              </a:rPr>
              <a:t> din surse proprii </a:t>
            </a:r>
            <a:r>
              <a:rPr lang="ro-RO" sz="1600" b="0" dirty="0" err="1">
                <a:solidFill>
                  <a:schemeClr val="tx1"/>
                </a:solidFill>
                <a:latin typeface="Times New Roman" panose="02020603050405020304" pitchFamily="18" charset="0"/>
                <a:cs typeface="Times New Roman" panose="02020603050405020304" pitchFamily="18" charset="0"/>
              </a:rPr>
              <a:t>investiţiile</a:t>
            </a:r>
            <a:r>
              <a:rPr lang="ro-RO" sz="1600" b="0" dirty="0">
                <a:solidFill>
                  <a:schemeClr val="tx1"/>
                </a:solidFill>
                <a:latin typeface="Times New Roman" panose="02020603050405020304" pitchFamily="18" charset="0"/>
                <a:cs typeface="Times New Roman" panose="02020603050405020304" pitchFamily="18" charset="0"/>
              </a:rPr>
              <a:t> necesare (fără asocierea cu </a:t>
            </a:r>
            <a:r>
              <a:rPr lang="ro-RO" sz="1600" b="0" dirty="0" err="1">
                <a:solidFill>
                  <a:schemeClr val="tx1"/>
                </a:solidFill>
                <a:latin typeface="Times New Roman" panose="02020603050405020304" pitchFamily="18" charset="0"/>
                <a:cs typeface="Times New Roman" panose="02020603050405020304" pitchFamily="18" charset="0"/>
              </a:rPr>
              <a:t>localităţile</a:t>
            </a:r>
            <a:r>
              <a:rPr lang="ro-RO" sz="1600" b="0" dirty="0">
                <a:solidFill>
                  <a:schemeClr val="tx1"/>
                </a:solidFill>
                <a:latin typeface="Times New Roman" panose="02020603050405020304" pitchFamily="18" charset="0"/>
                <a:cs typeface="Times New Roman" panose="02020603050405020304" pitchFamily="18" charset="0"/>
              </a:rPr>
              <a:t> mai mici, nu vor beneficia de fonduri nerambursabile).</a:t>
            </a:r>
          </a:p>
          <a:p>
            <a:pPr algn="just"/>
            <a:r>
              <a:rPr lang="ro-RO" sz="1600" b="0" dirty="0">
                <a:solidFill>
                  <a:schemeClr val="tx1"/>
                </a:solidFill>
                <a:latin typeface="Times New Roman" panose="02020603050405020304" pitchFamily="18" charset="0"/>
                <a:cs typeface="Times New Roman" panose="02020603050405020304" pitchFamily="18" charset="0"/>
              </a:rPr>
              <a:t>    - </a:t>
            </a:r>
            <a:r>
              <a:rPr lang="ro-RO" sz="1600" b="0" dirty="0" err="1">
                <a:solidFill>
                  <a:schemeClr val="tx1"/>
                </a:solidFill>
                <a:latin typeface="Times New Roman" panose="02020603050405020304" pitchFamily="18" charset="0"/>
                <a:cs typeface="Times New Roman" panose="02020603050405020304" pitchFamily="18" charset="0"/>
              </a:rPr>
              <a:t>Raţiuni</a:t>
            </a:r>
            <a:r>
              <a:rPr lang="ro-RO" sz="1600" b="0" dirty="0">
                <a:solidFill>
                  <a:schemeClr val="tx1"/>
                </a:solidFill>
                <a:latin typeface="Times New Roman" panose="02020603050405020304" pitchFamily="18" charset="0"/>
                <a:cs typeface="Times New Roman" panose="02020603050405020304" pitchFamily="18" charset="0"/>
              </a:rPr>
              <a:t> de viabilitate - viabilitatea </a:t>
            </a:r>
            <a:r>
              <a:rPr lang="ro-RO" sz="1600" b="0" dirty="0" err="1">
                <a:solidFill>
                  <a:schemeClr val="tx1"/>
                </a:solidFill>
                <a:latin typeface="Times New Roman" panose="02020603050405020304" pitchFamily="18" charset="0"/>
                <a:cs typeface="Times New Roman" panose="02020603050405020304" pitchFamily="18" charset="0"/>
              </a:rPr>
              <a:t>investiţiei</a:t>
            </a:r>
            <a:r>
              <a:rPr lang="ro-RO" sz="1600" b="0" dirty="0">
                <a:solidFill>
                  <a:schemeClr val="tx1"/>
                </a:solidFill>
                <a:latin typeface="Times New Roman" panose="02020603050405020304" pitchFamily="18" charset="0"/>
                <a:cs typeface="Times New Roman" panose="02020603050405020304" pitchFamily="18" charset="0"/>
              </a:rPr>
              <a:t> (rezultatul analizei </a:t>
            </a:r>
            <a:r>
              <a:rPr lang="ro-RO" sz="1600" b="0" dirty="0" err="1">
                <a:solidFill>
                  <a:schemeClr val="tx1"/>
                </a:solidFill>
                <a:latin typeface="Times New Roman" panose="02020603050405020304" pitchFamily="18" charset="0"/>
                <a:cs typeface="Times New Roman" panose="02020603050405020304" pitchFamily="18" charset="0"/>
              </a:rPr>
              <a:t>economico</a:t>
            </a:r>
            <a:r>
              <a:rPr lang="ro-RO" sz="1600" b="0" dirty="0">
                <a:solidFill>
                  <a:schemeClr val="tx1"/>
                </a:solidFill>
                <a:latin typeface="Times New Roman" panose="02020603050405020304" pitchFamily="18" charset="0"/>
                <a:cs typeface="Times New Roman" panose="02020603050405020304" pitchFamily="18" charset="0"/>
              </a:rPr>
              <a:t>-financiare) – nu poate fi demonstrată în majoritatea </a:t>
            </a:r>
            <a:r>
              <a:rPr lang="ro-RO" sz="1600" b="0" dirty="0" err="1">
                <a:solidFill>
                  <a:schemeClr val="tx1"/>
                </a:solidFill>
                <a:latin typeface="Times New Roman" panose="02020603050405020304" pitchFamily="18" charset="0"/>
                <a:cs typeface="Times New Roman" panose="02020603050405020304" pitchFamily="18" charset="0"/>
              </a:rPr>
              <a:t>localităţilor</a:t>
            </a:r>
            <a:r>
              <a:rPr lang="ro-RO" sz="1600" b="0" dirty="0">
                <a:solidFill>
                  <a:schemeClr val="tx1"/>
                </a:solidFill>
                <a:latin typeface="Times New Roman" panose="02020603050405020304" pitchFamily="18" charset="0"/>
                <a:cs typeface="Times New Roman" panose="02020603050405020304" pitchFamily="18" charset="0"/>
              </a:rPr>
              <a:t> mici (cu datorii istorice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fără </a:t>
            </a:r>
            <a:r>
              <a:rPr lang="ro-RO" sz="1600" b="0" dirty="0" err="1">
                <a:solidFill>
                  <a:schemeClr val="tx1"/>
                </a:solidFill>
                <a:latin typeface="Times New Roman" panose="02020603050405020304" pitchFamily="18" charset="0"/>
                <a:cs typeface="Times New Roman" panose="02020603050405020304" pitchFamily="18" charset="0"/>
              </a:rPr>
              <a:t>experienţa</a:t>
            </a:r>
            <a:r>
              <a:rPr lang="ro-RO" sz="1600" b="0" dirty="0">
                <a:solidFill>
                  <a:schemeClr val="tx1"/>
                </a:solidFill>
                <a:latin typeface="Times New Roman" panose="02020603050405020304" pitchFamily="18" charset="0"/>
                <a:cs typeface="Times New Roman" panose="02020603050405020304" pitchFamily="18" charset="0"/>
              </a:rPr>
              <a:t> necesară).</a:t>
            </a:r>
          </a:p>
        </p:txBody>
      </p:sp>
    </p:spTree>
    <p:extLst>
      <p:ext uri="{BB962C8B-B14F-4D97-AF65-F5344CB8AC3E}">
        <p14:creationId xmlns:p14="http://schemas.microsoft.com/office/powerpoint/2010/main" val="79103624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9111E195-3DAE-43A7-960E-D132290C9B19}"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325925" y="1598927"/>
            <a:ext cx="8669859" cy="4893647"/>
          </a:xfrm>
          <a:prstGeom prst="rect">
            <a:avLst/>
          </a:prstGeom>
          <a:noFill/>
        </p:spPr>
        <p:txBody>
          <a:bodyPr wrap="square" rtlCol="0">
            <a:spAutoFit/>
          </a:bodyPr>
          <a:lstStyle/>
          <a:p>
            <a:pPr algn="just"/>
            <a:r>
              <a:rPr lang="ro-RO" sz="1600" b="0" dirty="0">
                <a:solidFill>
                  <a:schemeClr val="tx1"/>
                </a:solidFill>
                <a:latin typeface="Times New Roman" panose="02020603050405020304" pitchFamily="18" charset="0"/>
                <a:cs typeface="Times New Roman" panose="02020603050405020304" pitchFamily="18" charset="0"/>
              </a:rPr>
              <a:t> (2) În cazul reorganizării sau lichidării operatorilor care </a:t>
            </a:r>
            <a:r>
              <a:rPr lang="ro-RO" sz="1600" b="0" dirty="0" err="1">
                <a:solidFill>
                  <a:schemeClr val="tx1"/>
                </a:solidFill>
                <a:latin typeface="Times New Roman" panose="02020603050405020304" pitchFamily="18" charset="0"/>
                <a:cs typeface="Times New Roman" panose="02020603050405020304" pitchFamily="18" charset="0"/>
              </a:rPr>
              <a:t>îşi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desfăşoară</a:t>
            </a:r>
            <a:r>
              <a:rPr lang="ro-RO" sz="1600" b="0" dirty="0">
                <a:solidFill>
                  <a:schemeClr val="tx1"/>
                </a:solidFill>
                <a:latin typeface="Times New Roman" panose="02020603050405020304" pitchFamily="18" charset="0"/>
                <a:cs typeface="Times New Roman" panose="02020603050405020304" pitchFamily="18" charset="0"/>
              </a:rPr>
              <a:t> activitatea în baza unor contracte de delegare a gestiunii în </a:t>
            </a:r>
            <a:r>
              <a:rPr lang="ro-RO" sz="1600" b="0" dirty="0" err="1">
                <a:solidFill>
                  <a:schemeClr val="tx1"/>
                </a:solidFill>
                <a:latin typeface="Times New Roman" panose="02020603050405020304" pitchFamily="18" charset="0"/>
                <a:cs typeface="Times New Roman" panose="02020603050405020304" pitchFamily="18" charset="0"/>
              </a:rPr>
              <a:t>condiţiile</a:t>
            </a:r>
            <a:r>
              <a:rPr lang="ro-RO" sz="1600" b="0" dirty="0">
                <a:solidFill>
                  <a:schemeClr val="tx1"/>
                </a:solidFill>
                <a:latin typeface="Times New Roman" panose="02020603050405020304" pitchFamily="18" charset="0"/>
                <a:cs typeface="Times New Roman" panose="02020603050405020304" pitchFamily="18" charset="0"/>
              </a:rPr>
              <a:t> prezentei legi, </a:t>
            </a:r>
            <a:r>
              <a:rPr lang="ro-RO" sz="1600" b="0" dirty="0" err="1">
                <a:solidFill>
                  <a:schemeClr val="tx1"/>
                </a:solidFill>
                <a:latin typeface="Times New Roman" panose="02020603050405020304" pitchFamily="18" charset="0"/>
                <a:cs typeface="Times New Roman" panose="02020603050405020304" pitchFamily="18" charset="0"/>
              </a:rPr>
              <a:t>autorităţile</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administraţiei</a:t>
            </a:r>
            <a:r>
              <a:rPr lang="ro-RO" sz="1600" b="0" dirty="0">
                <a:solidFill>
                  <a:schemeClr val="tx1"/>
                </a:solidFill>
                <a:latin typeface="Times New Roman" panose="02020603050405020304" pitchFamily="18" charset="0"/>
                <a:cs typeface="Times New Roman" panose="02020603050405020304" pitchFamily="18" charset="0"/>
              </a:rPr>
              <a:t> publice locale de nivelul </a:t>
            </a:r>
            <a:r>
              <a:rPr lang="ro-RO" sz="1600" b="0" dirty="0" err="1">
                <a:solidFill>
                  <a:schemeClr val="tx1"/>
                </a:solidFill>
                <a:latin typeface="Times New Roman" panose="02020603050405020304" pitchFamily="18" charset="0"/>
                <a:cs typeface="Times New Roman" panose="02020603050405020304" pitchFamily="18" charset="0"/>
              </a:rPr>
              <a:t>întîi</a:t>
            </a:r>
            <a:r>
              <a:rPr lang="ro-RO" sz="1600" b="0" dirty="0">
                <a:solidFill>
                  <a:schemeClr val="tx1"/>
                </a:solidFill>
                <a:latin typeface="Times New Roman" panose="02020603050405020304" pitchFamily="18" charset="0"/>
                <a:cs typeface="Times New Roman" panose="02020603050405020304" pitchFamily="18" charset="0"/>
              </a:rPr>
              <a:t> vor organiza proceduri noi de încheiere a contractelor de delegare a gestiunii serviciului cu un nou operator.</a:t>
            </a:r>
          </a:p>
          <a:p>
            <a:pPr algn="just"/>
            <a:r>
              <a:rPr lang="ro-RO" sz="1600" b="0" dirty="0">
                <a:solidFill>
                  <a:schemeClr val="tx1"/>
                </a:solidFill>
                <a:latin typeface="Times New Roman" panose="02020603050405020304" pitchFamily="18" charset="0"/>
                <a:cs typeface="Times New Roman" panose="02020603050405020304" pitchFamily="18" charset="0"/>
              </a:rPr>
              <a:t>    (3) Municipiile </a:t>
            </a:r>
            <a:r>
              <a:rPr lang="ro-RO" sz="1600" b="0" dirty="0" err="1">
                <a:solidFill>
                  <a:schemeClr val="tx1"/>
                </a:solidFill>
                <a:latin typeface="Times New Roman" panose="02020603050405020304" pitchFamily="18" charset="0"/>
                <a:cs typeface="Times New Roman" panose="02020603050405020304" pitchFamily="18" charset="0"/>
              </a:rPr>
              <a:t>Chişinău</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Bălţi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îşi</a:t>
            </a:r>
            <a:r>
              <a:rPr lang="ro-RO" sz="1600" b="0" dirty="0">
                <a:solidFill>
                  <a:schemeClr val="tx1"/>
                </a:solidFill>
                <a:latin typeface="Times New Roman" panose="02020603050405020304" pitchFamily="18" charset="0"/>
                <a:cs typeface="Times New Roman" panose="02020603050405020304" pitchFamily="18" charset="0"/>
              </a:rPr>
              <a:t> exercită </a:t>
            </a:r>
            <a:r>
              <a:rPr lang="ro-RO" sz="1600" b="0" dirty="0" err="1">
                <a:solidFill>
                  <a:schemeClr val="tx1"/>
                </a:solidFill>
                <a:latin typeface="Times New Roman" panose="02020603050405020304" pitchFamily="18" charset="0"/>
                <a:cs typeface="Times New Roman" panose="02020603050405020304" pitchFamily="18" charset="0"/>
              </a:rPr>
              <a:t>competenţele</a:t>
            </a:r>
            <a:r>
              <a:rPr lang="ro-RO" sz="1600" b="0" dirty="0">
                <a:solidFill>
                  <a:schemeClr val="tx1"/>
                </a:solidFill>
                <a:latin typeface="Times New Roman" panose="02020603050405020304" pitchFamily="18" charset="0"/>
                <a:cs typeface="Times New Roman" panose="02020603050405020304" pitchFamily="18" charset="0"/>
              </a:rPr>
              <a:t> prevăzute la alin. (1)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(2) cu aplicarea </a:t>
            </a:r>
            <a:r>
              <a:rPr lang="ro-RO" sz="1600" b="0" dirty="0" err="1">
                <a:solidFill>
                  <a:schemeClr val="tx1"/>
                </a:solidFill>
                <a:latin typeface="Times New Roman" panose="02020603050405020304" pitchFamily="18" charset="0"/>
                <a:cs typeface="Times New Roman" panose="02020603050405020304" pitchFamily="18" charset="0"/>
              </a:rPr>
              <a:t>particularităţilor</a:t>
            </a:r>
            <a:r>
              <a:rPr lang="ro-RO" sz="1600" b="0" dirty="0">
                <a:solidFill>
                  <a:schemeClr val="tx1"/>
                </a:solidFill>
                <a:latin typeface="Times New Roman" panose="02020603050405020304" pitchFamily="18" charset="0"/>
                <a:cs typeface="Times New Roman" panose="02020603050405020304" pitchFamily="18" charset="0"/>
              </a:rPr>
              <a:t> stabilite de </a:t>
            </a:r>
            <a:r>
              <a:rPr lang="ro-RO" sz="1600" b="0" dirty="0" err="1">
                <a:solidFill>
                  <a:schemeClr val="tx1"/>
                </a:solidFill>
                <a:latin typeface="Times New Roman" panose="02020603050405020304" pitchFamily="18" charset="0"/>
                <a:cs typeface="Times New Roman" panose="02020603050405020304" pitchFamily="18" charset="0"/>
              </a:rPr>
              <a:t>legislaţia</a:t>
            </a:r>
            <a:r>
              <a:rPr lang="ro-RO" sz="1600" b="0" dirty="0">
                <a:solidFill>
                  <a:schemeClr val="tx1"/>
                </a:solidFill>
                <a:latin typeface="Times New Roman" panose="02020603050405020304" pitchFamily="18" charset="0"/>
                <a:cs typeface="Times New Roman" panose="02020603050405020304" pitchFamily="18" charset="0"/>
              </a:rPr>
              <a:t> în vigoare pentru </a:t>
            </a:r>
            <a:r>
              <a:rPr lang="ro-RO" sz="1600" b="0" dirty="0" err="1">
                <a:solidFill>
                  <a:schemeClr val="tx1"/>
                </a:solidFill>
                <a:latin typeface="Times New Roman" panose="02020603050405020304" pitchFamily="18" charset="0"/>
                <a:cs typeface="Times New Roman" panose="02020603050405020304" pitchFamily="18" charset="0"/>
              </a:rPr>
              <a:t>unităţile</a:t>
            </a:r>
            <a:r>
              <a:rPr lang="ro-RO" sz="1600" b="0" dirty="0">
                <a:solidFill>
                  <a:schemeClr val="tx1"/>
                </a:solidFill>
                <a:latin typeface="Times New Roman" panose="02020603050405020304" pitchFamily="18" charset="0"/>
                <a:cs typeface="Times New Roman" panose="02020603050405020304" pitchFamily="18" charset="0"/>
              </a:rPr>
              <a:t> administrativ-teritoriale respective.</a:t>
            </a:r>
          </a:p>
          <a:p>
            <a:pPr algn="just"/>
            <a:r>
              <a:rPr lang="ro-RO" sz="2000" dirty="0">
                <a:solidFill>
                  <a:schemeClr val="tx1"/>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Articolul 9. Supravegherea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controlul de stat al serviciului public de alimentare cu apă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de canalizare</a:t>
            </a:r>
          </a:p>
          <a:p>
            <a:pPr algn="just"/>
            <a:r>
              <a:rPr lang="ro-RO" sz="1600" b="0" dirty="0">
                <a:solidFill>
                  <a:schemeClr val="tx1"/>
                </a:solidFill>
                <a:latin typeface="Times New Roman" panose="02020603050405020304" pitchFamily="18" charset="0"/>
                <a:cs typeface="Times New Roman" panose="02020603050405020304" pitchFamily="18" charset="0"/>
              </a:rPr>
              <a:t>    Supravegherea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controlul de stat al serviciului public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 se efectuează de către:</a:t>
            </a:r>
          </a:p>
          <a:p>
            <a:pPr algn="just"/>
            <a:r>
              <a:rPr lang="ro-RO" sz="1600" b="0" dirty="0">
                <a:solidFill>
                  <a:schemeClr val="tx1"/>
                </a:solidFill>
                <a:latin typeface="Times New Roman" panose="02020603050405020304" pitchFamily="18" charset="0"/>
                <a:cs typeface="Times New Roman" panose="02020603050405020304" pitchFamily="18" charset="0"/>
              </a:rPr>
              <a:t>    a) serviciul supravegherii de stat a </a:t>
            </a:r>
            <a:r>
              <a:rPr lang="ro-RO" sz="1600" b="0" dirty="0" err="1">
                <a:solidFill>
                  <a:schemeClr val="tx1"/>
                </a:solidFill>
                <a:latin typeface="Times New Roman" panose="02020603050405020304" pitchFamily="18" charset="0"/>
                <a:cs typeface="Times New Roman" panose="02020603050405020304" pitchFamily="18" charset="0"/>
              </a:rPr>
              <a:t>sănătăţii</a:t>
            </a:r>
            <a:r>
              <a:rPr lang="ro-RO" sz="1600" b="0" dirty="0">
                <a:solidFill>
                  <a:schemeClr val="tx1"/>
                </a:solidFill>
                <a:latin typeface="Times New Roman" panose="02020603050405020304" pitchFamily="18" charset="0"/>
                <a:cs typeface="Times New Roman" panose="02020603050405020304" pitchFamily="18" charset="0"/>
              </a:rPr>
              <a:t> publice;</a:t>
            </a:r>
          </a:p>
          <a:p>
            <a:pPr algn="just"/>
            <a:r>
              <a:rPr lang="ro-RO" sz="1600" b="0" dirty="0">
                <a:solidFill>
                  <a:schemeClr val="tx1"/>
                </a:solidFill>
                <a:latin typeface="Times New Roman" panose="02020603050405020304" pitchFamily="18" charset="0"/>
                <a:cs typeface="Times New Roman" panose="02020603050405020304" pitchFamily="18" charset="0"/>
              </a:rPr>
              <a:t>    b) organul de </a:t>
            </a:r>
            <a:r>
              <a:rPr lang="ro-RO" sz="1600" b="0" dirty="0" err="1">
                <a:solidFill>
                  <a:schemeClr val="tx1"/>
                </a:solidFill>
                <a:latin typeface="Times New Roman" panose="02020603050405020304" pitchFamily="18" charset="0"/>
                <a:cs typeface="Times New Roman" panose="02020603050405020304" pitchFamily="18" charset="0"/>
              </a:rPr>
              <a:t>protecţie</a:t>
            </a:r>
            <a:r>
              <a:rPr lang="ro-RO" sz="1600" b="0" dirty="0">
                <a:solidFill>
                  <a:schemeClr val="tx1"/>
                </a:solidFill>
                <a:latin typeface="Times New Roman" panose="02020603050405020304" pitchFamily="18" charset="0"/>
                <a:cs typeface="Times New Roman" panose="02020603050405020304" pitchFamily="18" charset="0"/>
              </a:rPr>
              <a:t> a mediului înconjurător; </a:t>
            </a:r>
          </a:p>
          <a:p>
            <a:pPr algn="just"/>
            <a:r>
              <a:rPr lang="ro-RO" sz="1600" b="0" dirty="0">
                <a:solidFill>
                  <a:schemeClr val="tx1"/>
                </a:solidFill>
                <a:latin typeface="Times New Roman" panose="02020603050405020304" pitchFamily="18" charset="0"/>
                <a:cs typeface="Times New Roman" panose="02020603050405020304" pitchFamily="18" charset="0"/>
              </a:rPr>
              <a:t>    c) serviciul de administrare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supraveghere a resurselor de apă; </a:t>
            </a:r>
          </a:p>
          <a:p>
            <a:pPr algn="just"/>
            <a:r>
              <a:rPr lang="ro-RO" sz="1600" b="0" dirty="0">
                <a:solidFill>
                  <a:schemeClr val="tx1"/>
                </a:solidFill>
                <a:latin typeface="Times New Roman" panose="02020603050405020304" pitchFamily="18" charset="0"/>
                <a:cs typeface="Times New Roman" panose="02020603050405020304" pitchFamily="18" charset="0"/>
              </a:rPr>
              <a:t>    d) organul de control asupra aplicării </a:t>
            </a:r>
            <a:r>
              <a:rPr lang="ro-RO" sz="1600" b="0" dirty="0" err="1">
                <a:solidFill>
                  <a:schemeClr val="tx1"/>
                </a:solidFill>
                <a:latin typeface="Times New Roman" panose="02020603050405020304" pitchFamily="18" charset="0"/>
                <a:cs typeface="Times New Roman" panose="02020603050405020304" pitchFamily="18" charset="0"/>
              </a:rPr>
              <a:t>legislaţiei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 documentelor normative în </a:t>
            </a:r>
            <a:r>
              <a:rPr lang="ro-RO" sz="1600" b="0" dirty="0" err="1">
                <a:solidFill>
                  <a:schemeClr val="tx1"/>
                </a:solidFill>
                <a:latin typeface="Times New Roman" panose="02020603050405020304" pitchFamily="18" charset="0"/>
                <a:cs typeface="Times New Roman" panose="02020603050405020304" pitchFamily="18" charset="0"/>
              </a:rPr>
              <a:t>construcţii</a:t>
            </a:r>
            <a:r>
              <a:rPr lang="ro-RO" sz="1600" b="0" dirty="0">
                <a:solidFill>
                  <a:schemeClr val="tx1"/>
                </a:solidFill>
                <a:latin typeface="Times New Roman" panose="02020603050405020304" pitchFamily="18" charset="0"/>
                <a:cs typeface="Times New Roman" panose="02020603050405020304" pitchFamily="18" charset="0"/>
              </a:rPr>
              <a:t>.</a:t>
            </a:r>
          </a:p>
          <a:p>
            <a:r>
              <a:rPr lang="ro-RO" sz="2000" dirty="0">
                <a:solidFill>
                  <a:schemeClr val="tx1"/>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Articolul 11. Gestiunea serviciului public de alimentare cu apă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de canalizare </a:t>
            </a:r>
          </a:p>
          <a:p>
            <a:r>
              <a:rPr lang="ro-RO" sz="1600" b="0" dirty="0">
                <a:solidFill>
                  <a:schemeClr val="tx1"/>
                </a:solidFill>
                <a:latin typeface="Times New Roman" panose="02020603050405020304" pitchFamily="18" charset="0"/>
                <a:cs typeface="Times New Roman" panose="02020603050405020304" pitchFamily="18" charset="0"/>
              </a:rPr>
              <a:t>    (1) Gestiunea serviciului public de alimentare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canalizare se organizează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se realizează prin:</a:t>
            </a:r>
          </a:p>
          <a:p>
            <a:r>
              <a:rPr lang="ro-RO" sz="1600" b="0" dirty="0">
                <a:solidFill>
                  <a:schemeClr val="tx1"/>
                </a:solidFill>
                <a:latin typeface="Times New Roman" panose="02020603050405020304" pitchFamily="18" charset="0"/>
                <a:cs typeface="Times New Roman" panose="02020603050405020304" pitchFamily="18" charset="0"/>
              </a:rPr>
              <a:t>    a) gestiune directă;</a:t>
            </a:r>
          </a:p>
          <a:p>
            <a:r>
              <a:rPr lang="ro-RO" sz="1600" b="0" dirty="0">
                <a:solidFill>
                  <a:schemeClr val="tx1"/>
                </a:solidFill>
                <a:latin typeface="Times New Roman" panose="02020603050405020304" pitchFamily="18" charset="0"/>
                <a:cs typeface="Times New Roman" panose="02020603050405020304" pitchFamily="18" charset="0"/>
              </a:rPr>
              <a:t>    b) gestiune delegată.     </a:t>
            </a:r>
          </a:p>
        </p:txBody>
      </p:sp>
    </p:spTree>
    <p:extLst>
      <p:ext uri="{BB962C8B-B14F-4D97-AF65-F5344CB8AC3E}">
        <p14:creationId xmlns:p14="http://schemas.microsoft.com/office/powerpoint/2010/main" val="4282131292"/>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5B7A8942-A8A4-401F-B8B6-AE268AC273A6}"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3293209"/>
          </a:xfrm>
          <a:prstGeom prst="rect">
            <a:avLst/>
          </a:prstGeom>
          <a:noFill/>
        </p:spPr>
        <p:txBody>
          <a:bodyPr wrap="square" rtlCol="0">
            <a:spAutoFit/>
          </a:bodyPr>
          <a:lstStyle/>
          <a:p>
            <a:r>
              <a:rPr lang="pt-BR" sz="1600" dirty="0">
                <a:solidFill>
                  <a:schemeClr val="tx1"/>
                </a:solidFill>
                <a:latin typeface="Times New Roman" panose="02020603050405020304" pitchFamily="18" charset="0"/>
                <a:cs typeface="Times New Roman" panose="02020603050405020304" pitchFamily="18" charset="0"/>
              </a:rPr>
              <a:t>2.2. PRINCIPALELE AVANTAJE ALE REGIONALIZĂRII</a:t>
            </a:r>
          </a:p>
          <a:p>
            <a:pPr algn="just"/>
            <a:r>
              <a:rPr lang="pt-BR" sz="1600" b="0" dirty="0">
                <a:solidFill>
                  <a:schemeClr val="tx1"/>
                </a:solidFill>
                <a:latin typeface="Times New Roman" panose="02020603050405020304" pitchFamily="18" charset="0"/>
                <a:cs typeface="Times New Roman" panose="02020603050405020304" pitchFamily="18" charset="0"/>
              </a:rPr>
              <a:t>    • Furnizarea serviciilor la nivel regional prin sisteme integrate și cu un management mai profesionist duce în timp la reducerea pierderilor de apă, promovarea conservării resurselor, minimizarea investițiilor și protecția surselor de apă;</a:t>
            </a:r>
          </a:p>
          <a:p>
            <a:pPr algn="just"/>
            <a:r>
              <a:rPr lang="pt-BR" sz="1600" b="0" dirty="0">
                <a:solidFill>
                  <a:schemeClr val="tx1"/>
                </a:solidFill>
                <a:latin typeface="Times New Roman" panose="02020603050405020304" pitchFamily="18" charset="0"/>
                <a:cs typeface="Times New Roman" panose="02020603050405020304" pitchFamily="18" charset="0"/>
              </a:rPr>
              <a:t>    • Creșterea capacității de pregătire și implementare a proiectelor de investiții precum și a capacității de negociere a finanțării;</a:t>
            </a:r>
          </a:p>
          <a:p>
            <a:pPr algn="just"/>
            <a:r>
              <a:rPr lang="pt-BR" sz="1600" b="0" dirty="0">
                <a:solidFill>
                  <a:schemeClr val="tx1"/>
                </a:solidFill>
                <a:latin typeface="Times New Roman" panose="02020603050405020304" pitchFamily="18" charset="0"/>
                <a:cs typeface="Times New Roman" panose="02020603050405020304" pitchFamily="18" charset="0"/>
              </a:rPr>
              <a:t>    • Îmbunătățirea calității serviciilor furnizate, a relației cu clienții și a percepției acestora privind operatorii;</a:t>
            </a:r>
          </a:p>
          <a:p>
            <a:pPr algn="just"/>
            <a:r>
              <a:rPr lang="pt-BR" sz="1600" b="0" dirty="0">
                <a:solidFill>
                  <a:schemeClr val="tx1"/>
                </a:solidFill>
                <a:latin typeface="Times New Roman" panose="02020603050405020304" pitchFamily="18" charset="0"/>
                <a:cs typeface="Times New Roman" panose="02020603050405020304" pitchFamily="18" charset="0"/>
              </a:rPr>
              <a:t>    • Realizarea de economii de scară cu impact asupra eficientizării anumitor categorii de costuri: centralizarea activității de facturare și managementul financiar, unitatea de implementare a proiectelor la nivel regional, managementul laboratoarelor la nivel regional etc.;</a:t>
            </a:r>
          </a:p>
          <a:p>
            <a:pPr algn="just"/>
            <a:r>
              <a:rPr lang="pt-BR" sz="1600" b="0" dirty="0">
                <a:solidFill>
                  <a:schemeClr val="tx1"/>
                </a:solidFill>
                <a:latin typeface="Times New Roman" panose="02020603050405020304" pitchFamily="18" charset="0"/>
                <a:cs typeface="Times New Roman" panose="02020603050405020304" pitchFamily="18" charset="0"/>
              </a:rPr>
              <a:t>    • Conducerea activității prin folosirea instrumentelor de management moderne și eficiente și reducerea implicării factorului politic în desfășurarea activității.</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5657350"/>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703F9E1-097E-4616-A55E-2B4B2BE652F1}"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2308324"/>
          </a:xfrm>
          <a:prstGeom prst="rect">
            <a:avLst/>
          </a:prstGeom>
          <a:noFill/>
        </p:spPr>
        <p:txBody>
          <a:bodyPr wrap="square" rtlCol="0">
            <a:spAutoFit/>
          </a:bodyPr>
          <a:lstStyle/>
          <a:p>
            <a:pPr algn="just"/>
            <a:r>
              <a:rPr lang="ro-RO" sz="1600" dirty="0">
                <a:solidFill>
                  <a:schemeClr val="tx1"/>
                </a:solidFill>
                <a:latin typeface="Times New Roman" panose="02020603050405020304" pitchFamily="18" charset="0"/>
                <a:cs typeface="Times New Roman" panose="02020603050405020304" pitchFamily="18" charset="0"/>
              </a:rPr>
              <a:t>Importanța regionalizării pentru RM</a:t>
            </a:r>
          </a:p>
          <a:p>
            <a:pPr algn="just"/>
            <a:r>
              <a:rPr lang="ro-RO" sz="1600" b="0" dirty="0">
                <a:solidFill>
                  <a:schemeClr val="tx1"/>
                </a:solidFill>
                <a:latin typeface="Times New Roman" panose="02020603050405020304" pitchFamily="18" charset="0"/>
                <a:cs typeface="Times New Roman" panose="02020603050405020304" pitchFamily="18" charset="0"/>
              </a:rPr>
              <a:t>Sectorul alimentării cu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sanitației dă dovadă de multe puncte slabe, care ar putea fi abordate de regionalizare,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anume:</a:t>
            </a:r>
          </a:p>
          <a:p>
            <a:pPr marL="285750" indent="-285750" algn="just">
              <a:buFont typeface="Wingdings" panose="05000000000000000000" pitchFamily="2" charset="2"/>
              <a:buChar char="ü"/>
            </a:pPr>
            <a:r>
              <a:rPr lang="pt-BR" sz="1600" b="0" dirty="0">
                <a:solidFill>
                  <a:schemeClr val="tx1"/>
                </a:solidFill>
                <a:latin typeface="Times New Roman" panose="02020603050405020304" pitchFamily="18" charset="0"/>
                <a:cs typeface="Times New Roman" panose="02020603050405020304" pitchFamily="18" charset="0"/>
              </a:rPr>
              <a:t>În multe regiuni, resursele de apă subterană dau dovadă de o calitate inadecvată şi nu pot fi tratate cu costuri accesibile. </a:t>
            </a:r>
            <a:endParaRPr lang="ro-RO" sz="1600" b="0" dirty="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pt-BR" sz="1600" b="0" dirty="0">
                <a:solidFill>
                  <a:schemeClr val="tx1"/>
                </a:solidFill>
                <a:latin typeface="Times New Roman" panose="02020603050405020304" pitchFamily="18" charset="0"/>
                <a:cs typeface="Times New Roman" panose="02020603050405020304" pitchFamily="18" charset="0"/>
              </a:rPr>
              <a:t>Acviferele utilizate în zonele rurale nu întrunesc standardele de calitate şi fiabilitate. </a:t>
            </a:r>
            <a:endParaRPr lang="ro-RO" sz="1600" b="0" dirty="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pt-BR" sz="1600" b="0" dirty="0">
                <a:solidFill>
                  <a:schemeClr val="tx1"/>
                </a:solidFill>
                <a:latin typeface="Times New Roman" panose="02020603050405020304" pitchFamily="18" charset="0"/>
                <a:cs typeface="Times New Roman" panose="02020603050405020304" pitchFamily="18" charset="0"/>
              </a:rPr>
              <a:t>Sectorul de alimentare cu apă și sanitație nu este performant pentru ambele servicii.</a:t>
            </a:r>
            <a:endParaRPr lang="ro-RO" sz="1600" b="0" dirty="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pt-BR" sz="1600" b="0" dirty="0">
                <a:solidFill>
                  <a:schemeClr val="tx1"/>
                </a:solidFill>
                <a:latin typeface="Times New Roman" panose="02020603050405020304" pitchFamily="18" charset="0"/>
                <a:cs typeface="Times New Roman" panose="02020603050405020304" pitchFamily="18" charset="0"/>
              </a:rPr>
              <a:t>Sectorul este fragmentat într-o mulţime de prestatori ineficienţi de scara mică.</a:t>
            </a:r>
            <a:endParaRPr lang="ro-RO" sz="1600" b="0" dirty="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ro-RO" sz="1600" b="0" dirty="0">
                <a:solidFill>
                  <a:schemeClr val="tx1"/>
                </a:solidFill>
                <a:latin typeface="Times New Roman" panose="02020603050405020304" pitchFamily="18" charset="0"/>
                <a:cs typeface="Times New Roman" panose="02020603050405020304" pitchFamily="18" charset="0"/>
              </a:rPr>
              <a:t>P</a:t>
            </a:r>
            <a:r>
              <a:rPr lang="pt-BR" sz="1600" b="0" dirty="0">
                <a:solidFill>
                  <a:schemeClr val="tx1"/>
                </a:solidFill>
                <a:latin typeface="Times New Roman" panose="02020603050405020304" pitchFamily="18" charset="0"/>
                <a:cs typeface="Times New Roman" panose="02020603050405020304" pitchFamily="18" charset="0"/>
              </a:rPr>
              <a:t>este jumătate din operatori nu sunt sustenabili din punct de vedere financiar.</a:t>
            </a:r>
          </a:p>
        </p:txBody>
      </p:sp>
    </p:spTree>
    <p:extLst>
      <p:ext uri="{BB962C8B-B14F-4D97-AF65-F5344CB8AC3E}">
        <p14:creationId xmlns:p14="http://schemas.microsoft.com/office/powerpoint/2010/main" val="1736009511"/>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66CD17FE-FEC5-4DBC-A437-B7381B762377}"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788857" cy="4770537"/>
          </a:xfrm>
          <a:prstGeom prst="rect">
            <a:avLst/>
          </a:prstGeom>
          <a:noFill/>
        </p:spPr>
        <p:txBody>
          <a:bodyPr wrap="square" rtlCol="0">
            <a:spAutoFit/>
          </a:bodyPr>
          <a:lstStyle/>
          <a:p>
            <a:r>
              <a:rPr lang="it-IT" sz="1600" dirty="0">
                <a:solidFill>
                  <a:srgbClr val="0000FF"/>
                </a:solidFill>
                <a:latin typeface="Times New Roman" panose="02020603050405020304" pitchFamily="18" charset="0"/>
                <a:cs typeface="Times New Roman" panose="02020603050405020304" pitchFamily="18" charset="0"/>
              </a:rPr>
              <a:t>COD Nr. 218 din  24.10.2008</a:t>
            </a:r>
            <a:r>
              <a:rPr lang="ro-RO" sz="1600" dirty="0">
                <a:solidFill>
                  <a:srgbClr val="0000FF"/>
                </a:solidFill>
                <a:latin typeface="Times New Roman" panose="02020603050405020304" pitchFamily="18" charset="0"/>
                <a:cs typeface="Times New Roman" panose="02020603050405020304" pitchFamily="18" charset="0"/>
              </a:rPr>
              <a:t> </a:t>
            </a:r>
            <a:r>
              <a:rPr lang="it-IT" sz="1600" dirty="0">
                <a:solidFill>
                  <a:srgbClr val="0000FF"/>
                </a:solidFill>
                <a:latin typeface="Times New Roman" panose="02020603050405020304" pitchFamily="18" charset="0"/>
                <a:cs typeface="Times New Roman" panose="02020603050405020304" pitchFamily="18" charset="0"/>
              </a:rPr>
              <a:t>contravenţional al Republicii Moldova*</a:t>
            </a:r>
            <a:endParaRPr lang="ro-RO" sz="1600" dirty="0">
              <a:solidFill>
                <a:srgbClr val="0000FF"/>
              </a:solidFill>
              <a:latin typeface="Times New Roman" panose="02020603050405020304" pitchFamily="18" charset="0"/>
              <a:cs typeface="Times New Roman" panose="02020603050405020304" pitchFamily="18" charset="0"/>
            </a:endParaRPr>
          </a:p>
          <a:p>
            <a:r>
              <a:rPr lang="en-US" sz="16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http://lex.justice.md/index.php?action=view&amp;view=doc&amp;lang=1&amp;id=369412</a:t>
            </a:r>
            <a:endParaRPr lang="ro-RO" sz="1600" dirty="0">
              <a:solidFill>
                <a:srgbClr val="00B050"/>
              </a:solidFill>
              <a:latin typeface="Times New Roman" panose="02020603050405020304" pitchFamily="18" charset="0"/>
              <a:cs typeface="Times New Roman" panose="02020603050405020304" pitchFamily="18" charset="0"/>
            </a:endParaRPr>
          </a:p>
          <a:p>
            <a:r>
              <a:rPr lang="it-IT" sz="1600" dirty="0">
                <a:solidFill>
                  <a:srgbClr val="0000FF"/>
                </a:solidFill>
                <a:latin typeface="Times New Roman" panose="02020603050405020304" pitchFamily="18" charset="0"/>
                <a:cs typeface="Times New Roman" panose="02020603050405020304" pitchFamily="18" charset="0"/>
              </a:rPr>
              <a:t>Capitolul IX</a:t>
            </a:r>
            <a:r>
              <a:rPr lang="ro-RO" sz="1600" dirty="0">
                <a:solidFill>
                  <a:srgbClr val="0000FF"/>
                </a:solidFill>
                <a:latin typeface="Times New Roman" panose="02020603050405020304" pitchFamily="18" charset="0"/>
                <a:cs typeface="Times New Roman" panose="02020603050405020304" pitchFamily="18" charset="0"/>
              </a:rPr>
              <a:t> </a:t>
            </a:r>
            <a:r>
              <a:rPr lang="it-IT" sz="1600" dirty="0">
                <a:solidFill>
                  <a:srgbClr val="0000FF"/>
                </a:solidFill>
                <a:latin typeface="Times New Roman" panose="02020603050405020304" pitchFamily="18" charset="0"/>
                <a:cs typeface="Times New Roman" panose="02020603050405020304" pitchFamily="18" charset="0"/>
              </a:rPr>
              <a:t>CONTRAVENŢII ÎN DOMENIUL</a:t>
            </a:r>
            <a:r>
              <a:rPr lang="ro-RO" sz="1600" dirty="0">
                <a:solidFill>
                  <a:srgbClr val="0000FF"/>
                </a:solidFill>
                <a:latin typeface="Times New Roman" panose="02020603050405020304" pitchFamily="18" charset="0"/>
                <a:cs typeface="Times New Roman" panose="02020603050405020304" pitchFamily="18" charset="0"/>
              </a:rPr>
              <a:t> </a:t>
            </a:r>
            <a:r>
              <a:rPr lang="it-IT" sz="1600" dirty="0">
                <a:solidFill>
                  <a:srgbClr val="0000FF"/>
                </a:solidFill>
                <a:latin typeface="Times New Roman" panose="02020603050405020304" pitchFamily="18" charset="0"/>
                <a:cs typeface="Times New Roman" panose="02020603050405020304" pitchFamily="18" charset="0"/>
              </a:rPr>
              <a:t>PROTECŢIEI MEDIULUI</a:t>
            </a:r>
            <a:endParaRPr lang="ro-RO" sz="1600" dirty="0">
              <a:solidFill>
                <a:srgbClr val="0000FF"/>
              </a:solidFill>
              <a:latin typeface="Times New Roman" panose="02020603050405020304" pitchFamily="18" charset="0"/>
              <a:cs typeface="Times New Roman" panose="02020603050405020304" pitchFamily="18" charset="0"/>
            </a:endParaRPr>
          </a:p>
          <a:p>
            <a:pPr algn="just"/>
            <a:r>
              <a:rPr lang="en-US" sz="1600" dirty="0">
                <a:solidFill>
                  <a:srgbClr val="0000FF"/>
                </a:solidFill>
                <a:latin typeface="Times New Roman" panose="02020603050405020304" pitchFamily="18" charset="0"/>
                <a:cs typeface="Times New Roman" panose="02020603050405020304" pitchFamily="18" charset="0"/>
              </a:rPr>
              <a:t> </a:t>
            </a:r>
            <a:endParaRPr lang="ro-RO" sz="1600" dirty="0">
              <a:solidFill>
                <a:srgbClr val="0000FF"/>
              </a:solidFill>
              <a:latin typeface="Times New Roman" panose="02020603050405020304" pitchFamily="18" charset="0"/>
              <a:cs typeface="Times New Roman" panose="02020603050405020304" pitchFamily="18" charset="0"/>
            </a:endParaRPr>
          </a:p>
          <a:p>
            <a:pPr algn="just"/>
            <a:r>
              <a:rPr lang="ro-RO" sz="1600" dirty="0">
                <a:solidFill>
                  <a:schemeClr val="tx1"/>
                </a:solidFill>
                <a:latin typeface="Times New Roman" panose="02020603050405020304" pitchFamily="18" charset="0"/>
                <a:cs typeface="Times New Roman" panose="02020603050405020304" pitchFamily="18" charset="0"/>
              </a:rPr>
              <a:t>Articolul 109. Încălcarea regimului de protecție a apelor</a:t>
            </a:r>
          </a:p>
          <a:p>
            <a:pPr algn="just"/>
            <a:r>
              <a:rPr lang="ro-RO" sz="1600" b="0" dirty="0">
                <a:solidFill>
                  <a:schemeClr val="tx1"/>
                </a:solidFill>
                <a:latin typeface="Times New Roman" panose="02020603050405020304" pitchFamily="18" charset="0"/>
                <a:cs typeface="Times New Roman" panose="02020603050405020304" pitchFamily="18" charset="0"/>
              </a:rPr>
              <a:t>    (1) Încălcarea regimului de protecție a apelor având drept urmare poluarea acestora, eroziunea solurilor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alte fenomene dăunătoare se </a:t>
            </a:r>
            <a:r>
              <a:rPr lang="ro-RO" sz="1600" b="0" dirty="0" err="1">
                <a:solidFill>
                  <a:schemeClr val="tx1"/>
                </a:solidFill>
                <a:latin typeface="Times New Roman" panose="02020603050405020304" pitchFamily="18" charset="0"/>
                <a:cs typeface="Times New Roman" panose="02020603050405020304" pitchFamily="18" charset="0"/>
              </a:rPr>
              <a:t>sancţionează</a:t>
            </a:r>
            <a:r>
              <a:rPr lang="ro-RO" sz="1600" b="0" dirty="0">
                <a:solidFill>
                  <a:schemeClr val="tx1"/>
                </a:solidFill>
                <a:latin typeface="Times New Roman" panose="02020603050405020304" pitchFamily="18" charset="0"/>
                <a:cs typeface="Times New Roman" panose="02020603050405020304" pitchFamily="18" charset="0"/>
              </a:rPr>
              <a:t> cu amendă de la 60 la 120 de </a:t>
            </a:r>
            <a:r>
              <a:rPr lang="ro-RO" sz="1600" b="0" dirty="0" err="1">
                <a:solidFill>
                  <a:schemeClr val="tx1"/>
                </a:solidFill>
                <a:latin typeface="Times New Roman" panose="02020603050405020304" pitchFamily="18" charset="0"/>
                <a:cs typeface="Times New Roman" panose="02020603050405020304" pitchFamily="18" charset="0"/>
              </a:rPr>
              <a:t>unităţi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convenţionale</a:t>
            </a:r>
            <a:r>
              <a:rPr lang="ro-RO" sz="1600" b="0" dirty="0">
                <a:solidFill>
                  <a:schemeClr val="tx1"/>
                </a:solidFill>
                <a:latin typeface="Times New Roman" panose="02020603050405020304" pitchFamily="18" charset="0"/>
                <a:cs typeface="Times New Roman" panose="02020603050405020304" pitchFamily="18" charset="0"/>
              </a:rPr>
              <a:t> aplicată persoanei fizice sau cu muncă neremunerată în folosul </a:t>
            </a:r>
            <a:r>
              <a:rPr lang="ro-RO" sz="1600" b="0" dirty="0" err="1">
                <a:solidFill>
                  <a:schemeClr val="tx1"/>
                </a:solidFill>
                <a:latin typeface="Times New Roman" panose="02020603050405020304" pitchFamily="18" charset="0"/>
                <a:cs typeface="Times New Roman" panose="02020603050405020304" pitchFamily="18" charset="0"/>
              </a:rPr>
              <a:t>comunităţii</a:t>
            </a:r>
            <a:r>
              <a:rPr lang="ro-RO" sz="1600" b="0" dirty="0">
                <a:solidFill>
                  <a:schemeClr val="tx1"/>
                </a:solidFill>
                <a:latin typeface="Times New Roman" panose="02020603050405020304" pitchFamily="18" charset="0"/>
                <a:cs typeface="Times New Roman" panose="02020603050405020304" pitchFamily="18" charset="0"/>
              </a:rPr>
              <a:t> de la </a:t>
            </a:r>
            <a:r>
              <a:rPr lang="ro-RO" sz="1600" b="0" dirty="0">
                <a:solidFill>
                  <a:srgbClr val="FF0000"/>
                </a:solidFill>
                <a:latin typeface="Times New Roman" panose="02020603050405020304" pitchFamily="18" charset="0"/>
                <a:cs typeface="Times New Roman" panose="02020603050405020304" pitchFamily="18" charset="0"/>
              </a:rPr>
              <a:t>10 la 40 de ore, cu amendă de la 600 la 800 de </a:t>
            </a:r>
            <a:r>
              <a:rPr lang="ro-RO" sz="1600" b="0" dirty="0" err="1">
                <a:solidFill>
                  <a:srgbClr val="FF0000"/>
                </a:solidFill>
                <a:latin typeface="Times New Roman" panose="02020603050405020304" pitchFamily="18" charset="0"/>
                <a:cs typeface="Times New Roman" panose="02020603050405020304" pitchFamily="18" charset="0"/>
              </a:rPr>
              <a:t>unităţi</a:t>
            </a:r>
            <a:r>
              <a:rPr lang="ro-RO" sz="1600" b="0" dirty="0">
                <a:solidFill>
                  <a:srgbClr val="FF0000"/>
                </a:solidFill>
                <a:latin typeface="Times New Roman" panose="02020603050405020304" pitchFamily="18" charset="0"/>
                <a:cs typeface="Times New Roman" panose="02020603050405020304" pitchFamily="18" charset="0"/>
              </a:rPr>
              <a:t> </a:t>
            </a:r>
            <a:r>
              <a:rPr lang="ro-RO" sz="1600" b="0" dirty="0" err="1">
                <a:solidFill>
                  <a:srgbClr val="FF0000"/>
                </a:solidFill>
                <a:latin typeface="Times New Roman" panose="02020603050405020304" pitchFamily="18" charset="0"/>
                <a:cs typeface="Times New Roman" panose="02020603050405020304" pitchFamily="18" charset="0"/>
              </a:rPr>
              <a:t>convenţionale</a:t>
            </a:r>
            <a:r>
              <a:rPr lang="ro-RO" sz="1600" b="0" dirty="0">
                <a:solidFill>
                  <a:srgbClr val="FF0000"/>
                </a:solidFill>
                <a:latin typeface="Times New Roman" panose="02020603050405020304" pitchFamily="18" charset="0"/>
                <a:cs typeface="Times New Roman" panose="02020603050405020304" pitchFamily="18" charset="0"/>
              </a:rPr>
              <a:t> aplicată persoanei juridice.</a:t>
            </a:r>
          </a:p>
          <a:p>
            <a:pPr algn="just"/>
            <a:r>
              <a:rPr lang="ro-RO" sz="1600" b="0" dirty="0">
                <a:solidFill>
                  <a:schemeClr val="tx1"/>
                </a:solidFill>
                <a:latin typeface="Times New Roman" panose="02020603050405020304" pitchFamily="18" charset="0"/>
                <a:cs typeface="Times New Roman" panose="02020603050405020304" pitchFamily="18" charset="0"/>
              </a:rPr>
              <a:t>    (2) Darea în exploatare a întreprinderilor, a imobilelor comunale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altă natură fără </a:t>
            </a:r>
            <a:r>
              <a:rPr lang="ro-RO" sz="1600" b="0" dirty="0" err="1">
                <a:solidFill>
                  <a:schemeClr val="tx1"/>
                </a:solidFill>
                <a:latin typeface="Times New Roman" panose="02020603050405020304" pitchFamily="18" charset="0"/>
                <a:cs typeface="Times New Roman" panose="02020603050405020304" pitchFamily="18" charset="0"/>
              </a:rPr>
              <a:t>construcţiile</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instalaţiile</a:t>
            </a:r>
            <a:r>
              <a:rPr lang="ro-RO" sz="1600" b="0" dirty="0">
                <a:solidFill>
                  <a:schemeClr val="tx1"/>
                </a:solidFill>
                <a:latin typeface="Times New Roman" panose="02020603050405020304" pitchFamily="18" charset="0"/>
                <a:cs typeface="Times New Roman" panose="02020603050405020304" pitchFamily="18" charset="0"/>
              </a:rPr>
              <a:t> care să prevină impurificarea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infectarea apelor sau </a:t>
            </a:r>
            <a:r>
              <a:rPr lang="ro-RO" sz="1600" b="0" dirty="0" err="1">
                <a:solidFill>
                  <a:schemeClr val="tx1"/>
                </a:solidFill>
                <a:latin typeface="Times New Roman" panose="02020603050405020304" pitchFamily="18" charset="0"/>
                <a:cs typeface="Times New Roman" panose="02020603050405020304" pitchFamily="18" charset="0"/>
              </a:rPr>
              <a:t>influenţa</a:t>
            </a:r>
            <a:r>
              <a:rPr lang="ro-RO" sz="1600" b="0" dirty="0">
                <a:solidFill>
                  <a:schemeClr val="tx1"/>
                </a:solidFill>
                <a:latin typeface="Times New Roman" panose="02020603050405020304" pitchFamily="18" charset="0"/>
                <a:cs typeface="Times New Roman" panose="02020603050405020304" pitchFamily="18" charset="0"/>
              </a:rPr>
              <a:t> lor dăunătoare se sancționează cu amendă de la 24 la 30 de </a:t>
            </a:r>
            <a:r>
              <a:rPr lang="ro-RO" sz="1600" b="0" dirty="0" err="1">
                <a:solidFill>
                  <a:schemeClr val="tx1"/>
                </a:solidFill>
                <a:latin typeface="Times New Roman" panose="02020603050405020304" pitchFamily="18" charset="0"/>
                <a:cs typeface="Times New Roman" panose="02020603050405020304" pitchFamily="18" charset="0"/>
              </a:rPr>
              <a:t>unităţi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convenţionale</a:t>
            </a:r>
            <a:r>
              <a:rPr lang="ro-RO" sz="1600" b="0" dirty="0">
                <a:solidFill>
                  <a:schemeClr val="tx1"/>
                </a:solidFill>
                <a:latin typeface="Times New Roman" panose="02020603050405020304" pitchFamily="18" charset="0"/>
                <a:cs typeface="Times New Roman" panose="02020603050405020304" pitchFamily="18" charset="0"/>
              </a:rPr>
              <a:t> aplicată persoanei fizice sau cu muncă neremunerată în folosul </a:t>
            </a:r>
            <a:r>
              <a:rPr lang="ro-RO" sz="1600" b="0" dirty="0" err="1">
                <a:solidFill>
                  <a:schemeClr val="tx1"/>
                </a:solidFill>
                <a:latin typeface="Times New Roman" panose="02020603050405020304" pitchFamily="18" charset="0"/>
                <a:cs typeface="Times New Roman" panose="02020603050405020304" pitchFamily="18" charset="0"/>
              </a:rPr>
              <a:t>comunităţii</a:t>
            </a:r>
            <a:r>
              <a:rPr lang="ro-RO" sz="1600" b="0" dirty="0">
                <a:solidFill>
                  <a:schemeClr val="tx1"/>
                </a:solidFill>
                <a:latin typeface="Times New Roman" panose="02020603050405020304" pitchFamily="18" charset="0"/>
                <a:cs typeface="Times New Roman" panose="02020603050405020304" pitchFamily="18" charset="0"/>
              </a:rPr>
              <a:t> de la 20 la 40 de ore, cu amendă de la 42 la 90 de </a:t>
            </a:r>
            <a:r>
              <a:rPr lang="ro-RO" sz="1600" b="0" dirty="0" err="1">
                <a:solidFill>
                  <a:schemeClr val="tx1"/>
                </a:solidFill>
                <a:latin typeface="Times New Roman" panose="02020603050405020304" pitchFamily="18" charset="0"/>
                <a:cs typeface="Times New Roman" panose="02020603050405020304" pitchFamily="18" charset="0"/>
              </a:rPr>
              <a:t>unităţi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convenţionale</a:t>
            </a:r>
            <a:r>
              <a:rPr lang="ro-RO" sz="1600" b="0" dirty="0">
                <a:solidFill>
                  <a:schemeClr val="tx1"/>
                </a:solidFill>
                <a:latin typeface="Times New Roman" panose="02020603050405020304" pitchFamily="18" charset="0"/>
                <a:cs typeface="Times New Roman" panose="02020603050405020304" pitchFamily="18" charset="0"/>
              </a:rPr>
              <a:t> aplicată persoanei cu </a:t>
            </a:r>
            <a:r>
              <a:rPr lang="ro-RO" sz="1600" b="0" dirty="0" err="1">
                <a:solidFill>
                  <a:schemeClr val="tx1"/>
                </a:solidFill>
                <a:latin typeface="Times New Roman" panose="02020603050405020304" pitchFamily="18" charset="0"/>
                <a:cs typeface="Times New Roman" panose="02020603050405020304" pitchFamily="18" charset="0"/>
              </a:rPr>
              <a:t>funcţie</a:t>
            </a:r>
            <a:r>
              <a:rPr lang="ro-RO" sz="1600" b="0" dirty="0">
                <a:solidFill>
                  <a:schemeClr val="tx1"/>
                </a:solidFill>
                <a:latin typeface="Times New Roman" panose="02020603050405020304" pitchFamily="18" charset="0"/>
                <a:cs typeface="Times New Roman" panose="02020603050405020304" pitchFamily="18" charset="0"/>
              </a:rPr>
              <a:t> de răspundere, </a:t>
            </a:r>
            <a:r>
              <a:rPr lang="ro-RO" sz="1600" b="0" dirty="0">
                <a:solidFill>
                  <a:srgbClr val="FF0000"/>
                </a:solidFill>
                <a:latin typeface="Times New Roman" panose="02020603050405020304" pitchFamily="18" charset="0"/>
                <a:cs typeface="Times New Roman" panose="02020603050405020304" pitchFamily="18" charset="0"/>
              </a:rPr>
              <a:t>cu amendă de la 240 la 300 de </a:t>
            </a:r>
            <a:r>
              <a:rPr lang="ro-RO" sz="1600" b="0" dirty="0" err="1">
                <a:solidFill>
                  <a:srgbClr val="FF0000"/>
                </a:solidFill>
                <a:latin typeface="Times New Roman" panose="02020603050405020304" pitchFamily="18" charset="0"/>
                <a:cs typeface="Times New Roman" panose="02020603050405020304" pitchFamily="18" charset="0"/>
              </a:rPr>
              <a:t>unităţi</a:t>
            </a:r>
            <a:r>
              <a:rPr lang="ro-RO" sz="1600" b="0" dirty="0">
                <a:solidFill>
                  <a:srgbClr val="FF0000"/>
                </a:solidFill>
                <a:latin typeface="Times New Roman" panose="02020603050405020304" pitchFamily="18" charset="0"/>
                <a:cs typeface="Times New Roman" panose="02020603050405020304" pitchFamily="18" charset="0"/>
              </a:rPr>
              <a:t> </a:t>
            </a:r>
            <a:r>
              <a:rPr lang="ro-RO" sz="1600" b="0" dirty="0" err="1">
                <a:solidFill>
                  <a:srgbClr val="FF0000"/>
                </a:solidFill>
                <a:latin typeface="Times New Roman" panose="02020603050405020304" pitchFamily="18" charset="0"/>
                <a:cs typeface="Times New Roman" panose="02020603050405020304" pitchFamily="18" charset="0"/>
              </a:rPr>
              <a:t>convenţionale</a:t>
            </a:r>
            <a:r>
              <a:rPr lang="ro-RO" sz="1600" b="0" dirty="0">
                <a:solidFill>
                  <a:srgbClr val="FF0000"/>
                </a:solidFill>
                <a:latin typeface="Times New Roman" panose="02020603050405020304" pitchFamily="18" charset="0"/>
                <a:cs typeface="Times New Roman" panose="02020603050405020304" pitchFamily="18" charset="0"/>
              </a:rPr>
              <a:t> aplicată persoanei juridice.</a:t>
            </a:r>
          </a:p>
          <a:p>
            <a:pPr algn="just"/>
            <a:r>
              <a:rPr lang="ro-RO" sz="1600" b="0" dirty="0">
                <a:solidFill>
                  <a:schemeClr val="tx1"/>
                </a:solidFill>
                <a:latin typeface="Times New Roman" panose="02020603050405020304" pitchFamily="18" charset="0"/>
                <a:cs typeface="Times New Roman" panose="02020603050405020304" pitchFamily="18" charset="0"/>
              </a:rPr>
              <a:t>    (4) Nerespectarea dimensiunilor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regimului de </a:t>
            </a:r>
            <a:r>
              <a:rPr lang="ro-RO" sz="1600" b="0" dirty="0" err="1">
                <a:solidFill>
                  <a:schemeClr val="tx1"/>
                </a:solidFill>
                <a:latin typeface="Times New Roman" panose="02020603050405020304" pitchFamily="18" charset="0"/>
                <a:cs typeface="Times New Roman" panose="02020603050405020304" pitchFamily="18" charset="0"/>
              </a:rPr>
              <a:t>protecţie</a:t>
            </a:r>
            <a:r>
              <a:rPr lang="ro-RO" sz="1600" b="0" dirty="0">
                <a:solidFill>
                  <a:schemeClr val="tx1"/>
                </a:solidFill>
                <a:latin typeface="Times New Roman" panose="02020603050405020304" pitchFamily="18" charset="0"/>
                <a:cs typeface="Times New Roman" panose="02020603050405020304" pitchFamily="18" charset="0"/>
              </a:rPr>
              <a:t> a zonelor de </a:t>
            </a:r>
            <a:r>
              <a:rPr lang="ro-RO" sz="1600" b="0" dirty="0" err="1">
                <a:solidFill>
                  <a:schemeClr val="tx1"/>
                </a:solidFill>
                <a:latin typeface="Times New Roman" panose="02020603050405020304" pitchFamily="18" charset="0"/>
                <a:cs typeface="Times New Roman" panose="02020603050405020304" pitchFamily="18" charset="0"/>
              </a:rPr>
              <a:t>protecţie</a:t>
            </a:r>
            <a:r>
              <a:rPr lang="ro-RO" sz="1600" b="0" dirty="0">
                <a:solidFill>
                  <a:schemeClr val="tx1"/>
                </a:solidFill>
                <a:latin typeface="Times New Roman" panose="02020603050405020304" pitchFamily="18" charset="0"/>
                <a:cs typeface="Times New Roman" panose="02020603050405020304" pitchFamily="18" charset="0"/>
              </a:rPr>
              <a:t> a apelor </a:t>
            </a:r>
            <a:r>
              <a:rPr lang="ro-RO" sz="1600" b="0" dirty="0" err="1">
                <a:solidFill>
                  <a:schemeClr val="tx1"/>
                </a:solidFill>
                <a:latin typeface="Times New Roman" panose="02020603050405020304" pitchFamily="18" charset="0"/>
                <a:cs typeface="Times New Roman" panose="02020603050405020304" pitchFamily="18" charset="0"/>
              </a:rPr>
              <a:t>rîurilor</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bazinelor de apă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 </a:t>
            </a:r>
            <a:r>
              <a:rPr lang="ro-RO" sz="1600" b="0" dirty="0" err="1">
                <a:solidFill>
                  <a:schemeClr val="tx1"/>
                </a:solidFill>
                <a:latin typeface="Times New Roman" panose="02020603050405020304" pitchFamily="18" charset="0"/>
                <a:cs typeface="Times New Roman" panose="02020603050405020304" pitchFamily="18" charset="0"/>
              </a:rPr>
              <a:t>fîşiilor</a:t>
            </a:r>
            <a:r>
              <a:rPr lang="ro-RO" sz="1600" b="0" dirty="0">
                <a:solidFill>
                  <a:schemeClr val="tx1"/>
                </a:solidFill>
                <a:latin typeface="Times New Roman" panose="02020603050405020304" pitchFamily="18" charset="0"/>
                <a:cs typeface="Times New Roman" panose="02020603050405020304" pitchFamily="18" charset="0"/>
              </a:rPr>
              <a:t> riverane de </a:t>
            </a:r>
            <a:r>
              <a:rPr lang="ro-RO" sz="1600" b="0" dirty="0" err="1">
                <a:solidFill>
                  <a:schemeClr val="tx1"/>
                </a:solidFill>
                <a:latin typeface="Times New Roman" panose="02020603050405020304" pitchFamily="18" charset="0"/>
                <a:cs typeface="Times New Roman" panose="02020603050405020304" pitchFamily="18" charset="0"/>
              </a:rPr>
              <a:t>protecţie</a:t>
            </a:r>
            <a:r>
              <a:rPr lang="ro-RO" sz="1600" b="0" dirty="0">
                <a:solidFill>
                  <a:schemeClr val="tx1"/>
                </a:solidFill>
                <a:latin typeface="Times New Roman" panose="02020603050405020304" pitchFamily="18" charset="0"/>
                <a:cs typeface="Times New Roman" panose="02020603050405020304" pitchFamily="18" charset="0"/>
              </a:rPr>
              <a:t> a apelor se </a:t>
            </a:r>
            <a:r>
              <a:rPr lang="ro-RO" sz="1600" b="0" dirty="0" err="1">
                <a:solidFill>
                  <a:schemeClr val="tx1"/>
                </a:solidFill>
                <a:latin typeface="Times New Roman" panose="02020603050405020304" pitchFamily="18" charset="0"/>
                <a:cs typeface="Times New Roman" panose="02020603050405020304" pitchFamily="18" charset="0"/>
              </a:rPr>
              <a:t>sancţionează</a:t>
            </a:r>
            <a:r>
              <a:rPr lang="ro-RO" sz="1600" b="0" dirty="0">
                <a:solidFill>
                  <a:schemeClr val="tx1"/>
                </a:solidFill>
                <a:latin typeface="Times New Roman" panose="02020603050405020304" pitchFamily="18" charset="0"/>
                <a:cs typeface="Times New Roman" panose="02020603050405020304" pitchFamily="18" charset="0"/>
              </a:rPr>
              <a:t> cu amendă de la 6 la 18 </a:t>
            </a:r>
            <a:r>
              <a:rPr lang="ro-RO" sz="1600" b="0" dirty="0" err="1">
                <a:solidFill>
                  <a:schemeClr val="tx1"/>
                </a:solidFill>
                <a:latin typeface="Times New Roman" panose="02020603050405020304" pitchFamily="18" charset="0"/>
                <a:cs typeface="Times New Roman" panose="02020603050405020304" pitchFamily="18" charset="0"/>
              </a:rPr>
              <a:t>unităţi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convenţionale</a:t>
            </a:r>
            <a:r>
              <a:rPr lang="ro-RO" sz="1600" b="0" dirty="0">
                <a:solidFill>
                  <a:schemeClr val="tx1"/>
                </a:solidFill>
                <a:latin typeface="Times New Roman" panose="02020603050405020304" pitchFamily="18" charset="0"/>
                <a:cs typeface="Times New Roman" panose="02020603050405020304" pitchFamily="18" charset="0"/>
              </a:rPr>
              <a:t> aplicată persoanei fizice, </a:t>
            </a:r>
            <a:r>
              <a:rPr lang="ro-RO" sz="1600" b="0" dirty="0">
                <a:solidFill>
                  <a:srgbClr val="FF0000"/>
                </a:solidFill>
                <a:latin typeface="Times New Roman" panose="02020603050405020304" pitchFamily="18" charset="0"/>
                <a:cs typeface="Times New Roman" panose="02020603050405020304" pitchFamily="18" charset="0"/>
              </a:rPr>
              <a:t>cu amendă de la 60 la 120 de </a:t>
            </a:r>
            <a:r>
              <a:rPr lang="ro-RO" sz="1600" b="0" dirty="0" err="1">
                <a:solidFill>
                  <a:srgbClr val="FF0000"/>
                </a:solidFill>
                <a:latin typeface="Times New Roman" panose="02020603050405020304" pitchFamily="18" charset="0"/>
                <a:cs typeface="Times New Roman" panose="02020603050405020304" pitchFamily="18" charset="0"/>
              </a:rPr>
              <a:t>unităţi</a:t>
            </a:r>
            <a:r>
              <a:rPr lang="ro-RO" sz="1600" b="0" dirty="0">
                <a:solidFill>
                  <a:srgbClr val="FF0000"/>
                </a:solidFill>
                <a:latin typeface="Times New Roman" panose="02020603050405020304" pitchFamily="18" charset="0"/>
                <a:cs typeface="Times New Roman" panose="02020603050405020304" pitchFamily="18" charset="0"/>
              </a:rPr>
              <a:t> </a:t>
            </a:r>
            <a:r>
              <a:rPr lang="ro-RO" sz="1600" b="0" dirty="0" err="1">
                <a:solidFill>
                  <a:srgbClr val="FF0000"/>
                </a:solidFill>
                <a:latin typeface="Times New Roman" panose="02020603050405020304" pitchFamily="18" charset="0"/>
                <a:cs typeface="Times New Roman" panose="02020603050405020304" pitchFamily="18" charset="0"/>
              </a:rPr>
              <a:t>convenţionale</a:t>
            </a:r>
            <a:r>
              <a:rPr lang="ro-RO" sz="1600" b="0" dirty="0">
                <a:solidFill>
                  <a:srgbClr val="FF0000"/>
                </a:solidFill>
                <a:latin typeface="Times New Roman" panose="02020603050405020304" pitchFamily="18" charset="0"/>
                <a:cs typeface="Times New Roman" panose="02020603050405020304" pitchFamily="18" charset="0"/>
              </a:rPr>
              <a:t> aplicată persoanei juridice.</a:t>
            </a:r>
          </a:p>
        </p:txBody>
      </p:sp>
    </p:spTree>
    <p:extLst>
      <p:ext uri="{BB962C8B-B14F-4D97-AF65-F5344CB8AC3E}">
        <p14:creationId xmlns:p14="http://schemas.microsoft.com/office/powerpoint/2010/main" val="1237679017"/>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8AE809C2-A411-45AD-8596-41A2E7E1E53D}"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08643" y="1612081"/>
            <a:ext cx="8926716" cy="2800767"/>
          </a:xfrm>
          <a:prstGeom prst="rect">
            <a:avLst/>
          </a:prstGeom>
          <a:noFill/>
        </p:spPr>
        <p:txBody>
          <a:bodyPr wrap="square" rtlCol="0">
            <a:spAutoFit/>
          </a:bodyPr>
          <a:lstStyle/>
          <a:p>
            <a:r>
              <a:rPr lang="en-US" sz="1600" b="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Articolul</a:t>
            </a:r>
            <a:r>
              <a:rPr lang="en-US" sz="1600" dirty="0">
                <a:solidFill>
                  <a:schemeClr val="tx1"/>
                </a:solidFill>
                <a:latin typeface="Times New Roman" panose="02020603050405020304" pitchFamily="18" charset="0"/>
                <a:cs typeface="Times New Roman" panose="02020603050405020304" pitchFamily="18" charset="0"/>
              </a:rPr>
              <a:t> 110. </a:t>
            </a:r>
            <a:r>
              <a:rPr lang="en-US" sz="1600" dirty="0" err="1">
                <a:solidFill>
                  <a:schemeClr val="tx1"/>
                </a:solidFill>
                <a:latin typeface="Times New Roman" panose="02020603050405020304" pitchFamily="18" charset="0"/>
                <a:cs typeface="Times New Roman" panose="02020603050405020304" pitchFamily="18" charset="0"/>
              </a:rPr>
              <a:t>Încălcarea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regulilor</a:t>
            </a:r>
            <a:r>
              <a:rPr lang="en-US" sz="1600" dirty="0">
                <a:solidFill>
                  <a:schemeClr val="tx1"/>
                </a:solidFill>
                <a:latin typeface="Times New Roman" panose="02020603050405020304" pitchFamily="18" charset="0"/>
                <a:cs typeface="Times New Roman" panose="02020603050405020304" pitchFamily="18" charset="0"/>
              </a:rPr>
              <a:t> de </a:t>
            </a:r>
            <a:r>
              <a:rPr lang="en-US" sz="1600" dirty="0" err="1">
                <a:solidFill>
                  <a:schemeClr val="tx1"/>
                </a:solidFill>
                <a:latin typeface="Times New Roman" panose="02020603050405020304" pitchFamily="18" charset="0"/>
                <a:cs typeface="Times New Roman" panose="02020603050405020304" pitchFamily="18" charset="0"/>
              </a:rPr>
              <a:t>folosire</a:t>
            </a:r>
            <a:r>
              <a:rPr lang="en-US" sz="1600" dirty="0">
                <a:solidFill>
                  <a:schemeClr val="tx1"/>
                </a:solidFill>
                <a:latin typeface="Times New Roman" panose="02020603050405020304" pitchFamily="18" charset="0"/>
                <a:cs typeface="Times New Roman" panose="02020603050405020304" pitchFamily="18" charset="0"/>
              </a:rPr>
              <a:t> a </a:t>
            </a:r>
            <a:r>
              <a:rPr lang="en-US" sz="1600" dirty="0" err="1">
                <a:solidFill>
                  <a:schemeClr val="tx1"/>
                </a:solidFill>
                <a:latin typeface="Times New Roman" panose="02020603050405020304" pitchFamily="18" charset="0"/>
                <a:cs typeface="Times New Roman" panose="02020603050405020304" pitchFamily="18" charset="0"/>
              </a:rPr>
              <a:t>apei</a:t>
            </a:r>
            <a:endParaRPr lang="en-US" sz="1600" dirty="0">
              <a:solidFill>
                <a:schemeClr val="tx1"/>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    (1) Captarea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folosirea apei cu încălcarea limitelor stabilite, folosirea apei potabile în scopuri tehnice se </a:t>
            </a:r>
            <a:r>
              <a:rPr lang="ro-RO" sz="1600" b="0" dirty="0" err="1">
                <a:solidFill>
                  <a:schemeClr val="tx1"/>
                </a:solidFill>
                <a:latin typeface="Times New Roman" panose="02020603050405020304" pitchFamily="18" charset="0"/>
                <a:cs typeface="Times New Roman" panose="02020603050405020304" pitchFamily="18" charset="0"/>
              </a:rPr>
              <a:t>sancţionează</a:t>
            </a:r>
            <a:r>
              <a:rPr lang="ro-RO" sz="1600" b="0" dirty="0">
                <a:solidFill>
                  <a:schemeClr val="tx1"/>
                </a:solidFill>
                <a:latin typeface="Times New Roman" panose="02020603050405020304" pitchFamily="18" charset="0"/>
                <a:cs typeface="Times New Roman" panose="02020603050405020304" pitchFamily="18" charset="0"/>
              </a:rPr>
              <a:t> cu amendă de la 12 la 24 de </a:t>
            </a:r>
            <a:r>
              <a:rPr lang="ro-RO" sz="1600" b="0" dirty="0" err="1">
                <a:solidFill>
                  <a:schemeClr val="tx1"/>
                </a:solidFill>
                <a:latin typeface="Times New Roman" panose="02020603050405020304" pitchFamily="18" charset="0"/>
                <a:cs typeface="Times New Roman" panose="02020603050405020304" pitchFamily="18" charset="0"/>
              </a:rPr>
              <a:t>unităţi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convenţionale</a:t>
            </a:r>
            <a:r>
              <a:rPr lang="ro-RO" sz="1600" b="0" dirty="0">
                <a:solidFill>
                  <a:schemeClr val="tx1"/>
                </a:solidFill>
                <a:latin typeface="Times New Roman" panose="02020603050405020304" pitchFamily="18" charset="0"/>
                <a:cs typeface="Times New Roman" panose="02020603050405020304" pitchFamily="18" charset="0"/>
              </a:rPr>
              <a:t> aplicată persoanei fizice sau cu muncă neremunerată în folosul </a:t>
            </a:r>
            <a:r>
              <a:rPr lang="ro-RO" sz="1600" b="0" dirty="0" err="1">
                <a:solidFill>
                  <a:schemeClr val="tx1"/>
                </a:solidFill>
                <a:latin typeface="Times New Roman" panose="02020603050405020304" pitchFamily="18" charset="0"/>
                <a:cs typeface="Times New Roman" panose="02020603050405020304" pitchFamily="18" charset="0"/>
              </a:rPr>
              <a:t>comunităţii</a:t>
            </a:r>
            <a:r>
              <a:rPr lang="ro-RO" sz="1600" b="0" dirty="0">
                <a:solidFill>
                  <a:schemeClr val="tx1"/>
                </a:solidFill>
                <a:latin typeface="Times New Roman" panose="02020603050405020304" pitchFamily="18" charset="0"/>
                <a:cs typeface="Times New Roman" panose="02020603050405020304" pitchFamily="18" charset="0"/>
              </a:rPr>
              <a:t> de la 20 la 40 de ore, </a:t>
            </a:r>
            <a:r>
              <a:rPr lang="ro-RO" sz="1600" b="0" dirty="0">
                <a:solidFill>
                  <a:srgbClr val="FF0000"/>
                </a:solidFill>
                <a:latin typeface="Times New Roman" panose="02020603050405020304" pitchFamily="18" charset="0"/>
                <a:cs typeface="Times New Roman" panose="02020603050405020304" pitchFamily="18" charset="0"/>
              </a:rPr>
              <a:t>cu amendă de la 120 la 240 de </a:t>
            </a:r>
            <a:r>
              <a:rPr lang="ro-RO" sz="1600" b="0" dirty="0" err="1">
                <a:solidFill>
                  <a:srgbClr val="FF0000"/>
                </a:solidFill>
                <a:latin typeface="Times New Roman" panose="02020603050405020304" pitchFamily="18" charset="0"/>
                <a:cs typeface="Times New Roman" panose="02020603050405020304" pitchFamily="18" charset="0"/>
              </a:rPr>
              <a:t>unităţi</a:t>
            </a:r>
            <a:r>
              <a:rPr lang="ro-RO" sz="1600" b="0" dirty="0">
                <a:solidFill>
                  <a:srgbClr val="FF0000"/>
                </a:solidFill>
                <a:latin typeface="Times New Roman" panose="02020603050405020304" pitchFamily="18" charset="0"/>
                <a:cs typeface="Times New Roman" panose="02020603050405020304" pitchFamily="18" charset="0"/>
              </a:rPr>
              <a:t> </a:t>
            </a:r>
            <a:r>
              <a:rPr lang="ro-RO" sz="1600" b="0" dirty="0" err="1">
                <a:solidFill>
                  <a:srgbClr val="FF0000"/>
                </a:solidFill>
                <a:latin typeface="Times New Roman" panose="02020603050405020304" pitchFamily="18" charset="0"/>
                <a:cs typeface="Times New Roman" panose="02020603050405020304" pitchFamily="18" charset="0"/>
              </a:rPr>
              <a:t>convenţionale</a:t>
            </a:r>
            <a:r>
              <a:rPr lang="ro-RO" sz="1600" b="0" dirty="0">
                <a:solidFill>
                  <a:srgbClr val="FF0000"/>
                </a:solidFill>
                <a:latin typeface="Times New Roman" panose="02020603050405020304" pitchFamily="18" charset="0"/>
                <a:cs typeface="Times New Roman" panose="02020603050405020304" pitchFamily="18" charset="0"/>
              </a:rPr>
              <a:t> aplicată persoanei juridice cu sau fără privarea, în ambele cazuri, de dreptul de a </a:t>
            </a:r>
            <a:r>
              <a:rPr lang="ro-RO" sz="1600" b="0" dirty="0" err="1">
                <a:solidFill>
                  <a:srgbClr val="FF0000"/>
                </a:solidFill>
                <a:latin typeface="Times New Roman" panose="02020603050405020304" pitchFamily="18" charset="0"/>
                <a:cs typeface="Times New Roman" panose="02020603050405020304" pitchFamily="18" charset="0"/>
              </a:rPr>
              <a:t>desfăşura</a:t>
            </a:r>
            <a:r>
              <a:rPr lang="ro-RO" sz="1600" b="0" dirty="0">
                <a:solidFill>
                  <a:srgbClr val="FF0000"/>
                </a:solidFill>
                <a:latin typeface="Times New Roman" panose="02020603050405020304" pitchFamily="18" charset="0"/>
                <a:cs typeface="Times New Roman" panose="02020603050405020304" pitchFamily="18" charset="0"/>
              </a:rPr>
              <a:t> o anumită activitate pe un termen de la 3 luni la un an</a:t>
            </a:r>
            <a:r>
              <a:rPr lang="ro-RO" sz="1600" b="0" dirty="0">
                <a:solidFill>
                  <a:schemeClr val="tx1"/>
                </a:solidFill>
                <a:latin typeface="Times New Roman" panose="02020603050405020304" pitchFamily="18" charset="0"/>
                <a:cs typeface="Times New Roman" panose="02020603050405020304" pitchFamily="18" charset="0"/>
              </a:rPr>
              <a:t>. </a:t>
            </a:r>
          </a:p>
          <a:p>
            <a:pPr algn="just"/>
            <a:r>
              <a:rPr lang="ro-RO" sz="1600" b="0" dirty="0">
                <a:solidFill>
                  <a:schemeClr val="tx1"/>
                </a:solidFill>
                <a:latin typeface="Times New Roman" panose="02020603050405020304" pitchFamily="18" charset="0"/>
                <a:cs typeface="Times New Roman" panose="02020603050405020304" pitchFamily="18" charset="0"/>
              </a:rPr>
              <a:t>    (2) Folosirea obiectivelor acvatice fără </a:t>
            </a:r>
            <a:r>
              <a:rPr lang="ro-RO" sz="1600" b="0" dirty="0" err="1">
                <a:solidFill>
                  <a:schemeClr val="tx1"/>
                </a:solidFill>
                <a:latin typeface="Times New Roman" panose="02020603050405020304" pitchFamily="18" charset="0"/>
                <a:cs typeface="Times New Roman" panose="02020603050405020304" pitchFamily="18" charset="0"/>
              </a:rPr>
              <a:t>autorizaţia</a:t>
            </a:r>
            <a:r>
              <a:rPr lang="ro-RO" sz="1600" b="0" dirty="0">
                <a:solidFill>
                  <a:schemeClr val="tx1"/>
                </a:solidFill>
                <a:latin typeface="Times New Roman" panose="02020603050405020304" pitchFamily="18" charset="0"/>
                <a:cs typeface="Times New Roman" panose="02020603050405020304" pitchFamily="18" charset="0"/>
              </a:rPr>
              <a:t> de </a:t>
            </a:r>
            <a:r>
              <a:rPr lang="ro-RO" sz="1600" b="0" dirty="0" err="1">
                <a:solidFill>
                  <a:schemeClr val="tx1"/>
                </a:solidFill>
                <a:latin typeface="Times New Roman" panose="02020603050405020304" pitchFamily="18" charset="0"/>
                <a:cs typeface="Times New Roman" panose="02020603050405020304" pitchFamily="18" charset="0"/>
              </a:rPr>
              <a:t>folosinţă</a:t>
            </a:r>
            <a:r>
              <a:rPr lang="ro-RO" sz="1600" b="0" dirty="0">
                <a:solidFill>
                  <a:schemeClr val="tx1"/>
                </a:solidFill>
                <a:latin typeface="Times New Roman" panose="02020603050405020304" pitchFamily="18" charset="0"/>
                <a:cs typeface="Times New Roman" panose="02020603050405020304" pitchFamily="18" charset="0"/>
              </a:rPr>
              <a:t> specială se </a:t>
            </a:r>
            <a:r>
              <a:rPr lang="ro-RO" sz="1600" b="0" dirty="0" err="1">
                <a:solidFill>
                  <a:schemeClr val="tx1"/>
                </a:solidFill>
                <a:latin typeface="Times New Roman" panose="02020603050405020304" pitchFamily="18" charset="0"/>
                <a:cs typeface="Times New Roman" panose="02020603050405020304" pitchFamily="18" charset="0"/>
              </a:rPr>
              <a:t>sancţionează</a:t>
            </a:r>
            <a:r>
              <a:rPr lang="ro-RO" sz="1600" b="0" dirty="0">
                <a:solidFill>
                  <a:schemeClr val="tx1"/>
                </a:solidFill>
                <a:latin typeface="Times New Roman" panose="02020603050405020304" pitchFamily="18" charset="0"/>
                <a:cs typeface="Times New Roman" panose="02020603050405020304" pitchFamily="18" charset="0"/>
              </a:rPr>
              <a:t> cu amendă de la 24 la 30 de </a:t>
            </a:r>
            <a:r>
              <a:rPr lang="ro-RO" sz="1600" b="0" dirty="0" err="1">
                <a:solidFill>
                  <a:schemeClr val="tx1"/>
                </a:solidFill>
                <a:latin typeface="Times New Roman" panose="02020603050405020304" pitchFamily="18" charset="0"/>
                <a:cs typeface="Times New Roman" panose="02020603050405020304" pitchFamily="18" charset="0"/>
              </a:rPr>
              <a:t>unităţi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convenţionale</a:t>
            </a:r>
            <a:r>
              <a:rPr lang="ro-RO" sz="1600" b="0" dirty="0">
                <a:solidFill>
                  <a:schemeClr val="tx1"/>
                </a:solidFill>
                <a:latin typeface="Times New Roman" panose="02020603050405020304" pitchFamily="18" charset="0"/>
                <a:cs typeface="Times New Roman" panose="02020603050405020304" pitchFamily="18" charset="0"/>
              </a:rPr>
              <a:t> aplicată persoanei fizice, </a:t>
            </a:r>
            <a:r>
              <a:rPr lang="ro-RO" sz="1600" b="0" dirty="0">
                <a:solidFill>
                  <a:srgbClr val="FF0000"/>
                </a:solidFill>
                <a:latin typeface="Times New Roman" panose="02020603050405020304" pitchFamily="18" charset="0"/>
                <a:cs typeface="Times New Roman" panose="02020603050405020304" pitchFamily="18" charset="0"/>
              </a:rPr>
              <a:t>cu amendă de la 240 la 300 de </a:t>
            </a:r>
            <a:r>
              <a:rPr lang="ro-RO" sz="1600" b="0" dirty="0" err="1">
                <a:solidFill>
                  <a:srgbClr val="FF0000"/>
                </a:solidFill>
                <a:latin typeface="Times New Roman" panose="02020603050405020304" pitchFamily="18" charset="0"/>
                <a:cs typeface="Times New Roman" panose="02020603050405020304" pitchFamily="18" charset="0"/>
              </a:rPr>
              <a:t>unităţi</a:t>
            </a:r>
            <a:r>
              <a:rPr lang="ro-RO" sz="1600" b="0" dirty="0">
                <a:solidFill>
                  <a:srgbClr val="FF0000"/>
                </a:solidFill>
                <a:latin typeface="Times New Roman" panose="02020603050405020304" pitchFamily="18" charset="0"/>
                <a:cs typeface="Times New Roman" panose="02020603050405020304" pitchFamily="18" charset="0"/>
              </a:rPr>
              <a:t> </a:t>
            </a:r>
            <a:r>
              <a:rPr lang="ro-RO" sz="1600" b="0" dirty="0" err="1">
                <a:solidFill>
                  <a:srgbClr val="FF0000"/>
                </a:solidFill>
                <a:latin typeface="Times New Roman" panose="02020603050405020304" pitchFamily="18" charset="0"/>
                <a:cs typeface="Times New Roman" panose="02020603050405020304" pitchFamily="18" charset="0"/>
              </a:rPr>
              <a:t>convenţionale</a:t>
            </a:r>
            <a:r>
              <a:rPr lang="ro-RO" sz="1600" b="0" dirty="0">
                <a:solidFill>
                  <a:srgbClr val="FF0000"/>
                </a:solidFill>
                <a:latin typeface="Times New Roman" panose="02020603050405020304" pitchFamily="18" charset="0"/>
                <a:cs typeface="Times New Roman" panose="02020603050405020304" pitchFamily="18" charset="0"/>
              </a:rPr>
              <a:t> aplicată persoanei juridice cu sau fără privarea de dreptul de a </a:t>
            </a:r>
            <a:r>
              <a:rPr lang="ro-RO" sz="1600" b="0" dirty="0" err="1">
                <a:solidFill>
                  <a:srgbClr val="FF0000"/>
                </a:solidFill>
                <a:latin typeface="Times New Roman" panose="02020603050405020304" pitchFamily="18" charset="0"/>
                <a:cs typeface="Times New Roman" panose="02020603050405020304" pitchFamily="18" charset="0"/>
              </a:rPr>
              <a:t>desfăşura</a:t>
            </a:r>
            <a:r>
              <a:rPr lang="ro-RO" sz="1600" b="0" dirty="0">
                <a:solidFill>
                  <a:srgbClr val="FF0000"/>
                </a:solidFill>
                <a:latin typeface="Times New Roman" panose="02020603050405020304" pitchFamily="18" charset="0"/>
                <a:cs typeface="Times New Roman" panose="02020603050405020304" pitchFamily="18" charset="0"/>
              </a:rPr>
              <a:t> o anumită activitate pe un termen de la 3 luni la un an.</a:t>
            </a:r>
          </a:p>
          <a:p>
            <a:pPr algn="just"/>
            <a:r>
              <a:rPr lang="ro-RO" sz="1600" dirty="0">
                <a:solidFill>
                  <a:srgbClr val="FF0000"/>
                </a:solidFill>
                <a:latin typeface="Times New Roman" panose="02020603050405020304" pitchFamily="18" charset="0"/>
                <a:cs typeface="Times New Roman" panose="02020603050405020304" pitchFamily="18" charset="0"/>
              </a:rPr>
              <a:t> </a:t>
            </a:r>
            <a:endParaRPr lang="ro-RO" sz="1600" b="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7192741"/>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9891B229-11D9-4F0D-BB5E-92A40F217323}"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30865" y="1321488"/>
            <a:ext cx="8832066" cy="5262979"/>
          </a:xfrm>
          <a:prstGeom prst="rect">
            <a:avLst/>
          </a:prstGeom>
          <a:noFill/>
        </p:spPr>
        <p:txBody>
          <a:bodyPr wrap="square" rtlCol="0">
            <a:spAutoFit/>
          </a:bodyPr>
          <a:lstStyle/>
          <a:p>
            <a:pPr algn="just"/>
            <a:r>
              <a:rPr lang="ro-RO" sz="1600" dirty="0">
                <a:solidFill>
                  <a:schemeClr val="tx1"/>
                </a:solidFill>
                <a:latin typeface="Times New Roman" panose="02020603050405020304" pitchFamily="18" charset="0"/>
                <a:cs typeface="Times New Roman" panose="02020603050405020304" pitchFamily="18" charset="0"/>
              </a:rPr>
              <a:t>Articolul 113. Încălcarea regulilor de </a:t>
            </a:r>
            <a:r>
              <a:rPr lang="ro-RO" sz="1600" dirty="0" err="1">
                <a:solidFill>
                  <a:schemeClr val="tx1"/>
                </a:solidFill>
                <a:latin typeface="Times New Roman" panose="02020603050405020304" pitchFamily="18" charset="0"/>
                <a:cs typeface="Times New Roman" panose="02020603050405020304" pitchFamily="18" charset="0"/>
              </a:rPr>
              <a:t>desfăşurare</a:t>
            </a:r>
            <a:r>
              <a:rPr lang="ro-RO" sz="1600" dirty="0">
                <a:solidFill>
                  <a:schemeClr val="tx1"/>
                </a:solidFill>
                <a:latin typeface="Times New Roman" panose="02020603050405020304" pitchFamily="18" charset="0"/>
                <a:cs typeface="Times New Roman" panose="02020603050405020304" pitchFamily="18" charset="0"/>
              </a:rPr>
              <a:t> a </a:t>
            </a:r>
            <a:r>
              <a:rPr lang="ro-RO" sz="1600" dirty="0" err="1">
                <a:solidFill>
                  <a:schemeClr val="tx1"/>
                </a:solidFill>
                <a:latin typeface="Times New Roman" panose="02020603050405020304" pitchFamily="18" charset="0"/>
                <a:cs typeface="Times New Roman" panose="02020603050405020304" pitchFamily="18" charset="0"/>
              </a:rPr>
              <a:t>activităţii</a:t>
            </a:r>
            <a:r>
              <a:rPr lang="ro-RO" sz="1600" dirty="0">
                <a:solidFill>
                  <a:schemeClr val="tx1"/>
                </a:solidFill>
                <a:latin typeface="Times New Roman" panose="02020603050405020304" pitchFamily="18" charset="0"/>
                <a:cs typeface="Times New Roman" panose="02020603050405020304" pitchFamily="18" charset="0"/>
              </a:rPr>
              <a:t> economice în zonele de </a:t>
            </a:r>
            <a:r>
              <a:rPr lang="ro-RO" sz="1600" dirty="0" err="1">
                <a:solidFill>
                  <a:schemeClr val="tx1"/>
                </a:solidFill>
                <a:latin typeface="Times New Roman" panose="02020603050405020304" pitchFamily="18" charset="0"/>
                <a:cs typeface="Times New Roman" panose="02020603050405020304" pitchFamily="18" charset="0"/>
              </a:rPr>
              <a:t>protecţie</a:t>
            </a:r>
            <a:r>
              <a:rPr lang="ro-RO" sz="1600" dirty="0">
                <a:solidFill>
                  <a:schemeClr val="tx1"/>
                </a:solidFill>
                <a:latin typeface="Times New Roman" panose="02020603050405020304" pitchFamily="18" charset="0"/>
                <a:cs typeface="Times New Roman" panose="02020603050405020304" pitchFamily="18" charset="0"/>
              </a:rPr>
              <a:t> a apelor</a:t>
            </a:r>
          </a:p>
          <a:p>
            <a:pPr algn="just"/>
            <a:r>
              <a:rPr lang="ro-RO" sz="1600" b="0" dirty="0">
                <a:solidFill>
                  <a:schemeClr val="tx1"/>
                </a:solidFill>
                <a:latin typeface="Times New Roman" panose="02020603050405020304" pitchFamily="18" charset="0"/>
                <a:cs typeface="Times New Roman" panose="02020603050405020304" pitchFamily="18" charset="0"/>
              </a:rPr>
              <a:t> (2) </a:t>
            </a:r>
            <a:r>
              <a:rPr lang="ro-RO" sz="1600" b="0" dirty="0" err="1">
                <a:solidFill>
                  <a:schemeClr val="tx1"/>
                </a:solidFill>
                <a:latin typeface="Times New Roman" panose="02020603050405020304" pitchFamily="18" charset="0"/>
                <a:cs typeface="Times New Roman" panose="02020603050405020304" pitchFamily="18" charset="0"/>
              </a:rPr>
              <a:t>Construcţia</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amplasarea, în zona de </a:t>
            </a:r>
            <a:r>
              <a:rPr lang="ro-RO" sz="1600" b="0" dirty="0" err="1">
                <a:solidFill>
                  <a:schemeClr val="tx1"/>
                </a:solidFill>
                <a:latin typeface="Times New Roman" panose="02020603050405020304" pitchFamily="18" charset="0"/>
                <a:cs typeface="Times New Roman" panose="02020603050405020304" pitchFamily="18" charset="0"/>
              </a:rPr>
              <a:t>protecţie</a:t>
            </a:r>
            <a:r>
              <a:rPr lang="ro-RO" sz="1600" b="0" dirty="0">
                <a:solidFill>
                  <a:schemeClr val="tx1"/>
                </a:solidFill>
                <a:latin typeface="Times New Roman" panose="02020603050405020304" pitchFamily="18" charset="0"/>
                <a:cs typeface="Times New Roman" panose="02020603050405020304" pitchFamily="18" charset="0"/>
              </a:rPr>
              <a:t> a apelor, a depozitelor de </a:t>
            </a:r>
            <a:r>
              <a:rPr lang="ro-RO" sz="1600" b="0" dirty="0" err="1">
                <a:solidFill>
                  <a:schemeClr val="tx1"/>
                </a:solidFill>
                <a:latin typeface="Times New Roman" panose="02020603050405020304" pitchFamily="18" charset="0"/>
                <a:cs typeface="Times New Roman" panose="02020603050405020304" pitchFamily="18" charset="0"/>
              </a:rPr>
              <a:t>îngrăşăminte</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pesticide, a obiectivelor pentru prepararea </a:t>
            </a:r>
            <a:r>
              <a:rPr lang="ro-RO" sz="1600" b="0" dirty="0" err="1">
                <a:solidFill>
                  <a:schemeClr val="tx1"/>
                </a:solidFill>
                <a:latin typeface="Times New Roman" panose="02020603050405020304" pitchFamily="18" charset="0"/>
                <a:cs typeface="Times New Roman" panose="02020603050405020304" pitchFamily="18" charset="0"/>
              </a:rPr>
              <a:t>soluţiilor</a:t>
            </a:r>
            <a:r>
              <a:rPr lang="ro-RO" sz="1600" b="0" dirty="0">
                <a:solidFill>
                  <a:schemeClr val="tx1"/>
                </a:solidFill>
                <a:latin typeface="Times New Roman" panose="02020603050405020304" pitchFamily="18" charset="0"/>
                <a:cs typeface="Times New Roman" panose="02020603050405020304" pitchFamily="18" charset="0"/>
              </a:rPr>
              <a:t> chimice, a depozitelor de produse petroliere, a </a:t>
            </a:r>
            <a:r>
              <a:rPr lang="ro-RO" sz="1600" b="0" dirty="0" err="1">
                <a:solidFill>
                  <a:schemeClr val="tx1"/>
                </a:solidFill>
                <a:latin typeface="Times New Roman" panose="02020603050405020304" pitchFamily="18" charset="0"/>
                <a:cs typeface="Times New Roman" panose="02020603050405020304" pitchFamily="18" charset="0"/>
              </a:rPr>
              <a:t>staţiilor</a:t>
            </a:r>
            <a:r>
              <a:rPr lang="ro-RO" sz="1600" b="0" dirty="0">
                <a:solidFill>
                  <a:schemeClr val="tx1"/>
                </a:solidFill>
                <a:latin typeface="Times New Roman" panose="02020603050405020304" pitchFamily="18" charset="0"/>
                <a:cs typeface="Times New Roman" panose="02020603050405020304" pitchFamily="18" charset="0"/>
              </a:rPr>
              <a:t> de alimentare cu combustibil, a colectoarelor de ape reziduale de la fermele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complexele zootehnice, a punctelor de deservire tehnică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spălare a tehnicii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vehiculelor, repartizarea de terenuri, într-o astfel de zonă, pentru depozitarea </a:t>
            </a:r>
            <a:r>
              <a:rPr lang="ro-RO" sz="1600" b="0" dirty="0" err="1">
                <a:solidFill>
                  <a:schemeClr val="tx1"/>
                </a:solidFill>
                <a:latin typeface="Times New Roman" panose="02020603050405020304" pitchFamily="18" charset="0"/>
                <a:cs typeface="Times New Roman" panose="02020603050405020304" pitchFamily="18" charset="0"/>
              </a:rPr>
              <a:t>deşeurilor</a:t>
            </a:r>
            <a:r>
              <a:rPr lang="ro-RO" sz="1600" b="0" dirty="0">
                <a:solidFill>
                  <a:schemeClr val="tx1"/>
                </a:solidFill>
                <a:latin typeface="Times New Roman" panose="02020603050405020304" pitchFamily="18" charset="0"/>
                <a:cs typeface="Times New Roman" panose="02020603050405020304" pitchFamily="18" charset="0"/>
              </a:rPr>
              <a:t> de orice </a:t>
            </a:r>
            <a:r>
              <a:rPr lang="ro-RO" sz="1600" b="0" dirty="0" err="1">
                <a:solidFill>
                  <a:schemeClr val="tx1"/>
                </a:solidFill>
                <a:latin typeface="Times New Roman" panose="02020603050405020304" pitchFamily="18" charset="0"/>
                <a:cs typeface="Times New Roman" panose="02020603050405020304" pitchFamily="18" charset="0"/>
              </a:rPr>
              <a:t>provenienţă</a:t>
            </a:r>
            <a:r>
              <a:rPr lang="ro-RO" sz="1600" b="0" dirty="0">
                <a:solidFill>
                  <a:schemeClr val="tx1"/>
                </a:solidFill>
                <a:latin typeface="Times New Roman" panose="02020603050405020304" pitchFamily="18" charset="0"/>
                <a:cs typeface="Times New Roman" panose="02020603050405020304" pitchFamily="18" charset="0"/>
              </a:rPr>
              <a:t>, </a:t>
            </a:r>
            <a:r>
              <a:rPr lang="ro-RO" sz="1600" dirty="0" err="1">
                <a:solidFill>
                  <a:schemeClr val="tx1"/>
                </a:solidFill>
                <a:latin typeface="Times New Roman" panose="02020603050405020304" pitchFamily="18" charset="0"/>
                <a:cs typeface="Times New Roman" panose="02020603050405020304" pitchFamily="18" charset="0"/>
              </a:rPr>
              <a:t>construcţia</a:t>
            </a:r>
            <a:r>
              <a:rPr lang="ro-RO" sz="1600" dirty="0">
                <a:solidFill>
                  <a:schemeClr val="tx1"/>
                </a:solidFill>
                <a:latin typeface="Times New Roman" panose="02020603050405020304" pitchFamily="18" charset="0"/>
                <a:cs typeface="Times New Roman" panose="02020603050405020304" pitchFamily="18" charset="0"/>
              </a:rPr>
              <a:t> neautorizată de </a:t>
            </a:r>
            <a:r>
              <a:rPr lang="ro-RO" sz="1600" dirty="0" err="1">
                <a:solidFill>
                  <a:schemeClr val="tx1"/>
                </a:solidFill>
                <a:latin typeface="Times New Roman" panose="02020603050405020304" pitchFamily="18" charset="0"/>
                <a:cs typeface="Times New Roman" panose="02020603050405020304" pitchFamily="18" charset="0"/>
              </a:rPr>
              <a:t>instalaţii</a:t>
            </a:r>
            <a:r>
              <a:rPr lang="ro-RO" sz="1600" dirty="0">
                <a:solidFill>
                  <a:schemeClr val="tx1"/>
                </a:solidFill>
                <a:latin typeface="Times New Roman" panose="02020603050405020304" pitchFamily="18" charset="0"/>
                <a:cs typeface="Times New Roman" panose="02020603050405020304" pitchFamily="18" charset="0"/>
              </a:rPr>
              <a:t> de canalizare, de colectoare </a:t>
            </a:r>
            <a:r>
              <a:rPr lang="ro-RO" sz="1600" dirty="0" err="1">
                <a:solidFill>
                  <a:schemeClr val="tx1"/>
                </a:solidFill>
                <a:latin typeface="Times New Roman" panose="02020603050405020304" pitchFamily="18" charset="0"/>
                <a:cs typeface="Times New Roman" panose="02020603050405020304" pitchFamily="18" charset="0"/>
              </a:rPr>
              <a:t>şi</a:t>
            </a:r>
            <a:r>
              <a:rPr lang="ro-RO" sz="1600" dirty="0">
                <a:solidFill>
                  <a:schemeClr val="tx1"/>
                </a:solidFill>
                <a:latin typeface="Times New Roman" panose="02020603050405020304" pitchFamily="18" charset="0"/>
                <a:cs typeface="Times New Roman" panose="02020603050405020304" pitchFamily="18" charset="0"/>
              </a:rPr>
              <a:t> de </a:t>
            </a:r>
            <a:r>
              <a:rPr lang="ro-RO" sz="1600" dirty="0" err="1">
                <a:solidFill>
                  <a:schemeClr val="tx1"/>
                </a:solidFill>
                <a:latin typeface="Times New Roman" panose="02020603050405020304" pitchFamily="18" charset="0"/>
                <a:cs typeface="Times New Roman" panose="02020603050405020304" pitchFamily="18" charset="0"/>
              </a:rPr>
              <a:t>instalaţii</a:t>
            </a:r>
            <a:r>
              <a:rPr lang="ro-RO" sz="1600" dirty="0">
                <a:solidFill>
                  <a:schemeClr val="tx1"/>
                </a:solidFill>
                <a:latin typeface="Times New Roman" panose="02020603050405020304" pitchFamily="18" charset="0"/>
                <a:cs typeface="Times New Roman" panose="02020603050405020304" pitchFamily="18" charset="0"/>
              </a:rPr>
              <a:t> de epurare a apelor reziduale </a:t>
            </a:r>
            <a:r>
              <a:rPr lang="ro-RO" sz="1600" b="0" dirty="0">
                <a:solidFill>
                  <a:schemeClr val="tx1"/>
                </a:solidFill>
                <a:latin typeface="Times New Roman" panose="02020603050405020304" pitchFamily="18" charset="0"/>
                <a:cs typeface="Times New Roman" panose="02020603050405020304" pitchFamily="18" charset="0"/>
              </a:rPr>
              <a:t>se </a:t>
            </a:r>
            <a:r>
              <a:rPr lang="ro-RO" sz="1600" b="0" dirty="0" err="1">
                <a:solidFill>
                  <a:schemeClr val="tx1"/>
                </a:solidFill>
                <a:latin typeface="Times New Roman" panose="02020603050405020304" pitchFamily="18" charset="0"/>
                <a:cs typeface="Times New Roman" panose="02020603050405020304" pitchFamily="18" charset="0"/>
              </a:rPr>
              <a:t>sancţionează</a:t>
            </a:r>
            <a:r>
              <a:rPr lang="ro-RO" sz="1600" b="0" dirty="0">
                <a:solidFill>
                  <a:schemeClr val="tx1"/>
                </a:solidFill>
                <a:latin typeface="Times New Roman" panose="02020603050405020304" pitchFamily="18" charset="0"/>
                <a:cs typeface="Times New Roman" panose="02020603050405020304" pitchFamily="18" charset="0"/>
              </a:rPr>
              <a:t> cu amendă de la 18 la 30 de </a:t>
            </a:r>
            <a:r>
              <a:rPr lang="ro-RO" sz="1600" b="0" dirty="0" err="1">
                <a:solidFill>
                  <a:schemeClr val="tx1"/>
                </a:solidFill>
                <a:latin typeface="Times New Roman" panose="02020603050405020304" pitchFamily="18" charset="0"/>
                <a:cs typeface="Times New Roman" panose="02020603050405020304" pitchFamily="18" charset="0"/>
              </a:rPr>
              <a:t>unităţi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convenţionale</a:t>
            </a:r>
            <a:r>
              <a:rPr lang="ro-RO" sz="1600" b="0" dirty="0">
                <a:solidFill>
                  <a:schemeClr val="tx1"/>
                </a:solidFill>
                <a:latin typeface="Times New Roman" panose="02020603050405020304" pitchFamily="18" charset="0"/>
                <a:cs typeface="Times New Roman" panose="02020603050405020304" pitchFamily="18" charset="0"/>
              </a:rPr>
              <a:t> aplicată persoanei fizice, </a:t>
            </a:r>
            <a:r>
              <a:rPr lang="ro-RO" sz="1600" b="0" dirty="0">
                <a:solidFill>
                  <a:srgbClr val="FF0000"/>
                </a:solidFill>
                <a:latin typeface="Times New Roman" panose="02020603050405020304" pitchFamily="18" charset="0"/>
                <a:cs typeface="Times New Roman" panose="02020603050405020304" pitchFamily="18" charset="0"/>
              </a:rPr>
              <a:t>cu amendă de la 180 la 240 de </a:t>
            </a:r>
            <a:r>
              <a:rPr lang="ro-RO" sz="1600" b="0" dirty="0" err="1">
                <a:solidFill>
                  <a:srgbClr val="FF0000"/>
                </a:solidFill>
                <a:latin typeface="Times New Roman" panose="02020603050405020304" pitchFamily="18" charset="0"/>
                <a:cs typeface="Times New Roman" panose="02020603050405020304" pitchFamily="18" charset="0"/>
              </a:rPr>
              <a:t>unităţi</a:t>
            </a:r>
            <a:r>
              <a:rPr lang="ro-RO" sz="1600" b="0" dirty="0">
                <a:solidFill>
                  <a:srgbClr val="FF0000"/>
                </a:solidFill>
                <a:latin typeface="Times New Roman" panose="02020603050405020304" pitchFamily="18" charset="0"/>
                <a:cs typeface="Times New Roman" panose="02020603050405020304" pitchFamily="18" charset="0"/>
              </a:rPr>
              <a:t> </a:t>
            </a:r>
            <a:r>
              <a:rPr lang="ro-RO" sz="1600" b="0" dirty="0" err="1">
                <a:solidFill>
                  <a:srgbClr val="FF0000"/>
                </a:solidFill>
                <a:latin typeface="Times New Roman" panose="02020603050405020304" pitchFamily="18" charset="0"/>
                <a:cs typeface="Times New Roman" panose="02020603050405020304" pitchFamily="18" charset="0"/>
              </a:rPr>
              <a:t>convenţionale</a:t>
            </a:r>
            <a:r>
              <a:rPr lang="ro-RO" sz="1600" b="0" dirty="0">
                <a:solidFill>
                  <a:srgbClr val="FF0000"/>
                </a:solidFill>
                <a:latin typeface="Times New Roman" panose="02020603050405020304" pitchFamily="18" charset="0"/>
                <a:cs typeface="Times New Roman" panose="02020603050405020304" pitchFamily="18" charset="0"/>
              </a:rPr>
              <a:t> aplicată persoanei juridice cu sau fără privarea, în ambele cazuri, de dreptul de a </a:t>
            </a:r>
            <a:r>
              <a:rPr lang="ro-RO" sz="1600" b="0" dirty="0" err="1">
                <a:solidFill>
                  <a:srgbClr val="FF0000"/>
                </a:solidFill>
                <a:latin typeface="Times New Roman" panose="02020603050405020304" pitchFamily="18" charset="0"/>
                <a:cs typeface="Times New Roman" panose="02020603050405020304" pitchFamily="18" charset="0"/>
              </a:rPr>
              <a:t>desfăşura</a:t>
            </a:r>
            <a:r>
              <a:rPr lang="ro-RO" sz="1600" b="0" dirty="0">
                <a:solidFill>
                  <a:srgbClr val="FF0000"/>
                </a:solidFill>
                <a:latin typeface="Times New Roman" panose="02020603050405020304" pitchFamily="18" charset="0"/>
                <a:cs typeface="Times New Roman" panose="02020603050405020304" pitchFamily="18" charset="0"/>
              </a:rPr>
              <a:t> o anumită activitate pe un termen de la 3 luni la un an.</a:t>
            </a:r>
          </a:p>
          <a:p>
            <a:pPr algn="just"/>
            <a:r>
              <a:rPr lang="ro-RO" sz="1600" b="0" dirty="0">
                <a:solidFill>
                  <a:schemeClr val="tx1"/>
                </a:solidFill>
                <a:latin typeface="Times New Roman" panose="02020603050405020304" pitchFamily="18" charset="0"/>
                <a:cs typeface="Times New Roman" panose="02020603050405020304" pitchFamily="18" charset="0"/>
              </a:rPr>
              <a:t>(5) Deversarea, în apele de </a:t>
            </a:r>
            <a:r>
              <a:rPr lang="ro-RO" sz="1600" b="0" dirty="0" err="1">
                <a:solidFill>
                  <a:schemeClr val="tx1"/>
                </a:solidFill>
                <a:latin typeface="Times New Roman" panose="02020603050405020304" pitchFamily="18" charset="0"/>
                <a:cs typeface="Times New Roman" panose="02020603050405020304" pitchFamily="18" charset="0"/>
              </a:rPr>
              <a:t>suprafaţă</a:t>
            </a:r>
            <a:r>
              <a:rPr lang="ro-RO" sz="1600" b="0" dirty="0">
                <a:solidFill>
                  <a:schemeClr val="tx1"/>
                </a:solidFill>
                <a:latin typeface="Times New Roman" panose="02020603050405020304" pitchFamily="18" charset="0"/>
                <a:cs typeface="Times New Roman" panose="02020603050405020304" pitchFamily="18" charset="0"/>
              </a:rPr>
              <a:t>, în canalele de irigare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desecare, a apelor uzate neepurate, a celor poluate termic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cu </a:t>
            </a:r>
            <a:r>
              <a:rPr lang="ro-RO" sz="1600" b="0" dirty="0" err="1">
                <a:solidFill>
                  <a:schemeClr val="tx1"/>
                </a:solidFill>
                <a:latin typeface="Times New Roman" panose="02020603050405020304" pitchFamily="18" charset="0"/>
                <a:cs typeface="Times New Roman" panose="02020603050405020304" pitchFamily="18" charset="0"/>
              </a:rPr>
              <a:t>substanţe</a:t>
            </a:r>
            <a:r>
              <a:rPr lang="ro-RO" sz="1600" b="0" dirty="0">
                <a:solidFill>
                  <a:schemeClr val="tx1"/>
                </a:solidFill>
                <a:latin typeface="Times New Roman" panose="02020603050405020304" pitchFamily="18" charset="0"/>
                <a:cs typeface="Times New Roman" panose="02020603050405020304" pitchFamily="18" charset="0"/>
              </a:rPr>
              <a:t> radioactive, a apelor contaminate cu germeni patogeni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cu </a:t>
            </a:r>
            <a:r>
              <a:rPr lang="ro-RO" sz="1600" b="0" dirty="0" err="1">
                <a:solidFill>
                  <a:schemeClr val="tx1"/>
                </a:solidFill>
                <a:latin typeface="Times New Roman" panose="02020603050405020304" pitchFamily="18" charset="0"/>
                <a:cs typeface="Times New Roman" panose="02020603050405020304" pitchFamily="18" charset="0"/>
              </a:rPr>
              <a:t>paraziţi</a:t>
            </a:r>
            <a:r>
              <a:rPr lang="ro-RO" sz="1600" b="0" dirty="0">
                <a:solidFill>
                  <a:schemeClr val="tx1"/>
                </a:solidFill>
                <a:latin typeface="Times New Roman" panose="02020603050405020304" pitchFamily="18" charset="0"/>
                <a:cs typeface="Times New Roman" panose="02020603050405020304" pitchFamily="18" charset="0"/>
              </a:rPr>
              <a:t>, a produselor sau reziduurilor petroliere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 altor </a:t>
            </a:r>
            <a:r>
              <a:rPr lang="ro-RO" sz="1600" b="0" dirty="0" err="1">
                <a:solidFill>
                  <a:schemeClr val="tx1"/>
                </a:solidFill>
                <a:latin typeface="Times New Roman" panose="02020603050405020304" pitchFamily="18" charset="0"/>
                <a:cs typeface="Times New Roman" panose="02020603050405020304" pitchFamily="18" charset="0"/>
              </a:rPr>
              <a:t>poluanţi</a:t>
            </a:r>
            <a:r>
              <a:rPr lang="ro-RO" sz="1600" b="0" dirty="0">
                <a:solidFill>
                  <a:schemeClr val="tx1"/>
                </a:solidFill>
                <a:latin typeface="Times New Roman" panose="02020603050405020304" pitchFamily="18" charset="0"/>
                <a:cs typeface="Times New Roman" panose="02020603050405020304" pitchFamily="18" charset="0"/>
              </a:rPr>
              <a:t> se </a:t>
            </a:r>
            <a:r>
              <a:rPr lang="ro-RO" sz="1600" b="0" dirty="0" err="1">
                <a:solidFill>
                  <a:schemeClr val="tx1"/>
                </a:solidFill>
                <a:latin typeface="Times New Roman" panose="02020603050405020304" pitchFamily="18" charset="0"/>
                <a:cs typeface="Times New Roman" panose="02020603050405020304" pitchFamily="18" charset="0"/>
              </a:rPr>
              <a:t>sancţionează</a:t>
            </a:r>
            <a:r>
              <a:rPr lang="ro-RO" sz="1600" b="0" dirty="0">
                <a:solidFill>
                  <a:schemeClr val="tx1"/>
                </a:solidFill>
                <a:latin typeface="Times New Roman" panose="02020603050405020304" pitchFamily="18" charset="0"/>
                <a:cs typeface="Times New Roman" panose="02020603050405020304" pitchFamily="18" charset="0"/>
              </a:rPr>
              <a:t> cu amendă de la 18 la 30 de </a:t>
            </a:r>
            <a:r>
              <a:rPr lang="ro-RO" sz="1600" b="0" dirty="0" err="1">
                <a:solidFill>
                  <a:schemeClr val="tx1"/>
                </a:solidFill>
                <a:latin typeface="Times New Roman" panose="02020603050405020304" pitchFamily="18" charset="0"/>
                <a:cs typeface="Times New Roman" panose="02020603050405020304" pitchFamily="18" charset="0"/>
              </a:rPr>
              <a:t>unităţi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convenţionale</a:t>
            </a:r>
            <a:r>
              <a:rPr lang="ro-RO" sz="1600" b="0" dirty="0">
                <a:solidFill>
                  <a:schemeClr val="tx1"/>
                </a:solidFill>
                <a:latin typeface="Times New Roman" panose="02020603050405020304" pitchFamily="18" charset="0"/>
                <a:cs typeface="Times New Roman" panose="02020603050405020304" pitchFamily="18" charset="0"/>
              </a:rPr>
              <a:t> aplicată persoanei fizice, </a:t>
            </a:r>
            <a:r>
              <a:rPr lang="ro-RO" sz="1600" b="0" dirty="0">
                <a:solidFill>
                  <a:srgbClr val="FF0000"/>
                </a:solidFill>
                <a:latin typeface="Times New Roman" panose="02020603050405020304" pitchFamily="18" charset="0"/>
                <a:cs typeface="Times New Roman" panose="02020603050405020304" pitchFamily="18" charset="0"/>
              </a:rPr>
              <a:t>cu amendă de la 180 la 300 de </a:t>
            </a:r>
            <a:r>
              <a:rPr lang="ro-RO" sz="1600" b="0" dirty="0" err="1">
                <a:solidFill>
                  <a:srgbClr val="FF0000"/>
                </a:solidFill>
                <a:latin typeface="Times New Roman" panose="02020603050405020304" pitchFamily="18" charset="0"/>
                <a:cs typeface="Times New Roman" panose="02020603050405020304" pitchFamily="18" charset="0"/>
              </a:rPr>
              <a:t>unităţi</a:t>
            </a:r>
            <a:r>
              <a:rPr lang="ro-RO" sz="1600" b="0" dirty="0">
                <a:solidFill>
                  <a:srgbClr val="FF0000"/>
                </a:solidFill>
                <a:latin typeface="Times New Roman" panose="02020603050405020304" pitchFamily="18" charset="0"/>
                <a:cs typeface="Times New Roman" panose="02020603050405020304" pitchFamily="18" charset="0"/>
              </a:rPr>
              <a:t> </a:t>
            </a:r>
            <a:r>
              <a:rPr lang="ro-RO" sz="1600" b="0" dirty="0" err="1">
                <a:solidFill>
                  <a:srgbClr val="FF0000"/>
                </a:solidFill>
                <a:latin typeface="Times New Roman" panose="02020603050405020304" pitchFamily="18" charset="0"/>
                <a:cs typeface="Times New Roman" panose="02020603050405020304" pitchFamily="18" charset="0"/>
              </a:rPr>
              <a:t>convenţionale</a:t>
            </a:r>
            <a:r>
              <a:rPr lang="ro-RO" sz="1600" b="0" dirty="0">
                <a:solidFill>
                  <a:srgbClr val="FF0000"/>
                </a:solidFill>
                <a:latin typeface="Times New Roman" panose="02020603050405020304" pitchFamily="18" charset="0"/>
                <a:cs typeface="Times New Roman" panose="02020603050405020304" pitchFamily="18" charset="0"/>
              </a:rPr>
              <a:t> aplicată persoanei juridice.</a:t>
            </a:r>
          </a:p>
          <a:p>
            <a:pPr algn="just"/>
            <a:r>
              <a:rPr lang="ro-RO" sz="1600" b="0" dirty="0">
                <a:solidFill>
                  <a:schemeClr val="tx1"/>
                </a:solidFill>
                <a:latin typeface="Times New Roman" panose="02020603050405020304" pitchFamily="18" charset="0"/>
                <a:cs typeface="Times New Roman" panose="02020603050405020304" pitchFamily="18" charset="0"/>
              </a:rPr>
              <a:t> (6) </a:t>
            </a:r>
            <a:r>
              <a:rPr lang="ro-RO" sz="1600" b="0" dirty="0" err="1">
                <a:solidFill>
                  <a:schemeClr val="tx1"/>
                </a:solidFill>
                <a:latin typeface="Times New Roman" panose="02020603050405020304" pitchFamily="18" charset="0"/>
                <a:cs typeface="Times New Roman" panose="02020603050405020304" pitchFamily="18" charset="0"/>
              </a:rPr>
              <a:t>Desfăşurarea</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activităţii</a:t>
            </a:r>
            <a:r>
              <a:rPr lang="ro-RO" sz="1600" b="0" dirty="0">
                <a:solidFill>
                  <a:schemeClr val="tx1"/>
                </a:solidFill>
                <a:latin typeface="Times New Roman" panose="02020603050405020304" pitchFamily="18" charset="0"/>
                <a:cs typeface="Times New Roman" panose="02020603050405020304" pitchFamily="18" charset="0"/>
              </a:rPr>
              <a:t> economice de către întreprinderi cu impact asupra mediului fără dispozitive de </a:t>
            </a:r>
            <a:r>
              <a:rPr lang="ro-RO" sz="1600" b="0" dirty="0" err="1">
                <a:solidFill>
                  <a:schemeClr val="tx1"/>
                </a:solidFill>
                <a:latin typeface="Times New Roman" panose="02020603050405020304" pitchFamily="18" charset="0"/>
                <a:cs typeface="Times New Roman" panose="02020603050405020304" pitchFamily="18" charset="0"/>
              </a:rPr>
              <a:t>ţinere</a:t>
            </a:r>
            <a:r>
              <a:rPr lang="ro-RO" sz="1600" b="0" dirty="0">
                <a:solidFill>
                  <a:schemeClr val="tx1"/>
                </a:solidFill>
                <a:latin typeface="Times New Roman" panose="02020603050405020304" pitchFamily="18" charset="0"/>
                <a:cs typeface="Times New Roman" panose="02020603050405020304" pitchFamily="18" charset="0"/>
              </a:rPr>
              <a:t> a </a:t>
            </a:r>
            <a:r>
              <a:rPr lang="ro-RO" sz="1600" b="0" dirty="0" err="1">
                <a:solidFill>
                  <a:schemeClr val="tx1"/>
                </a:solidFill>
                <a:latin typeface="Times New Roman" panose="02020603050405020304" pitchFamily="18" charset="0"/>
                <a:cs typeface="Times New Roman" panose="02020603050405020304" pitchFamily="18" charset="0"/>
              </a:rPr>
              <a:t>evidenţei</a:t>
            </a:r>
            <a:r>
              <a:rPr lang="ro-RO" sz="1600" b="0" dirty="0">
                <a:solidFill>
                  <a:schemeClr val="tx1"/>
                </a:solidFill>
                <a:latin typeface="Times New Roman" panose="02020603050405020304" pitchFamily="18" charset="0"/>
                <a:cs typeface="Times New Roman" panose="02020603050405020304" pitchFamily="18" charset="0"/>
              </a:rPr>
              <a:t> cantitative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calitative a consumului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 evacuărilor de ape, precum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prevenire a poluării apelor sau a efectelor lor distructive, se </a:t>
            </a:r>
            <a:r>
              <a:rPr lang="ro-RO" sz="1600" b="0" dirty="0" err="1">
                <a:solidFill>
                  <a:schemeClr val="tx1"/>
                </a:solidFill>
                <a:latin typeface="Times New Roman" panose="02020603050405020304" pitchFamily="18" charset="0"/>
                <a:cs typeface="Times New Roman" panose="02020603050405020304" pitchFamily="18" charset="0"/>
              </a:rPr>
              <a:t>sancţionează</a:t>
            </a:r>
            <a:r>
              <a:rPr lang="ro-RO" sz="1600" b="0" dirty="0">
                <a:solidFill>
                  <a:schemeClr val="tx1"/>
                </a:solidFill>
                <a:latin typeface="Times New Roman" panose="02020603050405020304" pitchFamily="18" charset="0"/>
                <a:cs typeface="Times New Roman" panose="02020603050405020304" pitchFamily="18" charset="0"/>
              </a:rPr>
              <a:t> cu amendă de la 18 la 30 de </a:t>
            </a:r>
            <a:r>
              <a:rPr lang="ro-RO" sz="1600" b="0" dirty="0" err="1">
                <a:solidFill>
                  <a:schemeClr val="tx1"/>
                </a:solidFill>
                <a:latin typeface="Times New Roman" panose="02020603050405020304" pitchFamily="18" charset="0"/>
                <a:cs typeface="Times New Roman" panose="02020603050405020304" pitchFamily="18" charset="0"/>
              </a:rPr>
              <a:t>unităţi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convenţionale</a:t>
            </a:r>
            <a:r>
              <a:rPr lang="ro-RO" sz="1600" b="0" dirty="0">
                <a:solidFill>
                  <a:schemeClr val="tx1"/>
                </a:solidFill>
                <a:latin typeface="Times New Roman" panose="02020603050405020304" pitchFamily="18" charset="0"/>
                <a:cs typeface="Times New Roman" panose="02020603050405020304" pitchFamily="18" charset="0"/>
              </a:rPr>
              <a:t> aplicată persoanei fizice, </a:t>
            </a:r>
            <a:r>
              <a:rPr lang="ro-RO" sz="1600" b="0" dirty="0">
                <a:solidFill>
                  <a:srgbClr val="FF0000"/>
                </a:solidFill>
                <a:latin typeface="Times New Roman" panose="02020603050405020304" pitchFamily="18" charset="0"/>
                <a:cs typeface="Times New Roman" panose="02020603050405020304" pitchFamily="18" charset="0"/>
              </a:rPr>
              <a:t>cu amendă de la 180 la 300 de </a:t>
            </a:r>
            <a:r>
              <a:rPr lang="ro-RO" sz="1600" b="0" dirty="0" err="1">
                <a:solidFill>
                  <a:srgbClr val="FF0000"/>
                </a:solidFill>
                <a:latin typeface="Times New Roman" panose="02020603050405020304" pitchFamily="18" charset="0"/>
                <a:cs typeface="Times New Roman" panose="02020603050405020304" pitchFamily="18" charset="0"/>
              </a:rPr>
              <a:t>unităţi</a:t>
            </a:r>
            <a:r>
              <a:rPr lang="ro-RO" sz="1600" b="0" dirty="0">
                <a:solidFill>
                  <a:srgbClr val="FF0000"/>
                </a:solidFill>
                <a:latin typeface="Times New Roman" panose="02020603050405020304" pitchFamily="18" charset="0"/>
                <a:cs typeface="Times New Roman" panose="02020603050405020304" pitchFamily="18" charset="0"/>
              </a:rPr>
              <a:t> </a:t>
            </a:r>
            <a:r>
              <a:rPr lang="ro-RO" sz="1600" b="0" dirty="0" err="1">
                <a:solidFill>
                  <a:srgbClr val="FF0000"/>
                </a:solidFill>
                <a:latin typeface="Times New Roman" panose="02020603050405020304" pitchFamily="18" charset="0"/>
                <a:cs typeface="Times New Roman" panose="02020603050405020304" pitchFamily="18" charset="0"/>
              </a:rPr>
              <a:t>convenţionale</a:t>
            </a:r>
            <a:r>
              <a:rPr lang="ro-RO" sz="1600" b="0" dirty="0">
                <a:solidFill>
                  <a:srgbClr val="FF0000"/>
                </a:solidFill>
                <a:latin typeface="Times New Roman" panose="02020603050405020304" pitchFamily="18" charset="0"/>
                <a:cs typeface="Times New Roman" panose="02020603050405020304" pitchFamily="18" charset="0"/>
              </a:rPr>
              <a:t> aplicată persoanei juridice.</a:t>
            </a:r>
          </a:p>
        </p:txBody>
      </p:sp>
    </p:spTree>
    <p:extLst>
      <p:ext uri="{BB962C8B-B14F-4D97-AF65-F5344CB8AC3E}">
        <p14:creationId xmlns:p14="http://schemas.microsoft.com/office/powerpoint/2010/main" val="2718961073"/>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A6B88F4B-A77F-47CB-8D23-79790F81DE7E}"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770537"/>
          </a:xfrm>
          <a:prstGeom prst="rect">
            <a:avLst/>
          </a:prstGeom>
          <a:noFill/>
        </p:spPr>
        <p:txBody>
          <a:bodyPr wrap="square" rtlCol="0">
            <a:spAutoFit/>
          </a:bodyPr>
          <a:lstStyle/>
          <a:p>
            <a:r>
              <a:rPr lang="en-US" sz="1600" b="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Articolul</a:t>
            </a:r>
            <a:r>
              <a:rPr lang="en-US" sz="1600" dirty="0">
                <a:solidFill>
                  <a:schemeClr val="tx1"/>
                </a:solidFill>
                <a:latin typeface="Times New Roman" panose="02020603050405020304" pitchFamily="18" charset="0"/>
                <a:cs typeface="Times New Roman" panose="02020603050405020304" pitchFamily="18" charset="0"/>
              </a:rPr>
              <a:t> 119. </a:t>
            </a:r>
            <a:r>
              <a:rPr lang="en-US" sz="1600" dirty="0" err="1">
                <a:solidFill>
                  <a:schemeClr val="tx1"/>
                </a:solidFill>
                <a:latin typeface="Times New Roman" panose="02020603050405020304" pitchFamily="18" charset="0"/>
                <a:cs typeface="Times New Roman" panose="02020603050405020304" pitchFamily="18" charset="0"/>
              </a:rPr>
              <a:t>Încălcarea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modului</a:t>
            </a:r>
            <a:r>
              <a:rPr lang="en-US" sz="1600" dirty="0">
                <a:solidFill>
                  <a:schemeClr val="tx1"/>
                </a:solidFill>
                <a:latin typeface="Times New Roman" panose="02020603050405020304" pitchFamily="18" charset="0"/>
                <a:cs typeface="Times New Roman" panose="02020603050405020304" pitchFamily="18" charset="0"/>
              </a:rPr>
              <a:t> de </a:t>
            </a:r>
            <a:r>
              <a:rPr lang="en-US" sz="1600" dirty="0" err="1">
                <a:solidFill>
                  <a:schemeClr val="tx1"/>
                </a:solidFill>
                <a:latin typeface="Times New Roman" panose="02020603050405020304" pitchFamily="18" charset="0"/>
                <a:cs typeface="Times New Roman" panose="02020603050405020304" pitchFamily="18" charset="0"/>
              </a:rPr>
              <a:t>protecţie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şi</a:t>
            </a:r>
            <a:r>
              <a:rPr lang="en-US" sz="1600" dirty="0">
                <a:solidFill>
                  <a:schemeClr val="tx1"/>
                </a:solidFill>
                <a:latin typeface="Times New Roman" panose="02020603050405020304" pitchFamily="18" charset="0"/>
                <a:cs typeface="Times New Roman" panose="02020603050405020304" pitchFamily="18" charset="0"/>
              </a:rPr>
              <a:t> de </a:t>
            </a:r>
            <a:r>
              <a:rPr lang="en-US" sz="1600" dirty="0" err="1">
                <a:solidFill>
                  <a:schemeClr val="tx1"/>
                </a:solidFill>
                <a:latin typeface="Times New Roman" panose="02020603050405020304" pitchFamily="18" charset="0"/>
                <a:cs typeface="Times New Roman" panose="02020603050405020304" pitchFamily="18" charset="0"/>
              </a:rPr>
              <a:t>folosire</a:t>
            </a:r>
            <a:r>
              <a:rPr lang="ro-RO" sz="1600" dirty="0">
                <a:solidFill>
                  <a:schemeClr val="tx1"/>
                </a:solidFill>
                <a:latin typeface="Times New Roman" panose="02020603050405020304" pitchFamily="18" charset="0"/>
                <a:cs typeface="Times New Roman" panose="02020603050405020304" pitchFamily="18" charset="0"/>
              </a:rPr>
              <a:t> </a:t>
            </a:r>
            <a:r>
              <a:rPr lang="en-US" sz="1600" dirty="0">
                <a:solidFill>
                  <a:schemeClr val="tx1"/>
                </a:solidFill>
                <a:latin typeface="Times New Roman" panose="02020603050405020304" pitchFamily="18" charset="0"/>
                <a:cs typeface="Times New Roman" panose="02020603050405020304" pitchFamily="18" charset="0"/>
              </a:rPr>
              <a:t>a </a:t>
            </a:r>
            <a:r>
              <a:rPr lang="en-US" sz="1600" dirty="0" err="1">
                <a:solidFill>
                  <a:schemeClr val="tx1"/>
                </a:solidFill>
                <a:latin typeface="Times New Roman" panose="02020603050405020304" pitchFamily="18" charset="0"/>
                <a:cs typeface="Times New Roman" panose="02020603050405020304" pitchFamily="18" charset="0"/>
              </a:rPr>
              <a:t>subsolului</a:t>
            </a:r>
            <a:endParaRPr lang="ro-RO" sz="1600" dirty="0">
              <a:solidFill>
                <a:schemeClr val="tx1"/>
              </a:solidFill>
              <a:latin typeface="Times New Roman" panose="02020603050405020304" pitchFamily="18" charset="0"/>
              <a:cs typeface="Times New Roman" panose="02020603050405020304" pitchFamily="18" charset="0"/>
            </a:endParaRPr>
          </a:p>
          <a:p>
            <a:pPr algn="just"/>
            <a:r>
              <a:rPr lang="ro-RO" sz="1600" dirty="0">
                <a:solidFill>
                  <a:schemeClr val="tx1"/>
                </a:solidFill>
                <a:latin typeface="Times New Roman" panose="02020603050405020304" pitchFamily="18" charset="0"/>
                <a:cs typeface="Times New Roman" panose="02020603050405020304" pitchFamily="18" charset="0"/>
              </a:rPr>
              <a:t> </a:t>
            </a:r>
            <a:r>
              <a:rPr lang="ro-RO" sz="1600" b="0" dirty="0">
                <a:solidFill>
                  <a:schemeClr val="tx1"/>
                </a:solidFill>
                <a:latin typeface="Times New Roman" panose="02020603050405020304" pitchFamily="18" charset="0"/>
                <a:cs typeface="Times New Roman" panose="02020603050405020304" pitchFamily="18" charset="0"/>
              </a:rPr>
              <a:t>(8) Încălcarea </a:t>
            </a:r>
            <a:r>
              <a:rPr lang="ro-RO" sz="1600" b="0" dirty="0" err="1">
                <a:solidFill>
                  <a:schemeClr val="tx1"/>
                </a:solidFill>
                <a:latin typeface="Times New Roman" panose="02020603050405020304" pitchFamily="18" charset="0"/>
                <a:cs typeface="Times New Roman" panose="02020603050405020304" pitchFamily="18" charset="0"/>
              </a:rPr>
              <a:t>cerinţelor</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regulilor de înhumare (depozitare) în subsol a </a:t>
            </a:r>
            <a:r>
              <a:rPr lang="ro-RO" sz="1600" b="0" dirty="0" err="1">
                <a:solidFill>
                  <a:schemeClr val="tx1"/>
                </a:solidFill>
                <a:latin typeface="Times New Roman" panose="02020603050405020304" pitchFamily="18" charset="0"/>
                <a:cs typeface="Times New Roman" panose="02020603050405020304" pitchFamily="18" charset="0"/>
              </a:rPr>
              <a:t>substanţelor</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 </a:t>
            </a:r>
            <a:r>
              <a:rPr lang="ro-RO" sz="1600" b="0" dirty="0" err="1">
                <a:solidFill>
                  <a:schemeClr val="tx1"/>
                </a:solidFill>
                <a:latin typeface="Times New Roman" panose="02020603050405020304" pitchFamily="18" charset="0"/>
                <a:cs typeface="Times New Roman" panose="02020603050405020304" pitchFamily="18" charset="0"/>
              </a:rPr>
              <a:t>deşeurilor</a:t>
            </a:r>
            <a:r>
              <a:rPr lang="ro-RO" sz="1600" b="0" dirty="0">
                <a:solidFill>
                  <a:schemeClr val="tx1"/>
                </a:solidFill>
                <a:latin typeface="Times New Roman" panose="02020603050405020304" pitchFamily="18" charset="0"/>
                <a:cs typeface="Times New Roman" panose="02020603050405020304" pitchFamily="18" charset="0"/>
              </a:rPr>
              <a:t> nocive sau a apelor uzate se </a:t>
            </a:r>
            <a:r>
              <a:rPr lang="ro-RO" sz="1600" b="0" dirty="0" err="1">
                <a:solidFill>
                  <a:schemeClr val="tx1"/>
                </a:solidFill>
                <a:latin typeface="Times New Roman" panose="02020603050405020304" pitchFamily="18" charset="0"/>
                <a:cs typeface="Times New Roman" panose="02020603050405020304" pitchFamily="18" charset="0"/>
              </a:rPr>
              <a:t>sancţionează</a:t>
            </a:r>
            <a:r>
              <a:rPr lang="ro-RO" sz="1600" b="0" dirty="0">
                <a:solidFill>
                  <a:schemeClr val="tx1"/>
                </a:solidFill>
                <a:latin typeface="Times New Roman" panose="02020603050405020304" pitchFamily="18" charset="0"/>
                <a:cs typeface="Times New Roman" panose="02020603050405020304" pitchFamily="18" charset="0"/>
              </a:rPr>
              <a:t> cu amendă de la 12 la 18 </a:t>
            </a:r>
            <a:r>
              <a:rPr lang="ro-RO" sz="1600" b="0" dirty="0" err="1">
                <a:solidFill>
                  <a:schemeClr val="tx1"/>
                </a:solidFill>
                <a:latin typeface="Times New Roman" panose="02020603050405020304" pitchFamily="18" charset="0"/>
                <a:cs typeface="Times New Roman" panose="02020603050405020304" pitchFamily="18" charset="0"/>
              </a:rPr>
              <a:t>unităţi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convenţionale</a:t>
            </a:r>
            <a:r>
              <a:rPr lang="ro-RO" sz="1600" b="0" dirty="0">
                <a:solidFill>
                  <a:schemeClr val="tx1"/>
                </a:solidFill>
                <a:latin typeface="Times New Roman" panose="02020603050405020304" pitchFamily="18" charset="0"/>
                <a:cs typeface="Times New Roman" panose="02020603050405020304" pitchFamily="18" charset="0"/>
              </a:rPr>
              <a:t> aplicată persoanei fizice, </a:t>
            </a:r>
            <a:r>
              <a:rPr lang="ro-RO" sz="1600" b="0" dirty="0">
                <a:solidFill>
                  <a:srgbClr val="FF0000"/>
                </a:solidFill>
                <a:latin typeface="Times New Roman" panose="02020603050405020304" pitchFamily="18" charset="0"/>
                <a:cs typeface="Times New Roman" panose="02020603050405020304" pitchFamily="18" charset="0"/>
              </a:rPr>
              <a:t>cu amendă de la 24 la 30 de </a:t>
            </a:r>
            <a:r>
              <a:rPr lang="ro-RO" sz="1600" b="0" dirty="0" err="1">
                <a:solidFill>
                  <a:srgbClr val="FF0000"/>
                </a:solidFill>
                <a:latin typeface="Times New Roman" panose="02020603050405020304" pitchFamily="18" charset="0"/>
                <a:cs typeface="Times New Roman" panose="02020603050405020304" pitchFamily="18" charset="0"/>
              </a:rPr>
              <a:t>unităţi</a:t>
            </a:r>
            <a:r>
              <a:rPr lang="ro-RO" sz="1600" b="0" dirty="0">
                <a:solidFill>
                  <a:srgbClr val="FF0000"/>
                </a:solidFill>
                <a:latin typeface="Times New Roman" panose="02020603050405020304" pitchFamily="18" charset="0"/>
                <a:cs typeface="Times New Roman" panose="02020603050405020304" pitchFamily="18" charset="0"/>
              </a:rPr>
              <a:t> </a:t>
            </a:r>
            <a:r>
              <a:rPr lang="ro-RO" sz="1600" b="0" dirty="0" err="1">
                <a:solidFill>
                  <a:srgbClr val="FF0000"/>
                </a:solidFill>
                <a:latin typeface="Times New Roman" panose="02020603050405020304" pitchFamily="18" charset="0"/>
                <a:cs typeface="Times New Roman" panose="02020603050405020304" pitchFamily="18" charset="0"/>
              </a:rPr>
              <a:t>convenţionale</a:t>
            </a:r>
            <a:r>
              <a:rPr lang="ro-RO" sz="1600" b="0" dirty="0">
                <a:solidFill>
                  <a:srgbClr val="FF0000"/>
                </a:solidFill>
                <a:latin typeface="Times New Roman" panose="02020603050405020304" pitchFamily="18" charset="0"/>
                <a:cs typeface="Times New Roman" panose="02020603050405020304" pitchFamily="18" charset="0"/>
              </a:rPr>
              <a:t> aplicată persoanei juridice.</a:t>
            </a:r>
          </a:p>
          <a:p>
            <a:pPr algn="just"/>
            <a:endParaRPr lang="ro-RO" sz="1600" b="0" dirty="0">
              <a:solidFill>
                <a:srgbClr val="FF0000"/>
              </a:solidFill>
              <a:latin typeface="Times New Roman" panose="02020603050405020304" pitchFamily="18" charset="0"/>
              <a:cs typeface="Times New Roman" panose="02020603050405020304" pitchFamily="18" charset="0"/>
            </a:endParaRPr>
          </a:p>
          <a:p>
            <a:pPr algn="just"/>
            <a:r>
              <a:rPr lang="pt-BR" sz="1600" b="0" dirty="0">
                <a:solidFill>
                  <a:srgbClr val="FF0000"/>
                </a:solidFill>
                <a:latin typeface="Times New Roman" panose="02020603050405020304" pitchFamily="18" charset="0"/>
                <a:cs typeface="Times New Roman" panose="02020603050405020304" pitchFamily="18" charset="0"/>
              </a:rPr>
              <a:t> </a:t>
            </a:r>
            <a:r>
              <a:rPr lang="ro-RO" sz="1600" b="0" dirty="0">
                <a:solidFill>
                  <a:schemeClr val="tx1"/>
                </a:solidFill>
                <a:latin typeface="Times New Roman" panose="02020603050405020304" pitchFamily="18" charset="0"/>
                <a:cs typeface="Times New Roman" panose="02020603050405020304" pitchFamily="18" charset="0"/>
              </a:rPr>
              <a:t>P</a:t>
            </a:r>
            <a:r>
              <a:rPr lang="pt-BR" sz="1600" b="0" dirty="0">
                <a:solidFill>
                  <a:schemeClr val="tx1"/>
                </a:solidFill>
                <a:latin typeface="Times New Roman" panose="02020603050405020304" pitchFamily="18" charset="0"/>
                <a:cs typeface="Times New Roman" panose="02020603050405020304" pitchFamily="18" charset="0"/>
              </a:rPr>
              <a:t>rejudici</a:t>
            </a:r>
            <a:r>
              <a:rPr lang="ro-RO" sz="1600" b="0" dirty="0" err="1">
                <a:solidFill>
                  <a:schemeClr val="tx1"/>
                </a:solidFill>
                <a:latin typeface="Times New Roman" panose="02020603050405020304" pitchFamily="18" charset="0"/>
                <a:cs typeface="Times New Roman" panose="02020603050405020304" pitchFamily="18" charset="0"/>
              </a:rPr>
              <a:t>ul</a:t>
            </a:r>
            <a:r>
              <a:rPr lang="pt-BR" sz="1600" b="0" dirty="0">
                <a:solidFill>
                  <a:schemeClr val="tx1"/>
                </a:solidFill>
                <a:latin typeface="Times New Roman" panose="02020603050405020304" pitchFamily="18" charset="0"/>
                <a:cs typeface="Times New Roman" panose="02020603050405020304" pitchFamily="18" charset="0"/>
              </a:rPr>
              <a:t> cauzat resurselor de sol </a:t>
            </a:r>
            <a:r>
              <a:rPr lang="ro-RO" sz="1600" b="0" dirty="0">
                <a:solidFill>
                  <a:schemeClr val="tx1"/>
                </a:solidFill>
                <a:latin typeface="Times New Roman" panose="02020603050405020304" pitchFamily="18" charset="0"/>
                <a:cs typeface="Times New Roman" panose="02020603050405020304" pitchFamily="18" charset="0"/>
              </a:rPr>
              <a:t>se calculează în conformitate cu </a:t>
            </a:r>
            <a:r>
              <a:rPr lang="ro-RO" sz="1600" dirty="0">
                <a:solidFill>
                  <a:srgbClr val="0000FF"/>
                </a:solidFill>
                <a:latin typeface="Times New Roman" panose="02020603050405020304" pitchFamily="18" charset="0"/>
                <a:cs typeface="Times New Roman" panose="02020603050405020304" pitchFamily="18" charset="0"/>
              </a:rPr>
              <a:t>INSTRUCŢIUNE Nr. 383 din  08.08.2004 privind evaluarea prejudiciului cauzat resurselor de sol</a:t>
            </a:r>
          </a:p>
          <a:p>
            <a:pPr algn="just"/>
            <a:r>
              <a:rPr lang="ro-RO" sz="16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http://lex.justice.md/index.php?action=view&amp;view=doc&amp;lang=1&amp;id=310719</a:t>
            </a:r>
            <a:endParaRPr lang="ro-RO" sz="1600" dirty="0">
              <a:solidFill>
                <a:srgbClr val="00B050"/>
              </a:solidFill>
              <a:latin typeface="Times New Roman" panose="02020603050405020304" pitchFamily="18" charset="0"/>
              <a:cs typeface="Times New Roman" panose="02020603050405020304" pitchFamily="18" charset="0"/>
            </a:endParaRPr>
          </a:p>
          <a:p>
            <a:pPr algn="just"/>
            <a:endParaRPr lang="ro-RO" sz="1600" dirty="0">
              <a:solidFill>
                <a:srgbClr val="0000FF"/>
              </a:solidFill>
              <a:latin typeface="Times New Roman" panose="02020603050405020304" pitchFamily="18" charset="0"/>
              <a:cs typeface="Times New Roman" panose="02020603050405020304" pitchFamily="18" charset="0"/>
            </a:endParaRPr>
          </a:p>
          <a:p>
            <a:r>
              <a:rPr lang="ro-RO" sz="1600" dirty="0">
                <a:solidFill>
                  <a:srgbClr val="0000FF"/>
                </a:solidFill>
                <a:latin typeface="Times New Roman" panose="02020603050405020304" pitchFamily="18" charset="0"/>
                <a:cs typeface="Times New Roman" panose="02020603050405020304" pitchFamily="18" charset="0"/>
              </a:rPr>
              <a:t>LEGE Nr. 105 din  13.03.2003 privind </a:t>
            </a:r>
            <a:r>
              <a:rPr lang="ro-RO" sz="1600" dirty="0" err="1">
                <a:solidFill>
                  <a:srgbClr val="0000FF"/>
                </a:solidFill>
                <a:latin typeface="Times New Roman" panose="02020603050405020304" pitchFamily="18" charset="0"/>
                <a:cs typeface="Times New Roman" panose="02020603050405020304" pitchFamily="18" charset="0"/>
              </a:rPr>
              <a:t>protecţia</a:t>
            </a:r>
            <a:r>
              <a:rPr lang="ro-RO" sz="1600" dirty="0">
                <a:solidFill>
                  <a:srgbClr val="0000FF"/>
                </a:solidFill>
                <a:latin typeface="Times New Roman" panose="02020603050405020304" pitchFamily="18" charset="0"/>
                <a:cs typeface="Times New Roman" panose="02020603050405020304" pitchFamily="18" charset="0"/>
              </a:rPr>
              <a:t> consumatorilor</a:t>
            </a:r>
          </a:p>
          <a:p>
            <a:r>
              <a:rPr lang="ro-RO" sz="1600" dirty="0">
                <a:solidFill>
                  <a:srgbClr val="00B050"/>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xmlns="" val="tx"/>
                    </a:ext>
                  </a:extLst>
                </a:hlinkClick>
              </a:rPr>
              <a:t>http://lex.justice.md/index.php?action=view&amp;view=doc&amp;lang=1&amp;id=312731</a:t>
            </a:r>
            <a:endParaRPr lang="ro-RO" sz="1600" dirty="0">
              <a:solidFill>
                <a:srgbClr val="00B050"/>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Prezenta lege </a:t>
            </a:r>
            <a:r>
              <a:rPr lang="ro-RO" sz="1600" b="0" dirty="0" err="1">
                <a:solidFill>
                  <a:schemeClr val="tx1"/>
                </a:solidFill>
                <a:latin typeface="Times New Roman" panose="02020603050405020304" pitchFamily="18" charset="0"/>
                <a:cs typeface="Times New Roman" panose="02020603050405020304" pitchFamily="18" charset="0"/>
              </a:rPr>
              <a:t>stabileşte</a:t>
            </a:r>
            <a:r>
              <a:rPr lang="ro-RO" sz="1600" b="0" dirty="0">
                <a:solidFill>
                  <a:schemeClr val="tx1"/>
                </a:solidFill>
                <a:latin typeface="Times New Roman" panose="02020603050405020304" pitchFamily="18" charset="0"/>
                <a:cs typeface="Times New Roman" panose="02020603050405020304" pitchFamily="18" charset="0"/>
              </a:rPr>
              <a:t> bazele juridice pentru protejarea de către stat a persoanelor în calitatea lor de consumatori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transpune Directiva 2005/29/CE a Parlamentului European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 Consiliului din 11 mai 2005 privind practicile comerciale neloiale ale întreprinderilor de pe </a:t>
            </a:r>
            <a:r>
              <a:rPr lang="ro-RO" sz="1600" b="0" dirty="0" err="1">
                <a:solidFill>
                  <a:schemeClr val="tx1"/>
                </a:solidFill>
                <a:latin typeface="Times New Roman" panose="02020603050405020304" pitchFamily="18" charset="0"/>
                <a:cs typeface="Times New Roman" panose="02020603050405020304" pitchFamily="18" charset="0"/>
              </a:rPr>
              <a:t>piaţa</a:t>
            </a:r>
            <a:r>
              <a:rPr lang="ro-RO" sz="1600" b="0" dirty="0">
                <a:solidFill>
                  <a:schemeClr val="tx1"/>
                </a:solidFill>
                <a:latin typeface="Times New Roman" panose="02020603050405020304" pitchFamily="18" charset="0"/>
                <a:cs typeface="Times New Roman" panose="02020603050405020304" pitchFamily="18" charset="0"/>
              </a:rPr>
              <a:t> internă </a:t>
            </a:r>
            <a:r>
              <a:rPr lang="ro-RO" sz="1600" b="0" dirty="0" err="1">
                <a:solidFill>
                  <a:schemeClr val="tx1"/>
                </a:solidFill>
                <a:latin typeface="Times New Roman" panose="02020603050405020304" pitchFamily="18" charset="0"/>
                <a:cs typeface="Times New Roman" panose="02020603050405020304" pitchFamily="18" charset="0"/>
              </a:rPr>
              <a:t>faţă</a:t>
            </a:r>
            <a:r>
              <a:rPr lang="ro-RO" sz="1600" b="0" dirty="0">
                <a:solidFill>
                  <a:schemeClr val="tx1"/>
                </a:solidFill>
                <a:latin typeface="Times New Roman" panose="02020603050405020304" pitchFamily="18" charset="0"/>
                <a:cs typeface="Times New Roman" panose="02020603050405020304" pitchFamily="18" charset="0"/>
              </a:rPr>
              <a:t> de consumatori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modificare a Directivei 84/450/CEE a Consiliului, a directivelor 97/7/CE, 98/27/CE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2002/65/CE ale Parlamentului European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ale Consiliului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Regulamentului (CE) nr. 2006/2004 al Parlamentului European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al Consiliului, publicată în Jurnalul Oficial al Uniunii Europene (JO) nr. L 149/22 din 11 iunie 2005.</a:t>
            </a:r>
          </a:p>
          <a:p>
            <a:endParaRPr 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9170902"/>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9537EE10-D68F-4389-BCD2-0CBFFB2AAAEB}"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770537"/>
          </a:xfrm>
          <a:prstGeom prst="rect">
            <a:avLst/>
          </a:prstGeom>
          <a:noFill/>
        </p:spPr>
        <p:txBody>
          <a:bodyPr wrap="square" rtlCol="0">
            <a:spAutoFit/>
          </a:bodyPr>
          <a:lstStyle/>
          <a:p>
            <a:r>
              <a:rPr lang="ro-RO" sz="1600" dirty="0">
                <a:solidFill>
                  <a:schemeClr val="tx1"/>
                </a:solidFill>
                <a:latin typeface="Times New Roman" panose="02020603050405020304" pitchFamily="18" charset="0"/>
                <a:cs typeface="Times New Roman" panose="02020603050405020304" pitchFamily="18" charset="0"/>
              </a:rPr>
              <a:t>Articolul 11. Domeniul de aplicare</a:t>
            </a:r>
          </a:p>
          <a:p>
            <a:pPr algn="just"/>
            <a:r>
              <a:rPr lang="ro-RO" sz="1600" b="0" dirty="0">
                <a:solidFill>
                  <a:schemeClr val="tx1"/>
                </a:solidFill>
                <a:latin typeface="Times New Roman" panose="02020603050405020304" pitchFamily="18" charset="0"/>
                <a:cs typeface="Times New Roman" panose="02020603050405020304" pitchFamily="18" charset="0"/>
              </a:rPr>
              <a:t>    (1) Prezenta lege </a:t>
            </a:r>
            <a:r>
              <a:rPr lang="ro-RO" sz="1600" b="0" dirty="0" err="1">
                <a:solidFill>
                  <a:schemeClr val="tx1"/>
                </a:solidFill>
                <a:latin typeface="Times New Roman" panose="02020603050405020304" pitchFamily="18" charset="0"/>
                <a:cs typeface="Times New Roman" panose="02020603050405020304" pitchFamily="18" charset="0"/>
              </a:rPr>
              <a:t>stabileşte</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cerinţele</a:t>
            </a:r>
            <a:r>
              <a:rPr lang="ro-RO" sz="1600" b="0" dirty="0">
                <a:solidFill>
                  <a:schemeClr val="tx1"/>
                </a:solidFill>
                <a:latin typeface="Times New Roman" panose="02020603050405020304" pitchFamily="18" charset="0"/>
                <a:cs typeface="Times New Roman" panose="02020603050405020304" pitchFamily="18" charset="0"/>
              </a:rPr>
              <a:t> generale de </a:t>
            </a:r>
            <a:r>
              <a:rPr lang="ro-RO" sz="1600" b="0" dirty="0" err="1">
                <a:solidFill>
                  <a:schemeClr val="tx1"/>
                </a:solidFill>
                <a:latin typeface="Times New Roman" panose="02020603050405020304" pitchFamily="18" charset="0"/>
                <a:cs typeface="Times New Roman" panose="02020603050405020304" pitchFamily="18" charset="0"/>
              </a:rPr>
              <a:t>protecţie</a:t>
            </a:r>
            <a:r>
              <a:rPr lang="ro-RO" sz="1600" b="0" dirty="0">
                <a:solidFill>
                  <a:schemeClr val="tx1"/>
                </a:solidFill>
                <a:latin typeface="Times New Roman" panose="02020603050405020304" pitchFamily="18" charset="0"/>
                <a:cs typeface="Times New Roman" panose="02020603050405020304" pitchFamily="18" charset="0"/>
              </a:rPr>
              <a:t> a consumatorilor, de asigurare a cadrului necesar accesului neîngrădit la produse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servicii, informării complete asupra caracteristicilor </a:t>
            </a:r>
            <a:r>
              <a:rPr lang="ro-RO" sz="1600" b="0" dirty="0" err="1">
                <a:solidFill>
                  <a:schemeClr val="tx1"/>
                </a:solidFill>
                <a:latin typeface="Times New Roman" panose="02020603050405020304" pitchFamily="18" charset="0"/>
                <a:cs typeface="Times New Roman" panose="02020603050405020304" pitchFamily="18" charset="0"/>
              </a:rPr>
              <a:t>esenţiale</a:t>
            </a:r>
            <a:r>
              <a:rPr lang="ro-RO" sz="1600" b="0" dirty="0">
                <a:solidFill>
                  <a:schemeClr val="tx1"/>
                </a:solidFill>
                <a:latin typeface="Times New Roman" panose="02020603050405020304" pitchFamily="18" charset="0"/>
                <a:cs typeface="Times New Roman" panose="02020603050405020304" pitchFamily="18" charset="0"/>
              </a:rPr>
              <a:t> ale acestora, apărării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asigurării drepturilor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intereselor legitime ale consumatorilor în cazul unor practici comerciale incorecte, participării acestora la fundamentarea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luarea de decizii ce îi interesează în calitate de consumatori.</a:t>
            </a:r>
          </a:p>
          <a:p>
            <a:pPr algn="just"/>
            <a:r>
              <a:rPr lang="ro-RO" sz="1600" dirty="0">
                <a:solidFill>
                  <a:schemeClr val="tx1"/>
                </a:solidFill>
                <a:latin typeface="Times New Roman" panose="02020603050405020304" pitchFamily="18" charset="0"/>
                <a:cs typeface="Times New Roman" panose="02020603050405020304" pitchFamily="18" charset="0"/>
              </a:rPr>
              <a:t>Articolul 7. </a:t>
            </a:r>
            <a:r>
              <a:rPr lang="ro-RO" sz="1600" dirty="0" err="1">
                <a:solidFill>
                  <a:schemeClr val="tx1"/>
                </a:solidFill>
                <a:latin typeface="Times New Roman" panose="02020603050405020304" pitchFamily="18" charset="0"/>
                <a:cs typeface="Times New Roman" panose="02020603050405020304" pitchFamily="18" charset="0"/>
              </a:rPr>
              <a:t>Obligaţiile</a:t>
            </a:r>
            <a:r>
              <a:rPr lang="ro-RO" sz="1600" dirty="0">
                <a:solidFill>
                  <a:schemeClr val="tx1"/>
                </a:solidFill>
                <a:latin typeface="Times New Roman" panose="02020603050405020304" pitchFamily="18" charset="0"/>
                <a:cs typeface="Times New Roman" panose="02020603050405020304" pitchFamily="18" charset="0"/>
              </a:rPr>
              <a:t> producătorului</a:t>
            </a:r>
          </a:p>
          <a:p>
            <a:pPr algn="just"/>
            <a:r>
              <a:rPr lang="ro-RO" sz="1600" b="0" dirty="0">
                <a:solidFill>
                  <a:schemeClr val="tx1"/>
                </a:solidFill>
                <a:latin typeface="Times New Roman" panose="02020603050405020304" pitchFamily="18" charset="0"/>
                <a:cs typeface="Times New Roman" panose="02020603050405020304" pitchFamily="18" charset="0"/>
              </a:rPr>
              <a:t>Producătorul este obligat:</a:t>
            </a:r>
          </a:p>
          <a:p>
            <a:pPr algn="just"/>
            <a:r>
              <a:rPr lang="ro-RO" sz="1600" b="0" dirty="0">
                <a:solidFill>
                  <a:schemeClr val="tx1"/>
                </a:solidFill>
                <a:latin typeface="Times New Roman" panose="02020603050405020304" pitchFamily="18" charset="0"/>
                <a:cs typeface="Times New Roman" panose="02020603050405020304" pitchFamily="18" charset="0"/>
              </a:rPr>
              <a:t>a) să plaseze pe </a:t>
            </a:r>
            <a:r>
              <a:rPr lang="ro-RO" sz="1600" b="0" dirty="0" err="1">
                <a:solidFill>
                  <a:schemeClr val="tx1"/>
                </a:solidFill>
                <a:latin typeface="Times New Roman" panose="02020603050405020304" pitchFamily="18" charset="0"/>
                <a:cs typeface="Times New Roman" panose="02020603050405020304" pitchFamily="18" charset="0"/>
              </a:rPr>
              <a:t>piaţă</a:t>
            </a:r>
            <a:r>
              <a:rPr lang="ro-RO" sz="1600" b="0" dirty="0">
                <a:solidFill>
                  <a:schemeClr val="tx1"/>
                </a:solidFill>
                <a:latin typeface="Times New Roman" panose="02020603050405020304" pitchFamily="18" charset="0"/>
                <a:cs typeface="Times New Roman" panose="02020603050405020304" pitchFamily="18" charset="0"/>
              </a:rPr>
              <a:t> numai produse inofensive care trebuie să fie </a:t>
            </a:r>
            <a:r>
              <a:rPr lang="ro-RO" sz="1600" b="0" dirty="0" err="1">
                <a:solidFill>
                  <a:schemeClr val="tx1"/>
                </a:solidFill>
                <a:latin typeface="Times New Roman" panose="02020603050405020304" pitchFamily="18" charset="0"/>
                <a:cs typeface="Times New Roman" panose="02020603050405020304" pitchFamily="18" charset="0"/>
              </a:rPr>
              <a:t>însoţite</a:t>
            </a:r>
            <a:r>
              <a:rPr lang="ro-RO" sz="1600" b="0" dirty="0">
                <a:solidFill>
                  <a:schemeClr val="tx1"/>
                </a:solidFill>
                <a:latin typeface="Times New Roman" panose="02020603050405020304" pitchFamily="18" charset="0"/>
                <a:cs typeface="Times New Roman" panose="02020603050405020304" pitchFamily="18" charset="0"/>
              </a:rPr>
              <a:t> de certificate de conformitate, de alte documente, conform </a:t>
            </a:r>
            <a:r>
              <a:rPr lang="ro-RO" sz="1600" b="0" dirty="0" err="1">
                <a:solidFill>
                  <a:schemeClr val="tx1"/>
                </a:solidFill>
                <a:latin typeface="Times New Roman" panose="02020603050405020304" pitchFamily="18" charset="0"/>
                <a:cs typeface="Times New Roman" panose="02020603050405020304" pitchFamily="18" charset="0"/>
              </a:rPr>
              <a:t>legislaţiei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produse care corespund </a:t>
            </a:r>
            <a:r>
              <a:rPr lang="ro-RO" sz="1600" b="0" dirty="0" err="1">
                <a:solidFill>
                  <a:schemeClr val="tx1"/>
                </a:solidFill>
                <a:latin typeface="Times New Roman" panose="02020603050405020304" pitchFamily="18" charset="0"/>
                <a:cs typeface="Times New Roman" panose="02020603050405020304" pitchFamily="18" charset="0"/>
              </a:rPr>
              <a:t>cerinţelor</a:t>
            </a:r>
            <a:r>
              <a:rPr lang="ro-RO" sz="1600" b="0" dirty="0">
                <a:solidFill>
                  <a:schemeClr val="tx1"/>
                </a:solidFill>
                <a:latin typeface="Times New Roman" panose="02020603050405020304" pitchFamily="18" charset="0"/>
                <a:cs typeface="Times New Roman" panose="02020603050405020304" pitchFamily="18" charset="0"/>
              </a:rPr>
              <a:t> prescrise sau declarate;</a:t>
            </a:r>
          </a:p>
          <a:p>
            <a:pPr algn="just"/>
            <a:r>
              <a:rPr lang="ro-RO" sz="1600" b="0" dirty="0">
                <a:solidFill>
                  <a:schemeClr val="tx1"/>
                </a:solidFill>
                <a:latin typeface="Times New Roman" panose="02020603050405020304" pitchFamily="18" charset="0"/>
                <a:cs typeface="Times New Roman" panose="02020603050405020304" pitchFamily="18" charset="0"/>
              </a:rPr>
              <a:t>b) să oprească livrările, respectiv să retragă de pe </a:t>
            </a:r>
            <a:r>
              <a:rPr lang="ro-RO" sz="1600" b="0" dirty="0" err="1">
                <a:solidFill>
                  <a:schemeClr val="tx1"/>
                </a:solidFill>
                <a:latin typeface="Times New Roman" panose="02020603050405020304" pitchFamily="18" charset="0"/>
                <a:cs typeface="Times New Roman" panose="02020603050405020304" pitchFamily="18" charset="0"/>
              </a:rPr>
              <a:t>piaţă</a:t>
            </a:r>
            <a:r>
              <a:rPr lang="ro-RO" sz="1600" b="0" dirty="0">
                <a:solidFill>
                  <a:schemeClr val="tx1"/>
                </a:solidFill>
                <a:latin typeface="Times New Roman" panose="02020603050405020304" pitchFamily="18" charset="0"/>
                <a:cs typeface="Times New Roman" panose="02020603050405020304" pitchFamily="18" charset="0"/>
              </a:rPr>
              <a:t> sau de la consumatori produsele la care organele de control sau </a:t>
            </a:r>
            <a:r>
              <a:rPr lang="ro-RO" sz="1600" b="0" dirty="0" err="1">
                <a:solidFill>
                  <a:schemeClr val="tx1"/>
                </a:solidFill>
                <a:latin typeface="Times New Roman" panose="02020603050405020304" pitchFamily="18" charset="0"/>
                <a:cs typeface="Times New Roman" panose="02020603050405020304" pitchFamily="18" charset="0"/>
              </a:rPr>
              <a:t>specialiştii</a:t>
            </a:r>
            <a:r>
              <a:rPr lang="ro-RO" sz="1600" b="0" dirty="0">
                <a:solidFill>
                  <a:schemeClr val="tx1"/>
                </a:solidFill>
                <a:latin typeface="Times New Roman" panose="02020603050405020304" pitchFamily="18" charset="0"/>
                <a:cs typeface="Times New Roman" panose="02020603050405020304" pitchFamily="18" charset="0"/>
              </a:rPr>
              <a:t> proprii au constatat neîndeplinirea </a:t>
            </a:r>
            <a:r>
              <a:rPr lang="ro-RO" sz="1600" b="0" dirty="0" err="1">
                <a:solidFill>
                  <a:schemeClr val="tx1"/>
                </a:solidFill>
                <a:latin typeface="Times New Roman" panose="02020603050405020304" pitchFamily="18" charset="0"/>
                <a:cs typeface="Times New Roman" panose="02020603050405020304" pitchFamily="18" charset="0"/>
              </a:rPr>
              <a:t>cerinţelor</a:t>
            </a:r>
            <a:r>
              <a:rPr lang="ro-RO" sz="1600" b="0" dirty="0">
                <a:solidFill>
                  <a:schemeClr val="tx1"/>
                </a:solidFill>
                <a:latin typeface="Times New Roman" panose="02020603050405020304" pitchFamily="18" charset="0"/>
                <a:cs typeface="Times New Roman" panose="02020603050405020304" pitchFamily="18" charset="0"/>
              </a:rPr>
              <a:t> prescrise sau declarate sau care ar putea afecta </a:t>
            </a:r>
            <a:r>
              <a:rPr lang="ro-RO" sz="1600" b="0" dirty="0" err="1">
                <a:solidFill>
                  <a:schemeClr val="tx1"/>
                </a:solidFill>
                <a:latin typeface="Times New Roman" panose="02020603050405020304" pitchFamily="18" charset="0"/>
                <a:cs typeface="Times New Roman" panose="02020603050405020304" pitchFamily="18" charset="0"/>
              </a:rPr>
              <a:t>viaţa</a:t>
            </a:r>
            <a:r>
              <a:rPr lang="ro-RO" sz="1600" b="0" dirty="0">
                <a:solidFill>
                  <a:schemeClr val="tx1"/>
                </a:solidFill>
                <a:latin typeface="Times New Roman" panose="02020603050405020304" pitchFamily="18" charset="0"/>
                <a:cs typeface="Times New Roman" panose="02020603050405020304" pitchFamily="18" charset="0"/>
              </a:rPr>
              <a:t>, sănătatea, ereditatea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securitatea consumatorilor, dacă această măsură constituie singurul mijloc prin care pot fi eliminate </a:t>
            </a:r>
            <a:r>
              <a:rPr lang="ro-RO" sz="1600" b="0" dirty="0" err="1">
                <a:solidFill>
                  <a:schemeClr val="tx1"/>
                </a:solidFill>
                <a:latin typeface="Times New Roman" panose="02020603050405020304" pitchFamily="18" charset="0"/>
                <a:cs typeface="Times New Roman" panose="02020603050405020304" pitchFamily="18" charset="0"/>
              </a:rPr>
              <a:t>neconformităţile</a:t>
            </a:r>
            <a:r>
              <a:rPr lang="ro-RO" sz="1600" b="0" dirty="0">
                <a:solidFill>
                  <a:schemeClr val="tx1"/>
                </a:solidFill>
                <a:latin typeface="Times New Roman" panose="02020603050405020304" pitchFamily="18" charset="0"/>
                <a:cs typeface="Times New Roman" panose="02020603050405020304" pitchFamily="18" charset="0"/>
              </a:rPr>
              <a:t> respective;</a:t>
            </a:r>
          </a:p>
          <a:p>
            <a:pPr algn="just"/>
            <a:r>
              <a:rPr lang="ro-RO" sz="1600" b="0" dirty="0">
                <a:solidFill>
                  <a:schemeClr val="tx1"/>
                </a:solidFill>
                <a:latin typeface="Times New Roman" panose="02020603050405020304" pitchFamily="18" charset="0"/>
                <a:cs typeface="Times New Roman" panose="02020603050405020304" pitchFamily="18" charset="0"/>
              </a:rPr>
              <a:t>c) să asigure respectarea </a:t>
            </a:r>
            <a:r>
              <a:rPr lang="ro-RO" sz="1600" b="0" dirty="0" err="1">
                <a:solidFill>
                  <a:schemeClr val="tx1"/>
                </a:solidFill>
                <a:latin typeface="Times New Roman" panose="02020603050405020304" pitchFamily="18" charset="0"/>
                <a:cs typeface="Times New Roman" panose="02020603050405020304" pitchFamily="18" charset="0"/>
              </a:rPr>
              <a:t>condiţiilor</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igienico</a:t>
            </a:r>
            <a:r>
              <a:rPr lang="ro-RO" sz="1600" b="0" dirty="0">
                <a:solidFill>
                  <a:schemeClr val="tx1"/>
                </a:solidFill>
                <a:latin typeface="Times New Roman" panose="02020603050405020304" pitchFamily="18" charset="0"/>
                <a:cs typeface="Times New Roman" panose="02020603050405020304" pitchFamily="18" charset="0"/>
              </a:rPr>
              <a:t>-sanitare;</a:t>
            </a:r>
          </a:p>
          <a:p>
            <a:pPr algn="just"/>
            <a:r>
              <a:rPr lang="ro-RO" sz="1600" b="0" dirty="0">
                <a:solidFill>
                  <a:schemeClr val="tx1"/>
                </a:solidFill>
                <a:latin typeface="Times New Roman" panose="02020603050405020304" pitchFamily="18" charset="0"/>
                <a:cs typeface="Times New Roman" panose="02020603050405020304" pitchFamily="18" charset="0"/>
              </a:rPr>
              <a:t>d) să răspundă pentru prejudiciul cauzat de produsul necorespunzător pe toată durata de </a:t>
            </a:r>
            <a:r>
              <a:rPr lang="ro-RO" sz="1600" b="0" dirty="0" err="1">
                <a:solidFill>
                  <a:schemeClr val="tx1"/>
                </a:solidFill>
                <a:latin typeface="Times New Roman" panose="02020603050405020304" pitchFamily="18" charset="0"/>
                <a:cs typeface="Times New Roman" panose="02020603050405020304" pitchFamily="18" charset="0"/>
              </a:rPr>
              <a:t>funcţionare</a:t>
            </a:r>
            <a:r>
              <a:rPr lang="ro-RO" sz="1600" b="0" dirty="0">
                <a:solidFill>
                  <a:schemeClr val="tx1"/>
                </a:solidFill>
                <a:latin typeface="Times New Roman" panose="02020603050405020304" pitchFamily="18" charset="0"/>
                <a:cs typeface="Times New Roman" panose="02020603050405020304" pitchFamily="18" charset="0"/>
              </a:rPr>
              <a:t> sau a termenului de valabilitate stabilite, cu </a:t>
            </a:r>
            <a:r>
              <a:rPr lang="ro-RO" sz="1600" b="0" dirty="0" err="1">
                <a:solidFill>
                  <a:schemeClr val="tx1"/>
                </a:solidFill>
                <a:latin typeface="Times New Roman" panose="02020603050405020304" pitchFamily="18" charset="0"/>
                <a:cs typeface="Times New Roman" panose="02020603050405020304" pitchFamily="18" charset="0"/>
              </a:rPr>
              <a:t>condiţia</a:t>
            </a:r>
            <a:r>
              <a:rPr lang="ro-RO" sz="1600" b="0" dirty="0">
                <a:solidFill>
                  <a:schemeClr val="tx1"/>
                </a:solidFill>
                <a:latin typeface="Times New Roman" panose="02020603050405020304" pitchFamily="18" charset="0"/>
                <a:cs typeface="Times New Roman" panose="02020603050405020304" pitchFamily="18" charset="0"/>
              </a:rPr>
              <a:t> respectării de către consumator a regulilor de transport, depozitare, păstrare, utilizare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consum.</a:t>
            </a:r>
          </a:p>
        </p:txBody>
      </p:sp>
    </p:spTree>
    <p:extLst>
      <p:ext uri="{BB962C8B-B14F-4D97-AF65-F5344CB8AC3E}">
        <p14:creationId xmlns:p14="http://schemas.microsoft.com/office/powerpoint/2010/main" val="2394866898"/>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D39CC799-0FF7-4563-8BB3-E57D507E6704}"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031873"/>
          </a:xfrm>
          <a:prstGeom prst="rect">
            <a:avLst/>
          </a:prstGeom>
          <a:noFill/>
        </p:spPr>
        <p:txBody>
          <a:bodyPr wrap="square" rtlCol="0">
            <a:spAutoFit/>
          </a:bodyPr>
          <a:lstStyle/>
          <a:p>
            <a:pPr algn="just"/>
            <a:r>
              <a:rPr lang="ro-RO" sz="1600" dirty="0">
                <a:solidFill>
                  <a:schemeClr val="tx1"/>
                </a:solidFill>
                <a:latin typeface="Times New Roman" panose="02020603050405020304" pitchFamily="18" charset="0"/>
                <a:cs typeface="Times New Roman" panose="02020603050405020304" pitchFamily="18" charset="0"/>
              </a:rPr>
              <a:t>Articolul 9. </a:t>
            </a:r>
            <a:r>
              <a:rPr lang="ro-RO" sz="1600" dirty="0" err="1">
                <a:solidFill>
                  <a:schemeClr val="tx1"/>
                </a:solidFill>
                <a:latin typeface="Times New Roman" panose="02020603050405020304" pitchFamily="18" charset="0"/>
                <a:cs typeface="Times New Roman" panose="02020603050405020304" pitchFamily="18" charset="0"/>
              </a:rPr>
              <a:t>Obligaţiile</a:t>
            </a:r>
            <a:r>
              <a:rPr lang="ro-RO" sz="1600" dirty="0">
                <a:solidFill>
                  <a:schemeClr val="tx1"/>
                </a:solidFill>
                <a:latin typeface="Times New Roman" panose="02020603050405020304" pitchFamily="18" charset="0"/>
                <a:cs typeface="Times New Roman" panose="02020603050405020304" pitchFamily="18" charset="0"/>
              </a:rPr>
              <a:t> prestatorului</a:t>
            </a:r>
          </a:p>
          <a:p>
            <a:pPr algn="just"/>
            <a:r>
              <a:rPr lang="ro-RO" sz="1600" b="0" dirty="0">
                <a:solidFill>
                  <a:schemeClr val="tx1"/>
                </a:solidFill>
                <a:latin typeface="Times New Roman" panose="02020603050405020304" pitchFamily="18" charset="0"/>
                <a:cs typeface="Times New Roman" panose="02020603050405020304" pitchFamily="18" charset="0"/>
              </a:rPr>
              <a:t>Prestatorul este obligat:</a:t>
            </a:r>
          </a:p>
          <a:p>
            <a:pPr algn="just"/>
            <a:r>
              <a:rPr lang="ro-RO" sz="1600" b="0" dirty="0">
                <a:solidFill>
                  <a:schemeClr val="tx1"/>
                </a:solidFill>
                <a:latin typeface="Times New Roman" panose="02020603050405020304" pitchFamily="18" charset="0"/>
                <a:cs typeface="Times New Roman" panose="02020603050405020304" pitchFamily="18" charset="0"/>
              </a:rPr>
              <a:t>a) să folosească, la prestarea serviciilor, numai produse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proceduri inofensive care, dacă </a:t>
            </a:r>
            <a:r>
              <a:rPr lang="ro-RO" sz="1600" b="0" dirty="0" err="1">
                <a:solidFill>
                  <a:schemeClr val="tx1"/>
                </a:solidFill>
                <a:latin typeface="Times New Roman" panose="02020603050405020304" pitchFamily="18" charset="0"/>
                <a:cs typeface="Times New Roman" panose="02020603050405020304" pitchFamily="18" charset="0"/>
              </a:rPr>
              <a:t>legislaţia</a:t>
            </a:r>
            <a:r>
              <a:rPr lang="ro-RO" sz="1600" b="0" dirty="0">
                <a:solidFill>
                  <a:schemeClr val="tx1"/>
                </a:solidFill>
                <a:latin typeface="Times New Roman" panose="02020603050405020304" pitchFamily="18" charset="0"/>
                <a:cs typeface="Times New Roman" panose="02020603050405020304" pitchFamily="18" charset="0"/>
              </a:rPr>
              <a:t> prevede aceasta, trebuie să fie certificate;</a:t>
            </a:r>
          </a:p>
          <a:p>
            <a:pPr algn="just"/>
            <a:r>
              <a:rPr lang="ro-RO" sz="1600" b="0" dirty="0">
                <a:solidFill>
                  <a:schemeClr val="tx1"/>
                </a:solidFill>
                <a:latin typeface="Times New Roman" panose="02020603050405020304" pitchFamily="18" charset="0"/>
                <a:cs typeface="Times New Roman" panose="02020603050405020304" pitchFamily="18" charset="0"/>
              </a:rPr>
              <a:t>b) să </a:t>
            </a:r>
            <a:r>
              <a:rPr lang="ro-RO" sz="1600" b="0" dirty="0" err="1">
                <a:solidFill>
                  <a:schemeClr val="tx1"/>
                </a:solidFill>
                <a:latin typeface="Times New Roman" panose="02020603050405020304" pitchFamily="18" charset="0"/>
                <a:cs typeface="Times New Roman" panose="02020603050405020304" pitchFamily="18" charset="0"/>
              </a:rPr>
              <a:t>anunţe</a:t>
            </a:r>
            <a:r>
              <a:rPr lang="ro-RO" sz="1600" b="0" dirty="0">
                <a:solidFill>
                  <a:schemeClr val="tx1"/>
                </a:solidFill>
                <a:latin typeface="Times New Roman" panose="02020603050405020304" pitchFamily="18" charset="0"/>
                <a:cs typeface="Times New Roman" panose="02020603050405020304" pitchFamily="18" charset="0"/>
              </a:rPr>
              <a:t> imediat </a:t>
            </a:r>
            <a:r>
              <a:rPr lang="ro-RO" sz="1600" b="0" dirty="0" err="1">
                <a:solidFill>
                  <a:schemeClr val="tx1"/>
                </a:solidFill>
                <a:latin typeface="Times New Roman" panose="02020603050405020304" pitchFamily="18" charset="0"/>
                <a:cs typeface="Times New Roman" panose="02020603050405020304" pitchFamily="18" charset="0"/>
              </a:rPr>
              <a:t>autorităţile</a:t>
            </a:r>
            <a:r>
              <a:rPr lang="ro-RO" sz="1600" b="0" dirty="0">
                <a:solidFill>
                  <a:schemeClr val="tx1"/>
                </a:solidFill>
                <a:latin typeface="Times New Roman" panose="02020603050405020304" pitchFamily="18" charset="0"/>
                <a:cs typeface="Times New Roman" panose="02020603050405020304" pitchFamily="18" charset="0"/>
              </a:rPr>
              <a:t> competente, precum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producătorul respectiv, despre </a:t>
            </a:r>
            <a:r>
              <a:rPr lang="ro-RO" sz="1600" b="0" dirty="0" err="1">
                <a:solidFill>
                  <a:schemeClr val="tx1"/>
                </a:solidFill>
                <a:latin typeface="Times New Roman" panose="02020603050405020304" pitchFamily="18" charset="0"/>
                <a:cs typeface="Times New Roman" panose="02020603050405020304" pitchFamily="18" charset="0"/>
              </a:rPr>
              <a:t>existenţa</a:t>
            </a:r>
            <a:r>
              <a:rPr lang="ro-RO" sz="1600" b="0" dirty="0">
                <a:solidFill>
                  <a:schemeClr val="tx1"/>
                </a:solidFill>
                <a:latin typeface="Times New Roman" panose="02020603050405020304" pitchFamily="18" charset="0"/>
                <a:cs typeface="Times New Roman" panose="02020603050405020304" pitchFamily="18" charset="0"/>
              </a:rPr>
              <a:t> oricărui produs folosit la prestarea serviciului de care are </a:t>
            </a:r>
            <a:r>
              <a:rPr lang="ro-RO" sz="1600" b="0" dirty="0" err="1">
                <a:solidFill>
                  <a:schemeClr val="tx1"/>
                </a:solidFill>
                <a:latin typeface="Times New Roman" panose="02020603050405020304" pitchFamily="18" charset="0"/>
                <a:cs typeface="Times New Roman" panose="02020603050405020304" pitchFamily="18" charset="0"/>
              </a:rPr>
              <a:t>cunoştinţă</a:t>
            </a:r>
            <a:r>
              <a:rPr lang="ro-RO" sz="1600" b="0" dirty="0">
                <a:solidFill>
                  <a:schemeClr val="tx1"/>
                </a:solidFill>
                <a:latin typeface="Times New Roman" panose="02020603050405020304" pitchFamily="18" charset="0"/>
                <a:cs typeface="Times New Roman" panose="02020603050405020304" pitchFamily="18" charset="0"/>
              </a:rPr>
              <a:t> că este periculos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/sau falsificat (contrafăcut);</a:t>
            </a:r>
          </a:p>
          <a:p>
            <a:pPr algn="just"/>
            <a:r>
              <a:rPr lang="ro-RO" sz="1600" b="0" dirty="0">
                <a:solidFill>
                  <a:schemeClr val="tx1"/>
                </a:solidFill>
                <a:latin typeface="Times New Roman" panose="02020603050405020304" pitchFamily="18" charset="0"/>
                <a:cs typeface="Times New Roman" panose="02020603050405020304" pitchFamily="18" charset="0"/>
              </a:rPr>
              <a:t>c) să presteze numai servicii care nu afectează </a:t>
            </a:r>
            <a:r>
              <a:rPr lang="ro-RO" sz="1600" b="0" dirty="0" err="1">
                <a:solidFill>
                  <a:schemeClr val="tx1"/>
                </a:solidFill>
                <a:latin typeface="Times New Roman" panose="02020603050405020304" pitchFamily="18" charset="0"/>
                <a:cs typeface="Times New Roman" panose="02020603050405020304" pitchFamily="18" charset="0"/>
              </a:rPr>
              <a:t>viaţa</a:t>
            </a:r>
            <a:r>
              <a:rPr lang="ro-RO" sz="1600" b="0" dirty="0">
                <a:solidFill>
                  <a:schemeClr val="tx1"/>
                </a:solidFill>
                <a:latin typeface="Times New Roman" panose="02020603050405020304" pitchFamily="18" charset="0"/>
                <a:cs typeface="Times New Roman" panose="02020603050405020304" pitchFamily="18" charset="0"/>
              </a:rPr>
              <a:t>, sănătatea, ereditatea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securitatea consumatorilor ori interesele economice ale acestora;</a:t>
            </a:r>
          </a:p>
          <a:p>
            <a:pPr algn="just"/>
            <a:r>
              <a:rPr lang="ro-RO" sz="1600" b="0" dirty="0">
                <a:solidFill>
                  <a:schemeClr val="tx1"/>
                </a:solidFill>
                <a:latin typeface="Times New Roman" panose="02020603050405020304" pitchFamily="18" charset="0"/>
                <a:cs typeface="Times New Roman" panose="02020603050405020304" pitchFamily="18" charset="0"/>
              </a:rPr>
              <a:t>d)  să respecte </a:t>
            </a:r>
            <a:r>
              <a:rPr lang="ro-RO" sz="1600" b="0" dirty="0" err="1">
                <a:solidFill>
                  <a:schemeClr val="tx1"/>
                </a:solidFill>
                <a:latin typeface="Times New Roman" panose="02020603050405020304" pitchFamily="18" charset="0"/>
                <a:cs typeface="Times New Roman" panose="02020603050405020304" pitchFamily="18" charset="0"/>
              </a:rPr>
              <a:t>cerinţele</a:t>
            </a:r>
            <a:r>
              <a:rPr lang="ro-RO" sz="1600" b="0" dirty="0">
                <a:solidFill>
                  <a:schemeClr val="tx1"/>
                </a:solidFill>
                <a:latin typeface="Times New Roman" panose="02020603050405020304" pitchFamily="18" charset="0"/>
                <a:cs typeface="Times New Roman" panose="02020603050405020304" pitchFamily="18" charset="0"/>
              </a:rPr>
              <a:t> prescrise sau declarate, precum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clauzele contractuale;</a:t>
            </a:r>
          </a:p>
          <a:p>
            <a:pPr algn="just"/>
            <a:r>
              <a:rPr lang="ro-RO" sz="1600" b="0" dirty="0">
                <a:solidFill>
                  <a:schemeClr val="tx1"/>
                </a:solidFill>
                <a:latin typeface="Times New Roman" panose="02020603050405020304" pitchFamily="18" charset="0"/>
                <a:cs typeface="Times New Roman" panose="02020603050405020304" pitchFamily="18" charset="0"/>
              </a:rPr>
              <a:t>e) să asigure, la prestarea serviciilor, respectarea </a:t>
            </a:r>
            <a:r>
              <a:rPr lang="ro-RO" sz="1600" b="0" dirty="0" err="1">
                <a:solidFill>
                  <a:schemeClr val="tx1"/>
                </a:solidFill>
                <a:latin typeface="Times New Roman" panose="02020603050405020304" pitchFamily="18" charset="0"/>
                <a:cs typeface="Times New Roman" panose="02020603050405020304" pitchFamily="18" charset="0"/>
              </a:rPr>
              <a:t>condiţiilor</a:t>
            </a:r>
            <a:r>
              <a:rPr lang="ro-RO" sz="1600" b="0" dirty="0">
                <a:solidFill>
                  <a:schemeClr val="tx1"/>
                </a:solidFill>
                <a:latin typeface="Times New Roman" panose="02020603050405020304" pitchFamily="18" charset="0"/>
                <a:cs typeface="Times New Roman" panose="02020603050405020304" pitchFamily="18" charset="0"/>
              </a:rPr>
              <a:t> tehnice stabilite de producător pentru produs;</a:t>
            </a:r>
          </a:p>
          <a:p>
            <a:pPr algn="just"/>
            <a:r>
              <a:rPr lang="ro-RO" sz="1600" b="0" dirty="0">
                <a:solidFill>
                  <a:schemeClr val="tx1"/>
                </a:solidFill>
                <a:latin typeface="Times New Roman" panose="02020603050405020304" pitchFamily="18" charset="0"/>
                <a:cs typeface="Times New Roman" panose="02020603050405020304" pitchFamily="18" charset="0"/>
              </a:rPr>
              <a:t>h) să </a:t>
            </a:r>
            <a:r>
              <a:rPr lang="ro-RO" sz="1600" b="0" dirty="0" err="1">
                <a:solidFill>
                  <a:schemeClr val="tx1"/>
                </a:solidFill>
                <a:latin typeface="Times New Roman" panose="02020603050405020304" pitchFamily="18" charset="0"/>
                <a:cs typeface="Times New Roman" panose="02020603050405020304" pitchFamily="18" charset="0"/>
              </a:rPr>
              <a:t>deţină</a:t>
            </a:r>
            <a:r>
              <a:rPr lang="ro-RO" sz="1600" b="0" dirty="0">
                <a:solidFill>
                  <a:schemeClr val="tx1"/>
                </a:solidFill>
                <a:latin typeface="Times New Roman" panose="02020603050405020304" pitchFamily="18" charset="0"/>
                <a:cs typeface="Times New Roman" panose="02020603050405020304" pitchFamily="18" charset="0"/>
              </a:rPr>
              <a:t> registrul de </a:t>
            </a:r>
            <a:r>
              <a:rPr lang="ro-RO" sz="1600" b="0" dirty="0" err="1">
                <a:solidFill>
                  <a:schemeClr val="tx1"/>
                </a:solidFill>
                <a:latin typeface="Times New Roman" panose="02020603050405020304" pitchFamily="18" charset="0"/>
                <a:cs typeface="Times New Roman" panose="02020603050405020304" pitchFamily="18" charset="0"/>
              </a:rPr>
              <a:t>reclamaţii</a:t>
            </a:r>
            <a:r>
              <a:rPr lang="ro-RO" sz="1600" b="0" dirty="0">
                <a:solidFill>
                  <a:schemeClr val="tx1"/>
                </a:solidFill>
                <a:latin typeface="Times New Roman" panose="02020603050405020304" pitchFamily="18" charset="0"/>
                <a:cs typeface="Times New Roman" panose="02020603050405020304" pitchFamily="18" charset="0"/>
              </a:rPr>
              <a:t> la un loc vizibil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să înregistreze </a:t>
            </a:r>
            <a:r>
              <a:rPr lang="ro-RO" sz="1600" b="0" dirty="0" err="1">
                <a:solidFill>
                  <a:schemeClr val="tx1"/>
                </a:solidFill>
                <a:latin typeface="Times New Roman" panose="02020603050405020304" pitchFamily="18" charset="0"/>
                <a:cs typeface="Times New Roman" panose="02020603050405020304" pitchFamily="18" charset="0"/>
              </a:rPr>
              <a:t>pretenţiile</a:t>
            </a:r>
            <a:r>
              <a:rPr lang="ro-RO" sz="1600" b="0" dirty="0">
                <a:solidFill>
                  <a:schemeClr val="tx1"/>
                </a:solidFill>
                <a:latin typeface="Times New Roman" panose="02020603050405020304" pitchFamily="18" charset="0"/>
                <a:cs typeface="Times New Roman" panose="02020603050405020304" pitchFamily="18" charset="0"/>
              </a:rPr>
              <a:t> consumatorilor conform unui regulament aprobat  de Guvern;</a:t>
            </a:r>
          </a:p>
          <a:p>
            <a:pPr algn="just"/>
            <a:r>
              <a:rPr lang="ro-RO" sz="1600" b="0" dirty="0">
                <a:solidFill>
                  <a:schemeClr val="tx1"/>
                </a:solidFill>
                <a:latin typeface="Times New Roman" panose="02020603050405020304" pitchFamily="18" charset="0"/>
                <a:cs typeface="Times New Roman" panose="02020603050405020304" pitchFamily="18" charset="0"/>
              </a:rPr>
              <a:t>i) să asigure respectarea </a:t>
            </a:r>
            <a:r>
              <a:rPr lang="ro-RO" sz="1600" b="0" dirty="0" err="1">
                <a:solidFill>
                  <a:schemeClr val="tx1"/>
                </a:solidFill>
                <a:latin typeface="Times New Roman" panose="02020603050405020304" pitchFamily="18" charset="0"/>
                <a:cs typeface="Times New Roman" panose="02020603050405020304" pitchFamily="18" charset="0"/>
              </a:rPr>
              <a:t>condiţiilor</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igienico</a:t>
            </a:r>
            <a:r>
              <a:rPr lang="ro-RO" sz="1600" b="0" dirty="0">
                <a:solidFill>
                  <a:schemeClr val="tx1"/>
                </a:solidFill>
                <a:latin typeface="Times New Roman" panose="02020603050405020304" pitchFamily="18" charset="0"/>
                <a:cs typeface="Times New Roman" panose="02020603050405020304" pitchFamily="18" charset="0"/>
              </a:rPr>
              <a:t>-sanitare;</a:t>
            </a:r>
          </a:p>
          <a:p>
            <a:pPr algn="just"/>
            <a:r>
              <a:rPr lang="ro-RO" sz="1600" b="0" dirty="0">
                <a:solidFill>
                  <a:schemeClr val="tx1"/>
                </a:solidFill>
                <a:latin typeface="Times New Roman" panose="02020603050405020304" pitchFamily="18" charset="0"/>
                <a:cs typeface="Times New Roman" panose="02020603050405020304" pitchFamily="18" charset="0"/>
              </a:rPr>
              <a:t>j) să răspundă pentru prejudiciul cauzat de serviciul prestat necorespunzător</a:t>
            </a:r>
            <a:r>
              <a:rPr lang="en-US" sz="1600" b="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71755300"/>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8E3F738D-29DB-41E9-B772-D1B6396B61C3}"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5016758"/>
          </a:xfrm>
          <a:prstGeom prst="rect">
            <a:avLst/>
          </a:prstGeom>
          <a:noFill/>
        </p:spPr>
        <p:txBody>
          <a:bodyPr wrap="square" rtlCol="0">
            <a:spAutoFit/>
          </a:bodyPr>
          <a:lstStyle/>
          <a:p>
            <a:r>
              <a:rPr lang="en-US" sz="1600" dirty="0">
                <a:solidFill>
                  <a:srgbClr val="0000FF"/>
                </a:solidFill>
                <a:latin typeface="Times New Roman" panose="02020603050405020304" pitchFamily="18" charset="0"/>
                <a:cs typeface="Times New Roman" panose="02020603050405020304" pitchFamily="18" charset="0"/>
              </a:rPr>
              <a:t>LEGE Nr. 163 din  09.07.2010</a:t>
            </a:r>
            <a:r>
              <a:rPr lang="ro-RO" sz="1600" dirty="0">
                <a:solidFill>
                  <a:srgbClr val="0000FF"/>
                </a:solidFill>
                <a:latin typeface="Times New Roman" panose="02020603050405020304" pitchFamily="18" charset="0"/>
                <a:cs typeface="Times New Roman" panose="02020603050405020304" pitchFamily="18" charset="0"/>
              </a:rPr>
              <a:t> </a:t>
            </a:r>
            <a:r>
              <a:rPr lang="en-US" sz="1600" dirty="0" err="1">
                <a:solidFill>
                  <a:srgbClr val="0000FF"/>
                </a:solidFill>
                <a:latin typeface="Times New Roman" panose="02020603050405020304" pitchFamily="18" charset="0"/>
                <a:cs typeface="Times New Roman" panose="02020603050405020304" pitchFamily="18" charset="0"/>
              </a:rPr>
              <a:t>privind</a:t>
            </a:r>
            <a:r>
              <a:rPr lang="en-US" sz="1600" dirty="0">
                <a:solidFill>
                  <a:srgbClr val="0000FF"/>
                </a:solidFill>
                <a:latin typeface="Times New Roman" panose="02020603050405020304" pitchFamily="18" charset="0"/>
                <a:cs typeface="Times New Roman" panose="02020603050405020304" pitchFamily="18" charset="0"/>
              </a:rPr>
              <a:t> </a:t>
            </a:r>
            <a:r>
              <a:rPr lang="en-US" sz="1600" dirty="0" err="1">
                <a:solidFill>
                  <a:srgbClr val="0000FF"/>
                </a:solidFill>
                <a:latin typeface="Times New Roman" panose="02020603050405020304" pitchFamily="18" charset="0"/>
                <a:cs typeface="Times New Roman" panose="02020603050405020304" pitchFamily="18" charset="0"/>
              </a:rPr>
              <a:t>autorizarea</a:t>
            </a:r>
            <a:r>
              <a:rPr lang="en-US" sz="1600" dirty="0">
                <a:solidFill>
                  <a:srgbClr val="0000FF"/>
                </a:solidFill>
                <a:latin typeface="Times New Roman" panose="02020603050405020304" pitchFamily="18" charset="0"/>
                <a:cs typeface="Times New Roman" panose="02020603050405020304" pitchFamily="18" charset="0"/>
              </a:rPr>
              <a:t> </a:t>
            </a:r>
            <a:r>
              <a:rPr lang="en-US" sz="1600" dirty="0" err="1">
                <a:solidFill>
                  <a:srgbClr val="0000FF"/>
                </a:solidFill>
                <a:latin typeface="Times New Roman" panose="02020603050405020304" pitchFamily="18" charset="0"/>
                <a:cs typeface="Times New Roman" panose="02020603050405020304" pitchFamily="18" charset="0"/>
              </a:rPr>
              <a:t>executării</a:t>
            </a:r>
            <a:r>
              <a:rPr lang="en-US" sz="1600" dirty="0">
                <a:solidFill>
                  <a:srgbClr val="0000FF"/>
                </a:solidFill>
                <a:latin typeface="Times New Roman" panose="02020603050405020304" pitchFamily="18" charset="0"/>
                <a:cs typeface="Times New Roman" panose="02020603050405020304" pitchFamily="18" charset="0"/>
              </a:rPr>
              <a:t> </a:t>
            </a:r>
            <a:r>
              <a:rPr lang="en-US" sz="1600" dirty="0" err="1">
                <a:solidFill>
                  <a:srgbClr val="0000FF"/>
                </a:solidFill>
                <a:latin typeface="Times New Roman" panose="02020603050405020304" pitchFamily="18" charset="0"/>
                <a:cs typeface="Times New Roman" panose="02020603050405020304" pitchFamily="18" charset="0"/>
              </a:rPr>
              <a:t>lucrărilor</a:t>
            </a:r>
            <a:r>
              <a:rPr lang="en-US" sz="1600" dirty="0">
                <a:solidFill>
                  <a:srgbClr val="0000FF"/>
                </a:solidFill>
                <a:latin typeface="Times New Roman" panose="02020603050405020304" pitchFamily="18" charset="0"/>
                <a:cs typeface="Times New Roman" panose="02020603050405020304" pitchFamily="18" charset="0"/>
              </a:rPr>
              <a:t> de </a:t>
            </a:r>
            <a:r>
              <a:rPr lang="en-US" sz="1600" dirty="0" err="1">
                <a:solidFill>
                  <a:srgbClr val="0000FF"/>
                </a:solidFill>
                <a:latin typeface="Times New Roman" panose="02020603050405020304" pitchFamily="18" charset="0"/>
                <a:cs typeface="Times New Roman" panose="02020603050405020304" pitchFamily="18" charset="0"/>
              </a:rPr>
              <a:t>construcţie</a:t>
            </a:r>
            <a:endParaRPr lang="ro-RO" sz="1600" dirty="0">
              <a:solidFill>
                <a:srgbClr val="0000FF"/>
              </a:solidFill>
              <a:latin typeface="Times New Roman" panose="02020603050405020304" pitchFamily="18" charset="0"/>
              <a:cs typeface="Times New Roman" panose="02020603050405020304" pitchFamily="18" charset="0"/>
            </a:endParaRPr>
          </a:p>
          <a:p>
            <a:r>
              <a:rPr lang="ro-RO" sz="16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http://lex.justice.md/index.php?action=view&amp;view=doc&amp;lang=1&amp;id=335823</a:t>
            </a:r>
            <a:endParaRPr lang="ro-RO" sz="1600" dirty="0">
              <a:solidFill>
                <a:srgbClr val="00B050"/>
              </a:solidFill>
              <a:latin typeface="Times New Roman" panose="02020603050405020304" pitchFamily="18" charset="0"/>
              <a:cs typeface="Times New Roman" panose="02020603050405020304" pitchFamily="18" charset="0"/>
            </a:endParaRP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 </a:t>
            </a:r>
            <a:r>
              <a:rPr lang="en-US" sz="1600" b="0" dirty="0">
                <a:solidFill>
                  <a:schemeClr val="tx1"/>
                </a:solidFill>
                <a:latin typeface="Times New Roman" panose="02020603050405020304" pitchFamily="18" charset="0"/>
                <a:cs typeface="Times New Roman" panose="02020603050405020304" pitchFamily="18" charset="0"/>
              </a:rPr>
              <a:t>(1) </a:t>
            </a:r>
            <a:r>
              <a:rPr lang="ro-RO" sz="1600" b="0" dirty="0">
                <a:solidFill>
                  <a:schemeClr val="tx1"/>
                </a:solidFill>
                <a:latin typeface="Times New Roman" panose="02020603050405020304" pitchFamily="18" charset="0"/>
                <a:cs typeface="Times New Roman" panose="02020603050405020304" pitchFamily="18" charset="0"/>
              </a:rPr>
              <a:t>Obiectul prezentei legi îl constituie reglementarea modului de autorizare, avizare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verificare a lucrărilor de proiectare, executare sau </a:t>
            </a:r>
            <a:r>
              <a:rPr lang="ro-RO" sz="1600" b="0" dirty="0" err="1">
                <a:solidFill>
                  <a:schemeClr val="tx1"/>
                </a:solidFill>
                <a:latin typeface="Times New Roman" panose="02020603050405020304" pitchFamily="18" charset="0"/>
                <a:cs typeface="Times New Roman" panose="02020603050405020304" pitchFamily="18" charset="0"/>
              </a:rPr>
              <a:t>desfiinţare</a:t>
            </a:r>
            <a:r>
              <a:rPr lang="ro-RO" sz="1600" b="0" dirty="0">
                <a:solidFill>
                  <a:schemeClr val="tx1"/>
                </a:solidFill>
                <a:latin typeface="Times New Roman" panose="02020603050405020304" pitchFamily="18" charset="0"/>
                <a:cs typeface="Times New Roman" panose="02020603050405020304" pitchFamily="18" charset="0"/>
              </a:rPr>
              <a:t> a </a:t>
            </a:r>
            <a:r>
              <a:rPr lang="ro-RO" sz="1600" b="0" dirty="0" err="1">
                <a:solidFill>
                  <a:schemeClr val="tx1"/>
                </a:solidFill>
                <a:latin typeface="Times New Roman" panose="02020603050405020304" pitchFamily="18" charset="0"/>
                <a:cs typeface="Times New Roman" panose="02020603050405020304" pitchFamily="18" charset="0"/>
              </a:rPr>
              <a:t>construcţiilor</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amenajărilor în conformitate cu </a:t>
            </a:r>
            <a:r>
              <a:rPr lang="ro-RO" sz="1600" b="0" dirty="0" err="1">
                <a:solidFill>
                  <a:schemeClr val="tx1"/>
                </a:solidFill>
                <a:latin typeface="Times New Roman" panose="02020603050405020304" pitchFamily="18" charset="0"/>
                <a:cs typeface="Times New Roman" panose="02020603050405020304" pitchFamily="18" charset="0"/>
              </a:rPr>
              <a:t>documentaţia</a:t>
            </a:r>
            <a:r>
              <a:rPr lang="ro-RO" sz="1600" b="0" dirty="0">
                <a:solidFill>
                  <a:schemeClr val="tx1"/>
                </a:solidFill>
                <a:latin typeface="Times New Roman" panose="02020603050405020304" pitchFamily="18" charset="0"/>
                <a:cs typeface="Times New Roman" panose="02020603050405020304" pitchFamily="18" charset="0"/>
              </a:rPr>
              <a:t> de urbanism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 amenajare a teritoriului prin aplicarea sistemului de documente normative în </a:t>
            </a:r>
            <a:r>
              <a:rPr lang="ro-RO" sz="1600" b="0" dirty="0" err="1">
                <a:solidFill>
                  <a:schemeClr val="tx1"/>
                </a:solidFill>
                <a:latin typeface="Times New Roman" panose="02020603050405020304" pitchFamily="18" charset="0"/>
                <a:cs typeface="Times New Roman" panose="02020603050405020304" pitchFamily="18" charset="0"/>
              </a:rPr>
              <a:t>construcţii</a:t>
            </a:r>
            <a:r>
              <a:rPr lang="ro-RO" sz="1600" b="0" dirty="0">
                <a:solidFill>
                  <a:schemeClr val="tx1"/>
                </a:solidFill>
                <a:latin typeface="Times New Roman" panose="02020603050405020304" pitchFamily="18" charset="0"/>
                <a:cs typeface="Times New Roman" panose="02020603050405020304" pitchFamily="18" charset="0"/>
              </a:rPr>
              <a:t> în scopul asigurării </a:t>
            </a:r>
            <a:r>
              <a:rPr lang="ro-RO" sz="1600" b="0" dirty="0" err="1">
                <a:solidFill>
                  <a:schemeClr val="tx1"/>
                </a:solidFill>
                <a:latin typeface="Times New Roman" panose="02020603050405020304" pitchFamily="18" charset="0"/>
                <a:cs typeface="Times New Roman" panose="02020603050405020304" pitchFamily="18" charset="0"/>
              </a:rPr>
              <a:t>transparenţei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publicităţii</a:t>
            </a:r>
            <a:r>
              <a:rPr lang="ro-RO" sz="1600" b="0" dirty="0">
                <a:solidFill>
                  <a:schemeClr val="tx1"/>
                </a:solidFill>
                <a:latin typeface="Times New Roman" panose="02020603050405020304" pitchFamily="18" charset="0"/>
                <a:cs typeface="Times New Roman" panose="02020603050405020304" pitchFamily="18" charset="0"/>
              </a:rPr>
              <a:t> la emiterea actelor administrative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al creării unor </a:t>
            </a:r>
            <a:r>
              <a:rPr lang="ro-RO" sz="1600" b="0" dirty="0" err="1">
                <a:solidFill>
                  <a:schemeClr val="tx1"/>
                </a:solidFill>
                <a:latin typeface="Times New Roman" panose="02020603050405020304" pitchFamily="18" charset="0"/>
                <a:cs typeface="Times New Roman" panose="02020603050405020304" pitchFamily="18" charset="0"/>
              </a:rPr>
              <a:t>condiţii</a:t>
            </a:r>
            <a:r>
              <a:rPr lang="ro-RO" sz="1600" b="0" dirty="0">
                <a:solidFill>
                  <a:schemeClr val="tx1"/>
                </a:solidFill>
                <a:latin typeface="Times New Roman" panose="02020603050405020304" pitchFamily="18" charset="0"/>
                <a:cs typeface="Times New Roman" panose="02020603050405020304" pitchFamily="18" charset="0"/>
              </a:rPr>
              <a:t> favorabile mediului de afaceri.</a:t>
            </a:r>
          </a:p>
          <a:p>
            <a:pPr algn="just"/>
            <a:r>
              <a:rPr lang="ro-RO" sz="1600" b="0" dirty="0">
                <a:solidFill>
                  <a:schemeClr val="tx1"/>
                </a:solidFill>
                <a:latin typeface="Times New Roman" panose="02020603050405020304" pitchFamily="18" charset="0"/>
                <a:cs typeface="Times New Roman" panose="02020603050405020304" pitchFamily="18" charset="0"/>
              </a:rPr>
              <a:t> (2) Prevederile prezentei legi sânt obligatorii pentru autorizarea executării </a:t>
            </a:r>
            <a:r>
              <a:rPr lang="ro-RO" sz="1600" b="0" dirty="0" err="1">
                <a:solidFill>
                  <a:schemeClr val="tx1"/>
                </a:solidFill>
                <a:latin typeface="Times New Roman" panose="02020603050405020304" pitchFamily="18" charset="0"/>
                <a:cs typeface="Times New Roman" panose="02020603050405020304" pitchFamily="18" charset="0"/>
              </a:rPr>
              <a:t>construcţiilor</a:t>
            </a:r>
            <a:r>
              <a:rPr lang="ro-RO" sz="1600" b="0" dirty="0">
                <a:solidFill>
                  <a:schemeClr val="tx1"/>
                </a:solidFill>
                <a:latin typeface="Times New Roman" panose="02020603050405020304" pitchFamily="18" charset="0"/>
                <a:cs typeface="Times New Roman" panose="02020603050405020304" pitchFamily="18" charset="0"/>
              </a:rPr>
              <a:t> de orice gen, categorie, </a:t>
            </a:r>
            <a:r>
              <a:rPr lang="ro-RO" sz="1600" b="0" dirty="0" err="1">
                <a:solidFill>
                  <a:schemeClr val="tx1"/>
                </a:solidFill>
                <a:latin typeface="Times New Roman" panose="02020603050405020304" pitchFamily="18" charset="0"/>
                <a:cs typeface="Times New Roman" panose="02020603050405020304" pitchFamily="18" charset="0"/>
              </a:rPr>
              <a:t>destinaţie</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tip de proprietate, cu </a:t>
            </a:r>
            <a:r>
              <a:rPr lang="ro-RO" sz="1600" b="0" dirty="0" err="1">
                <a:solidFill>
                  <a:schemeClr val="tx1"/>
                </a:solidFill>
                <a:latin typeface="Times New Roman" panose="02020603050405020304" pitchFamily="18" charset="0"/>
                <a:cs typeface="Times New Roman" panose="02020603050405020304" pitchFamily="18" charset="0"/>
              </a:rPr>
              <a:t>excepţia</a:t>
            </a:r>
            <a:r>
              <a:rPr lang="ro-RO" sz="1600" b="0" dirty="0">
                <a:solidFill>
                  <a:schemeClr val="tx1"/>
                </a:solidFill>
                <a:latin typeface="Times New Roman" panose="02020603050405020304" pitchFamily="18" charset="0"/>
                <a:cs typeface="Times New Roman" panose="02020603050405020304" pitchFamily="18" charset="0"/>
              </a:rPr>
              <a:t> obiectelor cu caracter militar sau secret, care se autorizează în mod special.</a:t>
            </a: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În capitolul II se descrie procedura de </a:t>
            </a:r>
            <a:r>
              <a:rPr lang="ro-RO" sz="1600" b="0" dirty="0" err="1">
                <a:solidFill>
                  <a:schemeClr val="tx1"/>
                </a:solidFill>
                <a:latin typeface="Times New Roman" panose="02020603050405020304" pitchFamily="18" charset="0"/>
                <a:cs typeface="Times New Roman" panose="02020603050405020304" pitchFamily="18" charset="0"/>
              </a:rPr>
              <a:t>obţinere</a:t>
            </a:r>
            <a:r>
              <a:rPr lang="ro-RO" sz="1600" b="0" dirty="0">
                <a:solidFill>
                  <a:schemeClr val="tx1"/>
                </a:solidFill>
                <a:latin typeface="Times New Roman" panose="02020603050405020304" pitchFamily="18" charset="0"/>
                <a:cs typeface="Times New Roman" panose="02020603050405020304" pitchFamily="18" charset="0"/>
              </a:rPr>
              <a:t> a CERTIFICATULUI DE URBANISM PENTRU PROIECTARE</a:t>
            </a: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În capitolul </a:t>
            </a:r>
            <a:r>
              <a:rPr lang="ro-RO" sz="1600" b="0" dirty="0" err="1">
                <a:solidFill>
                  <a:schemeClr val="tx1"/>
                </a:solidFill>
                <a:latin typeface="Times New Roman" panose="02020603050405020304" pitchFamily="18" charset="0"/>
                <a:cs typeface="Times New Roman" panose="02020603050405020304" pitchFamily="18" charset="0"/>
              </a:rPr>
              <a:t>capitolul</a:t>
            </a:r>
            <a:r>
              <a:rPr lang="ro-RO" sz="1600" b="0" dirty="0">
                <a:solidFill>
                  <a:schemeClr val="tx1"/>
                </a:solidFill>
                <a:latin typeface="Times New Roman" panose="02020603050405020304" pitchFamily="18" charset="0"/>
                <a:cs typeface="Times New Roman" panose="02020603050405020304" pitchFamily="18" charset="0"/>
              </a:rPr>
              <a:t> III se descrie procedura de </a:t>
            </a:r>
            <a:r>
              <a:rPr lang="ro-RO" sz="1600" b="0" dirty="0" err="1">
                <a:solidFill>
                  <a:schemeClr val="tx1"/>
                </a:solidFill>
                <a:latin typeface="Times New Roman" panose="02020603050405020304" pitchFamily="18" charset="0"/>
                <a:cs typeface="Times New Roman" panose="02020603050405020304" pitchFamily="18" charset="0"/>
              </a:rPr>
              <a:t>obţinere</a:t>
            </a:r>
            <a:r>
              <a:rPr lang="ro-RO" sz="1600" b="0" dirty="0">
                <a:solidFill>
                  <a:schemeClr val="tx1"/>
                </a:solidFill>
                <a:latin typeface="Times New Roman" panose="02020603050405020304" pitchFamily="18" charset="0"/>
                <a:cs typeface="Times New Roman" panose="02020603050405020304" pitchFamily="18" charset="0"/>
              </a:rPr>
              <a:t> a CERTIFICATULUI DE URBANISM INFORMATIV</a:t>
            </a: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În capitolul </a:t>
            </a:r>
            <a:r>
              <a:rPr lang="ro-RO" sz="1600" b="0" dirty="0" err="1">
                <a:solidFill>
                  <a:schemeClr val="tx1"/>
                </a:solidFill>
                <a:latin typeface="Times New Roman" panose="02020603050405020304" pitchFamily="18" charset="0"/>
                <a:cs typeface="Times New Roman" panose="02020603050405020304" pitchFamily="18" charset="0"/>
              </a:rPr>
              <a:t>Capitolul</a:t>
            </a:r>
            <a:r>
              <a:rPr lang="ro-RO" sz="1600" b="0" dirty="0">
                <a:solidFill>
                  <a:schemeClr val="tx1"/>
                </a:solidFill>
                <a:latin typeface="Times New Roman" panose="02020603050405020304" pitchFamily="18" charset="0"/>
                <a:cs typeface="Times New Roman" panose="02020603050405020304" pitchFamily="18" charset="0"/>
              </a:rPr>
              <a:t> IV se descrie procedura de AVIZAREA, VERIFICAREA ŞI APROBAREA DOCUMENTAŢIEI DE PROIECT</a:t>
            </a:r>
          </a:p>
        </p:txBody>
      </p:sp>
    </p:spTree>
    <p:extLst>
      <p:ext uri="{BB962C8B-B14F-4D97-AF65-F5344CB8AC3E}">
        <p14:creationId xmlns:p14="http://schemas.microsoft.com/office/powerpoint/2010/main" val="2036861447"/>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4E670936-E560-4BC7-B78C-110C8CE9055A}" type="datetime1">
              <a:rPr lang="en-GB" smtClean="0">
                <a:cs typeface="Arial" charset="0"/>
              </a:rPr>
              <a:t>14/09/2018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5262979"/>
          </a:xfrm>
          <a:prstGeom prst="rect">
            <a:avLst/>
          </a:prstGeom>
          <a:noFill/>
        </p:spPr>
        <p:txBody>
          <a:bodyPr wrap="square" rtlCol="0">
            <a:spAutoFit/>
          </a:bodyPr>
          <a:lstStyle/>
          <a:p>
            <a:r>
              <a:rPr lang="ro-RO" sz="1600" b="0" dirty="0">
                <a:solidFill>
                  <a:schemeClr val="tx1"/>
                </a:solidFill>
                <a:latin typeface="Times New Roman" panose="02020603050405020304" pitchFamily="18" charset="0"/>
                <a:cs typeface="Times New Roman" panose="02020603050405020304" pitchFamily="18" charset="0"/>
              </a:rPr>
              <a:t>În c</a:t>
            </a:r>
            <a:r>
              <a:rPr lang="en-US" sz="1600" b="0" dirty="0" err="1">
                <a:solidFill>
                  <a:schemeClr val="tx1"/>
                </a:solidFill>
                <a:latin typeface="Times New Roman" panose="02020603050405020304" pitchFamily="18" charset="0"/>
                <a:cs typeface="Times New Roman" panose="02020603050405020304" pitchFamily="18" charset="0"/>
              </a:rPr>
              <a:t>apitolul</a:t>
            </a:r>
            <a:r>
              <a:rPr lang="en-US" sz="1600" b="0" dirty="0">
                <a:solidFill>
                  <a:schemeClr val="tx1"/>
                </a:solidFill>
                <a:latin typeface="Times New Roman" panose="02020603050405020304" pitchFamily="18" charset="0"/>
                <a:cs typeface="Times New Roman" panose="02020603050405020304" pitchFamily="18" charset="0"/>
              </a:rPr>
              <a:t> V</a:t>
            </a:r>
            <a:r>
              <a:rPr lang="ro-RO" sz="1600" b="0" dirty="0">
                <a:solidFill>
                  <a:schemeClr val="tx1"/>
                </a:solidFill>
                <a:latin typeface="Times New Roman" panose="02020603050405020304" pitchFamily="18" charset="0"/>
                <a:cs typeface="Times New Roman" panose="02020603050405020304" pitchFamily="18" charset="0"/>
              </a:rPr>
              <a:t> se descrie </a:t>
            </a:r>
            <a:r>
              <a:rPr lang="ro-RO" sz="1600" b="0" dirty="0" err="1">
                <a:solidFill>
                  <a:schemeClr val="tx1"/>
                </a:solidFill>
                <a:latin typeface="Times New Roman" panose="02020603050405020304" pitchFamily="18" charset="0"/>
                <a:cs typeface="Times New Roman" panose="02020603050405020304" pitchFamily="18" charset="0"/>
              </a:rPr>
              <a:t>condiţiile</a:t>
            </a:r>
            <a:r>
              <a:rPr lang="ro-RO" sz="1600" b="0" dirty="0">
                <a:solidFill>
                  <a:schemeClr val="tx1"/>
                </a:solidFill>
                <a:latin typeface="Times New Roman" panose="02020603050405020304" pitchFamily="18" charset="0"/>
                <a:cs typeface="Times New Roman" panose="02020603050405020304" pitchFamily="18" charset="0"/>
              </a:rPr>
              <a:t> de eliberare a </a:t>
            </a:r>
            <a:r>
              <a:rPr lang="en-US" sz="1600" b="0" dirty="0">
                <a:solidFill>
                  <a:schemeClr val="tx1"/>
                </a:solidFill>
                <a:latin typeface="Times New Roman" panose="02020603050405020304" pitchFamily="18" charset="0"/>
                <a:cs typeface="Times New Roman" panose="02020603050405020304" pitchFamily="18" charset="0"/>
              </a:rPr>
              <a:t>AUTORIZAŢI</a:t>
            </a:r>
            <a:r>
              <a:rPr lang="ro-RO" sz="1600" b="0" dirty="0">
                <a:solidFill>
                  <a:schemeClr val="tx1"/>
                </a:solidFill>
                <a:latin typeface="Times New Roman" panose="02020603050405020304" pitchFamily="18" charset="0"/>
                <a:cs typeface="Times New Roman" panose="02020603050405020304" pitchFamily="18" charset="0"/>
              </a:rPr>
              <a:t>EI</a:t>
            </a:r>
            <a:r>
              <a:rPr lang="en-US" sz="1600" b="0" dirty="0">
                <a:solidFill>
                  <a:schemeClr val="tx1"/>
                </a:solidFill>
                <a:latin typeface="Times New Roman" panose="02020603050405020304" pitchFamily="18" charset="0"/>
                <a:cs typeface="Times New Roman" panose="02020603050405020304" pitchFamily="18" charset="0"/>
              </a:rPr>
              <a:t> DE CONSTRUIRE</a:t>
            </a:r>
            <a:endParaRPr lang="ro-RO" sz="1600" b="0" dirty="0">
              <a:solidFill>
                <a:schemeClr val="tx1"/>
              </a:solidFill>
              <a:latin typeface="Times New Roman" panose="02020603050405020304" pitchFamily="18" charset="0"/>
              <a:cs typeface="Times New Roman" panose="02020603050405020304" pitchFamily="18" charset="0"/>
            </a:endParaRPr>
          </a:p>
          <a:p>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În C</a:t>
            </a:r>
            <a:r>
              <a:rPr lang="en-US" sz="1600" b="0" dirty="0">
                <a:solidFill>
                  <a:schemeClr val="tx1"/>
                </a:solidFill>
                <a:latin typeface="Times New Roman" panose="02020603050405020304" pitchFamily="18" charset="0"/>
                <a:cs typeface="Times New Roman" panose="02020603050405020304" pitchFamily="18" charset="0"/>
              </a:rPr>
              <a:t>a</a:t>
            </a:r>
            <a:r>
              <a:rPr lang="ro-RO" sz="1600" b="0" dirty="0">
                <a:solidFill>
                  <a:schemeClr val="tx1"/>
                </a:solidFill>
                <a:latin typeface="Times New Roman" panose="02020603050405020304" pitchFamily="18" charset="0"/>
                <a:cs typeface="Times New Roman" panose="02020603050405020304" pitchFamily="18" charset="0"/>
              </a:rPr>
              <a:t>pi</a:t>
            </a:r>
            <a:r>
              <a:rPr lang="en-US" sz="1600" b="0" dirty="0" err="1">
                <a:solidFill>
                  <a:schemeClr val="tx1"/>
                </a:solidFill>
                <a:latin typeface="Times New Roman" panose="02020603050405020304" pitchFamily="18" charset="0"/>
                <a:cs typeface="Times New Roman" panose="02020603050405020304" pitchFamily="18" charset="0"/>
              </a:rPr>
              <a:t>tolul</a:t>
            </a:r>
            <a:r>
              <a:rPr lang="en-US" sz="1600" b="0" dirty="0">
                <a:solidFill>
                  <a:schemeClr val="tx1"/>
                </a:solidFill>
                <a:latin typeface="Times New Roman" panose="02020603050405020304" pitchFamily="18" charset="0"/>
                <a:cs typeface="Times New Roman" panose="02020603050405020304" pitchFamily="18" charset="0"/>
              </a:rPr>
              <a:t> VIII</a:t>
            </a:r>
            <a:r>
              <a:rPr lang="ro-RO" sz="1600" b="0" dirty="0">
                <a:solidFill>
                  <a:schemeClr val="tx1"/>
                </a:solidFill>
                <a:latin typeface="Times New Roman" panose="02020603050405020304" pitchFamily="18" charset="0"/>
                <a:cs typeface="Times New Roman" panose="02020603050405020304" pitchFamily="18" charset="0"/>
              </a:rPr>
              <a:t> se descriu </a:t>
            </a:r>
            <a:r>
              <a:rPr lang="en-US" sz="1600" b="0" dirty="0">
                <a:solidFill>
                  <a:schemeClr val="tx1"/>
                </a:solidFill>
                <a:latin typeface="Times New Roman" panose="02020603050405020304" pitchFamily="18" charset="0"/>
                <a:cs typeface="Times New Roman" panose="02020603050405020304" pitchFamily="18" charset="0"/>
              </a:rPr>
              <a:t>OBLIGAŢII</a:t>
            </a:r>
            <a:r>
              <a:rPr lang="ro-RO" sz="1600" b="0" dirty="0">
                <a:solidFill>
                  <a:schemeClr val="tx1"/>
                </a:solidFill>
                <a:latin typeface="Times New Roman" panose="02020603050405020304" pitchFamily="18" charset="0"/>
                <a:cs typeface="Times New Roman" panose="02020603050405020304" pitchFamily="18" charset="0"/>
              </a:rPr>
              <a:t>LE</a:t>
            </a:r>
            <a:r>
              <a:rPr lang="en-US" sz="1600" b="0" dirty="0">
                <a:solidFill>
                  <a:schemeClr val="tx1"/>
                </a:solidFill>
                <a:latin typeface="Times New Roman" panose="02020603050405020304" pitchFamily="18" charset="0"/>
                <a:cs typeface="Times New Roman" panose="02020603050405020304" pitchFamily="18" charset="0"/>
              </a:rPr>
              <a:t> ŞI RESPONSABILITĂŢI</a:t>
            </a:r>
            <a:r>
              <a:rPr lang="ro-RO" sz="1600" b="0" dirty="0">
                <a:solidFill>
                  <a:schemeClr val="tx1"/>
                </a:solidFill>
                <a:latin typeface="Times New Roman" panose="02020603050405020304" pitchFamily="18" charset="0"/>
                <a:cs typeface="Times New Roman" panose="02020603050405020304" pitchFamily="18" charset="0"/>
              </a:rPr>
              <a:t>LE</a:t>
            </a:r>
            <a:r>
              <a:rPr lang="en-US" sz="1600" b="0" dirty="0">
                <a:solidFill>
                  <a:schemeClr val="tx1"/>
                </a:solidFill>
                <a:latin typeface="Times New Roman" panose="02020603050405020304" pitchFamily="18" charset="0"/>
                <a:cs typeface="Times New Roman" panose="02020603050405020304" pitchFamily="18" charset="0"/>
              </a:rPr>
              <a:t>  </a:t>
            </a:r>
            <a:r>
              <a:rPr lang="ro-RO" sz="1600" b="0" dirty="0">
                <a:solidFill>
                  <a:schemeClr val="tx1"/>
                </a:solidFill>
                <a:latin typeface="Times New Roman" panose="02020603050405020304" pitchFamily="18" charset="0"/>
                <a:cs typeface="Times New Roman" panose="02020603050405020304" pitchFamily="18" charset="0"/>
              </a:rPr>
              <a:t>solicitantului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beneficiarului</a:t>
            </a:r>
            <a:r>
              <a:rPr lang="en-US" sz="1600" b="0" dirty="0">
                <a:solidFill>
                  <a:schemeClr val="tx1"/>
                </a:solidFill>
                <a:latin typeface="Times New Roman" panose="02020603050405020304" pitchFamily="18" charset="0"/>
                <a:cs typeface="Times New Roman" panose="02020603050405020304" pitchFamily="18" charset="0"/>
              </a:rPr>
              <a:t>)                          </a:t>
            </a:r>
            <a:r>
              <a:rPr lang="en-US" sz="1600" b="0" dirty="0" err="1">
                <a:solidFill>
                  <a:schemeClr val="tx1"/>
                </a:solidFill>
                <a:latin typeface="Times New Roman" panose="02020603050405020304" pitchFamily="18" charset="0"/>
                <a:cs typeface="Times New Roman" panose="02020603050405020304" pitchFamily="18" charset="0"/>
              </a:rPr>
              <a:t>autorizaţiei</a:t>
            </a:r>
            <a:r>
              <a:rPr lang="en-US" sz="1600" b="0" dirty="0">
                <a:solidFill>
                  <a:schemeClr val="tx1"/>
                </a:solidFill>
                <a:latin typeface="Times New Roman" panose="02020603050405020304" pitchFamily="18" charset="0"/>
                <a:cs typeface="Times New Roman" panose="02020603050405020304" pitchFamily="18" charset="0"/>
              </a:rPr>
              <a:t> de </a:t>
            </a:r>
            <a:r>
              <a:rPr lang="en-US" sz="1600" b="0" dirty="0" err="1">
                <a:solidFill>
                  <a:schemeClr val="tx1"/>
                </a:solidFill>
                <a:latin typeface="Times New Roman" panose="02020603050405020304" pitchFamily="18" charset="0"/>
                <a:cs typeface="Times New Roman" panose="02020603050405020304" pitchFamily="18" charset="0"/>
              </a:rPr>
              <a:t>construire</a:t>
            </a:r>
            <a:r>
              <a:rPr lang="en-US" sz="1600" b="0" dirty="0">
                <a:solidFill>
                  <a:schemeClr val="tx1"/>
                </a:solidFill>
                <a:latin typeface="Times New Roman" panose="02020603050405020304" pitchFamily="18" charset="0"/>
                <a:cs typeface="Times New Roman" panose="02020603050405020304" pitchFamily="18" charset="0"/>
              </a:rPr>
              <a:t>/</a:t>
            </a:r>
            <a:r>
              <a:rPr lang="en-US" sz="1600" b="0" dirty="0" err="1">
                <a:solidFill>
                  <a:schemeClr val="tx1"/>
                </a:solidFill>
                <a:latin typeface="Times New Roman" panose="02020603050405020304" pitchFamily="18" charset="0"/>
                <a:cs typeface="Times New Roman" panose="02020603050405020304" pitchFamily="18" charset="0"/>
              </a:rPr>
              <a:t>desfiinţare</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 emitentului certificatului de urbanism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autorizaţiei</a:t>
            </a:r>
            <a:r>
              <a:rPr lang="ro-RO" sz="1600" b="0" dirty="0">
                <a:solidFill>
                  <a:schemeClr val="tx1"/>
                </a:solidFill>
                <a:latin typeface="Times New Roman" panose="02020603050405020304" pitchFamily="18" charset="0"/>
                <a:cs typeface="Times New Roman" panose="02020603050405020304" pitchFamily="18" charset="0"/>
              </a:rPr>
              <a:t> de construire/</a:t>
            </a:r>
            <a:r>
              <a:rPr lang="ro-RO" sz="1600" b="0" dirty="0" err="1">
                <a:solidFill>
                  <a:schemeClr val="tx1"/>
                </a:solidFill>
                <a:latin typeface="Times New Roman" panose="02020603050405020304" pitchFamily="18" charset="0"/>
                <a:cs typeface="Times New Roman" panose="02020603050405020304" pitchFamily="18" charset="0"/>
              </a:rPr>
              <a:t>desfiinţare</a:t>
            </a:r>
            <a:r>
              <a:rPr lang="en-US" sz="1600" b="0" dirty="0">
                <a:solidFill>
                  <a:schemeClr val="tx1"/>
                </a:solidFill>
                <a:latin typeface="Times New Roman" panose="02020603050405020304" pitchFamily="18" charset="0"/>
                <a:cs typeface="Times New Roman" panose="02020603050405020304" pitchFamily="18" charset="0"/>
              </a:rPr>
              <a:t>.</a:t>
            </a:r>
          </a:p>
          <a:p>
            <a:pPr algn="just"/>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en-US" sz="1600" dirty="0">
                <a:solidFill>
                  <a:srgbClr val="0000FF"/>
                </a:solidFill>
                <a:latin typeface="Times New Roman" panose="02020603050405020304" pitchFamily="18" charset="0"/>
                <a:cs typeface="Times New Roman" panose="02020603050405020304" pitchFamily="18" charset="0"/>
              </a:rPr>
              <a:t>LEGE Nr. 436 din  28.12.2006 </a:t>
            </a:r>
            <a:r>
              <a:rPr lang="en-US" sz="1600" dirty="0" err="1">
                <a:solidFill>
                  <a:srgbClr val="0000FF"/>
                </a:solidFill>
                <a:latin typeface="Times New Roman" panose="02020603050405020304" pitchFamily="18" charset="0"/>
                <a:cs typeface="Times New Roman" panose="02020603050405020304" pitchFamily="18" charset="0"/>
              </a:rPr>
              <a:t>privind</a:t>
            </a:r>
            <a:r>
              <a:rPr lang="en-US" sz="1600" dirty="0">
                <a:solidFill>
                  <a:srgbClr val="0000FF"/>
                </a:solidFill>
                <a:latin typeface="Times New Roman" panose="02020603050405020304" pitchFamily="18" charset="0"/>
                <a:cs typeface="Times New Roman" panose="02020603050405020304" pitchFamily="18" charset="0"/>
              </a:rPr>
              <a:t> </a:t>
            </a:r>
            <a:r>
              <a:rPr lang="en-US" sz="1600" dirty="0" err="1">
                <a:solidFill>
                  <a:srgbClr val="0000FF"/>
                </a:solidFill>
                <a:latin typeface="Times New Roman" panose="02020603050405020304" pitchFamily="18" charset="0"/>
                <a:cs typeface="Times New Roman" panose="02020603050405020304" pitchFamily="18" charset="0"/>
              </a:rPr>
              <a:t>administraţia</a:t>
            </a:r>
            <a:r>
              <a:rPr lang="en-US" sz="1600" dirty="0">
                <a:solidFill>
                  <a:srgbClr val="0000FF"/>
                </a:solidFill>
                <a:latin typeface="Times New Roman" panose="02020603050405020304" pitchFamily="18" charset="0"/>
                <a:cs typeface="Times New Roman" panose="02020603050405020304" pitchFamily="18" charset="0"/>
              </a:rPr>
              <a:t> </a:t>
            </a:r>
            <a:r>
              <a:rPr lang="en-US" sz="1600" dirty="0" err="1">
                <a:solidFill>
                  <a:srgbClr val="0000FF"/>
                </a:solidFill>
                <a:latin typeface="Times New Roman" panose="02020603050405020304" pitchFamily="18" charset="0"/>
                <a:cs typeface="Times New Roman" panose="02020603050405020304" pitchFamily="18" charset="0"/>
              </a:rPr>
              <a:t>publică</a:t>
            </a:r>
            <a:r>
              <a:rPr lang="en-US" sz="1600" dirty="0">
                <a:solidFill>
                  <a:srgbClr val="0000FF"/>
                </a:solidFill>
                <a:latin typeface="Times New Roman" panose="02020603050405020304" pitchFamily="18" charset="0"/>
                <a:cs typeface="Times New Roman" panose="02020603050405020304" pitchFamily="18" charset="0"/>
              </a:rPr>
              <a:t> </a:t>
            </a:r>
            <a:r>
              <a:rPr lang="en-US" sz="1600" dirty="0" err="1">
                <a:solidFill>
                  <a:srgbClr val="0000FF"/>
                </a:solidFill>
                <a:latin typeface="Times New Roman" panose="02020603050405020304" pitchFamily="18" charset="0"/>
                <a:cs typeface="Times New Roman" panose="02020603050405020304" pitchFamily="18" charset="0"/>
              </a:rPr>
              <a:t>locală</a:t>
            </a:r>
            <a:endParaRPr lang="en-US" sz="1600" dirty="0">
              <a:solidFill>
                <a:srgbClr val="0000FF"/>
              </a:solidFill>
              <a:latin typeface="Times New Roman" panose="02020603050405020304" pitchFamily="18" charset="0"/>
              <a:cs typeface="Times New Roman" panose="02020603050405020304" pitchFamily="18" charset="0"/>
            </a:endParaRPr>
          </a:p>
          <a:p>
            <a:pPr algn="just"/>
            <a:r>
              <a:rPr lang="en-US" sz="16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http://lex.justice.md/index.php?action=view&amp;view=doc&amp;lang=1&amp;id=321765</a:t>
            </a:r>
            <a:endParaRPr lang="en-US" sz="1600" dirty="0">
              <a:solidFill>
                <a:srgbClr val="00B050"/>
              </a:solidFill>
              <a:latin typeface="Times New Roman" panose="02020603050405020304" pitchFamily="18" charset="0"/>
              <a:cs typeface="Times New Roman" panose="02020603050405020304" pitchFamily="18" charset="0"/>
            </a:endParaRPr>
          </a:p>
          <a:p>
            <a:pPr algn="just"/>
            <a:endParaRPr lang="en-US" sz="1600" dirty="0">
              <a:solidFill>
                <a:srgbClr val="0000FF"/>
              </a:solidFill>
              <a:latin typeface="Times New Roman" panose="02020603050405020304" pitchFamily="18" charset="0"/>
              <a:cs typeface="Times New Roman" panose="02020603050405020304" pitchFamily="18" charset="0"/>
            </a:endParaRPr>
          </a:p>
          <a:p>
            <a:pPr algn="just"/>
            <a:r>
              <a:rPr lang="ro-RO" sz="1600" dirty="0">
                <a:solidFill>
                  <a:schemeClr val="tx1"/>
                </a:solidFill>
                <a:latin typeface="Times New Roman" panose="02020603050405020304" pitchFamily="18" charset="0"/>
                <a:cs typeface="Times New Roman" panose="02020603050405020304" pitchFamily="18" charset="0"/>
              </a:rPr>
              <a:t>Articolul 14. Competențele de bază ale consiliilor locale</a:t>
            </a:r>
          </a:p>
          <a:p>
            <a:pPr algn="just"/>
            <a:r>
              <a:rPr lang="ro-RO" sz="1600" b="0" dirty="0">
                <a:solidFill>
                  <a:schemeClr val="tx1"/>
                </a:solidFill>
                <a:latin typeface="Times New Roman" panose="02020603050405020304" pitchFamily="18" charset="0"/>
                <a:cs typeface="Times New Roman" panose="02020603050405020304" pitchFamily="18" charset="0"/>
              </a:rPr>
              <a:t>    (1) Consiliul local are drept de </a:t>
            </a:r>
            <a:r>
              <a:rPr lang="ro-RO" sz="1600" b="0" dirty="0" err="1">
                <a:solidFill>
                  <a:schemeClr val="tx1"/>
                </a:solidFill>
                <a:latin typeface="Times New Roman" panose="02020603050405020304" pitchFamily="18" charset="0"/>
                <a:cs typeface="Times New Roman" panose="02020603050405020304" pitchFamily="18" charset="0"/>
              </a:rPr>
              <a:t>iniţiativă</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decide, în </a:t>
            </a:r>
            <a:r>
              <a:rPr lang="ro-RO" sz="1600" b="0" dirty="0" err="1">
                <a:solidFill>
                  <a:schemeClr val="tx1"/>
                </a:solidFill>
                <a:latin typeface="Times New Roman" panose="02020603050405020304" pitchFamily="18" charset="0"/>
                <a:cs typeface="Times New Roman" panose="02020603050405020304" pitchFamily="18" charset="0"/>
              </a:rPr>
              <a:t>condiţiile</a:t>
            </a:r>
            <a:r>
              <a:rPr lang="ro-RO" sz="1600" b="0" dirty="0">
                <a:solidFill>
                  <a:schemeClr val="tx1"/>
                </a:solidFill>
                <a:latin typeface="Times New Roman" panose="02020603050405020304" pitchFamily="18" charset="0"/>
                <a:cs typeface="Times New Roman" panose="02020603050405020304" pitchFamily="18" charset="0"/>
              </a:rPr>
              <a:t> legii, în toate problemele de interes local, cu </a:t>
            </a:r>
            <a:r>
              <a:rPr lang="ro-RO" sz="1600" b="0" dirty="0" err="1">
                <a:solidFill>
                  <a:schemeClr val="tx1"/>
                </a:solidFill>
                <a:latin typeface="Times New Roman" panose="02020603050405020304" pitchFamily="18" charset="0"/>
                <a:cs typeface="Times New Roman" panose="02020603050405020304" pitchFamily="18" charset="0"/>
              </a:rPr>
              <a:t>excepţia</a:t>
            </a:r>
            <a:r>
              <a:rPr lang="ro-RO" sz="1600" b="0" dirty="0">
                <a:solidFill>
                  <a:schemeClr val="tx1"/>
                </a:solidFill>
                <a:latin typeface="Times New Roman" panose="02020603050405020304" pitchFamily="18" charset="0"/>
                <a:cs typeface="Times New Roman" panose="02020603050405020304" pitchFamily="18" charset="0"/>
              </a:rPr>
              <a:t> celor care </a:t>
            </a:r>
            <a:r>
              <a:rPr lang="ro-RO" sz="1600" b="0" dirty="0" err="1">
                <a:solidFill>
                  <a:schemeClr val="tx1"/>
                </a:solidFill>
                <a:latin typeface="Times New Roman" panose="02020603050405020304" pitchFamily="18" charset="0"/>
                <a:cs typeface="Times New Roman" panose="02020603050405020304" pitchFamily="18" charset="0"/>
              </a:rPr>
              <a:t>ţin</a:t>
            </a:r>
            <a:r>
              <a:rPr lang="ro-RO" sz="1600" b="0" dirty="0">
                <a:solidFill>
                  <a:schemeClr val="tx1"/>
                </a:solidFill>
                <a:latin typeface="Times New Roman" panose="02020603050405020304" pitchFamily="18" charset="0"/>
                <a:cs typeface="Times New Roman" panose="02020603050405020304" pitchFamily="18" charset="0"/>
              </a:rPr>
              <a:t> de </a:t>
            </a:r>
            <a:r>
              <a:rPr lang="ro-RO" sz="1600" b="0" dirty="0" err="1">
                <a:solidFill>
                  <a:schemeClr val="tx1"/>
                </a:solidFill>
                <a:latin typeface="Times New Roman" panose="02020603050405020304" pitchFamily="18" charset="0"/>
                <a:cs typeface="Times New Roman" panose="02020603050405020304" pitchFamily="18" charset="0"/>
              </a:rPr>
              <a:t>competenţa</a:t>
            </a:r>
            <a:r>
              <a:rPr lang="ro-RO" sz="1600" b="0" dirty="0">
                <a:solidFill>
                  <a:schemeClr val="tx1"/>
                </a:solidFill>
                <a:latin typeface="Times New Roman" panose="02020603050405020304" pitchFamily="18" charset="0"/>
                <a:cs typeface="Times New Roman" panose="02020603050405020304" pitchFamily="18" charset="0"/>
              </a:rPr>
              <a:t> altor </a:t>
            </a:r>
            <a:r>
              <a:rPr lang="ro-RO" sz="1600" b="0" dirty="0" err="1">
                <a:solidFill>
                  <a:schemeClr val="tx1"/>
                </a:solidFill>
                <a:latin typeface="Times New Roman" panose="02020603050405020304" pitchFamily="18" charset="0"/>
                <a:cs typeface="Times New Roman" panose="02020603050405020304" pitchFamily="18" charset="0"/>
              </a:rPr>
              <a:t>autorităţi</a:t>
            </a:r>
            <a:r>
              <a:rPr lang="ro-RO" sz="1600" b="0" dirty="0">
                <a:solidFill>
                  <a:schemeClr val="tx1"/>
                </a:solidFill>
                <a:latin typeface="Times New Roman" panose="02020603050405020304" pitchFamily="18" charset="0"/>
                <a:cs typeface="Times New Roman" panose="02020603050405020304" pitchFamily="18" charset="0"/>
              </a:rPr>
              <a:t> publice.</a:t>
            </a:r>
          </a:p>
          <a:p>
            <a:pPr algn="just"/>
            <a:r>
              <a:rPr lang="ro-RO" sz="1600" b="0" dirty="0">
                <a:solidFill>
                  <a:schemeClr val="tx1"/>
                </a:solidFill>
                <a:latin typeface="Times New Roman" panose="02020603050405020304" pitchFamily="18" charset="0"/>
                <a:cs typeface="Times New Roman" panose="02020603050405020304" pitchFamily="18" charset="0"/>
              </a:rPr>
              <a:t>    (2) Pornind de la domeniile de activitate ale </a:t>
            </a:r>
            <a:r>
              <a:rPr lang="ro-RO" sz="1600" b="0" dirty="0" err="1">
                <a:solidFill>
                  <a:schemeClr val="tx1"/>
                </a:solidFill>
                <a:latin typeface="Times New Roman" panose="02020603050405020304" pitchFamily="18" charset="0"/>
                <a:cs typeface="Times New Roman" panose="02020603050405020304" pitchFamily="18" charset="0"/>
              </a:rPr>
              <a:t>autorităţilor</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administraţiei</a:t>
            </a:r>
            <a:r>
              <a:rPr lang="ro-RO" sz="1600" b="0" dirty="0">
                <a:solidFill>
                  <a:schemeClr val="tx1"/>
                </a:solidFill>
                <a:latin typeface="Times New Roman" panose="02020603050405020304" pitchFamily="18" charset="0"/>
                <a:cs typeface="Times New Roman" panose="02020603050405020304" pitchFamily="18" charset="0"/>
              </a:rPr>
              <a:t> publice locale de nivelul întâi stabilite la art.4 al Legii privind descentralizarea administrativă, consiliul local realizează următoarele competențe:</a:t>
            </a:r>
          </a:p>
          <a:p>
            <a:pPr algn="just"/>
            <a:r>
              <a:rPr lang="ro-RO" sz="1600" b="0" dirty="0">
                <a:solidFill>
                  <a:schemeClr val="tx1"/>
                </a:solidFill>
                <a:latin typeface="Times New Roman" panose="02020603050405020304" pitchFamily="18" charset="0"/>
                <a:cs typeface="Times New Roman" panose="02020603050405020304" pitchFamily="18" charset="0"/>
              </a:rPr>
              <a:t>    a) decide punerea în aplicare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modificarea, în limitele </a:t>
            </a:r>
            <a:r>
              <a:rPr lang="ro-RO" sz="1600" b="0" dirty="0" err="1">
                <a:solidFill>
                  <a:schemeClr val="tx1"/>
                </a:solidFill>
                <a:latin typeface="Times New Roman" panose="02020603050405020304" pitchFamily="18" charset="0"/>
                <a:cs typeface="Times New Roman" panose="02020603050405020304" pitchFamily="18" charset="0"/>
              </a:rPr>
              <a:t>competenţei</a:t>
            </a:r>
            <a:r>
              <a:rPr lang="ro-RO" sz="1600" b="0" dirty="0">
                <a:solidFill>
                  <a:schemeClr val="tx1"/>
                </a:solidFill>
                <a:latin typeface="Times New Roman" panose="02020603050405020304" pitchFamily="18" charset="0"/>
                <a:cs typeface="Times New Roman" panose="02020603050405020304" pitchFamily="18" charset="0"/>
              </a:rPr>
              <a:t> sale, a impozitelor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taxelor locale, a modului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 termenelor de plată a acestora, precum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acordarea de </a:t>
            </a:r>
            <a:r>
              <a:rPr lang="ro-RO" sz="1600" b="0" dirty="0" err="1">
                <a:solidFill>
                  <a:schemeClr val="tx1"/>
                </a:solidFill>
                <a:latin typeface="Times New Roman" panose="02020603050405020304" pitchFamily="18" charset="0"/>
                <a:cs typeface="Times New Roman" panose="02020603050405020304" pitchFamily="18" charset="0"/>
              </a:rPr>
              <a:t>facilităţi</a:t>
            </a:r>
            <a:r>
              <a:rPr lang="ro-RO" sz="1600" b="0" dirty="0">
                <a:solidFill>
                  <a:schemeClr val="tx1"/>
                </a:solidFill>
                <a:latin typeface="Times New Roman" panose="02020603050405020304" pitchFamily="18" charset="0"/>
                <a:cs typeface="Times New Roman" panose="02020603050405020304" pitchFamily="18" charset="0"/>
              </a:rPr>
              <a:t> pe parcursul anului bugetar;</a:t>
            </a:r>
          </a:p>
          <a:p>
            <a:pPr algn="just"/>
            <a:r>
              <a:rPr lang="ro-RO" sz="1600" b="0" dirty="0">
                <a:solidFill>
                  <a:schemeClr val="tx1"/>
                </a:solidFill>
                <a:latin typeface="Times New Roman" panose="02020603050405020304" pitchFamily="18" charset="0"/>
                <a:cs typeface="Times New Roman" panose="02020603050405020304" pitchFamily="18" charset="0"/>
              </a:rPr>
              <a:t>    b) administrează bunurile domeniului public </a:t>
            </a:r>
            <a:r>
              <a:rPr lang="ro-RO" sz="1600" b="0" dirty="0" err="1">
                <a:solidFill>
                  <a:schemeClr val="tx1"/>
                </a:solidFill>
                <a:latin typeface="Times New Roman" panose="02020603050405020304" pitchFamily="18" charset="0"/>
                <a:cs typeface="Times New Roman" panose="02020603050405020304" pitchFamily="18" charset="0"/>
              </a:rPr>
              <a:t>şi</a:t>
            </a:r>
            <a:r>
              <a:rPr lang="ro-RO" sz="1600" b="0" dirty="0">
                <a:solidFill>
                  <a:schemeClr val="tx1"/>
                </a:solidFill>
                <a:latin typeface="Times New Roman" panose="02020603050405020304" pitchFamily="18" charset="0"/>
                <a:cs typeface="Times New Roman" panose="02020603050405020304" pitchFamily="18" charset="0"/>
              </a:rPr>
              <a:t> ale celui privat ale satului (comunei), </a:t>
            </a:r>
            <a:r>
              <a:rPr lang="ro-RO" sz="1600" b="0" dirty="0" err="1">
                <a:solidFill>
                  <a:schemeClr val="tx1"/>
                </a:solidFill>
                <a:latin typeface="Times New Roman" panose="02020603050405020304" pitchFamily="18" charset="0"/>
                <a:cs typeface="Times New Roman" panose="02020603050405020304" pitchFamily="18" charset="0"/>
              </a:rPr>
              <a:t>oraşului</a:t>
            </a:r>
            <a:r>
              <a:rPr lang="ro-RO" sz="1600" b="0" dirty="0">
                <a:solidFill>
                  <a:schemeClr val="tx1"/>
                </a:solidFill>
                <a:latin typeface="Times New Roman" panose="02020603050405020304" pitchFamily="18" charset="0"/>
                <a:cs typeface="Times New Roman" panose="02020603050405020304" pitchFamily="18" charset="0"/>
              </a:rPr>
              <a:t> (municipiului);</a:t>
            </a:r>
          </a:p>
          <a:p>
            <a:pPr algn="just"/>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8641897"/>
      </p:ext>
    </p:extLst>
  </p:cSld>
  <p:clrMapOvr>
    <a:masterClrMapping/>
  </p:clrMapOvr>
  <p:transition/>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1756</TotalTime>
  <Words>24669</Words>
  <Application>Microsoft Office PowerPoint</Application>
  <PresentationFormat>Экран (4:3)</PresentationFormat>
  <Paragraphs>1433</Paragraphs>
  <Slides>116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116</vt:i4>
      </vt:variant>
    </vt:vector>
  </HeadingPairs>
  <TitlesOfParts>
    <vt:vector size="122" baseType="lpstr">
      <vt:lpstr>Arial</vt:lpstr>
      <vt:lpstr>Arial Narrow</vt:lpstr>
      <vt:lpstr>Calibri</vt:lpstr>
      <vt:lpstr>Times New Roman</vt:lpstr>
      <vt:lpstr>Wingdings</vt:lpstr>
      <vt:lpstr>GIZ_Banner_Kopfzeile-Ausland (3)</vt:lpstr>
      <vt:lpstr>Curs de instruire pentru angajații operatorilor „Apă-Canal”  Modulul 14:  Acte legislative și normative în domeniul alimentării cu apă și de canalizare  Sesiunea 1:  Acte legislative și normative, strategii şi programe naţionale cu privire la gospodărirea comunală și de locuințe  din Republica Moldova     11 – 18 – 25 septembrie 2018,  Chișinău</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Anticamera</cp:lastModifiedBy>
  <cp:revision>530</cp:revision>
  <cp:lastPrinted>2018-09-10T13:48:53Z</cp:lastPrinted>
  <dcterms:created xsi:type="dcterms:W3CDTF">2013-09-05T11:54:56Z</dcterms:created>
  <dcterms:modified xsi:type="dcterms:W3CDTF">2018-09-14T12:12:15Z</dcterms:modified>
</cp:coreProperties>
</file>