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1" r:id="rId1"/>
    <p:sldMasterId id="2147483701" r:id="rId2"/>
    <p:sldMasterId id="2147483713" r:id="rId3"/>
    <p:sldMasterId id="2147483725" r:id="rId4"/>
  </p:sldMasterIdLst>
  <p:notesMasterIdLst>
    <p:notesMasterId r:id="rId144"/>
  </p:notesMasterIdLst>
  <p:handoutMasterIdLst>
    <p:handoutMasterId r:id="rId145"/>
  </p:handoutMasterIdLst>
  <p:sldIdLst>
    <p:sldId id="407" r:id="rId5"/>
    <p:sldId id="423" r:id="rId6"/>
    <p:sldId id="420" r:id="rId7"/>
    <p:sldId id="408" r:id="rId8"/>
    <p:sldId id="417" r:id="rId9"/>
    <p:sldId id="437" r:id="rId10"/>
    <p:sldId id="438" r:id="rId11"/>
    <p:sldId id="439" r:id="rId12"/>
    <p:sldId id="719" r:id="rId13"/>
    <p:sldId id="720" r:id="rId14"/>
    <p:sldId id="441" r:id="rId15"/>
    <p:sldId id="721" r:id="rId16"/>
    <p:sldId id="667" r:id="rId17"/>
    <p:sldId id="722" r:id="rId18"/>
    <p:sldId id="475" r:id="rId19"/>
    <p:sldId id="480" r:id="rId20"/>
    <p:sldId id="481" r:id="rId21"/>
    <p:sldId id="484" r:id="rId22"/>
    <p:sldId id="491" r:id="rId23"/>
    <p:sldId id="482" r:id="rId24"/>
    <p:sldId id="483" r:id="rId25"/>
    <p:sldId id="489" r:id="rId26"/>
    <p:sldId id="486" r:id="rId27"/>
    <p:sldId id="487" r:id="rId28"/>
    <p:sldId id="488" r:id="rId29"/>
    <p:sldId id="492" r:id="rId30"/>
    <p:sldId id="444" r:id="rId31"/>
    <p:sldId id="474" r:id="rId32"/>
    <p:sldId id="472" r:id="rId33"/>
    <p:sldId id="665" r:id="rId34"/>
    <p:sldId id="511" r:id="rId35"/>
    <p:sldId id="724" r:id="rId36"/>
    <p:sldId id="516" r:id="rId37"/>
    <p:sldId id="517" r:id="rId38"/>
    <p:sldId id="518" r:id="rId39"/>
    <p:sldId id="547" r:id="rId40"/>
    <p:sldId id="548" r:id="rId41"/>
    <p:sldId id="549" r:id="rId42"/>
    <p:sldId id="550" r:id="rId43"/>
    <p:sldId id="551" r:id="rId44"/>
    <p:sldId id="714" r:id="rId45"/>
    <p:sldId id="636" r:id="rId46"/>
    <p:sldId id="637" r:id="rId47"/>
    <p:sldId id="638" r:id="rId48"/>
    <p:sldId id="639" r:id="rId49"/>
    <p:sldId id="640" r:id="rId50"/>
    <p:sldId id="641" r:id="rId51"/>
    <p:sldId id="642" r:id="rId52"/>
    <p:sldId id="540" r:id="rId53"/>
    <p:sldId id="635" r:id="rId54"/>
    <p:sldId id="643" r:id="rId55"/>
    <p:sldId id="644" r:id="rId56"/>
    <p:sldId id="541" r:id="rId57"/>
    <p:sldId id="542" r:id="rId58"/>
    <p:sldId id="538" r:id="rId59"/>
    <p:sldId id="625" r:id="rId60"/>
    <p:sldId id="626" r:id="rId61"/>
    <p:sldId id="627" r:id="rId62"/>
    <p:sldId id="628" r:id="rId63"/>
    <p:sldId id="629" r:id="rId64"/>
    <p:sldId id="631" r:id="rId65"/>
    <p:sldId id="634" r:id="rId66"/>
    <p:sldId id="633" r:id="rId67"/>
    <p:sldId id="645" r:id="rId68"/>
    <p:sldId id="646" r:id="rId69"/>
    <p:sldId id="647" r:id="rId70"/>
    <p:sldId id="648" r:id="rId71"/>
    <p:sldId id="649" r:id="rId72"/>
    <p:sldId id="556" r:id="rId73"/>
    <p:sldId id="715" r:id="rId74"/>
    <p:sldId id="579" r:id="rId75"/>
    <p:sldId id="580" r:id="rId76"/>
    <p:sldId id="581" r:id="rId77"/>
    <p:sldId id="582" r:id="rId78"/>
    <p:sldId id="583" r:id="rId79"/>
    <p:sldId id="584" r:id="rId80"/>
    <p:sldId id="586" r:id="rId81"/>
    <p:sldId id="654" r:id="rId82"/>
    <p:sldId id="656" r:id="rId83"/>
    <p:sldId id="657" r:id="rId84"/>
    <p:sldId id="658" r:id="rId85"/>
    <p:sldId id="659" r:id="rId86"/>
    <p:sldId id="661" r:id="rId87"/>
    <p:sldId id="662" r:id="rId88"/>
    <p:sldId id="663" r:id="rId89"/>
    <p:sldId id="668" r:id="rId90"/>
    <p:sldId id="669" r:id="rId91"/>
    <p:sldId id="670" r:id="rId92"/>
    <p:sldId id="671" r:id="rId93"/>
    <p:sldId id="673" r:id="rId94"/>
    <p:sldId id="674" r:id="rId95"/>
    <p:sldId id="561" r:id="rId96"/>
    <p:sldId id="563" r:id="rId97"/>
    <p:sldId id="564" r:id="rId98"/>
    <p:sldId id="565" r:id="rId99"/>
    <p:sldId id="672" r:id="rId100"/>
    <p:sldId id="713" r:id="rId101"/>
    <p:sldId id="725" r:id="rId102"/>
    <p:sldId id="589" r:id="rId103"/>
    <p:sldId id="675" r:id="rId104"/>
    <p:sldId id="676" r:id="rId105"/>
    <p:sldId id="677" r:id="rId106"/>
    <p:sldId id="678" r:id="rId107"/>
    <p:sldId id="680" r:id="rId108"/>
    <p:sldId id="679" r:id="rId109"/>
    <p:sldId id="681" r:id="rId110"/>
    <p:sldId id="682" r:id="rId111"/>
    <p:sldId id="683" r:id="rId112"/>
    <p:sldId id="684" r:id="rId113"/>
    <p:sldId id="685" r:id="rId114"/>
    <p:sldId id="686" r:id="rId115"/>
    <p:sldId id="687" r:id="rId116"/>
    <p:sldId id="688" r:id="rId117"/>
    <p:sldId id="689" r:id="rId118"/>
    <p:sldId id="690" r:id="rId119"/>
    <p:sldId id="691" r:id="rId120"/>
    <p:sldId id="692" r:id="rId121"/>
    <p:sldId id="716" r:id="rId122"/>
    <p:sldId id="693" r:id="rId123"/>
    <p:sldId id="694" r:id="rId124"/>
    <p:sldId id="699" r:id="rId125"/>
    <p:sldId id="700" r:id="rId126"/>
    <p:sldId id="701" r:id="rId127"/>
    <p:sldId id="702" r:id="rId128"/>
    <p:sldId id="703" r:id="rId129"/>
    <p:sldId id="704" r:id="rId130"/>
    <p:sldId id="698" r:id="rId131"/>
    <p:sldId id="705" r:id="rId132"/>
    <p:sldId id="706" r:id="rId133"/>
    <p:sldId id="707" r:id="rId134"/>
    <p:sldId id="708" r:id="rId135"/>
    <p:sldId id="709" r:id="rId136"/>
    <p:sldId id="710" r:id="rId137"/>
    <p:sldId id="695" r:id="rId138"/>
    <p:sldId id="711" r:id="rId139"/>
    <p:sldId id="560" r:id="rId140"/>
    <p:sldId id="562" r:id="rId141"/>
    <p:sldId id="718" r:id="rId142"/>
    <p:sldId id="406" r:id="rId143"/>
  </p:sldIdLst>
  <p:sldSz cx="9144000" cy="6858000" type="screen4x3"/>
  <p:notesSz cx="6858000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58">
          <p15:clr>
            <a:srgbClr val="A4A3A4"/>
          </p15:clr>
        </p15:guide>
        <p15:guide id="2" orient="horz" pos="388">
          <p15:clr>
            <a:srgbClr val="A4A3A4"/>
          </p15:clr>
        </p15:guide>
        <p15:guide id="3" pos="288">
          <p15:clr>
            <a:srgbClr val="A4A3A4"/>
          </p15:clr>
        </p15:guide>
        <p15:guide id="4" pos="10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ura Bohantova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6452"/>
    <a:srgbClr val="CCCCCC"/>
    <a:srgbClr val="E5DBA1"/>
    <a:srgbClr val="BABA93"/>
    <a:srgbClr val="BABB93"/>
    <a:srgbClr val="DEDEAF"/>
    <a:srgbClr val="999999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4912" autoAdjust="0"/>
    <p:restoredTop sz="95907" autoAdjust="0"/>
  </p:normalViewPr>
  <p:slideViewPr>
    <p:cSldViewPr snapToGrid="0">
      <p:cViewPr varScale="1">
        <p:scale>
          <a:sx n="59" d="100"/>
          <a:sy n="59" d="100"/>
        </p:scale>
        <p:origin x="72" y="396"/>
      </p:cViewPr>
      <p:guideLst>
        <p:guide orient="horz" pos="658"/>
        <p:guide orient="horz" pos="388"/>
        <p:guide pos="288"/>
        <p:guide pos="1022"/>
      </p:guideLst>
    </p:cSldViewPr>
  </p:slideViewPr>
  <p:outlineViewPr>
    <p:cViewPr>
      <p:scale>
        <a:sx n="33" d="100"/>
        <a:sy n="33" d="100"/>
      </p:scale>
      <p:origin x="0" y="303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8" d="100"/>
          <a:sy n="108" d="100"/>
        </p:scale>
        <p:origin x="-4140" y="-102"/>
      </p:cViewPr>
      <p:guideLst>
        <p:guide orient="horz" pos="3126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38" Type="http://schemas.openxmlformats.org/officeDocument/2006/relationships/slide" Target="slides/slide134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28" Type="http://schemas.openxmlformats.org/officeDocument/2006/relationships/slide" Target="slides/slide124.xml"/><Relationship Id="rId144" Type="http://schemas.openxmlformats.org/officeDocument/2006/relationships/notesMaster" Target="notesMasters/notesMaster1.xml"/><Relationship Id="rId149" Type="http://schemas.openxmlformats.org/officeDocument/2006/relationships/theme" Target="theme/theme1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134" Type="http://schemas.openxmlformats.org/officeDocument/2006/relationships/slide" Target="slides/slide130.xml"/><Relationship Id="rId139" Type="http://schemas.openxmlformats.org/officeDocument/2006/relationships/slide" Target="slides/slide13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5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16" Type="http://schemas.openxmlformats.org/officeDocument/2006/relationships/slide" Target="slides/slide112.xml"/><Relationship Id="rId124" Type="http://schemas.openxmlformats.org/officeDocument/2006/relationships/slide" Target="slides/slide120.xml"/><Relationship Id="rId129" Type="http://schemas.openxmlformats.org/officeDocument/2006/relationships/slide" Target="slides/slide125.xml"/><Relationship Id="rId137" Type="http://schemas.openxmlformats.org/officeDocument/2006/relationships/slide" Target="slides/slide13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40" Type="http://schemas.openxmlformats.org/officeDocument/2006/relationships/slide" Target="slides/slide136.xml"/><Relationship Id="rId14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30" Type="http://schemas.openxmlformats.org/officeDocument/2006/relationships/slide" Target="slides/slide126.xml"/><Relationship Id="rId135" Type="http://schemas.openxmlformats.org/officeDocument/2006/relationships/slide" Target="slides/slide131.xml"/><Relationship Id="rId143" Type="http://schemas.openxmlformats.org/officeDocument/2006/relationships/slide" Target="slides/slide139.xml"/><Relationship Id="rId148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141" Type="http://schemas.openxmlformats.org/officeDocument/2006/relationships/slide" Target="slides/slide137.xml"/><Relationship Id="rId146" Type="http://schemas.openxmlformats.org/officeDocument/2006/relationships/commentAuthors" Target="commentAuthor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slide" Target="slides/slide132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147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142" Type="http://schemas.openxmlformats.org/officeDocument/2006/relationships/slide" Target="slides/slide1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002820-A4E9-4C4E-9864-1B5E1B63B330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7DEBAB-B1AE-4F1B-AAF7-0873CD625B5E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00206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altLang="ru-RU" sz="2400" b="1" dirty="0">
              <a:solidFill>
                <a:srgbClr val="002060"/>
              </a:solidFill>
              <a:latin typeface="Arial" charset="0"/>
            </a:rPr>
            <a:t>Программа обучения </a:t>
          </a:r>
        </a:p>
        <a:p>
          <a:r>
            <a: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Цель</a:t>
          </a:r>
          <a:r>
            <a:rPr lang="ro-MD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ru-RU" sz="2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DEC2ED-8D73-46BE-9D50-1B5F2EE94266}" type="parTrans" cxnId="{5858054F-6617-4D26-94A3-F2935A3BB900}">
      <dgm:prSet/>
      <dgm:spPr/>
      <dgm:t>
        <a:bodyPr/>
        <a:lstStyle/>
        <a:p>
          <a:endParaRPr lang="ru-RU"/>
        </a:p>
      </dgm:t>
    </dgm:pt>
    <dgm:pt modelId="{E86C9308-D86D-435A-8903-ED83ACEC358A}" type="sibTrans" cxnId="{5858054F-6617-4D26-94A3-F2935A3BB900}">
      <dgm:prSet/>
      <dgm:spPr/>
      <dgm:t>
        <a:bodyPr/>
        <a:lstStyle/>
        <a:p>
          <a:endParaRPr lang="ru-RU"/>
        </a:p>
      </dgm:t>
    </dgm:pt>
    <dgm:pt modelId="{238C46EC-AA8C-47F1-8DC6-64F431F6A7BD}">
      <dgm:prSet phldrT="[Текст]"/>
      <dgm:spPr>
        <a:solidFill>
          <a:schemeClr val="bg2">
            <a:lumMod val="60000"/>
            <a:lumOff val="40000"/>
          </a:schemeClr>
        </a:solidFill>
        <a:ln>
          <a:solidFill>
            <a:srgbClr val="00206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Укрепление потенциала операторов водо- каналов</a:t>
          </a:r>
        </a:p>
      </dgm:t>
    </dgm:pt>
    <dgm:pt modelId="{7C12D6ED-FEBE-43C6-9CF2-8286B204652A}" type="parTrans" cxnId="{344F56F9-C306-4841-918D-BAC0F28BDD52}">
      <dgm:prSet/>
      <dgm:spPr/>
      <dgm:t>
        <a:bodyPr/>
        <a:lstStyle/>
        <a:p>
          <a:endParaRPr lang="ru-RU"/>
        </a:p>
      </dgm:t>
    </dgm:pt>
    <dgm:pt modelId="{440A2982-BFFF-4D99-B05A-ED334DD31079}" type="sibTrans" cxnId="{344F56F9-C306-4841-918D-BAC0F28BDD52}">
      <dgm:prSet/>
      <dgm:spPr/>
      <dgm:t>
        <a:bodyPr/>
        <a:lstStyle/>
        <a:p>
          <a:endParaRPr lang="ru-RU"/>
        </a:p>
      </dgm:t>
    </dgm:pt>
    <dgm:pt modelId="{28AFEC77-6F11-4E00-8F6F-B0FF81EF1933}">
      <dgm:prSet phldrT="[Текст]"/>
      <dgm:spPr>
        <a:solidFill>
          <a:schemeClr val="bg2">
            <a:lumMod val="60000"/>
            <a:lumOff val="40000"/>
          </a:schemeClr>
        </a:solidFill>
        <a:ln>
          <a:solidFill>
            <a:srgbClr val="00206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Успешное внедрение  национального законодательства по охране окружающей среды</a:t>
          </a:r>
        </a:p>
      </dgm:t>
    </dgm:pt>
    <dgm:pt modelId="{0E7D148A-3655-46AE-B7DB-87126D1BD07B}" type="sibTrans" cxnId="{23DE8D1F-413C-480B-922B-B8AAE04E0438}">
      <dgm:prSet/>
      <dgm:spPr/>
      <dgm:t>
        <a:bodyPr/>
        <a:lstStyle/>
        <a:p>
          <a:endParaRPr lang="ru-RU"/>
        </a:p>
      </dgm:t>
    </dgm:pt>
    <dgm:pt modelId="{088EBA61-41EB-42FB-96AF-8C3B1F6D1706}" type="parTrans" cxnId="{23DE8D1F-413C-480B-922B-B8AAE04E0438}">
      <dgm:prSet/>
      <dgm:spPr/>
      <dgm:t>
        <a:bodyPr/>
        <a:lstStyle/>
        <a:p>
          <a:endParaRPr lang="ru-RU"/>
        </a:p>
      </dgm:t>
    </dgm:pt>
    <dgm:pt modelId="{0FECB88F-0645-4B9E-AFA9-4AC6A15CA702}" type="pres">
      <dgm:prSet presAssocID="{2D002820-A4E9-4C4E-9864-1B5E1B63B3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CD8D20-105C-4F99-AA44-05C1D29783B5}" type="pres">
      <dgm:prSet presAssocID="{28AFEC77-6F11-4E00-8F6F-B0FF81EF1933}" presName="boxAndChildren" presStyleCnt="0"/>
      <dgm:spPr/>
    </dgm:pt>
    <dgm:pt modelId="{E4E66E74-0541-4C25-B448-9519569B99F1}" type="pres">
      <dgm:prSet presAssocID="{28AFEC77-6F11-4E00-8F6F-B0FF81EF1933}" presName="parentTextBox" presStyleLbl="node1" presStyleIdx="0" presStyleCnt="3" custScaleY="112502"/>
      <dgm:spPr/>
      <dgm:t>
        <a:bodyPr/>
        <a:lstStyle/>
        <a:p>
          <a:endParaRPr lang="ru-RU"/>
        </a:p>
      </dgm:t>
    </dgm:pt>
    <dgm:pt modelId="{4BA0E2E9-C045-49F0-9872-8189832E7281}" type="pres">
      <dgm:prSet presAssocID="{440A2982-BFFF-4D99-B05A-ED334DD31079}" presName="sp" presStyleCnt="0"/>
      <dgm:spPr/>
    </dgm:pt>
    <dgm:pt modelId="{0E66A6F7-7FF8-414F-ABD6-232F1EFC358E}" type="pres">
      <dgm:prSet presAssocID="{238C46EC-AA8C-47F1-8DC6-64F431F6A7BD}" presName="arrowAndChildren" presStyleCnt="0"/>
      <dgm:spPr/>
    </dgm:pt>
    <dgm:pt modelId="{F20BA69A-2F49-472F-9E16-46ADECFAC31C}" type="pres">
      <dgm:prSet presAssocID="{238C46EC-AA8C-47F1-8DC6-64F431F6A7BD}" presName="parentTextArrow" presStyleLbl="node1" presStyleIdx="1" presStyleCnt="3" custScaleY="103228" custLinFactNeighborY="-2631"/>
      <dgm:spPr/>
      <dgm:t>
        <a:bodyPr/>
        <a:lstStyle/>
        <a:p>
          <a:endParaRPr lang="ru-RU"/>
        </a:p>
      </dgm:t>
    </dgm:pt>
    <dgm:pt modelId="{A75637AF-C899-4B80-B5A6-E188AD770665}" type="pres">
      <dgm:prSet presAssocID="{E86C9308-D86D-435A-8903-ED83ACEC358A}" presName="sp" presStyleCnt="0"/>
      <dgm:spPr/>
    </dgm:pt>
    <dgm:pt modelId="{227D3507-E2DB-4CBF-A862-448C99208279}" type="pres">
      <dgm:prSet presAssocID="{127DEBAB-B1AE-4F1B-AAF7-0873CD625B5E}" presName="arrowAndChildren" presStyleCnt="0"/>
      <dgm:spPr/>
    </dgm:pt>
    <dgm:pt modelId="{E445E578-D2F6-408B-8344-123DF2EAC89C}" type="pres">
      <dgm:prSet presAssocID="{127DEBAB-B1AE-4F1B-AAF7-0873CD625B5E}" presName="parentTextArrow" presStyleLbl="node1" presStyleIdx="2" presStyleCnt="3" custLinFactNeighborX="-1073" custLinFactNeighborY="-1988"/>
      <dgm:spPr/>
      <dgm:t>
        <a:bodyPr/>
        <a:lstStyle/>
        <a:p>
          <a:endParaRPr lang="ru-RU"/>
        </a:p>
      </dgm:t>
    </dgm:pt>
  </dgm:ptLst>
  <dgm:cxnLst>
    <dgm:cxn modelId="{23DE8D1F-413C-480B-922B-B8AAE04E0438}" srcId="{2D002820-A4E9-4C4E-9864-1B5E1B63B330}" destId="{28AFEC77-6F11-4E00-8F6F-B0FF81EF1933}" srcOrd="2" destOrd="0" parTransId="{088EBA61-41EB-42FB-96AF-8C3B1F6D1706}" sibTransId="{0E7D148A-3655-46AE-B7DB-87126D1BD07B}"/>
    <dgm:cxn modelId="{A78BBB2C-1F10-45E3-AE7E-794C0AAAF5CE}" type="presOf" srcId="{127DEBAB-B1AE-4F1B-AAF7-0873CD625B5E}" destId="{E445E578-D2F6-408B-8344-123DF2EAC89C}" srcOrd="0" destOrd="0" presId="urn:microsoft.com/office/officeart/2005/8/layout/process4"/>
    <dgm:cxn modelId="{721C5FAD-B006-4CDB-890E-04F4B4D1F90B}" type="presOf" srcId="{28AFEC77-6F11-4E00-8F6F-B0FF81EF1933}" destId="{E4E66E74-0541-4C25-B448-9519569B99F1}" srcOrd="0" destOrd="0" presId="urn:microsoft.com/office/officeart/2005/8/layout/process4"/>
    <dgm:cxn modelId="{5858054F-6617-4D26-94A3-F2935A3BB900}" srcId="{2D002820-A4E9-4C4E-9864-1B5E1B63B330}" destId="{127DEBAB-B1AE-4F1B-AAF7-0873CD625B5E}" srcOrd="0" destOrd="0" parTransId="{33DEC2ED-8D73-46BE-9D50-1B5F2EE94266}" sibTransId="{E86C9308-D86D-435A-8903-ED83ACEC358A}"/>
    <dgm:cxn modelId="{344F56F9-C306-4841-918D-BAC0F28BDD52}" srcId="{2D002820-A4E9-4C4E-9864-1B5E1B63B330}" destId="{238C46EC-AA8C-47F1-8DC6-64F431F6A7BD}" srcOrd="1" destOrd="0" parTransId="{7C12D6ED-FEBE-43C6-9CF2-8286B204652A}" sibTransId="{440A2982-BFFF-4D99-B05A-ED334DD31079}"/>
    <dgm:cxn modelId="{13A378E3-25BC-41CB-A8F6-06AAFF6094CD}" type="presOf" srcId="{2D002820-A4E9-4C4E-9864-1B5E1B63B330}" destId="{0FECB88F-0645-4B9E-AFA9-4AC6A15CA702}" srcOrd="0" destOrd="0" presId="urn:microsoft.com/office/officeart/2005/8/layout/process4"/>
    <dgm:cxn modelId="{DF3891FF-DF88-4ACC-8BEA-36AB46C5C936}" type="presOf" srcId="{238C46EC-AA8C-47F1-8DC6-64F431F6A7BD}" destId="{F20BA69A-2F49-472F-9E16-46ADECFAC31C}" srcOrd="0" destOrd="0" presId="urn:microsoft.com/office/officeart/2005/8/layout/process4"/>
    <dgm:cxn modelId="{67FCA9D6-32CB-4751-9F26-617245D09D6F}" type="presParOf" srcId="{0FECB88F-0645-4B9E-AFA9-4AC6A15CA702}" destId="{ABCD8D20-105C-4F99-AA44-05C1D29783B5}" srcOrd="0" destOrd="0" presId="urn:microsoft.com/office/officeart/2005/8/layout/process4"/>
    <dgm:cxn modelId="{6C889E5C-813D-4D20-8BBE-A364D3633FA9}" type="presParOf" srcId="{ABCD8D20-105C-4F99-AA44-05C1D29783B5}" destId="{E4E66E74-0541-4C25-B448-9519569B99F1}" srcOrd="0" destOrd="0" presId="urn:microsoft.com/office/officeart/2005/8/layout/process4"/>
    <dgm:cxn modelId="{E2A8546C-66F5-482A-BDC1-BC0AE4618648}" type="presParOf" srcId="{0FECB88F-0645-4B9E-AFA9-4AC6A15CA702}" destId="{4BA0E2E9-C045-49F0-9872-8189832E7281}" srcOrd="1" destOrd="0" presId="urn:microsoft.com/office/officeart/2005/8/layout/process4"/>
    <dgm:cxn modelId="{9D3BA215-4487-479E-8FCB-33BF50C64D6B}" type="presParOf" srcId="{0FECB88F-0645-4B9E-AFA9-4AC6A15CA702}" destId="{0E66A6F7-7FF8-414F-ABD6-232F1EFC358E}" srcOrd="2" destOrd="0" presId="urn:microsoft.com/office/officeart/2005/8/layout/process4"/>
    <dgm:cxn modelId="{26AA8634-6C48-4567-A8A7-1C4384FBE3A9}" type="presParOf" srcId="{0E66A6F7-7FF8-414F-ABD6-232F1EFC358E}" destId="{F20BA69A-2F49-472F-9E16-46ADECFAC31C}" srcOrd="0" destOrd="0" presId="urn:microsoft.com/office/officeart/2005/8/layout/process4"/>
    <dgm:cxn modelId="{AE7A5068-B7EB-4713-9C38-21F93D636696}" type="presParOf" srcId="{0FECB88F-0645-4B9E-AFA9-4AC6A15CA702}" destId="{A75637AF-C899-4B80-B5A6-E188AD770665}" srcOrd="3" destOrd="0" presId="urn:microsoft.com/office/officeart/2005/8/layout/process4"/>
    <dgm:cxn modelId="{FD80CDD0-F90D-4C1F-B79D-E16C014E0900}" type="presParOf" srcId="{0FECB88F-0645-4B9E-AFA9-4AC6A15CA702}" destId="{227D3507-E2DB-4CBF-A862-448C99208279}" srcOrd="4" destOrd="0" presId="urn:microsoft.com/office/officeart/2005/8/layout/process4"/>
    <dgm:cxn modelId="{8B70D98B-C6C0-4E3B-8019-630617BB19E7}" type="presParOf" srcId="{227D3507-E2DB-4CBF-A862-448C99208279}" destId="{E445E578-D2F6-408B-8344-123DF2EAC89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13FE92-28AE-4AA4-AC38-C1E7C44740F0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2E2BC1-09DE-4319-AB23-59553A686D09}">
      <dgm:prSet phldrT="[Текст]" custT="1"/>
      <dgm:spPr>
        <a:xfrm>
          <a:off x="0" y="603870"/>
          <a:ext cx="8485395" cy="1181499"/>
        </a:xfrm>
        <a:prstGeom prst="roundRect">
          <a:avLst>
            <a:gd name="adj" fmla="val 10000"/>
          </a:avLst>
        </a:prstGeom>
        <a:solidFill>
          <a:srgbClr val="808080">
            <a:lumMod val="60000"/>
            <a:lumOff val="4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800" b="1" dirty="0">
              <a:solidFill>
                <a:srgbClr val="000000"/>
              </a:solidFill>
              <a:latin typeface="Arial" panose="020B0604020202020204" pitchFamily="34" charset="0"/>
              <a:ea typeface="MS PGothic"/>
              <a:cs typeface="Arial" panose="020B0604020202020204" pitchFamily="34" charset="0"/>
            </a:rPr>
            <a:t>Планируемые мероприятия на первой сессии Программы</a:t>
          </a:r>
        </a:p>
      </dgm:t>
    </dgm:pt>
    <dgm:pt modelId="{C97AFAD2-502F-40A4-8A05-4D83912276DE}" type="parTrans" cxnId="{FCE7BD3E-DD26-4C55-8D1B-788170DD309B}">
      <dgm:prSet/>
      <dgm:spPr/>
      <dgm:t>
        <a:bodyPr/>
        <a:lstStyle/>
        <a:p>
          <a:endParaRPr lang="ru-RU"/>
        </a:p>
      </dgm:t>
    </dgm:pt>
    <dgm:pt modelId="{45DE7ACA-F921-4F0B-9EC5-55091E95A475}" type="sibTrans" cxnId="{FCE7BD3E-DD26-4C55-8D1B-788170DD309B}">
      <dgm:prSet/>
      <dgm:spPr/>
      <dgm:t>
        <a:bodyPr/>
        <a:lstStyle/>
        <a:p>
          <a:endParaRPr lang="ru-RU"/>
        </a:p>
      </dgm:t>
    </dgm:pt>
    <dgm:pt modelId="{4CFA1A3D-4A2E-40AF-A8F1-4501F2E5D272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xfrm>
          <a:off x="1702853" y="2281888"/>
          <a:ext cx="2326702" cy="1135648"/>
        </a:xfrm>
        <a:prstGeom prst="roundRect">
          <a:avLst>
            <a:gd name="adj" fmla="val 10000"/>
          </a:avLst>
        </a:prstGeom>
        <a:gradFill rotWithShape="1">
          <a:gsLst>
            <a:gs pos="0">
              <a:srgbClr val="000000">
                <a:tint val="50000"/>
                <a:satMod val="300000"/>
              </a:srgbClr>
            </a:gs>
            <a:gs pos="35000">
              <a:srgbClr val="000000">
                <a:tint val="37000"/>
                <a:satMod val="300000"/>
              </a:srgbClr>
            </a:gs>
            <a:gs pos="100000">
              <a:srgbClr val="000000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000000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MS PGothic"/>
              <a:cs typeface="Arial" panose="020B0604020202020204" pitchFamily="34" charset="0"/>
            </a:rPr>
            <a:t>Международное </a:t>
          </a:r>
          <a:r>
            <a:rPr lang="ru-RU" sz="2400" b="1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MS PGothic"/>
              <a:cs typeface="Arial" panose="020B0604020202020204" pitchFamily="34" charset="0"/>
            </a:rPr>
            <a:t>зак</a:t>
          </a:r>
          <a:r>
            <a:rPr lang="ru-RU" sz="24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MS PGothic"/>
              <a:cs typeface="Arial" panose="020B0604020202020204" pitchFamily="34" charset="0"/>
            </a:rPr>
            <a:t>- </a:t>
          </a:r>
          <a:r>
            <a:rPr lang="ru-RU" sz="2400" b="1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MS PGothic"/>
              <a:cs typeface="Arial" panose="020B0604020202020204" pitchFamily="34" charset="0"/>
            </a:rPr>
            <a:t>ство</a:t>
          </a:r>
          <a:r>
            <a:rPr lang="ru-RU" sz="24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MS PGothic"/>
              <a:cs typeface="Arial" panose="020B0604020202020204" pitchFamily="34" charset="0"/>
            </a:rPr>
            <a:t> </a:t>
          </a:r>
        </a:p>
      </dgm:t>
    </dgm:pt>
    <dgm:pt modelId="{A0253C1C-9C35-47CF-ABA9-D96264B2239F}" type="parTrans" cxnId="{5357425D-4389-4940-8CF9-E0484DCB3491}">
      <dgm:prSet/>
      <dgm:spPr>
        <a:xfrm>
          <a:off x="848539" y="1785370"/>
          <a:ext cx="854313" cy="1064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4342"/>
              </a:lnTo>
              <a:lnTo>
                <a:pt x="854313" y="1064342"/>
              </a:lnTo>
            </a:path>
          </a:pathLst>
        </a:custGeom>
        <a:noFill/>
        <a:ln w="25400" cap="flat" cmpd="sng" algn="ctr">
          <a:solidFill>
            <a:srgbClr val="00CC99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1C2C9511-AFA0-4284-A299-83F162A408B9}" type="sibTrans" cxnId="{5357425D-4389-4940-8CF9-E0484DCB3491}">
      <dgm:prSet/>
      <dgm:spPr/>
      <dgm:t>
        <a:bodyPr/>
        <a:lstStyle/>
        <a:p>
          <a:endParaRPr lang="ru-RU"/>
        </a:p>
      </dgm:t>
    </dgm:pt>
    <dgm:pt modelId="{4567A740-37C8-44B2-9034-300C50A13160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xfrm>
          <a:off x="1667254" y="4238223"/>
          <a:ext cx="2326702" cy="1098697"/>
        </a:xfrm>
        <a:prstGeom prst="roundRect">
          <a:avLst>
            <a:gd name="adj" fmla="val 10000"/>
          </a:avLst>
        </a:prstGeom>
        <a:gradFill rotWithShape="1">
          <a:gsLst>
            <a:gs pos="0">
              <a:srgbClr val="000000">
                <a:tint val="50000"/>
                <a:satMod val="300000"/>
              </a:srgbClr>
            </a:gs>
            <a:gs pos="35000">
              <a:srgbClr val="000000">
                <a:tint val="37000"/>
                <a:satMod val="300000"/>
              </a:srgbClr>
            </a:gs>
            <a:gs pos="100000">
              <a:srgbClr val="000000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000000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MS PGothic"/>
              <a:cs typeface="Arial" panose="020B0604020202020204" pitchFamily="34" charset="0"/>
            </a:rPr>
            <a:t>Национальное</a:t>
          </a:r>
        </a:p>
        <a:p>
          <a:r>
            <a:rPr lang="ru-RU" sz="2400" b="1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MS PGothic"/>
              <a:cs typeface="Arial" panose="020B0604020202020204" pitchFamily="34" charset="0"/>
            </a:rPr>
            <a:t>зак</a:t>
          </a:r>
          <a:r>
            <a:rPr lang="ru-RU" sz="24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MS PGothic"/>
              <a:cs typeface="Arial" panose="020B0604020202020204" pitchFamily="34" charset="0"/>
            </a:rPr>
            <a:t> - </a:t>
          </a:r>
          <a:r>
            <a:rPr lang="ru-RU" sz="2400" b="1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MS PGothic"/>
              <a:cs typeface="Arial" panose="020B0604020202020204" pitchFamily="34" charset="0"/>
            </a:rPr>
            <a:t>ство</a:t>
          </a:r>
          <a:endParaRPr lang="ru-RU" sz="24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Calibri"/>
            <a:ea typeface="MS PGothic"/>
            <a:cs typeface="+mn-cs"/>
          </a:endParaRPr>
        </a:p>
      </dgm:t>
    </dgm:pt>
    <dgm:pt modelId="{093DD887-057A-4158-B4B5-B155D631BEBB}" type="parTrans" cxnId="{DD6280BA-3570-4E1E-95C8-D4EE0930D04A}">
      <dgm:prSet/>
      <dgm:spPr>
        <a:xfrm>
          <a:off x="848539" y="1785370"/>
          <a:ext cx="818715" cy="30022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2202"/>
              </a:lnTo>
              <a:lnTo>
                <a:pt x="818715" y="3002202"/>
              </a:lnTo>
            </a:path>
          </a:pathLst>
        </a:custGeom>
        <a:noFill/>
        <a:ln w="25400" cap="flat" cmpd="sng" algn="ctr">
          <a:solidFill>
            <a:srgbClr val="00CC99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E5B96E3A-3B61-4290-B688-9707C68D6281}" type="sibTrans" cxnId="{DD6280BA-3570-4E1E-95C8-D4EE0930D04A}">
      <dgm:prSet/>
      <dgm:spPr/>
      <dgm:t>
        <a:bodyPr/>
        <a:lstStyle/>
        <a:p>
          <a:endParaRPr lang="ru-RU"/>
        </a:p>
      </dgm:t>
    </dgm:pt>
    <dgm:pt modelId="{D6506360-6C7D-45D5-89C2-381A430DF3A5}" type="pres">
      <dgm:prSet presAssocID="{2313FE92-28AE-4AA4-AC38-C1E7C44740F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AA5F891-7842-4DCF-8D61-179C6E77E4F2}" type="pres">
      <dgm:prSet presAssocID="{BC2E2BC1-09DE-4319-AB23-59553A686D09}" presName="root" presStyleCnt="0"/>
      <dgm:spPr/>
    </dgm:pt>
    <dgm:pt modelId="{4B89BA28-5431-4EB4-A1B9-6A840517C4DD}" type="pres">
      <dgm:prSet presAssocID="{BC2E2BC1-09DE-4319-AB23-59553A686D09}" presName="rootComposite" presStyleCnt="0"/>
      <dgm:spPr/>
    </dgm:pt>
    <dgm:pt modelId="{F26789DC-A62E-45D7-BC73-69DF8FF3F25E}" type="pres">
      <dgm:prSet presAssocID="{BC2E2BC1-09DE-4319-AB23-59553A686D09}" presName="rootText" presStyleLbl="node1" presStyleIdx="0" presStyleCnt="1" custScaleX="291757" custScaleY="81248" custLinFactNeighborX="609" custLinFactNeighborY="-57406"/>
      <dgm:spPr/>
      <dgm:t>
        <a:bodyPr/>
        <a:lstStyle/>
        <a:p>
          <a:endParaRPr lang="ru-RU"/>
        </a:p>
      </dgm:t>
    </dgm:pt>
    <dgm:pt modelId="{E9B21675-D5D8-4EC5-AF01-4B736E4E51C7}" type="pres">
      <dgm:prSet presAssocID="{BC2E2BC1-09DE-4319-AB23-59553A686D09}" presName="rootConnector" presStyleLbl="node1" presStyleIdx="0" presStyleCnt="1"/>
      <dgm:spPr/>
      <dgm:t>
        <a:bodyPr/>
        <a:lstStyle/>
        <a:p>
          <a:endParaRPr lang="ru-RU"/>
        </a:p>
      </dgm:t>
    </dgm:pt>
    <dgm:pt modelId="{F33AC3E4-8A6A-4CD4-86C4-B80A29871EF5}" type="pres">
      <dgm:prSet presAssocID="{BC2E2BC1-09DE-4319-AB23-59553A686D09}" presName="childShape" presStyleCnt="0"/>
      <dgm:spPr/>
    </dgm:pt>
    <dgm:pt modelId="{AD43DE77-2D1F-460F-BF84-4308632E7028}" type="pres">
      <dgm:prSet presAssocID="{A0253C1C-9C35-47CF-ABA9-D96264B2239F}" presName="Name13" presStyleLbl="parChTrans1D2" presStyleIdx="0" presStyleCnt="2"/>
      <dgm:spPr/>
      <dgm:t>
        <a:bodyPr/>
        <a:lstStyle/>
        <a:p>
          <a:endParaRPr lang="ru-RU"/>
        </a:p>
      </dgm:t>
    </dgm:pt>
    <dgm:pt modelId="{70DEB90F-8021-4E84-8B99-52930C38B01D}" type="pres">
      <dgm:prSet presAssocID="{4CFA1A3D-4A2E-40AF-A8F1-4501F2E5D272}" presName="childText" presStyleLbl="bgAcc1" presStyleIdx="0" presStyleCnt="2" custScaleX="117255" custScaleY="78095" custLinFactNeighborX="-6047" custLinFactNeighborY="-380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EC8C73-5CF6-43FD-9691-E52982731D5A}" type="pres">
      <dgm:prSet presAssocID="{093DD887-057A-4158-B4B5-B155D631BEBB}" presName="Name13" presStyleLbl="parChTrans1D2" presStyleIdx="1" presStyleCnt="2"/>
      <dgm:spPr/>
      <dgm:t>
        <a:bodyPr/>
        <a:lstStyle/>
        <a:p>
          <a:endParaRPr lang="ru-RU"/>
        </a:p>
      </dgm:t>
    </dgm:pt>
    <dgm:pt modelId="{B75B2A2B-1F0D-4F95-A6C0-E34664443E02}" type="pres">
      <dgm:prSet presAssocID="{4567A740-37C8-44B2-9034-300C50A13160}" presName="childText" presStyleLbl="bgAcc1" presStyleIdx="1" presStyleCnt="2" custScaleX="116614" custScaleY="75554" custLinFactNeighborX="-5406" custLinFactNeighborY="-215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7BF260-AF6E-40BB-8DC4-B1A6AB94A6D8}" type="presOf" srcId="{4567A740-37C8-44B2-9034-300C50A13160}" destId="{B75B2A2B-1F0D-4F95-A6C0-E34664443E02}" srcOrd="0" destOrd="0" presId="urn:microsoft.com/office/officeart/2005/8/layout/hierarchy3"/>
    <dgm:cxn modelId="{FCE7BD3E-DD26-4C55-8D1B-788170DD309B}" srcId="{2313FE92-28AE-4AA4-AC38-C1E7C44740F0}" destId="{BC2E2BC1-09DE-4319-AB23-59553A686D09}" srcOrd="0" destOrd="0" parTransId="{C97AFAD2-502F-40A4-8A05-4D83912276DE}" sibTransId="{45DE7ACA-F921-4F0B-9EC5-55091E95A475}"/>
    <dgm:cxn modelId="{3AE5F7BA-B53B-420B-B6DF-78A8BC18CEBC}" type="presOf" srcId="{A0253C1C-9C35-47CF-ABA9-D96264B2239F}" destId="{AD43DE77-2D1F-460F-BF84-4308632E7028}" srcOrd="0" destOrd="0" presId="urn:microsoft.com/office/officeart/2005/8/layout/hierarchy3"/>
    <dgm:cxn modelId="{DD6280BA-3570-4E1E-95C8-D4EE0930D04A}" srcId="{BC2E2BC1-09DE-4319-AB23-59553A686D09}" destId="{4567A740-37C8-44B2-9034-300C50A13160}" srcOrd="1" destOrd="0" parTransId="{093DD887-057A-4158-B4B5-B155D631BEBB}" sibTransId="{E5B96E3A-3B61-4290-B688-9707C68D6281}"/>
    <dgm:cxn modelId="{2A69A102-CFE3-4ECF-9BE4-D6FB99F86E4D}" type="presOf" srcId="{BC2E2BC1-09DE-4319-AB23-59553A686D09}" destId="{F26789DC-A62E-45D7-BC73-69DF8FF3F25E}" srcOrd="0" destOrd="0" presId="urn:microsoft.com/office/officeart/2005/8/layout/hierarchy3"/>
    <dgm:cxn modelId="{33DB12C2-0952-4333-BFF3-5E2F0D937684}" type="presOf" srcId="{2313FE92-28AE-4AA4-AC38-C1E7C44740F0}" destId="{D6506360-6C7D-45D5-89C2-381A430DF3A5}" srcOrd="0" destOrd="0" presId="urn:microsoft.com/office/officeart/2005/8/layout/hierarchy3"/>
    <dgm:cxn modelId="{C0B5A5B4-4895-4383-816F-C260A7E35D9A}" type="presOf" srcId="{4CFA1A3D-4A2E-40AF-A8F1-4501F2E5D272}" destId="{70DEB90F-8021-4E84-8B99-52930C38B01D}" srcOrd="0" destOrd="0" presId="urn:microsoft.com/office/officeart/2005/8/layout/hierarchy3"/>
    <dgm:cxn modelId="{3BB48BBB-A499-43EA-907F-4D1214D6C138}" type="presOf" srcId="{BC2E2BC1-09DE-4319-AB23-59553A686D09}" destId="{E9B21675-D5D8-4EC5-AF01-4B736E4E51C7}" srcOrd="1" destOrd="0" presId="urn:microsoft.com/office/officeart/2005/8/layout/hierarchy3"/>
    <dgm:cxn modelId="{B68275A9-E76B-4029-BA1F-D8A5961DB614}" type="presOf" srcId="{093DD887-057A-4158-B4B5-B155D631BEBB}" destId="{55EC8C73-5CF6-43FD-9691-E52982731D5A}" srcOrd="0" destOrd="0" presId="urn:microsoft.com/office/officeart/2005/8/layout/hierarchy3"/>
    <dgm:cxn modelId="{5357425D-4389-4940-8CF9-E0484DCB3491}" srcId="{BC2E2BC1-09DE-4319-AB23-59553A686D09}" destId="{4CFA1A3D-4A2E-40AF-A8F1-4501F2E5D272}" srcOrd="0" destOrd="0" parTransId="{A0253C1C-9C35-47CF-ABA9-D96264B2239F}" sibTransId="{1C2C9511-AFA0-4284-A299-83F162A408B9}"/>
    <dgm:cxn modelId="{D2752272-2B18-4A81-A772-0E89D37A2CA5}" type="presParOf" srcId="{D6506360-6C7D-45D5-89C2-381A430DF3A5}" destId="{FAA5F891-7842-4DCF-8D61-179C6E77E4F2}" srcOrd="0" destOrd="0" presId="urn:microsoft.com/office/officeart/2005/8/layout/hierarchy3"/>
    <dgm:cxn modelId="{8092D6AA-427E-4B2A-BA13-A0ACB1DA78FD}" type="presParOf" srcId="{FAA5F891-7842-4DCF-8D61-179C6E77E4F2}" destId="{4B89BA28-5431-4EB4-A1B9-6A840517C4DD}" srcOrd="0" destOrd="0" presId="urn:microsoft.com/office/officeart/2005/8/layout/hierarchy3"/>
    <dgm:cxn modelId="{5E085964-C9FB-4CD1-9B89-FE3E3D8DDF0B}" type="presParOf" srcId="{4B89BA28-5431-4EB4-A1B9-6A840517C4DD}" destId="{F26789DC-A62E-45D7-BC73-69DF8FF3F25E}" srcOrd="0" destOrd="0" presId="urn:microsoft.com/office/officeart/2005/8/layout/hierarchy3"/>
    <dgm:cxn modelId="{FB4A0A3D-FD1E-4BD2-9EE0-FF934D59D460}" type="presParOf" srcId="{4B89BA28-5431-4EB4-A1B9-6A840517C4DD}" destId="{E9B21675-D5D8-4EC5-AF01-4B736E4E51C7}" srcOrd="1" destOrd="0" presId="urn:microsoft.com/office/officeart/2005/8/layout/hierarchy3"/>
    <dgm:cxn modelId="{0610C435-789A-4EEB-8E68-DDB2C7E9D585}" type="presParOf" srcId="{FAA5F891-7842-4DCF-8D61-179C6E77E4F2}" destId="{F33AC3E4-8A6A-4CD4-86C4-B80A29871EF5}" srcOrd="1" destOrd="0" presId="urn:microsoft.com/office/officeart/2005/8/layout/hierarchy3"/>
    <dgm:cxn modelId="{E436DEA5-747D-4910-A095-3E482DF58263}" type="presParOf" srcId="{F33AC3E4-8A6A-4CD4-86C4-B80A29871EF5}" destId="{AD43DE77-2D1F-460F-BF84-4308632E7028}" srcOrd="0" destOrd="0" presId="urn:microsoft.com/office/officeart/2005/8/layout/hierarchy3"/>
    <dgm:cxn modelId="{2B0FDC7A-AC87-4822-828A-CCED88E6C905}" type="presParOf" srcId="{F33AC3E4-8A6A-4CD4-86C4-B80A29871EF5}" destId="{70DEB90F-8021-4E84-8B99-52930C38B01D}" srcOrd="1" destOrd="0" presId="urn:microsoft.com/office/officeart/2005/8/layout/hierarchy3"/>
    <dgm:cxn modelId="{BABD4AD6-9158-49A7-AAB5-93DF202F0E56}" type="presParOf" srcId="{F33AC3E4-8A6A-4CD4-86C4-B80A29871EF5}" destId="{55EC8C73-5CF6-43FD-9691-E52982731D5A}" srcOrd="2" destOrd="0" presId="urn:microsoft.com/office/officeart/2005/8/layout/hierarchy3"/>
    <dgm:cxn modelId="{DFD0AE29-E864-4A7F-BE19-66EF31C2566C}" type="presParOf" srcId="{F33AC3E4-8A6A-4CD4-86C4-B80A29871EF5}" destId="{B75B2A2B-1F0D-4F95-A6C0-E34664443E02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453" y="0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453" y="9431338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4BBF79D3-D540-4A1F-9847-1559C7AB9D71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9918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453" y="0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7738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508" y="4714876"/>
            <a:ext cx="5028986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Klicken Sie, um die Formate des Vorlagentextes zu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453" y="9431338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 smtClean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FCC8D018-2849-4367-944E-648FA90DDE54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01759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75686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8D018-2849-4367-944E-648FA90DDE54}" type="slidenum">
              <a:rPr lang="de-DE" smtClean="0"/>
              <a:pPr>
                <a:defRPr/>
              </a:pPr>
              <a:t>103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8382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8D018-2849-4367-944E-648FA90DDE54}" type="slidenum">
              <a:rPr lang="de-DE" smtClean="0"/>
              <a:pPr>
                <a:defRPr/>
              </a:pPr>
              <a:t>104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8382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8D018-2849-4367-944E-648FA90DDE54}" type="slidenum">
              <a:rPr lang="de-DE" smtClean="0"/>
              <a:pPr>
                <a:defRPr/>
              </a:pPr>
              <a:t>105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83825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8D018-2849-4367-944E-648FA90DDE54}" type="slidenum">
              <a:rPr lang="de-DE" smtClean="0"/>
              <a:pPr>
                <a:defRPr/>
              </a:pPr>
              <a:t>106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83825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8D018-2849-4367-944E-648FA90DDE54}" type="slidenum">
              <a:rPr lang="de-DE" smtClean="0"/>
              <a:pPr>
                <a:defRPr/>
              </a:pPr>
              <a:t>107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83825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8D018-2849-4367-944E-648FA90DDE54}" type="slidenum">
              <a:rPr lang="de-DE" smtClean="0"/>
              <a:pPr>
                <a:defRPr/>
              </a:pPr>
              <a:t>108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83825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8D018-2849-4367-944E-648FA90DDE54}" type="slidenum">
              <a:rPr lang="de-DE" smtClean="0"/>
              <a:pPr>
                <a:defRPr/>
              </a:pPr>
              <a:t>109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83825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8D018-2849-4367-944E-648FA90DDE54}" type="slidenum">
              <a:rPr lang="de-DE" smtClean="0"/>
              <a:pPr>
                <a:defRPr/>
              </a:pPr>
              <a:t>110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83825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8D018-2849-4367-944E-648FA90DDE54}" type="slidenum">
              <a:rPr lang="de-DE" smtClean="0"/>
              <a:pPr>
                <a:defRPr/>
              </a:pPr>
              <a:t>111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83825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8D018-2849-4367-944E-648FA90DDE54}" type="slidenum">
              <a:rPr lang="de-DE" smtClean="0"/>
              <a:pPr>
                <a:defRPr/>
              </a:pPr>
              <a:t>112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8382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8D018-2849-4367-944E-648FA90DDE54}" type="slidenum">
              <a:rPr lang="de-DE" smtClean="0"/>
              <a:pPr>
                <a:defRPr/>
              </a:pPr>
              <a:t>55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00694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8D018-2849-4367-944E-648FA90DDE54}" type="slidenum">
              <a:rPr lang="de-DE" smtClean="0"/>
              <a:pPr>
                <a:defRPr/>
              </a:pPr>
              <a:t>113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83825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8D018-2849-4367-944E-648FA90DDE54}" type="slidenum">
              <a:rPr lang="de-DE" smtClean="0"/>
              <a:pPr>
                <a:defRPr/>
              </a:pPr>
              <a:t>114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83825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8D018-2849-4367-944E-648FA90DDE54}" type="slidenum">
              <a:rPr lang="de-DE" smtClean="0"/>
              <a:pPr>
                <a:defRPr/>
              </a:pPr>
              <a:t>115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83825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8D018-2849-4367-944E-648FA90DDE54}" type="slidenum">
              <a:rPr lang="de-DE" smtClean="0"/>
              <a:pPr>
                <a:defRPr/>
              </a:pPr>
              <a:t>116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83825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8D018-2849-4367-944E-648FA90DDE54}" type="slidenum">
              <a:rPr lang="de-DE" smtClean="0"/>
              <a:pPr>
                <a:defRPr/>
              </a:pPr>
              <a:t>117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83825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8D018-2849-4367-944E-648FA90DDE54}" type="slidenum">
              <a:rPr lang="de-DE" smtClean="0"/>
              <a:pPr>
                <a:defRPr/>
              </a:pPr>
              <a:t>118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83825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8D018-2849-4367-944E-648FA90DDE54}" type="slidenum">
              <a:rPr lang="de-DE" smtClean="0"/>
              <a:pPr>
                <a:defRPr/>
              </a:pPr>
              <a:t>119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83825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8D018-2849-4367-944E-648FA90DDE54}" type="slidenum">
              <a:rPr lang="de-DE" smtClean="0"/>
              <a:pPr>
                <a:defRPr/>
              </a:pPr>
              <a:t>120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83825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8D018-2849-4367-944E-648FA90DDE54}" type="slidenum">
              <a:rPr lang="de-DE" smtClean="0"/>
              <a:pPr>
                <a:defRPr/>
              </a:pPr>
              <a:t>121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83825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8D018-2849-4367-944E-648FA90DDE54}" type="slidenum">
              <a:rPr lang="de-DE" smtClean="0"/>
              <a:pPr>
                <a:defRPr/>
              </a:pPr>
              <a:t>122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8382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8D018-2849-4367-944E-648FA90DDE54}" type="slidenum">
              <a:rPr lang="de-DE" smtClean="0"/>
              <a:pPr>
                <a:defRPr/>
              </a:pPr>
              <a:t>83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12031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8D018-2849-4367-944E-648FA90DDE54}" type="slidenum">
              <a:rPr lang="de-DE" smtClean="0"/>
              <a:pPr>
                <a:defRPr/>
              </a:pPr>
              <a:t>123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83825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8D018-2849-4367-944E-648FA90DDE54}" type="slidenum">
              <a:rPr lang="de-DE" smtClean="0"/>
              <a:pPr>
                <a:defRPr/>
              </a:pPr>
              <a:t>124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83825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8D018-2849-4367-944E-648FA90DDE54}" type="slidenum">
              <a:rPr lang="de-DE" smtClean="0"/>
              <a:pPr>
                <a:defRPr/>
              </a:pPr>
              <a:t>125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83825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8D018-2849-4367-944E-648FA90DDE54}" type="slidenum">
              <a:rPr lang="de-DE" smtClean="0"/>
              <a:pPr>
                <a:defRPr/>
              </a:pPr>
              <a:t>126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83825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8D018-2849-4367-944E-648FA90DDE54}" type="slidenum">
              <a:rPr lang="de-DE" smtClean="0"/>
              <a:pPr>
                <a:defRPr/>
              </a:pPr>
              <a:t>127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83825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8D018-2849-4367-944E-648FA90DDE54}" type="slidenum">
              <a:rPr lang="de-DE" smtClean="0"/>
              <a:pPr>
                <a:defRPr/>
              </a:pPr>
              <a:t>128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83825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8D018-2849-4367-944E-648FA90DDE54}" type="slidenum">
              <a:rPr lang="de-DE" smtClean="0"/>
              <a:pPr>
                <a:defRPr/>
              </a:pPr>
              <a:t>129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83825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8D018-2849-4367-944E-648FA90DDE54}" type="slidenum">
              <a:rPr lang="de-DE" smtClean="0"/>
              <a:pPr>
                <a:defRPr/>
              </a:pPr>
              <a:t>130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838255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8D018-2849-4367-944E-648FA90DDE54}" type="slidenum">
              <a:rPr lang="de-DE" smtClean="0"/>
              <a:pPr>
                <a:defRPr/>
              </a:pPr>
              <a:t>131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838255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8D018-2849-4367-944E-648FA90DDE54}" type="slidenum">
              <a:rPr lang="de-DE" smtClean="0"/>
              <a:pPr>
                <a:defRPr/>
              </a:pPr>
              <a:t>132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8382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8D018-2849-4367-944E-648FA90DDE54}" type="slidenum">
              <a:rPr lang="de-DE" smtClean="0"/>
              <a:pPr>
                <a:defRPr/>
              </a:pPr>
              <a:t>95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873505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8D018-2849-4367-944E-648FA90DDE54}" type="slidenum">
              <a:rPr lang="de-DE" smtClean="0"/>
              <a:pPr>
                <a:defRPr/>
              </a:pPr>
              <a:t>133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83825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8D018-2849-4367-944E-648FA90DDE54}" type="slidenum">
              <a:rPr lang="de-DE" smtClean="0"/>
              <a:pPr>
                <a:defRPr/>
              </a:pPr>
              <a:t>134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838255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8D018-2849-4367-944E-648FA90DDE54}" type="slidenum">
              <a:rPr lang="de-DE" smtClean="0"/>
              <a:pPr>
                <a:defRPr/>
              </a:pPr>
              <a:t>135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8382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8D018-2849-4367-944E-648FA90DDE54}" type="slidenum">
              <a:rPr lang="de-DE" smtClean="0"/>
              <a:pPr>
                <a:defRPr/>
              </a:pPr>
              <a:t>96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7509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8D018-2849-4367-944E-648FA90DDE54}" type="slidenum">
              <a:rPr lang="de-DE" smtClean="0"/>
              <a:pPr>
                <a:defRPr/>
              </a:pPr>
              <a:t>99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8382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8D018-2849-4367-944E-648FA90DDE54}" type="slidenum">
              <a:rPr lang="de-DE" smtClean="0"/>
              <a:pPr>
                <a:defRPr/>
              </a:pPr>
              <a:t>100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8382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8D018-2849-4367-944E-648FA90DDE54}" type="slidenum">
              <a:rPr lang="de-DE" smtClean="0"/>
              <a:pPr>
                <a:defRPr/>
              </a:pPr>
              <a:t>101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8382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8D018-2849-4367-944E-648FA90DDE54}" type="slidenum">
              <a:rPr lang="de-DE" smtClean="0"/>
              <a:pPr>
                <a:defRPr/>
              </a:pPr>
              <a:t>102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8382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/>
              <a:t>Образец заголовка</a:t>
            </a:r>
            <a:endParaRPr lang="de-DE" noProof="0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A5A60-FFC1-4DD6-B034-06B726499F40}" type="datetime1">
              <a:rPr lang="en-GB"/>
              <a:pPr>
                <a:defRPr/>
              </a:pPr>
              <a:t>02/10/2018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2325" y="1846263"/>
            <a:ext cx="3694113" cy="4019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68838" y="1846263"/>
            <a:ext cx="3694112" cy="4019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01/28/17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9E1D7-8D74-4931-8118-280670512AD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6057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01/28/17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EB7A2-1E99-48BC-83BD-398126F5DA8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16580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01/28/17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98C2A-4C11-42BE-B36E-C6DBF670E24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29357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01/28/17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716C9-DFE3-423C-AF26-DB45B6CD3F8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45095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01/28/17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3A976-3F9C-4D4D-843B-6111308E65D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45479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01/28/17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8FD3A-5E1C-4C03-B045-8FE0B0D2967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00652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01/28/17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81568-C7BD-4D42-B2B0-D9364FCA946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66259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78588" y="287338"/>
            <a:ext cx="1884362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22325" y="287338"/>
            <a:ext cx="5503863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01/28/17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14E13-0945-4D52-B761-CE4AA13A270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311221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7421F5BC-3E87-45DC-860D-67A536642BD6}" type="datetime1">
              <a:rPr lang="en-US" altLang="en-US"/>
              <a:pPr>
                <a:defRPr/>
              </a:pPr>
              <a:t>02-Oct-18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AEB22-3732-48B3-B91F-8B3D5F879F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8264027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EB4F8DC3-1591-4C63-A58D-04077FF90FAB}" type="datetime1">
              <a:rPr lang="en-US" altLang="en-US"/>
              <a:pPr>
                <a:defRPr/>
              </a:pPr>
              <a:t>02-Oct-18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4BA94-9725-4503-A5EB-3566AAD087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014820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7B01B-C2E8-4CD6-B726-44287C896096}" type="datetime1">
              <a:rPr lang="en-GB"/>
              <a:pPr>
                <a:defRPr/>
              </a:pPr>
              <a:t>02/10/2018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F1AFF463-CF8E-4545-95AC-CB00243477BE}" type="datetime1">
              <a:rPr lang="en-US" altLang="en-US"/>
              <a:pPr>
                <a:defRPr/>
              </a:pPr>
              <a:t>02-Oct-18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60B78-8208-41ED-ABA8-855D4976DB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295307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0A43FDA9-D88B-48EC-953A-84982AE52DC3}" type="datetime1">
              <a:rPr lang="en-US" altLang="en-US"/>
              <a:pPr>
                <a:defRPr/>
              </a:pPr>
              <a:t>02-Oct-18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E9695-AD4E-4943-9428-7B78DFEE3D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0183972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7353B7F9-33BE-478C-9D84-530E1A0566AA}" type="datetime1">
              <a:rPr lang="en-US" altLang="en-US"/>
              <a:pPr>
                <a:defRPr/>
              </a:pPr>
              <a:t>02-Oct-18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105BE-A939-4BB8-9135-0DB0B18AC8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1872048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4839041F-6CAF-494C-83B5-61CFD8EE9DDD}" type="datetime1">
              <a:rPr lang="en-US" altLang="en-US"/>
              <a:pPr>
                <a:defRPr/>
              </a:pPr>
              <a:t>02-Oct-18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261BA-97A9-44DC-8B8A-430F28CEF3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4052673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8FE827E9-9BC1-48CB-90B5-38F9C4F2524B}" type="datetime1">
              <a:rPr lang="en-US" altLang="en-US"/>
              <a:pPr>
                <a:defRPr/>
              </a:pPr>
              <a:t>02-Oct-18</a:t>
            </a:fld>
            <a:endParaRPr lang="en-US" alt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1418E-8CE6-4634-8E87-1BC3607504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5599332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6" y="731520"/>
            <a:ext cx="486918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55A2ECEA-E95D-4D2E-A90E-5723C324DB55}" type="datetime1">
              <a:rPr lang="en-US" altLang="en-US"/>
              <a:pPr>
                <a:defRPr/>
              </a:pPr>
              <a:t>02-Oct-18</a:t>
            </a:fld>
            <a:endParaRPr lang="en-US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>
                <a:solidFill>
                  <a:srgbClr val="455F51"/>
                </a:solidFill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55F51"/>
                </a:solidFill>
              </a:defRPr>
            </a:lvl1pPr>
          </a:lstStyle>
          <a:p>
            <a:pPr>
              <a:defRPr/>
            </a:pPr>
            <a:fld id="{728679A6-146A-4590-B66E-49E70DA38E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048377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1" y="5074920"/>
            <a:ext cx="758523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87F7EB58-CEC7-4C70-AB35-40D39D2E2717}" type="datetime1">
              <a:rPr lang="en-US" altLang="en-US"/>
              <a:pPr>
                <a:defRPr/>
              </a:pPr>
              <a:t>02-Oct-18</a:t>
            </a:fld>
            <a:endParaRPr lang="en-US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8014C-C1EB-4330-895D-C9DB920CE9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6961061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D2292B68-4F5F-4B06-B742-D087161F9D52}" type="datetime1">
              <a:rPr lang="en-US" altLang="en-US"/>
              <a:pPr>
                <a:defRPr/>
              </a:pPr>
              <a:t>02-Oct-18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F4D23-8B91-4094-9363-3B71E7A96E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5165901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92" y="412302"/>
            <a:ext cx="1971675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67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46A2F027-F65A-4522-9195-C11F6EACBEB7}" type="datetime1">
              <a:rPr lang="en-US" altLang="en-US"/>
              <a:pPr>
                <a:defRPr/>
              </a:pPr>
              <a:t>02-Oct-18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481AF-46D5-4973-9C55-7D296EB200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0609546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15319-D88A-4E86-B9B2-71BF66D58B84}" type="datetime1">
              <a:rPr lang="en-US" altLang="en-US"/>
              <a:pPr>
                <a:defRPr/>
              </a:pPr>
              <a:t>02-Oct-18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0CF04-7068-414A-8610-B9DC73C40F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940009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Subhead, Bulletpoi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GB" noProof="0" dirty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1188A-33A2-4652-B861-6B898985BDA5}" type="datetime1">
              <a:rPr lang="en-GB"/>
              <a:pPr>
                <a:defRPr/>
              </a:pPr>
              <a:t>02/10/2018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FF83B-7177-4EB5-8FCB-0B9EC16FCA4D}" type="datetime1">
              <a:rPr lang="en-US" altLang="en-US"/>
              <a:pPr>
                <a:defRPr/>
              </a:pPr>
              <a:t>02-Oct-18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D9605-BD63-4248-970F-507CCA07ED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5216679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1680C-4CB7-4E11-996E-19B752E58302}" type="datetime1">
              <a:rPr lang="en-US" altLang="en-US"/>
              <a:pPr>
                <a:defRPr/>
              </a:pPr>
              <a:t>02-Oct-18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C50E6-5B67-4020-89CF-B2A03AF436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0906807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4B779-77FA-425F-938D-6CF260C798FF}" type="datetime1">
              <a:rPr lang="en-US" altLang="en-US"/>
              <a:pPr>
                <a:defRPr/>
              </a:pPr>
              <a:t>02-Oct-18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353BE-BA6B-46E9-BC74-B220C3BDE9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5054020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01E2A-178D-4A63-B112-2434E0FD894F}" type="datetime1">
              <a:rPr lang="en-US" altLang="en-US"/>
              <a:pPr>
                <a:defRPr/>
              </a:pPr>
              <a:t>02-Oct-18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D243C-CAD8-48C8-B703-EB3B58AFBF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215277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8E81C-391D-4EE2-8682-EA09AE80464E}" type="datetime1">
              <a:rPr lang="en-US" altLang="en-US"/>
              <a:pPr>
                <a:defRPr/>
              </a:pPr>
              <a:t>02-Oct-18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D7BD8-B466-45C9-AEB0-286E7FBCF9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9146408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6F195-F806-495C-A4B2-9520FE612E7E}" type="datetime1">
              <a:rPr lang="en-US" altLang="en-US"/>
              <a:pPr>
                <a:defRPr/>
              </a:pPr>
              <a:t>02-Oct-18</a:t>
            </a:fld>
            <a:endParaRPr lang="en-US" alt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15E32-AAC5-4978-B3FA-3962BA71C5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452300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1" y="731520"/>
            <a:ext cx="486918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CE13E-9705-4822-85F3-1CE95441976D}" type="datetime1">
              <a:rPr lang="en-US" altLang="en-US"/>
              <a:pPr>
                <a:defRPr/>
              </a:pPr>
              <a:t>02-Oct-18</a:t>
            </a:fld>
            <a:endParaRPr lang="en-US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>
                <a:solidFill>
                  <a:srgbClr val="455F51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55F51"/>
                </a:solidFill>
              </a:defRPr>
            </a:lvl1pPr>
          </a:lstStyle>
          <a:p>
            <a:pPr>
              <a:defRPr/>
            </a:pPr>
            <a:fld id="{ECAA1114-D767-4A3C-8506-895D1C58DB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7100306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1" y="5074920"/>
            <a:ext cx="758523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A6E50-2650-4C3F-9F49-90588649EAAE}" type="datetime1">
              <a:rPr lang="en-US" altLang="en-US"/>
              <a:pPr>
                <a:defRPr/>
              </a:pPr>
              <a:t>02-Oct-18</a:t>
            </a:fld>
            <a:endParaRPr lang="en-US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76DB4-1195-4A4E-8434-7ABC5C2E7B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3489036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317E6-3E50-4AD0-ADC8-FF9A08CABA3B}" type="datetime1">
              <a:rPr lang="en-US" altLang="en-US"/>
              <a:pPr>
                <a:defRPr/>
              </a:pPr>
              <a:t>02-Oct-18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479F1-6900-470B-8ADA-D7483AA042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7938375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12302"/>
            <a:ext cx="1971675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ED1A8-C571-410C-B3A8-3CB89A8A2640}" type="datetime1">
              <a:rPr lang="en-US" altLang="en-US"/>
              <a:pPr>
                <a:defRPr/>
              </a:pPr>
              <a:t>02-Oct-18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AE951-DC68-42ED-ADD3-D10C85CF70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669334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Subhead, Bulletpoints, großes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GB" noProof="0" dirty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31B3F-98C9-477F-8A19-E86B62010671}" type="datetime1">
              <a:rPr lang="en-GB"/>
              <a:pPr>
                <a:defRPr/>
              </a:pPr>
              <a:t>02/10/2018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ru-RU" noProof="0" dirty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D77F8-03E1-499A-AFE8-B8E68698775C}" type="datetime1">
              <a:rPr lang="en-GB"/>
              <a:pPr>
                <a:defRPr/>
              </a:pPr>
              <a:t>02/10/2018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ru-RU" noProof="0" dirty="0"/>
              <a:t>Образец заголовка</a:t>
            </a:r>
            <a:endParaRPr lang="de-DE" noProof="0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683999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D8158-1737-45DB-8ECC-2C3A89813773}" type="datetime1">
              <a:rPr lang="en-GB"/>
              <a:pPr>
                <a:defRPr/>
              </a:pPr>
              <a:t>02/10/2018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01/28/17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122E5-85C1-4707-96BE-7BCC19AF77E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29021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01/28/17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678F5-5D83-4222-8BEB-57CC6116495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54112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01/28/17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E9F8E-3058-46A1-BB2D-A7F517D4584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17530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588"/>
            <a:ext cx="914400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Grafik 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5851525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2447925"/>
            <a:ext cx="77755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First layer</a:t>
            </a:r>
          </a:p>
          <a:p>
            <a:pPr lvl="1"/>
            <a:r>
              <a:rPr lang="en-GB"/>
              <a:t>Second layer</a:t>
            </a:r>
          </a:p>
          <a:p>
            <a:pPr lvl="2"/>
            <a:r>
              <a:rPr lang="en-GB"/>
              <a:t>Third layer</a:t>
            </a:r>
          </a:p>
          <a:p>
            <a:pPr lvl="3"/>
            <a:r>
              <a:rPr lang="en-GB"/>
              <a:t>Fourth layer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704138" y="6581775"/>
            <a:ext cx="9271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000" b="0" dirty="0">
                <a:solidFill>
                  <a:srgbClr val="6E6452"/>
                </a:solidFill>
                <a:latin typeface="Arial Narrow" pitchFamily="34" charset="0"/>
              </a:rPr>
              <a:t>Page </a:t>
            </a:r>
            <a:fld id="{9BC64416-FE4D-4747-9892-1848A6515E88}" type="slidenum">
              <a:rPr lang="en-GB" sz="1000" b="0" smtClean="0">
                <a:solidFill>
                  <a:srgbClr val="6E6452"/>
                </a:solidFill>
                <a:latin typeface="Arial Narrow" pitchFamily="34" charset="0"/>
              </a:rPr>
              <a:pPr>
                <a:defRPr/>
              </a:pPr>
              <a:t>‹#›</a:t>
            </a:fld>
            <a:endParaRPr lang="en-GB" sz="1000" b="0" dirty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263" y="6581775"/>
            <a:ext cx="34194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 sz="1000" b="1" spc="70" baseline="0" dirty="0">
                <a:solidFill>
                  <a:srgbClr val="6E6452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450" y="6581775"/>
            <a:ext cx="1295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000" b="0" smtClean="0">
                <a:solidFill>
                  <a:srgbClr val="6E6452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6CC72D31-0A1F-4446-B251-5763FDFFC8B0}" type="datetime1">
              <a:rPr lang="en-GB"/>
              <a:pPr>
                <a:defRPr/>
              </a:pPr>
              <a:t>02/10/2018</a:t>
            </a:fld>
            <a:endParaRPr lang="en-GB" dirty="0"/>
          </a:p>
        </p:txBody>
      </p:sp>
      <p:sp>
        <p:nvSpPr>
          <p:cNvPr id="1032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482725"/>
            <a:ext cx="77755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here to add title</a:t>
            </a: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9" r:id="rId2"/>
    <p:sldLayoutId id="2147483698" r:id="rId3"/>
    <p:sldLayoutId id="2147483697" r:id="rId4"/>
    <p:sldLayoutId id="2147483696" r:id="rId5"/>
    <p:sldLayoutId id="2147483695" r:id="rId6"/>
  </p:sldLayoutIdLst>
  <p:transition/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58775" indent="-358775" algn="l" rtl="0" fontAlgn="base">
        <a:spcBef>
          <a:spcPts val="400"/>
        </a:spcBef>
        <a:spcAft>
          <a:spcPts val="800"/>
        </a:spcAft>
        <a:buClr>
          <a:srgbClr val="C80F0F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  <a:ea typeface="+mn-ea"/>
          <a:cs typeface="+mn-cs"/>
        </a:defRPr>
      </a:lvl1pPr>
      <a:lvl2pPr marL="719138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2pPr>
      <a:lvl3pPr marL="1079500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3pPr>
      <a:lvl4pPr marL="1439863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4pPr>
      <a:lvl5pPr marL="1798638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63A53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 sz="2400" b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0" y="6334125"/>
            <a:ext cx="9144000" cy="66675"/>
          </a:xfrm>
          <a:prstGeom prst="rect">
            <a:avLst/>
          </a:prstGeom>
          <a:solidFill>
            <a:srgbClr val="99CB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 sz="2400" b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22325" y="287338"/>
            <a:ext cx="7540625" cy="144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Click to edit the title text format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2325" y="1846263"/>
            <a:ext cx="7540625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800" rIns="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Click to edit the outline text format</a:t>
            </a:r>
          </a:p>
          <a:p>
            <a:pPr lvl="1"/>
            <a:r>
              <a:rPr lang="en-GB" altLang="ru-RU"/>
              <a:t>Second Outline Level</a:t>
            </a:r>
          </a:p>
          <a:p>
            <a:pPr lvl="2"/>
            <a:r>
              <a:rPr lang="en-GB" altLang="ru-RU"/>
              <a:t>Third Outline Level</a:t>
            </a:r>
          </a:p>
          <a:p>
            <a:pPr lvl="3"/>
            <a:r>
              <a:rPr lang="en-GB" altLang="ru-RU"/>
              <a:t>Fourth Outline Level</a:t>
            </a:r>
          </a:p>
          <a:p>
            <a:pPr lvl="4"/>
            <a:r>
              <a:rPr lang="en-GB" altLang="ru-RU"/>
              <a:t>Fifth Outline Level</a:t>
            </a:r>
          </a:p>
          <a:p>
            <a:pPr lvl="4"/>
            <a:r>
              <a:rPr lang="en-GB" altLang="ru-RU"/>
              <a:t>Sixth Outline Level</a:t>
            </a:r>
          </a:p>
          <a:p>
            <a:pPr lvl="4"/>
            <a:r>
              <a:rPr lang="en-GB" altLang="ru-RU"/>
              <a:t>Seventh Outline Level</a:t>
            </a:r>
          </a:p>
          <a:p>
            <a:pPr lvl="4"/>
            <a:r>
              <a:rPr lang="en-GB" altLang="ru-RU"/>
              <a:t>Eighth Outline Level</a:t>
            </a:r>
          </a:p>
          <a:p>
            <a:pPr lvl="4"/>
            <a:r>
              <a:rPr lang="en-GB" altLang="ru-RU"/>
              <a:t>Ninth Outline Level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822325" y="6459538"/>
            <a:ext cx="18510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 defTabSz="457200" eaLnBrk="0" hangingPunct="0">
              <a:defRPr/>
            </a:pPr>
            <a:r>
              <a:rPr lang="en-US" altLang="ru-RU" sz="2400" b="0"/>
              <a:t>01/28/17</a:t>
            </a:r>
          </a:p>
        </p:txBody>
      </p:sp>
      <p:sp>
        <p:nvSpPr>
          <p:cNvPr id="1031" name="Text Box 6"/>
          <p:cNvSpPr txBox="1">
            <a:spLocks noChangeArrowheads="1"/>
          </p:cNvSpPr>
          <p:nvPr/>
        </p:nvSpPr>
        <p:spPr bwMode="auto">
          <a:xfrm>
            <a:off x="2765425" y="6459538"/>
            <a:ext cx="36163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 sz="2400" b="0">
              <a:solidFill>
                <a:srgbClr val="FFFFFF"/>
              </a:solidFill>
              <a:latin typeface="Times New Roman" pitchFamily="16" charset="0"/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7424738" y="6459538"/>
            <a:ext cx="9810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 defTabSz="457200" eaLnBrk="0" hangingPunct="0">
              <a:defRPr/>
            </a:pPr>
            <a:fld id="{B73ABC5C-B440-46BE-AA15-0A81BAC88989}" type="slidenum">
              <a:rPr lang="en-US" altLang="ru-RU" sz="2400" b="0">
                <a:latin typeface="Times New Roman" pitchFamily="16" charset="0"/>
              </a:rPr>
              <a:pPr defTabSz="457200" eaLnBrk="0" hangingPunct="0">
                <a:defRPr/>
              </a:pPr>
              <a:t>‹#›</a:t>
            </a:fld>
            <a:endParaRPr lang="en-US" altLang="ru-RU" sz="2400" b="0">
              <a:latin typeface="Times New Roman" pitchFamily="16" charset="0"/>
            </a:endParaRPr>
          </a:p>
        </p:txBody>
      </p:sp>
      <p:sp>
        <p:nvSpPr>
          <p:cNvPr id="1033" name="Line 8"/>
          <p:cNvSpPr>
            <a:spLocks noChangeShapeType="1"/>
          </p:cNvSpPr>
          <p:nvPr/>
        </p:nvSpPr>
        <p:spPr bwMode="auto">
          <a:xfrm>
            <a:off x="895350" y="1738313"/>
            <a:ext cx="7475538" cy="1587"/>
          </a:xfrm>
          <a:prstGeom prst="line">
            <a:avLst/>
          </a:prstGeom>
          <a:noFill/>
          <a:ln w="6480" cap="sq">
            <a:solidFill>
              <a:srgbClr val="7F7F7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57200" eaLnBrk="0" hangingPunct="0"/>
            <a:endParaRPr lang="ru-RU" sz="2400" b="0">
              <a:solidFill>
                <a:srgbClr val="FFFFFF"/>
              </a:solidFill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586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sldNum="0" hdr="0" ftr="0"/>
  <p:txStyles>
    <p:titleStyle>
      <a:lvl1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40404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404040"/>
          </a:solidFill>
          <a:latin typeface="Calibri Light" pitchFamily="32" charset="0"/>
          <a:ea typeface="MS PGothic" pitchFamily="32" charset="0"/>
          <a:cs typeface="MS PGothic" pitchFamily="32" charset="0"/>
        </a:defRPr>
      </a:lvl2pPr>
      <a:lvl3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404040"/>
          </a:solidFill>
          <a:latin typeface="Calibri Light" pitchFamily="32" charset="0"/>
          <a:ea typeface="MS PGothic" pitchFamily="32" charset="0"/>
          <a:cs typeface="MS PGothic" pitchFamily="32" charset="0"/>
        </a:defRPr>
      </a:lvl3pPr>
      <a:lvl4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404040"/>
          </a:solidFill>
          <a:latin typeface="Calibri Light" pitchFamily="32" charset="0"/>
          <a:ea typeface="MS PGothic" pitchFamily="32" charset="0"/>
          <a:cs typeface="MS PGothic" pitchFamily="32" charset="0"/>
        </a:defRPr>
      </a:lvl4pPr>
      <a:lvl5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404040"/>
          </a:solidFill>
          <a:latin typeface="Calibri Light" pitchFamily="32" charset="0"/>
          <a:ea typeface="MS PGothic" pitchFamily="32" charset="0"/>
          <a:cs typeface="MS PGothic" pitchFamily="32" charset="0"/>
        </a:defRPr>
      </a:lvl5pPr>
      <a:lvl6pPr marL="2514600" indent="-228600"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404040"/>
          </a:solidFill>
          <a:latin typeface="Calibri Light" pitchFamily="32" charset="0"/>
          <a:ea typeface="MS PGothic" pitchFamily="32" charset="0"/>
          <a:cs typeface="MS PGothic" pitchFamily="32" charset="0"/>
        </a:defRPr>
      </a:lvl6pPr>
      <a:lvl7pPr marL="2971800" indent="-228600"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404040"/>
          </a:solidFill>
          <a:latin typeface="Calibri Light" pitchFamily="32" charset="0"/>
          <a:ea typeface="MS PGothic" pitchFamily="32" charset="0"/>
          <a:cs typeface="MS PGothic" pitchFamily="32" charset="0"/>
        </a:defRPr>
      </a:lvl7pPr>
      <a:lvl8pPr marL="3429000" indent="-228600"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404040"/>
          </a:solidFill>
          <a:latin typeface="Calibri Light" pitchFamily="32" charset="0"/>
          <a:ea typeface="MS PGothic" pitchFamily="32" charset="0"/>
          <a:cs typeface="MS PGothic" pitchFamily="32" charset="0"/>
        </a:defRPr>
      </a:lvl8pPr>
      <a:lvl9pPr marL="3886200" indent="-228600"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404040"/>
          </a:solidFill>
          <a:latin typeface="Calibri Light" pitchFamily="32" charset="0"/>
          <a:ea typeface="MS PGothic" pitchFamily="32" charset="0"/>
          <a:cs typeface="MS PGothic" pitchFamily="32" charset="0"/>
        </a:defRPr>
      </a:lvl9pPr>
    </p:titleStyle>
    <p:bodyStyle>
      <a:lvl1pPr marL="342900" indent="-342900" algn="l" defTabSz="457200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rgbClr val="000000"/>
        </a:buClr>
        <a:buSzPct val="100000"/>
        <a:buFont typeface="Times New Roman" pitchFamily="16" charset="0"/>
        <a:defRPr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40404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altLang="en-US"/>
              <a:t>Образец заголовка</a:t>
            </a:r>
            <a:endParaRPr lang="en-US" altLang="en-US"/>
          </a:p>
        </p:txBody>
      </p:sp>
      <p:sp>
        <p:nvSpPr>
          <p:cNvPr id="717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cs typeface="Arial" charset="0"/>
              </a:defRPr>
            </a:lvl1pPr>
          </a:lstStyle>
          <a:p>
            <a:pPr eaLnBrk="0" hangingPunct="0">
              <a:defRPr/>
            </a:pPr>
            <a:fld id="{F988A1B4-D08B-4350-8FF6-42418765A960}" type="datetime1">
              <a:rPr lang="en-US" altLang="en-US" b="0">
                <a:latin typeface="Times New Roman" pitchFamily="18" charset="0"/>
                <a:ea typeface="MS PGothic" pitchFamily="34" charset="-128"/>
              </a:rPr>
              <a:pPr eaLnBrk="0" hangingPunct="0">
                <a:defRPr/>
              </a:pPr>
              <a:t>02-Oct-18</a:t>
            </a:fld>
            <a:endParaRPr lang="en-US" altLang="en-US" b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FFFFFF"/>
                </a:solidFill>
                <a:cs typeface="Arial" charset="0"/>
              </a:defRPr>
            </a:lvl1pPr>
          </a:lstStyle>
          <a:p>
            <a:pPr eaLnBrk="0" hangingPunct="0">
              <a:defRPr/>
            </a:pPr>
            <a:endParaRPr lang="en-GB" altLang="en-US" b="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pPr eaLnBrk="0" hangingPunct="0">
              <a:defRPr/>
            </a:pPr>
            <a:fld id="{D794402C-962F-4980-A237-E7473B35E3E2}" type="slidenum">
              <a:rPr lang="en-US" altLang="en-US" b="0">
                <a:latin typeface="Times New Roman" pitchFamily="18" charset="0"/>
                <a:ea typeface="MS PGothic" pitchFamily="34" charset="-128"/>
              </a:rPr>
              <a:pPr eaLnBrk="0" hangingPunct="0">
                <a:defRPr/>
              </a:pPr>
              <a:t>‹#›</a:t>
            </a:fld>
            <a:endParaRPr lang="en-US" altLang="en-US" b="0">
              <a:latin typeface="Times New Roman" pitchFamily="18" charset="0"/>
              <a:ea typeface="MS PGothic" pitchFamily="34" charset="-128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779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sldNum="0"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  <a:ea typeface="MS PGothic" pitchFamily="34" charset="-128"/>
          <a:cs typeface="ＭＳ Ｐゴシック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itchFamily="34" charset="0"/>
        <a:buChar char=" "/>
        <a:defRPr sz="2000" kern="1200">
          <a:solidFill>
            <a:srgbClr val="404040"/>
          </a:solidFill>
          <a:latin typeface="+mn-lt"/>
          <a:ea typeface="MS PGothic" pitchFamily="34" charset="-128"/>
          <a:cs typeface="ＭＳ Ｐゴシック" charset="0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ern="1200">
          <a:solidFill>
            <a:srgbClr val="404040"/>
          </a:solidFill>
          <a:latin typeface="+mn-lt"/>
          <a:ea typeface="MS PGothic" pitchFamily="34" charset="-128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MS PGothic" pitchFamily="34" charset="-128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MS PGothic" pitchFamily="34" charset="-128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MS PGothic" pitchFamily="34" charset="-128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altLang="en-US"/>
              <a:t>Образец заголовка</a:t>
            </a:r>
            <a:endParaRPr lang="en-US" altLang="en-US"/>
          </a:p>
        </p:txBody>
      </p:sp>
      <p:sp>
        <p:nvSpPr>
          <p:cNvPr id="922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pPr eaLnBrk="0" hangingPunct="0">
              <a:defRPr/>
            </a:pPr>
            <a:fld id="{3B264DEB-441B-45C0-9929-3081D9A80AC4}" type="datetime1">
              <a:rPr lang="en-US" altLang="en-US" b="0">
                <a:latin typeface="Times New Roman" pitchFamily="18" charset="0"/>
                <a:ea typeface="MS PGothic" pitchFamily="34" charset="-128"/>
                <a:cs typeface="+mn-cs"/>
              </a:rPr>
              <a:pPr eaLnBrk="0" hangingPunct="0">
                <a:defRPr/>
              </a:pPr>
              <a:t>02-Oct-18</a:t>
            </a:fld>
            <a:endParaRPr lang="en-US" altLang="en-US" b="0"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FFFFFF"/>
                </a:solidFill>
              </a:defRPr>
            </a:lvl1pPr>
          </a:lstStyle>
          <a:p>
            <a:pPr eaLnBrk="0" hangingPunct="0">
              <a:defRPr/>
            </a:pPr>
            <a:endParaRPr lang="en-GB" altLang="en-US" b="0"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pPr eaLnBrk="0" hangingPunct="0">
              <a:defRPr/>
            </a:pPr>
            <a:fld id="{EE4C70E3-8195-4ECB-B7A9-C52983779D3E}" type="slidenum">
              <a:rPr lang="en-US" altLang="en-US" b="0">
                <a:latin typeface="Times New Roman" pitchFamily="18" charset="0"/>
                <a:ea typeface="MS PGothic" pitchFamily="34" charset="-128"/>
                <a:cs typeface="+mn-cs"/>
              </a:rPr>
              <a:pPr eaLnBrk="0" hangingPunct="0">
                <a:defRPr/>
              </a:pPr>
              <a:t>‹#›</a:t>
            </a:fld>
            <a:endParaRPr lang="en-US" altLang="en-US" b="0"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10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sldNum="0"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  <a:ea typeface="MS PGothic" pitchFamily="34" charset="-128"/>
          <a:cs typeface="ＭＳ Ｐゴシック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itchFamily="34" charset="0"/>
        <a:buChar char=" "/>
        <a:defRPr sz="2000" kern="1200">
          <a:solidFill>
            <a:srgbClr val="404040"/>
          </a:solidFill>
          <a:latin typeface="+mn-lt"/>
          <a:ea typeface="MS PGothic" pitchFamily="34" charset="-128"/>
          <a:cs typeface="ＭＳ Ｐゴシック" charset="0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ern="1200">
          <a:solidFill>
            <a:srgbClr val="404040"/>
          </a:solidFill>
          <a:latin typeface="+mn-lt"/>
          <a:ea typeface="MS PGothic" pitchFamily="34" charset="-128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MS PGothic" pitchFamily="34" charset="-128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MS PGothic" pitchFamily="34" charset="-128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MS PGothic" pitchFamily="34" charset="-128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12" Type="http://schemas.openxmlformats.org/officeDocument/2006/relationships/image" Target="../media/image7.png"/><Relationship Id="rId2" Type="http://schemas.openxmlformats.org/officeDocument/2006/relationships/hyperlink" Target="http://www.ifcaac.amac.md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6.png"/><Relationship Id="rId5" Type="http://schemas.openxmlformats.org/officeDocument/2006/relationships/image" Target="../media/image20.jpeg"/><Relationship Id="rId10" Type="http://schemas.openxmlformats.org/officeDocument/2006/relationships/image" Target="../media/image5.png"/><Relationship Id="rId4" Type="http://schemas.openxmlformats.org/officeDocument/2006/relationships/image" Target="../media/image19.jpeg"/><Relationship Id="rId9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lex.justice.md/index.php?action=view&amp;view=doc&amp;lang=1&amp;id=306968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diagramColors" Target="../diagrams/colors2.xml"/><Relationship Id="rId5" Type="http://schemas.openxmlformats.org/officeDocument/2006/relationships/image" Target="../media/image6.pn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5.png"/><Relationship Id="rId9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lex.justice.md/index.php?action=view&amp;view=doc&amp;lang=1&amp;id=311604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audio" Target="../media/audio1.wav"/><Relationship Id="rId4" Type="http://schemas.openxmlformats.org/officeDocument/2006/relationships/image" Target="../media/image14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6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hyperlink" Target="http://lex.justice.md/index.php?action=view&amp;view=doc&amp;lang=1&amp;id=352740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hyperlink" Target="http://lex.justice.md/index.php?action=view&amp;view=doc&amp;lang=1&amp;id=350467" TargetMode="External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hyperlink" Target="http://lex.justice.md/index.php?action=view&amp;view=doc&amp;lang=1&amp;id=350141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hyperlink" Target="http://lex.justice.md/index.php?action=view&amp;view=doc&amp;lang=1&amp;id=350530&#1073;" TargetMode="Externa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itel 15"/>
          <p:cNvSpPr>
            <a:spLocks noGrp="1"/>
          </p:cNvSpPr>
          <p:nvPr>
            <p:ph type="title"/>
          </p:nvPr>
        </p:nvSpPr>
        <p:spPr>
          <a:xfrm>
            <a:off x="148741" y="1761566"/>
            <a:ext cx="8839199" cy="4773706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Учебный курс для работников водоканала</a:t>
            </a:r>
            <a:r>
              <a:rPr lang="ru-RU" dirty="0">
                <a:solidFill>
                  <a:srgbClr val="002060"/>
                </a:solidFill>
              </a:rPr>
              <a:t>.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o-MD" dirty="0">
                <a:solidFill>
                  <a:srgbClr val="002060"/>
                </a:solidFill>
              </a:rPr>
              <a:t/>
            </a:r>
            <a:br>
              <a:rPr lang="ro-MD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Модуль 14</a:t>
            </a:r>
            <a:r>
              <a:rPr lang="ru-RU" dirty="0">
                <a:solidFill>
                  <a:srgbClr val="002060"/>
                </a:solidFill>
              </a:rPr>
              <a:t>: Законодательные и нормативные акты по водоснабжению и канализации. </a:t>
            </a:r>
            <a:r>
              <a:rPr lang="ro-MD" dirty="0">
                <a:solidFill>
                  <a:srgbClr val="002060"/>
                </a:solidFill>
              </a:rPr>
              <a:t/>
            </a:r>
            <a:br>
              <a:rPr lang="ro-MD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Сессия 1</a:t>
            </a:r>
            <a:r>
              <a:rPr lang="ru-RU" dirty="0">
                <a:solidFill>
                  <a:srgbClr val="002060"/>
                </a:solidFill>
              </a:rPr>
              <a:t>: </a:t>
            </a:r>
            <a:r>
              <a:rPr lang="ru-RU" sz="2000" dirty="0">
                <a:solidFill>
                  <a:schemeClr val="tx1"/>
                </a:solidFill>
              </a:rPr>
              <a:t>Международные законодательные 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акты в области охраны и использования водных ресурсов, ратифицированные РМ (Протоколы, соглашения). Политические рамки (стратегическое и нормативное законодательство) в области </a:t>
            </a:r>
            <a:r>
              <a:rPr lang="ru-RU" sz="2000" dirty="0">
                <a:solidFill>
                  <a:srgbClr val="000000"/>
                </a:solidFill>
              </a:rPr>
              <a:t>охраны и </a:t>
            </a:r>
            <a:r>
              <a:rPr lang="ru-RU" sz="2000" dirty="0">
                <a:solidFill>
                  <a:schemeClr val="tx1"/>
                </a:solidFill>
              </a:rPr>
              <a:t>использования водных ресурсов  в РМ.</a:t>
            </a:r>
            <a:r>
              <a:rPr lang="ro-MD" sz="2000" dirty="0">
                <a:solidFill>
                  <a:schemeClr val="tx1"/>
                </a:solidFill>
              </a:rPr>
              <a:t/>
            </a:r>
            <a:br>
              <a:rPr lang="ro-MD" sz="2000" dirty="0">
                <a:solidFill>
                  <a:schemeClr val="tx1"/>
                </a:solidFill>
              </a:rPr>
            </a:br>
            <a:r>
              <a:rPr lang="ro-MD" sz="2000" dirty="0" smtClean="0">
                <a:solidFill>
                  <a:schemeClr val="tx1"/>
                </a:solidFill>
              </a:rPr>
              <a:t/>
            </a:r>
            <a:br>
              <a:rPr lang="ro-MD" sz="2000" dirty="0" smtClean="0">
                <a:solidFill>
                  <a:schemeClr val="tx1"/>
                </a:solidFill>
              </a:rPr>
            </a:br>
            <a:r>
              <a:rPr lang="ro-MD" sz="2000" dirty="0">
                <a:solidFill>
                  <a:schemeClr val="tx1"/>
                </a:solidFill>
              </a:rPr>
              <a:t/>
            </a:r>
            <a:br>
              <a:rPr lang="ro-MD" sz="2000" dirty="0">
                <a:solidFill>
                  <a:schemeClr val="tx1"/>
                </a:solidFill>
              </a:rPr>
            </a:br>
            <a:r>
              <a:rPr lang="ro-MD" sz="1800" b="1" i="1" dirty="0" smtClean="0">
                <a:solidFill>
                  <a:srgbClr val="002060"/>
                </a:solidFill>
              </a:rPr>
              <a:t>25-26-27</a:t>
            </a:r>
            <a:r>
              <a:rPr lang="ru-RU" sz="1800" b="1" i="1" dirty="0" smtClean="0">
                <a:solidFill>
                  <a:srgbClr val="002060"/>
                </a:solidFill>
              </a:rPr>
              <a:t>  </a:t>
            </a:r>
            <a:r>
              <a:rPr lang="ru-RU" sz="1800" b="1" i="1" dirty="0">
                <a:solidFill>
                  <a:srgbClr val="002060"/>
                </a:solidFill>
              </a:rPr>
              <a:t>сентября 2018 года, </a:t>
            </a:r>
            <a:r>
              <a:rPr lang="ru-RU" sz="1800" b="1" i="1" dirty="0" smtClean="0">
                <a:solidFill>
                  <a:srgbClr val="002060"/>
                </a:solidFill>
              </a:rPr>
              <a:t>Кишинев</a:t>
            </a:r>
            <a:r>
              <a:rPr lang="ro-RO" dirty="0">
                <a:solidFill>
                  <a:srgbClr val="002060"/>
                </a:solidFill>
              </a:rPr>
              <a:t/>
            </a:r>
            <a:br>
              <a:rPr lang="ro-RO" dirty="0">
                <a:solidFill>
                  <a:srgbClr val="002060"/>
                </a:solidFill>
              </a:rPr>
            </a:br>
            <a:r>
              <a:rPr lang="ro-RO" b="1" dirty="0">
                <a:solidFill>
                  <a:srgbClr val="002060"/>
                </a:solidFill>
              </a:rPr>
              <a:t/>
            </a:r>
            <a:br>
              <a:rPr lang="ro-RO" b="1" dirty="0">
                <a:solidFill>
                  <a:srgbClr val="002060"/>
                </a:solidFill>
              </a:rPr>
            </a:br>
            <a:r>
              <a:rPr lang="ro-RO" b="1" dirty="0">
                <a:solidFill>
                  <a:srgbClr val="002060"/>
                </a:solidFill>
              </a:rPr>
              <a:t/>
            </a:r>
            <a:br>
              <a:rPr lang="ro-RO" b="1" dirty="0">
                <a:solidFill>
                  <a:srgbClr val="002060"/>
                </a:solidFill>
              </a:rPr>
            </a:br>
            <a:r>
              <a:rPr lang="ro-RO" dirty="0">
                <a:solidFill>
                  <a:srgbClr val="000F2E"/>
                </a:solidFill>
                <a:cs typeface="Times New Roman" panose="02020603050405020304" pitchFamily="18" charset="0"/>
              </a:rPr>
              <a:t/>
            </a:r>
            <a:br>
              <a:rPr lang="ro-RO" dirty="0">
                <a:solidFill>
                  <a:srgbClr val="000F2E"/>
                </a:solidFill>
                <a:cs typeface="Times New Roman" panose="02020603050405020304" pitchFamily="18" charset="0"/>
              </a:rPr>
            </a:br>
            <a:r>
              <a:rPr lang="ro-RO" b="1" dirty="0">
                <a:solidFill>
                  <a:srgbClr val="000F2E"/>
                </a:solidFill>
              </a:rPr>
              <a:t/>
            </a:r>
            <a:br>
              <a:rPr lang="ro-RO" b="1" dirty="0">
                <a:solidFill>
                  <a:srgbClr val="000F2E"/>
                </a:solidFill>
              </a:rPr>
            </a:br>
            <a:endParaRPr lang="ro-RO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61678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8243" y="1435217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6244" y="1131006"/>
            <a:ext cx="8696325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chemeClr val="tx1"/>
              </a:solidFill>
              <a:latin typeface="Arial"/>
              <a:cs typeface="+mn-cs"/>
            </a:endParaRPr>
          </a:p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2000" kern="0" dirty="0">
                <a:solidFill>
                  <a:schemeClr val="tx1"/>
                </a:solidFill>
                <a:latin typeface="Arial"/>
              </a:rPr>
              <a:t>Продолжение</a:t>
            </a:r>
          </a:p>
          <a:p>
            <a:pPr lvl="0">
              <a:spcBef>
                <a:spcPts val="400"/>
              </a:spcBef>
              <a:spcAft>
                <a:spcPts val="800"/>
              </a:spcAft>
              <a:tabLst>
                <a:tab pos="2190750" algn="l"/>
              </a:tabLst>
            </a:pPr>
            <a:endParaRPr lang="ru-RU" sz="2000" kern="0" dirty="0">
              <a:solidFill>
                <a:schemeClr val="tx1"/>
              </a:solidFill>
              <a:latin typeface="Arial"/>
            </a:endParaRPr>
          </a:p>
          <a:p>
            <a:pPr lvl="0">
              <a:spcBef>
                <a:spcPts val="400"/>
              </a:spcBef>
              <a:spcAft>
                <a:spcPts val="800"/>
              </a:spcAft>
              <a:tabLst>
                <a:tab pos="2190750" algn="l"/>
              </a:tabLst>
            </a:pPr>
            <a:r>
              <a:rPr lang="ru-RU" sz="2000" kern="0" dirty="0">
                <a:solidFill>
                  <a:schemeClr val="tx1"/>
                </a:solidFill>
                <a:latin typeface="Arial"/>
              </a:rPr>
              <a:t>Директива Совета 91/676 / EEC от 12 декабря 1991 года </a:t>
            </a:r>
            <a:r>
              <a:rPr lang="ru-RU" sz="1800" kern="0" dirty="0">
                <a:solidFill>
                  <a:schemeClr val="tx1"/>
                </a:solidFill>
                <a:latin typeface="Arial"/>
              </a:rPr>
              <a:t>о защите вод от загрязнения, вызванного нитратами из сельскохозяйственных источников,</a:t>
            </a:r>
          </a:p>
          <a:p>
            <a:pPr marL="285750" lvl="0" indent="-285750">
              <a:spcBef>
                <a:spcPts val="400"/>
              </a:spcBef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2190750" algn="l"/>
              </a:tabLst>
            </a:pPr>
            <a:r>
              <a:rPr lang="ru-RU" sz="1800" kern="0" dirty="0">
                <a:solidFill>
                  <a:schemeClr val="tx1"/>
                </a:solidFill>
                <a:latin typeface="Arial"/>
              </a:rPr>
              <a:t>принятие национального законодательства и назначение полномочий - 3 года.</a:t>
            </a:r>
          </a:p>
          <a:p>
            <a:pPr marL="285750" lvl="0" indent="-285750">
              <a:spcBef>
                <a:spcPts val="400"/>
              </a:spcBef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2190750" algn="l"/>
              </a:tabLst>
            </a:pPr>
            <a:r>
              <a:rPr lang="ru-RU" sz="1800" kern="0" dirty="0">
                <a:solidFill>
                  <a:schemeClr val="tx1"/>
                </a:solidFill>
                <a:latin typeface="Arial"/>
              </a:rPr>
              <a:t>создание программ мониторинга (статья 6) в течение 3 лет,</a:t>
            </a:r>
          </a:p>
          <a:p>
            <a:pPr marL="285750" lvl="0" indent="-285750">
              <a:spcBef>
                <a:spcPts val="400"/>
              </a:spcBef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2190750" algn="l"/>
              </a:tabLst>
            </a:pPr>
            <a:r>
              <a:rPr lang="ru-RU" sz="1800" kern="0" dirty="0">
                <a:solidFill>
                  <a:schemeClr val="tx1"/>
                </a:solidFill>
                <a:latin typeface="Arial"/>
              </a:rPr>
              <a:t>идентификация вод, затронутых загрязнением, и тех, которые могут быть затронуты, и определение уязвимых зон нитратов (статья 3) сроком на 5 лет,</a:t>
            </a:r>
          </a:p>
          <a:p>
            <a:pPr marL="285750" lvl="0" indent="-285750">
              <a:spcBef>
                <a:spcPts val="400"/>
              </a:spcBef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2190750" algn="l"/>
              </a:tabLst>
            </a:pPr>
            <a:r>
              <a:rPr lang="ru-RU" sz="1800" kern="0" dirty="0">
                <a:solidFill>
                  <a:schemeClr val="tx1"/>
                </a:solidFill>
                <a:latin typeface="Arial"/>
              </a:rPr>
              <a:t>  создание программ действий и кодексов надлежащей сельскохозяйственной практики для уязвимых зон нитратов (статьи 4 и 5) сроком на 5 лет.</a:t>
            </a:r>
            <a:endParaRPr lang="ru-RU" sz="1800" b="0" kern="0" dirty="0">
              <a:solidFill>
                <a:schemeClr val="tx1"/>
              </a:solidFill>
              <a:latin typeface="Arial"/>
              <a:cs typeface="+mn-cs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622372" y="1653988"/>
            <a:ext cx="1253336" cy="874059"/>
          </a:xfrm>
          <a:prstGeom prst="roundRect">
            <a:avLst>
              <a:gd name="adj" fmla="val 10000"/>
            </a:avLst>
          </a:prstGeom>
          <a:blipFill rotWithShape="1">
            <a:blip r:embed="rId8"/>
            <a:stretch>
              <a:fillRect/>
            </a:stretch>
          </a:blipFill>
          <a:ln w="15875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</p:sp>
    </p:spTree>
    <p:extLst>
      <p:ext uri="{BB962C8B-B14F-4D97-AF65-F5344CB8AC3E}">
        <p14:creationId xmlns:p14="http://schemas.microsoft.com/office/powerpoint/2010/main" val="2042512112"/>
      </p:ext>
    </p:extLst>
  </p:cSld>
  <p:clrMapOvr>
    <a:masterClrMapping/>
  </p:clrMapOvr>
  <p:transition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950" y="1381403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243" y="1435215"/>
            <a:ext cx="832374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8244" y="1294420"/>
            <a:ext cx="8552330" cy="151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2181" y="1408298"/>
            <a:ext cx="854839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5" name="Круглая лента лицом вниз 4"/>
          <p:cNvSpPr/>
          <p:nvPr/>
        </p:nvSpPr>
        <p:spPr bwMode="auto">
          <a:xfrm>
            <a:off x="470647" y="1316362"/>
            <a:ext cx="8364071" cy="1469350"/>
          </a:xfrm>
          <a:prstGeom prst="ellipseRibbon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ea typeface="Calibri"/>
                <a:cs typeface="Times New Roman"/>
              </a:rPr>
              <a:t>HG 373/2018 от 24.04.2018 по Национальному регистру</a:t>
            </a: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ea typeface="Calibri"/>
                <a:cs typeface="Times New Roman"/>
              </a:rPr>
              <a:t>выбросы и перенос загрязняющих веществ</a:t>
            </a:r>
            <a:endParaRPr lang="ro-MD" sz="1600" kern="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9786" y="3070290"/>
            <a:ext cx="86128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1800" b="0" dirty="0">
                <a:solidFill>
                  <a:srgbClr val="000000"/>
                </a:solidFill>
                <a:latin typeface="+mj-lt"/>
              </a:rPr>
              <a:t>   </a:t>
            </a:r>
            <a:endParaRPr lang="vi-VN" sz="1800" dirty="0">
              <a:solidFill>
                <a:srgbClr val="000000"/>
              </a:solidFill>
              <a:latin typeface="+mj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0647" y="2918012"/>
            <a:ext cx="826992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1800" b="0" dirty="0">
                <a:solidFill>
                  <a:srgbClr val="000000"/>
                </a:solidFill>
                <a:latin typeface="Arial"/>
              </a:rPr>
              <a:t> </a:t>
            </a:r>
            <a:r>
              <a:rPr lang="ru-RU" sz="1800" b="0" dirty="0">
                <a:solidFill>
                  <a:srgbClr val="000000"/>
                </a:solidFill>
                <a:latin typeface="Arial"/>
              </a:rPr>
              <a:t>Министерство сельского хозяйства, регионального развития и окружающей среды в рамках Управления по предотвращению загрязнения окружающей среды создаст и контролирует автоматизированную информационную систему «Национальный регистр выбросов и переноса загрязнителей».</a:t>
            </a:r>
          </a:p>
          <a:p>
            <a:pPr lvl="0"/>
            <a:r>
              <a:rPr lang="ru-RU" sz="1800" b="0" dirty="0">
                <a:solidFill>
                  <a:srgbClr val="000000"/>
                </a:solidFill>
                <a:latin typeface="Arial"/>
              </a:rPr>
              <a:t>Государственное предприятие «Специальный телекоммуникационный центр» будет предоставлять на контрактной основе управление и обслуживание Автоматизированной информационной системы «Национальный регистр выбросов и переноса загрязнителей».</a:t>
            </a:r>
          </a:p>
          <a:p>
            <a:pPr lvl="0"/>
            <a:endParaRPr lang="ru-RU" sz="1800" b="0" dirty="0">
              <a:solidFill>
                <a:srgbClr val="000000"/>
              </a:solidFill>
              <a:latin typeface="Arial"/>
            </a:endParaRPr>
          </a:p>
          <a:p>
            <a:pPr lvl="0"/>
            <a:r>
              <a:rPr lang="ru-RU" sz="1800" b="0" dirty="0">
                <a:solidFill>
                  <a:srgbClr val="000000"/>
                </a:solidFill>
                <a:latin typeface="Arial"/>
              </a:rPr>
              <a:t>Отчетность о выбросах и переносе загрязняющих веществ в Национальный регистр выбросов и переноса загрязнителей производится следующим образом:</a:t>
            </a:r>
            <a:endParaRPr lang="vi-VN" sz="18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8406857"/>
      </p:ext>
    </p:extLst>
  </p:cSld>
  <p:clrMapOvr>
    <a:masterClrMapping/>
  </p:clrMapOvr>
  <p:transition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950" y="1381403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243" y="1435215"/>
            <a:ext cx="832374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8244" y="1294420"/>
            <a:ext cx="8552330" cy="151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2181" y="1408298"/>
            <a:ext cx="854839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5" name="Круглая лента лицом вниз 4"/>
          <p:cNvSpPr/>
          <p:nvPr/>
        </p:nvSpPr>
        <p:spPr bwMode="auto">
          <a:xfrm>
            <a:off x="773215" y="1316362"/>
            <a:ext cx="7738773" cy="1469350"/>
          </a:xfrm>
          <a:prstGeom prst="ellipseRibbon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ea typeface="Calibri"/>
                <a:cs typeface="Times New Roman"/>
              </a:rPr>
              <a:t>HG 373/2018 от 24.04.2018 по Национальному регистру</a:t>
            </a: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ea typeface="Calibri"/>
                <a:cs typeface="Times New Roman"/>
              </a:rPr>
              <a:t>выбросы и перенос загрязняющих веществ</a:t>
            </a:r>
            <a:endParaRPr lang="ro-MD" sz="1600" kern="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9786" y="3070290"/>
            <a:ext cx="86128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1800" b="0" dirty="0">
                <a:solidFill>
                  <a:srgbClr val="000000"/>
                </a:solidFill>
                <a:latin typeface="+mj-lt"/>
              </a:rPr>
              <a:t>   </a:t>
            </a:r>
            <a:endParaRPr lang="vi-VN" sz="1800" dirty="0">
              <a:solidFill>
                <a:srgbClr val="000000"/>
              </a:solidFill>
              <a:latin typeface="+mj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0647" y="2918012"/>
            <a:ext cx="793236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1800" b="0" dirty="0">
                <a:solidFill>
                  <a:srgbClr val="000000"/>
                </a:solidFill>
                <a:latin typeface="Arial"/>
              </a:rPr>
              <a:t>  </a:t>
            </a:r>
            <a:endParaRPr lang="ro-MD" sz="1800" b="0" dirty="0">
              <a:solidFill>
                <a:srgbClr val="000000"/>
              </a:solidFill>
              <a:latin typeface="Arial"/>
            </a:endParaRPr>
          </a:p>
          <a:p>
            <a:pPr lvl="0"/>
            <a:r>
              <a:rPr lang="ru-RU" sz="1800" b="0" dirty="0">
                <a:solidFill>
                  <a:srgbClr val="000000"/>
                </a:solidFill>
                <a:latin typeface="Arial"/>
              </a:rPr>
              <a:t>Следующие загрязнители, перечисленные в Приложении 2, являются обязательными для отчетности: 1-14, 17-29, 34, 35, 37-39, 42-52, 54, 57, 61-65, 68, 70- 72, 74, 76, 79, 82, 83, 88, 90-98;</a:t>
            </a:r>
          </a:p>
          <a:p>
            <a:pPr lvl="0"/>
            <a:r>
              <a:rPr lang="ru-RU" sz="1800" b="0" dirty="0">
                <a:solidFill>
                  <a:srgbClr val="000000"/>
                </a:solidFill>
                <a:latin typeface="Arial"/>
              </a:rPr>
              <a:t> - Начиная с 1 января 2023 года все сообщают о загрязняющих веществах, обязательных в соответствии с Приложением 2, в зависимости от разработки международных вычислительных методов, за исключением веществ, указанных в пункте 6?</a:t>
            </a:r>
          </a:p>
          <a:p>
            <a:pPr lvl="0"/>
            <a:r>
              <a:rPr lang="ru-RU" sz="1800" b="0" dirty="0">
                <a:solidFill>
                  <a:srgbClr val="000000"/>
                </a:solidFill>
                <a:latin typeface="Arial"/>
              </a:rPr>
              <a:t>  MСХРРЭ отвечает за исполнение этого решения.</a:t>
            </a:r>
            <a:endParaRPr lang="ro-MD" sz="1800" b="0" dirty="0">
              <a:solidFill>
                <a:srgbClr val="000000"/>
              </a:solidFill>
              <a:latin typeface="Arial"/>
            </a:endParaRPr>
          </a:p>
          <a:p>
            <a:pPr lvl="0"/>
            <a:r>
              <a:rPr lang="vi-VN" sz="1800" dirty="0">
                <a:latin typeface="Arial"/>
              </a:rPr>
              <a:t/>
            </a:r>
            <a:br>
              <a:rPr lang="vi-VN" sz="1800" dirty="0">
                <a:latin typeface="Arial"/>
              </a:rPr>
            </a:br>
            <a:r>
              <a:rPr lang="vi-VN" sz="1800" b="0" dirty="0">
                <a:solidFill>
                  <a:srgbClr val="000000"/>
                </a:solidFill>
                <a:latin typeface="Arial"/>
              </a:rPr>
              <a:t>   </a:t>
            </a:r>
            <a:endParaRPr lang="vi-VN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22186" y="3222690"/>
            <a:ext cx="86128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1800" b="0" dirty="0">
                <a:solidFill>
                  <a:srgbClr val="000000"/>
                </a:solidFill>
                <a:latin typeface="+mj-lt"/>
              </a:rPr>
              <a:t>   </a:t>
            </a:r>
            <a:endParaRPr lang="vi-VN" sz="1800" dirty="0">
              <a:solidFill>
                <a:srgbClr val="000000"/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6021875"/>
      </p:ext>
    </p:extLst>
  </p:cSld>
  <p:clrMapOvr>
    <a:masterClrMapping/>
  </p:clrMapOvr>
  <p:transition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950" y="1381403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243" y="1435215"/>
            <a:ext cx="832374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8244" y="1294420"/>
            <a:ext cx="8552330" cy="151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2181" y="1408298"/>
            <a:ext cx="854839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5" name="Круглая лента лицом вниз 4"/>
          <p:cNvSpPr/>
          <p:nvPr/>
        </p:nvSpPr>
        <p:spPr bwMode="auto">
          <a:xfrm>
            <a:off x="773215" y="1316362"/>
            <a:ext cx="7738773" cy="1469350"/>
          </a:xfrm>
          <a:prstGeom prst="ellipseRibbon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ea typeface="Calibri"/>
                <a:cs typeface="Times New Roman"/>
              </a:rPr>
              <a:t>HG 373/2018 от 24.04.2018 по Национальному регистру</a:t>
            </a: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ea typeface="Calibri"/>
                <a:cs typeface="Times New Roman"/>
              </a:rPr>
              <a:t>выбросы и перенос загрязняющих веществ</a:t>
            </a:r>
            <a:endParaRPr lang="ro-MD" sz="1600" kern="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9786" y="3070290"/>
            <a:ext cx="86128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1800" b="0" dirty="0">
                <a:solidFill>
                  <a:srgbClr val="000000"/>
                </a:solidFill>
                <a:latin typeface="+mj-lt"/>
              </a:rPr>
              <a:t>   </a:t>
            </a:r>
            <a:endParaRPr lang="vi-VN" sz="1800" dirty="0">
              <a:solidFill>
                <a:srgbClr val="000000"/>
              </a:solidFill>
              <a:latin typeface="+mj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0647" y="2918012"/>
            <a:ext cx="793236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1800" b="0" dirty="0">
                <a:solidFill>
                  <a:srgbClr val="000000"/>
                </a:solidFill>
                <a:latin typeface="Arial"/>
              </a:rPr>
              <a:t> </a:t>
            </a:r>
            <a:r>
              <a:rPr lang="vi-VN" sz="1800" dirty="0">
                <a:solidFill>
                  <a:srgbClr val="000000"/>
                </a:solidFill>
                <a:latin typeface="Arial"/>
              </a:rPr>
              <a:t> </a:t>
            </a:r>
            <a:r>
              <a:rPr lang="ru-RU" sz="1800" dirty="0">
                <a:solidFill>
                  <a:srgbClr val="000000"/>
                </a:solidFill>
                <a:latin typeface="+mj-lt"/>
              </a:rPr>
              <a:t>Приложение 2 к  ПП по Регламенту по Национальному регистру выбросов и переноса загрязнителей</a:t>
            </a:r>
          </a:p>
          <a:p>
            <a:pPr lvl="0"/>
            <a:r>
              <a:rPr lang="ru-RU" sz="1800" dirty="0">
                <a:solidFill>
                  <a:srgbClr val="000000"/>
                </a:solidFill>
                <a:latin typeface="+mj-lt"/>
              </a:rPr>
              <a:t>  </a:t>
            </a:r>
            <a:r>
              <a:rPr lang="ru-RU" sz="1800" b="0" dirty="0">
                <a:solidFill>
                  <a:srgbClr val="000000"/>
                </a:solidFill>
                <a:latin typeface="+mj-lt"/>
              </a:rPr>
              <a:t>Регламент устанавливает необходимые институциональные рамки для создания и регулирования Национального реестра выбросов и переноса загрязнителей</a:t>
            </a:r>
          </a:p>
          <a:p>
            <a:pPr lvl="0"/>
            <a:endParaRPr lang="ru-RU" sz="1800" b="0" dirty="0">
              <a:solidFill>
                <a:srgbClr val="000000"/>
              </a:solidFill>
              <a:latin typeface="+mj-lt"/>
            </a:endParaRPr>
          </a:p>
          <a:p>
            <a:pPr lvl="0"/>
            <a:r>
              <a:rPr lang="ru-RU" sz="1800" b="0" dirty="0">
                <a:solidFill>
                  <a:srgbClr val="000000"/>
                </a:solidFill>
                <a:latin typeface="+mj-lt"/>
              </a:rPr>
              <a:t>В главе II излагаются вопросы правоотношений в области создания и использования Национального реестра.</a:t>
            </a:r>
          </a:p>
          <a:p>
            <a:pPr lvl="0"/>
            <a:endParaRPr lang="ru-RU" sz="1800" b="0" dirty="0">
              <a:solidFill>
                <a:srgbClr val="000000"/>
              </a:solidFill>
              <a:latin typeface="+mj-lt"/>
            </a:endParaRPr>
          </a:p>
          <a:p>
            <a:pPr lvl="0"/>
            <a:r>
              <a:rPr lang="ru-RU" sz="1800" b="0" dirty="0">
                <a:solidFill>
                  <a:srgbClr val="000000"/>
                </a:solidFill>
                <a:latin typeface="+mj-lt"/>
              </a:rPr>
              <a:t>Владелец реестра -Государство</a:t>
            </a:r>
          </a:p>
          <a:p>
            <a:pPr lvl="0"/>
            <a:endParaRPr lang="ru-RU" sz="1800" b="0" dirty="0">
              <a:solidFill>
                <a:srgbClr val="000000"/>
              </a:solidFill>
              <a:latin typeface="+mj-lt"/>
            </a:endParaRPr>
          </a:p>
          <a:p>
            <a:pPr lvl="0"/>
            <a:r>
              <a:rPr lang="ru-RU" sz="1800" b="0" dirty="0">
                <a:solidFill>
                  <a:srgbClr val="000000"/>
                </a:solidFill>
                <a:latin typeface="+mj-lt"/>
              </a:rPr>
              <a:t>В качестве владельца Регистрации орган экологического специалиста назначается для проверки данных, переданных операторами.</a:t>
            </a:r>
            <a:endParaRPr lang="vi-VN" sz="1800" b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4770834"/>
      </p:ext>
    </p:extLst>
  </p:cSld>
  <p:clrMapOvr>
    <a:masterClrMapping/>
  </p:clrMapOvr>
  <p:transition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950" y="1381403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243" y="1435215"/>
            <a:ext cx="832374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8244" y="1294420"/>
            <a:ext cx="8552330" cy="151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2181" y="1408298"/>
            <a:ext cx="854839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5" name="Круглая лента лицом вниз 4"/>
          <p:cNvSpPr/>
          <p:nvPr/>
        </p:nvSpPr>
        <p:spPr bwMode="auto">
          <a:xfrm>
            <a:off x="773215" y="1316362"/>
            <a:ext cx="7738773" cy="1469350"/>
          </a:xfrm>
          <a:prstGeom prst="ellipseRibbon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ea typeface="Calibri"/>
                <a:cs typeface="Times New Roman"/>
              </a:rPr>
              <a:t>HG 373/2018 от 24.04.2018 по Национальному регистру</a:t>
            </a: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ea typeface="Calibri"/>
                <a:cs typeface="Times New Roman"/>
              </a:rPr>
              <a:t>выбросы и перенос загрязняющих веществ</a:t>
            </a:r>
            <a:endParaRPr lang="ro-MD" sz="1600" kern="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9786" y="3070290"/>
            <a:ext cx="86128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1800" b="0" dirty="0">
                <a:solidFill>
                  <a:srgbClr val="000000"/>
                </a:solidFill>
                <a:latin typeface="+mj-lt"/>
              </a:rPr>
              <a:t>   </a:t>
            </a:r>
            <a:endParaRPr lang="vi-VN" sz="1800" dirty="0">
              <a:solidFill>
                <a:srgbClr val="000000"/>
              </a:solidFill>
              <a:latin typeface="+mj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8243" y="2918012"/>
            <a:ext cx="879439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1800" b="0" dirty="0">
                <a:solidFill>
                  <a:srgbClr val="000000"/>
                </a:solidFill>
                <a:latin typeface="Arial"/>
              </a:rPr>
              <a:t> </a:t>
            </a:r>
            <a:r>
              <a:rPr lang="ru-RU" sz="1800" dirty="0">
                <a:solidFill>
                  <a:srgbClr val="000000"/>
                </a:solidFill>
                <a:latin typeface="+mj-lt"/>
              </a:rPr>
              <a:t>Национальный реестр </a:t>
            </a:r>
            <a:r>
              <a:rPr lang="ru-RU" sz="1800" b="0" dirty="0">
                <a:solidFill>
                  <a:srgbClr val="000000"/>
                </a:solidFill>
                <a:latin typeface="+mj-lt"/>
              </a:rPr>
              <a:t>должен включать конкретную информацию о выбросах загрязняющих веществ в воздух, воду, почву и диффузные источники, а также о поставках отходов и загрязнителей из сточных вод за пределами территории, о которых сообщают операторы, осуществляющие одну или несколько видов деятельности, перечисленных в приложении нет. 1</a:t>
            </a:r>
          </a:p>
          <a:p>
            <a:pPr lvl="0"/>
            <a:r>
              <a:rPr lang="ru-RU" sz="1800" b="0" dirty="0" err="1">
                <a:solidFill>
                  <a:srgbClr val="000000"/>
                </a:solidFill>
                <a:latin typeface="+mj-lt"/>
              </a:rPr>
              <a:t>Разд.В</a:t>
            </a:r>
            <a:r>
              <a:rPr lang="ru-RU" sz="1800" b="0" dirty="0">
                <a:solidFill>
                  <a:srgbClr val="000000"/>
                </a:solidFill>
                <a:latin typeface="+mj-lt"/>
              </a:rPr>
              <a:t> IV Постановлении оговаривается, что Операторы, выполняющие одну или несколько видов деятельности, перечисленных в Приложении № 1, ежегодно сообщают компетентному органу в соответствии с Приложением № 3 следующие данные:</a:t>
            </a:r>
          </a:p>
          <a:p>
            <a:pPr lvl="0"/>
            <a:r>
              <a:rPr lang="ru-RU" sz="1800" b="0" dirty="0">
                <a:solidFill>
                  <a:srgbClr val="000000"/>
                </a:solidFill>
                <a:latin typeface="+mj-lt"/>
              </a:rPr>
              <a:t>- выбросы в атмосферу, воду или почву любого загрязняющего вещества, указанные в приложении №. 2;</a:t>
            </a:r>
          </a:p>
          <a:p>
            <a:pPr lvl="0"/>
            <a:r>
              <a:rPr lang="ru-RU" sz="1800" b="0" dirty="0">
                <a:solidFill>
                  <a:srgbClr val="000000"/>
                </a:solidFill>
                <a:latin typeface="+mj-lt"/>
              </a:rPr>
              <a:t>за пределами площадки любые загрязняющие вещества, указанные в добавлении 2, через сточные воды, предназначенные для обработки.</a:t>
            </a:r>
            <a:endParaRPr lang="ro-MD" sz="1800" b="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29560546"/>
      </p:ext>
    </p:extLst>
  </p:cSld>
  <p:clrMapOvr>
    <a:masterClrMapping/>
  </p:clrMapOvr>
  <p:transition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950" y="1381403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243" y="1435215"/>
            <a:ext cx="832374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8244" y="1294420"/>
            <a:ext cx="8552330" cy="151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60279" y="1453023"/>
            <a:ext cx="854839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5" name="Круглая лента лицом вниз 4"/>
          <p:cNvSpPr/>
          <p:nvPr/>
        </p:nvSpPr>
        <p:spPr bwMode="auto">
          <a:xfrm>
            <a:off x="773215" y="1316362"/>
            <a:ext cx="7738773" cy="1469350"/>
          </a:xfrm>
          <a:prstGeom prst="ellipseRibbon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ea typeface="Calibri"/>
                <a:cs typeface="Times New Roman"/>
              </a:rPr>
              <a:t>HG 373/2018 от 24.04.2018 по Национальному регистру</a:t>
            </a: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ea typeface="Calibri"/>
                <a:cs typeface="Times New Roman"/>
              </a:rPr>
              <a:t>выбросы и перенос загрязняющих веществ</a:t>
            </a:r>
            <a:endParaRPr lang="ro-MD" sz="1600" kern="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9786" y="3070290"/>
            <a:ext cx="86128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1800" b="0" dirty="0">
                <a:solidFill>
                  <a:srgbClr val="000000"/>
                </a:solidFill>
                <a:latin typeface="+mj-lt"/>
              </a:rPr>
              <a:t>   </a:t>
            </a:r>
            <a:endParaRPr lang="vi-VN" sz="1800" dirty="0">
              <a:solidFill>
                <a:srgbClr val="000000"/>
              </a:solidFill>
              <a:latin typeface="+mj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9787" y="2918012"/>
            <a:ext cx="83707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800" dirty="0">
                <a:solidFill>
                  <a:srgbClr val="000000"/>
                </a:solidFill>
                <a:latin typeface="+mj-lt"/>
              </a:rPr>
              <a:t>Операторы должны передать компетентному органу отчет о выбросах к 31 мая 2018 года - за первый отчетный год и 2017 год, соответственно;</a:t>
            </a:r>
          </a:p>
          <a:p>
            <a:pPr lvl="0" algn="just"/>
            <a:r>
              <a:rPr lang="ru-RU" sz="1800" b="0" dirty="0" err="1">
                <a:solidFill>
                  <a:srgbClr val="000000"/>
                </a:solidFill>
                <a:latin typeface="+mj-lt"/>
              </a:rPr>
              <a:t>Cap</a:t>
            </a:r>
            <a:r>
              <a:rPr lang="ru-RU" sz="1800" b="0" dirty="0">
                <a:solidFill>
                  <a:srgbClr val="000000"/>
                </a:solidFill>
                <a:latin typeface="+mj-lt"/>
              </a:rPr>
              <a:t>. IV Положения предусматривают публичный доступ к информации и правосудию.</a:t>
            </a:r>
          </a:p>
          <a:p>
            <a:pPr lvl="0" algn="just"/>
            <a:r>
              <a:rPr lang="ru-RU" sz="1800" b="0" dirty="0" err="1">
                <a:solidFill>
                  <a:srgbClr val="000000"/>
                </a:solidFill>
                <a:latin typeface="+mj-lt"/>
              </a:rPr>
              <a:t>Cap</a:t>
            </a:r>
            <a:r>
              <a:rPr lang="ru-RU" sz="1800" b="0" dirty="0">
                <a:solidFill>
                  <a:srgbClr val="000000"/>
                </a:solidFill>
                <a:latin typeface="+mj-lt"/>
              </a:rPr>
              <a:t>. V предусматривает, что оператор через аккредитованные лаборатории в соответствии с законодательной базой обеспечивает мониторинг показателей выбросов и сбросов и показателей эффективности мер, применяемых в соответствии с Приложением 4.</a:t>
            </a:r>
          </a:p>
          <a:p>
            <a:pPr lvl="0" algn="just"/>
            <a:r>
              <a:rPr lang="ru-RU" sz="1800" b="0" dirty="0">
                <a:solidFill>
                  <a:srgbClr val="000000"/>
                </a:solidFill>
                <a:latin typeface="+mj-lt"/>
              </a:rPr>
              <a:t>Регламент включает 5 приложений, включая промышленные районы, загрязняющие вещества, требующие отчетности, формат отчетности, список методов измерения, уведомление о невозможности доступа и передачи данных в Секретариат.</a:t>
            </a:r>
            <a:endParaRPr lang="vi-VN" sz="1800" b="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71607728"/>
      </p:ext>
    </p:extLst>
  </p:cSld>
  <p:clrMapOvr>
    <a:masterClrMapping/>
  </p:clrMapOvr>
  <p:transition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950" y="1381403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243" y="1435215"/>
            <a:ext cx="832374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8244" y="1294420"/>
            <a:ext cx="8552330" cy="151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2181" y="1408298"/>
            <a:ext cx="854839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5" name="Круглая лента лицом вниз 4"/>
          <p:cNvSpPr/>
          <p:nvPr/>
        </p:nvSpPr>
        <p:spPr bwMode="auto">
          <a:xfrm>
            <a:off x="192181" y="1316362"/>
            <a:ext cx="8669431" cy="1753928"/>
          </a:xfrm>
          <a:prstGeom prst="ellipseRibbon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ea typeface="Times New Roman"/>
                <a:cs typeface="Times New Roman"/>
              </a:rPr>
              <a:t>HG. 1063 от 16.09.2016 об утверждении Национальной программы по осуществлению Протокола по водным ресурсам и здравоохранения</a:t>
            </a:r>
            <a:endParaRPr lang="ru-RU" sz="16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9786" y="3070290"/>
            <a:ext cx="86128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1800" b="0" dirty="0">
                <a:solidFill>
                  <a:srgbClr val="000000"/>
                </a:solidFill>
                <a:latin typeface="+mj-lt"/>
              </a:rPr>
              <a:t>   </a:t>
            </a:r>
            <a:endParaRPr lang="vi-VN" sz="1800" dirty="0">
              <a:solidFill>
                <a:srgbClr val="000000"/>
              </a:solidFill>
              <a:latin typeface="+mj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9787" y="2807655"/>
            <a:ext cx="83707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810260" algn="l"/>
              </a:tabLst>
            </a:pPr>
            <a:endParaRPr lang="ro-RO" sz="1800" dirty="0">
              <a:solidFill>
                <a:schemeClr val="tx1"/>
              </a:solidFill>
              <a:ea typeface="Arial"/>
            </a:endParaRPr>
          </a:p>
          <a:p>
            <a:pPr>
              <a:tabLst>
                <a:tab pos="810260" algn="l"/>
              </a:tabLst>
            </a:pPr>
            <a:r>
              <a:rPr lang="ru-RU" sz="1800" dirty="0">
                <a:solidFill>
                  <a:schemeClr val="tx1"/>
                </a:solidFill>
                <a:ea typeface="Arial"/>
              </a:rPr>
              <a:t>Общая цель </a:t>
            </a:r>
            <a:r>
              <a:rPr lang="ru-RU" sz="1800" b="0" dirty="0">
                <a:solidFill>
                  <a:schemeClr val="tx1"/>
                </a:solidFill>
                <a:ea typeface="Arial"/>
              </a:rPr>
              <a:t>Программы заключается в повышении качества жизни населения и обеспечении доступа к безопасной питьевой воде и улучшении санитарных условий путем планирования мер, необходимых для обеспечения достижения целевых показателей в Протоколе о водоснабжении и охране здоровья.</a:t>
            </a:r>
          </a:p>
          <a:p>
            <a:pPr>
              <a:tabLst>
                <a:tab pos="810260" algn="l"/>
              </a:tabLst>
            </a:pPr>
            <a:endParaRPr lang="ru-RU" sz="1800" b="0" dirty="0">
              <a:solidFill>
                <a:schemeClr val="tx1"/>
              </a:solidFill>
              <a:ea typeface="Arial"/>
            </a:endParaRPr>
          </a:p>
          <a:p>
            <a:pPr>
              <a:tabLst>
                <a:tab pos="810260" algn="l"/>
              </a:tabLst>
            </a:pPr>
            <a:r>
              <a:rPr lang="ru-RU" sz="1800" b="0" dirty="0">
                <a:solidFill>
                  <a:schemeClr val="tx1"/>
                </a:solidFill>
                <a:ea typeface="Arial"/>
              </a:rPr>
              <a:t>Целями этой Программы являются интеграция приоритетов в области водных ресурсов и здоровья в Протоколе в Республике Молдова с национальными процессами планирования действий в секторах, связанных с водами, охватываемыми Протоколом</a:t>
            </a:r>
          </a:p>
          <a:p>
            <a:pPr>
              <a:tabLst>
                <a:tab pos="810260" algn="l"/>
              </a:tabLst>
            </a:pPr>
            <a:endParaRPr lang="ru-RU" sz="1800" b="0" dirty="0">
              <a:solidFill>
                <a:schemeClr val="tx1"/>
              </a:solidFill>
              <a:ea typeface="Arial"/>
            </a:endParaRPr>
          </a:p>
          <a:p>
            <a:pPr>
              <a:tabLst>
                <a:tab pos="810260" algn="l"/>
              </a:tabLst>
            </a:pPr>
            <a:r>
              <a:rPr lang="ru-RU" sz="1800" b="0" dirty="0">
                <a:solidFill>
                  <a:schemeClr val="tx1"/>
                </a:solidFill>
                <a:ea typeface="Arial"/>
              </a:rPr>
              <a:t>Общая цель Программы заключается в достижении целевых показателей для Протокола для 20 доменов к 2025 году,</a:t>
            </a:r>
            <a:endParaRPr lang="vi-VN" sz="1800" b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2349081"/>
      </p:ext>
    </p:extLst>
  </p:cSld>
  <p:clrMapOvr>
    <a:masterClrMapping/>
  </p:clrMapOvr>
  <p:transition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950" y="1381403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243" y="1435215"/>
            <a:ext cx="832374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8244" y="1294420"/>
            <a:ext cx="8552330" cy="151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2181" y="1408298"/>
            <a:ext cx="854839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5" name="Круглая лента лицом вниз 4"/>
          <p:cNvSpPr/>
          <p:nvPr/>
        </p:nvSpPr>
        <p:spPr bwMode="auto">
          <a:xfrm>
            <a:off x="773215" y="1316362"/>
            <a:ext cx="7738773" cy="1601650"/>
          </a:xfrm>
          <a:prstGeom prst="ellipseRibbon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ea typeface="Times New Roman"/>
                <a:cs typeface="Times New Roman"/>
              </a:rPr>
              <a:t>HG. 1063 от 16.09.2016 об утверждении Национальной программы по осуществлению Протокола по воде и здоровья</a:t>
            </a:r>
            <a:endParaRPr lang="ru-RU" sz="16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9786" y="3070290"/>
            <a:ext cx="86128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1800" b="0" dirty="0">
                <a:solidFill>
                  <a:srgbClr val="000000"/>
                </a:solidFill>
                <a:latin typeface="+mj-lt"/>
              </a:rPr>
              <a:t>   </a:t>
            </a:r>
            <a:endParaRPr lang="vi-VN" sz="1800" dirty="0">
              <a:solidFill>
                <a:srgbClr val="000000"/>
              </a:solidFill>
              <a:latin typeface="+mj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9787" y="2918012"/>
            <a:ext cx="8370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800" dirty="0">
                <a:solidFill>
                  <a:srgbClr val="000000"/>
                </a:solidFill>
                <a:latin typeface="Times New Roman"/>
              </a:rPr>
              <a:t>Некоторые области, охватываемые Протоколом по охране вод</a:t>
            </a:r>
            <a:endParaRPr lang="vi-VN" sz="1800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829159"/>
              </p:ext>
            </p:extLst>
          </p:nvPr>
        </p:nvGraphicFramePr>
        <p:xfrm>
          <a:off x="188243" y="3361765"/>
          <a:ext cx="8790454" cy="3200400"/>
        </p:xfrm>
        <a:graphic>
          <a:graphicData uri="http://schemas.openxmlformats.org/drawingml/2006/table">
            <a:tbl>
              <a:tblPr firstRow="1" firstCol="1" bandRow="1"/>
              <a:tblGrid>
                <a:gridCol w="21112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199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93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674653">
                <a:tc>
                  <a:txBody>
                    <a:bodyPr/>
                    <a:lstStyle/>
                    <a:p>
                      <a:pPr indent="63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j-lt"/>
                          <a:ea typeface="Times New Roman"/>
                        </a:rPr>
                        <a:t>Область XIV ст. 6 пт. 2 лит. j) Часть 1 «Повышение качества воды, используемой в качестве источника питьевой воды»</a:t>
                      </a:r>
                      <a:endParaRPr lang="ru-RU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25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j-lt"/>
                          <a:ea typeface="Times New Roman"/>
                        </a:rPr>
                        <a:t>обеспечивает</a:t>
                      </a:r>
                    </a:p>
                    <a:p>
                      <a:pPr indent="-825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j-lt"/>
                          <a:ea typeface="Times New Roman"/>
                        </a:rPr>
                        <a:t>1) Достижение индикаторов качества поверхностных вод, используемых для питьевого водоснабжения в отношении содержания энтерококков и </a:t>
                      </a:r>
                      <a:r>
                        <a:rPr lang="ru-RU" sz="1400" b="1" dirty="0" err="1">
                          <a:effectLst/>
                          <a:latin typeface="+mj-lt"/>
                          <a:ea typeface="Times New Roman"/>
                        </a:rPr>
                        <a:t>E.coli</a:t>
                      </a:r>
                      <a:r>
                        <a:rPr lang="ru-RU" sz="1400" b="1" dirty="0">
                          <a:effectLst/>
                          <a:latin typeface="+mj-lt"/>
                          <a:ea typeface="Times New Roman"/>
                        </a:rPr>
                        <a:t> на уровне 2-го класса качества</a:t>
                      </a:r>
                    </a:p>
                    <a:p>
                      <a:pPr indent="-825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j-lt"/>
                          <a:ea typeface="Times New Roman"/>
                        </a:rPr>
                        <a:t>2) Создание Национального реестра общественных и подземных питьевых вод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j-lt"/>
                          <a:ea typeface="Times New Roman"/>
                        </a:rPr>
                        <a:t>Достижение показателей качества к 2025 году</a:t>
                      </a:r>
                    </a:p>
                    <a:p>
                      <a:pPr indent="457200" algn="l"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indent="457200" algn="l"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indent="457200" algn="l"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j-lt"/>
                          <a:ea typeface="Times New Roman"/>
                        </a:rPr>
                        <a:t>Регистрация реестра к 2020 году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70792">
                <a:tc>
                  <a:txBody>
                    <a:bodyPr/>
                    <a:lstStyle/>
                    <a:p>
                      <a:pPr indent="63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j-lt"/>
                          <a:ea typeface="Times New Roman"/>
                        </a:rPr>
                        <a:t>область XIX ст. 6 пт. 2 лит. m) «Эффективность систем управления водными ресурсами, развития, защиты и использования»</a:t>
                      </a:r>
                      <a:endParaRPr lang="ru-RU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25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j-lt"/>
                          <a:ea typeface="Times New Roman"/>
                        </a:rPr>
                        <a:t>Определить планы управления ресурсами речных бассейнов Днестр  и Прут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j-lt"/>
                          <a:ea typeface="Times New Roman"/>
                        </a:rPr>
                        <a:t>Программы разработанные в 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347524"/>
      </p:ext>
    </p:extLst>
  </p:cSld>
  <p:clrMapOvr>
    <a:masterClrMapping/>
  </p:clrMapOvr>
  <p:transition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950" y="1381403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243" y="1435215"/>
            <a:ext cx="832374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8244" y="1294420"/>
            <a:ext cx="8552330" cy="151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2181" y="1408298"/>
            <a:ext cx="854839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5" name="Круглая лента лицом вниз 4"/>
          <p:cNvSpPr/>
          <p:nvPr/>
        </p:nvSpPr>
        <p:spPr bwMode="auto">
          <a:xfrm>
            <a:off x="369787" y="1250212"/>
            <a:ext cx="8612847" cy="1439200"/>
          </a:xfrm>
          <a:prstGeom prst="ellipseRibbon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ru-RU" sz="1600" dirty="0">
                <a:solidFill>
                  <a:srgbClr val="000000"/>
                </a:solidFill>
                <a:latin typeface="+mj-lt"/>
                <a:ea typeface="Calibri"/>
              </a:rPr>
              <a:t>HG 807 от 16.10.2013 для утверждения Положения об использовании воды из водных скоплений для нужд общины, орошения и рыбоводства</a:t>
            </a:r>
            <a:endParaRPr lang="ru-RU" sz="1600" b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9786" y="3070290"/>
            <a:ext cx="86128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1800" b="0" dirty="0">
                <a:solidFill>
                  <a:srgbClr val="000000"/>
                </a:solidFill>
                <a:latin typeface="+mj-lt"/>
              </a:rPr>
              <a:t>   </a:t>
            </a:r>
            <a:endParaRPr lang="vi-VN" sz="1800" dirty="0">
              <a:solidFill>
                <a:srgbClr val="000000"/>
              </a:solidFill>
              <a:latin typeface="+mj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9787" y="2918012"/>
            <a:ext cx="8370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o-MD" sz="1800" b="0" dirty="0">
              <a:solidFill>
                <a:srgbClr val="000000"/>
              </a:solidFill>
              <a:latin typeface="Times New Roman"/>
            </a:endParaRPr>
          </a:p>
          <a:p>
            <a:pPr lvl="0"/>
            <a:endParaRPr lang="ro-MD" sz="1800" b="0" dirty="0">
              <a:solidFill>
                <a:srgbClr val="000000"/>
              </a:solidFill>
              <a:latin typeface="Times New Roman"/>
            </a:endParaRPr>
          </a:p>
          <a:p>
            <a:pPr lvl="0"/>
            <a:endParaRPr lang="ro-MD" sz="1800" b="0" dirty="0">
              <a:solidFill>
                <a:srgbClr val="000000"/>
              </a:solidFill>
              <a:latin typeface="Times New Roman"/>
            </a:endParaRPr>
          </a:p>
          <a:p>
            <a:pPr lvl="0"/>
            <a:r>
              <a:rPr lang="vi-VN" sz="1800" b="0" dirty="0">
                <a:solidFill>
                  <a:srgbClr val="000000"/>
                </a:solidFill>
                <a:latin typeface="Times New Roman"/>
              </a:rPr>
              <a:t>.</a:t>
            </a:r>
            <a:endParaRPr lang="vi-VN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950" y="2908927"/>
            <a:ext cx="85483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  <a:latin typeface="+mj-lt"/>
              </a:rPr>
              <a:t>Постановление об использовании воды из водных скоплений </a:t>
            </a:r>
            <a:r>
              <a:rPr lang="ru-RU" sz="1800" b="0" dirty="0">
                <a:solidFill>
                  <a:srgbClr val="000000"/>
                </a:solidFill>
                <a:latin typeface="+mj-lt"/>
              </a:rPr>
              <a:t>для нужд общин, орошения и рыбоводства регулирует использование воды из водных скоплений,</a:t>
            </a:r>
          </a:p>
          <a:p>
            <a:endParaRPr lang="ru-RU" sz="1800" b="0" dirty="0">
              <a:solidFill>
                <a:srgbClr val="000000"/>
              </a:solidFill>
              <a:latin typeface="+mj-lt"/>
            </a:endParaRPr>
          </a:p>
          <a:p>
            <a:r>
              <a:rPr lang="ru-RU" sz="1800" b="0" dirty="0">
                <a:solidFill>
                  <a:srgbClr val="000000"/>
                </a:solidFill>
                <a:latin typeface="+mj-lt"/>
              </a:rPr>
              <a:t>Владельцы гидротехнических сооружений на водосборных участках обязаны:</a:t>
            </a:r>
          </a:p>
          <a:p>
            <a:r>
              <a:rPr lang="ru-RU" sz="1800" b="0" dirty="0">
                <a:solidFill>
                  <a:srgbClr val="000000"/>
                </a:solidFill>
                <a:latin typeface="+mj-lt"/>
              </a:rPr>
              <a:t>безопасно эксплуатировать гидротехнические сооружения / следить за использованием воды пользователями / отметкой на суше границы прибрежной водозащитной полосы.</a:t>
            </a:r>
          </a:p>
          <a:p>
            <a:endParaRPr lang="ru-RU" sz="1800" b="0" dirty="0">
              <a:solidFill>
                <a:srgbClr val="000000"/>
              </a:solidFill>
              <a:latin typeface="+mj-lt"/>
            </a:endParaRPr>
          </a:p>
          <a:p>
            <a:r>
              <a:rPr lang="ru-RU" sz="1800" b="0" dirty="0">
                <a:solidFill>
                  <a:srgbClr val="000000"/>
                </a:solidFill>
                <a:latin typeface="+mj-lt"/>
              </a:rPr>
              <a:t>Особое использование оросительной и рыбоводческой воды основано на экологическом разрешении; ? Плата за водопользование изложена в Приложении №. 1 в Налоговый кодекс №. 67-XIII от 5 мая 2005 г.</a:t>
            </a:r>
            <a:endParaRPr lang="ru-RU" sz="18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44010983"/>
      </p:ext>
    </p:extLst>
  </p:cSld>
  <p:clrMapOvr>
    <a:masterClrMapping/>
  </p:clrMapOvr>
  <p:transition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950" y="1381403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243" y="1435215"/>
            <a:ext cx="832374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8244" y="1294420"/>
            <a:ext cx="8552330" cy="151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2181" y="1408298"/>
            <a:ext cx="854839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5" name="Круглая лента лицом вниз 4"/>
          <p:cNvSpPr/>
          <p:nvPr/>
        </p:nvSpPr>
        <p:spPr bwMode="auto">
          <a:xfrm>
            <a:off x="887506" y="1250212"/>
            <a:ext cx="7738773" cy="1820078"/>
          </a:xfrm>
          <a:prstGeom prst="ellipseRibbon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ru-RU" sz="1600" dirty="0">
                <a:solidFill>
                  <a:srgbClr val="000000"/>
                </a:solidFill>
                <a:ea typeface="Calibri"/>
              </a:rPr>
              <a:t>HG 807 от 16.10.2013 для утверждения Положения об использовании воды из водных скоплений для нужд общины, орошения и рыбоводства</a:t>
            </a:r>
            <a:endParaRPr lang="ru-RU" sz="1600" b="0" dirty="0">
              <a:solidFill>
                <a:srgbClr val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9786" y="3070290"/>
            <a:ext cx="86128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1800" b="0" dirty="0">
                <a:solidFill>
                  <a:srgbClr val="000000"/>
                </a:solidFill>
                <a:latin typeface="+mj-lt"/>
              </a:rPr>
              <a:t>   </a:t>
            </a:r>
            <a:endParaRPr lang="vi-VN" sz="1800" dirty="0">
              <a:solidFill>
                <a:srgbClr val="000000"/>
              </a:solidFill>
              <a:latin typeface="+mj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9787" y="2918012"/>
            <a:ext cx="83707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o-MD" sz="1800" b="0" dirty="0">
              <a:solidFill>
                <a:srgbClr val="000000"/>
              </a:solidFill>
              <a:latin typeface="Times New Roman"/>
            </a:endParaRPr>
          </a:p>
          <a:p>
            <a:pPr lvl="0"/>
            <a:r>
              <a:rPr lang="vi-VN" sz="1800" b="0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ru-RU" sz="1800" b="0" dirty="0">
                <a:solidFill>
                  <a:srgbClr val="000000"/>
                </a:solidFill>
                <a:latin typeface="+mj-lt"/>
              </a:rPr>
              <a:t>В правиле говорится, что использование воды для нужд сообщества относится к общему использованию и не нуждается в санкционировании и использовании бесплатно.</a:t>
            </a:r>
          </a:p>
          <a:p>
            <a:pPr lvl="0"/>
            <a:r>
              <a:rPr lang="ru-RU" sz="1800" b="0" dirty="0">
                <a:solidFill>
                  <a:srgbClr val="000000"/>
                </a:solidFill>
                <a:latin typeface="+mj-lt"/>
              </a:rPr>
              <a:t> </a:t>
            </a:r>
          </a:p>
          <a:p>
            <a:pPr lvl="0"/>
            <a:r>
              <a:rPr lang="ru-RU" sz="1800" b="0" dirty="0">
                <a:solidFill>
                  <a:srgbClr val="000000"/>
                </a:solidFill>
                <a:latin typeface="+mj-lt"/>
              </a:rPr>
              <a:t>Использование оросительной воды осуществляется на основе экологического разрешения на специальное использование оросительной и рыбоводческой воды</a:t>
            </a:r>
          </a:p>
          <a:p>
            <a:pPr lvl="0"/>
            <a:endParaRPr lang="ru-RU" sz="1800" b="0" dirty="0">
              <a:solidFill>
                <a:srgbClr val="000000"/>
              </a:solidFill>
              <a:latin typeface="+mj-lt"/>
            </a:endParaRPr>
          </a:p>
          <a:p>
            <a:pPr lvl="0"/>
            <a:r>
              <a:rPr lang="ru-RU" sz="1800" b="0" dirty="0">
                <a:solidFill>
                  <a:srgbClr val="000000"/>
                </a:solidFill>
                <a:latin typeface="+mj-lt"/>
              </a:rPr>
              <a:t>Практика рыбоводства в водных скоплениях осуществляется в соответствии с положениями, предусмотренными в экологическом разрешении на специальное использование воды</a:t>
            </a:r>
            <a:r>
              <a:rPr lang="vi-VN" sz="1800" b="0" dirty="0">
                <a:solidFill>
                  <a:srgbClr val="000000"/>
                </a:solidFill>
                <a:latin typeface="+mj-lt"/>
              </a:rPr>
              <a:t>.</a:t>
            </a:r>
            <a:endParaRPr lang="ro-MD" sz="1800" b="0" dirty="0">
              <a:solidFill>
                <a:srgbClr val="000000"/>
              </a:solidFill>
              <a:latin typeface="+mj-lt"/>
            </a:endParaRPr>
          </a:p>
          <a:p>
            <a:pPr lvl="0"/>
            <a:endParaRPr lang="ro-MD" sz="1800" b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9785" y="3070290"/>
            <a:ext cx="83707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o-MD" sz="1800" b="0" dirty="0">
              <a:solidFill>
                <a:srgbClr val="000000"/>
              </a:solidFill>
              <a:latin typeface="+mj-lt"/>
            </a:endParaRPr>
          </a:p>
          <a:p>
            <a:endParaRPr lang="ru-RU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4378188"/>
      </p:ext>
    </p:extLst>
  </p:cSld>
  <p:clrMapOvr>
    <a:masterClrMapping/>
  </p:clrMapOvr>
  <p:transition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8241" y="1311066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243" y="1435215"/>
            <a:ext cx="832374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8244" y="1294420"/>
            <a:ext cx="8552330" cy="151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2181" y="1408298"/>
            <a:ext cx="854839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5" name="Круглая лента лицом вниз 4"/>
          <p:cNvSpPr/>
          <p:nvPr/>
        </p:nvSpPr>
        <p:spPr bwMode="auto">
          <a:xfrm>
            <a:off x="133065" y="1117585"/>
            <a:ext cx="8849569" cy="1800427"/>
          </a:xfrm>
          <a:prstGeom prst="ellipseRibbon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97155" lvl="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Постановление Правительства № 932 от 29.11.2013 г. Постановление Правительства об утверждении Положения о системном мониторинге и бухгалтерском учете. состояние поверхности и грунтовых вод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9786" y="3070290"/>
            <a:ext cx="86128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1800" b="0" dirty="0">
                <a:solidFill>
                  <a:srgbClr val="000000"/>
                </a:solidFill>
                <a:latin typeface="+mj-lt"/>
              </a:rPr>
              <a:t>   </a:t>
            </a:r>
            <a:endParaRPr lang="vi-VN" sz="1800" dirty="0">
              <a:solidFill>
                <a:srgbClr val="000000"/>
              </a:solidFill>
              <a:latin typeface="+mj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9787" y="2918012"/>
            <a:ext cx="83707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o-MD" sz="1800" b="0" dirty="0">
              <a:solidFill>
                <a:srgbClr val="000000"/>
              </a:solidFill>
              <a:latin typeface="Times New Roman"/>
            </a:endParaRPr>
          </a:p>
          <a:p>
            <a:pPr lvl="0"/>
            <a:r>
              <a:rPr lang="vi-VN" sz="1800" b="0" dirty="0">
                <a:solidFill>
                  <a:srgbClr val="000000"/>
                </a:solidFill>
                <a:latin typeface="+mj-lt"/>
              </a:rPr>
              <a:t> </a:t>
            </a:r>
            <a:r>
              <a:rPr lang="ru-RU" sz="1800" dirty="0">
                <a:solidFill>
                  <a:srgbClr val="000000"/>
                </a:solidFill>
                <a:latin typeface="+mj-lt"/>
              </a:rPr>
              <a:t>Постановление частично переносит ст. 8 и Приложение V Директивы 2000'60'EC Европейского парламента и Совета от 23 октября 2000 года и устанавливает:</a:t>
            </a:r>
          </a:p>
          <a:p>
            <a:pPr lvl="0"/>
            <a:endParaRPr lang="ru-RU" sz="1800" dirty="0">
              <a:solidFill>
                <a:srgbClr val="000000"/>
              </a:solidFill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rgbClr val="000000"/>
                </a:solidFill>
                <a:latin typeface="+mj-lt"/>
              </a:rPr>
              <a:t>многолетняя сложная система количественной и качественной оценки поверхностных и подземных вод; с использованием процедур и технических мер для отбора проб, анализа и синтеза;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800" b="0" dirty="0">
              <a:solidFill>
                <a:srgbClr val="000000"/>
              </a:solidFill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rgbClr val="000000"/>
                </a:solidFill>
                <a:latin typeface="+mj-lt"/>
              </a:rPr>
              <a:t>процедур, обязанностей и задач для разработки, обновления и осуществления программ мониторинга состояния поверхностных вод и подземных вод и их содержания.</a:t>
            </a:r>
            <a:endParaRPr lang="vi-VN" sz="1800" b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9785" y="3070290"/>
            <a:ext cx="83707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o-MD" sz="1800" b="0" dirty="0">
              <a:solidFill>
                <a:srgbClr val="000000"/>
              </a:solidFill>
              <a:latin typeface="+mj-lt"/>
            </a:endParaRPr>
          </a:p>
          <a:p>
            <a:endParaRPr lang="ru-RU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2380957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 dirty="0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8243" y="1435217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2181" y="1425362"/>
            <a:ext cx="8736666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2000" kern="0" dirty="0">
                <a:solidFill>
                  <a:schemeClr val="tx1"/>
                </a:solidFill>
                <a:latin typeface="Arial"/>
                <a:cs typeface="+mn-cs"/>
              </a:rPr>
              <a:t>Продолжение</a:t>
            </a:r>
          </a:p>
          <a:p>
            <a:pPr marL="285750" lvl="0" indent="-285750">
              <a:spcBef>
                <a:spcPts val="400"/>
              </a:spcBef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2190750" algn="l"/>
              </a:tabLst>
            </a:pPr>
            <a:r>
              <a:rPr lang="ru-RU" sz="1800" kern="0" dirty="0">
                <a:solidFill>
                  <a:schemeClr val="tx1"/>
                </a:solidFill>
                <a:latin typeface="Arial"/>
                <a:cs typeface="+mn-cs"/>
              </a:rPr>
              <a:t>Директива Совета 98/83 / ЕС от 3 ноября 1998 года о качестве воды, предназначенной для потребления человеком, с поправками, внесенными Регламентом (ЕС) 1882/2003:</a:t>
            </a:r>
          </a:p>
          <a:p>
            <a:pPr marL="285750" lvl="0" indent="-285750">
              <a:spcBef>
                <a:spcPts val="400"/>
              </a:spcBef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2190750" algn="l"/>
              </a:tabLst>
            </a:pPr>
            <a:r>
              <a:rPr lang="ru-RU" sz="1800" kern="0" dirty="0">
                <a:solidFill>
                  <a:schemeClr val="tx1"/>
                </a:solidFill>
                <a:latin typeface="Arial"/>
                <a:cs typeface="+mn-cs"/>
              </a:rPr>
              <a:t>принятие национального законодательства и назначение компетентных органов L 260/196 </a:t>
            </a:r>
            <a:r>
              <a:rPr lang="vi-VN" sz="1800" b="0" kern="0" dirty="0">
                <a:solidFill>
                  <a:schemeClr val="tx1"/>
                </a:solidFill>
                <a:latin typeface="Arial"/>
              </a:rPr>
              <a:t>Jurnalul Oficial </a:t>
            </a:r>
            <a:r>
              <a:rPr lang="ru-RU" sz="1800" b="0" kern="0" dirty="0">
                <a:solidFill>
                  <a:schemeClr val="tx1"/>
                </a:solidFill>
                <a:latin typeface="Arial"/>
              </a:rPr>
              <a:t>ЕС</a:t>
            </a:r>
            <a:r>
              <a:rPr lang="vi-VN" sz="1800" b="0" kern="0" dirty="0">
                <a:solidFill>
                  <a:schemeClr val="tx1"/>
                </a:solidFill>
                <a:latin typeface="Arial"/>
              </a:rPr>
              <a:t>  RO </a:t>
            </a:r>
            <a:r>
              <a:rPr lang="vi-VN" sz="1800" kern="0" dirty="0">
                <a:solidFill>
                  <a:schemeClr val="tx1"/>
                </a:solidFill>
                <a:latin typeface="Arial"/>
              </a:rPr>
              <a:t>30.8.2014 </a:t>
            </a:r>
            <a:r>
              <a:rPr lang="ru-RU" sz="1800" kern="0" dirty="0">
                <a:solidFill>
                  <a:schemeClr val="tx1"/>
                </a:solidFill>
                <a:latin typeface="Arial"/>
              </a:rPr>
              <a:t>в течение </a:t>
            </a:r>
            <a:r>
              <a:rPr lang="vi-VN" sz="1800" kern="0" dirty="0">
                <a:solidFill>
                  <a:schemeClr val="tx1"/>
                </a:solidFill>
                <a:latin typeface="Arial"/>
              </a:rPr>
              <a:t>3 </a:t>
            </a:r>
            <a:r>
              <a:rPr lang="ru-RU" sz="1800" kern="0" dirty="0">
                <a:solidFill>
                  <a:schemeClr val="tx1"/>
                </a:solidFill>
                <a:latin typeface="Arial"/>
              </a:rPr>
              <a:t>лет</a:t>
            </a:r>
            <a:r>
              <a:rPr lang="ru-RU" sz="1800" kern="0" dirty="0">
                <a:solidFill>
                  <a:schemeClr val="tx1"/>
                </a:solidFill>
                <a:latin typeface="Arial"/>
                <a:cs typeface="+mn-cs"/>
              </a:rPr>
              <a:t>,</a:t>
            </a:r>
          </a:p>
          <a:p>
            <a:pPr marL="285750" lvl="0" indent="-285750">
              <a:spcBef>
                <a:spcPts val="400"/>
              </a:spcBef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2190750" algn="l"/>
              </a:tabLst>
            </a:pPr>
            <a:r>
              <a:rPr lang="ru-RU" sz="1800" kern="0" dirty="0">
                <a:solidFill>
                  <a:schemeClr val="tx1"/>
                </a:solidFill>
                <a:latin typeface="Arial"/>
                <a:cs typeface="+mn-cs"/>
              </a:rPr>
              <a:t>установление стандартов на питьевую воду в течение 4 лет,</a:t>
            </a:r>
          </a:p>
          <a:p>
            <a:pPr marL="285750" lvl="0" indent="-285750">
              <a:spcBef>
                <a:spcPts val="400"/>
              </a:spcBef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2190750" algn="l"/>
              </a:tabLst>
            </a:pPr>
            <a:r>
              <a:rPr lang="ru-RU" sz="1800" kern="0" dirty="0">
                <a:solidFill>
                  <a:schemeClr val="tx1"/>
                </a:solidFill>
                <a:latin typeface="Arial"/>
                <a:cs typeface="+mn-cs"/>
              </a:rPr>
              <a:t>создание системы мониторинга (статьи 6 и 7) в течение 6 лет,</a:t>
            </a:r>
          </a:p>
          <a:p>
            <a:pPr marL="285750" lvl="0" indent="-285750">
              <a:spcBef>
                <a:spcPts val="400"/>
              </a:spcBef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2190750" algn="l"/>
              </a:tabLst>
            </a:pPr>
            <a:r>
              <a:rPr lang="ru-RU" sz="1800" kern="0" dirty="0">
                <a:solidFill>
                  <a:schemeClr val="tx1"/>
                </a:solidFill>
                <a:latin typeface="Arial"/>
                <a:cs typeface="+mn-cs"/>
              </a:rPr>
              <a:t>создание инструмента для предоставления информации потребителям </a:t>
            </a:r>
            <a:r>
              <a:rPr lang="ru-RU" sz="1800" i="1" kern="0" dirty="0">
                <a:solidFill>
                  <a:schemeClr val="tx1"/>
                </a:solidFill>
                <a:latin typeface="Arial"/>
                <a:cs typeface="+mn-cs"/>
              </a:rPr>
              <a:t>(статья 13</a:t>
            </a:r>
            <a:r>
              <a:rPr lang="ru-RU" sz="1800" kern="0" dirty="0">
                <a:solidFill>
                  <a:schemeClr val="tx1"/>
                </a:solidFill>
                <a:latin typeface="Arial"/>
                <a:cs typeface="+mn-cs"/>
              </a:rPr>
              <a:t>) в течение 6 лет.</a:t>
            </a:r>
            <a:r>
              <a:rPr lang="ro-MD" sz="1800" b="0" kern="0" dirty="0">
                <a:solidFill>
                  <a:schemeClr val="tx1"/>
                </a:solidFill>
                <a:latin typeface="Arial"/>
                <a:cs typeface="+mn-cs"/>
              </a:rPr>
              <a:t>                                                                                               </a:t>
            </a:r>
            <a:endParaRPr lang="ru-RU" sz="1800" b="0" kern="0" dirty="0">
              <a:solidFill>
                <a:schemeClr val="tx1"/>
              </a:solidFill>
              <a:latin typeface="Arial"/>
              <a:cs typeface="+mn-cs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191636" y="1526239"/>
            <a:ext cx="1684071" cy="1196789"/>
          </a:xfrm>
          <a:prstGeom prst="roundRect">
            <a:avLst>
              <a:gd name="adj" fmla="val 10000"/>
            </a:avLst>
          </a:prstGeom>
          <a:blipFill rotWithShape="1">
            <a:blip r:embed="rId8"/>
            <a:stretch>
              <a:fillRect/>
            </a:stretch>
          </a:blipFill>
          <a:ln w="15875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</p:sp>
    </p:spTree>
    <p:extLst>
      <p:ext uri="{BB962C8B-B14F-4D97-AF65-F5344CB8AC3E}">
        <p14:creationId xmlns:p14="http://schemas.microsoft.com/office/powerpoint/2010/main" val="4032609379"/>
      </p:ext>
    </p:extLst>
  </p:cSld>
  <p:clrMapOvr>
    <a:masterClrMapping/>
  </p:clrMapOvr>
  <p:transition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950" y="1381403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243" y="1435215"/>
            <a:ext cx="832374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8244" y="1294420"/>
            <a:ext cx="8552330" cy="151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2181" y="1408298"/>
            <a:ext cx="854839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5" name="Круглая лента лицом вниз 4"/>
          <p:cNvSpPr/>
          <p:nvPr/>
        </p:nvSpPr>
        <p:spPr bwMode="auto">
          <a:xfrm>
            <a:off x="369785" y="1117585"/>
            <a:ext cx="8612849" cy="1952706"/>
          </a:xfrm>
          <a:prstGeom prst="ellipseRibbon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97155" lvl="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ea typeface="Calibri"/>
                <a:cs typeface="Times New Roman"/>
              </a:rPr>
              <a:t>Постановление Правительства № 932 от 29.11.2013 г. Постановление Правительства об утверждении Положения о системном мониторинге и бухгалтерском учете. состояние поверхности и грунтовых вод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9786" y="3070290"/>
            <a:ext cx="86128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1800" b="0" dirty="0">
                <a:solidFill>
                  <a:srgbClr val="000000"/>
                </a:solidFill>
                <a:latin typeface="+mj-lt"/>
              </a:rPr>
              <a:t>   </a:t>
            </a:r>
            <a:endParaRPr lang="vi-VN" sz="1800" dirty="0">
              <a:solidFill>
                <a:srgbClr val="000000"/>
              </a:solidFill>
              <a:latin typeface="+mj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9787" y="2918012"/>
            <a:ext cx="83707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o-MD" sz="1800" b="0" dirty="0">
              <a:solidFill>
                <a:srgbClr val="000000"/>
              </a:solidFill>
              <a:latin typeface="Times New Roman"/>
            </a:endParaRPr>
          </a:p>
          <a:p>
            <a:pPr lvl="0"/>
            <a:r>
              <a:rPr lang="vi-VN" sz="1800" b="0" dirty="0">
                <a:solidFill>
                  <a:srgbClr val="000000"/>
                </a:solidFill>
                <a:latin typeface="+mj-lt"/>
              </a:rPr>
              <a:t> </a:t>
            </a:r>
            <a:r>
              <a:rPr lang="ru-RU" sz="1800" b="0" dirty="0">
                <a:solidFill>
                  <a:srgbClr val="000000"/>
                </a:solidFill>
                <a:latin typeface="+mj-lt"/>
              </a:rPr>
              <a:t>Разд.</a:t>
            </a:r>
            <a:r>
              <a:rPr lang="ru-RU" sz="1800" dirty="0">
                <a:solidFill>
                  <a:srgbClr val="000000"/>
                </a:solidFill>
                <a:latin typeface="+mj-lt"/>
              </a:rPr>
              <a:t> II </a:t>
            </a:r>
            <a:r>
              <a:rPr lang="ru-RU" sz="1800" b="0" dirty="0">
                <a:solidFill>
                  <a:srgbClr val="000000"/>
                </a:solidFill>
                <a:latin typeface="+mj-lt"/>
              </a:rPr>
              <a:t>Положения предусматривается порядок проведения количественного мониторинга гидрологического режима рек Республики Молдова.</a:t>
            </a:r>
          </a:p>
          <a:p>
            <a:pPr lvl="0"/>
            <a:endParaRPr lang="ru-RU" sz="1800" b="0" dirty="0">
              <a:solidFill>
                <a:srgbClr val="000000"/>
              </a:solidFill>
              <a:latin typeface="+mj-lt"/>
            </a:endParaRPr>
          </a:p>
          <a:p>
            <a:pPr lvl="0"/>
            <a:r>
              <a:rPr lang="ru-RU" sz="1800" b="0" dirty="0">
                <a:solidFill>
                  <a:srgbClr val="000000"/>
                </a:solidFill>
                <a:latin typeface="+mj-lt"/>
              </a:rPr>
              <a:t>По данным Государственной гидрометеорологической службы, мониторинг осуществляется через стационарную сеть гидрологических станций.</a:t>
            </a:r>
          </a:p>
          <a:p>
            <a:pPr lvl="0"/>
            <a:endParaRPr lang="ru-RU" sz="1800" b="0" dirty="0">
              <a:solidFill>
                <a:srgbClr val="000000"/>
              </a:solidFill>
              <a:latin typeface="+mj-lt"/>
            </a:endParaRPr>
          </a:p>
          <a:p>
            <a:pPr lvl="0"/>
            <a:r>
              <a:rPr lang="ru-RU" sz="1800" b="0" dirty="0">
                <a:solidFill>
                  <a:srgbClr val="000000"/>
                </a:solidFill>
                <a:latin typeface="+mj-lt"/>
              </a:rPr>
              <a:t>Параметры, контролируемые для поверхностных вод, указаны в таблице 2 Приложения №. 1 к настоящим Правилам.</a:t>
            </a:r>
          </a:p>
          <a:p>
            <a:pPr lvl="0"/>
            <a:r>
              <a:rPr lang="ru-RU" sz="1800" b="0" dirty="0">
                <a:solidFill>
                  <a:srgbClr val="000000"/>
                </a:solidFill>
                <a:latin typeface="+mj-lt"/>
              </a:rPr>
              <a:t>Частота мониторинга должна позволять оценивать экологический статус и качество поверхностных вод в каждом водоеме путем создания и поддержания достаточного количества контрольных точек.</a:t>
            </a:r>
            <a:endParaRPr lang="vi-VN" sz="1800" b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9785" y="3070290"/>
            <a:ext cx="83707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o-MD" sz="1800" b="0" dirty="0">
              <a:solidFill>
                <a:srgbClr val="000000"/>
              </a:solidFill>
              <a:latin typeface="+mj-lt"/>
            </a:endParaRPr>
          </a:p>
          <a:p>
            <a:endParaRPr lang="ru-RU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16334942"/>
      </p:ext>
    </p:extLst>
  </p:cSld>
  <p:clrMapOvr>
    <a:masterClrMapping/>
  </p:clrMapOvr>
  <p:transition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950" y="1381403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243" y="1435215"/>
            <a:ext cx="832374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8244" y="1294420"/>
            <a:ext cx="8552330" cy="151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2181" y="1408298"/>
            <a:ext cx="854839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5" name="Круглая лента лицом вниз 4"/>
          <p:cNvSpPr/>
          <p:nvPr/>
        </p:nvSpPr>
        <p:spPr bwMode="auto">
          <a:xfrm>
            <a:off x="369785" y="1117585"/>
            <a:ext cx="8612849" cy="1800428"/>
          </a:xfrm>
          <a:prstGeom prst="ellipseRibbon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97155" lvl="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ea typeface="Calibri"/>
                <a:cs typeface="Times New Roman"/>
              </a:rPr>
              <a:t>Постановление Правительства № 932 от 29.11.2013 г. Постановление Правительства об утверждении Положения о системном мониторинге и бухгалтерском учете. состояние поверхности и грунтовых вод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9786" y="3070290"/>
            <a:ext cx="86128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1800" b="0" dirty="0">
                <a:solidFill>
                  <a:srgbClr val="000000"/>
                </a:solidFill>
                <a:latin typeface="+mj-lt"/>
              </a:rPr>
              <a:t>   </a:t>
            </a:r>
            <a:endParaRPr lang="vi-VN" sz="1800" dirty="0">
              <a:solidFill>
                <a:srgbClr val="000000"/>
              </a:solidFill>
              <a:latin typeface="+mj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9787" y="2918012"/>
            <a:ext cx="83707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o-MD" sz="1800" b="0" dirty="0">
              <a:solidFill>
                <a:srgbClr val="000000"/>
              </a:solidFill>
              <a:latin typeface="Times New Roman"/>
            </a:endParaRPr>
          </a:p>
          <a:p>
            <a:pPr lvl="0"/>
            <a:r>
              <a:rPr lang="vi-VN" sz="1800" b="0" dirty="0">
                <a:solidFill>
                  <a:srgbClr val="000000"/>
                </a:solidFill>
                <a:latin typeface="+mj-lt"/>
              </a:rPr>
              <a:t> </a:t>
            </a:r>
            <a:r>
              <a:rPr lang="ru-RU" sz="1800" b="0" dirty="0">
                <a:solidFill>
                  <a:srgbClr val="000000"/>
                </a:solidFill>
                <a:latin typeface="+mj-lt"/>
              </a:rPr>
              <a:t>Постановление предусматривает Сеть мониторинга поверхностных вод, указанную в главе 1 Приложения 1. III предусматривает мониторинг подземных вод.</a:t>
            </a:r>
          </a:p>
          <a:p>
            <a:pPr lvl="0"/>
            <a:endParaRPr lang="ru-RU" sz="1800" b="0" dirty="0">
              <a:solidFill>
                <a:srgbClr val="000000"/>
              </a:solidFill>
              <a:latin typeface="+mj-lt"/>
            </a:endParaRPr>
          </a:p>
          <a:p>
            <a:pPr lvl="0"/>
            <a:r>
              <a:rPr lang="ru-RU" sz="1800" b="0" dirty="0">
                <a:solidFill>
                  <a:srgbClr val="000000"/>
                </a:solidFill>
                <a:latin typeface="+mj-lt"/>
              </a:rPr>
              <a:t>Мониторинг подземных вод осуществляется в соответствии с научно-ориентированными программами мониторинга.</a:t>
            </a:r>
          </a:p>
          <a:p>
            <a:pPr lvl="0"/>
            <a:endParaRPr lang="ru-RU" sz="1800" b="0" dirty="0">
              <a:solidFill>
                <a:srgbClr val="000000"/>
              </a:solidFill>
              <a:latin typeface="+mj-lt"/>
            </a:endParaRPr>
          </a:p>
          <a:p>
            <a:pPr lvl="0"/>
            <a:r>
              <a:rPr lang="ru-RU" sz="1800" b="0" dirty="0">
                <a:solidFill>
                  <a:srgbClr val="000000"/>
                </a:solidFill>
                <a:latin typeface="+mj-lt"/>
              </a:rPr>
              <a:t>Параметры мониторинга для количественного мониторинга, параметры мониторинга включают: - уровень грунтовых вод в скважинах и разлив; ? - пьезометрическое давление в случае трансграничных грунтовых вод.</a:t>
            </a:r>
            <a:r>
              <a:rPr lang="vi-VN" sz="1800" dirty="0">
                <a:latin typeface="+mj-lt"/>
              </a:rPr>
              <a:t/>
            </a:r>
            <a:br>
              <a:rPr lang="vi-VN" sz="1800" dirty="0">
                <a:latin typeface="+mj-lt"/>
              </a:rPr>
            </a:br>
            <a:r>
              <a:rPr lang="vi-VN" sz="1800" b="0" dirty="0">
                <a:solidFill>
                  <a:srgbClr val="000000"/>
                </a:solidFill>
                <a:latin typeface="+mj-lt"/>
              </a:rPr>
              <a:t>   </a:t>
            </a:r>
            <a:endParaRPr lang="vi-VN" sz="18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9785" y="3070290"/>
            <a:ext cx="83707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o-MD" sz="1800" b="0" dirty="0">
              <a:solidFill>
                <a:srgbClr val="000000"/>
              </a:solidFill>
              <a:latin typeface="+mj-lt"/>
            </a:endParaRPr>
          </a:p>
          <a:p>
            <a:endParaRPr lang="ru-RU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16565506"/>
      </p:ext>
    </p:extLst>
  </p:cSld>
  <p:clrMapOvr>
    <a:masterClrMapping/>
  </p:clrMapOvr>
  <p:transition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950" y="1381403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243" y="1435215"/>
            <a:ext cx="832374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8244" y="1294420"/>
            <a:ext cx="8552330" cy="151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2181" y="1408298"/>
            <a:ext cx="854839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5" name="Круглая лента лицом вниз 4"/>
          <p:cNvSpPr/>
          <p:nvPr/>
        </p:nvSpPr>
        <p:spPr bwMode="auto">
          <a:xfrm>
            <a:off x="369785" y="1117584"/>
            <a:ext cx="8612849" cy="2137371"/>
          </a:xfrm>
          <a:prstGeom prst="ellipseRibbon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97155" lvl="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ea typeface="Calibri"/>
                <a:cs typeface="Times New Roman"/>
              </a:rPr>
              <a:t>Постановление Правительства № 932 от 29.11.2013 г. Постановление Правительства об утверждении Положения о системном мониторинге и бухгалтерском учете. состояние поверхности и грунтовых вод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9786" y="3070290"/>
            <a:ext cx="86128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1800" b="0" dirty="0">
                <a:solidFill>
                  <a:srgbClr val="000000"/>
                </a:solidFill>
                <a:latin typeface="+mj-lt"/>
              </a:rPr>
              <a:t>   </a:t>
            </a:r>
            <a:endParaRPr lang="vi-VN" sz="1800" dirty="0">
              <a:solidFill>
                <a:srgbClr val="000000"/>
              </a:solidFill>
              <a:latin typeface="+mj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2181" y="2918012"/>
            <a:ext cx="854839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o-MD" sz="1800" b="0" dirty="0">
              <a:solidFill>
                <a:srgbClr val="000000"/>
              </a:solidFill>
              <a:latin typeface="Times New Roman"/>
            </a:endParaRPr>
          </a:p>
          <a:p>
            <a:pPr lvl="0"/>
            <a:r>
              <a:rPr lang="ru-RU" sz="1800" dirty="0">
                <a:solidFill>
                  <a:srgbClr val="000000"/>
                </a:solidFill>
                <a:latin typeface="Arial"/>
              </a:rPr>
              <a:t>Дополнительный мониторинг </a:t>
            </a:r>
            <a:r>
              <a:rPr lang="ru-RU" sz="1800" b="0" dirty="0">
                <a:solidFill>
                  <a:srgbClr val="000000"/>
                </a:solidFill>
                <a:latin typeface="Arial"/>
              </a:rPr>
              <a:t>для оценки характеристик и классификации грунтовых вод может включать химические параметры и показатели, такие как температура, электропроводность и т. д.</a:t>
            </a:r>
          </a:p>
          <a:p>
            <a:pPr lvl="0"/>
            <a:endParaRPr lang="ru-RU" sz="1800" b="0" dirty="0">
              <a:solidFill>
                <a:srgbClr val="000000"/>
              </a:solidFill>
              <a:latin typeface="Arial"/>
            </a:endParaRPr>
          </a:p>
          <a:p>
            <a:pPr lvl="0"/>
            <a:r>
              <a:rPr lang="ru-RU" sz="1800" b="0" dirty="0">
                <a:solidFill>
                  <a:srgbClr val="000000"/>
                </a:solidFill>
                <a:latin typeface="Arial"/>
              </a:rPr>
              <a:t>Регулирование предусматривает мониторинг химического состояния грунтовых вод </a:t>
            </a:r>
          </a:p>
          <a:p>
            <a:pPr lvl="0"/>
            <a:r>
              <a:rPr lang="ru-RU" sz="1800" b="0" dirty="0">
                <a:solidFill>
                  <a:srgbClr val="000000"/>
                </a:solidFill>
                <a:latin typeface="Arial"/>
              </a:rPr>
              <a:t>Для трансграничных объектов подземных вод сеть мониторинга и частота мониторинга должны быть достаточными для оценки трансграничного потока и направления подземных вод.</a:t>
            </a:r>
          </a:p>
          <a:p>
            <a:pPr lvl="0"/>
            <a:r>
              <a:rPr lang="ru-RU" sz="1800" b="0" dirty="0">
                <a:solidFill>
                  <a:srgbClr val="000000"/>
                </a:solidFill>
                <a:latin typeface="Arial"/>
              </a:rPr>
              <a:t>При мониторинге химического состояния грунтовых вод сеть мониторинга предназначена для обеспечения общего описания химического состояния подземных вод</a:t>
            </a:r>
            <a:endParaRPr lang="vi-VN" sz="1800" b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5826529"/>
      </p:ext>
    </p:extLst>
  </p:cSld>
  <p:clrMapOvr>
    <a:masterClrMapping/>
  </p:clrMapOvr>
  <p:transition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950" y="1381403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243" y="1435215"/>
            <a:ext cx="832374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8244" y="1294420"/>
            <a:ext cx="8552330" cy="151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2181" y="1408298"/>
            <a:ext cx="854839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5" name="Круглая лента лицом вниз 4"/>
          <p:cNvSpPr/>
          <p:nvPr/>
        </p:nvSpPr>
        <p:spPr bwMode="auto">
          <a:xfrm>
            <a:off x="369785" y="1117584"/>
            <a:ext cx="8612849" cy="2137371"/>
          </a:xfrm>
          <a:prstGeom prst="ellipseRibbon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97155" lvl="0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HG 932 от 29.11.2013 Решение правительства об утверждении Положения о систематическом мониторинге и регистрации состояния поверхностных и подземных вод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9786" y="3070290"/>
            <a:ext cx="86128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1800" b="0" dirty="0">
                <a:solidFill>
                  <a:srgbClr val="000000"/>
                </a:solidFill>
                <a:latin typeface="+mj-lt"/>
              </a:rPr>
              <a:t>   </a:t>
            </a:r>
            <a:endParaRPr lang="vi-VN" sz="1800" dirty="0">
              <a:solidFill>
                <a:srgbClr val="000000"/>
              </a:solidFill>
              <a:latin typeface="+mj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9787" y="2918012"/>
            <a:ext cx="83707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o-MD" sz="1800" b="0" dirty="0">
              <a:solidFill>
                <a:srgbClr val="000000"/>
              </a:solidFill>
              <a:latin typeface="Times New Roman"/>
            </a:endParaRPr>
          </a:p>
          <a:p>
            <a:pPr lvl="0"/>
            <a:r>
              <a:rPr lang="ru-RU" sz="1800" dirty="0">
                <a:solidFill>
                  <a:srgbClr val="000000"/>
                </a:solidFill>
                <a:latin typeface="+mj-lt"/>
              </a:rPr>
              <a:t>Частота мониторинга </a:t>
            </a:r>
            <a:r>
              <a:rPr lang="ru-RU" sz="1800" b="0" dirty="0">
                <a:solidFill>
                  <a:srgbClr val="000000"/>
                </a:solidFill>
                <a:latin typeface="+mj-lt"/>
              </a:rPr>
              <a:t>должна позволять оценивать уровень грунтовых вод в каждом теле подземных вод. По меньшей мере 3 измерения должны проводиться через регулярные промежутки времени с учетом индивидуальных гидрогеологических характеристик каждого элемента подземных вод.</a:t>
            </a:r>
          </a:p>
          <a:p>
            <a:pPr lvl="0"/>
            <a:endParaRPr lang="ru-RU" sz="1800" b="0" dirty="0">
              <a:solidFill>
                <a:srgbClr val="000000"/>
              </a:solidFill>
              <a:latin typeface="+mj-lt"/>
            </a:endParaRPr>
          </a:p>
          <a:p>
            <a:pPr lvl="0"/>
            <a:r>
              <a:rPr lang="ru-RU" sz="1800" b="0" dirty="0">
                <a:solidFill>
                  <a:srgbClr val="000000"/>
                </a:solidFill>
                <a:latin typeface="+mj-lt"/>
              </a:rPr>
              <a:t>  Оперативный мониторинг включает в себя мониторинг всех параметров, перечисленных в разделе 2 этой главы.</a:t>
            </a:r>
          </a:p>
          <a:p>
            <a:pPr lvl="0"/>
            <a:endParaRPr lang="ru-RU" sz="1800" b="0" dirty="0">
              <a:solidFill>
                <a:srgbClr val="000000"/>
              </a:solidFill>
              <a:latin typeface="+mj-lt"/>
            </a:endParaRPr>
          </a:p>
          <a:p>
            <a:pPr lvl="0"/>
            <a:r>
              <a:rPr lang="ru-RU" sz="1800" b="0" dirty="0">
                <a:solidFill>
                  <a:srgbClr val="000000"/>
                </a:solidFill>
                <a:latin typeface="+mj-lt"/>
              </a:rPr>
              <a:t>Для получения полной и достоверной информации о состоянии воды и для облегчения мониторинга состояния водных ресурсов разрабатываются программы мониторинга поверхностных и подземных вод.</a:t>
            </a:r>
            <a:endParaRPr lang="vi-VN" sz="1800" b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9789" y="2936692"/>
            <a:ext cx="83707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o-MD" sz="1800" b="0" dirty="0">
              <a:solidFill>
                <a:srgbClr val="000000"/>
              </a:solidFill>
              <a:latin typeface="+mj-lt"/>
            </a:endParaRPr>
          </a:p>
          <a:p>
            <a:endParaRPr lang="ru-RU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43524944"/>
      </p:ext>
    </p:extLst>
  </p:cSld>
  <p:clrMapOvr>
    <a:masterClrMapping/>
  </p:clrMapOvr>
  <p:transition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950" y="1381403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243" y="1435215"/>
            <a:ext cx="832374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8244" y="1294420"/>
            <a:ext cx="8552330" cy="151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2181" y="1408298"/>
            <a:ext cx="854839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5" name="Круглая лента лицом вниз 4"/>
          <p:cNvSpPr/>
          <p:nvPr/>
        </p:nvSpPr>
        <p:spPr bwMode="auto">
          <a:xfrm>
            <a:off x="457187" y="1112936"/>
            <a:ext cx="8612849" cy="2137371"/>
          </a:xfrm>
          <a:prstGeom prst="ellipseRibbon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97155" lvl="0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ea typeface="Calibri"/>
                <a:cs typeface="Times New Roman"/>
              </a:rPr>
              <a:t>HG 932 от 29.11.2013 Решение правительства об утверждении Положения о систематическом мониторинге и регистрации состояния поверхностных и подземных вод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9786" y="3070290"/>
            <a:ext cx="86128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1800" b="0" dirty="0">
                <a:solidFill>
                  <a:srgbClr val="000000"/>
                </a:solidFill>
                <a:latin typeface="+mj-lt"/>
              </a:rPr>
              <a:t>   </a:t>
            </a:r>
            <a:endParaRPr lang="vi-VN" sz="1800" dirty="0">
              <a:solidFill>
                <a:srgbClr val="000000"/>
              </a:solidFill>
              <a:latin typeface="+mj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9787" y="2700079"/>
            <a:ext cx="86128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o-MD" sz="1800" b="0" dirty="0">
              <a:solidFill>
                <a:srgbClr val="000000"/>
              </a:solidFill>
              <a:latin typeface="Times New Roman"/>
            </a:endParaRPr>
          </a:p>
          <a:p>
            <a:pPr lvl="0"/>
            <a:endParaRPr lang="ro-MD" sz="1800" dirty="0">
              <a:solidFill>
                <a:srgbClr val="000000"/>
              </a:solidFill>
              <a:latin typeface="+mj-lt"/>
            </a:endParaRPr>
          </a:p>
          <a:p>
            <a:pPr lvl="0"/>
            <a:r>
              <a:rPr lang="ru-RU" sz="1800" dirty="0" err="1">
                <a:solidFill>
                  <a:srgbClr val="000000"/>
                </a:solidFill>
                <a:latin typeface="+mj-lt"/>
              </a:rPr>
              <a:t>Cap</a:t>
            </a:r>
            <a:r>
              <a:rPr lang="ru-RU" sz="1800" dirty="0">
                <a:solidFill>
                  <a:srgbClr val="000000"/>
                </a:solidFill>
                <a:latin typeface="+mj-lt"/>
              </a:rPr>
              <a:t>. IV предусматривает </a:t>
            </a:r>
            <a:r>
              <a:rPr lang="ru-RU" sz="1800" b="0" dirty="0">
                <a:solidFill>
                  <a:srgbClr val="000000"/>
                </a:solidFill>
                <a:latin typeface="+mj-lt"/>
              </a:rPr>
              <a:t>процедуры и меры, используемые для отбора проб, методов химического анализа, полевых и онлайновых измерений, подтвержденных и документированных в соответствии со стандартом SR EN ISO'CEI-17025 и другими эквивалентными стандартами,</a:t>
            </a:r>
          </a:p>
          <a:p>
            <a:pPr lvl="0"/>
            <a:r>
              <a:rPr lang="ru-RU" sz="1800" b="0" dirty="0">
                <a:solidFill>
                  <a:srgbClr val="000000"/>
                </a:solidFill>
                <a:latin typeface="+mj-lt"/>
              </a:rPr>
              <a:t>Список стандартных методов для каждого оцениваемого параметра представлен в Приложении №. 1 к настоящим Правилам.</a:t>
            </a:r>
          </a:p>
          <a:p>
            <a:pPr lvl="0"/>
            <a:endParaRPr lang="ru-RU" sz="1800" b="0" dirty="0">
              <a:solidFill>
                <a:srgbClr val="000000"/>
              </a:solidFill>
              <a:latin typeface="+mj-lt"/>
            </a:endParaRPr>
          </a:p>
          <a:p>
            <a:pPr lvl="0"/>
            <a:r>
              <a:rPr lang="ru-RU" sz="1800" b="0" dirty="0">
                <a:solidFill>
                  <a:srgbClr val="000000"/>
                </a:solidFill>
                <a:latin typeface="+mj-lt"/>
              </a:rPr>
              <a:t>Согласно Приложению 1 для поверхностных вод имеется 53 контрольных точки</a:t>
            </a:r>
          </a:p>
          <a:p>
            <a:pPr lvl="0"/>
            <a:endParaRPr lang="ru-RU" sz="1800" b="0" dirty="0">
              <a:solidFill>
                <a:srgbClr val="000000"/>
              </a:solidFill>
              <a:latin typeface="+mj-lt"/>
            </a:endParaRPr>
          </a:p>
          <a:p>
            <a:pPr lvl="0"/>
            <a:r>
              <a:rPr lang="ru-RU" sz="1800" b="0" dirty="0">
                <a:solidFill>
                  <a:srgbClr val="000000"/>
                </a:solidFill>
                <a:latin typeface="+mj-lt"/>
              </a:rPr>
              <a:t>Согласно Приложению 2 проводится химический и количественный мониторинг, параметры являются наземными и химическими</a:t>
            </a:r>
            <a:endParaRPr lang="vi-VN" sz="1800" b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9789" y="2936692"/>
            <a:ext cx="83707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o-MD" sz="1800" b="0" dirty="0">
              <a:solidFill>
                <a:srgbClr val="000000"/>
              </a:solidFill>
              <a:latin typeface="+mj-lt"/>
            </a:endParaRPr>
          </a:p>
          <a:p>
            <a:endParaRPr lang="ru-RU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23211852"/>
      </p:ext>
    </p:extLst>
  </p:cSld>
  <p:clrMapOvr>
    <a:masterClrMapping/>
  </p:clrMapOvr>
  <p:transition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950" y="1381403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243" y="1435215"/>
            <a:ext cx="832374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8244" y="1294420"/>
            <a:ext cx="8552330" cy="151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2181" y="1408298"/>
            <a:ext cx="854839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5" name="Круглая лента лицом вниз 4"/>
          <p:cNvSpPr/>
          <p:nvPr/>
        </p:nvSpPr>
        <p:spPr bwMode="auto">
          <a:xfrm>
            <a:off x="457187" y="1112936"/>
            <a:ext cx="8612849" cy="1442005"/>
          </a:xfrm>
          <a:prstGeom prst="ellipseRibbon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97155" lvl="0">
              <a:lnSpc>
                <a:spcPct val="107000"/>
              </a:lnSpc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ea typeface="Calibri"/>
                <a:cs typeface="Times New Roman"/>
              </a:rPr>
              <a:t>HG </a:t>
            </a:r>
            <a:r>
              <a:rPr lang="ru-RU" sz="1800" dirty="0" err="1">
                <a:solidFill>
                  <a:srgbClr val="000000"/>
                </a:solidFill>
                <a:ea typeface="Calibri"/>
                <a:cs typeface="Times New Roman"/>
              </a:rPr>
              <a:t>Nr</a:t>
            </a:r>
            <a:r>
              <a:rPr lang="ru-RU" sz="1800" dirty="0">
                <a:solidFill>
                  <a:srgbClr val="000000"/>
                </a:solidFill>
                <a:ea typeface="Calibri"/>
                <a:cs typeface="Times New Roman"/>
              </a:rPr>
              <a:t>. 763 от 23.09.2013 о регулировании водного кадастра.</a:t>
            </a:r>
            <a:endParaRPr lang="ru-RU" sz="18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9786" y="3070290"/>
            <a:ext cx="86128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1800" b="0" dirty="0">
                <a:solidFill>
                  <a:srgbClr val="000000"/>
                </a:solidFill>
                <a:latin typeface="+mj-lt"/>
              </a:rPr>
              <a:t>   </a:t>
            </a:r>
            <a:endParaRPr lang="vi-VN" sz="1800" dirty="0">
              <a:solidFill>
                <a:srgbClr val="000000"/>
              </a:solidFill>
              <a:latin typeface="+mj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9787" y="2649071"/>
            <a:ext cx="83707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  <a:latin typeface="+mj-lt"/>
              </a:rPr>
              <a:t>Постановление о водном кадастре устанавливает структуру и содержание кадастра.</a:t>
            </a:r>
          </a:p>
          <a:p>
            <a:r>
              <a:rPr lang="ru-RU" sz="1800" b="0" dirty="0">
                <a:solidFill>
                  <a:srgbClr val="000000"/>
                </a:solidFill>
                <a:latin typeface="+mj-lt"/>
              </a:rPr>
              <a:t>Целью Кадастра является управление, защита и эффективное использование поверхностных и подземных вод на основе государственных доказательств кадастровых данных и предоставления МПУ, ЦПУ физическим и юридическим лицам, заинтересованным в кадастровой информации.</a:t>
            </a:r>
          </a:p>
          <a:p>
            <a:r>
              <a:rPr lang="ru-RU" sz="1800" b="0" dirty="0">
                <a:solidFill>
                  <a:srgbClr val="000000"/>
                </a:solidFill>
                <a:latin typeface="+mj-lt"/>
              </a:rPr>
              <a:t>Кадастр относится к:</a:t>
            </a:r>
          </a:p>
          <a:p>
            <a:r>
              <a:rPr lang="ru-RU" sz="1800" b="0" dirty="0">
                <a:solidFill>
                  <a:srgbClr val="000000"/>
                </a:solidFill>
                <a:latin typeface="+mj-lt"/>
              </a:rPr>
              <a:t>   Глава I. ПОВЕРХНОСТНЫЕ ВОДЫ, глава II. СУБТЕРНАТНЫЕ ВОДЫ, глава III. КАЧЕСТВО ВОДЫ, глава IV. ИСПОЛЬЗОВАНИЕ ВОДЫ, Глава V. ГИДРОТЕХНИЧЕСКОЕ СТРОИТЕЛЬСТВО, Глава VI. ЗЕМЛЯ ФОНДА ВОДЫ</a:t>
            </a:r>
            <a:endParaRPr lang="ru-RU" sz="18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8960245"/>
      </p:ext>
    </p:extLst>
  </p:cSld>
  <p:clrMapOvr>
    <a:masterClrMapping/>
  </p:clrMapOvr>
  <p:transition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950" y="1381403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243" y="1435215"/>
            <a:ext cx="832374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8244" y="1294420"/>
            <a:ext cx="8552330" cy="151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2181" y="1408298"/>
            <a:ext cx="854839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5" name="Круглая лента лицом вниз 4"/>
          <p:cNvSpPr/>
          <p:nvPr/>
        </p:nvSpPr>
        <p:spPr bwMode="auto">
          <a:xfrm>
            <a:off x="457187" y="1112936"/>
            <a:ext cx="8612849" cy="1694719"/>
          </a:xfrm>
          <a:prstGeom prst="ellipseRibbon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97155" lvl="0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ea typeface="Calibri"/>
                <a:cs typeface="Times New Roman"/>
              </a:rPr>
              <a:t>HG 890 от 12.11.2013 для утверждения Положения о требованиях к качеству окружающей среды для поверхностных вод.</a:t>
            </a:r>
            <a:r>
              <a:rPr lang="ro-RO" sz="1800" dirty="0">
                <a:solidFill>
                  <a:srgbClr val="000000"/>
                </a:solidFill>
                <a:ea typeface="Calibri"/>
                <a:cs typeface="Times New Roman"/>
              </a:rPr>
              <a:t> </a:t>
            </a:r>
            <a:endParaRPr lang="ru-RU" sz="18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2181" y="2941926"/>
            <a:ext cx="879045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800" dirty="0">
                <a:solidFill>
                  <a:srgbClr val="000000"/>
                </a:solidFill>
                <a:latin typeface="+mj-lt"/>
              </a:rPr>
              <a:t>Регулирование требований к качеству окружающей среды для поверхностных вод переносит: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00"/>
                </a:solidFill>
                <a:latin typeface="+mj-lt"/>
              </a:rPr>
              <a:t>  </a:t>
            </a:r>
            <a:r>
              <a:rPr lang="ru-RU" sz="1800" b="0" dirty="0">
                <a:solidFill>
                  <a:srgbClr val="000000"/>
                </a:solidFill>
                <a:latin typeface="+mj-lt"/>
              </a:rPr>
              <a:t>частично  Приложение V и Приложение X к Директиве 2000/60 / ЕС и является необходимым инструментом для органов, ответственных за управление водными ресурсами и охраной окружающей среды, при качественной оценке водных ресурсов.</a:t>
            </a:r>
          </a:p>
          <a:p>
            <a:pPr lvl="0"/>
            <a:endParaRPr lang="ru-RU" sz="1800" b="0" dirty="0">
              <a:solidFill>
                <a:srgbClr val="000000"/>
              </a:solidFill>
              <a:latin typeface="+mj-lt"/>
            </a:endParaRPr>
          </a:p>
          <a:p>
            <a:pPr lvl="0"/>
            <a:r>
              <a:rPr lang="ru-RU" sz="1800" b="0" dirty="0">
                <a:solidFill>
                  <a:srgbClr val="000000"/>
                </a:solidFill>
                <a:latin typeface="+mj-lt"/>
              </a:rPr>
              <a:t>Регулирование устанавливает требования к качеству окружающей среды для поверхностных вод и способ классификации поверхностных вод в классах качества.</a:t>
            </a:r>
          </a:p>
          <a:p>
            <a:pPr lvl="0"/>
            <a:r>
              <a:rPr lang="ru-RU" sz="1800" b="0" dirty="0">
                <a:solidFill>
                  <a:srgbClr val="000000"/>
                </a:solidFill>
                <a:latin typeface="+mj-lt"/>
              </a:rPr>
              <a:t>В Положении предусматривается классификация вод с учетом требований к качеству окружающей среды для поверхностных вод и водных объектов. Характеристика классов качества поверхностных вод</a:t>
            </a:r>
            <a:r>
              <a:rPr lang="ru-RU" sz="1800" dirty="0">
                <a:solidFill>
                  <a:srgbClr val="000000"/>
                </a:solidFill>
                <a:latin typeface="+mj-lt"/>
              </a:rPr>
              <a:t>.</a:t>
            </a:r>
            <a:endParaRPr lang="vi-VN" sz="1800" dirty="0">
              <a:solidFill>
                <a:srgbClr val="000000"/>
              </a:solidFill>
              <a:latin typeface="+mj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8243" y="2941926"/>
            <a:ext cx="8609476" cy="3579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o-MD" sz="1800" b="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2181" y="2941925"/>
            <a:ext cx="86963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o-MD" sz="1800" b="0" dirty="0">
              <a:solidFill>
                <a:srgbClr val="000000"/>
              </a:solidFill>
              <a:latin typeface="Times New Roman"/>
            </a:endParaRPr>
          </a:p>
          <a:p>
            <a:endParaRPr lang="ro-MD" sz="1800" b="0" dirty="0">
              <a:solidFill>
                <a:srgbClr val="000000"/>
              </a:solidFill>
              <a:latin typeface="Times New Roman"/>
            </a:endParaRPr>
          </a:p>
          <a:p>
            <a:endParaRPr lang="ru-RU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59330913"/>
      </p:ext>
    </p:extLst>
  </p:cSld>
  <p:clrMapOvr>
    <a:masterClrMapping/>
  </p:clrMapOvr>
  <p:transition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950" y="1381403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243" y="1435215"/>
            <a:ext cx="832374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o-MD" sz="1800" kern="0" dirty="0">
                <a:solidFill>
                  <a:srgbClr val="6E6452"/>
                </a:solidFill>
                <a:latin typeface="Arial"/>
              </a:rPr>
              <a:t>IV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8244" y="1294420"/>
            <a:ext cx="8552330" cy="151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2181" y="1408298"/>
            <a:ext cx="854839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5" name="Круглая лента лицом вниз 4"/>
          <p:cNvSpPr/>
          <p:nvPr/>
        </p:nvSpPr>
        <p:spPr bwMode="auto">
          <a:xfrm>
            <a:off x="457187" y="1112936"/>
            <a:ext cx="8612849" cy="1694719"/>
          </a:xfrm>
          <a:prstGeom prst="ellipseRibbon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97155" lvl="0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ea typeface="Calibri"/>
                <a:cs typeface="Times New Roman"/>
              </a:rPr>
              <a:t>HG 890 от 12.11.2013 для утверждения Положения о требованиях к качеству окружающей среды для поверхностных вод</a:t>
            </a:r>
            <a:r>
              <a:rPr lang="en-US" sz="1800" dirty="0">
                <a:solidFill>
                  <a:srgbClr val="000000"/>
                </a:solidFill>
                <a:ea typeface="Calibri"/>
                <a:cs typeface="Times New Roman"/>
              </a:rPr>
              <a:t>.</a:t>
            </a:r>
            <a:endParaRPr lang="ru-RU" sz="14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marR="97155" lvl="0">
              <a:lnSpc>
                <a:spcPct val="107000"/>
              </a:lnSpc>
              <a:spcAft>
                <a:spcPts val="0"/>
              </a:spcAft>
            </a:pPr>
            <a:r>
              <a:rPr lang="ro-RO" sz="1800" dirty="0">
                <a:solidFill>
                  <a:srgbClr val="000000"/>
                </a:solidFill>
                <a:ea typeface="Calibri"/>
                <a:cs typeface="Times New Roman"/>
              </a:rPr>
              <a:t>. </a:t>
            </a:r>
            <a:endParaRPr lang="ru-RU" sz="18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950" y="2941926"/>
            <a:ext cx="890868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800" dirty="0">
                <a:solidFill>
                  <a:srgbClr val="000000"/>
                </a:solidFill>
                <a:latin typeface="+mj-lt"/>
              </a:rPr>
              <a:t>Постановление предусматривает: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00"/>
                </a:solidFill>
                <a:latin typeface="+mj-lt"/>
              </a:rPr>
              <a:t>  </a:t>
            </a:r>
            <a:r>
              <a:rPr lang="ru-RU" sz="1800" b="0" dirty="0">
                <a:solidFill>
                  <a:srgbClr val="000000"/>
                </a:solidFill>
                <a:latin typeface="+mj-lt"/>
              </a:rPr>
              <a:t>Создание класса качества поверхностных вод;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rgbClr val="000000"/>
                </a:solidFill>
                <a:latin typeface="+mj-lt"/>
              </a:rPr>
              <a:t>  Требования к обзору для классов качества поверхностных вод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rgbClr val="000000"/>
                </a:solidFill>
                <a:latin typeface="+mj-lt"/>
              </a:rPr>
              <a:t>  Общественный доступ к информации о соблюдении требований к качеству поверхностных вод</a:t>
            </a:r>
          </a:p>
          <a:p>
            <a:pPr lvl="0"/>
            <a:r>
              <a:rPr lang="ru-RU" sz="1800" dirty="0">
                <a:solidFill>
                  <a:srgbClr val="000000"/>
                </a:solidFill>
                <a:latin typeface="+mj-lt"/>
              </a:rPr>
              <a:t>Регламент включает 4 приложения: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rgbClr val="000000"/>
                </a:solidFill>
                <a:latin typeface="+mj-lt"/>
              </a:rPr>
              <a:t>Приложение 1 Требования к качеству окружающей среды для поверхностных вод;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rgbClr val="000000"/>
                </a:solidFill>
                <a:latin typeface="+mj-lt"/>
              </a:rPr>
              <a:t>Приложение 2 Оценки качества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rgbClr val="000000"/>
                </a:solidFill>
                <a:latin typeface="+mj-lt"/>
              </a:rPr>
              <a:t>Приложение 3 Ориентировочная релевантность параметров качества для специальных видов водопользования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rgbClr val="000000"/>
                </a:solidFill>
                <a:latin typeface="+mj-lt"/>
              </a:rPr>
              <a:t>Приложение 4 - Процентный расчет</a:t>
            </a:r>
            <a:endParaRPr lang="vi-VN" sz="1800" b="0" dirty="0">
              <a:solidFill>
                <a:srgbClr val="000000"/>
              </a:solidFill>
              <a:latin typeface="+mj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1098" y="2838911"/>
            <a:ext cx="8609476" cy="3579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o-MD" sz="1800" b="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4818" y="2885158"/>
            <a:ext cx="86963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o-MD" sz="1800" b="0" dirty="0">
              <a:solidFill>
                <a:srgbClr val="000000"/>
              </a:solidFill>
              <a:latin typeface="Times New Roman"/>
            </a:endParaRPr>
          </a:p>
          <a:p>
            <a:endParaRPr lang="ro-MD" sz="1800" b="0" dirty="0">
              <a:solidFill>
                <a:srgbClr val="000000"/>
              </a:solidFill>
              <a:latin typeface="Times New Roman"/>
            </a:endParaRPr>
          </a:p>
          <a:p>
            <a:endParaRPr lang="ru-RU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86732592"/>
      </p:ext>
    </p:extLst>
  </p:cSld>
  <p:clrMapOvr>
    <a:masterClrMapping/>
  </p:clrMapOvr>
  <p:transition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950" y="1381403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243" y="1435215"/>
            <a:ext cx="832374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o-MD" sz="1800" kern="0" dirty="0">
                <a:solidFill>
                  <a:srgbClr val="6E6452"/>
                </a:solidFill>
                <a:latin typeface="Arial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8244" y="2811157"/>
            <a:ext cx="8552330" cy="151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2181" y="1408298"/>
            <a:ext cx="854839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5" name="Круглая лента лицом вниз 4"/>
          <p:cNvSpPr/>
          <p:nvPr/>
        </p:nvSpPr>
        <p:spPr bwMode="auto">
          <a:xfrm>
            <a:off x="73950" y="1382906"/>
            <a:ext cx="8970346" cy="1428251"/>
          </a:xfrm>
          <a:prstGeom prst="ellipseRibbon">
            <a:avLst>
              <a:gd name="adj1" fmla="val 25000"/>
              <a:gd name="adj2" fmla="val 55097"/>
              <a:gd name="adj3" fmla="val 12500"/>
            </a:avLst>
          </a:prstGeom>
          <a:ln>
            <a:solidFill>
              <a:srgbClr val="FF0000"/>
            </a:solidFill>
            <a:headEnd type="none" w="med" len="med"/>
            <a:tailEnd type="none" w="med" len="med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97155" lvl="0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ea typeface="Calibri"/>
                <a:cs typeface="Times New Roman"/>
              </a:rPr>
              <a:t>HG 890 от 12.11.2013 для утверждения Положения о требованиях к качеству окружающей среды для поверхностных вод</a:t>
            </a:r>
            <a:r>
              <a:rPr lang="en-US" sz="1800" dirty="0">
                <a:solidFill>
                  <a:srgbClr val="000000"/>
                </a:solidFill>
                <a:ea typeface="Calibri"/>
                <a:cs typeface="Times New Roman"/>
              </a:rPr>
              <a:t>.</a:t>
            </a:r>
            <a:endParaRPr lang="ru-RU" sz="14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marR="97155" lvl="0">
              <a:lnSpc>
                <a:spcPct val="107000"/>
              </a:lnSpc>
              <a:spcAft>
                <a:spcPts val="0"/>
              </a:spcAft>
            </a:pPr>
            <a:r>
              <a:rPr lang="ro-RO" sz="1800" dirty="0">
                <a:solidFill>
                  <a:srgbClr val="000000"/>
                </a:solidFill>
                <a:ea typeface="Calibri"/>
                <a:cs typeface="Times New Roman"/>
              </a:rPr>
              <a:t>. </a:t>
            </a:r>
            <a:endParaRPr lang="ru-RU" sz="18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R="97155" lvl="0">
              <a:lnSpc>
                <a:spcPct val="107000"/>
              </a:lnSpc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a typeface="Calibri"/>
                <a:cs typeface="Times New Roman"/>
              </a:rPr>
              <a:t>.</a:t>
            </a:r>
            <a:endParaRPr lang="ru-RU" sz="14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8243" y="2941926"/>
            <a:ext cx="8609476" cy="3579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o-MD" sz="1800" b="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2181" y="2941925"/>
            <a:ext cx="86963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o-MD" sz="1800" b="0" dirty="0">
              <a:solidFill>
                <a:srgbClr val="000000"/>
              </a:solidFill>
              <a:latin typeface="Times New Roman"/>
            </a:endParaRPr>
          </a:p>
          <a:p>
            <a:endParaRPr lang="ro-MD" sz="1800" b="0" dirty="0">
              <a:solidFill>
                <a:srgbClr val="000000"/>
              </a:solidFill>
              <a:latin typeface="Times New Roman"/>
            </a:endParaRPr>
          </a:p>
          <a:p>
            <a:endParaRPr lang="ru-RU" sz="1800" dirty="0">
              <a:latin typeface="+mj-lt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843724"/>
              </p:ext>
            </p:extLst>
          </p:nvPr>
        </p:nvGraphicFramePr>
        <p:xfrm>
          <a:off x="201706" y="2932606"/>
          <a:ext cx="8686802" cy="3787323"/>
        </p:xfrm>
        <a:graphic>
          <a:graphicData uri="http://schemas.openxmlformats.org/drawingml/2006/table">
            <a:tbl>
              <a:tblPr firstRow="1" firstCol="1" lastCol="1" bandRow="1" bandCol="1"/>
              <a:tblGrid>
                <a:gridCol w="13099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94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94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94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948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2948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2948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900" b="1" dirty="0">
                          <a:effectLst/>
                          <a:latin typeface="Times New Roman"/>
                          <a:ea typeface="MS Mincho"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MS Mincho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err="1">
                          <a:effectLst/>
                          <a:latin typeface="Times New Roman"/>
                          <a:ea typeface="MS Mincho"/>
                        </a:rPr>
                        <a:t>Использ</a:t>
                      </a:r>
                      <a:r>
                        <a:rPr lang="ru-RU" sz="900" b="1" dirty="0">
                          <a:effectLst/>
                          <a:latin typeface="Times New Roman"/>
                          <a:ea typeface="MS Mincho"/>
                        </a:rPr>
                        <a:t>.</a:t>
                      </a:r>
                      <a:endParaRPr lang="ru-RU" sz="9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9349" marR="49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MS Mincho"/>
                        </a:rPr>
                        <a:t> </a:t>
                      </a:r>
                      <a:r>
                        <a:rPr lang="ro-RO" sz="900" b="1" dirty="0">
                          <a:effectLst/>
                          <a:latin typeface="Times New Roman"/>
                          <a:ea typeface="MS Mincho"/>
                        </a:rPr>
                        <a:t>Diferenţierea</a:t>
                      </a:r>
                      <a:endParaRPr lang="ru-RU" sz="900" dirty="0">
                        <a:effectLst/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900" b="1" dirty="0">
                          <a:effectLst/>
                          <a:latin typeface="Times New Roman"/>
                          <a:ea typeface="MS Mincho"/>
                        </a:rPr>
                        <a:t>    folosinţei</a:t>
                      </a:r>
                      <a:endParaRPr lang="ru-RU" sz="9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9349" marR="49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MS Mincho"/>
                        </a:rPr>
                        <a:t>Категория качества воды</a:t>
                      </a:r>
                      <a:endParaRPr lang="ru-RU" sz="9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9349" marR="49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68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900" b="1" dirty="0">
                          <a:effectLst/>
                          <a:latin typeface="Times New Roman"/>
                          <a:ea typeface="MS Mincho"/>
                        </a:rPr>
                        <a:t>I</a:t>
                      </a:r>
                      <a:endParaRPr lang="ru-RU" sz="9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9349" marR="49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900" b="1">
                          <a:effectLst/>
                          <a:latin typeface="Times New Roman"/>
                          <a:ea typeface="MS Mincho"/>
                        </a:rPr>
                        <a:t>II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9349" marR="49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900" b="1">
                          <a:effectLst/>
                          <a:latin typeface="Times New Roman"/>
                          <a:ea typeface="MS Mincho"/>
                        </a:rPr>
                        <a:t>III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9349" marR="49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900" b="1">
                          <a:effectLst/>
                          <a:latin typeface="Times New Roman"/>
                          <a:ea typeface="MS Mincho"/>
                        </a:rPr>
                        <a:t>IV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9349" marR="49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900" b="1">
                          <a:effectLst/>
                          <a:latin typeface="Times New Roman"/>
                          <a:ea typeface="MS Mincho"/>
                        </a:rPr>
                        <a:t>V</a:t>
                      </a:r>
                      <a:endParaRPr lang="ru-RU" sz="9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9349" marR="49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3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MS Mincho"/>
                        </a:rPr>
                        <a:t>Функционирование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MS Mincho"/>
                        </a:rPr>
                        <a:t>екосистем</a:t>
                      </a:r>
                      <a:endParaRPr lang="ru-RU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9349" marR="49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Times New Roman"/>
                          <a:ea typeface="MS Mincho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9349" marR="49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Times New Roman"/>
                          <a:ea typeface="MS Mincho"/>
                        </a:rPr>
                        <a:t>+</a:t>
                      </a:r>
                      <a:endParaRPr lang="ru-RU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9349" marR="49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Times New Roman"/>
                          <a:ea typeface="MS Mincho"/>
                        </a:rPr>
                        <a:t>+</a:t>
                      </a:r>
                      <a:endParaRPr lang="ru-RU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9349" marR="49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/>
                          <a:ea typeface="MS Mincho"/>
                        </a:rPr>
                        <a:t>-</a:t>
                      </a:r>
                      <a:endParaRPr lang="ru-RU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9349" marR="49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Times New Roman"/>
                          <a:ea typeface="MS Mincho"/>
                        </a:rPr>
                        <a:t>-</a:t>
                      </a:r>
                      <a:endParaRPr lang="ru-RU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9349" marR="49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/>
                          <a:ea typeface="MS Mincho"/>
                        </a:rPr>
                        <a:t>-</a:t>
                      </a:r>
                      <a:endParaRPr lang="ru-RU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9349" marR="49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6847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MS Mincho"/>
                        </a:rPr>
                        <a:t>Рыбоводство /охрана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MS Mincho"/>
                        </a:rPr>
                        <a:t>ихтофауны</a:t>
                      </a:r>
                      <a:endParaRPr lang="ru-RU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9349" marR="49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/>
                          <a:ea typeface="MS Mincho"/>
                        </a:rPr>
                        <a:t>Salmonide</a:t>
                      </a:r>
                      <a:endParaRPr lang="ru-RU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9349" marR="49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Times New Roman"/>
                          <a:ea typeface="MS Mincho"/>
                        </a:rPr>
                        <a:t>+</a:t>
                      </a:r>
                      <a:endParaRPr lang="ru-RU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9349" marR="49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Times New Roman"/>
                          <a:ea typeface="MS Mincho"/>
                        </a:rPr>
                        <a:t>+</a:t>
                      </a:r>
                      <a:endParaRPr lang="ru-RU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9349" marR="49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/>
                          <a:ea typeface="MS Mincho"/>
                        </a:rPr>
                        <a:t>-</a:t>
                      </a:r>
                      <a:endParaRPr lang="ru-RU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9349" marR="49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/>
                          <a:ea typeface="MS Mincho"/>
                        </a:rPr>
                        <a:t>-</a:t>
                      </a:r>
                      <a:endParaRPr lang="ru-RU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9349" marR="49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/>
                          <a:ea typeface="MS Mincho"/>
                        </a:rPr>
                        <a:t>-</a:t>
                      </a:r>
                      <a:endParaRPr lang="ru-RU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9349" marR="49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86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Times New Roman"/>
                          <a:ea typeface="MS Mincho"/>
                        </a:rPr>
                        <a:t>Ciprinide</a:t>
                      </a:r>
                      <a:endParaRPr lang="ru-RU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9349" marR="49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Times New Roman"/>
                          <a:ea typeface="MS Mincho"/>
                        </a:rPr>
                        <a:t>+</a:t>
                      </a:r>
                      <a:endParaRPr lang="ru-RU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9349" marR="49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Times New Roman"/>
                          <a:ea typeface="MS Mincho"/>
                        </a:rPr>
                        <a:t>+</a:t>
                      </a:r>
                      <a:endParaRPr lang="ru-RU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9349" marR="49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Times New Roman"/>
                          <a:ea typeface="MS Mincho"/>
                        </a:rPr>
                        <a:t>+</a:t>
                      </a:r>
                      <a:endParaRPr lang="ru-RU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9349" marR="49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Times New Roman"/>
                          <a:ea typeface="MS Mincho"/>
                        </a:rPr>
                        <a:t>-</a:t>
                      </a:r>
                      <a:endParaRPr lang="ru-RU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9349" marR="49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/>
                          <a:ea typeface="MS Mincho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9349" marR="49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6847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/>
                          <a:ea typeface="MS Mincho"/>
                        </a:rPr>
                        <a:t>Водоснабж</a:t>
                      </a:r>
                      <a:r>
                        <a:rPr lang="ru-RU" sz="1400" dirty="0">
                          <a:effectLst/>
                          <a:latin typeface="Times New Roman"/>
                          <a:ea typeface="MS Mincho"/>
                        </a:rPr>
                        <a:t> и канализация</a:t>
                      </a:r>
                      <a:r>
                        <a:rPr lang="ro-RO" sz="1400" dirty="0">
                          <a:effectLst/>
                          <a:latin typeface="Times New Roman"/>
                          <a:ea typeface="MS Mincho"/>
                        </a:rPr>
                        <a:t> </a:t>
                      </a:r>
                      <a:endParaRPr lang="ru-RU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9349" marR="49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Times New Roman"/>
                          <a:ea typeface="MS Mincho"/>
                        </a:rPr>
                        <a:t>tratare simplă  </a:t>
                      </a:r>
                      <a:endParaRPr lang="ru-RU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9349" marR="49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Times New Roman"/>
                          <a:ea typeface="MS Mincho"/>
                        </a:rPr>
                        <a:t>+</a:t>
                      </a:r>
                      <a:endParaRPr lang="ru-RU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9349" marR="49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Times New Roman"/>
                          <a:ea typeface="MS Mincho"/>
                        </a:rPr>
                        <a:t>+</a:t>
                      </a:r>
                      <a:endParaRPr lang="ru-RU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9349" marR="49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/>
                          <a:ea typeface="MS Mincho"/>
                        </a:rPr>
                        <a:t>-</a:t>
                      </a:r>
                      <a:endParaRPr lang="ru-RU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9349" marR="49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/>
                          <a:ea typeface="MS Mincho"/>
                        </a:rPr>
                        <a:t>-</a:t>
                      </a:r>
                      <a:endParaRPr lang="ru-RU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9349" marR="49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/>
                          <a:ea typeface="MS Mincho"/>
                        </a:rPr>
                        <a:t>-</a:t>
                      </a:r>
                      <a:endParaRPr lang="ru-RU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9349" marR="49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468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Times New Roman"/>
                          <a:ea typeface="MS Mincho"/>
                        </a:rPr>
                        <a:t>tratare normală </a:t>
                      </a:r>
                      <a:endParaRPr lang="ru-RU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9349" marR="49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/>
                          <a:ea typeface="MS Mincho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9349" marR="49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/>
                          <a:ea typeface="MS Mincho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9349" marR="49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/>
                          <a:ea typeface="MS Mincho"/>
                        </a:rPr>
                        <a:t>+</a:t>
                      </a:r>
                      <a:endParaRPr lang="ru-RU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9349" marR="49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/>
                          <a:ea typeface="MS Mincho"/>
                        </a:rPr>
                        <a:t>-</a:t>
                      </a:r>
                      <a:endParaRPr lang="ru-RU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9349" marR="49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/>
                          <a:ea typeface="MS Mincho"/>
                        </a:rPr>
                        <a:t>-</a:t>
                      </a:r>
                      <a:endParaRPr lang="ru-RU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9349" marR="49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29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Times New Roman"/>
                          <a:ea typeface="MS Mincho"/>
                        </a:rPr>
                        <a:t>tratare avansată </a:t>
                      </a:r>
                      <a:endParaRPr lang="ru-RU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9349" marR="49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Times New Roman"/>
                          <a:ea typeface="MS Mincho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9349" marR="49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Times New Roman"/>
                          <a:ea typeface="MS Mincho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9349" marR="49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Times New Roman"/>
                          <a:ea typeface="MS Mincho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9349" marR="49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Times New Roman"/>
                          <a:ea typeface="MS Mincho"/>
                        </a:rPr>
                        <a:t>+</a:t>
                      </a:r>
                      <a:endParaRPr lang="ru-RU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9349" marR="49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/>
                          <a:ea typeface="MS Mincho"/>
                        </a:rPr>
                        <a:t>-</a:t>
                      </a:r>
                      <a:endParaRPr lang="ru-RU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9349" marR="49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36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MS Mincho"/>
                        </a:rPr>
                        <a:t>Деятельность по рекреации</a:t>
                      </a:r>
                    </a:p>
                  </a:txBody>
                  <a:tcPr marL="49349" marR="49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/>
                          <a:ea typeface="MS Mincho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9349" marR="49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Times New Roman"/>
                          <a:ea typeface="MS Mincho"/>
                        </a:rPr>
                        <a:t>+</a:t>
                      </a:r>
                      <a:endParaRPr lang="ru-RU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9349" marR="49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Times New Roman"/>
                          <a:ea typeface="MS Mincho"/>
                        </a:rPr>
                        <a:t>+</a:t>
                      </a:r>
                      <a:endParaRPr lang="ru-RU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9349" marR="49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Times New Roman"/>
                          <a:ea typeface="MS Mincho"/>
                        </a:rPr>
                        <a:t>+</a:t>
                      </a:r>
                      <a:endParaRPr lang="ru-RU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9349" marR="49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/>
                          <a:ea typeface="MS Mincho"/>
                        </a:rPr>
                        <a:t>-</a:t>
                      </a:r>
                      <a:endParaRPr lang="ru-RU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9349" marR="49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/>
                          <a:ea typeface="MS Mincho"/>
                        </a:rPr>
                        <a:t>-</a:t>
                      </a:r>
                      <a:endParaRPr lang="ru-RU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9349" marR="49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46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/>
                          <a:ea typeface="MS Mincho"/>
                        </a:rPr>
                        <a:t>Иригация</a:t>
                      </a:r>
                      <a:endParaRPr lang="ru-RU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9349" marR="49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/>
                          <a:ea typeface="MS Mincho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9349" marR="49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Times New Roman"/>
                          <a:ea typeface="MS Mincho"/>
                        </a:rPr>
                        <a:t>+</a:t>
                      </a:r>
                      <a:endParaRPr lang="ru-RU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9349" marR="49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Times New Roman"/>
                          <a:ea typeface="MS Mincho"/>
                        </a:rPr>
                        <a:t>+</a:t>
                      </a:r>
                      <a:endParaRPr lang="ru-RU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9349" marR="49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Times New Roman"/>
                          <a:ea typeface="MS Mincho"/>
                        </a:rPr>
                        <a:t>+</a:t>
                      </a:r>
                      <a:endParaRPr lang="ru-RU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9349" marR="49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/>
                          <a:ea typeface="MS Mincho"/>
                        </a:rPr>
                        <a:t>-</a:t>
                      </a:r>
                      <a:endParaRPr lang="ru-RU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9349" marR="49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/>
                          <a:ea typeface="MS Mincho"/>
                        </a:rPr>
                        <a:t>-</a:t>
                      </a:r>
                      <a:endParaRPr lang="ru-RU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9349" marR="49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32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/>
                          <a:ea typeface="MS Mincho"/>
                        </a:rPr>
                        <a:t>Использ</a:t>
                      </a:r>
                      <a:r>
                        <a:rPr lang="ru-RU" sz="1400" dirty="0">
                          <a:effectLst/>
                          <a:latin typeface="Times New Roman"/>
                          <a:ea typeface="MS Mincho"/>
                        </a:rPr>
                        <a:t>. вод в личных целях</a:t>
                      </a:r>
                    </a:p>
                  </a:txBody>
                  <a:tcPr marL="49349" marR="49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/>
                          <a:ea typeface="MS Mincho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9349" marR="49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Times New Roman"/>
                          <a:ea typeface="MS Mincho"/>
                        </a:rPr>
                        <a:t>+</a:t>
                      </a:r>
                      <a:endParaRPr lang="ru-RU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9349" marR="49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Times New Roman"/>
                          <a:ea typeface="MS Mincho"/>
                        </a:rPr>
                        <a:t>+</a:t>
                      </a:r>
                      <a:endParaRPr lang="ru-RU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9349" marR="49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Times New Roman"/>
                          <a:ea typeface="MS Mincho"/>
                        </a:rPr>
                        <a:t>+</a:t>
                      </a:r>
                      <a:endParaRPr lang="ru-RU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9349" marR="49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Times New Roman"/>
                          <a:ea typeface="MS Mincho"/>
                        </a:rPr>
                        <a:t>+</a:t>
                      </a:r>
                      <a:endParaRPr lang="ru-RU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9349" marR="49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/>
                          <a:ea typeface="MS Mincho"/>
                        </a:rPr>
                        <a:t>-</a:t>
                      </a:r>
                      <a:endParaRPr lang="ru-RU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9349" marR="49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79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/>
                          <a:ea typeface="MS Mincho"/>
                        </a:rPr>
                        <a:t>Использ</a:t>
                      </a:r>
                      <a:r>
                        <a:rPr lang="ru-RU" sz="1400" dirty="0">
                          <a:effectLst/>
                          <a:latin typeface="Times New Roman"/>
                          <a:ea typeface="MS Mincho"/>
                        </a:rPr>
                        <a:t>.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MS Mincho"/>
                        </a:rPr>
                        <a:t>Гидро</a:t>
                      </a:r>
                      <a:r>
                        <a:rPr lang="ru-RU" sz="1400" dirty="0">
                          <a:effectLst/>
                          <a:latin typeface="Times New Roman"/>
                          <a:ea typeface="MS Mincho"/>
                        </a:rPr>
                        <a:t> энергии</a:t>
                      </a:r>
                    </a:p>
                  </a:txBody>
                  <a:tcPr marL="49349" marR="49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/>
                          <a:ea typeface="MS Mincho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9349" marR="49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/>
                          <a:ea typeface="MS Mincho"/>
                        </a:rPr>
                        <a:t>+</a:t>
                      </a:r>
                      <a:endParaRPr lang="ru-RU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9349" marR="49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Times New Roman"/>
                          <a:ea typeface="MS Mincho"/>
                        </a:rPr>
                        <a:t>+</a:t>
                      </a:r>
                      <a:endParaRPr lang="ru-RU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9349" marR="49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Times New Roman"/>
                          <a:ea typeface="MS Mincho"/>
                        </a:rPr>
                        <a:t>+</a:t>
                      </a:r>
                      <a:endParaRPr lang="ru-RU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9349" marR="49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Times New Roman"/>
                          <a:ea typeface="MS Mincho"/>
                        </a:rPr>
                        <a:t>+</a:t>
                      </a:r>
                      <a:endParaRPr lang="ru-RU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9349" marR="49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Times New Roman"/>
                          <a:ea typeface="MS Mincho"/>
                        </a:rPr>
                        <a:t>+</a:t>
                      </a:r>
                      <a:endParaRPr lang="ru-RU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9349" marR="49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46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Times New Roman"/>
                          <a:ea typeface="MS Mincho"/>
                        </a:rPr>
                        <a:t>T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MS Mincho"/>
                        </a:rPr>
                        <a:t>ранспорт</a:t>
                      </a:r>
                      <a:endParaRPr lang="ru-RU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9349" marR="49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/>
                          <a:ea typeface="MS Mincho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9349" marR="49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/>
                          <a:ea typeface="MS Mincho"/>
                        </a:rPr>
                        <a:t>+</a:t>
                      </a:r>
                      <a:endParaRPr lang="ru-RU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9349" marR="49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/>
                          <a:ea typeface="MS Mincho"/>
                        </a:rPr>
                        <a:t>+</a:t>
                      </a:r>
                      <a:endParaRPr lang="ru-RU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9349" marR="49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  <a:latin typeface="Times New Roman"/>
                          <a:ea typeface="MS Mincho"/>
                        </a:rPr>
                        <a:t>+</a:t>
                      </a:r>
                      <a:endParaRPr lang="ru-RU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9349" marR="49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Times New Roman"/>
                          <a:ea typeface="MS Mincho"/>
                        </a:rPr>
                        <a:t>+</a:t>
                      </a:r>
                      <a:endParaRPr lang="ru-RU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9349" marR="49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  <a:latin typeface="Times New Roman"/>
                          <a:ea typeface="MS Mincho"/>
                        </a:rPr>
                        <a:t>+</a:t>
                      </a:r>
                      <a:endParaRPr lang="ru-RU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9349" marR="49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0785936"/>
      </p:ext>
    </p:extLst>
  </p:cSld>
  <p:clrMapOvr>
    <a:masterClrMapping/>
  </p:clrMapOvr>
  <p:transition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950" y="1381403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243" y="1435215"/>
            <a:ext cx="832374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o-MD" sz="1800" kern="0" dirty="0">
                <a:solidFill>
                  <a:srgbClr val="6E6452"/>
                </a:solidFill>
                <a:latin typeface="Arial"/>
              </a:rPr>
              <a:t>IV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8244" y="1294420"/>
            <a:ext cx="8552330" cy="151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2181" y="1408298"/>
            <a:ext cx="854839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5" name="Круглая лента лицом вниз 4"/>
          <p:cNvSpPr/>
          <p:nvPr/>
        </p:nvSpPr>
        <p:spPr bwMode="auto">
          <a:xfrm>
            <a:off x="457187" y="1294420"/>
            <a:ext cx="8612849" cy="1875500"/>
          </a:xfrm>
          <a:prstGeom prst="ellipseRibbon">
            <a:avLst>
              <a:gd name="adj1" fmla="val 25000"/>
              <a:gd name="adj2" fmla="val 63739"/>
              <a:gd name="adj3" fmla="val 12500"/>
            </a:avLst>
          </a:prstGeom>
          <a:ln>
            <a:solidFill>
              <a:srgbClr val="FF0000"/>
            </a:solidFill>
            <a:headEnd type="none" w="med" len="med"/>
            <a:tailEnd type="none" w="med" len="med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97155" lvl="0">
              <a:lnSpc>
                <a:spcPct val="107000"/>
              </a:lnSpc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ea typeface="Calibri"/>
                <a:cs typeface="Times New Roman"/>
              </a:rPr>
              <a:t>ПП </a:t>
            </a:r>
            <a:r>
              <a:rPr lang="ru-RU" sz="1800" dirty="0" err="1">
                <a:solidFill>
                  <a:srgbClr val="000000"/>
                </a:solidFill>
                <a:ea typeface="Calibri"/>
                <a:cs typeface="Times New Roman"/>
              </a:rPr>
              <a:t>Nr</a:t>
            </a:r>
            <a:r>
              <a:rPr lang="ru-RU" sz="1800" dirty="0">
                <a:solidFill>
                  <a:srgbClr val="000000"/>
                </a:solidFill>
                <a:ea typeface="Calibri"/>
                <a:cs typeface="Times New Roman"/>
              </a:rPr>
              <a:t>. 775 от 04.10.2013 о границах гидрографических бассейновых округов и</a:t>
            </a:r>
          </a:p>
          <a:p>
            <a:pPr marR="97155" lvl="0">
              <a:lnSpc>
                <a:spcPct val="107000"/>
              </a:lnSpc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ea typeface="Calibri"/>
                <a:cs typeface="Times New Roman"/>
              </a:rPr>
              <a:t> подбассейнов и специальных картах, на которых они определены</a:t>
            </a:r>
            <a:endParaRPr lang="ru-RU" sz="18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950" y="2941926"/>
            <a:ext cx="8908685" cy="3330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7155" lvl="0">
              <a:lnSpc>
                <a:spcPct val="107000"/>
              </a:lnSpc>
              <a:spcAft>
                <a:spcPts val="0"/>
              </a:spcAft>
            </a:pPr>
            <a:endParaRPr lang="ro-MD" sz="1800" dirty="0">
              <a:solidFill>
                <a:srgbClr val="000000"/>
              </a:solidFill>
              <a:latin typeface="+mj-lt"/>
              <a:ea typeface="Calibri"/>
              <a:cs typeface="Times New Roman"/>
            </a:endParaRPr>
          </a:p>
          <a:p>
            <a:pPr marR="97155" lvl="0">
              <a:lnSpc>
                <a:spcPct val="107000"/>
              </a:lnSpc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ПП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Nr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. 775 </a:t>
            </a:r>
            <a:r>
              <a:rPr lang="ru-RU" sz="1800" b="0" dirty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от 04.10.2013 о границах бассейнов и </a:t>
            </a:r>
            <a:r>
              <a:rPr lang="ru-RU" sz="1800" b="0" dirty="0" err="1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суббассейнов</a:t>
            </a:r>
            <a:r>
              <a:rPr lang="ru-RU" sz="1800" b="0" dirty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 и специальных карт, в которых они определены.</a:t>
            </a:r>
          </a:p>
          <a:p>
            <a:pPr marR="97155" lvl="0">
              <a:lnSpc>
                <a:spcPct val="107000"/>
              </a:lnSpc>
              <a:spcAft>
                <a:spcPts val="0"/>
              </a:spcAft>
            </a:pPr>
            <a:endParaRPr lang="ru-RU" sz="1800" b="0" dirty="0">
              <a:solidFill>
                <a:srgbClr val="000000"/>
              </a:solidFill>
              <a:latin typeface="+mj-lt"/>
              <a:ea typeface="Calibri"/>
              <a:cs typeface="Times New Roman"/>
            </a:endParaRPr>
          </a:p>
          <a:p>
            <a:pPr marR="97155" lvl="0">
              <a:lnSpc>
                <a:spcPct val="107000"/>
              </a:lnSpc>
              <a:spcAft>
                <a:spcPts val="0"/>
              </a:spcAft>
            </a:pPr>
            <a:r>
              <a:rPr lang="ru-RU" sz="1800" b="0" dirty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Регламент основан на ст. 5 Закона о воде №. 272 от 23 декабря 2011 года (Официальный вестник Республики Молдова, 2012 год, № 81, статья 264).</a:t>
            </a:r>
          </a:p>
          <a:p>
            <a:pPr marR="97155" lvl="0">
              <a:lnSpc>
                <a:spcPct val="107000"/>
              </a:lnSpc>
              <a:spcAft>
                <a:spcPts val="0"/>
              </a:spcAft>
            </a:pPr>
            <a:endParaRPr lang="ru-RU" sz="1800" b="0" dirty="0">
              <a:solidFill>
                <a:srgbClr val="000000"/>
              </a:solidFill>
              <a:latin typeface="+mj-lt"/>
              <a:ea typeface="Calibri"/>
              <a:cs typeface="Times New Roman"/>
            </a:endParaRPr>
          </a:p>
          <a:p>
            <a:pPr marR="97155" lvl="0">
              <a:lnSpc>
                <a:spcPct val="107000"/>
              </a:lnSpc>
              <a:spcAft>
                <a:spcPts val="0"/>
              </a:spcAft>
            </a:pPr>
            <a:r>
              <a:rPr lang="ru-RU" sz="1800" b="0" dirty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Регулирование включает границы районов речных бассейнов и особую карту, в которой они определены, согласно Приложению 1 и границам гидрографических подбассейнов и специальной карте, в которой они определены, согласно Приложению №. 2.</a:t>
            </a:r>
            <a:endParaRPr lang="vi-VN" sz="1800" b="0" dirty="0">
              <a:solidFill>
                <a:srgbClr val="000000"/>
              </a:solidFill>
              <a:latin typeface="+mj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8243" y="2941926"/>
            <a:ext cx="8609476" cy="3579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o-MD" sz="1800" b="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2181" y="2941925"/>
            <a:ext cx="86963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o-MD" sz="1800" b="0" dirty="0">
              <a:solidFill>
                <a:srgbClr val="000000"/>
              </a:solidFill>
              <a:latin typeface="Times New Roman"/>
            </a:endParaRPr>
          </a:p>
          <a:p>
            <a:endParaRPr lang="ro-MD" sz="1800" b="0" dirty="0">
              <a:solidFill>
                <a:srgbClr val="000000"/>
              </a:solidFill>
              <a:latin typeface="Times New Roman"/>
            </a:endParaRPr>
          </a:p>
          <a:p>
            <a:endParaRPr lang="ru-RU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5646251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0" dirty="0"/>
              <a:t>Tamara </a:t>
            </a:r>
            <a:r>
              <a:rPr lang="en-US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0252" y="1445038"/>
            <a:ext cx="77541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 Соглашения об </a:t>
            </a:r>
          </a:p>
          <a:p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Ассоциации   РМ -  ЕС</a:t>
            </a:r>
            <a:endParaRPr lang="ro-RO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4129" y="1952870"/>
            <a:ext cx="8646443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panose="020B0604020202020204" pitchFamily="34" charset="0"/>
              <a:buChar char="•"/>
              <a:tabLst>
                <a:tab pos="2190750" algn="l"/>
              </a:tabLst>
            </a:pPr>
            <a:endParaRPr lang="ro-MD" sz="1800" kern="0" dirty="0">
              <a:solidFill>
                <a:schemeClr val="tx1"/>
              </a:solidFill>
              <a:latin typeface="Arial"/>
            </a:endParaRPr>
          </a:p>
          <a:p>
            <a:pPr marL="285750" indent="-285750">
              <a:spcBef>
                <a:spcPts val="400"/>
              </a:spcBef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2190750" algn="l"/>
              </a:tabLst>
            </a:pPr>
            <a:r>
              <a:rPr lang="ru-RU" sz="1800" kern="0" dirty="0">
                <a:solidFill>
                  <a:schemeClr val="tx1"/>
                </a:solidFill>
                <a:latin typeface="Arial"/>
              </a:rPr>
              <a:t>улучшение общественного здравоохранения</a:t>
            </a:r>
            <a:r>
              <a:rPr lang="ru-RU" sz="1800" b="0" kern="0" dirty="0">
                <a:solidFill>
                  <a:schemeClr val="tx1"/>
                </a:solidFill>
                <a:latin typeface="Arial"/>
              </a:rPr>
              <a:t>, сохранение природных ресурсов, повышение экономической и экологической эффективности, интеграция окружающей среды в другие области политики и использование современных технологий,</a:t>
            </a:r>
          </a:p>
          <a:p>
            <a:pPr marL="285750" indent="-285750">
              <a:spcBef>
                <a:spcPts val="400"/>
              </a:spcBef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2190750" algn="l"/>
              </a:tabLst>
            </a:pPr>
            <a:r>
              <a:rPr lang="ru-RU" sz="1800" kern="0" dirty="0">
                <a:solidFill>
                  <a:schemeClr val="tx1"/>
                </a:solidFill>
                <a:latin typeface="Arial"/>
              </a:rPr>
              <a:t>повышения прозрачности процесса принятия решений</a:t>
            </a:r>
            <a:r>
              <a:rPr lang="ru-RU" sz="1800" b="0" kern="0" dirty="0">
                <a:solidFill>
                  <a:schemeClr val="tx1"/>
                </a:solidFill>
                <a:latin typeface="Arial"/>
              </a:rPr>
              <a:t>, а также осведомленности, информации, консультаций и участия всех граждан в процессе принятия решений в области окружающей среды.</a:t>
            </a:r>
          </a:p>
          <a:p>
            <a:pPr marL="285750" indent="-285750">
              <a:spcBef>
                <a:spcPts val="400"/>
              </a:spcBef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2190750" algn="l"/>
              </a:tabLst>
            </a:pPr>
            <a:r>
              <a:rPr lang="ru-RU" sz="1800" kern="0" dirty="0">
                <a:solidFill>
                  <a:schemeClr val="tx1"/>
                </a:solidFill>
                <a:latin typeface="Arial"/>
              </a:rPr>
              <a:t>провести Оценку воздействия на окружающую среду (</a:t>
            </a:r>
            <a:r>
              <a:rPr lang="ru-RU" sz="1800" b="0" kern="0" dirty="0">
                <a:solidFill>
                  <a:schemeClr val="tx1"/>
                </a:solidFill>
                <a:latin typeface="Arial"/>
              </a:rPr>
              <a:t>ОВОС) всех проектов, которые могут оказать значительное воздействие на окружающую среду,</a:t>
            </a:r>
          </a:p>
          <a:p>
            <a:pPr marL="285750" indent="-285750">
              <a:spcBef>
                <a:spcPts val="400"/>
              </a:spcBef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2190750" algn="l"/>
              </a:tabLst>
            </a:pPr>
            <a:r>
              <a:rPr lang="ru-RU" sz="1800" kern="0" dirty="0">
                <a:solidFill>
                  <a:schemeClr val="tx1"/>
                </a:solidFill>
                <a:latin typeface="Arial"/>
              </a:rPr>
              <a:t>обеспечить стратегическую экологическую оценку </a:t>
            </a:r>
            <a:r>
              <a:rPr lang="ru-RU" sz="1800" b="0" kern="0" dirty="0">
                <a:solidFill>
                  <a:schemeClr val="tx1"/>
                </a:solidFill>
                <a:latin typeface="Arial"/>
              </a:rPr>
              <a:t>(СЭО) для планов, программ и политики.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395" y="1294420"/>
            <a:ext cx="1700213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0021632"/>
      </p:ext>
    </p:extLst>
  </p:cSld>
  <p:clrMapOvr>
    <a:masterClrMapping/>
  </p:clrMapOvr>
  <p:transition/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950" y="1381403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243" y="1435215"/>
            <a:ext cx="832374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o-MD" sz="1800" kern="0" dirty="0">
                <a:solidFill>
                  <a:srgbClr val="6E6452"/>
                </a:solidFill>
                <a:latin typeface="Arial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8244" y="1294420"/>
            <a:ext cx="8552330" cy="151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49329" y="1633875"/>
            <a:ext cx="854839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chemeClr val="tx1"/>
                </a:solidFill>
                <a:latin typeface="Arial"/>
              </a:rPr>
              <a:t> </a:t>
            </a:r>
            <a:endParaRPr lang="ro-MD" sz="1800" b="0" kern="0" dirty="0">
              <a:solidFill>
                <a:schemeClr val="tx1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chemeClr val="tx1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chemeClr val="tx1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kern="0" dirty="0">
                <a:solidFill>
                  <a:schemeClr val="tx1"/>
                </a:solidFill>
                <a:latin typeface="+mj-lt"/>
              </a:rPr>
              <a:t>Постановление разработано на основании статьи 43 Закона №. 272 от 23.11.2013.</a:t>
            </a: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b="0" kern="0" dirty="0">
                <a:solidFill>
                  <a:schemeClr val="tx1"/>
                </a:solidFill>
                <a:latin typeface="+mj-lt"/>
              </a:rPr>
              <a:t>Постановление устанавливает, как идентифицировать загрязненные воды в сельскохозяйственной деятельности, а также выявлять и </a:t>
            </a:r>
            <a:r>
              <a:rPr lang="ru-RU" sz="1800" b="0" kern="0" dirty="0" err="1">
                <a:solidFill>
                  <a:schemeClr val="tx1"/>
                </a:solidFill>
                <a:latin typeface="+mj-lt"/>
              </a:rPr>
              <a:t>делимитировать</a:t>
            </a:r>
            <a:r>
              <a:rPr lang="ru-RU" sz="1800" b="0" kern="0" dirty="0">
                <a:solidFill>
                  <a:schemeClr val="tx1"/>
                </a:solidFill>
                <a:latin typeface="+mj-lt"/>
              </a:rPr>
              <a:t> уязвимые районы. В Регламенте также предусмотрена программа действий по предотвращению загрязнения воды сельскохозяйственной деятельностью и кодексами надлежащей сельскохозяйственной практики.</a:t>
            </a: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b="0" kern="0" dirty="0">
                <a:solidFill>
                  <a:schemeClr val="tx1"/>
                </a:solidFill>
                <a:latin typeface="+mj-lt"/>
              </a:rPr>
              <a:t>Что такое уязвимые районы - сельскохозяйственные угодья в стране, где дренаж диффундирует в загрязненное или загрязненное загрязнение нитратами и способствует загрязнению этих вод.</a:t>
            </a:r>
          </a:p>
        </p:txBody>
      </p:sp>
      <p:sp>
        <p:nvSpPr>
          <p:cNvPr id="5" name="Круглая лента лицом вниз 4"/>
          <p:cNvSpPr/>
          <p:nvPr/>
        </p:nvSpPr>
        <p:spPr bwMode="auto">
          <a:xfrm>
            <a:off x="457187" y="1112936"/>
            <a:ext cx="8612849" cy="1442005"/>
          </a:xfrm>
          <a:prstGeom prst="ellipseRibbon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97155" lvl="0" algn="ctr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latin typeface="+mj-lt"/>
                <a:ea typeface="Calibri"/>
              </a:rPr>
              <a:t>ПП 836 от 29.10.2013 для утверждения Положения о предотвращении загрязнения воды от сельскохозяйственной деятельности</a:t>
            </a:r>
            <a:endParaRPr lang="ru-RU" sz="1600" dirty="0">
              <a:solidFill>
                <a:schemeClr val="tx1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950" y="2941926"/>
            <a:ext cx="8908685" cy="663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7155" lvl="0">
              <a:lnSpc>
                <a:spcPct val="107000"/>
              </a:lnSpc>
              <a:spcAft>
                <a:spcPts val="0"/>
              </a:spcAft>
            </a:pPr>
            <a:endParaRPr lang="ro-MD" sz="1800" dirty="0">
              <a:solidFill>
                <a:srgbClr val="000000"/>
              </a:solidFill>
              <a:latin typeface="+mj-lt"/>
              <a:ea typeface="Calibri"/>
              <a:cs typeface="Times New Roman"/>
            </a:endParaRPr>
          </a:p>
          <a:p>
            <a:pPr marR="97155" lvl="0">
              <a:lnSpc>
                <a:spcPct val="107000"/>
              </a:lnSpc>
              <a:spcAft>
                <a:spcPts val="0"/>
              </a:spcAft>
            </a:pPr>
            <a:endParaRPr lang="vi-VN" sz="1800" b="0" dirty="0">
              <a:solidFill>
                <a:srgbClr val="000000"/>
              </a:solidFill>
              <a:latin typeface="+mj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8243" y="2941926"/>
            <a:ext cx="8609476" cy="3579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o-MD" sz="1800" b="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2181" y="2941925"/>
            <a:ext cx="86963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o-MD" sz="1800" b="0" dirty="0">
              <a:solidFill>
                <a:srgbClr val="000000"/>
              </a:solidFill>
              <a:latin typeface="Times New Roman"/>
            </a:endParaRPr>
          </a:p>
          <a:p>
            <a:endParaRPr lang="ro-MD" sz="1800" b="0" dirty="0">
              <a:solidFill>
                <a:srgbClr val="000000"/>
              </a:solidFill>
              <a:latin typeface="Times New Roman"/>
            </a:endParaRPr>
          </a:p>
          <a:p>
            <a:endParaRPr lang="ru-RU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2039034"/>
      </p:ext>
    </p:extLst>
  </p:cSld>
  <p:clrMapOvr>
    <a:masterClrMapping/>
  </p:clrMapOvr>
  <p:transition/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950" y="1381403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243" y="1435215"/>
            <a:ext cx="832374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o-MD" sz="1800" kern="0" dirty="0">
                <a:solidFill>
                  <a:srgbClr val="6E6452"/>
                </a:solidFill>
                <a:latin typeface="Arial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8244" y="1294420"/>
            <a:ext cx="8552330" cy="151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2181" y="1408298"/>
            <a:ext cx="854839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5" name="Круглая лента лицом вниз 4"/>
          <p:cNvSpPr/>
          <p:nvPr/>
        </p:nvSpPr>
        <p:spPr bwMode="auto">
          <a:xfrm>
            <a:off x="457187" y="1112936"/>
            <a:ext cx="8612849" cy="1442005"/>
          </a:xfrm>
          <a:prstGeom prst="ellipseRibbon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97155" lvl="0" algn="ctr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ea typeface="Calibri"/>
              </a:rPr>
              <a:t>ПП 836 от 29.10.2013 для утверждения Положения о предотвращении загрязнения воды от сельскохозяйственной деятельности</a:t>
            </a:r>
            <a:endParaRPr lang="ru-RU" sz="16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496" y="2663317"/>
            <a:ext cx="8908685" cy="3627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7155" lvl="0">
              <a:lnSpc>
                <a:spcPct val="107000"/>
              </a:lnSpc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latin typeface="+mj-lt"/>
                <a:cs typeface="+mn-cs"/>
              </a:rPr>
              <a:t>В разделе I и II правила предусматривают порядок идентификации и обозначения уязвимых зон. </a:t>
            </a:r>
            <a:r>
              <a:rPr lang="ru-RU" sz="1800" b="0" dirty="0">
                <a:solidFill>
                  <a:srgbClr val="000000"/>
                </a:solidFill>
                <a:latin typeface="+mj-lt"/>
                <a:cs typeface="+mn-cs"/>
              </a:rPr>
              <a:t>Загрязненные воды считаются поверхностными водами, если они содержат или могут содержать более 50 мг / л нитратов;</a:t>
            </a:r>
          </a:p>
          <a:p>
            <a:pPr marR="97155" lvl="0">
              <a:lnSpc>
                <a:spcPct val="107000"/>
              </a:lnSpc>
              <a:spcAft>
                <a:spcPts val="0"/>
              </a:spcAft>
            </a:pPr>
            <a:endParaRPr lang="ru-RU" sz="1800" b="0" dirty="0">
              <a:solidFill>
                <a:srgbClr val="000000"/>
              </a:solidFill>
              <a:latin typeface="+mj-lt"/>
              <a:cs typeface="+mn-cs"/>
            </a:endParaRPr>
          </a:p>
          <a:p>
            <a:pPr marR="97155" lvl="0">
              <a:lnSpc>
                <a:spcPct val="107000"/>
              </a:lnSpc>
              <a:spcAft>
                <a:spcPts val="0"/>
              </a:spcAft>
            </a:pPr>
            <a:r>
              <a:rPr lang="ru-RU" sz="1800" b="0" dirty="0">
                <a:solidFill>
                  <a:srgbClr val="000000"/>
                </a:solidFill>
                <a:latin typeface="+mj-lt"/>
                <a:cs typeface="+mn-cs"/>
              </a:rPr>
              <a:t>Указанные уязвимые зоны отражены в Плане управления районом бассейна, подготовленном в соответствии со ст. 19 Закона о воде.</a:t>
            </a:r>
          </a:p>
          <a:p>
            <a:pPr marR="97155" lvl="0">
              <a:lnSpc>
                <a:spcPct val="107000"/>
              </a:lnSpc>
              <a:spcAft>
                <a:spcPts val="0"/>
              </a:spcAft>
            </a:pPr>
            <a:endParaRPr lang="ru-RU" sz="1800" b="0" dirty="0">
              <a:solidFill>
                <a:srgbClr val="000000"/>
              </a:solidFill>
              <a:latin typeface="+mj-lt"/>
              <a:cs typeface="+mn-cs"/>
            </a:endParaRPr>
          </a:p>
          <a:p>
            <a:pPr marR="97155" lvl="0">
              <a:lnSpc>
                <a:spcPct val="107000"/>
              </a:lnSpc>
              <a:spcAft>
                <a:spcPts val="0"/>
              </a:spcAft>
            </a:pPr>
            <a:r>
              <a:rPr lang="ru-RU" sz="1800" b="0" dirty="0">
                <a:solidFill>
                  <a:srgbClr val="000000"/>
                </a:solidFill>
                <a:latin typeface="+mj-lt"/>
                <a:cs typeface="+mn-cs"/>
              </a:rPr>
              <a:t>Программа действий должна предусматривать следующее:</a:t>
            </a:r>
          </a:p>
          <a:p>
            <a:pPr marR="97155" lvl="0">
              <a:lnSpc>
                <a:spcPct val="107000"/>
              </a:lnSpc>
              <a:spcAft>
                <a:spcPts val="0"/>
              </a:spcAft>
            </a:pPr>
            <a:r>
              <a:rPr lang="ru-RU" sz="1800" b="0" dirty="0">
                <a:solidFill>
                  <a:srgbClr val="000000"/>
                </a:solidFill>
                <a:latin typeface="+mj-lt"/>
                <a:cs typeface="+mn-cs"/>
              </a:rPr>
              <a:t>периоды, в которых запрещается использование определенных видов химических удобрений;</a:t>
            </a:r>
          </a:p>
          <a:p>
            <a:pPr marR="97155" lvl="0">
              <a:lnSpc>
                <a:spcPct val="107000"/>
              </a:lnSpc>
              <a:spcAft>
                <a:spcPts val="0"/>
              </a:spcAft>
            </a:pPr>
            <a:r>
              <a:rPr lang="ru-RU" sz="1800" b="0" dirty="0">
                <a:solidFill>
                  <a:srgbClr val="000000"/>
                </a:solidFill>
                <a:latin typeface="+mj-lt"/>
                <a:cs typeface="+mn-cs"/>
              </a:rPr>
              <a:t>емкость контейнеров для хранения навоза;</a:t>
            </a:r>
          </a:p>
          <a:p>
            <a:pPr marR="97155" lvl="0">
              <a:lnSpc>
                <a:spcPct val="107000"/>
              </a:lnSpc>
              <a:spcAft>
                <a:spcPts val="0"/>
              </a:spcAft>
            </a:pPr>
            <a:r>
              <a:rPr lang="ru-RU" sz="1800" b="0" dirty="0">
                <a:solidFill>
                  <a:srgbClr val="000000"/>
                </a:solidFill>
                <a:latin typeface="+mj-lt"/>
                <a:cs typeface="+mn-cs"/>
              </a:rPr>
              <a:t>ограничение использования почвы удобрениями,</a:t>
            </a:r>
            <a:endParaRPr lang="vi-VN" sz="1800" b="0" dirty="0">
              <a:solidFill>
                <a:srgbClr val="000000"/>
              </a:solidFill>
              <a:latin typeface="+mj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570" y="2941926"/>
            <a:ext cx="8609476" cy="3579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o-MD" sz="1800" b="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2181" y="2941925"/>
            <a:ext cx="86963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o-MD" sz="1800" b="0" dirty="0">
              <a:solidFill>
                <a:srgbClr val="000000"/>
              </a:solidFill>
              <a:latin typeface="Times New Roman"/>
            </a:endParaRPr>
          </a:p>
          <a:p>
            <a:endParaRPr lang="ro-MD" sz="1800" b="0" dirty="0">
              <a:solidFill>
                <a:srgbClr val="000000"/>
              </a:solidFill>
              <a:latin typeface="Times New Roman"/>
            </a:endParaRPr>
          </a:p>
          <a:p>
            <a:endParaRPr lang="ru-RU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67193286"/>
      </p:ext>
    </p:extLst>
  </p:cSld>
  <p:clrMapOvr>
    <a:masterClrMapping/>
  </p:clrMapOvr>
  <p:transition/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950" y="1381403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243" y="1435215"/>
            <a:ext cx="832374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o-MD" sz="1800" kern="0" dirty="0">
                <a:solidFill>
                  <a:srgbClr val="6E6452"/>
                </a:solidFill>
                <a:latin typeface="Arial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8244" y="1294420"/>
            <a:ext cx="8552330" cy="151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2181" y="1408298"/>
            <a:ext cx="854839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5" name="Круглая лента лицом вниз 4"/>
          <p:cNvSpPr/>
          <p:nvPr/>
        </p:nvSpPr>
        <p:spPr bwMode="auto">
          <a:xfrm>
            <a:off x="457187" y="1112936"/>
            <a:ext cx="8612849" cy="1442005"/>
          </a:xfrm>
          <a:prstGeom prst="ellipseRibbon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97155" lvl="0" algn="ctr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ea typeface="Calibri"/>
              </a:rPr>
              <a:t>ПП 836 от 29.10.2013 для утверждения Положения о предотвращении загрязнения воды от сельскохозяйственной деятельности</a:t>
            </a:r>
            <a:endParaRPr lang="ru-RU" sz="16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950" y="2639404"/>
            <a:ext cx="8873373" cy="394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7155" lvl="0">
              <a:lnSpc>
                <a:spcPct val="107000"/>
              </a:lnSpc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latin typeface="+mj-lt"/>
                <a:cs typeface="+mn-cs"/>
              </a:rPr>
              <a:t>Раздел V Правил предусматривает:</a:t>
            </a:r>
          </a:p>
          <a:p>
            <a:pPr marL="285750" marR="97155" lvl="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0000"/>
                </a:solidFill>
                <a:latin typeface="+mj-lt"/>
                <a:cs typeface="+mn-cs"/>
              </a:rPr>
              <a:t>  </a:t>
            </a:r>
            <a:r>
              <a:rPr lang="ru-RU" sz="1800" b="0" dirty="0">
                <a:solidFill>
                  <a:srgbClr val="000000"/>
                </a:solidFill>
                <a:latin typeface="+mj-lt"/>
                <a:cs typeface="+mn-cs"/>
              </a:rPr>
              <a:t>кодексы надлежащей сельскохозяйственной практики, которые будут осуществляться фермерами на добровольной основе;</a:t>
            </a:r>
          </a:p>
          <a:p>
            <a:pPr marL="285750" marR="97155" lvl="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rgbClr val="000000"/>
                </a:solidFill>
                <a:latin typeface="+mj-lt"/>
                <a:cs typeface="+mn-cs"/>
              </a:rPr>
              <a:t>  условия применения химических удобрений и навоза к почве, которые будут поддерживать потери питательных веществ в воде до приемлемого уровня;</a:t>
            </a:r>
          </a:p>
          <a:p>
            <a:pPr marL="285750" marR="97155" lvl="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rgbClr val="000000"/>
                </a:solidFill>
                <a:latin typeface="+mj-lt"/>
                <a:cs typeface="+mn-cs"/>
              </a:rPr>
              <a:t>управление землепользованием;</a:t>
            </a:r>
          </a:p>
          <a:p>
            <a:pPr marR="97155" lvl="0">
              <a:lnSpc>
                <a:spcPct val="107000"/>
              </a:lnSpc>
              <a:spcAft>
                <a:spcPts val="0"/>
              </a:spcAft>
            </a:pPr>
            <a:endParaRPr lang="ru-RU" sz="1800" b="0" dirty="0">
              <a:solidFill>
                <a:srgbClr val="000000"/>
              </a:solidFill>
              <a:latin typeface="+mj-lt"/>
              <a:cs typeface="+mn-cs"/>
            </a:endParaRPr>
          </a:p>
          <a:p>
            <a:pPr marR="97155" lvl="0">
              <a:lnSpc>
                <a:spcPct val="107000"/>
              </a:lnSpc>
              <a:spcAft>
                <a:spcPts val="0"/>
              </a:spcAft>
            </a:pPr>
            <a:r>
              <a:rPr lang="ru-RU" sz="1800" b="0" dirty="0">
                <a:solidFill>
                  <a:srgbClr val="000000"/>
                </a:solidFill>
                <a:latin typeface="+mj-lt"/>
                <a:cs typeface="+mn-cs"/>
              </a:rPr>
              <a:t>Раздел VI предусматривает меры по предотвращению загрязнения воды, в том числе:</a:t>
            </a:r>
          </a:p>
          <a:p>
            <a:pPr marL="285750" marR="97155" lvl="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rgbClr val="000000"/>
                </a:solidFill>
                <a:latin typeface="+mj-lt"/>
                <a:cs typeface="+mn-cs"/>
              </a:rPr>
              <a:t>принятие планов действий, направленных на снижение рисков и воздействие продуктов защиты растений на здоровье человека и окружающую среду;</a:t>
            </a:r>
          </a:p>
          <a:p>
            <a:pPr marL="285750" marR="97155" lvl="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rgbClr val="000000"/>
                </a:solidFill>
                <a:latin typeface="+mj-lt"/>
                <a:cs typeface="+mn-cs"/>
              </a:rPr>
              <a:t>обучение пользователей правильному использованию средств защиты растений;</a:t>
            </a:r>
            <a:endParaRPr lang="vi-VN" sz="1800" b="0" dirty="0">
              <a:solidFill>
                <a:srgbClr val="000000"/>
              </a:solidFill>
              <a:latin typeface="+mj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570" y="2941926"/>
            <a:ext cx="8609476" cy="3579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o-MD" sz="1800" b="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2181" y="2941925"/>
            <a:ext cx="86963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o-MD" sz="1800" b="0" dirty="0">
              <a:solidFill>
                <a:srgbClr val="000000"/>
              </a:solidFill>
              <a:latin typeface="Times New Roman"/>
            </a:endParaRPr>
          </a:p>
          <a:p>
            <a:endParaRPr lang="ro-MD" sz="1800" b="0" dirty="0">
              <a:solidFill>
                <a:srgbClr val="000000"/>
              </a:solidFill>
              <a:latin typeface="Times New Roman"/>
            </a:endParaRPr>
          </a:p>
          <a:p>
            <a:endParaRPr lang="ru-RU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1835411"/>
      </p:ext>
    </p:extLst>
  </p:cSld>
  <p:clrMapOvr>
    <a:masterClrMapping/>
  </p:clrMapOvr>
  <p:transition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950" y="1381403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243" y="1435215"/>
            <a:ext cx="832374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o-MD" sz="1800" kern="0" dirty="0">
                <a:solidFill>
                  <a:srgbClr val="6E6452"/>
                </a:solidFill>
                <a:latin typeface="Arial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8244" y="1294420"/>
            <a:ext cx="8552330" cy="151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2181" y="1408298"/>
            <a:ext cx="854839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5" name="Круглая лента лицом вниз 4"/>
          <p:cNvSpPr/>
          <p:nvPr/>
        </p:nvSpPr>
        <p:spPr bwMode="auto">
          <a:xfrm>
            <a:off x="457187" y="1112936"/>
            <a:ext cx="8612849" cy="1694719"/>
          </a:xfrm>
          <a:prstGeom prst="ellipseRibbon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97155" lvl="0" algn="ctr">
              <a:lnSpc>
                <a:spcPct val="107000"/>
              </a:lnSpc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latin typeface="+mj-lt"/>
                <a:ea typeface="Calibri"/>
              </a:rPr>
              <a:t>ПП </a:t>
            </a:r>
            <a:r>
              <a:rPr lang="ru-RU" sz="1800" dirty="0" err="1">
                <a:solidFill>
                  <a:srgbClr val="000000"/>
                </a:solidFill>
                <a:latin typeface="+mj-lt"/>
                <a:ea typeface="Calibri"/>
              </a:rPr>
              <a:t>no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Calibri"/>
              </a:rPr>
              <a:t>. 949 от 25 ноября 2013 г. «Об утверждении Положения о санитарно-защитных зонах водозабора</a:t>
            </a:r>
            <a:endParaRPr lang="ru-RU" sz="1800" dirty="0">
              <a:solidFill>
                <a:srgbClr val="000000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570" y="2941926"/>
            <a:ext cx="8609476" cy="3579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o-MD" sz="1800" b="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2181" y="2941925"/>
            <a:ext cx="86963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o-MD" sz="1800" b="0" dirty="0">
              <a:solidFill>
                <a:srgbClr val="000000"/>
              </a:solidFill>
              <a:latin typeface="Times New Roman"/>
            </a:endParaRPr>
          </a:p>
          <a:p>
            <a:endParaRPr lang="ro-MD" sz="1800" b="0" dirty="0">
              <a:solidFill>
                <a:srgbClr val="000000"/>
              </a:solidFill>
              <a:latin typeface="Times New Roman"/>
            </a:endParaRPr>
          </a:p>
          <a:p>
            <a:endParaRPr lang="ru-RU" sz="1800" dirty="0"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8243" y="2941926"/>
            <a:ext cx="887785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  <a:latin typeface="+mj-lt"/>
              </a:rPr>
              <a:t>Постановление предусматривает создание и эксплуатацию санитарно-защитных зон для приема поверхностных и подземных вод.</a:t>
            </a:r>
          </a:p>
          <a:p>
            <a:endParaRPr lang="ru-RU" sz="1800" dirty="0">
              <a:solidFill>
                <a:srgbClr val="000000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rgbClr val="000000"/>
                </a:solidFill>
                <a:latin typeface="+mj-lt"/>
              </a:rPr>
              <a:t>строго санитарно-защитная зона - земля, прилегающая к водопроводу, где запрещается любое место использования или деятельности, которое функционально не связано с обслуживанием объектов водоснабжения</a:t>
            </a:r>
          </a:p>
          <a:p>
            <a:r>
              <a:rPr lang="ru-RU" sz="1800" b="0" dirty="0">
                <a:solidFill>
                  <a:srgbClr val="000000"/>
                </a:solidFill>
                <a:latin typeface="+mj-lt"/>
              </a:rPr>
              <a:t>     сдержанная санитарно-защитная зона - район вокруг санитарно-защитной зоны с суровым режимом,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rgbClr val="000000"/>
                </a:solidFill>
                <a:latin typeface="+mj-lt"/>
              </a:rPr>
              <a:t>санитарная зона защиты с режимом наблюдения - площадь между полями подачи и сброса на поверхности и / или подземных </a:t>
            </a:r>
            <a:r>
              <a:rPr lang="ru-RU" sz="1800" b="0" dirty="0" err="1">
                <a:solidFill>
                  <a:srgbClr val="000000"/>
                </a:solidFill>
                <a:latin typeface="+mj-lt"/>
              </a:rPr>
              <a:t>подземных</a:t>
            </a:r>
            <a:r>
              <a:rPr lang="ru-RU" sz="1800" b="0" dirty="0">
                <a:solidFill>
                  <a:srgbClr val="000000"/>
                </a:solidFill>
                <a:latin typeface="+mj-lt"/>
              </a:rPr>
              <a:t> вод через (источники), стоки и скважины и играет роль обеспечения защиты от загрязняющих веществ</a:t>
            </a:r>
          </a:p>
        </p:txBody>
      </p:sp>
    </p:spTree>
    <p:extLst>
      <p:ext uri="{BB962C8B-B14F-4D97-AF65-F5344CB8AC3E}">
        <p14:creationId xmlns:p14="http://schemas.microsoft.com/office/powerpoint/2010/main" val="929244222"/>
      </p:ext>
    </p:extLst>
  </p:cSld>
  <p:clrMapOvr>
    <a:masterClrMapping/>
  </p:clrMapOvr>
  <p:transition/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950" y="1381403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243" y="1435215"/>
            <a:ext cx="832374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o-MD" sz="1800" kern="0" dirty="0">
                <a:solidFill>
                  <a:srgbClr val="6E6452"/>
                </a:solidFill>
                <a:latin typeface="Arial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8244" y="1294420"/>
            <a:ext cx="8552330" cy="151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2181" y="1408298"/>
            <a:ext cx="854839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5" name="Круглая лента лицом вниз 4"/>
          <p:cNvSpPr/>
          <p:nvPr/>
        </p:nvSpPr>
        <p:spPr bwMode="auto">
          <a:xfrm>
            <a:off x="457187" y="1112936"/>
            <a:ext cx="8612849" cy="1694719"/>
          </a:xfrm>
          <a:prstGeom prst="ellipseRibbon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97155" lvl="0" algn="ctr">
              <a:lnSpc>
                <a:spcPct val="107000"/>
              </a:lnSpc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ea typeface="Calibri"/>
              </a:rPr>
              <a:t>ПП </a:t>
            </a:r>
            <a:r>
              <a:rPr lang="ru-RU" sz="1800" dirty="0" err="1">
                <a:solidFill>
                  <a:srgbClr val="000000"/>
                </a:solidFill>
                <a:ea typeface="Calibri"/>
              </a:rPr>
              <a:t>no</a:t>
            </a:r>
            <a:r>
              <a:rPr lang="ru-RU" sz="1800" dirty="0">
                <a:solidFill>
                  <a:srgbClr val="000000"/>
                </a:solidFill>
                <a:ea typeface="Calibri"/>
              </a:rPr>
              <a:t>. 949 от 25 ноября 2013 г. «Об утверждении Положения о санитарно-защитных зонах водозабора</a:t>
            </a:r>
            <a:endParaRPr lang="ru-RU" sz="18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570" y="2941926"/>
            <a:ext cx="8609476" cy="3579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o-MD" sz="1800" b="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2181" y="2941925"/>
            <a:ext cx="86963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o-MD" sz="1800" b="0" dirty="0">
              <a:solidFill>
                <a:srgbClr val="000000"/>
              </a:solidFill>
              <a:latin typeface="Times New Roman"/>
            </a:endParaRPr>
          </a:p>
          <a:p>
            <a:endParaRPr lang="ro-MD" sz="1800" b="0" dirty="0">
              <a:solidFill>
                <a:srgbClr val="000000"/>
              </a:solidFill>
              <a:latin typeface="Times New Roman"/>
            </a:endParaRPr>
          </a:p>
          <a:p>
            <a:endParaRPr lang="ru-RU" sz="1800" dirty="0"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8564" y="2807655"/>
            <a:ext cx="812200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  <a:latin typeface="+mj-lt"/>
              </a:rPr>
              <a:t>Постановление предусматривает:</a:t>
            </a:r>
          </a:p>
          <a:p>
            <a:endParaRPr lang="ru-RU" sz="1800" dirty="0">
              <a:solidFill>
                <a:srgbClr val="000000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rgbClr val="000000"/>
                </a:solidFill>
                <a:latin typeface="+mj-lt"/>
              </a:rPr>
              <a:t>Монтаж и техническое обслуживание санитарно-защитной зоны по периметру I является обязанностью пользователя водозабора;</a:t>
            </a:r>
          </a:p>
          <a:p>
            <a:endParaRPr lang="ru-RU" sz="1800" b="0" dirty="0">
              <a:solidFill>
                <a:srgbClr val="000000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rgbClr val="000000"/>
                </a:solidFill>
                <a:latin typeface="+mj-lt"/>
              </a:rPr>
              <a:t>Планирование и поддержание санитарно-защитных зон для периметров II и III является обязанностью местных органов государственной власти;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rgbClr val="000000"/>
                </a:solidFill>
                <a:latin typeface="+mj-lt"/>
              </a:rPr>
              <a:t> Установленные периметры зон санитарной защиты могут быть пересмотрены в случае изменений условий подачи воды.</a:t>
            </a:r>
          </a:p>
          <a:p>
            <a:endParaRPr lang="ru-RU" sz="1800" b="0" dirty="0">
              <a:solidFill>
                <a:srgbClr val="000000"/>
              </a:solidFill>
              <a:latin typeface="+mj-lt"/>
            </a:endParaRPr>
          </a:p>
          <a:p>
            <a:r>
              <a:rPr lang="ru-RU" sz="1800" b="0" dirty="0">
                <a:solidFill>
                  <a:srgbClr val="000000"/>
                </a:solidFill>
                <a:latin typeface="+mj-lt"/>
              </a:rPr>
              <a:t>В главе IV приведена процедура ограничения периметров зон санитарной защиты водозаборов,</a:t>
            </a:r>
            <a:endParaRPr lang="ru-RU" sz="18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06939953"/>
      </p:ext>
    </p:extLst>
  </p:cSld>
  <p:clrMapOvr>
    <a:masterClrMapping/>
  </p:clrMapOvr>
  <p:transition/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950" y="1381403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243" y="1435215"/>
            <a:ext cx="832374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o-MD" sz="1800" kern="0" dirty="0">
                <a:solidFill>
                  <a:srgbClr val="6E6452"/>
                </a:solidFill>
                <a:latin typeface="Arial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8244" y="1294420"/>
            <a:ext cx="8552330" cy="151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2181" y="1408298"/>
            <a:ext cx="854839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5" name="Круглая лента лицом вниз 4"/>
          <p:cNvSpPr/>
          <p:nvPr/>
        </p:nvSpPr>
        <p:spPr bwMode="auto">
          <a:xfrm>
            <a:off x="457187" y="1112936"/>
            <a:ext cx="8612849" cy="1694719"/>
          </a:xfrm>
          <a:prstGeom prst="ellipseRibbon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97155" lvl="0" algn="ctr">
              <a:lnSpc>
                <a:spcPct val="107000"/>
              </a:lnSpc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ea typeface="Calibri"/>
              </a:rPr>
              <a:t>ПП </a:t>
            </a:r>
            <a:r>
              <a:rPr lang="ru-RU" sz="1800" dirty="0" err="1">
                <a:solidFill>
                  <a:srgbClr val="000000"/>
                </a:solidFill>
                <a:ea typeface="Calibri"/>
              </a:rPr>
              <a:t>no</a:t>
            </a:r>
            <a:r>
              <a:rPr lang="ru-RU" sz="1800" dirty="0">
                <a:solidFill>
                  <a:srgbClr val="000000"/>
                </a:solidFill>
                <a:ea typeface="Calibri"/>
              </a:rPr>
              <a:t>. 949 от 25 ноября 2013 г. «Об утверждении Положения о санитарно-защитных зонах водозабора</a:t>
            </a:r>
            <a:endParaRPr lang="ru-RU" sz="18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570" y="2941926"/>
            <a:ext cx="8609476" cy="3579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o-MD" sz="1800" b="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2181" y="2941925"/>
            <a:ext cx="86963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o-MD" sz="1800" b="0" dirty="0">
              <a:solidFill>
                <a:srgbClr val="000000"/>
              </a:solidFill>
              <a:latin typeface="Times New Roman"/>
            </a:endParaRPr>
          </a:p>
          <a:p>
            <a:endParaRPr lang="ro-MD" sz="1800" b="0" dirty="0">
              <a:solidFill>
                <a:srgbClr val="000000"/>
              </a:solidFill>
              <a:latin typeface="Times New Roman"/>
            </a:endParaRPr>
          </a:p>
          <a:p>
            <a:endParaRPr lang="ru-RU" sz="1800" dirty="0"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8564" y="2807655"/>
            <a:ext cx="812200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  <a:latin typeface="+mj-lt"/>
              </a:rPr>
              <a:t> Разд. V предусматривает разграничение периметров санитарно-защитных зон для подземных водозаборов,</a:t>
            </a:r>
          </a:p>
          <a:p>
            <a:endParaRPr lang="ru-RU" sz="1800" dirty="0">
              <a:solidFill>
                <a:srgbClr val="000000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rgbClr val="000000"/>
                </a:solidFill>
                <a:latin typeface="+mj-lt"/>
              </a:rPr>
              <a:t>для периметра I зоны санитарной охраны подземных вод, не менее 30 метров в диаметре от грунтового основания грунтовых вод и не менее 50 метров в случае подземных вод, которые недостаточно защищены от загрязнения, и им разрешено уменьшаться до 10 м, если слои хорошо защищены.</a:t>
            </a:r>
          </a:p>
          <a:p>
            <a:endParaRPr lang="ru-RU" sz="1800" b="0" dirty="0">
              <a:solidFill>
                <a:srgbClr val="000000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rgbClr val="000000"/>
                </a:solidFill>
                <a:latin typeface="+mj-lt"/>
              </a:rPr>
              <a:t>Периметр I санитарно-защитной зоны водопроводов из поверхностных источников устанавливается на основе источника воды, рельефа, направления ветра в пределах 100-200 м;</a:t>
            </a:r>
            <a:r>
              <a:rPr lang="vi-VN" sz="1800" b="0" dirty="0">
                <a:solidFill>
                  <a:srgbClr val="000000"/>
                </a:solidFill>
                <a:latin typeface="+mj-lt"/>
              </a:rPr>
              <a:t>   </a:t>
            </a:r>
            <a:endParaRPr lang="ru-RU" sz="18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2506766"/>
      </p:ext>
    </p:extLst>
  </p:cSld>
  <p:clrMapOvr>
    <a:masterClrMapping/>
  </p:clrMapOvr>
  <p:transition/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950" y="1381403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243" y="1435215"/>
            <a:ext cx="832374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o-MD" sz="1800" kern="0" dirty="0">
                <a:solidFill>
                  <a:srgbClr val="6E6452"/>
                </a:solidFill>
                <a:latin typeface="Arial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8244" y="1294420"/>
            <a:ext cx="8552330" cy="151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2181" y="1408298"/>
            <a:ext cx="854839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5" name="Круглая лента лицом вниз 4"/>
          <p:cNvSpPr/>
          <p:nvPr/>
        </p:nvSpPr>
        <p:spPr bwMode="auto">
          <a:xfrm>
            <a:off x="417229" y="1112935"/>
            <a:ext cx="8612849" cy="1694719"/>
          </a:xfrm>
          <a:prstGeom prst="ellipseRibbon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97155" lvl="0" algn="ctr">
              <a:lnSpc>
                <a:spcPct val="107000"/>
              </a:lnSpc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ea typeface="Calibri"/>
              </a:rPr>
              <a:t>ПП </a:t>
            </a:r>
            <a:r>
              <a:rPr lang="ru-RU" sz="1800" dirty="0" err="1">
                <a:solidFill>
                  <a:srgbClr val="000000"/>
                </a:solidFill>
                <a:ea typeface="Calibri"/>
              </a:rPr>
              <a:t>no</a:t>
            </a:r>
            <a:r>
              <a:rPr lang="ru-RU" sz="1800" dirty="0">
                <a:solidFill>
                  <a:srgbClr val="000000"/>
                </a:solidFill>
                <a:ea typeface="Calibri"/>
              </a:rPr>
              <a:t>. 949 от 25 ноября 2013 г. «Об утверждении Положения о санитарно-защитных зонах водозабора</a:t>
            </a:r>
            <a:endParaRPr lang="ru-RU" sz="18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570" y="2941926"/>
            <a:ext cx="8609476" cy="3579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o-MD" sz="1800" b="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2181" y="2941925"/>
            <a:ext cx="86963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o-MD" sz="1800" b="0" dirty="0">
              <a:solidFill>
                <a:srgbClr val="000000"/>
              </a:solidFill>
              <a:latin typeface="Times New Roman"/>
            </a:endParaRPr>
          </a:p>
          <a:p>
            <a:endParaRPr lang="ro-MD" sz="1800" b="0" dirty="0">
              <a:solidFill>
                <a:srgbClr val="000000"/>
              </a:solidFill>
              <a:latin typeface="Times New Roman"/>
            </a:endParaRPr>
          </a:p>
          <a:p>
            <a:endParaRPr lang="ru-RU" sz="1800" dirty="0"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8564" y="2807655"/>
            <a:ext cx="812200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800" dirty="0">
                <a:solidFill>
                  <a:srgbClr val="000000"/>
                </a:solidFill>
                <a:latin typeface="+mj-lt"/>
              </a:rPr>
              <a:t>Размеры периметра </a:t>
            </a:r>
            <a:r>
              <a:rPr lang="ru-RU" sz="1800" b="0" dirty="0">
                <a:solidFill>
                  <a:srgbClr val="000000"/>
                </a:solidFill>
                <a:latin typeface="+mj-lt"/>
              </a:rPr>
              <a:t>II в зависимости от хода воды, местоположения, направления ветра, рельефа будут определяться от 250 м от выхода до 3-5 км.</a:t>
            </a:r>
          </a:p>
          <a:p>
            <a:pPr lvl="0"/>
            <a:r>
              <a:rPr lang="ru-RU" sz="1800" b="0" dirty="0">
                <a:solidFill>
                  <a:srgbClr val="000000"/>
                </a:solidFill>
                <a:latin typeface="+mj-lt"/>
              </a:rPr>
              <a:t> </a:t>
            </a:r>
          </a:p>
          <a:p>
            <a:pPr lvl="0"/>
            <a:r>
              <a:rPr lang="ru-RU" sz="1800" b="0" dirty="0">
                <a:solidFill>
                  <a:srgbClr val="000000"/>
                </a:solidFill>
                <a:latin typeface="+mj-lt"/>
              </a:rPr>
              <a:t>Пределы периметра III санитарно-защитной зоны входов поверхностных вод в потоке воды вверх и вниз по течению совпадают с пределами периметра II.</a:t>
            </a:r>
          </a:p>
          <a:p>
            <a:pPr lvl="0"/>
            <a:endParaRPr lang="ru-RU" sz="1800" b="0" dirty="0">
              <a:solidFill>
                <a:srgbClr val="000000"/>
              </a:solidFill>
              <a:latin typeface="+mj-lt"/>
            </a:endParaRPr>
          </a:p>
          <a:p>
            <a:pPr lvl="0"/>
            <a:r>
              <a:rPr lang="ru-RU" sz="1800" b="0" dirty="0" err="1">
                <a:solidFill>
                  <a:srgbClr val="000000"/>
                </a:solidFill>
                <a:latin typeface="+mj-lt"/>
              </a:rPr>
              <a:t>Cap</a:t>
            </a:r>
            <a:r>
              <a:rPr lang="ru-RU" sz="1800" b="0" dirty="0">
                <a:solidFill>
                  <a:srgbClr val="000000"/>
                </a:solidFill>
                <a:latin typeface="+mj-lt"/>
              </a:rPr>
              <a:t>. VII устанавливает санитарные требования к мероприятиям, осуществляемым в областях санитарной защиты,</a:t>
            </a:r>
          </a:p>
          <a:p>
            <a:pPr lvl="0"/>
            <a:endParaRPr lang="ru-RU" sz="1800" b="0" dirty="0">
              <a:solidFill>
                <a:srgbClr val="000000"/>
              </a:solidFill>
              <a:latin typeface="+mj-lt"/>
            </a:endParaRPr>
          </a:p>
          <a:p>
            <a:pPr lvl="0"/>
            <a:r>
              <a:rPr lang="ru-RU" sz="1800" b="0" dirty="0">
                <a:solidFill>
                  <a:srgbClr val="000000"/>
                </a:solidFill>
                <a:latin typeface="+mj-lt"/>
              </a:rPr>
              <a:t>В Приложении 1 указаны требования к проекту ZPS.</a:t>
            </a:r>
            <a:endParaRPr lang="ru-RU" sz="1800" b="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4712152"/>
      </p:ext>
    </p:extLst>
  </p:cSld>
  <p:clrMapOvr>
    <a:masterClrMapping/>
  </p:clrMapOvr>
  <p:transition/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950" y="1381403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243" y="1435215"/>
            <a:ext cx="8323745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8244" y="1294420"/>
            <a:ext cx="8552330" cy="151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2181" y="1408298"/>
            <a:ext cx="854839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5" name="Круглая лента лицом вниз 4"/>
          <p:cNvSpPr/>
          <p:nvPr/>
        </p:nvSpPr>
        <p:spPr bwMode="auto">
          <a:xfrm>
            <a:off x="457187" y="1112937"/>
            <a:ext cx="8612849" cy="1694718"/>
          </a:xfrm>
          <a:prstGeom prst="ellipseRibbon">
            <a:avLst>
              <a:gd name="adj1" fmla="val 25000"/>
              <a:gd name="adj2" fmla="val 64676"/>
              <a:gd name="adj3" fmla="val 12500"/>
            </a:avLst>
          </a:prstGeom>
          <a:ln>
            <a:solidFill>
              <a:srgbClr val="FF0000"/>
            </a:solidFill>
            <a:headEnd type="none" w="med" len="med"/>
            <a:tailEnd type="none" w="med" len="med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97155" lvl="0" algn="ctr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+mj-lt"/>
                <a:ea typeface="Calibri"/>
              </a:rPr>
              <a:t>ПП </a:t>
            </a:r>
            <a:r>
              <a:rPr lang="ru-RU" sz="1600" dirty="0" err="1">
                <a:latin typeface="+mj-lt"/>
                <a:ea typeface="Calibri"/>
              </a:rPr>
              <a:t>no</a:t>
            </a:r>
            <a:r>
              <a:rPr lang="ru-RU" sz="1600" dirty="0">
                <a:latin typeface="+mj-lt"/>
                <a:ea typeface="Calibri"/>
              </a:rPr>
              <a:t>. 894 от 12.11.2013 об организации и функционировании универсального магазина для экологического разрешения для специального использования</a:t>
            </a:r>
            <a:endParaRPr lang="ru-RU" sz="1600" dirty="0">
              <a:solidFill>
                <a:srgbClr val="000000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950" y="2941926"/>
            <a:ext cx="8908685" cy="663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7155" lvl="0">
              <a:lnSpc>
                <a:spcPct val="107000"/>
              </a:lnSpc>
              <a:spcAft>
                <a:spcPts val="0"/>
              </a:spcAft>
            </a:pPr>
            <a:endParaRPr lang="ro-MD" sz="1800" dirty="0">
              <a:solidFill>
                <a:srgbClr val="000000"/>
              </a:solidFill>
              <a:latin typeface="+mj-lt"/>
              <a:ea typeface="Calibri"/>
              <a:cs typeface="Times New Roman"/>
            </a:endParaRPr>
          </a:p>
          <a:p>
            <a:pPr marR="97155" lvl="0">
              <a:lnSpc>
                <a:spcPct val="107000"/>
              </a:lnSpc>
              <a:spcAft>
                <a:spcPts val="0"/>
              </a:spcAft>
            </a:pPr>
            <a:endParaRPr lang="vi-VN" sz="1800" b="0" dirty="0">
              <a:solidFill>
                <a:srgbClr val="000000"/>
              </a:solidFill>
              <a:latin typeface="+mj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8243" y="2941926"/>
            <a:ext cx="8609476" cy="3579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o-MD" sz="1800" b="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2181" y="2941925"/>
            <a:ext cx="86963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o-MD" sz="1800" b="0" dirty="0">
              <a:solidFill>
                <a:srgbClr val="000000"/>
              </a:solidFill>
              <a:latin typeface="Times New Roman"/>
            </a:endParaRPr>
          </a:p>
          <a:p>
            <a:endParaRPr lang="ro-MD" sz="1800" b="0" dirty="0">
              <a:solidFill>
                <a:srgbClr val="000000"/>
              </a:solidFill>
              <a:latin typeface="Times New Roman"/>
            </a:endParaRPr>
          </a:p>
          <a:p>
            <a:endParaRPr lang="ru-RU" sz="1800" dirty="0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950" y="2875002"/>
            <a:ext cx="88145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+mj-lt"/>
              </a:rPr>
              <a:t>Основа  для разработки Положения являются Закон о воде №. 272 от 23 декабря 2011 года и другие действующие законы.</a:t>
            </a:r>
          </a:p>
          <a:p>
            <a:endParaRPr lang="ru-RU" sz="1800" dirty="0">
              <a:solidFill>
                <a:schemeClr val="tx1"/>
              </a:solidFill>
              <a:latin typeface="+mj-lt"/>
            </a:endParaRPr>
          </a:p>
          <a:p>
            <a:r>
              <a:rPr lang="ru-RU" sz="1800" b="0" dirty="0">
                <a:solidFill>
                  <a:schemeClr val="tx1"/>
                </a:solidFill>
                <a:latin typeface="+mj-lt"/>
              </a:rPr>
              <a:t>Постановление предусматривает организацию и функционирование единого контактного пункта в области разрешения на окружающую среду для специального использования воды.</a:t>
            </a:r>
          </a:p>
          <a:p>
            <a:r>
              <a:rPr lang="ru-RU" sz="1800" b="0" dirty="0">
                <a:solidFill>
                  <a:schemeClr val="tx1"/>
                </a:solidFill>
                <a:latin typeface="+mj-lt"/>
              </a:rPr>
              <a:t>Цель Регламента - рационализация и рационализация процедуры согласования и утверждения необходимых актов для разрешения на охрану окружающей среды для специального использования воды.</a:t>
            </a:r>
          </a:p>
          <a:p>
            <a:r>
              <a:rPr lang="ru-RU" sz="1800" b="0" dirty="0">
                <a:solidFill>
                  <a:schemeClr val="tx1"/>
                </a:solidFill>
                <a:latin typeface="+mj-lt"/>
              </a:rPr>
              <a:t>Единый магазин для экологического разрешения на специальное использование воды является общей платформой доступа и механизмом, который позволяет заявителю обратиться к одному государственному органу, который обязан обеспечить координацию условий для особого использования воды.</a:t>
            </a:r>
            <a:endParaRPr lang="ru-RU" sz="2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385131"/>
      </p:ext>
    </p:extLst>
  </p:cSld>
  <p:clrMapOvr>
    <a:masterClrMapping/>
  </p:clrMapOvr>
  <p:transition/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950" y="1381403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243" y="1435215"/>
            <a:ext cx="8323745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8244" y="1294420"/>
            <a:ext cx="8552330" cy="151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2181" y="1408298"/>
            <a:ext cx="854839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5" name="Круглая лента лицом вниз 4"/>
          <p:cNvSpPr/>
          <p:nvPr/>
        </p:nvSpPr>
        <p:spPr bwMode="auto">
          <a:xfrm>
            <a:off x="457187" y="1112937"/>
            <a:ext cx="8612849" cy="1694718"/>
          </a:xfrm>
          <a:prstGeom prst="ellipseRibbon">
            <a:avLst>
              <a:gd name="adj1" fmla="val 25000"/>
              <a:gd name="adj2" fmla="val 63427"/>
              <a:gd name="adj3" fmla="val 12500"/>
            </a:avLst>
          </a:prstGeom>
          <a:ln>
            <a:solidFill>
              <a:srgbClr val="FF0000"/>
            </a:solidFill>
            <a:headEnd type="none" w="med" len="med"/>
            <a:tailEnd type="none" w="med" len="med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97155" lvl="0" algn="ctr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ea typeface="Calibri"/>
              </a:rPr>
              <a:t>ПП </a:t>
            </a:r>
            <a:r>
              <a:rPr lang="ru-RU" sz="1600" dirty="0" err="1">
                <a:solidFill>
                  <a:srgbClr val="000000"/>
                </a:solidFill>
                <a:ea typeface="Calibri"/>
              </a:rPr>
              <a:t>no</a:t>
            </a:r>
            <a:r>
              <a:rPr lang="ru-RU" sz="1600" dirty="0">
                <a:solidFill>
                  <a:srgbClr val="000000"/>
                </a:solidFill>
                <a:ea typeface="Calibri"/>
              </a:rPr>
              <a:t>. 894 от 12.11.2013 об организации и функционировании универсального магазина для экологического разрешения для специального использования</a:t>
            </a:r>
            <a:endParaRPr lang="ru-RU" sz="16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950" y="2941926"/>
            <a:ext cx="8908685" cy="663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7155" lvl="0">
              <a:lnSpc>
                <a:spcPct val="107000"/>
              </a:lnSpc>
              <a:spcAft>
                <a:spcPts val="0"/>
              </a:spcAft>
            </a:pPr>
            <a:endParaRPr lang="ro-MD" sz="1800" dirty="0">
              <a:solidFill>
                <a:srgbClr val="000000"/>
              </a:solidFill>
              <a:latin typeface="+mj-lt"/>
              <a:ea typeface="Calibri"/>
              <a:cs typeface="Times New Roman"/>
            </a:endParaRPr>
          </a:p>
          <a:p>
            <a:pPr marR="97155" lvl="0">
              <a:lnSpc>
                <a:spcPct val="107000"/>
              </a:lnSpc>
              <a:spcAft>
                <a:spcPts val="0"/>
              </a:spcAft>
            </a:pPr>
            <a:endParaRPr lang="vi-VN" sz="1800" b="0" dirty="0">
              <a:solidFill>
                <a:srgbClr val="000000"/>
              </a:solidFill>
              <a:latin typeface="+mj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8243" y="2941926"/>
            <a:ext cx="8609476" cy="3579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o-MD" sz="1800" b="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2181" y="2941925"/>
            <a:ext cx="86963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o-MD" sz="1800" b="0" dirty="0">
              <a:solidFill>
                <a:srgbClr val="000000"/>
              </a:solidFill>
              <a:latin typeface="Times New Roman"/>
            </a:endParaRPr>
          </a:p>
          <a:p>
            <a:endParaRPr lang="ro-MD" sz="1800" b="0" dirty="0">
              <a:solidFill>
                <a:srgbClr val="000000"/>
              </a:solidFill>
              <a:latin typeface="Times New Roman"/>
            </a:endParaRPr>
          </a:p>
          <a:p>
            <a:endParaRPr lang="ru-RU" sz="1800" dirty="0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950" y="2875002"/>
            <a:ext cx="88145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buSzPts val="1350"/>
              <a:tabLst>
                <a:tab pos="610870" algn="l"/>
              </a:tabLst>
            </a:pPr>
            <a:r>
              <a:rPr lang="ru-RU" sz="1800" b="0" dirty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Положения настоящих Правил применяются ко всем видам специального водопользования, указанным в 23 Закона о воде.</a:t>
            </a:r>
          </a:p>
          <a:p>
            <a:pPr lvl="0" algn="just">
              <a:spcAft>
                <a:spcPts val="0"/>
              </a:spcAft>
              <a:buSzPts val="1350"/>
              <a:tabLst>
                <a:tab pos="610870" algn="l"/>
              </a:tabLst>
            </a:pPr>
            <a:r>
              <a:rPr lang="ru-RU" sz="1800" b="0" dirty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,</a:t>
            </a:r>
          </a:p>
          <a:p>
            <a:pPr lvl="0" algn="just">
              <a:spcAft>
                <a:spcPts val="0"/>
              </a:spcAft>
              <a:buSzPts val="1350"/>
              <a:tabLst>
                <a:tab pos="610870" algn="l"/>
              </a:tabLst>
            </a:pPr>
            <a:r>
              <a:rPr lang="ru-RU" sz="1800" b="0" dirty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Виды специального водопользования, необходимые документы для согласования условий для особого использования воды, а также органы, запрашивающие их через «Единое окно», изложены в приложении к настоящему Регламенту</a:t>
            </a:r>
          </a:p>
          <a:p>
            <a:pPr lvl="0" algn="just">
              <a:spcAft>
                <a:spcPts val="0"/>
              </a:spcAft>
              <a:buSzPts val="1350"/>
              <a:tabLst>
                <a:tab pos="610870" algn="l"/>
              </a:tabLst>
            </a:pPr>
            <a:endParaRPr lang="ru-RU" sz="1800" b="0" dirty="0">
              <a:solidFill>
                <a:srgbClr val="000000"/>
              </a:solidFill>
              <a:latin typeface="+mj-lt"/>
              <a:ea typeface="Calibri"/>
              <a:cs typeface="Times New Roman"/>
            </a:endParaRPr>
          </a:p>
          <a:p>
            <a:pPr lvl="0" algn="just">
              <a:spcAft>
                <a:spcPts val="0"/>
              </a:spcAft>
              <a:buSzPts val="1350"/>
              <a:tabLst>
                <a:tab pos="610870" algn="l"/>
              </a:tabLst>
            </a:pPr>
            <a:r>
              <a:rPr lang="ru-RU" sz="1800" b="0" dirty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В соответствии с Постановлением Министерство окружающей среды отвечает за создание и внедрение универсального магазина для разрешения на окружающую среду для специального использования воды.</a:t>
            </a:r>
            <a:endParaRPr lang="ru-RU" sz="2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5668501"/>
      </p:ext>
    </p:extLst>
  </p:cSld>
  <p:clrMapOvr>
    <a:masterClrMapping/>
  </p:clrMapOvr>
  <p:transition/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950" y="1381403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243" y="1435215"/>
            <a:ext cx="8323745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8244" y="1294420"/>
            <a:ext cx="8552330" cy="151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2181" y="1408298"/>
            <a:ext cx="854839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5" name="Круглая лента лицом вниз 4"/>
          <p:cNvSpPr/>
          <p:nvPr/>
        </p:nvSpPr>
        <p:spPr bwMode="auto">
          <a:xfrm>
            <a:off x="457187" y="1112937"/>
            <a:ext cx="8612849" cy="1694718"/>
          </a:xfrm>
          <a:prstGeom prst="ellipseRibbon">
            <a:avLst>
              <a:gd name="adj1" fmla="val 25000"/>
              <a:gd name="adj2" fmla="val 67486"/>
              <a:gd name="adj3" fmla="val 12500"/>
            </a:avLst>
          </a:prstGeom>
          <a:ln>
            <a:solidFill>
              <a:srgbClr val="FF0000"/>
            </a:solidFill>
            <a:headEnd type="none" w="med" len="med"/>
            <a:tailEnd type="none" w="med" len="med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97155" lvl="0" algn="ctr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ea typeface="Calibri"/>
              </a:rPr>
              <a:t>ПП </a:t>
            </a:r>
            <a:r>
              <a:rPr lang="ru-RU" sz="1600" dirty="0" err="1">
                <a:solidFill>
                  <a:srgbClr val="000000"/>
                </a:solidFill>
                <a:ea typeface="Calibri"/>
              </a:rPr>
              <a:t>no</a:t>
            </a:r>
            <a:r>
              <a:rPr lang="ru-RU" sz="1600" dirty="0">
                <a:solidFill>
                  <a:srgbClr val="000000"/>
                </a:solidFill>
                <a:ea typeface="Calibri"/>
              </a:rPr>
              <a:t>. 894 от 12.11.2013 об организации и функционировании универсального магазина для экологического разрешения для специального использования</a:t>
            </a:r>
            <a:endParaRPr lang="ru-RU" sz="16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950" y="2941926"/>
            <a:ext cx="8908685" cy="663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7155" lvl="0">
              <a:lnSpc>
                <a:spcPct val="107000"/>
              </a:lnSpc>
              <a:spcAft>
                <a:spcPts val="0"/>
              </a:spcAft>
            </a:pPr>
            <a:endParaRPr lang="ro-MD" sz="1800" dirty="0">
              <a:solidFill>
                <a:srgbClr val="000000"/>
              </a:solidFill>
              <a:latin typeface="+mj-lt"/>
              <a:ea typeface="Calibri"/>
              <a:cs typeface="Times New Roman"/>
            </a:endParaRPr>
          </a:p>
          <a:p>
            <a:pPr marR="97155" lvl="0">
              <a:lnSpc>
                <a:spcPct val="107000"/>
              </a:lnSpc>
              <a:spcAft>
                <a:spcPts val="0"/>
              </a:spcAft>
            </a:pPr>
            <a:endParaRPr lang="vi-VN" sz="1800" b="0" dirty="0">
              <a:solidFill>
                <a:srgbClr val="000000"/>
              </a:solidFill>
              <a:latin typeface="+mj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8243" y="2941926"/>
            <a:ext cx="8609476" cy="3579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o-MD" sz="1800" b="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2181" y="2941925"/>
            <a:ext cx="86963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o-MD" sz="1800" b="0" dirty="0">
              <a:solidFill>
                <a:srgbClr val="000000"/>
              </a:solidFill>
              <a:latin typeface="Times New Roman"/>
            </a:endParaRPr>
          </a:p>
          <a:p>
            <a:endParaRPr lang="ro-MD" sz="1800" b="0" dirty="0">
              <a:solidFill>
                <a:srgbClr val="000000"/>
              </a:solidFill>
              <a:latin typeface="Times New Roman"/>
            </a:endParaRPr>
          </a:p>
          <a:p>
            <a:endParaRPr lang="ru-RU" sz="1800" dirty="0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950" y="2875002"/>
            <a:ext cx="8814556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z="1800" dirty="0">
                <a:solidFill>
                  <a:schemeClr val="tx1"/>
                </a:solidFill>
                <a:latin typeface="+mj-lt"/>
                <a:ea typeface="Calibri"/>
              </a:rPr>
              <a:t>В главе II предусматривается организация деятельности </a:t>
            </a:r>
            <a:r>
              <a:rPr lang="ru-RU" sz="1800" b="0" dirty="0" err="1">
                <a:solidFill>
                  <a:schemeClr val="tx1"/>
                </a:solidFill>
                <a:latin typeface="+mj-lt"/>
                <a:ea typeface="Calibri"/>
              </a:rPr>
              <a:t>One</a:t>
            </a:r>
            <a:r>
              <a:rPr lang="ru-RU" sz="1800" b="0" dirty="0">
                <a:solidFill>
                  <a:schemeClr val="tx1"/>
                </a:solidFill>
                <a:latin typeface="+mj-lt"/>
                <a:ea typeface="Calibri"/>
              </a:rPr>
              <a:t> </a:t>
            </a:r>
            <a:r>
              <a:rPr lang="ru-RU" sz="1800" b="0" dirty="0" err="1">
                <a:solidFill>
                  <a:schemeClr val="tx1"/>
                </a:solidFill>
                <a:latin typeface="+mj-lt"/>
                <a:ea typeface="Calibri"/>
              </a:rPr>
              <a:t>Stop</a:t>
            </a:r>
            <a:r>
              <a:rPr lang="ru-RU" sz="1800" b="0" dirty="0">
                <a:solidFill>
                  <a:schemeClr val="tx1"/>
                </a:solidFill>
                <a:latin typeface="+mj-lt"/>
                <a:ea typeface="Calibri"/>
              </a:rPr>
              <a:t> </a:t>
            </a:r>
            <a:r>
              <a:rPr lang="ru-RU" sz="1800" b="0" dirty="0" err="1">
                <a:solidFill>
                  <a:schemeClr val="tx1"/>
                </a:solidFill>
                <a:latin typeface="+mj-lt"/>
                <a:ea typeface="Calibri"/>
              </a:rPr>
              <a:t>Shop</a:t>
            </a:r>
            <a:r>
              <a:rPr lang="ru-RU" sz="1800" b="0" dirty="0">
                <a:solidFill>
                  <a:schemeClr val="tx1"/>
                </a:solidFill>
                <a:latin typeface="+mj-lt"/>
                <a:ea typeface="Calibri"/>
              </a:rPr>
              <a:t>, которая включает в себя рассмотрение запроса на перенаправление его в CPA, ответственного за принятие решения и выдачу разрешения.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z="1800" b="0" dirty="0">
                <a:solidFill>
                  <a:schemeClr val="tx1"/>
                </a:solidFill>
                <a:latin typeface="+mj-lt"/>
                <a:ea typeface="Calibri"/>
              </a:rPr>
              <a:t>Приложение I к HG - Положение об организации и эксплуатации универсального магазина для разрешения на окружающую среду для специального использования воды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z="1800" b="0" dirty="0">
                <a:solidFill>
                  <a:schemeClr val="tx1"/>
                </a:solidFill>
                <a:latin typeface="+mj-lt"/>
                <a:ea typeface="Calibri"/>
              </a:rPr>
              <a:t>В Регламенте представлен перечень документов, необходимых для получения разрешения.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z="1800" b="0" dirty="0">
                <a:solidFill>
                  <a:schemeClr val="tx1"/>
                </a:solidFill>
                <a:latin typeface="+mj-lt"/>
                <a:ea typeface="Calibri"/>
              </a:rPr>
              <a:t>Приложение II к GD - Положение о Регистре экологической регистрации для специального использования воды,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z="1800" b="0" dirty="0">
                <a:solidFill>
                  <a:schemeClr val="tx1"/>
                </a:solidFill>
                <a:latin typeface="+mj-lt"/>
                <a:ea typeface="Calibri"/>
              </a:rPr>
              <a:t>Настоящий Регламент устанавливает структуру, содержание и способ сохранения Регистрации экологической авторизации для специального использования воды.</a:t>
            </a:r>
            <a:endParaRPr lang="ro-RO" sz="2000" b="0" dirty="0">
              <a:solidFill>
                <a:schemeClr val="tx1"/>
              </a:solidFill>
              <a:latin typeface="+mj-lt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127304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0" dirty="0"/>
              <a:t>Tamara </a:t>
            </a:r>
            <a:r>
              <a:rPr lang="en-US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2353" y="1425362"/>
            <a:ext cx="77541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 Соглашения об </a:t>
            </a:r>
          </a:p>
          <a:p>
            <a:pPr lvl="0"/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Ассоциации   РМ -  ЕС</a:t>
            </a:r>
            <a:endParaRPr lang="ro-RO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418" y="1294420"/>
            <a:ext cx="1700213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9965" y="2326341"/>
            <a:ext cx="793661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Соглашение об ассоциации </a:t>
            </a:r>
            <a:r>
              <a:rPr lang="ru-RU" sz="2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предусматривает улучшение качества воды с помощью соответствующей экологической политики.</a:t>
            </a:r>
          </a:p>
          <a:p>
            <a:pPr lvl="0"/>
            <a:endParaRPr lang="ru-RU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 политика улучшит качество водной среды,</a:t>
            </a:r>
          </a:p>
          <a:p>
            <a:pPr lvl="0"/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частности посредством специальных мер по постепенному сокращению сбросов, выбросов и потерь приоритетных опасных веществ, а также путем постепенного прекращения сбросов, выбросов и потерь приоритетных опасных веществ для предотвращения загрязнения воды, вызванного нитратами из сельскохозяйственных источников.</a:t>
            </a:r>
            <a:endParaRPr lang="ro-MD" sz="1800" b="0" kern="0" dirty="0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  <a:p>
            <a:pPr lvl="0"/>
            <a:endParaRPr lang="ro-MD" sz="1800" b="0" kern="0" dirty="0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  <a:p>
            <a:pPr lvl="0"/>
            <a:endParaRPr lang="ro-MD" sz="1800" b="0" kern="0" dirty="0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  <a:p>
            <a:pPr lvl="0"/>
            <a:endParaRPr lang="ru-RU" sz="1800" b="0" kern="0" dirty="0">
              <a:solidFill>
                <a:srgbClr val="6E6452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0347342"/>
      </p:ext>
    </p:extLst>
  </p:cSld>
  <p:clrMapOvr>
    <a:masterClrMapping/>
  </p:clrMapOvr>
  <p:transition/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950" y="1381403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243" y="1435215"/>
            <a:ext cx="8323745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8244" y="1294420"/>
            <a:ext cx="8552330" cy="151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2181" y="1408298"/>
            <a:ext cx="854839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5" name="Круглая лента лицом вниз 4"/>
          <p:cNvSpPr/>
          <p:nvPr/>
        </p:nvSpPr>
        <p:spPr bwMode="auto">
          <a:xfrm>
            <a:off x="457187" y="1112937"/>
            <a:ext cx="8612849" cy="1694718"/>
          </a:xfrm>
          <a:prstGeom prst="ellipseRibbon">
            <a:avLst>
              <a:gd name="adj1" fmla="val 25000"/>
              <a:gd name="adj2" fmla="val 68423"/>
              <a:gd name="adj3" fmla="val 12500"/>
            </a:avLst>
          </a:prstGeom>
          <a:ln>
            <a:solidFill>
              <a:srgbClr val="FF0000"/>
            </a:solidFill>
            <a:headEnd type="none" w="med" len="med"/>
            <a:tailEnd type="none" w="med" len="med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97155" lvl="0" algn="ctr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ea typeface="Calibri"/>
              </a:rPr>
              <a:t>ПП </a:t>
            </a:r>
            <a:r>
              <a:rPr lang="ru-RU" sz="1600" dirty="0" err="1">
                <a:solidFill>
                  <a:srgbClr val="000000"/>
                </a:solidFill>
                <a:ea typeface="Calibri"/>
              </a:rPr>
              <a:t>no</a:t>
            </a:r>
            <a:r>
              <a:rPr lang="ru-RU" sz="1600" dirty="0">
                <a:solidFill>
                  <a:srgbClr val="000000"/>
                </a:solidFill>
                <a:ea typeface="Calibri"/>
              </a:rPr>
              <a:t>. 894 от 12.11.2013 об организации и функционировании универсального магазина для экологического разрешения для специального использования</a:t>
            </a:r>
            <a:endParaRPr lang="ru-RU" sz="16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950" y="2941926"/>
            <a:ext cx="8908685" cy="663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7155" lvl="0">
              <a:lnSpc>
                <a:spcPct val="107000"/>
              </a:lnSpc>
              <a:spcAft>
                <a:spcPts val="0"/>
              </a:spcAft>
            </a:pPr>
            <a:endParaRPr lang="ro-MD" sz="1800" dirty="0">
              <a:solidFill>
                <a:srgbClr val="000000"/>
              </a:solidFill>
              <a:latin typeface="+mj-lt"/>
              <a:ea typeface="Calibri"/>
              <a:cs typeface="Times New Roman"/>
            </a:endParaRPr>
          </a:p>
          <a:p>
            <a:pPr marR="97155" lvl="0">
              <a:lnSpc>
                <a:spcPct val="107000"/>
              </a:lnSpc>
              <a:spcAft>
                <a:spcPts val="0"/>
              </a:spcAft>
            </a:pPr>
            <a:endParaRPr lang="vi-VN" sz="1800" b="0" dirty="0">
              <a:solidFill>
                <a:srgbClr val="000000"/>
              </a:solidFill>
              <a:latin typeface="+mj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8243" y="2941926"/>
            <a:ext cx="8609476" cy="3579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o-MD" sz="1800" b="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2181" y="2941925"/>
            <a:ext cx="86963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o-MD" sz="1800" b="0" dirty="0">
              <a:solidFill>
                <a:srgbClr val="000000"/>
              </a:solidFill>
              <a:latin typeface="Times New Roman"/>
            </a:endParaRPr>
          </a:p>
          <a:p>
            <a:endParaRPr lang="ro-MD" sz="1800" b="0" dirty="0">
              <a:solidFill>
                <a:srgbClr val="000000"/>
              </a:solidFill>
              <a:latin typeface="Times New Roman"/>
            </a:endParaRPr>
          </a:p>
          <a:p>
            <a:endParaRPr lang="ru-RU" sz="1800" dirty="0"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8244" y="2807655"/>
            <a:ext cx="855233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800" dirty="0">
                <a:solidFill>
                  <a:schemeClr val="tx1"/>
                </a:solidFill>
                <a:latin typeface="+mj-lt"/>
                <a:ea typeface="MS Mincho"/>
              </a:rPr>
              <a:t>Постановление устанавливает структуру, содержание и способ хранения Регистрации экологической авторизации для специального использования воды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800" b="0" dirty="0">
                <a:solidFill>
                  <a:schemeClr val="tx1"/>
                </a:solidFill>
                <a:latin typeface="+mj-lt"/>
                <a:ea typeface="MS Mincho"/>
              </a:rPr>
              <a:t>Регистр представляет собой уникальную систему записи информации, которая содержит данные о регистрации и регистрации экологических разрешений для специального использования воды.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800" b="0" dirty="0">
                <a:solidFill>
                  <a:schemeClr val="tx1"/>
                </a:solidFill>
                <a:latin typeface="+mj-lt"/>
                <a:ea typeface="MS Mincho"/>
              </a:rPr>
              <a:t>Субъектами правовых отношений при создании Регистра являются: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800" b="0" dirty="0">
                <a:solidFill>
                  <a:schemeClr val="tx1"/>
                </a:solidFill>
                <a:latin typeface="+mj-lt"/>
                <a:ea typeface="MS Mincho"/>
              </a:rPr>
              <a:t>- компетентный орган по выдаче экологических разрешений на специальное водопользование, регистратор Регистра / других учреждений;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800" b="0" dirty="0">
                <a:solidFill>
                  <a:schemeClr val="tx1"/>
                </a:solidFill>
                <a:latin typeface="+mj-lt"/>
                <a:ea typeface="MS Mincho"/>
              </a:rPr>
              <a:t>заявитель на экологическое разрешение на специальное использование воды.</a:t>
            </a:r>
            <a:endParaRPr lang="ro-RO" sz="1800" b="0" dirty="0">
              <a:solidFill>
                <a:srgbClr val="000000"/>
              </a:solidFill>
              <a:latin typeface="+mj-lt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9039604"/>
      </p:ext>
    </p:extLst>
  </p:cSld>
  <p:clrMapOvr>
    <a:masterClrMapping/>
  </p:clrMapOvr>
  <p:transition/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950" y="1381403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243" y="1435215"/>
            <a:ext cx="8323745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8244" y="1294420"/>
            <a:ext cx="8552330" cy="151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2181" y="1408298"/>
            <a:ext cx="854839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5" name="Круглая лента лицом вниз 4"/>
          <p:cNvSpPr/>
          <p:nvPr/>
        </p:nvSpPr>
        <p:spPr bwMode="auto">
          <a:xfrm>
            <a:off x="457187" y="1112937"/>
            <a:ext cx="8612849" cy="1694718"/>
          </a:xfrm>
          <a:prstGeom prst="ellipseRibbon">
            <a:avLst>
              <a:gd name="adj1" fmla="val 25000"/>
              <a:gd name="adj2" fmla="val 66237"/>
              <a:gd name="adj3" fmla="val 12500"/>
            </a:avLst>
          </a:prstGeom>
          <a:ln>
            <a:solidFill>
              <a:srgbClr val="FF0000"/>
            </a:solidFill>
            <a:headEnd type="none" w="med" len="med"/>
            <a:tailEnd type="none" w="med" len="med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97155" lvl="0" algn="ctr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ea typeface="Calibri"/>
              </a:rPr>
              <a:t>ПП </a:t>
            </a:r>
            <a:r>
              <a:rPr lang="ru-RU" sz="1600" dirty="0" err="1">
                <a:solidFill>
                  <a:srgbClr val="000000"/>
                </a:solidFill>
                <a:ea typeface="Calibri"/>
              </a:rPr>
              <a:t>no</a:t>
            </a:r>
            <a:r>
              <a:rPr lang="ru-RU" sz="1600" dirty="0">
                <a:solidFill>
                  <a:srgbClr val="000000"/>
                </a:solidFill>
                <a:ea typeface="Calibri"/>
              </a:rPr>
              <a:t>. 894 от 12.11.2013 об организации и функционировании универсального магазина для экологического разрешения для специального использования</a:t>
            </a:r>
            <a:endParaRPr lang="ru-RU" sz="16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950" y="2941926"/>
            <a:ext cx="8908685" cy="663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7155" lvl="0">
              <a:lnSpc>
                <a:spcPct val="107000"/>
              </a:lnSpc>
              <a:spcAft>
                <a:spcPts val="0"/>
              </a:spcAft>
            </a:pPr>
            <a:endParaRPr lang="ro-MD" sz="1800" dirty="0">
              <a:solidFill>
                <a:srgbClr val="000000"/>
              </a:solidFill>
              <a:latin typeface="+mj-lt"/>
              <a:ea typeface="Calibri"/>
              <a:cs typeface="Times New Roman"/>
            </a:endParaRPr>
          </a:p>
          <a:p>
            <a:pPr marR="97155" lvl="0">
              <a:lnSpc>
                <a:spcPct val="107000"/>
              </a:lnSpc>
              <a:spcAft>
                <a:spcPts val="0"/>
              </a:spcAft>
            </a:pPr>
            <a:endParaRPr lang="vi-VN" sz="1800" b="0" dirty="0">
              <a:solidFill>
                <a:srgbClr val="000000"/>
              </a:solidFill>
              <a:latin typeface="+mj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8243" y="2941926"/>
            <a:ext cx="8609476" cy="3579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o-MD" sz="1800" b="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2181" y="2941925"/>
            <a:ext cx="86963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o-MD" sz="1800" b="0" dirty="0">
              <a:solidFill>
                <a:srgbClr val="000000"/>
              </a:solidFill>
              <a:latin typeface="Times New Roman"/>
            </a:endParaRPr>
          </a:p>
          <a:p>
            <a:endParaRPr lang="ro-MD" sz="1800" b="0" dirty="0">
              <a:solidFill>
                <a:srgbClr val="000000"/>
              </a:solidFill>
              <a:latin typeface="Times New Roman"/>
            </a:endParaRPr>
          </a:p>
          <a:p>
            <a:endParaRPr lang="ru-RU" sz="1800" dirty="0"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8244" y="2807655"/>
            <a:ext cx="855233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660400" algn="l"/>
              </a:tabLst>
            </a:pPr>
            <a:r>
              <a:rPr lang="ru-RU" sz="1800" dirty="0">
                <a:solidFill>
                  <a:srgbClr val="000000"/>
                </a:solidFill>
                <a:latin typeface="Arial"/>
              </a:rPr>
              <a:t>Министерство окружающей среды, по </a:t>
            </a:r>
            <a:r>
              <a:rPr lang="ru-RU" sz="1800" b="0" dirty="0">
                <a:solidFill>
                  <a:srgbClr val="000000"/>
                </a:solidFill>
                <a:latin typeface="Arial"/>
              </a:rPr>
              <a:t>согласованию с соответствующим СПС, обеспечит выполнение положений Технической концепции Совместной экологической </a:t>
            </a:r>
            <a:r>
              <a:rPr lang="ru-RU" sz="1800" b="0" dirty="0" err="1">
                <a:solidFill>
                  <a:srgbClr val="000000"/>
                </a:solidFill>
                <a:latin typeface="Arial"/>
              </a:rPr>
              <a:t>авторизационной</a:t>
            </a:r>
            <a:r>
              <a:rPr lang="ru-RU" sz="1800" b="0" dirty="0">
                <a:solidFill>
                  <a:srgbClr val="000000"/>
                </a:solidFill>
                <a:latin typeface="Arial"/>
              </a:rPr>
              <a:t> платформы для специального использования воды.</a:t>
            </a:r>
          </a:p>
          <a:p>
            <a:pPr lvl="0" algn="just">
              <a:spcAft>
                <a:spcPts val="0"/>
              </a:spcAft>
              <a:tabLst>
                <a:tab pos="660400" algn="l"/>
              </a:tabLst>
            </a:pPr>
            <a:r>
              <a:rPr lang="ru-RU" sz="1800" b="0" dirty="0">
                <a:solidFill>
                  <a:srgbClr val="000000"/>
                </a:solidFill>
                <a:latin typeface="Arial"/>
              </a:rPr>
              <a:t>Контроль за содержанием Реестра осуществляется в соответствии с Законом №. 71-XVI от 22 марта 2007 года о реестрах.</a:t>
            </a:r>
          </a:p>
          <a:p>
            <a:pPr lvl="0" algn="just">
              <a:spcAft>
                <a:spcPts val="0"/>
              </a:spcAft>
              <a:tabLst>
                <a:tab pos="660400" algn="l"/>
              </a:tabLst>
            </a:pPr>
            <a:endParaRPr lang="ru-RU" sz="1800" b="0" dirty="0">
              <a:solidFill>
                <a:srgbClr val="000000"/>
              </a:solidFill>
              <a:latin typeface="Arial"/>
            </a:endParaRPr>
          </a:p>
          <a:p>
            <a:pPr lvl="0" algn="just">
              <a:spcAft>
                <a:spcPts val="0"/>
              </a:spcAft>
              <a:tabLst>
                <a:tab pos="660400" algn="l"/>
              </a:tabLst>
            </a:pPr>
            <a:r>
              <a:rPr lang="ru-RU" sz="1800" b="0" dirty="0">
                <a:solidFill>
                  <a:srgbClr val="000000"/>
                </a:solidFill>
                <a:latin typeface="Arial"/>
              </a:rPr>
              <a:t>Приложение III ГР по ТЕХНИЧЕСКОЙ КОНЦЕПЦИИ Единой экологической разрешительной платформы для специального использования воды.</a:t>
            </a:r>
          </a:p>
          <a:p>
            <a:pPr lvl="0" algn="just">
              <a:spcAft>
                <a:spcPts val="0"/>
              </a:spcAft>
              <a:tabLst>
                <a:tab pos="660400" algn="l"/>
              </a:tabLst>
            </a:pPr>
            <a:r>
              <a:rPr lang="ru-RU" sz="1800" b="0" dirty="0">
                <a:solidFill>
                  <a:srgbClr val="000000"/>
                </a:solidFill>
                <a:latin typeface="Arial"/>
              </a:rPr>
              <a:t>Концепция предусматривает создание единого окна для разрешения на охрану окружающей среды для специального использования воды в качестве платформы общего доступа и механизма, который позволит заявителю обратиться к одному государственному органу</a:t>
            </a:r>
          </a:p>
        </p:txBody>
      </p:sp>
    </p:spTree>
    <p:extLst>
      <p:ext uri="{BB962C8B-B14F-4D97-AF65-F5344CB8AC3E}">
        <p14:creationId xmlns:p14="http://schemas.microsoft.com/office/powerpoint/2010/main" val="2258086447"/>
      </p:ext>
    </p:extLst>
  </p:cSld>
  <p:clrMapOvr>
    <a:masterClrMapping/>
  </p:clrMapOvr>
  <p:transition/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950" y="1381403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243" y="1425362"/>
            <a:ext cx="8323745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8244" y="1294420"/>
            <a:ext cx="8552330" cy="151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2181" y="1408298"/>
            <a:ext cx="854839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5" name="Круглая лента лицом вниз 4"/>
          <p:cNvSpPr/>
          <p:nvPr/>
        </p:nvSpPr>
        <p:spPr bwMode="auto">
          <a:xfrm>
            <a:off x="457187" y="1112937"/>
            <a:ext cx="8612849" cy="1694718"/>
          </a:xfrm>
          <a:prstGeom prst="ellipseRibbon">
            <a:avLst>
              <a:gd name="adj1" fmla="val 25000"/>
              <a:gd name="adj2" fmla="val 61553"/>
              <a:gd name="adj3" fmla="val 12500"/>
            </a:avLst>
          </a:prstGeom>
          <a:ln>
            <a:solidFill>
              <a:srgbClr val="FF0000"/>
            </a:solidFill>
            <a:headEnd type="none" w="med" len="med"/>
            <a:tailEnd type="none" w="med" len="med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97155" lvl="0" algn="ctr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ea typeface="Calibri"/>
              </a:rPr>
              <a:t>ПП </a:t>
            </a:r>
            <a:r>
              <a:rPr lang="ru-RU" sz="1600" dirty="0" err="1">
                <a:solidFill>
                  <a:srgbClr val="000000"/>
                </a:solidFill>
                <a:ea typeface="Calibri"/>
              </a:rPr>
              <a:t>no</a:t>
            </a:r>
            <a:r>
              <a:rPr lang="ru-RU" sz="1600" dirty="0">
                <a:solidFill>
                  <a:srgbClr val="000000"/>
                </a:solidFill>
                <a:ea typeface="Calibri"/>
              </a:rPr>
              <a:t>. 894 от 12.11.2013 об организации и функционировании универсального магазина для экологического разрешения для специального использования</a:t>
            </a:r>
            <a:endParaRPr lang="ru-RU" sz="16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950" y="2941926"/>
            <a:ext cx="8908685" cy="663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7155" lvl="0">
              <a:lnSpc>
                <a:spcPct val="107000"/>
              </a:lnSpc>
              <a:spcAft>
                <a:spcPts val="0"/>
              </a:spcAft>
            </a:pPr>
            <a:endParaRPr lang="ro-MD" sz="1800" dirty="0">
              <a:solidFill>
                <a:srgbClr val="000000"/>
              </a:solidFill>
              <a:latin typeface="+mj-lt"/>
              <a:ea typeface="Calibri"/>
              <a:cs typeface="Times New Roman"/>
            </a:endParaRPr>
          </a:p>
          <a:p>
            <a:pPr marR="97155" lvl="0">
              <a:lnSpc>
                <a:spcPct val="107000"/>
              </a:lnSpc>
              <a:spcAft>
                <a:spcPts val="0"/>
              </a:spcAft>
            </a:pPr>
            <a:endParaRPr lang="vi-VN" sz="1800" b="0" dirty="0">
              <a:solidFill>
                <a:srgbClr val="000000"/>
              </a:solidFill>
              <a:latin typeface="+mj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8243" y="2941926"/>
            <a:ext cx="8609476" cy="3579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o-MD" sz="1800" b="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2181" y="2941925"/>
            <a:ext cx="86963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o-MD" sz="1800" b="0" dirty="0">
              <a:solidFill>
                <a:srgbClr val="000000"/>
              </a:solidFill>
              <a:latin typeface="Times New Roman"/>
            </a:endParaRPr>
          </a:p>
          <a:p>
            <a:endParaRPr lang="ro-MD" sz="1800" b="0" dirty="0">
              <a:solidFill>
                <a:srgbClr val="000000"/>
              </a:solidFill>
              <a:latin typeface="Times New Roman"/>
            </a:endParaRPr>
          </a:p>
          <a:p>
            <a:endParaRPr lang="ru-RU" sz="1800" dirty="0"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8244" y="2807655"/>
            <a:ext cx="855233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ro-RO" sz="1800" dirty="0">
              <a:solidFill>
                <a:schemeClr val="tx1"/>
              </a:solidFill>
              <a:latin typeface="+mj-lt"/>
              <a:ea typeface="MS Mincho"/>
            </a:endParaRPr>
          </a:p>
          <a:p>
            <a:pPr marL="285750" lvl="0" indent="-285750" algn="just">
              <a:spcAft>
                <a:spcPts val="0"/>
              </a:spcAft>
              <a:buFontTx/>
              <a:buChar char="-"/>
              <a:tabLst>
                <a:tab pos="660400" algn="l"/>
              </a:tabLst>
            </a:pPr>
            <a:endParaRPr lang="ro-RO" sz="1800" b="0" dirty="0">
              <a:solidFill>
                <a:srgbClr val="000000"/>
              </a:solidFill>
              <a:latin typeface="+mj-lt"/>
              <a:ea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950" y="2941925"/>
            <a:ext cx="872376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+mj-lt"/>
                <a:ea typeface="MS Mincho"/>
              </a:rPr>
              <a:t>Государственный орган обеспечит координацию условий для специального использования воды со всеми компетентными органами и полномочиями в области водных ресурсов.</a:t>
            </a:r>
          </a:p>
          <a:p>
            <a:endParaRPr lang="ru-RU" sz="1800" dirty="0">
              <a:solidFill>
                <a:schemeClr val="tx1"/>
              </a:solidFill>
              <a:latin typeface="+mj-lt"/>
              <a:ea typeface="MS Mincho"/>
            </a:endParaRPr>
          </a:p>
          <a:p>
            <a:r>
              <a:rPr lang="ru-RU" sz="1800" b="0" dirty="0">
                <a:solidFill>
                  <a:schemeClr val="tx1"/>
                </a:solidFill>
                <a:latin typeface="+mj-lt"/>
                <a:ea typeface="MS Mincho"/>
              </a:rPr>
              <a:t>Разработка и внедрение такой информационной системы будет способствовать развитию институционального потенциала государственных органов, участвующих в процессе выдачи экологического разрешения</a:t>
            </a:r>
          </a:p>
          <a:p>
            <a:endParaRPr lang="ru-RU" sz="1800" b="0" dirty="0">
              <a:solidFill>
                <a:schemeClr val="tx1"/>
              </a:solidFill>
              <a:latin typeface="+mj-lt"/>
              <a:ea typeface="MS Mincho"/>
            </a:endParaRPr>
          </a:p>
          <a:p>
            <a:r>
              <a:rPr lang="ru-RU" sz="1800" b="0" dirty="0">
                <a:solidFill>
                  <a:schemeClr val="tx1"/>
                </a:solidFill>
                <a:latin typeface="+mj-lt"/>
                <a:ea typeface="MS Mincho"/>
              </a:rPr>
              <a:t>Бенефициарами общей платформы или публичной информации, предоставляемой ею, может быть APL APC, участвующая в процессе выдачи экологического разрешения на специальное использование воды, заявители для авторизации</a:t>
            </a:r>
            <a:r>
              <a:rPr lang="ro-RO" sz="1800" b="0" dirty="0">
                <a:solidFill>
                  <a:schemeClr val="tx1"/>
                </a:solidFill>
                <a:latin typeface="+mj-lt"/>
                <a:ea typeface="MS Mincho"/>
              </a:rPr>
              <a:t>.</a:t>
            </a:r>
            <a:endParaRPr lang="ru-RU" sz="1800" b="0" dirty="0">
              <a:solidFill>
                <a:schemeClr val="tx1"/>
              </a:solidFill>
              <a:latin typeface="+mj-lt"/>
              <a:ea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1440516034"/>
      </p:ext>
    </p:extLst>
  </p:cSld>
  <p:clrMapOvr>
    <a:masterClrMapping/>
  </p:clrMapOvr>
  <p:transition/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950" y="1381403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37" y="956847"/>
            <a:ext cx="8323745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8244" y="1294420"/>
            <a:ext cx="8552330" cy="151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2181" y="1408298"/>
            <a:ext cx="854839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5" name="Круглая лента лицом вниз 4"/>
          <p:cNvSpPr/>
          <p:nvPr/>
        </p:nvSpPr>
        <p:spPr bwMode="auto">
          <a:xfrm>
            <a:off x="457187" y="1112937"/>
            <a:ext cx="8612849" cy="1694718"/>
          </a:xfrm>
          <a:prstGeom prst="ellipseRibbon">
            <a:avLst>
              <a:gd name="adj1" fmla="val 25000"/>
              <a:gd name="adj2" fmla="val 62178"/>
              <a:gd name="adj3" fmla="val 12500"/>
            </a:avLst>
          </a:prstGeom>
          <a:ln>
            <a:solidFill>
              <a:srgbClr val="FF0000"/>
            </a:solidFill>
            <a:headEnd type="none" w="med" len="med"/>
            <a:tailEnd type="none" w="med" len="med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97155" lvl="0" algn="ctr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ea typeface="Calibri"/>
              </a:rPr>
              <a:t>ПП </a:t>
            </a:r>
            <a:r>
              <a:rPr lang="ru-RU" sz="1600" dirty="0" err="1">
                <a:solidFill>
                  <a:srgbClr val="000000"/>
                </a:solidFill>
                <a:ea typeface="Calibri"/>
              </a:rPr>
              <a:t>no</a:t>
            </a:r>
            <a:r>
              <a:rPr lang="ru-RU" sz="1600" dirty="0">
                <a:solidFill>
                  <a:srgbClr val="000000"/>
                </a:solidFill>
                <a:ea typeface="Calibri"/>
              </a:rPr>
              <a:t>. 894 от 12.11.2013 об организации и функционировании универсального магазина для экологического разрешения для специального использования</a:t>
            </a:r>
            <a:endParaRPr lang="ru-RU" sz="16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950" y="2941926"/>
            <a:ext cx="8908685" cy="663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7155" lvl="0">
              <a:lnSpc>
                <a:spcPct val="107000"/>
              </a:lnSpc>
              <a:spcAft>
                <a:spcPts val="0"/>
              </a:spcAft>
            </a:pPr>
            <a:endParaRPr lang="ro-MD" sz="1800" dirty="0">
              <a:solidFill>
                <a:srgbClr val="000000"/>
              </a:solidFill>
              <a:latin typeface="+mj-lt"/>
              <a:ea typeface="Calibri"/>
              <a:cs typeface="Times New Roman"/>
            </a:endParaRPr>
          </a:p>
          <a:p>
            <a:pPr marR="97155" lvl="0">
              <a:lnSpc>
                <a:spcPct val="107000"/>
              </a:lnSpc>
              <a:spcAft>
                <a:spcPts val="0"/>
              </a:spcAft>
            </a:pPr>
            <a:endParaRPr lang="vi-VN" sz="1800" b="0" dirty="0">
              <a:solidFill>
                <a:srgbClr val="000000"/>
              </a:solidFill>
              <a:latin typeface="+mj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8243" y="2941926"/>
            <a:ext cx="8609476" cy="3579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o-MD" sz="1800" b="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2181" y="2941925"/>
            <a:ext cx="86963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o-MD" sz="1800" b="0" dirty="0">
              <a:solidFill>
                <a:srgbClr val="000000"/>
              </a:solidFill>
              <a:latin typeface="Times New Roman"/>
            </a:endParaRPr>
          </a:p>
          <a:p>
            <a:endParaRPr lang="ro-MD" sz="1800" b="0" dirty="0">
              <a:solidFill>
                <a:srgbClr val="000000"/>
              </a:solidFill>
              <a:latin typeface="Times New Roman"/>
            </a:endParaRPr>
          </a:p>
          <a:p>
            <a:endParaRPr lang="ru-RU" sz="1800" dirty="0"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8244" y="2807655"/>
            <a:ext cx="855233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ro-RO" sz="1800" dirty="0">
              <a:solidFill>
                <a:schemeClr val="tx1"/>
              </a:solidFill>
              <a:latin typeface="+mj-lt"/>
              <a:ea typeface="MS Mincho"/>
            </a:endParaRPr>
          </a:p>
          <a:p>
            <a:pPr marL="285750" lvl="0" indent="-285750" algn="just">
              <a:spcAft>
                <a:spcPts val="0"/>
              </a:spcAft>
              <a:buFontTx/>
              <a:buChar char="-"/>
              <a:tabLst>
                <a:tab pos="660400" algn="l"/>
              </a:tabLst>
            </a:pPr>
            <a:endParaRPr lang="ro-RO" sz="1800" b="0" dirty="0">
              <a:solidFill>
                <a:srgbClr val="000000"/>
              </a:solidFill>
              <a:latin typeface="+mj-lt"/>
              <a:ea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950" y="2941925"/>
            <a:ext cx="872376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+mj-lt"/>
                <a:ea typeface="MS Mincho"/>
              </a:rPr>
              <a:t>Цель планируемой информационной системы - </a:t>
            </a:r>
            <a:r>
              <a:rPr lang="ru-RU" sz="1800" b="0" dirty="0">
                <a:solidFill>
                  <a:schemeClr val="tx1"/>
                </a:solidFill>
                <a:latin typeface="+mj-lt"/>
                <a:ea typeface="MS Mincho"/>
              </a:rPr>
              <a:t>обеспечить участников процесса выдачи экологического разрешения на специальное использование воды с помощью компьютерного механизма, который будет автоматизировать их деятельность для реализации правовой основы в области специального использования воды</a:t>
            </a:r>
          </a:p>
          <a:p>
            <a:endParaRPr lang="ru-RU" sz="1800" b="0" dirty="0">
              <a:solidFill>
                <a:schemeClr val="tx1"/>
              </a:solidFill>
              <a:latin typeface="+mj-lt"/>
              <a:ea typeface="MS Mincho"/>
            </a:endParaRPr>
          </a:p>
          <a:p>
            <a:r>
              <a:rPr lang="ru-RU" sz="1800" b="0" dirty="0">
                <a:solidFill>
                  <a:schemeClr val="tx1"/>
                </a:solidFill>
                <a:latin typeface="+mj-lt"/>
                <a:ea typeface="MS Mincho"/>
              </a:rPr>
              <a:t>Разрешение на улавливание воды из поверхностных и подземных источников воды для подачи воды, предназначенной для потребления человеком</a:t>
            </a:r>
          </a:p>
          <a:p>
            <a:endParaRPr lang="ru-RU" sz="1800" b="0" dirty="0">
              <a:solidFill>
                <a:schemeClr val="tx1"/>
              </a:solidFill>
              <a:latin typeface="+mj-lt"/>
              <a:ea typeface="MS Mincho"/>
            </a:endParaRPr>
          </a:p>
          <a:p>
            <a:r>
              <a:rPr lang="ru-RU" sz="1800" b="0" dirty="0">
                <a:solidFill>
                  <a:schemeClr val="tx1"/>
                </a:solidFill>
                <a:latin typeface="+mj-lt"/>
                <a:ea typeface="MS Mincho"/>
              </a:rPr>
              <a:t>Чтобы получить разрешение на улавливание воды из поверхностных и подземных источников воды для подачи воды, предназначенной для потребления человеком, заявитель должен приложить в файл набор документов:</a:t>
            </a:r>
          </a:p>
        </p:txBody>
      </p:sp>
    </p:spTree>
    <p:extLst>
      <p:ext uri="{BB962C8B-B14F-4D97-AF65-F5344CB8AC3E}">
        <p14:creationId xmlns:p14="http://schemas.microsoft.com/office/powerpoint/2010/main" val="2185461423"/>
      </p:ext>
    </p:extLst>
  </p:cSld>
  <p:clrMapOvr>
    <a:masterClrMapping/>
  </p:clrMapOvr>
  <p:transition/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950" y="1381403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243" y="1435215"/>
            <a:ext cx="8323745" cy="4380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endParaRPr lang="ro-MD" sz="1800" dirty="0">
              <a:solidFill>
                <a:srgbClr val="000000"/>
              </a:solidFill>
              <a:latin typeface="+mj-lt"/>
            </a:endParaRPr>
          </a:p>
          <a:p>
            <a:r>
              <a:rPr lang="ru-RU" sz="1800" b="0" dirty="0">
                <a:solidFill>
                  <a:srgbClr val="000000"/>
                </a:solidFill>
                <a:latin typeface="+mj-lt"/>
              </a:rPr>
              <a:t>В Регламенте учета воды и отчетности установлено, как регистрировать и сообщать воду, используемую водопользователями, действующими в соответствии с экологическим разрешением, для специального использования воды независимо от формы собственности и источника используемой воды.</a:t>
            </a:r>
          </a:p>
          <a:p>
            <a:endParaRPr lang="ru-RU" sz="1800" b="0" dirty="0">
              <a:solidFill>
                <a:srgbClr val="000000"/>
              </a:solidFill>
              <a:latin typeface="+mj-lt"/>
            </a:endParaRPr>
          </a:p>
          <a:p>
            <a:r>
              <a:rPr lang="ru-RU" sz="1800" b="0" dirty="0">
                <a:solidFill>
                  <a:srgbClr val="000000"/>
                </a:solidFill>
                <a:latin typeface="+mj-lt"/>
              </a:rPr>
              <a:t>Определение объема используемой воды производится в точках водопотребления, водозаборов и водозаборов, включая канализационные системы, а также в пунктах распределения воды другим водопользователям.</a:t>
            </a:r>
            <a:endParaRPr lang="ro-MD" sz="1800" b="0" kern="0" dirty="0">
              <a:solidFill>
                <a:srgbClr val="6E6452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8244" y="1294420"/>
            <a:ext cx="8552330" cy="151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88243" y="1408298"/>
            <a:ext cx="855232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5" name="Круглая лента лицом вниз 4"/>
          <p:cNvSpPr/>
          <p:nvPr/>
        </p:nvSpPr>
        <p:spPr bwMode="auto">
          <a:xfrm>
            <a:off x="457187" y="1112936"/>
            <a:ext cx="8612849" cy="1694719"/>
          </a:xfrm>
          <a:prstGeom prst="ellipseRibbon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97155" lvl="0" algn="ctr">
              <a:lnSpc>
                <a:spcPct val="107000"/>
              </a:lnSpc>
              <a:spcAft>
                <a:spcPts val="0"/>
              </a:spcAft>
            </a:pPr>
            <a:r>
              <a:rPr lang="ru-RU" sz="1800" dirty="0">
                <a:latin typeface="+mj-lt"/>
                <a:ea typeface="Calibri"/>
              </a:rPr>
              <a:t>ПП </a:t>
            </a:r>
            <a:r>
              <a:rPr lang="ru-RU" sz="1800" dirty="0" err="1">
                <a:latin typeface="+mj-lt"/>
                <a:ea typeface="Calibri"/>
              </a:rPr>
              <a:t>no</a:t>
            </a:r>
            <a:r>
              <a:rPr lang="ru-RU" sz="1800" dirty="0">
                <a:latin typeface="+mj-lt"/>
                <a:ea typeface="Calibri"/>
              </a:rPr>
              <a:t>. 835 от 29.10.2013 об принятии Положения об учете и отчетности используемой воды</a:t>
            </a:r>
            <a:endParaRPr lang="ru-RU" sz="18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950" y="2941926"/>
            <a:ext cx="8908685" cy="663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7155" lvl="0">
              <a:lnSpc>
                <a:spcPct val="107000"/>
              </a:lnSpc>
              <a:spcAft>
                <a:spcPts val="0"/>
              </a:spcAft>
            </a:pPr>
            <a:endParaRPr lang="ro-MD" sz="1800" dirty="0">
              <a:solidFill>
                <a:srgbClr val="000000"/>
              </a:solidFill>
              <a:latin typeface="+mj-lt"/>
              <a:ea typeface="Calibri"/>
              <a:cs typeface="Times New Roman"/>
            </a:endParaRPr>
          </a:p>
          <a:p>
            <a:pPr marR="97155" lvl="0">
              <a:lnSpc>
                <a:spcPct val="107000"/>
              </a:lnSpc>
              <a:spcAft>
                <a:spcPts val="0"/>
              </a:spcAft>
            </a:pPr>
            <a:endParaRPr lang="vi-VN" sz="1800" b="0" dirty="0">
              <a:solidFill>
                <a:srgbClr val="000000"/>
              </a:solidFill>
              <a:latin typeface="+mj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8243" y="2941926"/>
            <a:ext cx="8609476" cy="3579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o-MD" sz="1800" b="0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10054264"/>
      </p:ext>
    </p:extLst>
  </p:cSld>
  <p:clrMapOvr>
    <a:masterClrMapping/>
  </p:clrMapOvr>
  <p:transition/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950" y="1381403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243" y="1435215"/>
            <a:ext cx="8609476" cy="5211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 lvl="0"/>
            <a:r>
              <a:rPr lang="ru-RU" sz="1800" dirty="0">
                <a:solidFill>
                  <a:srgbClr val="000000"/>
                </a:solidFill>
                <a:latin typeface="+mj-lt"/>
              </a:rPr>
              <a:t>Лабораторный контроль эвакуации </a:t>
            </a:r>
            <a:r>
              <a:rPr lang="ru-RU" sz="1800" b="0" dirty="0">
                <a:solidFill>
                  <a:srgbClr val="000000"/>
                </a:solidFill>
                <a:latin typeface="+mj-lt"/>
              </a:rPr>
              <a:t>сточных вод (плотность, точки сбора, типы и количества загрязняющих веществ, сброшенных вместе с сточными водами, а также методы их определения) осуществляется в соответствии с программой, разработанной водопользователем.</a:t>
            </a:r>
          </a:p>
          <a:p>
            <a:pPr lvl="0"/>
            <a:r>
              <a:rPr lang="ru-RU" sz="1800" b="0" dirty="0">
                <a:solidFill>
                  <a:srgbClr val="000000"/>
                </a:solidFill>
                <a:latin typeface="+mj-lt"/>
              </a:rPr>
              <a:t>В разделе II приводятся данные о используемой воде с измерительными приборами - Приложение 1</a:t>
            </a:r>
          </a:p>
          <a:p>
            <a:pPr lvl="0"/>
            <a:endParaRPr lang="ru-RU" sz="1800" b="0" dirty="0">
              <a:solidFill>
                <a:srgbClr val="000000"/>
              </a:solidFill>
              <a:latin typeface="+mj-lt"/>
            </a:endParaRPr>
          </a:p>
          <a:p>
            <a:pPr lvl="0"/>
            <a:r>
              <a:rPr lang="ru-RU" sz="1800" b="0" dirty="0">
                <a:solidFill>
                  <a:srgbClr val="000000"/>
                </a:solidFill>
                <a:latin typeface="+mj-lt"/>
              </a:rPr>
              <a:t>Раздел III предусматривает метод записи косвенными методами - Приложение 2</a:t>
            </a:r>
          </a:p>
          <a:p>
            <a:pPr lvl="0"/>
            <a:r>
              <a:rPr lang="ru-RU" sz="1800" b="0" dirty="0">
                <a:solidFill>
                  <a:srgbClr val="000000"/>
                </a:solidFill>
                <a:latin typeface="+mj-lt"/>
              </a:rPr>
              <a:t>В разделе IV приводятся данные о качестве сточных вод в соответствии с Приложением 3,</a:t>
            </a:r>
          </a:p>
          <a:p>
            <a:pPr lvl="0"/>
            <a:r>
              <a:rPr lang="ru-RU" sz="1800" b="0" dirty="0">
                <a:solidFill>
                  <a:srgbClr val="000000"/>
                </a:solidFill>
                <a:latin typeface="+mj-lt"/>
              </a:rPr>
              <a:t>Данные, введенные в формы записи воды, в соответствии с Приложением №. 1-3 настоящего Положения, используются водопользователями для составления Годового отчета №. 1 - «Использование воды».</a:t>
            </a:r>
            <a:endParaRPr lang="vi-VN" sz="1800" b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8244" y="1294420"/>
            <a:ext cx="8552330" cy="151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2181" y="1408298"/>
            <a:ext cx="854839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5" name="Круглая лента лицом вниз 4"/>
          <p:cNvSpPr/>
          <p:nvPr/>
        </p:nvSpPr>
        <p:spPr bwMode="auto">
          <a:xfrm>
            <a:off x="457187" y="1112936"/>
            <a:ext cx="8612849" cy="1694719"/>
          </a:xfrm>
          <a:prstGeom prst="ellipseRibbon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97155" lvl="0" algn="ctr">
              <a:lnSpc>
                <a:spcPct val="107000"/>
              </a:lnSpc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ea typeface="Calibri"/>
              </a:rPr>
              <a:t>ПП </a:t>
            </a:r>
            <a:r>
              <a:rPr lang="ru-RU" sz="1800" dirty="0" err="1">
                <a:solidFill>
                  <a:srgbClr val="000000"/>
                </a:solidFill>
                <a:ea typeface="Calibri"/>
              </a:rPr>
              <a:t>no</a:t>
            </a:r>
            <a:r>
              <a:rPr lang="ru-RU" sz="1800" dirty="0">
                <a:solidFill>
                  <a:srgbClr val="000000"/>
                </a:solidFill>
                <a:ea typeface="Calibri"/>
              </a:rPr>
              <a:t>. 835 от 29.10.2013 об принятии Положения об учете и отчетности используемой воды</a:t>
            </a:r>
            <a:endParaRPr lang="ru-RU" sz="18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950" y="2941926"/>
            <a:ext cx="8908685" cy="663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7155" lvl="0">
              <a:lnSpc>
                <a:spcPct val="107000"/>
              </a:lnSpc>
              <a:spcAft>
                <a:spcPts val="0"/>
              </a:spcAft>
            </a:pPr>
            <a:endParaRPr lang="ro-MD" sz="1800" dirty="0">
              <a:solidFill>
                <a:srgbClr val="000000"/>
              </a:solidFill>
              <a:latin typeface="+mj-lt"/>
              <a:ea typeface="Calibri"/>
              <a:cs typeface="Times New Roman"/>
            </a:endParaRPr>
          </a:p>
          <a:p>
            <a:pPr marR="97155" lvl="0">
              <a:lnSpc>
                <a:spcPct val="107000"/>
              </a:lnSpc>
              <a:spcAft>
                <a:spcPts val="0"/>
              </a:spcAft>
            </a:pPr>
            <a:endParaRPr lang="vi-VN" sz="1800" b="0" dirty="0">
              <a:solidFill>
                <a:srgbClr val="000000"/>
              </a:solidFill>
              <a:latin typeface="+mj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8243" y="2941926"/>
            <a:ext cx="8609476" cy="3579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o-MD" sz="1800" b="0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24412784"/>
      </p:ext>
    </p:extLst>
  </p:cSld>
  <p:clrMapOvr>
    <a:masterClrMapping/>
  </p:clrMapOvr>
  <p:transition/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950" y="1381403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243" y="1435215"/>
            <a:ext cx="832374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8244" y="2127724"/>
            <a:ext cx="8552330" cy="3589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6E6452"/>
              </a:buClr>
              <a:buFont typeface="Arial" panose="020B0604020202020204" pitchFamily="34" charset="0"/>
              <a:buChar char="•"/>
              <a:tabLst>
                <a:tab pos="2190750" algn="l"/>
              </a:tabLst>
            </a:pPr>
            <a:endParaRPr lang="ru-RU" sz="2400" kern="0" dirty="0">
              <a:solidFill>
                <a:srgbClr val="6E6452"/>
              </a:solidFill>
              <a:latin typeface="Arial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2000" kern="0" dirty="0">
              <a:solidFill>
                <a:srgbClr val="6E6452"/>
              </a:solidFill>
              <a:latin typeface="Arial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97540" y="2810435"/>
            <a:ext cx="8213343" cy="2833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chemeClr val="tx1"/>
                </a:solidFill>
                <a:latin typeface="Arial"/>
              </a:rPr>
              <a:t> </a:t>
            </a:r>
            <a:endParaRPr lang="ro-MD" sz="1800" b="0" kern="0" dirty="0">
              <a:solidFill>
                <a:schemeClr val="tx1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kern="0" dirty="0">
                <a:solidFill>
                  <a:schemeClr val="tx1"/>
                </a:solidFill>
                <a:latin typeface="Arial"/>
                <a:ea typeface="Calibri"/>
                <a:cs typeface="Calibri"/>
              </a:rPr>
              <a:t>Стратегия регионального развития для региона развития </a:t>
            </a:r>
            <a:r>
              <a:rPr lang="ru-RU" sz="1800" b="0" kern="0" dirty="0">
                <a:solidFill>
                  <a:schemeClr val="tx1"/>
                </a:solidFill>
                <a:latin typeface="Arial"/>
                <a:ea typeface="Calibri"/>
                <a:cs typeface="Calibri"/>
              </a:rPr>
              <a:t>Северного и Южного регионов 2016 - 2020, утвержденная решениями Центра развития Севера и Юга 2016 года;</a:t>
            </a: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b="0" kern="0" dirty="0">
                <a:solidFill>
                  <a:schemeClr val="tx1"/>
                </a:solidFill>
                <a:latin typeface="Arial"/>
                <a:ea typeface="Calibri"/>
                <a:cs typeface="Calibri"/>
              </a:rPr>
              <a:t>Региональные оперативные планы 2017-2020 гг. Для региона развития Северного и Южного регионов;</a:t>
            </a: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b="0" kern="0" dirty="0">
                <a:solidFill>
                  <a:schemeClr val="tx1"/>
                </a:solidFill>
                <a:latin typeface="Arial"/>
                <a:ea typeface="Calibri"/>
                <a:cs typeface="Calibri"/>
              </a:rPr>
              <a:t>Региональные секторальные программы водоснабжения и канализации для Центра и Северного региона развития 2014 года</a:t>
            </a:r>
            <a:r>
              <a:rPr lang="ru-RU" sz="1800" kern="0" dirty="0">
                <a:solidFill>
                  <a:schemeClr val="tx1"/>
                </a:solidFill>
                <a:latin typeface="Arial"/>
                <a:ea typeface="Calibri"/>
                <a:cs typeface="Calibri"/>
              </a:rPr>
              <a:t>.</a:t>
            </a:r>
            <a:endParaRPr lang="ro-MD" sz="1800" b="0" kern="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5" name="Круглая лента лицом вниз 4"/>
          <p:cNvSpPr/>
          <p:nvPr/>
        </p:nvSpPr>
        <p:spPr bwMode="auto">
          <a:xfrm>
            <a:off x="773215" y="1435215"/>
            <a:ext cx="7738773" cy="1264023"/>
          </a:xfrm>
          <a:prstGeom prst="ellipseRibbon">
            <a:avLst>
              <a:gd name="adj1" fmla="val 16489"/>
              <a:gd name="adj2" fmla="val 50000"/>
              <a:gd name="adj3" fmla="val 12500"/>
            </a:avLst>
          </a:prstGeom>
          <a:ln>
            <a:solidFill>
              <a:srgbClr val="FF0000"/>
            </a:solidFill>
            <a:headEnd type="none" w="med" len="med"/>
            <a:tailEnd type="none" w="med" len="med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kern="0" dirty="0">
                <a:solidFill>
                  <a:schemeClr val="tx1"/>
                </a:solidFill>
                <a:ea typeface="Calibri"/>
                <a:cs typeface="Calibri"/>
              </a:rPr>
              <a:t>Документы регулирующие Водный сектор на региональном уровне</a:t>
            </a:r>
            <a:endParaRPr lang="ru-RU" sz="1800" b="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616403"/>
      </p:ext>
    </p:extLst>
  </p:cSld>
  <p:clrMapOvr>
    <a:masterClrMapping/>
  </p:clrMapOvr>
  <p:transition/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950" y="1381403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243" y="1435215"/>
            <a:ext cx="832374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8244" y="1294420"/>
            <a:ext cx="8552330" cy="371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marL="342900" lvl="0" indent="-3429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6E6452"/>
              </a:buClr>
              <a:buFont typeface="Arial" panose="020B0604020202020204" pitchFamily="34" charset="0"/>
              <a:buChar char="•"/>
              <a:tabLst>
                <a:tab pos="2190750" algn="l"/>
              </a:tabLst>
            </a:pPr>
            <a:endParaRPr lang="ru-RU" sz="2400" kern="0" dirty="0">
              <a:solidFill>
                <a:srgbClr val="6E6452"/>
              </a:solidFill>
              <a:latin typeface="Arial"/>
              <a:ea typeface="Calibri"/>
              <a:cs typeface="Times New Roman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2181" y="1408298"/>
            <a:ext cx="8548390" cy="490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chemeClr val="tx1"/>
                </a:solidFill>
                <a:latin typeface="Arial"/>
              </a:rPr>
              <a:t> </a:t>
            </a:r>
            <a:endParaRPr lang="ro-MD" sz="1800" b="0" kern="0" dirty="0">
              <a:solidFill>
                <a:schemeClr val="tx1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chemeClr val="tx1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chemeClr val="tx1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chemeClr val="tx1"/>
              </a:solidFill>
              <a:latin typeface="Arial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o-RO" sz="1800" b="0" kern="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 </a:t>
            </a:r>
            <a:r>
              <a:rPr lang="ru-RU" sz="1800" kern="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Районный  уровень</a:t>
            </a: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b="0" kern="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Стратегии и планы социально-экономического развития - инструменты планирования действий в секторе  ВК.</a:t>
            </a: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b="0" kern="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В различных районах разрабатывается технико-экономические исследования, проекты, связанные с модернизацией местных государственных служб в секторе поставок ВК </a:t>
            </a:r>
            <a:r>
              <a:rPr lang="ru-RU" sz="1800" b="0" kern="0" dirty="0" err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иВР</a:t>
            </a:r>
            <a:r>
              <a:rPr lang="ru-RU" sz="1800" b="0" kern="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.</a:t>
            </a: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b="0" kern="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В разных районах стратегии социально-экономического развития должны дополняться сектором </a:t>
            </a:r>
            <a:r>
              <a:rPr lang="ru-RU" sz="1800" b="0" kern="0" dirty="0" err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ВиК</a:t>
            </a:r>
            <a:r>
              <a:rPr lang="ru-RU" sz="1800" b="0" kern="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и ВР.</a:t>
            </a:r>
          </a:p>
        </p:txBody>
      </p:sp>
      <p:sp>
        <p:nvSpPr>
          <p:cNvPr id="5" name="Круглая лента лицом вниз 4"/>
          <p:cNvSpPr/>
          <p:nvPr/>
        </p:nvSpPr>
        <p:spPr bwMode="auto">
          <a:xfrm>
            <a:off x="773215" y="1435215"/>
            <a:ext cx="7738773" cy="1264023"/>
          </a:xfrm>
          <a:prstGeom prst="ellipseRibbon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kern="0" dirty="0">
                <a:solidFill>
                  <a:schemeClr val="tx1"/>
                </a:solidFill>
                <a:ea typeface="Calibri"/>
                <a:cs typeface="Calibri"/>
              </a:rPr>
              <a:t>Документы регулирующие Водный сектор на районном уровне</a:t>
            </a:r>
            <a:endParaRPr lang="ru-RU" sz="1800" b="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70278"/>
      </p:ext>
    </p:extLst>
  </p:cSld>
  <p:clrMapOvr>
    <a:masterClrMapping/>
  </p:clrMapOvr>
  <p:transition/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950" y="1381403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243" y="1435215"/>
            <a:ext cx="832374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8244" y="1294420"/>
            <a:ext cx="8552330" cy="371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marL="342900" lvl="0" indent="-3429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6E6452"/>
              </a:buClr>
              <a:buFont typeface="Arial" panose="020B0604020202020204" pitchFamily="34" charset="0"/>
              <a:buChar char="•"/>
              <a:tabLst>
                <a:tab pos="2190750" algn="l"/>
              </a:tabLst>
            </a:pPr>
            <a:endParaRPr lang="ru-RU" sz="2400" kern="0" dirty="0">
              <a:solidFill>
                <a:srgbClr val="6E6452"/>
              </a:solidFill>
              <a:latin typeface="Arial"/>
              <a:ea typeface="Calibri"/>
              <a:cs typeface="Times New Roman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11484" y="1435215"/>
            <a:ext cx="8548390" cy="2134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o-RO" sz="1800" kern="0" dirty="0">
                <a:solidFill>
                  <a:srgbClr val="6E6452"/>
                </a:solidFill>
                <a:latin typeface="Calibri"/>
                <a:ea typeface="Calibri"/>
                <a:cs typeface="Calibri"/>
              </a:rPr>
              <a:t> </a:t>
            </a: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5" name="Круглая лента лицом вниз 4"/>
          <p:cNvSpPr/>
          <p:nvPr/>
        </p:nvSpPr>
        <p:spPr bwMode="auto">
          <a:xfrm>
            <a:off x="726713" y="1290496"/>
            <a:ext cx="7738773" cy="891126"/>
          </a:xfrm>
          <a:prstGeom prst="ellipseRibbon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2000" kern="0" dirty="0">
                <a:solidFill>
                  <a:srgbClr val="6E6452"/>
                </a:solidFill>
                <a:ea typeface="Calibri"/>
                <a:cs typeface="Calibri"/>
              </a:rPr>
              <a:t>Общие выводы</a:t>
            </a:r>
            <a:endParaRPr lang="ru-RU" sz="2000" kern="0" dirty="0">
              <a:solidFill>
                <a:srgbClr val="6E645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2181" y="2181622"/>
            <a:ext cx="8807839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b="0" kern="0" dirty="0">
                <a:solidFill>
                  <a:srgbClr val="6E6452"/>
                </a:solidFill>
                <a:latin typeface="Arial"/>
                <a:cs typeface="+mn-cs"/>
              </a:rPr>
              <a:t>Для предотвращения загрязнения / чрезмерного использования водных ресурсов важно:</a:t>
            </a:r>
          </a:p>
          <a:p>
            <a:pPr marL="285750" lvl="0" indent="-285750"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190750" algn="l"/>
              </a:tabLst>
            </a:pPr>
            <a:r>
              <a:rPr lang="ru-RU" sz="1800" b="0" kern="0" dirty="0">
                <a:solidFill>
                  <a:srgbClr val="6E6452"/>
                </a:solidFill>
                <a:latin typeface="Arial"/>
                <a:cs typeface="+mn-cs"/>
              </a:rPr>
              <a:t>Обеспечение соблюдения законодательных и нормативных положений в области водных ресурсов;</a:t>
            </a:r>
          </a:p>
          <a:p>
            <a:pPr marL="285750" lvl="0" indent="-285750"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190750" algn="l"/>
              </a:tabLst>
            </a:pPr>
            <a:r>
              <a:rPr lang="ru-RU" sz="1800" b="0" kern="0" dirty="0">
                <a:solidFill>
                  <a:srgbClr val="6E6452"/>
                </a:solidFill>
                <a:latin typeface="Arial"/>
                <a:cs typeface="+mn-cs"/>
              </a:rPr>
              <a:t>Обеспечить строгий контроль за несанкционированным использованием водных бассейнов (искусственные озера и плотины</a:t>
            </a:r>
          </a:p>
          <a:p>
            <a:pPr marL="285750" lvl="0" indent="-285750"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190750" algn="l"/>
              </a:tabLst>
            </a:pPr>
            <a:r>
              <a:rPr lang="ru-RU" sz="1800" b="0" kern="0" dirty="0">
                <a:solidFill>
                  <a:srgbClr val="6E6452"/>
                </a:solidFill>
                <a:latin typeface="Arial"/>
                <a:cs typeface="+mn-cs"/>
              </a:rPr>
              <a:t>Обеспечение организации и управления землями в защитных зонах и русловых водах вод под управлением МПУ;</a:t>
            </a:r>
          </a:p>
          <a:p>
            <a:pPr marL="285750" lvl="0" indent="-285750"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190750" algn="l"/>
              </a:tabLst>
            </a:pPr>
            <a:r>
              <a:rPr lang="ru-RU" sz="1800" b="0" kern="0" dirty="0">
                <a:solidFill>
                  <a:srgbClr val="6E6452"/>
                </a:solidFill>
                <a:latin typeface="Arial"/>
                <a:cs typeface="+mn-cs"/>
              </a:rPr>
              <a:t>Обеспечить надлежащее управление очистными сооружениями / очисткой сырой воды, водозаборов,</a:t>
            </a:r>
          </a:p>
          <a:p>
            <a:pPr marL="285750" lvl="0" indent="-285750"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190750" algn="l"/>
              </a:tabLst>
            </a:pPr>
            <a:r>
              <a:rPr lang="ru-RU" sz="1800" b="0" kern="0" dirty="0">
                <a:solidFill>
                  <a:srgbClr val="6E6452"/>
                </a:solidFill>
                <a:latin typeface="Arial"/>
                <a:cs typeface="+mn-cs"/>
              </a:rPr>
              <a:t>Обеспечение рационального использования водных ресурсов;</a:t>
            </a:r>
          </a:p>
          <a:p>
            <a:pPr marL="285750" lvl="0" indent="-285750"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190750" algn="l"/>
              </a:tabLst>
            </a:pPr>
            <a:r>
              <a:rPr lang="ru-RU" sz="1800" b="0" kern="0" dirty="0">
                <a:solidFill>
                  <a:srgbClr val="6E6452"/>
                </a:solidFill>
                <a:latin typeface="Arial"/>
                <a:cs typeface="+mn-cs"/>
              </a:rPr>
              <a:t>Осуществление двусторонних соглашений с Украиной, Румынией для использования трансграничных вод</a:t>
            </a:r>
          </a:p>
        </p:txBody>
      </p:sp>
    </p:spTree>
    <p:extLst>
      <p:ext uri="{BB962C8B-B14F-4D97-AF65-F5344CB8AC3E}">
        <p14:creationId xmlns:p14="http://schemas.microsoft.com/office/powerpoint/2010/main" val="2394585671"/>
      </p:ext>
    </p:extLst>
  </p:cSld>
  <p:clrMapOvr>
    <a:masterClrMapping/>
  </p:clrMapOvr>
  <p:transition/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XXX</a:t>
            </a:r>
          </a:p>
        </p:txBody>
      </p:sp>
      <p:sp>
        <p:nvSpPr>
          <p:cNvPr id="109570" name="Datumsplatzhalter 3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sp>
        <p:nvSpPr>
          <p:cNvPr id="7" name="Inhaltsplatzhalter 8"/>
          <p:cNvSpPr txBox="1">
            <a:spLocks/>
          </p:cNvSpPr>
          <p:nvPr/>
        </p:nvSpPr>
        <p:spPr>
          <a:xfrm>
            <a:off x="1849591" y="1620411"/>
            <a:ext cx="6846571" cy="2074863"/>
          </a:xfrm>
          <a:prstGeom prst="rect">
            <a:avLst/>
          </a:prstGeom>
        </p:spPr>
        <p:txBody>
          <a:bodyPr/>
          <a:lstStyle/>
          <a:p>
            <a:pPr algn="ctr">
              <a:spcAft>
                <a:spcPts val="300"/>
              </a:spcAft>
            </a:pPr>
            <a:r>
              <a:rPr lang="ru-RU" sz="2400" dirty="0">
                <a:solidFill>
                  <a:schemeClr val="accent1"/>
                </a:solidFill>
              </a:rPr>
              <a:t>Спасибо за внимание! </a:t>
            </a:r>
          </a:p>
          <a:p>
            <a:pPr algn="ctr">
              <a:spcAft>
                <a:spcPts val="300"/>
              </a:spcAft>
            </a:pPr>
            <a:r>
              <a:rPr lang="ru-RU" sz="2400" dirty="0" err="1">
                <a:solidFill>
                  <a:srgbClr val="0070C0"/>
                </a:solidFill>
              </a:rPr>
              <a:t>Руснак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Аркадие</a:t>
            </a:r>
            <a:endParaRPr lang="en-US" sz="2400" dirty="0">
              <a:solidFill>
                <a:srgbClr val="0070C0"/>
              </a:solidFill>
            </a:endParaRPr>
          </a:p>
          <a:p>
            <a:pPr algn="ctr">
              <a:spcAft>
                <a:spcPts val="300"/>
              </a:spcAft>
            </a:pPr>
            <a:r>
              <a:rPr lang="ro-RO" sz="2400" b="0" u="sng" dirty="0">
                <a:solidFill>
                  <a:srgbClr val="0070C0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endParaRPr lang="ru-RU" sz="2400" b="0" u="sng" dirty="0">
              <a:solidFill>
                <a:srgbClr val="0070C0"/>
              </a:solidFill>
              <a:latin typeface="+mn-lt"/>
              <a:hlinkClick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algn="ctr"/>
            <a:r>
              <a:rPr lang="en-GB" sz="1800" dirty="0">
                <a:solidFill>
                  <a:schemeClr val="tx1"/>
                </a:solidFill>
              </a:rPr>
              <a:t>E-mail: </a:t>
            </a:r>
            <a:r>
              <a:rPr lang="en-GB" sz="1800" dirty="0">
                <a:solidFill>
                  <a:srgbClr val="0070C0"/>
                </a:solidFill>
              </a:rPr>
              <a:t>rusnac_arcadie@yahoo.com</a:t>
            </a:r>
          </a:p>
          <a:p>
            <a:pPr algn="ctr"/>
            <a:r>
              <a:rPr lang="en-GB" sz="1800" dirty="0">
                <a:solidFill>
                  <a:schemeClr val="tx1"/>
                </a:solidFill>
              </a:rPr>
              <a:t>Tel. </a:t>
            </a:r>
            <a:r>
              <a:rPr lang="en-GB" sz="1800" dirty="0" err="1">
                <a:solidFill>
                  <a:schemeClr val="tx1"/>
                </a:solidFill>
              </a:rPr>
              <a:t>mobil</a:t>
            </a:r>
            <a:r>
              <a:rPr lang="en-GB" sz="1800" dirty="0">
                <a:solidFill>
                  <a:schemeClr val="tx1"/>
                </a:solidFill>
              </a:rPr>
              <a:t>: +37369107307</a:t>
            </a:r>
          </a:p>
          <a:p>
            <a:endParaRPr lang="en-GB" sz="1000" dirty="0">
              <a:solidFill>
                <a:srgbClr val="534B3E"/>
              </a:solidFill>
            </a:endParaRPr>
          </a:p>
        </p:txBody>
      </p:sp>
      <p:sp>
        <p:nvSpPr>
          <p:cNvPr id="22" name="Textfeld 9"/>
          <p:cNvSpPr txBox="1">
            <a:spLocks noChangeArrowheads="1"/>
          </p:cNvSpPr>
          <p:nvPr/>
        </p:nvSpPr>
        <p:spPr bwMode="auto">
          <a:xfrm>
            <a:off x="427153" y="5399463"/>
            <a:ext cx="1371600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o-RO" sz="800" b="0" dirty="0">
                <a:solidFill>
                  <a:schemeClr val="tx2">
                    <a:lumMod val="75000"/>
                  </a:schemeClr>
                </a:solidFill>
              </a:rPr>
              <a:t>Proiect co-finanțat de</a:t>
            </a:r>
            <a:endParaRPr lang="en-GB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3" name="Picture 11" descr="F:\Branding\EU\jau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056" y="5624205"/>
            <a:ext cx="136525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1" descr="H:\bn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46511" y="5590073"/>
            <a:ext cx="10160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8991" y="5624205"/>
            <a:ext cx="1639887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feld 9"/>
          <p:cNvSpPr txBox="1">
            <a:spLocks noChangeArrowheads="1"/>
          </p:cNvSpPr>
          <p:nvPr/>
        </p:nvSpPr>
        <p:spPr bwMode="auto">
          <a:xfrm>
            <a:off x="6898878" y="5383151"/>
            <a:ext cx="1147762" cy="2143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o-RO" sz="800" b="0" dirty="0">
                <a:solidFill>
                  <a:schemeClr val="tx2">
                    <a:lumMod val="75000"/>
                  </a:schemeClr>
                </a:solidFill>
              </a:rPr>
              <a:t>In cooperare cu</a:t>
            </a:r>
          </a:p>
        </p:txBody>
      </p:sp>
      <p:pic>
        <p:nvPicPr>
          <p:cNvPr id="16" name="Picture 1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045" y="5540701"/>
            <a:ext cx="1071880" cy="1071880"/>
          </a:xfrm>
          <a:prstGeom prst="rect">
            <a:avLst/>
          </a:prstGeom>
        </p:spPr>
      </p:pic>
      <p:pic>
        <p:nvPicPr>
          <p:cNvPr id="17" name="Picture 16" descr="D:\Users\Desktop\logotype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16" y="5818037"/>
            <a:ext cx="1958975" cy="56959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asetăText 1"/>
          <p:cNvSpPr txBox="1"/>
          <p:nvPr/>
        </p:nvSpPr>
        <p:spPr>
          <a:xfrm>
            <a:off x="1856306" y="3704116"/>
            <a:ext cx="536191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400" b="0" u="sng" dirty="0">
                <a:solidFill>
                  <a:schemeClr val="bg2">
                    <a:lumMod val="25000"/>
                  </a:schemeClr>
                </a:solidFill>
                <a:latin typeface="+mn-lt"/>
                <a:hlinkClick r:id="rId2"/>
              </a:rPr>
              <a:t>www.ifcaac.amac.md</a:t>
            </a:r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</a:p>
          <a:p>
            <a:pPr algn="ctr"/>
            <a:r>
              <a:rPr lang="ro-RO" sz="1400" b="0" u="sng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ifcaac@fua.utm.md</a:t>
            </a:r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</a:p>
          <a:p>
            <a:pPr algn="ctr"/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telefon: (022) 77-38 22</a:t>
            </a:r>
          </a:p>
          <a:p>
            <a:pPr algn="ctr"/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 </a:t>
            </a:r>
          </a:p>
          <a:p>
            <a:pPr algn="ctr"/>
            <a:r>
              <a:rPr lang="ro-RO" sz="1400" b="0" u="sng" dirty="0" err="1">
                <a:solidFill>
                  <a:srgbClr val="7030A0"/>
                </a:solidFill>
                <a:latin typeface="+mn-lt"/>
              </a:rPr>
              <a:t>www.amac.md</a:t>
            </a:r>
            <a:r>
              <a:rPr lang="ro-RO" sz="1400" b="0" dirty="0">
                <a:solidFill>
                  <a:srgbClr val="7030A0"/>
                </a:solidFill>
                <a:latin typeface="+mn-lt"/>
              </a:rPr>
              <a:t>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u="sng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apacanal@yandex.ru</a:t>
            </a:r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 </a:t>
            </a:r>
          </a:p>
          <a:p>
            <a:pPr algn="ctr"/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telefon: (022) 28-84-33</a:t>
            </a:r>
          </a:p>
          <a:p>
            <a:pPr algn="ctr"/>
            <a:endParaRPr lang="ro-RO" sz="8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204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509167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6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407106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462357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f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315231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fcaac_logo0200px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269324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215461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1163782" y="-24491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163782" y="21228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zh-CN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zh-CN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zh-CN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</a:t>
            </a:r>
            <a:endParaRPr kumimoji="0" lang="ro-RO" altLang="zh-CN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163782" y="978625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8243" y="1435217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4129" y="1272507"/>
            <a:ext cx="9049871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en-GB" sz="1800" b="0" kern="0" dirty="0">
                <a:solidFill>
                  <a:schemeClr val="tx1"/>
                </a:solidFill>
                <a:latin typeface="Arial"/>
              </a:rPr>
              <a:t>.</a:t>
            </a:r>
            <a:r>
              <a:rPr lang="ru-RU" sz="1800" b="0" kern="0" dirty="0">
                <a:solidFill>
                  <a:schemeClr val="tx1"/>
                </a:solidFill>
                <a:latin typeface="Arial"/>
              </a:rPr>
              <a:t>М</a:t>
            </a:r>
            <a:r>
              <a:rPr lang="ru-RU" sz="2000" b="0" kern="0" dirty="0">
                <a:solidFill>
                  <a:schemeClr val="tx1"/>
                </a:solidFill>
                <a:latin typeface="Arial"/>
              </a:rPr>
              <a:t>еждународные конвенции, ратифицированные РМ</a:t>
            </a:r>
          </a:p>
          <a:p>
            <a:pPr marL="285750" indent="-28575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panose="020B0604020202020204" pitchFamily="34" charset="0"/>
              <a:buChar char="•"/>
              <a:tabLst>
                <a:tab pos="2190750" algn="l"/>
              </a:tabLst>
            </a:pPr>
            <a:r>
              <a:rPr lang="ru-RU" sz="1800" kern="0" dirty="0">
                <a:solidFill>
                  <a:schemeClr val="tx1"/>
                </a:solidFill>
                <a:latin typeface="Arial"/>
              </a:rPr>
              <a:t>Рамочная конвенция ООН об изменении климата </a:t>
            </a:r>
            <a:r>
              <a:rPr lang="ru-RU" sz="1800" b="0" kern="0" dirty="0">
                <a:solidFill>
                  <a:schemeClr val="tx1"/>
                </a:solidFill>
                <a:latin typeface="Arial"/>
              </a:rPr>
              <a:t>(Нью-Йорк, 9 мая 1992 года), ПП 404 от 16.03. 1995, </a:t>
            </a:r>
            <a:r>
              <a:rPr lang="ru-RU" sz="1800" b="0" i="1" kern="0" dirty="0">
                <a:solidFill>
                  <a:schemeClr val="tx1"/>
                </a:solidFill>
                <a:latin typeface="Arial"/>
                <a:hlinkClick r:id="rId8"/>
              </a:rPr>
              <a:t>http://lex.justice.md/index.php?action=view&amp;view=doc&amp;lang=1&amp;id=306968</a:t>
            </a:r>
            <a:r>
              <a:rPr lang="ru-RU" sz="1800" kern="0" dirty="0">
                <a:solidFill>
                  <a:schemeClr val="tx1"/>
                </a:solidFill>
                <a:latin typeface="Arial"/>
              </a:rPr>
              <a:t>,</a:t>
            </a:r>
          </a:p>
          <a:p>
            <a:pPr marL="285750" indent="-28575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panose="020B0604020202020204" pitchFamily="34" charset="0"/>
              <a:buChar char="•"/>
              <a:tabLst>
                <a:tab pos="2190750" algn="l"/>
              </a:tabLst>
            </a:pPr>
            <a:r>
              <a:rPr lang="ru-RU" sz="1800" kern="0" dirty="0">
                <a:solidFill>
                  <a:schemeClr val="tx1"/>
                </a:solidFill>
                <a:latin typeface="Arial"/>
              </a:rPr>
              <a:t>Конвенция об оценке воздействия на окружающую среду в трансграничном контексте </a:t>
            </a:r>
            <a:r>
              <a:rPr lang="ru-RU" sz="1800" b="0" kern="0" dirty="0">
                <a:solidFill>
                  <a:schemeClr val="tx1"/>
                </a:solidFill>
                <a:latin typeface="Arial"/>
              </a:rPr>
              <a:t>(Экспо, 25 февраля 1991 г.) с Протоколом по стратегической экологической оценке , (Киев, 2003),                                     </a:t>
            </a:r>
            <a:r>
              <a:rPr lang="ru-RU" sz="1800" b="0" i="1" kern="0" dirty="0">
                <a:solidFill>
                  <a:schemeClr val="tx1"/>
                </a:solidFill>
                <a:latin typeface="Arial"/>
              </a:rPr>
              <a:t>http: //gov.md/</a:t>
            </a:r>
            <a:r>
              <a:rPr lang="ru-RU" sz="1800" b="0" i="1" kern="0" dirty="0" err="1">
                <a:solidFill>
                  <a:schemeClr val="tx1"/>
                </a:solidFill>
                <a:latin typeface="Arial"/>
              </a:rPr>
              <a:t>sites</a:t>
            </a:r>
            <a:r>
              <a:rPr lang="ru-RU" sz="1800" b="0" i="1" kern="0" dirty="0">
                <a:solidFill>
                  <a:schemeClr val="tx1"/>
                </a:solidFill>
                <a:latin typeface="Arial"/>
              </a:rPr>
              <a:t>/</a:t>
            </a:r>
            <a:r>
              <a:rPr lang="ru-RU" sz="1800" b="0" i="1" kern="0" dirty="0" err="1">
                <a:solidFill>
                  <a:schemeClr val="tx1"/>
                </a:solidFill>
                <a:latin typeface="Arial"/>
              </a:rPr>
              <a:t>default</a:t>
            </a:r>
            <a:r>
              <a:rPr lang="ru-RU" sz="1800" b="0" i="1" kern="0" dirty="0">
                <a:solidFill>
                  <a:schemeClr val="tx1"/>
                </a:solidFill>
                <a:latin typeface="Arial"/>
              </a:rPr>
              <a:t>/</a:t>
            </a:r>
            <a:r>
              <a:rPr lang="ru-RU" sz="1800" b="0" i="1" kern="0" dirty="0" err="1">
                <a:solidFill>
                  <a:schemeClr val="tx1"/>
                </a:solidFill>
                <a:latin typeface="Arial"/>
              </a:rPr>
              <a:t>files</a:t>
            </a:r>
            <a:r>
              <a:rPr lang="ru-RU" sz="1800" b="0" i="1" kern="0" dirty="0">
                <a:solidFill>
                  <a:schemeClr val="tx1"/>
                </a:solidFill>
                <a:latin typeface="Arial"/>
              </a:rPr>
              <a:t>/</a:t>
            </a:r>
            <a:r>
              <a:rPr lang="ru-RU" sz="1800" b="0" i="1" kern="0" dirty="0" err="1">
                <a:solidFill>
                  <a:schemeClr val="tx1"/>
                </a:solidFill>
                <a:latin typeface="Arial"/>
              </a:rPr>
              <a:t>document</a:t>
            </a:r>
            <a:r>
              <a:rPr lang="ru-RU" sz="1800" b="0" i="1" kern="0" dirty="0">
                <a:solidFill>
                  <a:schemeClr val="tx1"/>
                </a:solidFill>
                <a:latin typeface="Arial"/>
              </a:rPr>
              <a:t>/.../intr13_147 </a:t>
            </a:r>
          </a:p>
          <a:p>
            <a:pPr marL="285750" indent="-28575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panose="020B0604020202020204" pitchFamily="34" charset="0"/>
              <a:buChar char="•"/>
              <a:tabLst>
                <a:tab pos="2190750" algn="l"/>
              </a:tabLst>
            </a:pPr>
            <a:r>
              <a:rPr lang="ru-RU" sz="1800" kern="0" dirty="0">
                <a:solidFill>
                  <a:schemeClr val="tx1"/>
                </a:solidFill>
                <a:latin typeface="Arial"/>
              </a:rPr>
              <a:t>Конвенция об охране и использовании трансграничных водотоков и международных озер </a:t>
            </a:r>
            <a:r>
              <a:rPr lang="ru-RU" sz="1800" b="0" kern="0" dirty="0">
                <a:solidFill>
                  <a:schemeClr val="tx1"/>
                </a:solidFill>
                <a:latin typeface="Arial"/>
              </a:rPr>
              <a:t>(Хельсинки, 17 марта 1992 года) - ратифицирована ПП  </a:t>
            </a:r>
            <a:r>
              <a:rPr lang="ru-RU" sz="1800" b="0" kern="0" dirty="0" err="1">
                <a:solidFill>
                  <a:schemeClr val="tx1"/>
                </a:solidFill>
                <a:latin typeface="Arial"/>
              </a:rPr>
              <a:t>no</a:t>
            </a:r>
            <a:r>
              <a:rPr lang="ru-RU" sz="1800" b="0" kern="0" dirty="0">
                <a:solidFill>
                  <a:schemeClr val="tx1"/>
                </a:solidFill>
                <a:latin typeface="Arial"/>
              </a:rPr>
              <a:t>. 1546-XII от 23 июня 1993 года и Протокол по проблемам воды и здоровья,</a:t>
            </a:r>
          </a:p>
          <a:p>
            <a:pPr marL="285750" indent="-28575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panose="020B0604020202020204" pitchFamily="34" charset="0"/>
              <a:buChar char="•"/>
              <a:tabLst>
                <a:tab pos="2190750" algn="l"/>
              </a:tabLst>
            </a:pPr>
            <a:r>
              <a:rPr lang="ru-RU" sz="1800" kern="0" dirty="0">
                <a:solidFill>
                  <a:schemeClr val="tx1"/>
                </a:solidFill>
                <a:latin typeface="Arial"/>
              </a:rPr>
              <a:t>Конвенция о сотрудничестве в целях защиты и устойчивого использования реки Дунай </a:t>
            </a:r>
            <a:r>
              <a:rPr lang="ru-RU" sz="1800" b="0" kern="0" dirty="0">
                <a:solidFill>
                  <a:schemeClr val="tx1"/>
                </a:solidFill>
                <a:latin typeface="Arial"/>
              </a:rPr>
              <a:t>(София, 26 июня 1994 года), ПП №. 323-XIV от 17 марта 1999 года; </a:t>
            </a:r>
          </a:p>
          <a:p>
            <a:pPr marL="285750" indent="-28575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panose="020B0604020202020204" pitchFamily="34" charset="0"/>
              <a:buChar char="•"/>
              <a:tabLst>
                <a:tab pos="2190750" algn="l"/>
              </a:tabLst>
            </a:pPr>
            <a:r>
              <a:rPr lang="ru-RU" sz="1800" kern="0" dirty="0">
                <a:solidFill>
                  <a:schemeClr val="tx1"/>
                </a:solidFill>
                <a:latin typeface="Arial"/>
              </a:rPr>
              <a:t>Конвенция о трансграничном воздействии промышленных аварий (</a:t>
            </a:r>
            <a:r>
              <a:rPr lang="ru-RU" sz="1800" b="0" kern="0" dirty="0">
                <a:solidFill>
                  <a:schemeClr val="tx1"/>
                </a:solidFill>
                <a:latin typeface="Arial"/>
              </a:rPr>
              <a:t>Хельсинки, 17 марта 1992 года) </a:t>
            </a:r>
            <a:r>
              <a:rPr lang="ru-RU" sz="1800" kern="0" dirty="0">
                <a:solidFill>
                  <a:schemeClr val="tx1"/>
                </a:solidFill>
                <a:latin typeface="Arial"/>
              </a:rPr>
              <a:t>http://lex.justice.md/index.php?action=view&amp;view=doc&amp;lang=1&amp;id=359227</a:t>
            </a:r>
          </a:p>
        </p:txBody>
      </p:sp>
    </p:spTree>
    <p:extLst>
      <p:ext uri="{BB962C8B-B14F-4D97-AF65-F5344CB8AC3E}">
        <p14:creationId xmlns:p14="http://schemas.microsoft.com/office/powerpoint/2010/main" val="269627797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8243" y="1435217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8243" y="809809"/>
            <a:ext cx="8928847" cy="5827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2000" kern="0" dirty="0">
                <a:solidFill>
                  <a:schemeClr val="tx1"/>
                </a:solidFill>
                <a:latin typeface="+mn-lt"/>
              </a:rPr>
              <a:t>Рамочная конвенция ООН об изменении климата (Нью-Йорк, 9 мая 1992 года)</a:t>
            </a: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dirty="0">
                <a:solidFill>
                  <a:schemeClr val="tx1"/>
                </a:solidFill>
                <a:latin typeface="+mn-lt"/>
              </a:rPr>
              <a:t>Стороны Конвенции разделены в двух приложениях.</a:t>
            </a: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dirty="0">
                <a:solidFill>
                  <a:schemeClr val="tx1"/>
                </a:solidFill>
                <a:latin typeface="+mn-lt"/>
              </a:rPr>
              <a:t>РМ включена в Приложение №. 2, а Стороны Приложения 1 имеют прямые облигации и будут разрабатывать меры по сокращению выбросов парниковых газов, содействовать устойчивому развитию, в том числе:</a:t>
            </a: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dirty="0">
                <a:solidFill>
                  <a:schemeClr val="tx1"/>
                </a:solidFill>
                <a:latin typeface="+mn-lt"/>
              </a:rPr>
              <a:t>будет разрабатывать политику и меры в соответствии со своими национальными условиями, такими как:</a:t>
            </a: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dirty="0">
                <a:solidFill>
                  <a:schemeClr val="tx1"/>
                </a:solidFill>
                <a:latin typeface="+mn-lt"/>
              </a:rPr>
              <a:t>повышение </a:t>
            </a:r>
            <a:r>
              <a:rPr lang="ru-RU" sz="1800" dirty="0" err="1">
                <a:solidFill>
                  <a:schemeClr val="tx1"/>
                </a:solidFill>
                <a:latin typeface="+mn-lt"/>
              </a:rPr>
              <a:t>энерго</a:t>
            </a:r>
            <a:r>
              <a:rPr lang="ru-RU" sz="1800" dirty="0">
                <a:solidFill>
                  <a:schemeClr val="tx1"/>
                </a:solidFill>
                <a:latin typeface="+mn-lt"/>
              </a:rPr>
              <a:t>-эффективности в значительных секторах национальной экономики;</a:t>
            </a: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dirty="0">
                <a:solidFill>
                  <a:schemeClr val="tx1"/>
                </a:solidFill>
                <a:latin typeface="+mn-lt"/>
              </a:rPr>
              <a:t>содействие устойчивым формам сельского хозяйства в свете соображений изменения климата;</a:t>
            </a: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dirty="0">
                <a:solidFill>
                  <a:schemeClr val="tx1"/>
                </a:solidFill>
                <a:latin typeface="+mn-lt"/>
              </a:rPr>
              <a:t>  ограничение и / или сокращение выбросов метана путем утилизации и использования в управлении отходами и сточными водами, а также в производстве, транспортировке и распределении энергии</a:t>
            </a:r>
          </a:p>
        </p:txBody>
      </p:sp>
    </p:spTree>
    <p:extLst>
      <p:ext uri="{BB962C8B-B14F-4D97-AF65-F5344CB8AC3E}">
        <p14:creationId xmlns:p14="http://schemas.microsoft.com/office/powerpoint/2010/main" val="290750484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8243" y="1435217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chemeClr val="tx1"/>
                </a:solidFill>
                <a:latin typeface="Arial"/>
              </a:rPr>
              <a:t> </a:t>
            </a:r>
            <a:endParaRPr lang="ro-MD" sz="1800" b="0" kern="0" dirty="0">
              <a:solidFill>
                <a:schemeClr val="tx1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238" y="1600174"/>
            <a:ext cx="85349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+mj-lt"/>
              </a:rPr>
              <a:t>Для Сторон, включенных в приложение 1, требуются обязательства, процент сокращения выбросов по сравнению с базовым 1990 годом).</a:t>
            </a:r>
          </a:p>
          <a:p>
            <a:endParaRPr lang="ru-RU" sz="1800" dirty="0">
              <a:solidFill>
                <a:schemeClr val="tx1"/>
              </a:solidFill>
              <a:latin typeface="+mj-lt"/>
            </a:endParaRPr>
          </a:p>
          <a:p>
            <a:r>
              <a:rPr lang="ru-RU" sz="1800" b="0" dirty="0">
                <a:solidFill>
                  <a:schemeClr val="tx1"/>
                </a:solidFill>
                <a:latin typeface="+mj-lt"/>
              </a:rPr>
              <a:t>Каждая сторона, включенная в приложение № Он будет стремиться выполнять обязательства, упомянутые в Конвенции, таким образом, чтобы свести к минимуму социальные, экологические и экономические последствия для Сторон, являющихся развивающимися странами, особенно тех, о которых говорится в Конвенции.</a:t>
            </a:r>
          </a:p>
          <a:p>
            <a:endParaRPr lang="ru-RU" sz="1800" b="0" dirty="0">
              <a:solidFill>
                <a:schemeClr val="tx1"/>
              </a:solidFill>
              <a:latin typeface="+mj-lt"/>
            </a:endParaRPr>
          </a:p>
          <a:p>
            <a:r>
              <a:rPr lang="ru-RU" sz="1800" b="0" dirty="0">
                <a:solidFill>
                  <a:schemeClr val="tx1"/>
                </a:solidFill>
                <a:latin typeface="+mj-lt"/>
              </a:rPr>
              <a:t>Конференции Сторон, выступающей в качестве Совещания Сторон, представить результаты минимизации негативных последствий изменения климата и / или воздействия мер</a:t>
            </a:r>
          </a:p>
          <a:p>
            <a:endParaRPr lang="ru-RU" sz="1800" b="0" dirty="0">
              <a:solidFill>
                <a:schemeClr val="tx1"/>
              </a:solidFill>
              <a:latin typeface="+mj-lt"/>
            </a:endParaRPr>
          </a:p>
          <a:p>
            <a:r>
              <a:rPr lang="ru-RU" sz="1800" b="0" dirty="0">
                <a:solidFill>
                  <a:schemeClr val="tx1"/>
                </a:solidFill>
                <a:latin typeface="+mj-lt"/>
              </a:rPr>
              <a:t>Рассматриваемые вопросы будут включать финансирование, страхование и передачу технологий.</a:t>
            </a:r>
            <a:endParaRPr lang="vi-VN" sz="1800" b="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321386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290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8243" y="1435217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2181" y="1425362"/>
            <a:ext cx="854839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chemeClr val="tx1"/>
              </a:solidFill>
              <a:latin typeface="+mn-lt"/>
              <a:cs typeface="+mn-cs"/>
            </a:endParaRPr>
          </a:p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kern="0" dirty="0">
                <a:solidFill>
                  <a:schemeClr val="tx1"/>
                </a:solidFill>
                <a:latin typeface="+mn-lt"/>
                <a:cs typeface="+mn-cs"/>
              </a:rPr>
              <a:t>продолжение</a:t>
            </a:r>
          </a:p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kern="0" dirty="0">
                <a:solidFill>
                  <a:schemeClr val="tx1"/>
                </a:solidFill>
                <a:latin typeface="+mn-lt"/>
                <a:cs typeface="+mn-cs"/>
              </a:rPr>
              <a:t>12 декабря 2015 года 195 государств, участвующих в XXI Конференции Сторон (КС-21) РКИКООН, приняли Парижское соглашение</a:t>
            </a:r>
          </a:p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kern="0" dirty="0">
                <a:solidFill>
                  <a:schemeClr val="tx1"/>
                </a:solidFill>
                <a:latin typeface="+mn-lt"/>
                <a:cs typeface="+mn-cs"/>
              </a:rPr>
              <a:t>4 мая 2017 года Молдова ратифицировала Парижское соглашение об изменении климата.</a:t>
            </a:r>
          </a:p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kern="0" dirty="0">
                <a:solidFill>
                  <a:schemeClr val="tx1"/>
                </a:solidFill>
                <a:latin typeface="+mn-lt"/>
                <a:cs typeface="+mn-cs"/>
              </a:rPr>
              <a:t>  Соглашение нацелено на сокращение выбросов парниковых газов.</a:t>
            </a:r>
          </a:p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kern="0" dirty="0">
                <a:solidFill>
                  <a:schemeClr val="tx1"/>
                </a:solidFill>
                <a:latin typeface="+mn-lt"/>
                <a:cs typeface="+mn-cs"/>
              </a:rPr>
              <a:t>Соглашение было ратифицировано 148 сторонами, которые способствуют применению принципа совместной ответственности в рамках национальных условий ». Стороны, подписавшие Парижское соглашение, должны обеспечить, чтобы к 2030 году меры, необходимые для поддержания глобальной средней температуры, увеличились ниже 2 градусов Цельсия против доиндустриального уровня,</a:t>
            </a:r>
            <a:endParaRPr lang="vi-VN" sz="1800" b="0" kern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21386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290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8243" y="1435217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2181" y="1435217"/>
            <a:ext cx="8548391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dirty="0">
                <a:solidFill>
                  <a:schemeClr val="tx1"/>
                </a:solidFill>
                <a:latin typeface="+mn-lt"/>
              </a:rPr>
              <a:t>Конвенция об оценке воздействия на окружающую среду, ратифицированная РМ в 1997 году.</a:t>
            </a: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b="0" dirty="0">
                <a:solidFill>
                  <a:schemeClr val="tx1"/>
                </a:solidFill>
                <a:latin typeface="+mn-lt"/>
              </a:rPr>
              <a:t>Конвенция настоятельно призывает Стороны принять надлежащие и эффективные меры для предотвращения, сокращения и контроля значительного негативного трансграничного воздействия и на национальном уровне, которые предлагаемая деятельность оказывает на окружающую среду.</a:t>
            </a: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b="0" dirty="0">
                <a:solidFill>
                  <a:schemeClr val="tx1"/>
                </a:solidFill>
                <a:latin typeface="+mn-lt"/>
              </a:rPr>
              <a:t>Конвенция предусматривает уведомление о инициированной деятельности;</a:t>
            </a: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b="0" dirty="0">
                <a:solidFill>
                  <a:schemeClr val="tx1"/>
                </a:solidFill>
                <a:latin typeface="+mn-lt"/>
              </a:rPr>
              <a:t>Содержание документации по ОВОС</a:t>
            </a: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b="0" dirty="0">
                <a:solidFill>
                  <a:schemeClr val="tx1"/>
                </a:solidFill>
                <a:latin typeface="+mn-lt"/>
              </a:rPr>
              <a:t>Список предлагаемых мероприятий по ОВОС</a:t>
            </a: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b="0" dirty="0">
                <a:solidFill>
                  <a:schemeClr val="tx1"/>
                </a:solidFill>
                <a:latin typeface="+mn-lt"/>
              </a:rPr>
              <a:t>Процедура расследования документации по ОВОС</a:t>
            </a: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b="0" dirty="0">
                <a:solidFill>
                  <a:schemeClr val="tx1"/>
                </a:solidFill>
                <a:latin typeface="+mn-lt"/>
              </a:rPr>
              <a:t>Консультации по документации по ОВОС</a:t>
            </a: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b="0" dirty="0">
                <a:solidFill>
                  <a:schemeClr val="tx1"/>
                </a:solidFill>
                <a:latin typeface="+mn-lt"/>
              </a:rPr>
              <a:t>Оценки воздействия на окружающую среду будут проводиться, по крайней мере, на этапе проектирования предлагаемой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308794492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290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8243" y="1435217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2181" y="1435217"/>
            <a:ext cx="85483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o-MD" sz="18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t> </a:t>
            </a:r>
            <a:r>
              <a:rPr lang="vi-VN" sz="18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t> </a:t>
            </a:r>
            <a:r>
              <a:rPr lang="ro-MD" sz="1800" b="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8243" y="1456673"/>
            <a:ext cx="88616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2000" kern="0" dirty="0">
                <a:solidFill>
                  <a:srgbClr val="000000"/>
                </a:solidFill>
                <a:latin typeface="Arial"/>
              </a:rPr>
              <a:t>Конвенция об охране и использовании трансграничных водотоков и международных озер (Хельсинки 1992 года), цель Конвенции:</a:t>
            </a:r>
          </a:p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b="0" kern="0" dirty="0">
                <a:solidFill>
                  <a:srgbClr val="000000"/>
                </a:solidFill>
                <a:latin typeface="Arial"/>
              </a:rPr>
              <a:t>Принять соответствующие меры для предотвращения, контроля и сокращения любых трансграничных воздействий, в том числе:</a:t>
            </a:r>
          </a:p>
          <a:p>
            <a:pPr marL="285750" lvl="0" indent="-285750"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190750" algn="l"/>
              </a:tabLst>
            </a:pPr>
            <a:r>
              <a:rPr lang="ru-RU" sz="1800" b="0" kern="0" dirty="0">
                <a:solidFill>
                  <a:srgbClr val="000000"/>
                </a:solidFill>
                <a:latin typeface="Arial"/>
              </a:rPr>
              <a:t>  предотвращать, контролировать и сокращать загрязнение трансграничных вод;</a:t>
            </a:r>
          </a:p>
          <a:p>
            <a:pPr marL="285750" lvl="0" indent="-285750"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190750" algn="l"/>
              </a:tabLst>
            </a:pPr>
            <a:r>
              <a:rPr lang="ru-RU" sz="1800" b="0" kern="0" dirty="0">
                <a:solidFill>
                  <a:srgbClr val="000000"/>
                </a:solidFill>
                <a:latin typeface="Arial"/>
              </a:rPr>
              <a:t>   обеспечить, чтобы трансграничные воды использовались для экологически безопасного и рационального управления, сохранения водных ресурсов и окружающей среды;</a:t>
            </a:r>
          </a:p>
          <a:p>
            <a:pPr marL="285750" lvl="0" indent="-285750"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190750" algn="l"/>
              </a:tabLst>
            </a:pPr>
            <a:r>
              <a:rPr lang="ru-RU" sz="1800" b="0" kern="0" dirty="0">
                <a:solidFill>
                  <a:srgbClr val="000000"/>
                </a:solidFill>
                <a:latin typeface="Arial"/>
              </a:rPr>
              <a:t>для обеспечения сохранения и, при необходимости, восстановления экосистем.</a:t>
            </a:r>
          </a:p>
          <a:p>
            <a:pPr marL="285750" lvl="0" indent="-285750"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190750" algn="l"/>
              </a:tabLst>
            </a:pPr>
            <a:r>
              <a:rPr lang="ru-RU" sz="1800" b="0" kern="0" dirty="0">
                <a:solidFill>
                  <a:srgbClr val="000000"/>
                </a:solidFill>
                <a:latin typeface="Arial"/>
              </a:rPr>
              <a:t>Будут приняты меры для контроля сокращений и предотвращения загрязнения воды у источника. Эти меры прямо или косвенно не приведут к переносу загрязнения в других средах.</a:t>
            </a:r>
            <a:endParaRPr lang="ru-RU" sz="1800" b="0" dirty="0"/>
          </a:p>
        </p:txBody>
      </p:sp>
    </p:spTree>
    <p:extLst>
      <p:ext uri="{BB962C8B-B14F-4D97-AF65-F5344CB8AC3E}">
        <p14:creationId xmlns:p14="http://schemas.microsoft.com/office/powerpoint/2010/main" val="391603488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17981055"/>
              </p:ext>
            </p:extLst>
          </p:nvPr>
        </p:nvGraphicFramePr>
        <p:xfrm>
          <a:off x="683568" y="1531938"/>
          <a:ext cx="7992888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339" name="Text Box 1"/>
          <p:cNvSpPr txBox="1">
            <a:spLocks noChangeArrowheads="1"/>
          </p:cNvSpPr>
          <p:nvPr/>
        </p:nvSpPr>
        <p:spPr bwMode="auto">
          <a:xfrm>
            <a:off x="822325" y="287338"/>
            <a:ext cx="7543800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000">
                <a:solidFill>
                  <a:srgbClr val="404040"/>
                </a:solidFill>
                <a:latin typeface="Calibri" pitchFamily="32" charset="0"/>
                <a:ea typeface="MS PGothic" pitchFamily="32" charset="-128"/>
              </a:defRPr>
            </a:lvl1pPr>
            <a:lvl2pPr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404040"/>
                </a:solidFill>
                <a:latin typeface="Calibri" pitchFamily="32" charset="0"/>
                <a:ea typeface="MS PGothic" pitchFamily="32" charset="-128"/>
              </a:defRPr>
            </a:lvl2pPr>
            <a:lvl3pPr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400">
                <a:solidFill>
                  <a:srgbClr val="404040"/>
                </a:solidFill>
                <a:latin typeface="Calibri" pitchFamily="32" charset="0"/>
                <a:ea typeface="MS PGothic" pitchFamily="32" charset="-128"/>
              </a:defRPr>
            </a:lvl3pPr>
            <a:lvl4pPr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400">
                <a:solidFill>
                  <a:srgbClr val="404040"/>
                </a:solidFill>
                <a:latin typeface="Calibri" pitchFamily="32" charset="0"/>
                <a:ea typeface="MS PGothic" pitchFamily="32" charset="-128"/>
              </a:defRPr>
            </a:lvl4pPr>
            <a:lvl5pPr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400">
                <a:solidFill>
                  <a:srgbClr val="404040"/>
                </a:solidFill>
                <a:latin typeface="Calibri" pitchFamily="32" charset="0"/>
                <a:ea typeface="MS PGothic" pitchFamily="32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400">
                <a:solidFill>
                  <a:srgbClr val="404040"/>
                </a:solidFill>
                <a:latin typeface="Calibri" pitchFamily="32" charset="0"/>
                <a:ea typeface="MS PGothic" pitchFamily="32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400">
                <a:solidFill>
                  <a:srgbClr val="404040"/>
                </a:solidFill>
                <a:latin typeface="Calibri" pitchFamily="32" charset="0"/>
                <a:ea typeface="MS PGothic" pitchFamily="32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400">
                <a:solidFill>
                  <a:srgbClr val="404040"/>
                </a:solidFill>
                <a:latin typeface="Calibri" pitchFamily="32" charset="0"/>
                <a:ea typeface="MS PGothic" pitchFamily="32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400">
                <a:solidFill>
                  <a:srgbClr val="404040"/>
                </a:solidFill>
                <a:latin typeface="Calibri" pitchFamily="32" charset="0"/>
                <a:ea typeface="MS PGothic" pitchFamily="32" charset="-128"/>
              </a:defRPr>
            </a:lvl9pPr>
          </a:lstStyle>
          <a:p>
            <a:pPr algn="ctr" defTabSz="457200" ea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002060"/>
                </a:solidFill>
                <a:latin typeface="Arial" charset="0"/>
              </a:rPr>
              <a:t>Программа обучения в области водоснабжения и канализации</a:t>
            </a:r>
            <a:endParaRPr lang="ro-RO" altLang="ru-RU" sz="2200" dirty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249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8243" y="1435217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8243" y="1425362"/>
            <a:ext cx="886162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kern="0" dirty="0">
                <a:solidFill>
                  <a:srgbClr val="000000"/>
                </a:solidFill>
                <a:latin typeface="Arial"/>
              </a:rPr>
              <a:t>продолжить:</a:t>
            </a:r>
          </a:p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kern="0" dirty="0">
                <a:solidFill>
                  <a:srgbClr val="000000"/>
                </a:solidFill>
                <a:latin typeface="Arial"/>
              </a:rPr>
              <a:t>Конвенция руководствуется следующими принципами:</a:t>
            </a:r>
          </a:p>
          <a:p>
            <a:pPr marL="285750" lvl="0" indent="-285750"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190750" algn="l"/>
              </a:tabLst>
            </a:pPr>
            <a:r>
              <a:rPr lang="ru-RU" sz="1800" kern="0" dirty="0">
                <a:solidFill>
                  <a:srgbClr val="000000"/>
                </a:solidFill>
                <a:latin typeface="Arial"/>
              </a:rPr>
              <a:t>  </a:t>
            </a:r>
            <a:r>
              <a:rPr lang="ru-RU" sz="1800" b="0" kern="0" dirty="0">
                <a:solidFill>
                  <a:srgbClr val="000000"/>
                </a:solidFill>
                <a:latin typeface="Arial"/>
              </a:rPr>
              <a:t>принцип предосторожности во избежание потенциального трансграничного воздействия путем выпуска опасных веществ;</a:t>
            </a:r>
          </a:p>
          <a:p>
            <a:pPr marL="285750" lvl="0" indent="-285750"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190750" algn="l"/>
              </a:tabLst>
            </a:pPr>
            <a:r>
              <a:rPr lang="ru-RU" sz="1800" b="0" kern="0" dirty="0">
                <a:solidFill>
                  <a:srgbClr val="000000"/>
                </a:solidFill>
                <a:latin typeface="Arial"/>
              </a:rPr>
              <a:t>принцип «загрязнитель платит», в соответствии с которым расходы на меры по предотвращению, контролю и сокращению загрязнения будут нести загрязнители;</a:t>
            </a:r>
          </a:p>
          <a:p>
            <a:pPr marL="285750" lvl="0" indent="-285750"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190750" algn="l"/>
              </a:tabLst>
            </a:pPr>
            <a:r>
              <a:rPr lang="ru-RU" sz="1800" b="0" kern="0" dirty="0">
                <a:solidFill>
                  <a:srgbClr val="000000"/>
                </a:solidFill>
                <a:latin typeface="Arial"/>
              </a:rPr>
              <a:t>  водные ресурсы будут устойчивыми;</a:t>
            </a:r>
          </a:p>
          <a:p>
            <a:pPr marL="285750" lvl="0" indent="-285750"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190750" algn="l"/>
              </a:tabLst>
            </a:pPr>
            <a:r>
              <a:rPr lang="ru-RU" sz="1800" b="0" kern="0" dirty="0">
                <a:solidFill>
                  <a:srgbClr val="000000"/>
                </a:solidFill>
                <a:latin typeface="Arial"/>
              </a:rPr>
              <a:t>на основе, в частности, двусторонних соглашений в целях разработки гармоничной политики, программ и стратегий, охватывающих районы речных бассейнов.</a:t>
            </a:r>
          </a:p>
          <a:p>
            <a:pPr marL="285750" lvl="0" indent="-285750"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190750" algn="l"/>
              </a:tabLst>
            </a:pPr>
            <a:r>
              <a:rPr lang="ru-RU" sz="1800" b="0" kern="0" dirty="0">
                <a:solidFill>
                  <a:srgbClr val="000000"/>
                </a:solidFill>
                <a:latin typeface="Arial"/>
              </a:rPr>
              <a:t>контроля и смягчения последствий трансграничного воздействия и охраны окружающей среды трансграничных вод</a:t>
            </a: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616920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8243" y="1435217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8243" y="1421551"/>
            <a:ext cx="8790454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kern="0" dirty="0">
                <a:solidFill>
                  <a:schemeClr val="tx1"/>
                </a:solidFill>
                <a:latin typeface="Arial"/>
              </a:rPr>
              <a:t>Конвенция о сотрудничестве в целях защиты и устойчивого использования реки Дунай, ратифицированная 29.06.1994.</a:t>
            </a:r>
          </a:p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kern="0" dirty="0">
                <a:solidFill>
                  <a:schemeClr val="tx1"/>
                </a:solidFill>
                <a:latin typeface="Arial"/>
              </a:rPr>
              <a:t>Цели и принципы сотрудничества: </a:t>
            </a:r>
          </a:p>
          <a:p>
            <a:pPr marL="285750" lvl="0" indent="-285750"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190750" algn="l"/>
              </a:tabLst>
            </a:pPr>
            <a:r>
              <a:rPr lang="ru-RU" sz="1800" b="0" kern="0" dirty="0">
                <a:solidFill>
                  <a:schemeClr val="tx1"/>
                </a:solidFill>
                <a:latin typeface="Arial"/>
              </a:rPr>
              <a:t>Договаривающиеся Стороны будут стремиться контролировать опасности аварий с веществами, опасными для воды, наводнений и морозов на реке Дунай.</a:t>
            </a:r>
          </a:p>
          <a:p>
            <a:pPr marL="285750" lvl="0" indent="-285750"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190750" algn="l"/>
              </a:tabLst>
            </a:pPr>
            <a:r>
              <a:rPr lang="ru-RU" sz="1800" b="0" kern="0" dirty="0">
                <a:solidFill>
                  <a:schemeClr val="tx1"/>
                </a:solidFill>
                <a:latin typeface="Arial"/>
              </a:rPr>
              <a:t>Договаривающиеся Стороны будут сотрудничать в решении основных вопросов управления водными ресурсами, в том числе;</a:t>
            </a:r>
          </a:p>
          <a:p>
            <a:pPr lvl="0">
              <a:spcBef>
                <a:spcPts val="400"/>
              </a:spcBef>
              <a:spcAft>
                <a:spcPts val="800"/>
              </a:spcAft>
              <a:tabLst>
                <a:tab pos="2190750" algn="l"/>
              </a:tabLst>
            </a:pPr>
            <a:r>
              <a:rPr lang="ru-RU" sz="1800" b="0" kern="0" dirty="0">
                <a:solidFill>
                  <a:schemeClr val="tx1"/>
                </a:solidFill>
                <a:latin typeface="Arial"/>
              </a:rPr>
              <a:t>  - принять соответствующие юридические, административные и технические меры для поддержания по крайней мере и улучшения нынешнего состояния окружающей среды, качества вод Дуная;</a:t>
            </a:r>
          </a:p>
          <a:p>
            <a:pPr marL="285750" lvl="0" indent="-285750">
              <a:spcBef>
                <a:spcPts val="400"/>
              </a:spcBef>
              <a:spcAft>
                <a:spcPts val="800"/>
              </a:spcAft>
              <a:buFontTx/>
              <a:buChar char="-"/>
              <a:tabLst>
                <a:tab pos="2190750" algn="l"/>
              </a:tabLst>
            </a:pPr>
            <a:r>
              <a:rPr lang="ru-RU" sz="1800" b="0" kern="0" dirty="0">
                <a:solidFill>
                  <a:schemeClr val="tx1"/>
                </a:solidFill>
                <a:latin typeface="Arial"/>
              </a:rPr>
              <a:t>устанавливать приоритеты и укреплять, согласовывать и координировать принятые меры и планируемые на национальном и международном уровнях на всей территории;                                                                                                Принцип «загрязнитель платит» и принцип предосторожности являются основой всех мер по защите реки Дунай. </a:t>
            </a:r>
          </a:p>
        </p:txBody>
      </p:sp>
    </p:spTree>
    <p:extLst>
      <p:ext uri="{BB962C8B-B14F-4D97-AF65-F5344CB8AC3E}">
        <p14:creationId xmlns:p14="http://schemas.microsoft.com/office/powerpoint/2010/main" val="177133125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8243" y="1435217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8243" y="1425362"/>
            <a:ext cx="882128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800" dirty="0">
                <a:solidFill>
                  <a:schemeClr val="tx1"/>
                </a:solidFill>
                <a:latin typeface="+mj-lt"/>
              </a:rPr>
              <a:t>Продолжение</a:t>
            </a:r>
          </a:p>
          <a:p>
            <a:pPr lvl="0"/>
            <a:endParaRPr lang="ru-RU" sz="1800" dirty="0">
              <a:solidFill>
                <a:schemeClr val="tx1"/>
              </a:solidFill>
              <a:latin typeface="+mj-lt"/>
            </a:endParaRPr>
          </a:p>
          <a:p>
            <a:pPr lvl="0"/>
            <a:r>
              <a:rPr lang="ru-RU" sz="1800" b="0" dirty="0">
                <a:solidFill>
                  <a:schemeClr val="tx1"/>
                </a:solidFill>
                <a:latin typeface="+mj-lt"/>
              </a:rPr>
              <a:t>Объектом конвенций является, в частности, следующие виды деятельности, запланированные или выполняемые, поскольку они создают или могут оказывать трансграничное воздействие:</a:t>
            </a:r>
          </a:p>
          <a:p>
            <a:pPr lvl="0"/>
            <a:endParaRPr lang="ru-RU" sz="1800" b="0" dirty="0">
              <a:solidFill>
                <a:schemeClr val="tx1"/>
              </a:solidFill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tx1"/>
                </a:solidFill>
                <a:latin typeface="+mj-lt"/>
              </a:rPr>
              <a:t>сброс сточных вод, введение питательных веществ и опасных веществ из точечных и неточечных источников, а также для эвакуации тепла;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800" b="0" dirty="0">
              <a:solidFill>
                <a:schemeClr val="tx1"/>
              </a:solidFill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tx1"/>
                </a:solidFill>
                <a:latin typeface="+mj-lt"/>
              </a:rPr>
              <a:t>  мероприятия запланированные в области гидротехнических сооружений, и в частности регулирования дебитов, контроля утечки и уровня водохранилищ и водотоков, борьба с наводнениями и удаления льда;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800" b="0" dirty="0">
              <a:solidFill>
                <a:schemeClr val="tx1"/>
              </a:solidFill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tx1"/>
                </a:solidFill>
                <a:latin typeface="+mj-lt"/>
              </a:rPr>
              <a:t>  обращение с опасными веществами для воды и предотвращение несчастных случаев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800" b="0" dirty="0">
              <a:solidFill>
                <a:schemeClr val="tx1"/>
              </a:solidFill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800" b="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571396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5835" y="1532965"/>
            <a:ext cx="844473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Arial"/>
              </a:rPr>
              <a:t>продолжить:</a:t>
            </a:r>
          </a:p>
          <a:p>
            <a:r>
              <a:rPr lang="ru-RU" sz="2000" b="0" dirty="0">
                <a:solidFill>
                  <a:srgbClr val="000000"/>
                </a:solidFill>
                <a:latin typeface="+mj-lt"/>
              </a:rPr>
              <a:t>Формы сотрудничества - </a:t>
            </a:r>
          </a:p>
          <a:p>
            <a:r>
              <a:rPr lang="ru-RU" sz="2000" b="0" dirty="0">
                <a:solidFill>
                  <a:srgbClr val="000000"/>
                </a:solidFill>
                <a:latin typeface="+mj-lt"/>
              </a:rPr>
              <a:t>- обмен информацией о двусторонних и многосторонних соглашениях, - правовые и водные меры управления;</a:t>
            </a:r>
          </a:p>
          <a:p>
            <a:endParaRPr lang="ru-RU" sz="2000" b="0" dirty="0">
              <a:solidFill>
                <a:srgbClr val="000000"/>
              </a:solidFill>
              <a:latin typeface="+mj-lt"/>
            </a:endParaRPr>
          </a:p>
          <a:p>
            <a:r>
              <a:rPr lang="ru-RU" sz="2000" b="0" dirty="0">
                <a:solidFill>
                  <a:srgbClr val="000000"/>
                </a:solidFill>
                <a:latin typeface="+mj-lt"/>
              </a:rPr>
              <a:t>Конвенция предлагает Статут Международной комиссии по защите реки, предотвращению, контролю и уменьшению трансграничного воздействия.</a:t>
            </a:r>
          </a:p>
          <a:p>
            <a:r>
              <a:rPr lang="ru-RU" sz="2000" b="0" dirty="0">
                <a:solidFill>
                  <a:srgbClr val="000000"/>
                </a:solidFill>
                <a:latin typeface="+mj-lt"/>
              </a:rPr>
              <a:t>Договаривающиеся Стороны разрабатывают, принимают и осуществляют соответствующие законодательные, административные и технические меры,</a:t>
            </a:r>
          </a:p>
          <a:p>
            <a:endParaRPr lang="ru-RU" sz="2000" b="0" dirty="0">
              <a:solidFill>
                <a:srgbClr val="000000"/>
              </a:solidFill>
              <a:latin typeface="+mj-lt"/>
            </a:endParaRPr>
          </a:p>
          <a:p>
            <a:r>
              <a:rPr lang="ru-RU" sz="2000" b="0" dirty="0">
                <a:solidFill>
                  <a:srgbClr val="000000"/>
                </a:solidFill>
                <a:latin typeface="+mj-lt"/>
              </a:rPr>
              <a:t>СТОРОНЫ ПРИНИМАЮТ юридические правила, устанавливающие требования, которые должны соблюдаться, включая сроки, которые должны соблюдаться для сбросов сточных вод;</a:t>
            </a:r>
            <a:r>
              <a:rPr lang="vi-VN" sz="1800" b="0" dirty="0">
                <a:solidFill>
                  <a:srgbClr val="000000"/>
                </a:solidFill>
                <a:latin typeface="+mj-lt"/>
              </a:rPr>
              <a:t> </a:t>
            </a:r>
            <a:endParaRPr lang="ro-MD" sz="20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6594899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8243" y="1435217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2181" y="1559859"/>
            <a:ext cx="854839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000" b="0" dirty="0">
                <a:solidFill>
                  <a:srgbClr val="000000"/>
                </a:solidFill>
                <a:latin typeface="Times New Roman"/>
              </a:rPr>
              <a:t>   </a:t>
            </a:r>
            <a:r>
              <a:rPr lang="ru-RU" sz="2000" dirty="0">
                <a:solidFill>
                  <a:srgbClr val="000000"/>
                </a:solidFill>
                <a:latin typeface="+mj-lt"/>
              </a:rPr>
              <a:t>продолжение</a:t>
            </a:r>
          </a:p>
          <a:p>
            <a:pPr lvl="0"/>
            <a:r>
              <a:rPr lang="ru-RU" sz="2000" dirty="0">
                <a:solidFill>
                  <a:srgbClr val="000000"/>
                </a:solidFill>
                <a:latin typeface="+mj-lt"/>
              </a:rPr>
              <a:t> </a:t>
            </a:r>
          </a:p>
          <a:p>
            <a:pPr lvl="0"/>
            <a:r>
              <a:rPr lang="ru-RU" sz="2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000" b="0" dirty="0">
                <a:solidFill>
                  <a:srgbClr val="000000"/>
                </a:solidFill>
                <a:latin typeface="+mj-lt"/>
              </a:rPr>
              <a:t>Стороны:</a:t>
            </a:r>
          </a:p>
          <a:p>
            <a:pPr lvl="0"/>
            <a:endParaRPr lang="ru-RU" sz="2000" b="0" dirty="0">
              <a:solidFill>
                <a:schemeClr val="tx1"/>
              </a:solidFill>
              <a:latin typeface="+mj-lt"/>
            </a:endParaRPr>
          </a:p>
          <a:p>
            <a:pPr marL="342900" lvl="0" indent="-342900">
              <a:buFontTx/>
              <a:buChar char="-"/>
            </a:pPr>
            <a:r>
              <a:rPr lang="ru-RU" sz="2000" b="0" dirty="0">
                <a:solidFill>
                  <a:srgbClr val="000000"/>
                </a:solidFill>
                <a:latin typeface="+mj-lt"/>
              </a:rPr>
              <a:t>принять законодательные акты и правила обращения с опасными веществами для воды;</a:t>
            </a:r>
          </a:p>
          <a:p>
            <a:pPr marL="342900" lvl="0" indent="-342900">
              <a:buFontTx/>
              <a:buChar char="-"/>
            </a:pPr>
            <a:r>
              <a:rPr lang="ru-RU" sz="2000" b="0" dirty="0">
                <a:solidFill>
                  <a:srgbClr val="000000"/>
                </a:solidFill>
                <a:latin typeface="+mj-lt"/>
              </a:rPr>
              <a:t>принять законодательные нормы, направленные на сокращение поступления питательных веществ или опасных веществ из диффузных источников, в частности от применения питательных веществ, средств защиты растений и пестицидов в сельском хозяйстве;</a:t>
            </a:r>
          </a:p>
          <a:p>
            <a:pPr lvl="0"/>
            <a:endParaRPr lang="ru-RU" sz="2000" b="0" dirty="0">
              <a:solidFill>
                <a:srgbClr val="000000"/>
              </a:solidFill>
              <a:latin typeface="+mj-lt"/>
            </a:endParaRPr>
          </a:p>
          <a:p>
            <a:pPr lvl="0"/>
            <a:r>
              <a:rPr lang="ru-RU" sz="2000" b="0" dirty="0">
                <a:solidFill>
                  <a:srgbClr val="000000"/>
                </a:solidFill>
                <a:latin typeface="+mj-lt"/>
              </a:rPr>
              <a:t>В Конвенции приводится перечень отраслей промышленности и перечень опасных веществ</a:t>
            </a:r>
            <a:endParaRPr lang="ru-RU" sz="2000" b="0" dirty="0"/>
          </a:p>
        </p:txBody>
      </p:sp>
    </p:spTree>
    <p:extLst>
      <p:ext uri="{BB962C8B-B14F-4D97-AF65-F5344CB8AC3E}">
        <p14:creationId xmlns:p14="http://schemas.microsoft.com/office/powerpoint/2010/main" val="176594899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8243" y="1435217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9624" y="1589105"/>
            <a:ext cx="8390948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dirty="0">
                <a:solidFill>
                  <a:srgbClr val="000000"/>
                </a:solidFill>
                <a:latin typeface="+mn-lt"/>
              </a:rPr>
              <a:t>Конвенция о трансграничном воздействии промышленных аварий (Хельсинки, 17 марта 1992 года, ратифицирована РМ в 2000 году.</a:t>
            </a:r>
          </a:p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b="0" dirty="0">
                <a:solidFill>
                  <a:srgbClr val="000000"/>
                </a:solidFill>
                <a:latin typeface="+mn-lt"/>
              </a:rPr>
              <a:t>Цель: На национальном и международной уровне предпринимать необходимые шаги и сотрудничать в рамках настоящей Конвенции для защиты людей и окружающей среды от промышленных аварий путем предотвращения несчастных случаев</a:t>
            </a:r>
          </a:p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b="0" dirty="0">
                <a:solidFill>
                  <a:srgbClr val="000000"/>
                </a:solidFill>
                <a:latin typeface="+mn-lt"/>
              </a:rPr>
              <a:t>Конвенция применяется для предотвращению и искоренению  промышленных аварий, которые могут оказывать трансграничное воздействие, включая последствия аварий, вызванных стихийными бедствиями, а также международное сотрудничество в области взаимной помощи, исследований и обмена информацией и технологиями.</a:t>
            </a:r>
            <a:endParaRPr lang="ro-MD" sz="1800" b="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5948993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8243" y="1435217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2182" y="1435218"/>
            <a:ext cx="868286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2000" kern="0" dirty="0">
                <a:solidFill>
                  <a:srgbClr val="000000"/>
                </a:solidFill>
                <a:latin typeface="+mj-lt"/>
              </a:rPr>
              <a:t>продолжение</a:t>
            </a:r>
          </a:p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b="0" kern="0" dirty="0">
                <a:solidFill>
                  <a:srgbClr val="000000"/>
                </a:solidFill>
                <a:latin typeface="+mj-lt"/>
              </a:rPr>
              <a:t>Опасные виды деятельности будут определены в соответствии с положениями Конвенции.</a:t>
            </a:r>
          </a:p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b="0" kern="0" dirty="0">
                <a:solidFill>
                  <a:srgbClr val="000000"/>
                </a:solidFill>
                <a:latin typeface="+mj-lt"/>
              </a:rPr>
              <a:t>Сторона происхождения потребует от оператора продемонстрировать безвредность опасной деятельности путем представления информации, такой как основные детали процесса, включая, но не ограничиваясь, анализ и оценку, указанные в приложении V. Конвенция предусматривает исключительную ситуацию / Информация и участие общественности Устранение последствий несчастных случаев / обмен информацией.</a:t>
            </a:r>
          </a:p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b="0" kern="0" dirty="0">
                <a:solidFill>
                  <a:srgbClr val="000000"/>
                </a:solidFill>
                <a:latin typeface="+mj-lt"/>
              </a:rPr>
              <a:t>Обсуждение представляет список опасных веществ, подлежащих определению ОПАСНЫХ МЕРОПРИЯТИЙ, категории веществ.</a:t>
            </a:r>
          </a:p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000000"/>
              </a:solidFill>
              <a:latin typeface="+mj-lt"/>
            </a:endParaRPr>
          </a:p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b="0" kern="0" dirty="0">
                <a:solidFill>
                  <a:srgbClr val="000000"/>
                </a:solidFill>
                <a:latin typeface="+mj-lt"/>
              </a:rPr>
              <a:t>Стороны сотрудничают в рамках двусторонних соглашений</a:t>
            </a:r>
            <a:endParaRPr lang="ru-RU" sz="18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4424789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8243" y="1435217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8242" y="1435217"/>
            <a:ext cx="875405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err="1">
                <a:solidFill>
                  <a:srgbClr val="222222"/>
                </a:solidFill>
                <a:latin typeface="+mn-lt"/>
              </a:rPr>
              <a:t>Рамсарская</a:t>
            </a:r>
            <a:r>
              <a:rPr lang="ru-RU" sz="2000" dirty="0">
                <a:solidFill>
                  <a:srgbClr val="222222"/>
                </a:solidFill>
                <a:latin typeface="+mn-lt"/>
              </a:rPr>
              <a:t> конвенция является межправительственным договором (под эгидой ЮНЕСКО) </a:t>
            </a:r>
            <a:r>
              <a:rPr lang="ru-RU" sz="1800" b="0" dirty="0">
                <a:solidFill>
                  <a:srgbClr val="222222"/>
                </a:solidFill>
                <a:latin typeface="+mn-lt"/>
              </a:rPr>
              <a:t>по водно-болотным угодьям в качестве среды обитания для международной домашней птицы. </a:t>
            </a:r>
            <a:endParaRPr lang="en-US" sz="1800" b="0" dirty="0">
              <a:solidFill>
                <a:srgbClr val="222222"/>
              </a:solidFill>
              <a:latin typeface="+mn-lt"/>
            </a:endParaRPr>
          </a:p>
          <a:p>
            <a:pPr lvl="0"/>
            <a:endParaRPr lang="en-US" sz="1800" b="0" dirty="0">
              <a:solidFill>
                <a:srgbClr val="222222"/>
              </a:solidFill>
              <a:latin typeface="+mn-lt"/>
            </a:endParaRPr>
          </a:p>
          <a:p>
            <a:pPr lvl="0"/>
            <a:r>
              <a:rPr lang="ru-RU" sz="1800" b="0" dirty="0">
                <a:solidFill>
                  <a:srgbClr val="222222"/>
                </a:solidFill>
                <a:latin typeface="+mn-lt"/>
              </a:rPr>
              <a:t>Договор был подписан 2 февраля 1971 года в иранском городе </a:t>
            </a:r>
            <a:r>
              <a:rPr lang="ru-RU" sz="1800" b="0" dirty="0" err="1">
                <a:solidFill>
                  <a:srgbClr val="222222"/>
                </a:solidFill>
                <a:latin typeface="+mn-lt"/>
              </a:rPr>
              <a:t>Рамсар</a:t>
            </a:r>
            <a:r>
              <a:rPr lang="ru-RU" sz="1800" b="0" dirty="0">
                <a:solidFill>
                  <a:srgbClr val="222222"/>
                </a:solidFill>
                <a:latin typeface="+mn-lt"/>
              </a:rPr>
              <a:t> и вступил в силу в 1975 году (21 декабря) [1].</a:t>
            </a:r>
          </a:p>
          <a:p>
            <a:pPr lvl="0"/>
            <a:endParaRPr lang="ru-RU" sz="1800" dirty="0">
              <a:solidFill>
                <a:srgbClr val="222222"/>
              </a:solidFill>
              <a:latin typeface="+mn-lt"/>
            </a:endParaRPr>
          </a:p>
          <a:p>
            <a:pPr lvl="0"/>
            <a:r>
              <a:rPr lang="ru-RU" sz="1800" dirty="0">
                <a:solidFill>
                  <a:srgbClr val="222222"/>
                </a:solidFill>
                <a:latin typeface="+mn-lt"/>
              </a:rPr>
              <a:t>На национальном уровне:</a:t>
            </a:r>
          </a:p>
          <a:p>
            <a:pPr lvl="0"/>
            <a:endParaRPr lang="ru-RU" sz="1800" dirty="0">
              <a:solidFill>
                <a:srgbClr val="222222"/>
              </a:solidFill>
              <a:latin typeface="+mn-lt"/>
            </a:endParaRPr>
          </a:p>
          <a:p>
            <a:pPr lvl="0"/>
            <a:r>
              <a:rPr lang="ru-RU" sz="1800" dirty="0">
                <a:solidFill>
                  <a:srgbClr val="222222"/>
                </a:solidFill>
                <a:latin typeface="+mn-lt"/>
              </a:rPr>
              <a:t>  </a:t>
            </a:r>
            <a:r>
              <a:rPr lang="ru-RU" sz="1800" b="0" dirty="0">
                <a:solidFill>
                  <a:srgbClr val="222222"/>
                </a:solidFill>
                <a:latin typeface="+mn-lt"/>
              </a:rPr>
              <a:t>Озера Прут-де-</a:t>
            </a:r>
            <a:r>
              <a:rPr lang="ru-RU" sz="1800" b="0" dirty="0" err="1">
                <a:solidFill>
                  <a:srgbClr val="222222"/>
                </a:solidFill>
                <a:latin typeface="+mn-lt"/>
              </a:rPr>
              <a:t>Жос</a:t>
            </a:r>
            <a:r>
              <a:rPr lang="ru-RU" sz="1800" b="0" dirty="0">
                <a:solidFill>
                  <a:srgbClr val="222222"/>
                </a:solidFill>
                <a:latin typeface="+mn-lt"/>
              </a:rPr>
              <a:t> </a:t>
            </a:r>
            <a:r>
              <a:rPr lang="ru-RU" sz="1800" b="0" dirty="0" err="1">
                <a:solidFill>
                  <a:srgbClr val="222222"/>
                </a:solidFill>
                <a:latin typeface="+mn-lt"/>
              </a:rPr>
              <a:t>Рамсарская</a:t>
            </a:r>
            <a:r>
              <a:rPr lang="ru-RU" sz="1800" b="0" dirty="0">
                <a:solidFill>
                  <a:srgbClr val="222222"/>
                </a:solidFill>
                <a:latin typeface="+mn-lt"/>
              </a:rPr>
              <a:t> площадь № 1029 «</a:t>
            </a:r>
            <a:r>
              <a:rPr lang="ru-RU" sz="1800" b="0" dirty="0" err="1">
                <a:solidFill>
                  <a:srgbClr val="222222"/>
                </a:solidFill>
                <a:latin typeface="+mn-lt"/>
              </a:rPr>
              <a:t>Прутулуй</a:t>
            </a:r>
            <a:r>
              <a:rPr lang="ru-RU" sz="1800" b="0" dirty="0">
                <a:solidFill>
                  <a:srgbClr val="222222"/>
                </a:solidFill>
                <a:latin typeface="+mn-lt"/>
              </a:rPr>
              <a:t>-де-</a:t>
            </a:r>
            <a:r>
              <a:rPr lang="ru-RU" sz="1800" b="0" dirty="0" err="1">
                <a:solidFill>
                  <a:srgbClr val="222222"/>
                </a:solidFill>
                <a:latin typeface="+mn-lt"/>
              </a:rPr>
              <a:t>Жос</a:t>
            </a:r>
            <a:r>
              <a:rPr lang="ru-RU" sz="1800" b="0" dirty="0">
                <a:solidFill>
                  <a:srgbClr val="222222"/>
                </a:solidFill>
                <a:latin typeface="+mn-lt"/>
              </a:rPr>
              <a:t>-</a:t>
            </a:r>
            <a:r>
              <a:rPr lang="ru-RU" sz="1800" b="0" dirty="0" err="1">
                <a:solidFill>
                  <a:srgbClr val="222222"/>
                </a:solidFill>
                <a:latin typeface="+mn-lt"/>
              </a:rPr>
              <a:t>Лейкс</a:t>
            </a:r>
            <a:r>
              <a:rPr lang="ru-RU" sz="1800" b="0" dirty="0">
                <a:solidFill>
                  <a:srgbClr val="222222"/>
                </a:solidFill>
                <a:latin typeface="+mn-lt"/>
              </a:rPr>
              <a:t>» была первой </a:t>
            </a:r>
            <a:r>
              <a:rPr lang="ru-RU" sz="1800" b="0" dirty="0" err="1">
                <a:solidFill>
                  <a:srgbClr val="222222"/>
                </a:solidFill>
                <a:latin typeface="+mn-lt"/>
              </a:rPr>
              <a:t>Рамсарской</a:t>
            </a:r>
            <a:r>
              <a:rPr lang="ru-RU" sz="1800" b="0" dirty="0">
                <a:solidFill>
                  <a:srgbClr val="222222"/>
                </a:solidFill>
                <a:latin typeface="+mn-lt"/>
              </a:rPr>
              <a:t> зоной, обозначенной в Молдове 20.06.2000. км2. В этом районе расположены крупнейшие природные озера Молдовы, </a:t>
            </a:r>
            <a:r>
              <a:rPr lang="ru-RU" sz="1800" b="0" dirty="0" err="1">
                <a:solidFill>
                  <a:srgbClr val="222222"/>
                </a:solidFill>
                <a:latin typeface="+mn-lt"/>
              </a:rPr>
              <a:t>Белеу</a:t>
            </a:r>
            <a:r>
              <a:rPr lang="ru-RU" sz="1800" b="0" dirty="0">
                <a:solidFill>
                  <a:srgbClr val="222222"/>
                </a:solidFill>
                <a:latin typeface="+mn-lt"/>
              </a:rPr>
              <a:t> и </a:t>
            </a:r>
            <a:r>
              <a:rPr lang="ru-RU" sz="1800" b="0" dirty="0" err="1">
                <a:solidFill>
                  <a:srgbClr val="222222"/>
                </a:solidFill>
                <a:latin typeface="+mn-lt"/>
              </a:rPr>
              <a:t>Манта</a:t>
            </a:r>
            <a:r>
              <a:rPr lang="ru-RU" sz="1800" b="0" dirty="0">
                <a:solidFill>
                  <a:srgbClr val="222222"/>
                </a:solidFill>
                <a:latin typeface="+mn-lt"/>
              </a:rPr>
              <a:t>. Озеро </a:t>
            </a:r>
            <a:r>
              <a:rPr lang="ru-RU" sz="1800" b="0" dirty="0" err="1">
                <a:solidFill>
                  <a:srgbClr val="222222"/>
                </a:solidFill>
                <a:latin typeface="+mn-lt"/>
              </a:rPr>
              <a:t>Белеу</a:t>
            </a:r>
            <a:r>
              <a:rPr lang="ru-RU" sz="1800" b="0" dirty="0">
                <a:solidFill>
                  <a:srgbClr val="222222"/>
                </a:solidFill>
                <a:latin typeface="+mn-lt"/>
              </a:rPr>
              <a:t> с поверхностью </a:t>
            </a:r>
            <a:r>
              <a:rPr lang="ru-RU" sz="1800" b="0" dirty="0" err="1">
                <a:solidFill>
                  <a:srgbClr val="222222"/>
                </a:solidFill>
                <a:latin typeface="+mn-lt"/>
              </a:rPr>
              <a:t>ок</a:t>
            </a:r>
            <a:r>
              <a:rPr lang="ru-RU" sz="1800" b="0" dirty="0">
                <a:solidFill>
                  <a:srgbClr val="222222"/>
                </a:solidFill>
                <a:latin typeface="+mn-lt"/>
              </a:rPr>
              <a:t>. 1700 га, расположен недалеко от </a:t>
            </a:r>
            <a:r>
              <a:rPr lang="ru-RU" sz="1800" b="0" dirty="0" err="1">
                <a:solidFill>
                  <a:srgbClr val="222222"/>
                </a:solidFill>
                <a:latin typeface="+mn-lt"/>
              </a:rPr>
              <a:t>Слобозии</a:t>
            </a:r>
            <a:r>
              <a:rPr lang="ru-RU" sz="1800" b="0" dirty="0">
                <a:solidFill>
                  <a:srgbClr val="222222"/>
                </a:solidFill>
                <a:latin typeface="+mn-lt"/>
              </a:rPr>
              <a:t> Маре.</a:t>
            </a:r>
            <a:endParaRPr lang="en-US" sz="18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825338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8243" y="1435217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8243" y="1425362"/>
            <a:ext cx="88212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o-MD" sz="1800" b="0" dirty="0">
                <a:solidFill>
                  <a:srgbClr val="000000"/>
                </a:solidFill>
                <a:latin typeface="Arial"/>
              </a:rPr>
              <a:t>.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" y="1425362"/>
            <a:ext cx="853888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chemeClr val="tx1"/>
                </a:solidFill>
                <a:latin typeface="Arial"/>
                <a:cs typeface="+mn-cs"/>
              </a:rPr>
              <a:t> </a:t>
            </a:r>
            <a:r>
              <a:rPr lang="ru-RU" sz="1800" kern="0" dirty="0">
                <a:solidFill>
                  <a:schemeClr val="tx1"/>
                </a:solidFill>
                <a:latin typeface="Arial"/>
                <a:cs typeface="+mn-cs"/>
              </a:rPr>
              <a:t>Продолжение</a:t>
            </a:r>
          </a:p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b="0" kern="0" dirty="0" err="1">
                <a:solidFill>
                  <a:schemeClr val="tx1"/>
                </a:solidFill>
                <a:latin typeface="Arial"/>
                <a:cs typeface="+mn-cs"/>
              </a:rPr>
              <a:t>Нижнеднестровская</a:t>
            </a:r>
            <a:r>
              <a:rPr lang="ru-RU" sz="1800" b="0" kern="0" dirty="0">
                <a:solidFill>
                  <a:schemeClr val="tx1"/>
                </a:solidFill>
                <a:latin typeface="Arial"/>
                <a:cs typeface="+mn-cs"/>
              </a:rPr>
              <a:t> </a:t>
            </a:r>
            <a:r>
              <a:rPr lang="ru-RU" sz="1800" b="0" kern="0" dirty="0" err="1">
                <a:solidFill>
                  <a:schemeClr val="tx1"/>
                </a:solidFill>
                <a:latin typeface="Arial"/>
                <a:cs typeface="+mn-cs"/>
              </a:rPr>
              <a:t>Рамсарская</a:t>
            </a:r>
            <a:r>
              <a:rPr lang="ru-RU" sz="1800" b="0" kern="0" dirty="0">
                <a:solidFill>
                  <a:schemeClr val="tx1"/>
                </a:solidFill>
                <a:latin typeface="Arial"/>
                <a:cs typeface="+mn-cs"/>
              </a:rPr>
              <a:t> область «Нижний Днестр» 1316, признанный 20.08.2003 года, расположен в юго-восточной части Республики Молдова, в 8 км ниже города </a:t>
            </a:r>
            <a:r>
              <a:rPr lang="ru-RU" sz="1800" b="0" kern="0" dirty="0" err="1">
                <a:solidFill>
                  <a:schemeClr val="tx1"/>
                </a:solidFill>
                <a:latin typeface="Arial"/>
                <a:cs typeface="+mn-cs"/>
              </a:rPr>
              <a:t>Тигина</a:t>
            </a:r>
            <a:r>
              <a:rPr lang="ru-RU" sz="1800" b="0" kern="0" dirty="0">
                <a:solidFill>
                  <a:schemeClr val="tx1"/>
                </a:solidFill>
                <a:latin typeface="Arial"/>
                <a:cs typeface="+mn-cs"/>
              </a:rPr>
              <a:t> и в 40 км от Одессы на территории районов </a:t>
            </a:r>
            <a:r>
              <a:rPr lang="ru-RU" sz="1800" b="0" kern="0" dirty="0" err="1">
                <a:solidFill>
                  <a:schemeClr val="tx1"/>
                </a:solidFill>
                <a:latin typeface="Arial"/>
                <a:cs typeface="+mn-cs"/>
              </a:rPr>
              <a:t>Каушень</a:t>
            </a:r>
            <a:r>
              <a:rPr lang="ru-RU" sz="1800" b="0" kern="0" dirty="0">
                <a:solidFill>
                  <a:schemeClr val="tx1"/>
                </a:solidFill>
                <a:latin typeface="Arial"/>
                <a:cs typeface="+mn-cs"/>
              </a:rPr>
              <a:t> и </a:t>
            </a:r>
            <a:r>
              <a:rPr lang="ru-RU" sz="1800" b="0" kern="0" dirty="0" err="1">
                <a:solidFill>
                  <a:schemeClr val="tx1"/>
                </a:solidFill>
                <a:latin typeface="Arial"/>
                <a:cs typeface="+mn-cs"/>
              </a:rPr>
              <a:t>Штефан</a:t>
            </a:r>
            <a:r>
              <a:rPr lang="ru-RU" sz="1800" b="0" kern="0" dirty="0">
                <a:solidFill>
                  <a:schemeClr val="tx1"/>
                </a:solidFill>
                <a:latin typeface="Arial"/>
                <a:cs typeface="+mn-cs"/>
              </a:rPr>
              <a:t>-Вода и </a:t>
            </a:r>
            <a:r>
              <a:rPr lang="ru-RU" sz="1800" b="0" kern="0" dirty="0" err="1">
                <a:solidFill>
                  <a:schemeClr val="tx1"/>
                </a:solidFill>
                <a:latin typeface="Arial"/>
                <a:cs typeface="+mn-cs"/>
              </a:rPr>
              <a:t>Слобозия</a:t>
            </a:r>
            <a:r>
              <a:rPr lang="ru-RU" sz="1800" b="0" kern="0" dirty="0">
                <a:solidFill>
                  <a:schemeClr val="tx1"/>
                </a:solidFill>
                <a:latin typeface="Arial"/>
                <a:cs typeface="+mn-cs"/>
              </a:rPr>
              <a:t> на левом берегу Днестра. Площадь поверхности </a:t>
            </a:r>
            <a:r>
              <a:rPr lang="ru-RU" sz="1800" b="0" kern="0" dirty="0" err="1">
                <a:solidFill>
                  <a:schemeClr val="tx1"/>
                </a:solidFill>
                <a:latin typeface="Arial"/>
                <a:cs typeface="+mn-cs"/>
              </a:rPr>
              <a:t>ок</a:t>
            </a:r>
            <a:r>
              <a:rPr lang="ru-RU" sz="1800" b="0" kern="0" dirty="0">
                <a:solidFill>
                  <a:schemeClr val="tx1"/>
                </a:solidFill>
                <a:latin typeface="Arial"/>
                <a:cs typeface="+mn-cs"/>
              </a:rPr>
              <a:t>. 60000 га</a:t>
            </a:r>
          </a:p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b="0" kern="0" dirty="0" err="1">
                <a:solidFill>
                  <a:schemeClr val="tx1"/>
                </a:solidFill>
                <a:latin typeface="Arial"/>
                <a:cs typeface="+mn-cs"/>
              </a:rPr>
              <a:t>Рамсарская</a:t>
            </a:r>
            <a:r>
              <a:rPr lang="ru-RU" sz="1800" b="0" kern="0" dirty="0">
                <a:solidFill>
                  <a:schemeClr val="tx1"/>
                </a:solidFill>
                <a:latin typeface="Arial"/>
                <a:cs typeface="+mn-cs"/>
              </a:rPr>
              <a:t> конвенционная зона №. 1500 «</a:t>
            </a:r>
            <a:r>
              <a:rPr lang="ru-RU" sz="1800" b="0" kern="0" dirty="0" err="1">
                <a:solidFill>
                  <a:schemeClr val="tx1"/>
                </a:solidFill>
                <a:latin typeface="Arial"/>
                <a:cs typeface="+mn-cs"/>
              </a:rPr>
              <a:t>Unguri-Holoşnita</a:t>
            </a:r>
            <a:r>
              <a:rPr lang="ru-RU" sz="1800" b="0" kern="0" dirty="0">
                <a:solidFill>
                  <a:schemeClr val="tx1"/>
                </a:solidFill>
                <a:latin typeface="Arial"/>
                <a:cs typeface="+mn-cs"/>
              </a:rPr>
              <a:t>» был официально признан 14.09.2005. он занимает 15553 га и расположен в районе Сорока, Окнице и небольшой части реки </a:t>
            </a:r>
            <a:r>
              <a:rPr lang="ru-RU" sz="1800" b="0" kern="0" dirty="0" err="1">
                <a:solidFill>
                  <a:schemeClr val="tx1"/>
                </a:solidFill>
                <a:latin typeface="Arial"/>
                <a:cs typeface="+mn-cs"/>
              </a:rPr>
              <a:t>Дондюшени</a:t>
            </a:r>
            <a:r>
              <a:rPr lang="ru-RU" sz="1800" b="0" kern="0" dirty="0">
                <a:solidFill>
                  <a:schemeClr val="tx1"/>
                </a:solidFill>
                <a:latin typeface="Arial"/>
                <a:cs typeface="+mn-cs"/>
              </a:rPr>
              <a:t>.</a:t>
            </a:r>
          </a:p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b="0" kern="0" dirty="0">
                <a:solidFill>
                  <a:schemeClr val="tx1"/>
                </a:solidFill>
                <a:latin typeface="Arial"/>
                <a:cs typeface="+mn-cs"/>
              </a:rPr>
              <a:t>Сюда входят земельные и водные бассейны, расположенные на дороге Сорока-</a:t>
            </a:r>
            <a:r>
              <a:rPr lang="ru-RU" sz="1800" b="0" kern="0" dirty="0" err="1">
                <a:solidFill>
                  <a:schemeClr val="tx1"/>
                </a:solidFill>
                <a:latin typeface="Arial"/>
                <a:cs typeface="+mn-cs"/>
              </a:rPr>
              <a:t>Отачи</a:t>
            </a:r>
            <a:r>
              <a:rPr lang="ru-RU" sz="1800" b="0" kern="0" dirty="0">
                <a:solidFill>
                  <a:schemeClr val="tx1"/>
                </a:solidFill>
                <a:latin typeface="Arial"/>
                <a:cs typeface="+mn-cs"/>
              </a:rPr>
              <a:t> и государственная граница вдоль реки Днестр и простирающиеся с северо-запада от деревни </a:t>
            </a:r>
            <a:r>
              <a:rPr lang="ru-RU" sz="1800" b="0" kern="0" dirty="0" err="1">
                <a:solidFill>
                  <a:schemeClr val="tx1"/>
                </a:solidFill>
                <a:latin typeface="Arial"/>
                <a:cs typeface="+mn-cs"/>
              </a:rPr>
              <a:t>Каларашовка</a:t>
            </a:r>
            <a:r>
              <a:rPr lang="ru-RU" sz="1800" b="0" kern="0" dirty="0">
                <a:solidFill>
                  <a:schemeClr val="tx1"/>
                </a:solidFill>
                <a:latin typeface="Arial"/>
                <a:cs typeface="+mn-cs"/>
              </a:rPr>
              <a:t> до границы коммуны </a:t>
            </a:r>
            <a:r>
              <a:rPr lang="ru-RU" sz="1800" b="0" kern="0" dirty="0" err="1">
                <a:solidFill>
                  <a:schemeClr val="tx1"/>
                </a:solidFill>
                <a:latin typeface="Arial"/>
                <a:cs typeface="+mn-cs"/>
              </a:rPr>
              <a:t>Холошница</a:t>
            </a:r>
            <a:r>
              <a:rPr lang="ru-RU" sz="1800" b="0" kern="0" dirty="0">
                <a:solidFill>
                  <a:schemeClr val="tx1"/>
                </a:solidFill>
                <a:latin typeface="Arial"/>
                <a:cs typeface="+mn-cs"/>
              </a:rPr>
              <a:t>.</a:t>
            </a:r>
            <a:endParaRPr lang="ro-MD" sz="1800" b="0" kern="0" dirty="0">
              <a:solidFill>
                <a:schemeClr val="tx1"/>
              </a:solidFill>
              <a:latin typeface="Arial"/>
              <a:cs typeface="+mn-cs"/>
            </a:endParaRPr>
          </a:p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chemeClr val="tx1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564300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8243" y="1435217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425362"/>
            <a:ext cx="898655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chemeClr val="tx1"/>
              </a:solidFill>
              <a:latin typeface="+mj-lt"/>
            </a:endParaRPr>
          </a:p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kern="0" dirty="0">
                <a:solidFill>
                  <a:schemeClr val="tx1"/>
                </a:solidFill>
                <a:latin typeface="+mj-lt"/>
              </a:rPr>
              <a:t>Черноморская конвенция</a:t>
            </a:r>
            <a:r>
              <a:rPr lang="ru-RU" sz="1800" b="0" kern="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b="0" kern="0" dirty="0">
                <a:solidFill>
                  <a:schemeClr val="tx1"/>
                </a:solidFill>
                <a:latin typeface="+mj-lt"/>
              </a:rPr>
              <a:t>Конвенция была ратифицирована в Бухаресте 21 апреля 1992 года.</a:t>
            </a:r>
          </a:p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b="0" kern="0" dirty="0">
                <a:solidFill>
                  <a:schemeClr val="tx1"/>
                </a:solidFill>
                <a:latin typeface="+mj-lt"/>
              </a:rPr>
              <a:t>Цель: действовать в целях достижения прогресса в защите морской среды Черного моря и в сохранении ее живых ресурсов, осознавая важность экономических, социальных и медицинских ценностей морской среды.</a:t>
            </a:r>
          </a:p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b="0" kern="0" dirty="0">
                <a:solidFill>
                  <a:schemeClr val="tx1"/>
                </a:solidFill>
                <a:latin typeface="+mj-lt"/>
              </a:rPr>
              <a:t>Конвенция предусматривает, что загрязнение морской среды означает введение человеком, прямо или косвенно, веществ или энергии в морскую среду, которая может или может привести к таким пагубным последствиям для морской жизни,</a:t>
            </a:r>
          </a:p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chemeClr val="tx1"/>
              </a:solidFill>
              <a:latin typeface="+mj-lt"/>
            </a:endParaRPr>
          </a:p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b="0" kern="0" dirty="0">
                <a:solidFill>
                  <a:schemeClr val="tx1"/>
                </a:solidFill>
                <a:latin typeface="+mj-lt"/>
              </a:rPr>
              <a:t>Договаривающиеся Стороны индивидуально или совместно при необходимости принимают все необходимые меры в соответствии с международным правом для предотвращения, сокращения и контроля загрязнения и сохранения морской среды Черного моря.</a:t>
            </a:r>
            <a:endParaRPr lang="vi-VN" sz="1800" b="0" kern="0" dirty="0">
              <a:solidFill>
                <a:schemeClr val="tx1"/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76121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7791" y="1598927"/>
            <a:ext cx="76387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Dgdgfghfghfg</a:t>
            </a: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4109884027"/>
              </p:ext>
            </p:extLst>
          </p:nvPr>
        </p:nvGraphicFramePr>
        <p:xfrm>
          <a:off x="320327" y="1117585"/>
          <a:ext cx="8506521" cy="5432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3" name="Стрелка вправо 2"/>
          <p:cNvSpPr>
            <a:spLocks noChangeArrowheads="1"/>
          </p:cNvSpPr>
          <p:nvPr/>
        </p:nvSpPr>
        <p:spPr bwMode="auto">
          <a:xfrm>
            <a:off x="4791765" y="3093931"/>
            <a:ext cx="460902" cy="484187"/>
          </a:xfrm>
          <a:prstGeom prst="rightArrow">
            <a:avLst>
              <a:gd name="adj1" fmla="val 50000"/>
              <a:gd name="adj2" fmla="val 50091"/>
            </a:avLst>
          </a:prstGeom>
          <a:solidFill>
            <a:srgbClr val="00B8FF"/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4572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ru-RU" altLang="ru-RU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6" charset="0"/>
              <a:ea typeface="MS PGothic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765" y="4652682"/>
            <a:ext cx="407940" cy="567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Вертикальный свиток 20"/>
          <p:cNvSpPr/>
          <p:nvPr/>
        </p:nvSpPr>
        <p:spPr bwMode="auto">
          <a:xfrm>
            <a:off x="5313983" y="4235824"/>
            <a:ext cx="3382963" cy="1358152"/>
          </a:xfrm>
          <a:prstGeom prst="verticalScroll">
            <a:avLst/>
          </a:prstGeom>
          <a:solidFill>
            <a:srgbClr val="FFFFFF">
              <a:lumMod val="95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marL="0" marR="0" lvl="0" indent="0" defTabSz="4572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ru-RU" sz="2000" i="1" kern="0" dirty="0">
                <a:solidFill>
                  <a:srgbClr val="000000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Законы, нормативные акты, инструкции, руководства</a:t>
            </a:r>
            <a:endParaRPr kumimoji="0" lang="ru-RU" sz="200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</p:txBody>
      </p:sp>
      <p:sp>
        <p:nvSpPr>
          <p:cNvPr id="22" name="Вертикальный свиток 21"/>
          <p:cNvSpPr/>
          <p:nvPr/>
        </p:nvSpPr>
        <p:spPr bwMode="auto">
          <a:xfrm>
            <a:off x="5138045" y="2663720"/>
            <a:ext cx="3671887" cy="1316609"/>
          </a:xfrm>
          <a:prstGeom prst="verticalScroll">
            <a:avLst/>
          </a:prstGeom>
          <a:solidFill>
            <a:srgbClr val="FFFFFF">
              <a:lumMod val="95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/>
          <a:lstStyle/>
          <a:p>
            <a:pPr marL="0" marR="0" lvl="0" indent="0" defTabSz="4572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ru-RU" sz="2000" i="1" kern="0" dirty="0">
                <a:solidFill>
                  <a:srgbClr val="000000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Соглашения, конвенции, протоколы, подписанные РМ</a:t>
            </a:r>
            <a:endParaRPr kumimoji="0" lang="ru-RU" sz="200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179061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8243" y="1435217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425362"/>
            <a:ext cx="8986557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chemeClr val="tx1"/>
              </a:solidFill>
              <a:latin typeface="+mj-lt"/>
            </a:endParaRPr>
          </a:p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kern="0" dirty="0">
                <a:solidFill>
                  <a:schemeClr val="tx1"/>
                </a:solidFill>
                <a:latin typeface="+mj-lt"/>
              </a:rPr>
              <a:t>Черноморская конвенция</a:t>
            </a:r>
            <a:r>
              <a:rPr lang="ru-RU" sz="1800" b="0" kern="0" dirty="0">
                <a:solidFill>
                  <a:schemeClr val="tx1"/>
                </a:solidFill>
                <a:latin typeface="+mj-lt"/>
              </a:rPr>
              <a:t>. (Продолжение)</a:t>
            </a:r>
          </a:p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b="0" kern="0" dirty="0">
                <a:solidFill>
                  <a:schemeClr val="tx1"/>
                </a:solidFill>
                <a:latin typeface="+mj-lt"/>
              </a:rPr>
              <a:t>  Договаривающиеся Стороны будут сотрудничать в разработке на основе Дополнительных протоколов и приложений, помимо тех, которые прилагаются к настоящей Конвенции, которые будут необходимы для применения настоящей Конвенции,</a:t>
            </a:r>
          </a:p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b="0" kern="0" dirty="0">
                <a:solidFill>
                  <a:schemeClr val="tx1"/>
                </a:solidFill>
                <a:latin typeface="+mj-lt"/>
              </a:rPr>
              <a:t>заключит двусторонние и многосторонние соглашения о защите и сохранении морской среды Черного моря,</a:t>
            </a:r>
          </a:p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b="0" kern="0" dirty="0">
                <a:solidFill>
                  <a:schemeClr val="tx1"/>
                </a:solidFill>
                <a:latin typeface="+mj-lt"/>
              </a:rPr>
              <a:t>будет сотрудничать в содействии разработке мер по защите и сохранению морской среды Черного моря.</a:t>
            </a:r>
          </a:p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vi-VN" sz="1800" b="0" kern="0" dirty="0">
              <a:solidFill>
                <a:schemeClr val="tx1"/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886390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r>
              <a:rPr lang="ro-RO" b="0" dirty="0"/>
              <a:t> 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8243" y="1435217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435" y="1435216"/>
            <a:ext cx="798755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2000" kern="0" dirty="0">
                <a:solidFill>
                  <a:schemeClr val="tx1"/>
                </a:solidFill>
                <a:latin typeface="Arial"/>
                <a:cs typeface="+mn-cs"/>
              </a:rPr>
              <a:t>Соглашения о сотрудничестве</a:t>
            </a:r>
          </a:p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2000" kern="0" dirty="0">
              <a:solidFill>
                <a:schemeClr val="tx1"/>
              </a:solidFill>
              <a:latin typeface="Arial"/>
              <a:cs typeface="+mn-cs"/>
            </a:endParaRPr>
          </a:p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2000" kern="0" dirty="0">
                <a:solidFill>
                  <a:schemeClr val="tx1"/>
                </a:solidFill>
                <a:latin typeface="Arial"/>
                <a:cs typeface="+mn-cs"/>
              </a:rPr>
              <a:t>1</a:t>
            </a:r>
            <a:r>
              <a:rPr lang="ru-RU" sz="2000" b="0" kern="0" dirty="0">
                <a:solidFill>
                  <a:schemeClr val="tx1"/>
                </a:solidFill>
                <a:latin typeface="Arial"/>
                <a:cs typeface="+mn-cs"/>
              </a:rPr>
              <a:t>. Соглашение между Правительством Республики Молдова и Кабинетом Министров Украины о сотрудничестве в области защиты и устойчивого развития бассейна реки Днестр, подписанное в Риме 29 ноября 2012 года</a:t>
            </a:r>
          </a:p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2000" b="0" kern="0" dirty="0">
                <a:solidFill>
                  <a:schemeClr val="tx1"/>
                </a:solidFill>
                <a:latin typeface="Arial"/>
                <a:cs typeface="+mn-cs"/>
              </a:rPr>
              <a:t>2. Соглашение между Правительством Республики Молдова и Кабинетом Министров Украины о совместном управлении трансграничными водами, 23 ноября 2003 года</a:t>
            </a:r>
          </a:p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2000" b="0" kern="0" dirty="0">
                <a:solidFill>
                  <a:schemeClr val="tx1"/>
                </a:solidFill>
                <a:latin typeface="Arial"/>
                <a:cs typeface="+mn-cs"/>
              </a:rPr>
              <a:t>  3 Соглашение между Правительством Республики Молдова и Правительством Румынии о сотрудничестве в области охраны и устойчивого использования вод Прута и Дуная</a:t>
            </a:r>
            <a:r>
              <a:rPr lang="ro-MD" sz="1800" b="0" kern="0" dirty="0">
                <a:solidFill>
                  <a:schemeClr val="tx1"/>
                </a:solidFill>
                <a:latin typeface="Arial"/>
                <a:cs typeface="+mn-cs"/>
              </a:rPr>
              <a:t> </a:t>
            </a:r>
            <a:endParaRPr lang="ru-RU" sz="1800" b="0" kern="0" dirty="0">
              <a:solidFill>
                <a:schemeClr val="tx1"/>
              </a:solidFill>
              <a:latin typeface="Arial"/>
              <a:cs typeface="+mn-cs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53436" y="1388245"/>
            <a:ext cx="1577386" cy="962639"/>
          </a:xfrm>
          <a:prstGeom prst="roundRect">
            <a:avLst>
              <a:gd name="adj" fmla="val 10000"/>
            </a:avLst>
          </a:prstGeom>
          <a:blipFill rotWithShape="1">
            <a:blip r:embed="rId8"/>
            <a:stretch>
              <a:fillRect/>
            </a:stretch>
          </a:blipFill>
          <a:ln w="15875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</p:sp>
    </p:spTree>
    <p:extLst>
      <p:ext uri="{BB962C8B-B14F-4D97-AF65-F5344CB8AC3E}">
        <p14:creationId xmlns:p14="http://schemas.microsoft.com/office/powerpoint/2010/main" val="630689160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r>
              <a:rPr lang="ro-RO" b="0" dirty="0"/>
              <a:t> 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8243" y="1435217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435" y="1435216"/>
            <a:ext cx="798755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2400" kern="0" dirty="0">
              <a:solidFill>
                <a:srgbClr val="000000"/>
              </a:solidFill>
              <a:latin typeface="Arial"/>
              <a:ea typeface="+mj-ea"/>
              <a:cs typeface="+mj-cs"/>
            </a:endParaRPr>
          </a:p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24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Протокола в рамках Конвенции</a:t>
            </a:r>
            <a:endParaRPr lang="ru-RU" sz="1800" b="0" kern="0" dirty="0">
              <a:solidFill>
                <a:srgbClr val="6E6452"/>
              </a:solidFill>
              <a:latin typeface="Arial"/>
              <a:cs typeface="+mn-cs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53436" y="1388245"/>
            <a:ext cx="1577386" cy="962639"/>
          </a:xfrm>
          <a:prstGeom prst="roundRect">
            <a:avLst>
              <a:gd name="adj" fmla="val 10000"/>
            </a:avLst>
          </a:prstGeom>
          <a:blipFill rotWithShape="1">
            <a:blip r:embed="rId8"/>
            <a:stretch>
              <a:fillRect/>
            </a:stretch>
          </a:blipFill>
          <a:ln w="15875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</p:sp>
      <p:sp>
        <p:nvSpPr>
          <p:cNvPr id="5" name="Прямоугольник 4"/>
          <p:cNvSpPr/>
          <p:nvPr/>
        </p:nvSpPr>
        <p:spPr>
          <a:xfrm>
            <a:off x="192181" y="2881766"/>
            <a:ext cx="877700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tx1"/>
                </a:solidFill>
              </a:rPr>
              <a:t>Протокол по проблемам воды и здоровья (Лондон, 1999), ратифицированный Законом №. 207 от 29.07.2005 и Протокол об ответственности за трансграничное загрязнение, подписанный в Киеве на совещании министров «Окружающая среда для Европы в 2003 году».</a:t>
            </a:r>
          </a:p>
          <a:p>
            <a:endParaRPr lang="ru-RU" sz="1800" dirty="0">
              <a:solidFill>
                <a:schemeClr val="tx1"/>
              </a:solidFill>
            </a:endParaRPr>
          </a:p>
          <a:p>
            <a:r>
              <a:rPr lang="ru-RU" sz="1800" dirty="0">
                <a:solidFill>
                  <a:schemeClr val="tx1"/>
                </a:solidFill>
              </a:rPr>
              <a:t>Протокол по воде и здоровью в соответствии с Законом 207 от 2005 года:</a:t>
            </a:r>
          </a:p>
          <a:p>
            <a:r>
              <a:rPr lang="ru-RU" sz="1800" dirty="0">
                <a:solidFill>
                  <a:schemeClr val="tx1"/>
                </a:solidFill>
              </a:rPr>
              <a:t>Статья 2 Закона назначила Министерство здравоохранения, труда и социальной защиты совместно с Министерством сельского хозяйства, регионального развития и окружающей среды в качестве национальных органов, ответственных за осуществление назначенного протокола.</a:t>
            </a:r>
          </a:p>
          <a:p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303163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9283" y="1482725"/>
            <a:ext cx="8150506" cy="857063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Протоколы в рамках Конвенции о защите трансграничных вод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336176" y="2420471"/>
            <a:ext cx="8404396" cy="3843529"/>
          </a:xfrm>
        </p:spPr>
        <p:txBody>
          <a:bodyPr/>
          <a:lstStyle/>
          <a:p>
            <a:pPr marL="0" lv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Протокол по воде и здоровью в соответствии с Законом 207 от 2005 года:</a:t>
            </a:r>
          </a:p>
          <a:p>
            <a:pPr marL="0" lv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Статья 1. - Ратифицирован Протокол по воде и здоровью к Конвенции 1992 года об охране и использовании трансграничных водотоков и международных озер, принятый в Лондоне 17 июня 1999 года и подписанный Республикой Молдова 10 марта 2000 года.</a:t>
            </a:r>
          </a:p>
          <a:p>
            <a:pPr marL="0" lv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Статья 2. - Министерство здравоохранения, труда и социальной защиты назначается совместно с Министерством сельского хозяйства, регионального развития и окружающей среды в качестве национальных органов, ответственных за осуществление назначенного протокола.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/>
              <a:t>Tamara </a:t>
            </a:r>
            <a:r>
              <a:rPr lang="ro-RO" dirty="0" err="1"/>
              <a:t>Guvir</a:t>
            </a:r>
            <a:endParaRPr lang="de-DE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A768533-9F5A-4A96-B8F6-9A95114E0856}" type="datetime1">
              <a:rPr lang="en-GB" smtClean="0"/>
              <a:pPr/>
              <a:t>02/10/2018</a:t>
            </a:fld>
            <a:endParaRPr lang="de-DE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8243" y="1435217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243" y="1435215"/>
            <a:ext cx="832374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1647697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8243" y="1435217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243" y="1435215"/>
            <a:ext cx="832374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2181" y="1294420"/>
            <a:ext cx="8951819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kern="0" dirty="0">
                <a:solidFill>
                  <a:schemeClr val="tx1"/>
                </a:solidFill>
                <a:latin typeface="Arial"/>
                <a:cs typeface="+mn-cs"/>
              </a:rPr>
              <a:t>Целью настоящего Протокола </a:t>
            </a:r>
            <a:r>
              <a:rPr lang="ru-RU" sz="1800" b="0" kern="0" dirty="0">
                <a:solidFill>
                  <a:schemeClr val="tx1"/>
                </a:solidFill>
                <a:latin typeface="Arial"/>
                <a:cs typeface="+mn-cs"/>
              </a:rPr>
              <a:t>является содействие на всех соответствующих национальных уровнях, а также в трансграничном и международном контексте защиту здоровья и благополучия человека как индивидуально, так и коллективно путем совершенствования управления водными ресурсами, включая охрану водных экосистем.</a:t>
            </a:r>
          </a:p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b="0" kern="0" dirty="0">
                <a:solidFill>
                  <a:schemeClr val="tx1"/>
                </a:solidFill>
                <a:latin typeface="Arial"/>
                <a:cs typeface="+mn-cs"/>
              </a:rPr>
              <a:t>Протокол предусматривает новые понятия, а некоторые из них указаны следующим образом:</a:t>
            </a:r>
          </a:p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b="0" kern="0" dirty="0">
                <a:solidFill>
                  <a:schemeClr val="tx1"/>
                </a:solidFill>
                <a:latin typeface="Arial"/>
                <a:cs typeface="+mn-cs"/>
              </a:rPr>
              <a:t>связанные с водой заболевания означают любое значительное неблагоприятное воздействие на здоровье человека, такое как: смерть, инвалидность, болезни или другие проявления, прямо или косвенно вызванные статусом любого вида воды или изменениями в его количестве и качестве;</a:t>
            </a:r>
          </a:p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b="0" kern="0" dirty="0">
                <a:solidFill>
                  <a:schemeClr val="tx1"/>
                </a:solidFill>
                <a:latin typeface="Arial"/>
                <a:cs typeface="+mn-cs"/>
              </a:rPr>
              <a:t>питьевая вода означает воду, которая используется или предназначена для использования человеком для питья, приготовления пищи, личной гигиены или аналогичных целей;</a:t>
            </a:r>
          </a:p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b="0" kern="0" dirty="0">
                <a:solidFill>
                  <a:schemeClr val="tx1"/>
                </a:solidFill>
                <a:latin typeface="Arial"/>
                <a:cs typeface="+mn-cs"/>
              </a:rPr>
              <a:t>«трансграничная вода» означает любую поверхностную или грунтовую воду, которые маркируют или пересекают границы, или пересекают границы между двумя или более государствами;</a:t>
            </a:r>
          </a:p>
        </p:txBody>
      </p:sp>
    </p:spTree>
    <p:extLst>
      <p:ext uri="{BB962C8B-B14F-4D97-AF65-F5344CB8AC3E}">
        <p14:creationId xmlns:p14="http://schemas.microsoft.com/office/powerpoint/2010/main" val="709113088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8243" y="1435217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243" y="1435215"/>
            <a:ext cx="832374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4094" y="1559859"/>
            <a:ext cx="8256478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kern="0" dirty="0">
                <a:solidFill>
                  <a:schemeClr val="tx1"/>
                </a:solidFill>
                <a:latin typeface="Arial"/>
                <a:cs typeface="+mn-cs"/>
              </a:rPr>
              <a:t>продолжение</a:t>
            </a:r>
          </a:p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b="0" kern="0" dirty="0">
                <a:solidFill>
                  <a:schemeClr val="tx1"/>
                </a:solidFill>
                <a:latin typeface="Arial"/>
                <a:cs typeface="+mn-cs"/>
              </a:rPr>
              <a:t>Трансграничное воздействие связанных с водой заболеваний означает любое значительное неблагоприятное воздействие на здоровье человека, такое как смерть, инвалидность, болезнь или другие проявления, происходящие в районе, находящемся под юрисдикцией Стороны Конвенции,</a:t>
            </a:r>
          </a:p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b="0" kern="0" dirty="0">
                <a:solidFill>
                  <a:schemeClr val="tx1"/>
                </a:solidFill>
                <a:latin typeface="Arial"/>
                <a:cs typeface="+mn-cs"/>
              </a:rPr>
              <a:t>трансграничное воздействие означает любой значительный негативный экологический эффект, вызванным деятельностью человека и изменением качество трансграничных вод.</a:t>
            </a:r>
          </a:p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b="0" kern="0" dirty="0">
                <a:solidFill>
                  <a:schemeClr val="tx1"/>
                </a:solidFill>
                <a:latin typeface="Arial"/>
                <a:cs typeface="+mn-cs"/>
              </a:rPr>
              <a:t>система управления водными ресурсами означает план развития, управления, защиты и / или использования вод в территориальной зоне или водоносных горизонтах, включая охрану их экосистем.</a:t>
            </a:r>
            <a:endParaRPr lang="ro-MD" sz="1800" b="0" kern="0" dirty="0">
              <a:solidFill>
                <a:schemeClr val="tx1"/>
              </a:solidFill>
              <a:latin typeface="Arial"/>
            </a:endParaRPr>
          </a:p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064483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8243" y="1435217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243" y="1435215"/>
            <a:ext cx="832374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3412" y="1294420"/>
            <a:ext cx="851198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2000" kern="0" dirty="0">
                <a:solidFill>
                  <a:schemeClr val="tx1"/>
                </a:solidFill>
                <a:latin typeface="Arial"/>
                <a:cs typeface="+mn-cs"/>
              </a:rPr>
              <a:t>продолжение</a:t>
            </a:r>
          </a:p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kern="0" dirty="0">
                <a:solidFill>
                  <a:schemeClr val="tx1"/>
                </a:solidFill>
                <a:latin typeface="Arial"/>
                <a:cs typeface="+mn-cs"/>
              </a:rPr>
              <a:t>Цели нацелены на</a:t>
            </a:r>
            <a:r>
              <a:rPr lang="ru-RU" sz="1800" b="0" kern="0" dirty="0">
                <a:solidFill>
                  <a:schemeClr val="tx1"/>
                </a:solidFill>
                <a:latin typeface="Arial"/>
                <a:cs typeface="+mn-cs"/>
              </a:rPr>
              <a:t>:</a:t>
            </a:r>
          </a:p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b="0" kern="0" dirty="0">
                <a:solidFill>
                  <a:schemeClr val="tx1"/>
                </a:solidFill>
                <a:latin typeface="Arial"/>
                <a:cs typeface="+mn-cs"/>
              </a:rPr>
              <a:t>Контроль и сокращение заболеваний, связанных с водой, цели будут охватывать 16 областей Протокола, в том числе:</a:t>
            </a:r>
          </a:p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b="0" kern="0" dirty="0">
                <a:solidFill>
                  <a:schemeClr val="tx1"/>
                </a:solidFill>
                <a:latin typeface="Arial"/>
                <a:cs typeface="+mn-cs"/>
              </a:rPr>
              <a:t>- качество распределяемой питьевой воды с учетом рекомендаций Всемирной организации здравоохранения по качеству питьевой воды;</a:t>
            </a:r>
          </a:p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b="0" kern="0" dirty="0">
                <a:solidFill>
                  <a:schemeClr val="tx1"/>
                </a:solidFill>
                <a:latin typeface="Arial"/>
                <a:cs typeface="+mn-cs"/>
              </a:rPr>
              <a:t>- сокращение числа эпидемий, связанных с водой, и заболеваний, связанных с водой,</a:t>
            </a:r>
          </a:p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b="0" kern="0" dirty="0">
                <a:solidFill>
                  <a:schemeClr val="tx1"/>
                </a:solidFill>
                <a:latin typeface="Arial"/>
                <a:cs typeface="+mn-cs"/>
              </a:rPr>
              <a:t>- увеличение доли населения, имеющего доступ к централизованной системе или другим средствам питьевого водоснабжения / санитарии / санитарии;</a:t>
            </a:r>
          </a:p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b="0" kern="0" dirty="0">
                <a:solidFill>
                  <a:schemeClr val="tx1"/>
                </a:solidFill>
                <a:latin typeface="Arial"/>
                <a:cs typeface="+mn-cs"/>
              </a:rPr>
              <a:t>- Оценка уровней эффективности / Соответствующие меры</a:t>
            </a:r>
          </a:p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b="0" kern="0" dirty="0">
                <a:solidFill>
                  <a:schemeClr val="tx1"/>
                </a:solidFill>
                <a:latin typeface="Arial"/>
                <a:cs typeface="+mn-cs"/>
              </a:rPr>
              <a:t>- Применять надлежащую практику для управления водоснабжением, питьевой воды</a:t>
            </a:r>
            <a:r>
              <a:rPr lang="ru-RU" sz="2000" kern="0" dirty="0">
                <a:solidFill>
                  <a:schemeClr val="tx1"/>
                </a:solidFill>
                <a:latin typeface="Arial"/>
                <a:cs typeface="+mn-cs"/>
              </a:rPr>
              <a:t> </a:t>
            </a:r>
            <a:r>
              <a:rPr lang="ru-RU" sz="1800" b="0" kern="0" dirty="0">
                <a:solidFill>
                  <a:schemeClr val="tx1"/>
                </a:solidFill>
                <a:latin typeface="Arial"/>
                <a:cs typeface="+mn-cs"/>
              </a:rPr>
              <a:t> и санитарией.</a:t>
            </a:r>
            <a:endParaRPr lang="vi-VN" sz="1800" b="0" kern="0" dirty="0">
              <a:solidFill>
                <a:schemeClr val="tx1"/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468397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8243" y="1435217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243" y="1435215"/>
            <a:ext cx="832374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2387" y="1435217"/>
            <a:ext cx="800385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kern="0" dirty="0">
                <a:solidFill>
                  <a:srgbClr val="444444"/>
                </a:solidFill>
                <a:latin typeface="+mj-lt"/>
                <a:cs typeface="+mn-cs"/>
              </a:rPr>
              <a:t>Случайные сбросы:</a:t>
            </a:r>
          </a:p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kern="0" dirty="0">
                <a:solidFill>
                  <a:srgbClr val="444444"/>
                </a:solidFill>
                <a:latin typeface="+mj-lt"/>
                <a:cs typeface="+mn-cs"/>
              </a:rPr>
              <a:t>настоящим Протоколом охватывает Неочищенные сточные воды  после  затоплении, сточные воды из систем сбора сточных вод и сброса их в водоемы,;</a:t>
            </a:r>
          </a:p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kern="0" dirty="0">
                <a:solidFill>
                  <a:srgbClr val="444444"/>
                </a:solidFill>
                <a:latin typeface="+mj-lt"/>
                <a:cs typeface="+mn-cs"/>
              </a:rPr>
              <a:t>- качество сточных вод, сброшенные из очистных сооружений;</a:t>
            </a:r>
          </a:p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kern="0" dirty="0">
                <a:solidFill>
                  <a:srgbClr val="444444"/>
                </a:solidFill>
                <a:latin typeface="+mj-lt"/>
                <a:cs typeface="+mn-cs"/>
              </a:rPr>
              <a:t>- хранение или повторное использование осадков из централизованных канализационных систем или других санитарно-технических сооружений и качество используемой орошаемой воды,</a:t>
            </a:r>
          </a:p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kern="0" dirty="0">
                <a:solidFill>
                  <a:srgbClr val="444444"/>
                </a:solidFill>
                <a:latin typeface="+mj-lt"/>
                <a:cs typeface="+mn-cs"/>
              </a:rPr>
              <a:t>- качество воды, используемой в качестве источников питьевой воды, которые обычно используются для купания или аквакультуры, а также для производства или сбора моллюсков;</a:t>
            </a:r>
            <a:endParaRPr lang="ro-MD" sz="1800" b="0" kern="0" dirty="0">
              <a:solidFill>
                <a:srgbClr val="444444"/>
              </a:solidFill>
              <a:latin typeface="+mj-lt"/>
              <a:cs typeface="+mn-cs"/>
            </a:endParaRPr>
          </a:p>
          <a:p>
            <a:pPr marL="285750" lvl="0" indent="-28575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Tx/>
              <a:buChar char="-"/>
              <a:tabLst>
                <a:tab pos="2190750" algn="l"/>
              </a:tabLst>
            </a:pPr>
            <a:endParaRPr lang="ro-MD" sz="1800" b="0" kern="0" dirty="0">
              <a:solidFill>
                <a:srgbClr val="444444"/>
              </a:solidFill>
              <a:latin typeface="+mj-lt"/>
              <a:cs typeface="+mn-cs"/>
            </a:endParaRPr>
          </a:p>
          <a:p>
            <a:pPr marL="285750" lvl="0" indent="-28575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Tx/>
              <a:buChar char="-"/>
              <a:tabLst>
                <a:tab pos="2190750" algn="l"/>
              </a:tabLst>
            </a:pPr>
            <a:endParaRPr lang="en-US" sz="1800" b="0" kern="0" dirty="0">
              <a:solidFill>
                <a:srgbClr val="444444"/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0588697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8243" y="1435217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243" y="1435215"/>
            <a:ext cx="832374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3753" y="1435217"/>
            <a:ext cx="80682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444444"/>
                </a:solidFill>
                <a:latin typeface="Arial"/>
                <a:cs typeface="+mn-cs"/>
              </a:rPr>
              <a:t>;</a:t>
            </a:r>
            <a:endParaRPr lang="vi-VN" sz="1800" b="0" kern="0" dirty="0">
              <a:solidFill>
                <a:srgbClr val="333333"/>
              </a:solidFill>
              <a:latin typeface="Arial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2181" y="1804549"/>
            <a:ext cx="868287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444444"/>
                </a:solidFill>
                <a:latin typeface="+mj-lt"/>
              </a:rPr>
              <a:t>.</a:t>
            </a:r>
            <a:endParaRPr lang="vi-VN" sz="1800" b="0" kern="0" dirty="0">
              <a:solidFill>
                <a:srgbClr val="333333"/>
              </a:solidFill>
              <a:latin typeface="+mj-lt"/>
            </a:endParaRPr>
          </a:p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2182" y="1619883"/>
            <a:ext cx="8682877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222222"/>
              </a:solidFill>
              <a:latin typeface="calibri"/>
              <a:cs typeface="+mn-cs"/>
            </a:endParaRPr>
          </a:p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kern="0" dirty="0">
                <a:solidFill>
                  <a:srgbClr val="222222"/>
                </a:solidFill>
                <a:latin typeface="+mj-lt"/>
                <a:cs typeface="+mn-cs"/>
              </a:rPr>
              <a:t>продолжение</a:t>
            </a:r>
          </a:p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kern="0" dirty="0">
                <a:solidFill>
                  <a:srgbClr val="222222"/>
                </a:solidFill>
                <a:latin typeface="+mj-lt"/>
                <a:cs typeface="+mn-cs"/>
              </a:rPr>
              <a:t>- </a:t>
            </a:r>
            <a:r>
              <a:rPr lang="ru-RU" sz="1800" b="0" kern="0" dirty="0">
                <a:solidFill>
                  <a:srgbClr val="222222"/>
                </a:solidFill>
                <a:latin typeface="+mj-lt"/>
                <a:cs typeface="+mn-cs"/>
              </a:rPr>
              <a:t>применение передового опыта по управлению закрытыми водными ваннами;</a:t>
            </a:r>
          </a:p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b="0" kern="0" dirty="0">
                <a:solidFill>
                  <a:srgbClr val="222222"/>
                </a:solidFill>
                <a:latin typeface="+mj-lt"/>
                <a:cs typeface="+mn-cs"/>
              </a:rPr>
              <a:t>- идентификация и восстановление загрязненных земель, которые оказывают неблагоприятное воздействие на воды;</a:t>
            </a:r>
          </a:p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b="0" kern="0" dirty="0">
                <a:solidFill>
                  <a:srgbClr val="222222"/>
                </a:solidFill>
                <a:latin typeface="+mj-lt"/>
                <a:cs typeface="+mn-cs"/>
              </a:rPr>
              <a:t>- эффективность систем управления и защиты водных ресурсов,</a:t>
            </a:r>
          </a:p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b="0" kern="0" dirty="0">
                <a:solidFill>
                  <a:srgbClr val="222222"/>
                </a:solidFill>
                <a:latin typeface="+mj-lt"/>
                <a:cs typeface="+mn-cs"/>
              </a:rPr>
              <a:t>- применение передовых методов контроля за загрязнением любого вида в источнике;</a:t>
            </a:r>
          </a:p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b="0" kern="0" dirty="0">
                <a:solidFill>
                  <a:srgbClr val="222222"/>
                </a:solidFill>
                <a:latin typeface="+mj-lt"/>
                <a:cs typeface="+mn-cs"/>
              </a:rPr>
              <a:t>- публикация информации о качестве питьевой воды и других вод,</a:t>
            </a:r>
          </a:p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b="0" kern="0" dirty="0">
                <a:solidFill>
                  <a:srgbClr val="222222"/>
                </a:solidFill>
                <a:latin typeface="+mj-lt"/>
                <a:cs typeface="+mn-cs"/>
              </a:rPr>
              <a:t>Стороны будут устанавливать целевые показатели для Протокола.</a:t>
            </a:r>
            <a:endParaRPr lang="vi-VN" sz="1800" b="0" kern="0" dirty="0">
              <a:solidFill>
                <a:srgbClr val="333333"/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815200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950" y="1505678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243" y="1435215"/>
            <a:ext cx="832374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3753" y="1435217"/>
            <a:ext cx="80682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444444"/>
                </a:solidFill>
                <a:latin typeface="Arial"/>
                <a:cs typeface="+mn-cs"/>
              </a:rPr>
              <a:t>;</a:t>
            </a:r>
            <a:endParaRPr lang="vi-VN" sz="1800" b="0" kern="0" dirty="0">
              <a:solidFill>
                <a:srgbClr val="333333"/>
              </a:solidFill>
              <a:latin typeface="Arial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435218"/>
            <a:ext cx="88750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/>
            </a:r>
            <a:br>
              <a:rPr lang="vi-VN" sz="1800" b="0" kern="0" dirty="0">
                <a:solidFill>
                  <a:srgbClr val="6E6452"/>
                </a:solidFill>
                <a:latin typeface="Arial"/>
              </a:rPr>
            </a:br>
            <a:r>
              <a:rPr lang="vi-VN" sz="1800" b="0" kern="0" dirty="0">
                <a:solidFill>
                  <a:srgbClr val="444444"/>
                </a:solidFill>
                <a:latin typeface="calibri"/>
              </a:rPr>
              <a:t>.</a:t>
            </a:r>
            <a:endParaRPr lang="vi-VN" sz="1800" b="0" kern="0" dirty="0">
              <a:solidFill>
                <a:srgbClr val="333333"/>
              </a:solidFill>
              <a:latin typeface="calibri"/>
            </a:endParaRPr>
          </a:p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7" name="Блок-схема: несколько документов 6"/>
          <p:cNvSpPr/>
          <p:nvPr/>
        </p:nvSpPr>
        <p:spPr bwMode="auto">
          <a:xfrm>
            <a:off x="2568148" y="1294420"/>
            <a:ext cx="3770247" cy="1664468"/>
          </a:xfrm>
          <a:prstGeom prst="flowChartMultidocument">
            <a:avLst/>
          </a:prstGeom>
          <a:solidFill>
            <a:srgbClr val="CCCCCC"/>
          </a:solidFill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Регулирование сектора ВК на национальном уровне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Стрелка вниз 8"/>
          <p:cNvSpPr/>
          <p:nvPr/>
        </p:nvSpPr>
        <p:spPr bwMode="auto">
          <a:xfrm>
            <a:off x="2892039" y="2958888"/>
            <a:ext cx="242316" cy="48920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0" name="Горизонтальный свиток 9"/>
          <p:cNvSpPr/>
          <p:nvPr/>
        </p:nvSpPr>
        <p:spPr bwMode="auto">
          <a:xfrm>
            <a:off x="3629116" y="3293370"/>
            <a:ext cx="2552610" cy="1725239"/>
          </a:xfrm>
          <a:prstGeom prst="horizontalScroll">
            <a:avLst/>
          </a:prstGeom>
          <a:ln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ContrastingRightFacing"/>
            <a:lightRig rig="threePt" dir="t"/>
          </a:scene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Национальное </a:t>
            </a:r>
            <a:r>
              <a:rPr kumimoji="0" lang="ru-RU" sz="2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зак-ство</a:t>
            </a:r>
            <a:endParaRPr kumimoji="0" lang="ru-RU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Стрелка вниз 20"/>
          <p:cNvSpPr/>
          <p:nvPr/>
        </p:nvSpPr>
        <p:spPr bwMode="auto">
          <a:xfrm>
            <a:off x="4267835" y="2895439"/>
            <a:ext cx="339387" cy="48920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22" name="Стрелка вниз 21"/>
          <p:cNvSpPr/>
          <p:nvPr/>
        </p:nvSpPr>
        <p:spPr bwMode="auto">
          <a:xfrm>
            <a:off x="6060568" y="2883384"/>
            <a:ext cx="242316" cy="48920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1" name="Волна 10"/>
          <p:cNvSpPr/>
          <p:nvPr/>
        </p:nvSpPr>
        <p:spPr bwMode="auto">
          <a:xfrm>
            <a:off x="5920035" y="3384643"/>
            <a:ext cx="2209691" cy="1640541"/>
          </a:xfrm>
          <a:prstGeom prst="wave">
            <a:avLst/>
          </a:prstGeom>
          <a:ln>
            <a:noFill/>
            <a:headEnd type="none" w="med" len="med"/>
            <a:tailEnd type="none" w="med" len="med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Районные док-ты</a:t>
            </a:r>
          </a:p>
        </p:txBody>
      </p:sp>
      <p:sp>
        <p:nvSpPr>
          <p:cNvPr id="12" name="Волна 11"/>
          <p:cNvSpPr/>
          <p:nvPr/>
        </p:nvSpPr>
        <p:spPr bwMode="auto">
          <a:xfrm>
            <a:off x="1008156" y="2842740"/>
            <a:ext cx="2301010" cy="2436541"/>
          </a:xfrm>
          <a:prstGeom prst="wave">
            <a:avLst/>
          </a:prstGeom>
          <a:ln w="34925">
            <a:solidFill>
              <a:srgbClr val="FFFFFF"/>
            </a:solidFill>
            <a:headEnd type="none" w="med" len="med"/>
            <a:tailEnd type="none" w="med" len="me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chemeClr val="tx1"/>
                </a:solidFill>
                <a:latin typeface="Arial" charset="0"/>
              </a:rPr>
              <a:t>Р</a:t>
            </a:r>
            <a:r>
              <a:rPr kumimoji="0" lang="ru-RU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егиональные</a:t>
            </a:r>
            <a:r>
              <a:rPr kumimoji="0" lang="ru-RU" sz="2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док-ты</a:t>
            </a:r>
            <a:r>
              <a:rPr kumimoji="0" lang="ro-MD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endParaRPr kumimoji="0" lang="ru-RU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21431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7791" y="1598927"/>
            <a:ext cx="7638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 bwMode="auto">
          <a:xfrm>
            <a:off x="381000" y="2644588"/>
            <a:ext cx="8534400" cy="38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90488" indent="-9048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488" marR="0" lvl="0" indent="-90488" algn="l" defTabSz="914400" rtl="0" eaLnBrk="0" fontAlgn="base" latin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A66AC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 bwMode="auto">
          <a:xfrm>
            <a:off x="533400" y="1828800"/>
            <a:ext cx="8534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90488" indent="-9048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488" marR="0" lvl="0" indent="-90488" algn="l" defTabSz="914400" rtl="0" eaLnBrk="0" fontAlgn="base" latin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A66AC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Круглая лента лицом вверх 20"/>
          <p:cNvSpPr/>
          <p:nvPr/>
        </p:nvSpPr>
        <p:spPr>
          <a:xfrm>
            <a:off x="1601788" y="2019300"/>
            <a:ext cx="5867400" cy="2057400"/>
          </a:xfrm>
          <a:prstGeom prst="ellipseRibbon2">
            <a:avLst/>
          </a:prstGeom>
          <a:gradFill rotWithShape="1">
            <a:gsLst>
              <a:gs pos="0">
                <a:srgbClr val="9D90A0">
                  <a:tint val="1000"/>
                  <a:satMod val="100000"/>
                </a:srgbClr>
              </a:gs>
              <a:gs pos="68000">
                <a:srgbClr val="9D90A0">
                  <a:tint val="77000"/>
                  <a:satMod val="100000"/>
                </a:srgbClr>
              </a:gs>
              <a:gs pos="81000">
                <a:srgbClr val="9D90A0">
                  <a:tint val="79000"/>
                  <a:satMod val="100000"/>
                </a:srgbClr>
              </a:gs>
              <a:gs pos="86000">
                <a:srgbClr val="9D90A0">
                  <a:tint val="73000"/>
                  <a:satMod val="100000"/>
                </a:srgbClr>
              </a:gs>
              <a:gs pos="100000">
                <a:srgbClr val="9D90A0">
                  <a:tint val="35000"/>
                  <a:satMod val="100000"/>
                </a:srgbClr>
              </a:gs>
            </a:gsLst>
            <a:lin ang="5400000" scaled="0"/>
          </a:gradFill>
          <a:ln w="9525" cap="flat" cmpd="sng" algn="ctr">
            <a:solidFill>
              <a:srgbClr val="9D90A0">
                <a:shade val="95000"/>
                <a:satMod val="10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kern="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Водная политика</a:t>
            </a:r>
            <a:endParaRPr kumimoji="0" lang="ru-RU" sz="28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Горизонтальный свиток 21"/>
          <p:cNvSpPr/>
          <p:nvPr/>
        </p:nvSpPr>
        <p:spPr>
          <a:xfrm>
            <a:off x="381000" y="3886200"/>
            <a:ext cx="2286000" cy="1898650"/>
          </a:xfrm>
          <a:prstGeom prst="horizontalScroll">
            <a:avLst/>
          </a:prstGeom>
          <a:gradFill rotWithShape="1">
            <a:gsLst>
              <a:gs pos="0">
                <a:srgbClr val="4A66AC">
                  <a:tint val="1000"/>
                  <a:satMod val="100000"/>
                </a:srgbClr>
              </a:gs>
              <a:gs pos="68000">
                <a:srgbClr val="4A66AC">
                  <a:tint val="77000"/>
                  <a:satMod val="100000"/>
                </a:srgbClr>
              </a:gs>
              <a:gs pos="81000">
                <a:srgbClr val="4A66AC">
                  <a:tint val="79000"/>
                  <a:satMod val="100000"/>
                </a:srgbClr>
              </a:gs>
              <a:gs pos="86000">
                <a:srgbClr val="4A66AC">
                  <a:tint val="73000"/>
                  <a:satMod val="100000"/>
                </a:srgbClr>
              </a:gs>
              <a:gs pos="100000">
                <a:srgbClr val="4A66AC">
                  <a:tint val="35000"/>
                  <a:satMod val="100000"/>
                </a:srgbClr>
              </a:gs>
            </a:gsLst>
            <a:lin ang="5400000" scaled="0"/>
          </a:gradFill>
          <a:ln w="9525" cap="flat" cmpd="sng" algn="ctr">
            <a:solidFill>
              <a:srgbClr val="4A66AC">
                <a:shade val="95000"/>
                <a:satMod val="10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Нац. и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междунар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законодательства</a:t>
            </a:r>
            <a:endParaRPr kumimoji="0" lang="ru-RU" sz="20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Двойная стрелка влево/вправо 22"/>
          <p:cNvSpPr/>
          <p:nvPr/>
        </p:nvSpPr>
        <p:spPr>
          <a:xfrm>
            <a:off x="2709370" y="3998912"/>
            <a:ext cx="3629025" cy="1670050"/>
          </a:xfrm>
          <a:prstGeom prst="leftRightArrow">
            <a:avLst/>
          </a:prstGeom>
          <a:gradFill rotWithShape="1">
            <a:gsLst>
              <a:gs pos="0">
                <a:sysClr val="windowText" lastClr="000000">
                  <a:tint val="1000"/>
                  <a:satMod val="100000"/>
                </a:sysClr>
              </a:gs>
              <a:gs pos="68000">
                <a:sysClr val="windowText" lastClr="000000">
                  <a:tint val="77000"/>
                  <a:satMod val="100000"/>
                </a:sysClr>
              </a:gs>
              <a:gs pos="81000">
                <a:sysClr val="windowText" lastClr="000000">
                  <a:tint val="79000"/>
                  <a:satMod val="100000"/>
                </a:sysClr>
              </a:gs>
              <a:gs pos="86000">
                <a:sysClr val="windowText" lastClr="000000">
                  <a:tint val="73000"/>
                  <a:satMod val="100000"/>
                </a:sysClr>
              </a:gs>
              <a:gs pos="100000">
                <a:sysClr val="windowText" lastClr="000000">
                  <a:tint val="35000"/>
                  <a:satMod val="100000"/>
                </a:sysClr>
              </a:gs>
            </a:gsLst>
            <a:lin ang="5400000" scaled="0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План действий</a:t>
            </a:r>
          </a:p>
        </p:txBody>
      </p:sp>
      <p:sp>
        <p:nvSpPr>
          <p:cNvPr id="24" name="Горизонтальный свиток 23"/>
          <p:cNvSpPr/>
          <p:nvPr/>
        </p:nvSpPr>
        <p:spPr>
          <a:xfrm>
            <a:off x="6372225" y="3921125"/>
            <a:ext cx="2362200" cy="1825625"/>
          </a:xfrm>
          <a:prstGeom prst="horizontalScroll">
            <a:avLst/>
          </a:prstGeom>
          <a:gradFill rotWithShape="1">
            <a:gsLst>
              <a:gs pos="0">
                <a:srgbClr val="4A66AC">
                  <a:tint val="1000"/>
                  <a:satMod val="100000"/>
                </a:srgbClr>
              </a:gs>
              <a:gs pos="68000">
                <a:srgbClr val="4A66AC">
                  <a:tint val="77000"/>
                  <a:satMod val="100000"/>
                </a:srgbClr>
              </a:gs>
              <a:gs pos="81000">
                <a:srgbClr val="4A66AC">
                  <a:tint val="79000"/>
                  <a:satMod val="100000"/>
                </a:srgbClr>
              </a:gs>
              <a:gs pos="86000">
                <a:srgbClr val="4A66AC">
                  <a:tint val="73000"/>
                  <a:satMod val="100000"/>
                </a:srgbClr>
              </a:gs>
              <a:gs pos="100000">
                <a:srgbClr val="4A66AC">
                  <a:tint val="35000"/>
                  <a:satMod val="100000"/>
                </a:srgbClr>
              </a:gs>
            </a:gsLst>
            <a:lin ang="5400000" scaled="0"/>
          </a:gradFill>
          <a:ln w="9525" cap="flat" cmpd="sng" algn="ctr">
            <a:solidFill>
              <a:srgbClr val="4A66AC">
                <a:shade val="95000"/>
                <a:satMod val="10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стратегии</a:t>
            </a:r>
          </a:p>
        </p:txBody>
      </p:sp>
    </p:spTree>
    <p:extLst>
      <p:ext uri="{BB962C8B-B14F-4D97-AF65-F5344CB8AC3E}">
        <p14:creationId xmlns:p14="http://schemas.microsoft.com/office/powerpoint/2010/main" val="3079681943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8243" y="1435217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176683"/>
            <a:ext cx="8982635" cy="5313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RO" sz="2000" kern="0" dirty="0">
              <a:solidFill>
                <a:srgbClr val="6E6452"/>
              </a:solidFill>
              <a:latin typeface="Arial"/>
              <a:ea typeface="Calibri"/>
              <a:cs typeface="Calibri"/>
            </a:endParaRPr>
          </a:p>
          <a:p>
            <a:pPr marL="285750" lvl="0" indent="-28575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buFont typeface="Wingdings" panose="05000000000000000000" pitchFamily="2" charset="2"/>
              <a:buChar char="Ø"/>
              <a:tabLst>
                <a:tab pos="2190750" algn="l"/>
              </a:tabLst>
            </a:pPr>
            <a:endParaRPr lang="ro-RO" sz="1800" b="0" kern="0" dirty="0">
              <a:solidFill>
                <a:srgbClr val="6E6452"/>
              </a:solidFill>
              <a:latin typeface="Arial"/>
              <a:ea typeface="Calibri"/>
              <a:cs typeface="Calibri"/>
            </a:endParaRPr>
          </a:p>
          <a:p>
            <a:pPr marL="285750" lvl="0" indent="-28575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2190750" algn="l"/>
              </a:tabLst>
            </a:pPr>
            <a:r>
              <a:rPr lang="ru-RU" sz="1800" b="0" kern="0" dirty="0">
                <a:solidFill>
                  <a:srgbClr val="6E6452"/>
                </a:solidFill>
                <a:latin typeface="Arial"/>
                <a:ea typeface="Calibri"/>
                <a:cs typeface="Calibri"/>
              </a:rPr>
              <a:t>Закон 1515 от 16.06.1993 о защите окружающей среды;</a:t>
            </a:r>
            <a:r>
              <a:rPr lang="ru-RU" sz="1800" b="0" i="1" kern="0" dirty="0">
                <a:solidFill>
                  <a:srgbClr val="000000"/>
                </a:solidFill>
                <a:latin typeface="+mj-lt"/>
                <a:hlinkClick r:id="rId8"/>
              </a:rPr>
              <a:t>  </a:t>
            </a:r>
            <a:r>
              <a:rPr lang="ro-MD" sz="1800" b="0" i="1" kern="0" dirty="0">
                <a:solidFill>
                  <a:srgbClr val="000000"/>
                </a:solidFill>
                <a:latin typeface="+mj-lt"/>
                <a:hlinkClick r:id="rId8"/>
              </a:rPr>
              <a:t>http://lex.justice.md/index.php?action=view&amp;view=doc&amp;lang=1&amp;id=311604</a:t>
            </a:r>
            <a:r>
              <a:rPr lang="ro-MD" sz="1800" b="0" i="1" kern="0" dirty="0">
                <a:solidFill>
                  <a:srgbClr val="000000"/>
                </a:solidFill>
                <a:latin typeface="+mj-lt"/>
              </a:rPr>
              <a:t>,                             </a:t>
            </a:r>
          </a:p>
          <a:p>
            <a:pPr marL="285750" lvl="0" indent="-28575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2190750" algn="l"/>
              </a:tabLst>
            </a:pPr>
            <a:r>
              <a:rPr lang="ru-RU" sz="1800" b="0" i="1" kern="0" dirty="0">
                <a:solidFill>
                  <a:srgbClr val="000000"/>
                </a:solidFill>
                <a:latin typeface="+mj-lt"/>
              </a:rPr>
              <a:t>Закон 272 «Вода» от 23.12.2011;  http://lex.justice.md/md/ 342978,</a:t>
            </a:r>
          </a:p>
          <a:p>
            <a:pPr marL="285750" lvl="0" indent="-28575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2190750" algn="l"/>
              </a:tabLst>
            </a:pPr>
            <a:r>
              <a:rPr lang="ru-RU" sz="1800" b="0" i="1" kern="0" dirty="0">
                <a:solidFill>
                  <a:schemeClr val="tx1"/>
                </a:solidFill>
                <a:latin typeface="+mj-lt"/>
              </a:rPr>
              <a:t>Закон №. 3 Кодекс О недрах </a:t>
            </a:r>
            <a:r>
              <a:rPr lang="ru-RU" sz="1800" b="0" i="1" kern="0" dirty="0">
                <a:solidFill>
                  <a:srgbClr val="000000"/>
                </a:solidFill>
                <a:latin typeface="+mj-lt"/>
              </a:rPr>
              <a:t>от 02.02.2009; lex.justice.md/</a:t>
            </a:r>
            <a:r>
              <a:rPr lang="ru-RU" sz="1800" b="0" i="1" kern="0" dirty="0" err="1">
                <a:solidFill>
                  <a:srgbClr val="000000"/>
                </a:solidFill>
                <a:latin typeface="+mj-lt"/>
              </a:rPr>
              <a:t>md</a:t>
            </a:r>
            <a:r>
              <a:rPr lang="ru-RU" sz="1800" b="0" i="1" kern="0" dirty="0">
                <a:solidFill>
                  <a:srgbClr val="000000"/>
                </a:solidFill>
                <a:latin typeface="+mj-lt"/>
              </a:rPr>
              <a:t>/331271, </a:t>
            </a:r>
            <a:endParaRPr lang="ro-MD" sz="1800" b="0" i="1" kern="0" dirty="0">
              <a:solidFill>
                <a:srgbClr val="000000"/>
              </a:solidFill>
              <a:latin typeface="+mj-lt"/>
            </a:endParaRPr>
          </a:p>
          <a:p>
            <a:pPr marL="285750" lvl="0" indent="-28575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2190750" algn="l"/>
              </a:tabLst>
            </a:pPr>
            <a:r>
              <a:rPr lang="ru-RU" sz="1800" b="0" i="1" kern="0" dirty="0">
                <a:solidFill>
                  <a:srgbClr val="000000"/>
                </a:solidFill>
                <a:latin typeface="+mj-lt"/>
              </a:rPr>
              <a:t>Закон № 86 от 29.05.2014 об оценке воздействия на окружающую среду, lex.justice.md/</a:t>
            </a:r>
            <a:r>
              <a:rPr lang="ru-RU" sz="1800" b="0" i="1" kern="0" dirty="0" err="1">
                <a:solidFill>
                  <a:srgbClr val="000000"/>
                </a:solidFill>
                <a:latin typeface="+mj-lt"/>
              </a:rPr>
              <a:t>md</a:t>
            </a:r>
            <a:r>
              <a:rPr lang="ru-RU" sz="1800" b="0" i="1" kern="0" dirty="0">
                <a:solidFill>
                  <a:srgbClr val="000000"/>
                </a:solidFill>
                <a:latin typeface="+mj-lt"/>
              </a:rPr>
              <a:t>/353608,</a:t>
            </a:r>
            <a:endParaRPr lang="ro-MD" sz="1800" b="0" i="1" kern="0" dirty="0">
              <a:solidFill>
                <a:srgbClr val="000000"/>
              </a:solidFill>
              <a:latin typeface="+mj-lt"/>
            </a:endParaRPr>
          </a:p>
          <a:p>
            <a:pPr marL="285750" lvl="0" indent="-28575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2190750" algn="l"/>
              </a:tabLst>
            </a:pPr>
            <a:r>
              <a:rPr lang="ru-RU" sz="1800" b="0" i="1" kern="0" dirty="0">
                <a:solidFill>
                  <a:srgbClr val="000000"/>
                </a:solidFill>
                <a:latin typeface="+mj-lt"/>
              </a:rPr>
              <a:t> Закон №. 11 из 02.03.2017 по стратегической экологической оценке, </a:t>
            </a:r>
            <a:r>
              <a:rPr lang="ru-RU" sz="1800" b="0" i="1" kern="0" dirty="0" err="1">
                <a:solidFill>
                  <a:srgbClr val="000000"/>
                </a:solidFill>
                <a:latin typeface="+mj-lt"/>
              </a:rPr>
              <a:t>http</a:t>
            </a:r>
            <a:r>
              <a:rPr lang="ru-RU" sz="1800" b="0" i="1" kern="0" dirty="0">
                <a:solidFill>
                  <a:srgbClr val="000000"/>
                </a:solidFill>
                <a:latin typeface="+mj-lt"/>
              </a:rPr>
              <a:t> // lex.justice.md / </a:t>
            </a:r>
            <a:r>
              <a:rPr lang="ru-RU" sz="1800" b="0" i="1" kern="0" dirty="0" err="1">
                <a:solidFill>
                  <a:srgbClr val="000000"/>
                </a:solidFill>
                <a:latin typeface="+mj-lt"/>
              </a:rPr>
              <a:t>index.php</a:t>
            </a:r>
            <a:r>
              <a:rPr lang="ru-RU" sz="1800" b="0" i="1" kern="0" dirty="0">
                <a:solidFill>
                  <a:srgbClr val="000000"/>
                </a:solidFill>
                <a:latin typeface="+mj-lt"/>
              </a:rPr>
              <a:t>? </a:t>
            </a:r>
            <a:r>
              <a:rPr lang="ru-RU" sz="1800" b="0" i="1" kern="0" dirty="0" err="1">
                <a:solidFill>
                  <a:srgbClr val="000000"/>
                </a:solidFill>
                <a:latin typeface="+mj-lt"/>
              </a:rPr>
              <a:t>Action</a:t>
            </a:r>
            <a:r>
              <a:rPr lang="ru-RU" sz="1800" b="0" i="1" kern="0" dirty="0">
                <a:solidFill>
                  <a:srgbClr val="000000"/>
                </a:solidFill>
                <a:latin typeface="+mj-lt"/>
              </a:rPr>
              <a:t> = </a:t>
            </a:r>
            <a:r>
              <a:rPr lang="ru-RU" sz="1800" b="0" i="1" kern="0" dirty="0" err="1">
                <a:solidFill>
                  <a:srgbClr val="000000"/>
                </a:solidFill>
                <a:latin typeface="+mj-lt"/>
              </a:rPr>
              <a:t>view</a:t>
            </a:r>
            <a:r>
              <a:rPr lang="ru-RU" sz="1800" b="0" i="1" kern="0" dirty="0">
                <a:solidFill>
                  <a:srgbClr val="000000"/>
                </a:solidFill>
                <a:latin typeface="+mj-lt"/>
              </a:rPr>
              <a:t> &amp; </a:t>
            </a:r>
            <a:r>
              <a:rPr lang="ru-RU" sz="1800" b="0" i="1" kern="0" dirty="0" err="1">
                <a:solidFill>
                  <a:srgbClr val="000000"/>
                </a:solidFill>
                <a:latin typeface="+mj-lt"/>
              </a:rPr>
              <a:t>view</a:t>
            </a:r>
            <a:r>
              <a:rPr lang="ru-RU" sz="1800" b="0" i="1" kern="0" dirty="0">
                <a:solidFill>
                  <a:srgbClr val="000000"/>
                </a:solidFill>
                <a:latin typeface="+mj-lt"/>
              </a:rPr>
              <a:t> = </a:t>
            </a:r>
            <a:r>
              <a:rPr lang="ru-RU" sz="1800" b="0" i="1" kern="0" dirty="0" err="1">
                <a:solidFill>
                  <a:srgbClr val="000000"/>
                </a:solidFill>
                <a:latin typeface="+mj-lt"/>
              </a:rPr>
              <a:t>doc</a:t>
            </a:r>
            <a:r>
              <a:rPr lang="ru-RU" sz="1800" b="0" i="1" kern="0" dirty="0">
                <a:solidFill>
                  <a:srgbClr val="000000"/>
                </a:solidFill>
                <a:latin typeface="+mj-lt"/>
              </a:rPr>
              <a:t>. </a:t>
            </a:r>
            <a:endParaRPr lang="ro-MD" sz="1800" b="0" i="1" kern="0" dirty="0">
              <a:solidFill>
                <a:srgbClr val="000000"/>
              </a:solidFill>
              <a:latin typeface="+mj-lt"/>
            </a:endParaRPr>
          </a:p>
          <a:p>
            <a:pPr marL="285750" lvl="0" indent="-28575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2190750" algn="l"/>
              </a:tabLst>
            </a:pPr>
            <a:r>
              <a:rPr lang="ru-RU" sz="1800" b="0" i="1" kern="0" dirty="0">
                <a:solidFill>
                  <a:srgbClr val="000000"/>
                </a:solidFill>
                <a:latin typeface="+mj-lt"/>
              </a:rPr>
              <a:t>Закон № 851 от 29 мая 1996 года об экологической экспертизе, http://lex.justice.md/index.php?action=view&amp;view=doc&amp;lang=1&amp;id=311519</a:t>
            </a:r>
            <a:r>
              <a:rPr lang="ro-MD" sz="1800" b="0" i="1" kern="0" dirty="0">
                <a:solidFill>
                  <a:schemeClr val="tx1"/>
                </a:solidFill>
                <a:latin typeface="+mj-lt"/>
              </a:rPr>
              <a:t>,</a:t>
            </a:r>
            <a:r>
              <a:rPr lang="ro-MD" sz="1800" kern="0" dirty="0">
                <a:solidFill>
                  <a:schemeClr val="tx1"/>
                </a:solidFill>
                <a:latin typeface="+mj-lt"/>
                <a:ea typeface="Calibri"/>
                <a:cs typeface="Calibri"/>
              </a:rPr>
              <a:t> </a:t>
            </a:r>
            <a:r>
              <a:rPr lang="ro-RO" sz="2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	</a:t>
            </a:r>
            <a:endParaRPr lang="ru-RU" sz="2400" kern="0" dirty="0">
              <a:solidFill>
                <a:schemeClr val="tx1"/>
              </a:solidFill>
              <a:latin typeface="Arial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243" y="1435215"/>
            <a:ext cx="832374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435218"/>
            <a:ext cx="88750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/>
            </a:r>
            <a:br>
              <a:rPr lang="vi-VN" sz="1800" b="0" kern="0" dirty="0">
                <a:solidFill>
                  <a:srgbClr val="6E6452"/>
                </a:solidFill>
                <a:latin typeface="Arial"/>
              </a:rPr>
            </a:b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7" name="Горизонтальный свиток 6"/>
          <p:cNvSpPr/>
          <p:nvPr/>
        </p:nvSpPr>
        <p:spPr bwMode="auto">
          <a:xfrm>
            <a:off x="192181" y="1229446"/>
            <a:ext cx="7876054" cy="852104"/>
          </a:xfrm>
          <a:prstGeom prst="horizontalScroll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ru-RU" sz="2000" dirty="0">
                <a:solidFill>
                  <a:schemeClr val="tx1"/>
                </a:solidFill>
                <a:latin typeface="Arial" charset="0"/>
              </a:rPr>
              <a:t>Национальное законодательство, регулирующее охрану / использование водных ресурсов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1" name="Прямая со стрелкой 40"/>
          <p:cNvCxnSpPr/>
          <p:nvPr/>
        </p:nvCxnSpPr>
        <p:spPr bwMode="auto">
          <a:xfrm>
            <a:off x="4464407" y="6429922"/>
            <a:ext cx="25586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089696244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8243" y="1435217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176683"/>
            <a:ext cx="8982635" cy="2757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RO" sz="2000" kern="0" dirty="0">
              <a:solidFill>
                <a:srgbClr val="6E6452"/>
              </a:solidFill>
              <a:latin typeface="Arial"/>
              <a:ea typeface="Calibri"/>
              <a:cs typeface="Calibri"/>
            </a:endParaRPr>
          </a:p>
          <a:p>
            <a:pPr marL="285750" lvl="0" indent="-28575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buFont typeface="Wingdings" panose="05000000000000000000" pitchFamily="2" charset="2"/>
              <a:buChar char="Ø"/>
              <a:tabLst>
                <a:tab pos="2190750" algn="l"/>
              </a:tabLst>
            </a:pPr>
            <a:endParaRPr lang="ro-RO" sz="1800" b="0" kern="0" dirty="0">
              <a:solidFill>
                <a:srgbClr val="6E6452"/>
              </a:solidFill>
              <a:latin typeface="Arial"/>
              <a:ea typeface="Calibri"/>
              <a:cs typeface="Calibri"/>
            </a:endParaRPr>
          </a:p>
          <a:p>
            <a:pPr marL="285750" lvl="0" indent="-28575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2190750" algn="l"/>
              </a:tabLst>
            </a:pPr>
            <a:r>
              <a:rPr lang="ro-RO" sz="1800" b="0" kern="0" dirty="0">
                <a:solidFill>
                  <a:srgbClr val="6E6452"/>
                </a:solidFill>
                <a:latin typeface="Arial"/>
                <a:ea typeface="Calibri"/>
                <a:cs typeface="Calibri"/>
              </a:rPr>
              <a:t> </a:t>
            </a:r>
            <a:r>
              <a:rPr lang="ru-RU" sz="1800" kern="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Закон №. 1540 от 25.02.1998 г. о </a:t>
            </a:r>
            <a:r>
              <a:rPr lang="ro-MD" sz="1800" kern="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plate</a:t>
            </a:r>
            <a:r>
              <a:rPr lang="ru-RU" sz="1800" kern="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за загрязнением окружающей среды </a:t>
            </a:r>
            <a:r>
              <a:rPr lang="ru-RU" sz="1800" b="0" kern="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/http://lex.justice.md/index.php?action=view&amp;view=doc&amp;lang=1&amp;id=311615</a:t>
            </a:r>
          </a:p>
          <a:p>
            <a:pPr marL="285750" lvl="0" indent="-28575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2190750" algn="l"/>
              </a:tabLst>
            </a:pPr>
            <a:r>
              <a:rPr lang="ru-RU" sz="1800" kern="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Закон № 404 от 27.04.1995 г. «О защите вод и речных бассейнов»,</a:t>
            </a: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tabLst>
                <a:tab pos="2190750" algn="l"/>
              </a:tabLst>
            </a:pPr>
            <a:r>
              <a:rPr lang="ru-RU" sz="1800" kern="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     </a:t>
            </a:r>
            <a:r>
              <a:rPr lang="ru-RU" sz="1800" b="0" kern="0" dirty="0">
                <a:solidFill>
                  <a:srgbClr val="000000"/>
                </a:solidFill>
                <a:latin typeface="Arial"/>
                <a:ea typeface="Calibri"/>
                <a:cs typeface="Calibri"/>
              </a:rPr>
              <a:t>http://lex.justice.md/index.php?action=view&amp;view=doc&amp;lang=1&amp;id=311668</a:t>
            </a:r>
            <a:endParaRPr lang="ru-RU" sz="2400" b="0" kern="0" dirty="0">
              <a:solidFill>
                <a:schemeClr val="tx1"/>
              </a:solidFill>
              <a:latin typeface="Arial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243" y="1435215"/>
            <a:ext cx="832374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435218"/>
            <a:ext cx="88750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/>
            </a:r>
            <a:br>
              <a:rPr lang="vi-VN" sz="1800" b="0" kern="0" dirty="0">
                <a:solidFill>
                  <a:srgbClr val="6E6452"/>
                </a:solidFill>
                <a:latin typeface="Arial"/>
              </a:rPr>
            </a:b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7" name="Горизонтальный свиток 6"/>
          <p:cNvSpPr/>
          <p:nvPr/>
        </p:nvSpPr>
        <p:spPr bwMode="auto">
          <a:xfrm>
            <a:off x="192181" y="1229446"/>
            <a:ext cx="7876054" cy="852104"/>
          </a:xfrm>
          <a:prstGeom prst="horizontalScroll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ru-RU" sz="2000" dirty="0">
                <a:solidFill>
                  <a:srgbClr val="000000"/>
                </a:solidFill>
                <a:latin typeface="Arial" charset="0"/>
              </a:rPr>
              <a:t>Национальное законодательство, регулирующее охрану / использование водных ресурсов</a:t>
            </a:r>
          </a:p>
        </p:txBody>
      </p:sp>
      <p:cxnSp>
        <p:nvCxnSpPr>
          <p:cNvPr id="41" name="Прямая со стрелкой 40"/>
          <p:cNvCxnSpPr/>
          <p:nvPr/>
        </p:nvCxnSpPr>
        <p:spPr bwMode="auto">
          <a:xfrm>
            <a:off x="4464407" y="6429922"/>
            <a:ext cx="25586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31100569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8243" y="1435217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2181" y="1425362"/>
            <a:ext cx="832374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chemeClr val="tx1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chemeClr val="tx1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chemeClr val="tx1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chemeClr val="tx1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chemeClr val="tx1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chemeClr val="tx1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chemeClr val="tx1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21" name="Лента лицом вниз 20"/>
          <p:cNvSpPr/>
          <p:nvPr/>
        </p:nvSpPr>
        <p:spPr bwMode="auto">
          <a:xfrm>
            <a:off x="265002" y="1266416"/>
            <a:ext cx="8475569" cy="1009612"/>
          </a:xfrm>
          <a:prstGeom prst="ribb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ru-RU" sz="2000" kern="0" dirty="0">
                <a:solidFill>
                  <a:schemeClr val="tx1"/>
                </a:solidFill>
              </a:rPr>
              <a:t>Закон 1515 об</a:t>
            </a:r>
          </a:p>
          <a:p>
            <a:pPr algn="ctr" eaLnBrk="0" hangingPunct="0"/>
            <a:r>
              <a:rPr lang="ru-RU" sz="2000" kern="0" dirty="0">
                <a:solidFill>
                  <a:schemeClr val="tx1"/>
                </a:solidFill>
              </a:rPr>
              <a:t>  охране окружающей среды</a:t>
            </a:r>
            <a:endParaRPr kumimoji="0" lang="ru-RU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8243" y="2235436"/>
            <a:ext cx="8821285" cy="4009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A66AC"/>
              </a:buClr>
              <a:buSzPct val="100000"/>
            </a:pPr>
            <a:endParaRPr lang="ro-MD" sz="2000" dirty="0">
              <a:solidFill>
                <a:srgbClr val="000000"/>
              </a:solidFill>
              <a:latin typeface="Times New Roman"/>
            </a:endParaRPr>
          </a:p>
          <a:p>
            <a:pPr lvl="0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A66AC"/>
              </a:buClr>
              <a:buSzPct val="100000"/>
            </a:pPr>
            <a:r>
              <a:rPr lang="ru-RU" sz="1800" b="0" dirty="0">
                <a:solidFill>
                  <a:srgbClr val="000000"/>
                </a:solidFill>
                <a:latin typeface="+mj-lt"/>
              </a:rPr>
              <a:t>Закон  устанавливает основную правовую основу для разработки специальных нормативных актов и инструкций по конкретным вопросам в области охраны окружающей среды, с тем чтобы:</a:t>
            </a:r>
          </a:p>
          <a:p>
            <a:pPr lvl="0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A66AC"/>
              </a:buClr>
              <a:buSzPct val="100000"/>
            </a:pPr>
            <a:r>
              <a:rPr lang="ru-RU" sz="1800" b="0" dirty="0">
                <a:solidFill>
                  <a:srgbClr val="000000"/>
                </a:solidFill>
                <a:latin typeface="+mj-lt"/>
              </a:rPr>
              <a:t>обеспечить каждому человеку права на здоровую и эстетически приятную окружающую среду;</a:t>
            </a:r>
          </a:p>
          <a:p>
            <a:pPr lvl="0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A66AC"/>
              </a:buClr>
              <a:buSzPct val="100000"/>
            </a:pPr>
            <a:r>
              <a:rPr lang="ru-RU" sz="1800" b="0" dirty="0">
                <a:solidFill>
                  <a:srgbClr val="000000"/>
                </a:solidFill>
                <a:latin typeface="+mj-lt"/>
              </a:rPr>
              <a:t>получить более широкий спектр использования природных ресурсов без превышения допустимых пределов;</a:t>
            </a:r>
          </a:p>
          <a:p>
            <a:pPr lvl="0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A66AC"/>
              </a:buClr>
              <a:buSzPct val="100000"/>
            </a:pPr>
            <a:r>
              <a:rPr lang="ru-RU" sz="1800" b="0" dirty="0">
                <a:solidFill>
                  <a:srgbClr val="000000"/>
                </a:solidFill>
                <a:latin typeface="+mj-lt"/>
              </a:rPr>
              <a:t>защита экологических факторов, действия, которые </a:t>
            </a:r>
            <a:r>
              <a:rPr lang="ru-RU" sz="1800" b="0" dirty="0" err="1">
                <a:solidFill>
                  <a:srgbClr val="000000"/>
                </a:solidFill>
                <a:latin typeface="+mj-lt"/>
              </a:rPr>
              <a:t>дерегулируют</a:t>
            </a:r>
            <a:r>
              <a:rPr lang="ru-RU" sz="1800" b="0" dirty="0">
                <a:solidFill>
                  <a:srgbClr val="000000"/>
                </a:solidFill>
                <a:latin typeface="+mj-lt"/>
              </a:rPr>
              <a:t> экологический баланс;</a:t>
            </a:r>
          </a:p>
          <a:p>
            <a:pPr lvl="0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A66AC"/>
              </a:buClr>
              <a:buSzPct val="100000"/>
            </a:pPr>
            <a:r>
              <a:rPr lang="ru-RU" sz="1800" b="0" dirty="0">
                <a:solidFill>
                  <a:srgbClr val="000000"/>
                </a:solidFill>
                <a:latin typeface="+mj-lt"/>
              </a:rPr>
              <a:t>восстановление экосистем и их компонентов, затронутых антропогенной активностью или стихийными бедствиями</a:t>
            </a:r>
            <a:r>
              <a:rPr lang="ru-RU" sz="1800" dirty="0">
                <a:solidFill>
                  <a:srgbClr val="000000"/>
                </a:solidFill>
                <a:latin typeface="+mj-lt"/>
              </a:rPr>
              <a:t>.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7078975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8243" y="1435217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243" y="1435215"/>
            <a:ext cx="832374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21" name="Лента лицом вниз 20"/>
          <p:cNvSpPr/>
          <p:nvPr/>
        </p:nvSpPr>
        <p:spPr bwMode="auto">
          <a:xfrm>
            <a:off x="265002" y="1266416"/>
            <a:ext cx="8475569" cy="1009612"/>
          </a:xfrm>
          <a:prstGeom prst="ribb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ru-RU" sz="2000" kern="0" dirty="0">
                <a:solidFill>
                  <a:srgbClr val="000000"/>
                </a:solidFill>
              </a:rPr>
              <a:t>Закон 1515 об</a:t>
            </a:r>
          </a:p>
          <a:p>
            <a:pPr lvl="0" algn="ctr" eaLnBrk="0" hangingPunct="0"/>
            <a:r>
              <a:rPr lang="ru-RU" sz="2000" kern="0" dirty="0">
                <a:solidFill>
                  <a:srgbClr val="000000"/>
                </a:solidFill>
              </a:rPr>
              <a:t>  охране окружающей среды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8243" y="2235436"/>
            <a:ext cx="8821285" cy="3802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A66AC"/>
              </a:buClr>
              <a:buSzPct val="100000"/>
            </a:pPr>
            <a:r>
              <a:rPr lang="ru-RU" sz="1800" dirty="0">
                <a:solidFill>
                  <a:schemeClr val="tx1"/>
                </a:solidFill>
                <a:latin typeface="+mj-lt"/>
              </a:rPr>
              <a:t>Статья 3. Основные принципы охраны окружающей среды:</a:t>
            </a:r>
          </a:p>
          <a:p>
            <a:pPr marL="285750" lvl="0" indent="-285750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latin typeface="+mj-lt"/>
              </a:rPr>
              <a:t>  </a:t>
            </a:r>
            <a:r>
              <a:rPr lang="ru-RU" sz="1800" b="0" dirty="0">
                <a:solidFill>
                  <a:schemeClr val="tx1"/>
                </a:solidFill>
                <a:latin typeface="+mj-lt"/>
              </a:rPr>
              <a:t>обязательство обеспечить соблюдение законодательства об охране окружающей среды, соблюдение стандартов, норм и ограничений использования природных ресурсов;</a:t>
            </a:r>
          </a:p>
          <a:p>
            <a:pPr marL="285750" lvl="0" indent="-285750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tx1"/>
                </a:solidFill>
                <a:latin typeface="+mj-lt"/>
              </a:rPr>
              <a:t>ответственность всех физических и юридических лиц за ущерб окружающей среде; предотвращение, ограничение, борьба с загрязнением, такое как восстановление ущерба, причиненного окружающей среде физическими и юридическими лицами, принявшими ущерб;</a:t>
            </a:r>
          </a:p>
          <a:p>
            <a:pPr marL="285750" lvl="0" indent="-285750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tx1"/>
                </a:solidFill>
                <a:latin typeface="+mj-lt"/>
              </a:rPr>
              <a:t>  планирование, проектирование, размещение и ввод в эксплуатацию социально-экономических целей, реализация запланированных программ и мероприятий, которые могут оказать влияние на окружающую среду;</a:t>
            </a:r>
          </a:p>
          <a:p>
            <a:pPr marL="285750" lvl="0" indent="-285750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tx1"/>
                </a:solidFill>
                <a:latin typeface="+mj-lt"/>
              </a:rPr>
              <a:t>уважение договоров и межгосударственных и международных соглашений.</a:t>
            </a:r>
            <a:endParaRPr lang="ro-MD" sz="1800" b="0" kern="0" dirty="0">
              <a:solidFill>
                <a:srgbClr val="6E645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18888431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8243" y="1435217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243" y="1435215"/>
            <a:ext cx="832374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21" name="Лента лицом вниз 20"/>
          <p:cNvSpPr/>
          <p:nvPr/>
        </p:nvSpPr>
        <p:spPr bwMode="auto">
          <a:xfrm>
            <a:off x="265002" y="1266416"/>
            <a:ext cx="8475569" cy="1009612"/>
          </a:xfrm>
          <a:prstGeom prst="ribb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ru-RU" sz="2000" kern="0" dirty="0">
                <a:solidFill>
                  <a:srgbClr val="000000"/>
                </a:solidFill>
              </a:rPr>
              <a:t>Закон 1515 об</a:t>
            </a:r>
          </a:p>
          <a:p>
            <a:pPr lvl="0" algn="ctr" eaLnBrk="0" hangingPunct="0"/>
            <a:r>
              <a:rPr lang="ru-RU" sz="2000" kern="0" dirty="0">
                <a:solidFill>
                  <a:srgbClr val="000000"/>
                </a:solidFill>
              </a:rPr>
              <a:t>  охране окружающей среды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8243" y="2235435"/>
            <a:ext cx="8821285" cy="3802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A66AC"/>
              </a:buClr>
              <a:buSzPct val="100000"/>
            </a:pPr>
            <a:r>
              <a:rPr lang="ru-RU" sz="1800" kern="0" dirty="0">
                <a:solidFill>
                  <a:schemeClr val="tx1"/>
                </a:solidFill>
                <a:latin typeface="+mj-lt"/>
              </a:rPr>
              <a:t>Закон предусматривает компетенции Парламенту РМ, Правительства, ЦОВ и МОВ</a:t>
            </a:r>
            <a:r>
              <a:rPr lang="ro-MD" sz="1800" kern="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lvl="0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A66AC"/>
              </a:buClr>
              <a:buSzPct val="100000"/>
            </a:pPr>
            <a:r>
              <a:rPr lang="vi-VN" sz="1800" b="0" dirty="0">
                <a:solidFill>
                  <a:schemeClr val="tx1"/>
                </a:solidFill>
                <a:latin typeface="+mj-lt"/>
              </a:rPr>
              <a:t> </a:t>
            </a:r>
            <a:r>
              <a:rPr lang="ru-RU" sz="1800" b="0" dirty="0">
                <a:solidFill>
                  <a:schemeClr val="tx1"/>
                </a:solidFill>
                <a:latin typeface="+mj-lt"/>
              </a:rPr>
              <a:t>Статья 10 – МОВ совместно с органами окружающей среды и здоровья :</a:t>
            </a:r>
          </a:p>
          <a:p>
            <a:pPr marL="285750" lvl="0" indent="-285750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tx1"/>
                </a:solidFill>
                <a:latin typeface="+mj-lt"/>
              </a:rPr>
              <a:t>обеспечивает сохранение здоровой окружающей среды и рациональное использование природных ресурсов, осуществляет постоянный контроль за соблюдением законодательства об охране окружающей среды;</a:t>
            </a:r>
          </a:p>
          <a:p>
            <a:pPr marL="285750" lvl="0" indent="-285750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tx1"/>
                </a:solidFill>
                <a:latin typeface="+mj-lt"/>
              </a:rPr>
              <a:t>утверждает пределы использования природных ресурсов, пределы выбросов и вредные выбросы в окружающую среду, за исключением тех, которые превышают территорию коммуны (деревни); пределы шумового загрязнения; пределы хранения для производственных и бытовых отходов;</a:t>
            </a:r>
          </a:p>
          <a:p>
            <a:pPr lvl="0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A66AC"/>
              </a:buClr>
              <a:buSzPct val="100000"/>
            </a:pPr>
            <a:r>
              <a:rPr lang="ru-RU" sz="1800" b="0" dirty="0">
                <a:solidFill>
                  <a:schemeClr val="tx1"/>
                </a:solidFill>
                <a:latin typeface="+mj-lt"/>
              </a:rPr>
              <a:t>•    обеспечивает строительство и эксплуатацию очистных сооружений сточных      вод в соответствии с установленными стандартами сточных вод;</a:t>
            </a:r>
            <a:endParaRPr lang="ro-MD" sz="1800" b="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44039474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8243" y="1435217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243" y="1435215"/>
            <a:ext cx="832374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21" name="Лента лицом вниз 20"/>
          <p:cNvSpPr/>
          <p:nvPr/>
        </p:nvSpPr>
        <p:spPr bwMode="auto">
          <a:xfrm>
            <a:off x="813538" y="1330520"/>
            <a:ext cx="7927034" cy="1009612"/>
          </a:xfrm>
          <a:prstGeom prst="ribb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ru-RU" sz="2000" kern="0" dirty="0">
                <a:solidFill>
                  <a:srgbClr val="000000"/>
                </a:solidFill>
              </a:rPr>
              <a:t>Закон 1515 об</a:t>
            </a:r>
          </a:p>
          <a:p>
            <a:pPr lvl="0" algn="ctr" eaLnBrk="0" hangingPunct="0"/>
            <a:r>
              <a:rPr lang="ru-RU" sz="2000" kern="0" dirty="0">
                <a:solidFill>
                  <a:srgbClr val="000000"/>
                </a:solidFill>
              </a:rPr>
              <a:t>  охране окружающей среды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8243" y="2235436"/>
            <a:ext cx="8821285" cy="3981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A66AC"/>
              </a:buClr>
              <a:buSzPct val="100000"/>
            </a:pPr>
            <a:endParaRPr lang="ro-MD" sz="1800" dirty="0">
              <a:solidFill>
                <a:srgbClr val="000000"/>
              </a:solidFill>
              <a:latin typeface="Times New Roman"/>
            </a:endParaRPr>
          </a:p>
          <a:p>
            <a:pPr lvl="0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A66AC"/>
              </a:buClr>
              <a:buSzPct val="100000"/>
            </a:pPr>
            <a:r>
              <a:rPr lang="ru-RU" sz="1800" dirty="0">
                <a:solidFill>
                  <a:srgbClr val="000000"/>
                </a:solidFill>
                <a:latin typeface="+mj-lt"/>
              </a:rPr>
              <a:t>Статья 21 предусматривает необходимость проведения </a:t>
            </a:r>
            <a:r>
              <a:rPr lang="ru-RU" sz="1800" b="0" dirty="0">
                <a:solidFill>
                  <a:srgbClr val="000000"/>
                </a:solidFill>
                <a:latin typeface="+mj-lt"/>
              </a:rPr>
              <a:t>Оценки воздействия на окружающую среду (</a:t>
            </a:r>
            <a:r>
              <a:rPr lang="ru-RU" sz="1800" dirty="0">
                <a:solidFill>
                  <a:srgbClr val="000000"/>
                </a:solidFill>
                <a:latin typeface="+mj-lt"/>
              </a:rPr>
              <a:t>ОВОС).</a:t>
            </a:r>
          </a:p>
          <a:p>
            <a:pPr lvl="0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A66AC"/>
              </a:buClr>
              <a:buSzPct val="100000"/>
            </a:pPr>
            <a:r>
              <a:rPr lang="ru-RU" sz="1800" dirty="0">
                <a:solidFill>
                  <a:srgbClr val="000000"/>
                </a:solidFill>
                <a:latin typeface="+mj-lt"/>
              </a:rPr>
              <a:t>  </a:t>
            </a:r>
            <a:r>
              <a:rPr lang="ru-RU" sz="1800" b="0" dirty="0">
                <a:solidFill>
                  <a:srgbClr val="000000"/>
                </a:solidFill>
                <a:latin typeface="+mj-lt"/>
              </a:rPr>
              <a:t>Оценка воздействия на окружающую среду и государственная экологическая экспертиза представляют собой механизмы защиты окружающей среды, осуществляемые на начальных этапах планирования деятельности, с тем чтобы:</a:t>
            </a:r>
          </a:p>
          <a:p>
            <a:pPr marL="285750" lvl="0" indent="-285750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rgbClr val="000000"/>
                </a:solidFill>
                <a:latin typeface="+mj-lt"/>
              </a:rPr>
              <a:t>- </a:t>
            </a:r>
            <a:r>
              <a:rPr lang="ru-RU" sz="1800" b="0" dirty="0">
                <a:solidFill>
                  <a:schemeClr val="tx1"/>
                </a:solidFill>
                <a:latin typeface="+mj-lt"/>
              </a:rPr>
              <a:t>предварительное определение прямых или косвенных последствий, которые могут иметь некоторые государственные или частные проекты;</a:t>
            </a:r>
          </a:p>
          <a:p>
            <a:pPr marL="285750" lvl="0" indent="-285750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tx1"/>
                </a:solidFill>
                <a:latin typeface="+mj-lt"/>
              </a:rPr>
              <a:t>- предотвращать и минимизировать воздействие на окружающую среду и здоровье населения путем разработки мер по охране окружающей среды;</a:t>
            </a:r>
          </a:p>
          <a:p>
            <a:pPr marL="285750" lvl="0" indent="-285750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tx1"/>
                </a:solidFill>
                <a:latin typeface="+mj-lt"/>
              </a:rPr>
              <a:t>- разработка и обеспечение четкой нормативно-правовой базы.</a:t>
            </a:r>
            <a:endParaRPr lang="ro-MD" sz="1800" b="0" kern="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47826643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8243" y="1435217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243" y="1623474"/>
            <a:ext cx="832374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21" name="Лента лицом вниз 20"/>
          <p:cNvSpPr/>
          <p:nvPr/>
        </p:nvSpPr>
        <p:spPr bwMode="auto">
          <a:xfrm>
            <a:off x="265002" y="1266416"/>
            <a:ext cx="8061579" cy="1009612"/>
          </a:xfrm>
          <a:prstGeom prst="ribb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ru-RU" sz="2000" kern="0" dirty="0">
                <a:solidFill>
                  <a:srgbClr val="000000"/>
                </a:solidFill>
              </a:rPr>
              <a:t>Закон 1515 об</a:t>
            </a:r>
          </a:p>
          <a:p>
            <a:pPr lvl="0" algn="ctr" eaLnBrk="0" hangingPunct="0"/>
            <a:r>
              <a:rPr lang="ru-RU" sz="2000" kern="0" dirty="0">
                <a:solidFill>
                  <a:srgbClr val="000000"/>
                </a:solidFill>
              </a:rPr>
              <a:t>  охране окружающей среды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" y="2276028"/>
            <a:ext cx="9009528" cy="3981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A66AC"/>
              </a:buClr>
              <a:buSzPct val="100000"/>
            </a:pPr>
            <a:r>
              <a:rPr lang="vi-VN" sz="1800" b="0" dirty="0">
                <a:solidFill>
                  <a:srgbClr val="000000"/>
                </a:solidFill>
                <a:latin typeface="+mj-lt"/>
              </a:rPr>
              <a:t>.</a:t>
            </a:r>
            <a:r>
              <a:rPr lang="ro-MD" sz="1800" b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vi-VN" sz="1800" dirty="0">
                <a:latin typeface="+mj-lt"/>
              </a:rPr>
              <a:t/>
            </a:r>
            <a:br>
              <a:rPr lang="vi-VN" sz="1800" dirty="0">
                <a:latin typeface="+mj-lt"/>
              </a:rPr>
            </a:br>
            <a:r>
              <a:rPr lang="ru-RU" sz="1800" dirty="0">
                <a:solidFill>
                  <a:schemeClr val="tx1"/>
                </a:solidFill>
                <a:latin typeface="+mj-lt"/>
              </a:rPr>
              <a:t>Статья </a:t>
            </a:r>
            <a:r>
              <a:rPr lang="vi-VN" sz="1800" dirty="0">
                <a:solidFill>
                  <a:schemeClr val="tx1"/>
                </a:solidFill>
                <a:latin typeface="Arial"/>
              </a:rPr>
              <a:t>29</a:t>
            </a:r>
            <a:r>
              <a:rPr lang="vi-VN" sz="1800" baseline="30000" dirty="0">
                <a:solidFill>
                  <a:schemeClr val="tx1"/>
                </a:solidFill>
                <a:latin typeface="Arial"/>
              </a:rPr>
              <a:t>1</a:t>
            </a:r>
            <a:r>
              <a:rPr lang="ru-RU" sz="1800" dirty="0">
                <a:solidFill>
                  <a:schemeClr val="tx1"/>
                </a:solidFill>
                <a:latin typeface="+mj-lt"/>
              </a:rPr>
              <a:t>. </a:t>
            </a:r>
            <a:r>
              <a:rPr lang="ru-RU" sz="1800" b="0" dirty="0">
                <a:solidFill>
                  <a:schemeClr val="tx1"/>
                </a:solidFill>
                <a:latin typeface="+mj-lt"/>
              </a:rPr>
              <a:t>Агентство по охране окружающей среды стремится обеспечить осуществление экологической политики.</a:t>
            </a:r>
          </a:p>
          <a:p>
            <a:pPr lvl="0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A66AC"/>
              </a:buClr>
              <a:buSzPct val="100000"/>
            </a:pPr>
            <a:r>
              <a:rPr lang="ru-RU" sz="1800" b="0" dirty="0">
                <a:solidFill>
                  <a:schemeClr val="tx1"/>
                </a:solidFill>
                <a:latin typeface="+mj-lt"/>
              </a:rPr>
              <a:t>Закон предусматривает основные функции Агентства по охране окружающей среды, в том числе:</a:t>
            </a:r>
          </a:p>
          <a:p>
            <a:pPr marL="285750" lvl="0" indent="-285750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tx1"/>
                </a:solidFill>
                <a:latin typeface="+mj-lt"/>
              </a:rPr>
              <a:t>обеспечивает реализацию документов государственной политики и природоохранного законодательства на национальном и местном уровнях;</a:t>
            </a:r>
          </a:p>
          <a:p>
            <a:pPr marL="285750" lvl="0" indent="-285750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tx1"/>
                </a:solidFill>
                <a:latin typeface="+mj-lt"/>
              </a:rPr>
              <a:t>регулирует и санкционирует деятельность, оказывающую воздействие на окружающую среду;</a:t>
            </a:r>
          </a:p>
          <a:p>
            <a:pPr marL="285750" lvl="0" indent="-285750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tx1"/>
                </a:solidFill>
                <a:latin typeface="+mj-lt"/>
              </a:rPr>
              <a:t>контролирует качество экологических факторов</a:t>
            </a:r>
          </a:p>
          <a:p>
            <a:pPr marL="285750" lvl="0" indent="-285750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tx1"/>
                </a:solidFill>
                <a:latin typeface="+mj-lt"/>
              </a:rPr>
              <a:t>- мониторинг загрязнения воздуха, геологический мониторинг, мониторинг загрязнения окружающей среды</a:t>
            </a:r>
            <a:r>
              <a:rPr lang="ru-RU" sz="1800" dirty="0">
                <a:solidFill>
                  <a:schemeClr val="tx1"/>
                </a:solidFill>
                <a:latin typeface="+mj-lt"/>
              </a:rPr>
              <a:t>);</a:t>
            </a:r>
            <a:endParaRPr lang="ro-MD" sz="1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70619552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8243" y="1435217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243" y="1435215"/>
            <a:ext cx="832374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21" name="Лента лицом вниз 20"/>
          <p:cNvSpPr/>
          <p:nvPr/>
        </p:nvSpPr>
        <p:spPr bwMode="auto">
          <a:xfrm>
            <a:off x="426368" y="1266416"/>
            <a:ext cx="8314204" cy="1009612"/>
          </a:xfrm>
          <a:prstGeom prst="ribb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ru-RU" sz="2000" kern="0" dirty="0">
                <a:solidFill>
                  <a:srgbClr val="000000"/>
                </a:solidFill>
              </a:rPr>
              <a:t>Закон 1515 об</a:t>
            </a:r>
          </a:p>
          <a:p>
            <a:pPr lvl="0" algn="ctr" eaLnBrk="0" hangingPunct="0"/>
            <a:r>
              <a:rPr lang="ru-RU" sz="2000" kern="0" dirty="0">
                <a:solidFill>
                  <a:srgbClr val="000000"/>
                </a:solidFill>
              </a:rPr>
              <a:t>  охране окружающей среды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4472" y="2423945"/>
            <a:ext cx="9009528" cy="3552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</a:pPr>
            <a:r>
              <a:rPr lang="ru-RU" sz="1800" dirty="0">
                <a:solidFill>
                  <a:srgbClr val="000000"/>
                </a:solidFill>
                <a:latin typeface="+mj-lt"/>
              </a:rPr>
              <a:t>Статья 30 </a:t>
            </a:r>
            <a:r>
              <a:rPr lang="ru-RU" sz="1800" b="0" dirty="0">
                <a:solidFill>
                  <a:srgbClr val="000000"/>
                </a:solidFill>
                <a:latin typeface="+mj-lt"/>
              </a:rPr>
              <a:t>предусматривает право на здоровую окружающую среду, которая обеспечивает в соответствии с действующим законодательством следующее:</a:t>
            </a:r>
          </a:p>
          <a:p>
            <a:pPr marL="285750" lvl="0" indent="-285750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rgbClr val="000000"/>
                </a:solidFill>
                <a:latin typeface="+mj-lt"/>
              </a:rPr>
              <a:t>полный, оперативный и свободный доступ к информации о состоянии окружающей среды и состоянии здоровья населения;</a:t>
            </a:r>
          </a:p>
          <a:p>
            <a:pPr marL="285750" lvl="0" indent="-285750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rgbClr val="000000"/>
                </a:solidFill>
                <a:latin typeface="+mj-lt"/>
              </a:rPr>
              <a:t>  право ассоциировать в организациях, партиях, движениях, ассоциациях по охране окружающей среды, присоединиться к существующим / участвовать в обсуждении проектов законов, различных экономических программ, которые прямо или косвенно направлены на защиту окружающей среды;</a:t>
            </a:r>
          </a:p>
          <a:p>
            <a:pPr marL="285750" lvl="0" indent="-285750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rgbClr val="000000"/>
                </a:solidFill>
                <a:latin typeface="+mj-lt"/>
              </a:rPr>
              <a:t>право проводить национальные и местные референдумы по основным экологическим вопросам;</a:t>
            </a:r>
          </a:p>
          <a:p>
            <a:pPr lvl="0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</a:pPr>
            <a:r>
              <a:rPr lang="ru-RU" sz="1800" dirty="0">
                <a:solidFill>
                  <a:srgbClr val="000000"/>
                </a:solidFill>
                <a:latin typeface="+mj-lt"/>
              </a:rPr>
              <a:t>Статья 32 </a:t>
            </a:r>
            <a:r>
              <a:rPr lang="ru-RU" sz="1800" b="0" dirty="0">
                <a:solidFill>
                  <a:srgbClr val="000000"/>
                </a:solidFill>
                <a:latin typeface="+mj-lt"/>
              </a:rPr>
              <a:t>устанавливает права и обязанности экономических агентов</a:t>
            </a:r>
            <a:endParaRPr lang="ro-MD" sz="1800" b="0" kern="0" dirty="0">
              <a:solidFill>
                <a:srgbClr val="6E645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92680648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8243" y="1435217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243" y="1435215"/>
            <a:ext cx="832374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21" name="Лента лицом вниз 20"/>
          <p:cNvSpPr/>
          <p:nvPr/>
        </p:nvSpPr>
        <p:spPr bwMode="auto">
          <a:xfrm>
            <a:off x="265002" y="1266416"/>
            <a:ext cx="8246985" cy="1009612"/>
          </a:xfrm>
          <a:prstGeom prst="ribb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ru-RU" sz="2000" kern="0" dirty="0">
                <a:solidFill>
                  <a:srgbClr val="000000"/>
                </a:solidFill>
              </a:rPr>
              <a:t>Закон 1515 об</a:t>
            </a:r>
          </a:p>
          <a:p>
            <a:pPr lvl="0" algn="ctr" eaLnBrk="0" hangingPunct="0"/>
            <a:r>
              <a:rPr lang="ru-RU" sz="2000" kern="0" dirty="0">
                <a:solidFill>
                  <a:srgbClr val="000000"/>
                </a:solidFill>
              </a:rPr>
              <a:t>  охране окружающей среды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4472" y="2276028"/>
            <a:ext cx="9009528" cy="4520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A66AC"/>
              </a:buClr>
              <a:buSzPct val="100000"/>
            </a:pPr>
            <a:r>
              <a:rPr lang="ru-RU" sz="1800" kern="0" dirty="0">
                <a:solidFill>
                  <a:schemeClr val="tx1"/>
                </a:solidFill>
                <a:latin typeface="+mj-lt"/>
              </a:rPr>
              <a:t>Закон предусматривает </a:t>
            </a:r>
            <a:r>
              <a:rPr lang="ru-RU" sz="1800" b="0" kern="0" dirty="0">
                <a:solidFill>
                  <a:schemeClr val="tx1"/>
                </a:solidFill>
                <a:latin typeface="+mj-lt"/>
              </a:rPr>
              <a:t>правила защиты почвы, воды, воздуха, биоразнообразия, управления отходами</a:t>
            </a:r>
          </a:p>
          <a:p>
            <a:pPr lvl="0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A66AC"/>
              </a:buClr>
              <a:buSzPct val="100000"/>
            </a:pPr>
            <a:r>
              <a:rPr lang="ru-RU" sz="1800" b="0" kern="0" dirty="0">
                <a:solidFill>
                  <a:schemeClr val="tx1"/>
                </a:solidFill>
                <a:latin typeface="+mj-lt"/>
              </a:rPr>
              <a:t>Статья 83 предусматривает организацию Государственного экологического фонда с целью финансирования программ в области охраны окружающей среды в различных областях, в том числе:</a:t>
            </a:r>
          </a:p>
          <a:p>
            <a:pPr marL="285750" lvl="0" indent="-285750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1800" b="0" kern="0" dirty="0">
                <a:solidFill>
                  <a:schemeClr val="tx1"/>
                </a:solidFill>
                <a:latin typeface="+mj-lt"/>
              </a:rPr>
              <a:t>  политики и управления в области охраны окружающей среды;</a:t>
            </a:r>
          </a:p>
          <a:p>
            <a:pPr marL="285750" lvl="0" indent="-285750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1800" b="0" kern="0" dirty="0">
                <a:solidFill>
                  <a:schemeClr val="tx1"/>
                </a:solidFill>
                <a:latin typeface="+mj-lt"/>
              </a:rPr>
              <a:t>  защита и управление водными ресурсами;</a:t>
            </a:r>
          </a:p>
          <a:p>
            <a:pPr marL="285750" lvl="0" indent="-285750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1800" b="0" kern="0" dirty="0">
                <a:solidFill>
                  <a:schemeClr val="tx1"/>
                </a:solidFill>
                <a:latin typeface="+mj-lt"/>
              </a:rPr>
              <a:t>  обеспечение доступа населения к качественной питьевой воде и санитарии;</a:t>
            </a:r>
          </a:p>
          <a:p>
            <a:pPr marL="285750" lvl="0" indent="-285750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1800" b="0" kern="0" dirty="0">
                <a:solidFill>
                  <a:schemeClr val="tx1"/>
                </a:solidFill>
                <a:latin typeface="+mj-lt"/>
              </a:rPr>
              <a:t>   охрана почвенных ресурсов;</a:t>
            </a:r>
          </a:p>
          <a:p>
            <a:pPr marL="285750" lvl="0" indent="-285750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1800" b="0" kern="0" dirty="0">
                <a:solidFill>
                  <a:schemeClr val="tx1"/>
                </a:solidFill>
                <a:latin typeface="+mj-lt"/>
              </a:rPr>
              <a:t>   мониторинг качества окружающей среды;</a:t>
            </a:r>
          </a:p>
          <a:p>
            <a:pPr marL="285750" lvl="0" indent="-285750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1800" b="0" kern="0" dirty="0">
                <a:solidFill>
                  <a:schemeClr val="tx1"/>
                </a:solidFill>
                <a:latin typeface="+mj-lt"/>
              </a:rPr>
              <a:t>смягчение и адаптация к изменению климата;</a:t>
            </a:r>
          </a:p>
          <a:p>
            <a:pPr marL="285750" lvl="0" indent="-285750"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1800" b="0" kern="0" dirty="0">
                <a:solidFill>
                  <a:schemeClr val="tx1"/>
                </a:solidFill>
                <a:latin typeface="+mj-lt"/>
              </a:rPr>
              <a:t>  экологическая безопасность;</a:t>
            </a:r>
            <a:endParaRPr lang="ro-MD" sz="1800" b="0" kern="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91275028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8243" y="1435217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243" y="1435215"/>
            <a:ext cx="832374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204678" y="1835326"/>
            <a:ext cx="8535894" cy="456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90488" indent="-9048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itchFamily="34" charset="0"/>
              <a:buChar char=" "/>
              <a:defRPr sz="2000" kern="1200">
                <a:solidFill>
                  <a:srgbClr val="404040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38258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ern="1200">
                <a:solidFill>
                  <a:srgbClr val="404040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74930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931863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99CB38"/>
              </a:buClr>
            </a:pPr>
            <a:endParaRPr lang="ro-MD" altLang="ru-RU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Clr>
                <a:srgbClr val="99CB38"/>
              </a:buClr>
            </a:pPr>
            <a:endParaRPr lang="ro-MD" altLang="ru-RU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Clr>
                <a:srgbClr val="99CB38"/>
              </a:buClr>
            </a:pPr>
            <a:r>
              <a:rPr lang="ru-RU" dirty="0">
                <a:solidFill>
                  <a:srgbClr val="000000"/>
                </a:solidFill>
                <a:latin typeface="+mj-lt"/>
                <a:ea typeface="Times New Roman"/>
              </a:rPr>
              <a:t>Закон гармонирует:</a:t>
            </a:r>
          </a:p>
          <a:p>
            <a:pPr lvl="0">
              <a:buClrTx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+mj-lt"/>
                <a:ea typeface="Times New Roman"/>
              </a:rPr>
              <a:t>   </a:t>
            </a:r>
            <a:r>
              <a:rPr lang="ru-RU" sz="1800" b="0" dirty="0">
                <a:solidFill>
                  <a:srgbClr val="000000"/>
                </a:solidFill>
                <a:latin typeface="+mj-lt"/>
                <a:ea typeface="Times New Roman"/>
              </a:rPr>
              <a:t>Директива 2011/92 / ЕС Европейского парламента и Совета от 13 декабря 2011 года об оценке воздействия определенных государственных и частных проектов на окружающую среду;</a:t>
            </a:r>
          </a:p>
          <a:p>
            <a:pPr lvl="0">
              <a:buClrTx/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rgbClr val="000000"/>
                </a:solidFill>
                <a:latin typeface="+mj-lt"/>
                <a:ea typeface="Times New Roman"/>
              </a:rPr>
              <a:t>   Конвенция об оценке воздействия на окружающую среду в трансграничных контекстных зонах (</a:t>
            </a:r>
            <a:r>
              <a:rPr lang="ru-RU" sz="1800" b="0" dirty="0" err="1">
                <a:solidFill>
                  <a:srgbClr val="000000"/>
                </a:solidFill>
                <a:latin typeface="+mj-lt"/>
                <a:ea typeface="Times New Roman"/>
              </a:rPr>
              <a:t>Эспо</a:t>
            </a:r>
            <a:r>
              <a:rPr lang="ru-RU" sz="1800" b="0" dirty="0">
                <a:solidFill>
                  <a:srgbClr val="000000"/>
                </a:solidFill>
                <a:latin typeface="+mj-lt"/>
                <a:ea typeface="Times New Roman"/>
              </a:rPr>
              <a:t> / Финляндия / 25 февраля 1991 года), РМ, принятая Решением Парламента №. 1546-XII от 23.06.9</a:t>
            </a:r>
          </a:p>
          <a:p>
            <a:pPr lvl="0">
              <a:buClr>
                <a:srgbClr val="99CB38"/>
              </a:buClr>
            </a:pPr>
            <a:r>
              <a:rPr lang="ru-RU" sz="1800" b="0" dirty="0">
                <a:solidFill>
                  <a:srgbClr val="000000"/>
                </a:solidFill>
                <a:latin typeface="+mj-lt"/>
                <a:ea typeface="Times New Roman"/>
              </a:rPr>
              <a:t>Целью Закона является создание правовой основы для функционирования механизма оценки воздействия на окружающую среду в государственных и частных проектах</a:t>
            </a:r>
            <a:r>
              <a:rPr lang="en-US" sz="1800" b="0" dirty="0">
                <a:solidFill>
                  <a:srgbClr val="000000"/>
                </a:solidFill>
                <a:latin typeface="+mj-lt"/>
                <a:ea typeface="Times New Roman"/>
              </a:rPr>
              <a:t/>
            </a:r>
            <a:br>
              <a:rPr lang="en-US" sz="1800" b="0" dirty="0">
                <a:solidFill>
                  <a:srgbClr val="000000"/>
                </a:solidFill>
                <a:latin typeface="+mj-lt"/>
                <a:ea typeface="Times New Roman"/>
              </a:rPr>
            </a:br>
            <a:r>
              <a:rPr lang="en-US" sz="1800" b="0" dirty="0">
                <a:solidFill>
                  <a:srgbClr val="000000"/>
                </a:solidFill>
                <a:latin typeface="+mj-lt"/>
                <a:ea typeface="Times New Roman"/>
              </a:rPr>
              <a:t> </a:t>
            </a:r>
            <a:endParaRPr lang="ru-RU" altLang="ru-RU" sz="1800" b="0" dirty="0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  <p:sp>
        <p:nvSpPr>
          <p:cNvPr id="22" name="Лента лицом вниз 21"/>
          <p:cNvSpPr/>
          <p:nvPr/>
        </p:nvSpPr>
        <p:spPr bwMode="auto">
          <a:xfrm>
            <a:off x="524434" y="1535597"/>
            <a:ext cx="8108578" cy="1059685"/>
          </a:xfrm>
          <a:prstGeom prst="ribb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ru-RU" sz="2000" kern="0" dirty="0">
                <a:solidFill>
                  <a:schemeClr val="tx1"/>
                </a:solidFill>
                <a:latin typeface="Arial"/>
              </a:rPr>
              <a:t>Закон 86 об оценке воздействия на окружающую среду </a:t>
            </a:r>
            <a:endParaRPr kumimoji="0" lang="ru-RU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3327014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2181" y="1227185"/>
            <a:ext cx="869632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Соглашение об ассоциации Молдова-ЕС</a:t>
            </a:r>
          </a:p>
          <a:p>
            <a:r>
              <a:rPr lang="ru-RU" sz="20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был ратифицирован 2 июля 2014 года,</a:t>
            </a:r>
          </a:p>
          <a:p>
            <a:r>
              <a:rPr lang="ru-RU" sz="2000" b="0" i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подписанное 27 июня 2014 года</a:t>
            </a:r>
          </a:p>
          <a:p>
            <a:r>
              <a:rPr lang="ru-RU" sz="2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Глава 16 </a:t>
            </a:r>
            <a:r>
              <a:rPr lang="ru-RU" sz="20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- Окружающая среда</a:t>
            </a:r>
          </a:p>
          <a:p>
            <a:r>
              <a:rPr lang="ru-RU" sz="20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 </a:t>
            </a:r>
            <a:r>
              <a:rPr lang="ru-RU" sz="2000" b="0" i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(Статьи 86-91)</a:t>
            </a:r>
          </a:p>
          <a:p>
            <a:r>
              <a:rPr lang="ru-RU" sz="2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Соглашение нацелено на</a:t>
            </a:r>
            <a:r>
              <a:rPr lang="ru-RU" sz="20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Содействие  политической ассоциации и экономической интеграции между сторонами на основе общих ценностей и тесных связей, в том числе путем расширения участия Республики Молдова в политике, программах и агентствах ЕС;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Укрепить рамки для укрепления политического диалога во всех областях, представляющих взаимный интерес, что позволит развивать тесные политические отношения между сторонами;</a:t>
            </a:r>
          </a:p>
          <a:p>
            <a:r>
              <a:rPr lang="ru-RU" sz="2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Соглашение включает 7 названий</a:t>
            </a:r>
            <a:r>
              <a:rPr lang="ru-RU" sz="20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, включая общие принципы, сотрудничество и политику безопасности и иностранных дел; Свобода правосудия</a:t>
            </a:r>
            <a:r>
              <a:rPr lang="en-US" sz="20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и безопасность;</a:t>
            </a:r>
            <a:endParaRPr lang="en-US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http://infoeuropa.md/img/symbol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105" y="1443649"/>
            <a:ext cx="2891116" cy="181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926400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8243" y="1435217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243" y="1435215"/>
            <a:ext cx="832374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204678" y="1835326"/>
            <a:ext cx="8535894" cy="456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90488" indent="-9048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itchFamily="34" charset="0"/>
              <a:buChar char=" "/>
              <a:defRPr sz="2000" kern="1200">
                <a:solidFill>
                  <a:srgbClr val="404040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38258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ern="1200">
                <a:solidFill>
                  <a:srgbClr val="404040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74930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931863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99CB38"/>
              </a:buClr>
            </a:pPr>
            <a:endParaRPr lang="ro-MD" altLang="ru-RU" sz="1800" b="0" dirty="0">
              <a:solidFill>
                <a:srgbClr val="6E6452"/>
              </a:solidFill>
              <a:ea typeface="+mn-ea"/>
              <a:cs typeface="Arial" pitchFamily="34" charset="0"/>
            </a:endParaRPr>
          </a:p>
          <a:p>
            <a:pPr lvl="0">
              <a:buClr>
                <a:srgbClr val="99CB38"/>
              </a:buClr>
            </a:pPr>
            <a:endParaRPr lang="ro-MD" altLang="ru-RU" sz="1800" b="0" dirty="0">
              <a:solidFill>
                <a:srgbClr val="6E6452"/>
              </a:solidFill>
              <a:ea typeface="+mn-ea"/>
              <a:cs typeface="Arial" pitchFamily="34" charset="0"/>
            </a:endParaRPr>
          </a:p>
          <a:p>
            <a:pPr lvl="0">
              <a:buClr>
                <a:srgbClr val="99CB38"/>
              </a:buClr>
            </a:pPr>
            <a:r>
              <a:rPr lang="ru-RU" altLang="ru-RU" sz="1800" b="0" dirty="0">
                <a:solidFill>
                  <a:schemeClr val="tx1"/>
                </a:solidFill>
                <a:ea typeface="+mn-ea"/>
                <a:cs typeface="Arial" pitchFamily="34" charset="0"/>
              </a:rPr>
              <a:t> Основные принципы ОВОС:</a:t>
            </a:r>
          </a:p>
          <a:p>
            <a:pPr lvl="0">
              <a:buClrTx/>
              <a:buFont typeface="Arial" panose="020B0604020202020204" pitchFamily="34" charset="0"/>
              <a:buChar char="•"/>
            </a:pPr>
            <a:r>
              <a:rPr lang="ru-RU" altLang="ru-RU" sz="1800" b="0" dirty="0">
                <a:solidFill>
                  <a:schemeClr val="tx1"/>
                </a:solidFill>
                <a:ea typeface="+mn-ea"/>
                <a:cs typeface="Arial" pitchFamily="34" charset="0"/>
              </a:rPr>
              <a:t>   принцип превентивной деятельности;</a:t>
            </a:r>
          </a:p>
          <a:p>
            <a:pPr lvl="0">
              <a:buClrTx/>
              <a:buFont typeface="Arial" panose="020B0604020202020204" pitchFamily="34" charset="0"/>
              <a:buChar char="•"/>
            </a:pPr>
            <a:r>
              <a:rPr lang="ru-RU" altLang="ru-RU" sz="1800" b="0" dirty="0">
                <a:solidFill>
                  <a:schemeClr val="tx1"/>
                </a:solidFill>
                <a:ea typeface="+mn-ea"/>
                <a:cs typeface="Arial" pitchFamily="34" charset="0"/>
              </a:rPr>
              <a:t>   принцип полной информации;</a:t>
            </a:r>
          </a:p>
          <a:p>
            <a:pPr lvl="0">
              <a:buClrTx/>
              <a:buFont typeface="Arial" panose="020B0604020202020204" pitchFamily="34" charset="0"/>
              <a:buChar char="•"/>
            </a:pPr>
            <a:r>
              <a:rPr lang="ru-RU" altLang="ru-RU" sz="1800" b="0" dirty="0">
                <a:solidFill>
                  <a:schemeClr val="tx1"/>
                </a:solidFill>
                <a:ea typeface="+mn-ea"/>
                <a:cs typeface="Arial" pitchFamily="34" charset="0"/>
              </a:rPr>
              <a:t>   принцип прозрачности и доступности;</a:t>
            </a:r>
          </a:p>
          <a:p>
            <a:pPr lvl="0">
              <a:buClrTx/>
              <a:buFont typeface="Arial" panose="020B0604020202020204" pitchFamily="34" charset="0"/>
              <a:buChar char="•"/>
            </a:pPr>
            <a:r>
              <a:rPr lang="ru-RU" altLang="ru-RU" sz="1800" b="0" dirty="0">
                <a:solidFill>
                  <a:schemeClr val="tx1"/>
                </a:solidFill>
                <a:ea typeface="+mn-ea"/>
                <a:cs typeface="Arial" pitchFamily="34" charset="0"/>
              </a:rPr>
              <a:t>   принцип участия / принцип предосторожности;</a:t>
            </a:r>
          </a:p>
          <a:p>
            <a:pPr lvl="0">
              <a:buClrTx/>
              <a:buFont typeface="Arial" panose="020B0604020202020204" pitchFamily="34" charset="0"/>
              <a:buChar char="•"/>
            </a:pPr>
            <a:r>
              <a:rPr lang="ru-RU" altLang="ru-RU" sz="1800" b="0" dirty="0">
                <a:solidFill>
                  <a:schemeClr val="tx1"/>
                </a:solidFill>
                <a:ea typeface="+mn-ea"/>
                <a:cs typeface="Arial" pitchFamily="34" charset="0"/>
              </a:rPr>
              <a:t>    принцип загрязнитель платит</a:t>
            </a:r>
          </a:p>
          <a:p>
            <a:pPr lvl="0">
              <a:buClr>
                <a:srgbClr val="99CB38"/>
              </a:buClr>
            </a:pPr>
            <a:r>
              <a:rPr lang="ru-RU" altLang="ru-RU" sz="1800" b="0" dirty="0">
                <a:solidFill>
                  <a:schemeClr val="tx1"/>
                </a:solidFill>
                <a:ea typeface="+mn-ea"/>
                <a:cs typeface="Arial" pitchFamily="34" charset="0"/>
              </a:rPr>
              <a:t>  </a:t>
            </a:r>
            <a:r>
              <a:rPr lang="ru-RU" altLang="ru-RU" sz="1800" dirty="0">
                <a:solidFill>
                  <a:schemeClr val="tx1"/>
                </a:solidFill>
                <a:ea typeface="+mn-ea"/>
                <a:cs typeface="Arial" pitchFamily="34" charset="0"/>
              </a:rPr>
              <a:t>Некоторые области применения ОВОС:</a:t>
            </a:r>
          </a:p>
          <a:p>
            <a:pPr lvl="0">
              <a:buClrTx/>
              <a:buFont typeface="Arial" panose="020B0604020202020204" pitchFamily="34" charset="0"/>
              <a:buChar char="•"/>
            </a:pPr>
            <a:r>
              <a:rPr lang="ru-RU" altLang="ru-RU" sz="1800" b="0" dirty="0">
                <a:solidFill>
                  <a:schemeClr val="tx1"/>
                </a:solidFill>
                <a:ea typeface="+mn-ea"/>
                <a:cs typeface="Arial" pitchFamily="34" charset="0"/>
              </a:rPr>
              <a:t>   прямые и косвенные последствия планируемой деятельности для населения и экологической безопасности; </a:t>
            </a:r>
            <a:r>
              <a:rPr lang="ro-MD" altLang="ru-RU" sz="1800" b="0" dirty="0">
                <a:solidFill>
                  <a:schemeClr val="tx1"/>
                </a:solidFill>
                <a:ea typeface="+mn-ea"/>
                <a:cs typeface="Arial" pitchFamily="34" charset="0"/>
              </a:rPr>
              <a:t> </a:t>
            </a:r>
            <a:endParaRPr lang="ro-MD" altLang="ru-RU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22" name="Лента лицом вниз 21"/>
          <p:cNvSpPr/>
          <p:nvPr/>
        </p:nvSpPr>
        <p:spPr bwMode="auto">
          <a:xfrm>
            <a:off x="376518" y="1535597"/>
            <a:ext cx="8364053" cy="1059685"/>
          </a:xfrm>
          <a:prstGeom prst="ribb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ru-RU" sz="2000" kern="0" dirty="0">
                <a:solidFill>
                  <a:srgbClr val="000000"/>
                </a:solidFill>
              </a:rPr>
              <a:t>Закон 86 об оценке воздействия на окружающую среду 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243422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8243" y="1435217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243" y="1435215"/>
            <a:ext cx="832374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204678" y="1835326"/>
            <a:ext cx="8535894" cy="456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90488" indent="-9048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itchFamily="34" charset="0"/>
              <a:buChar char=" "/>
              <a:defRPr sz="2000" kern="1200">
                <a:solidFill>
                  <a:srgbClr val="404040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38258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ern="1200">
                <a:solidFill>
                  <a:srgbClr val="404040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74930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931863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99CB38"/>
              </a:buClr>
            </a:pPr>
            <a:endParaRPr lang="ro-MD" altLang="ru-RU" sz="1800" b="0" dirty="0">
              <a:solidFill>
                <a:srgbClr val="6E6452"/>
              </a:solidFill>
              <a:ea typeface="+mn-ea"/>
              <a:cs typeface="Arial" pitchFamily="34" charset="0"/>
            </a:endParaRPr>
          </a:p>
          <a:p>
            <a:pPr lvl="0">
              <a:buClr>
                <a:srgbClr val="99CB38"/>
              </a:buClr>
            </a:pPr>
            <a:endParaRPr lang="ro-MD" altLang="ru-RU" sz="1800" b="0" dirty="0">
              <a:solidFill>
                <a:srgbClr val="6E6452"/>
              </a:solidFill>
              <a:ea typeface="+mn-ea"/>
              <a:cs typeface="Arial" pitchFamily="34" charset="0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CB38"/>
              </a:buClr>
              <a:buSzTx/>
              <a:buNone/>
            </a:pPr>
            <a:r>
              <a:rPr lang="vi-VN" sz="2200" b="0" dirty="0">
                <a:solidFill>
                  <a:srgbClr val="000000"/>
                </a:solidFill>
                <a:latin typeface="Times New Roman"/>
                <a:ea typeface="+mn-ea"/>
                <a:cs typeface="Arial" charset="0"/>
              </a:rPr>
              <a:t> </a:t>
            </a:r>
            <a:endParaRPr lang="ro-MD" sz="2200" b="0" dirty="0">
              <a:solidFill>
                <a:srgbClr val="000000"/>
              </a:solidFill>
              <a:latin typeface="Times New Roman"/>
              <a:ea typeface="+mn-ea"/>
              <a:cs typeface="Arial" charset="0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CB38"/>
              </a:buClr>
              <a:buSzTx/>
              <a:buNone/>
            </a:pPr>
            <a:r>
              <a:rPr lang="ru-RU" sz="2200" dirty="0">
                <a:solidFill>
                  <a:srgbClr val="000000"/>
                </a:solidFill>
                <a:latin typeface="Times New Roman"/>
                <a:ea typeface="+mn-ea"/>
                <a:cs typeface="Arial" charset="0"/>
              </a:rPr>
              <a:t>Закон предусматривает </a:t>
            </a:r>
            <a:r>
              <a:rPr lang="ru-RU" sz="1800" b="0" dirty="0">
                <a:solidFill>
                  <a:srgbClr val="000000"/>
                </a:solidFill>
                <a:latin typeface="+mj-lt"/>
                <a:ea typeface="+mn-ea"/>
                <a:cs typeface="Arial" charset="0"/>
              </a:rPr>
              <a:t>трансграничную ОВОС для деятельности, указанной в пунктах 1-16 Приложения №. 1, и на национальном уровне для мероприятий, указанных в пунктах 17-24 этого Приложения.</a:t>
            </a: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CB38"/>
              </a:buClr>
              <a:buSzTx/>
              <a:buNone/>
            </a:pPr>
            <a:r>
              <a:rPr lang="ru-RU" sz="1800" b="0" dirty="0">
                <a:solidFill>
                  <a:srgbClr val="000000"/>
                </a:solidFill>
                <a:latin typeface="+mj-lt"/>
                <a:ea typeface="+mn-ea"/>
                <a:cs typeface="Arial" charset="0"/>
              </a:rPr>
              <a:t>ОВОС для мероприятий, перечисленных в Приложении №. 2, осуществляется на основании заключения, выданного компетентным органом, в соответствии со ст. 9 и 10.?</a:t>
            </a: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CB38"/>
              </a:buClr>
              <a:buSzTx/>
              <a:buNone/>
            </a:pPr>
            <a:r>
              <a:rPr lang="ru-RU" sz="1800" b="0" dirty="0">
                <a:solidFill>
                  <a:srgbClr val="000000"/>
                </a:solidFill>
                <a:latin typeface="+mj-lt"/>
                <a:ea typeface="+mn-ea"/>
                <a:cs typeface="Arial" charset="0"/>
              </a:rPr>
              <a:t>Для мероприятий, указанных в Приложении №. 2, а также для любых других видов деятельности, для которых установлено, что оценка воздействия на окружающую среду не требуется, выносится решение или заключение экологической экспертизы.</a:t>
            </a:r>
            <a:endParaRPr lang="ro-MD" altLang="ru-RU" sz="1800" b="0" dirty="0">
              <a:solidFill>
                <a:srgbClr val="6E6452"/>
              </a:solidFill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22" name="Лента лицом вниз 21"/>
          <p:cNvSpPr/>
          <p:nvPr/>
        </p:nvSpPr>
        <p:spPr bwMode="auto">
          <a:xfrm>
            <a:off x="204678" y="1535597"/>
            <a:ext cx="8428333" cy="1059685"/>
          </a:xfrm>
          <a:prstGeom prst="ribb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ru-RU" sz="2000" kern="0" dirty="0">
                <a:solidFill>
                  <a:srgbClr val="000000"/>
                </a:solidFill>
              </a:rPr>
              <a:t>Закон 86 об оценке воздействия на окружающую среду 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677236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8243" y="1435217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2534" y="2065439"/>
            <a:ext cx="832374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204678" y="2065439"/>
            <a:ext cx="8535894" cy="456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90488" indent="-9048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itchFamily="34" charset="0"/>
              <a:buChar char=" "/>
              <a:defRPr sz="2000" kern="1200">
                <a:solidFill>
                  <a:srgbClr val="404040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38258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kern="1200">
                <a:solidFill>
                  <a:srgbClr val="404040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74930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931863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99CB38"/>
              </a:buClr>
            </a:pPr>
            <a:endParaRPr lang="ro-MD" altLang="ru-RU" sz="1800" b="0" dirty="0">
              <a:solidFill>
                <a:srgbClr val="6E6452"/>
              </a:solidFill>
              <a:ea typeface="+mn-ea"/>
              <a:cs typeface="Arial" pitchFamily="34" charset="0"/>
            </a:endParaRPr>
          </a:p>
          <a:p>
            <a:pPr lvl="0">
              <a:buClr>
                <a:srgbClr val="99CB38"/>
              </a:buClr>
            </a:pPr>
            <a:endParaRPr lang="ro-MD" altLang="ru-RU" sz="1800" b="0" dirty="0">
              <a:solidFill>
                <a:srgbClr val="6E6452"/>
              </a:solidFill>
              <a:ea typeface="+mn-ea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solidFill>
                  <a:srgbClr val="000000"/>
                </a:solidFill>
                <a:latin typeface="Times New Roman"/>
                <a:ea typeface="+mn-ea"/>
                <a:cs typeface="Arial" charset="0"/>
              </a:rPr>
              <a:t>Статья 6.  предусматривает </a:t>
            </a:r>
            <a:r>
              <a:rPr lang="ru-RU" sz="1800" b="0" dirty="0">
                <a:solidFill>
                  <a:srgbClr val="000000"/>
                </a:solidFill>
                <a:latin typeface="+mj-lt"/>
                <a:ea typeface="+mn-ea"/>
                <a:cs typeface="Arial" charset="0"/>
              </a:rPr>
              <a:t>, что деятельность по оценке воздействия на окружающую среду является обязательной для инициатора.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b="0" dirty="0">
                <a:solidFill>
                  <a:srgbClr val="000000"/>
                </a:solidFill>
                <a:latin typeface="+mj-lt"/>
                <a:ea typeface="+mn-ea"/>
                <a:cs typeface="Arial" charset="0"/>
              </a:rPr>
              <a:t> Закон предусматривает процедуры и условия (этапы) документации по ОВОС, координацию, консультации, информацию общественности, получение Решения и Уведомление об экологическом соглашении.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800" b="0" dirty="0"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22" name="Лента лицом вниз 21"/>
          <p:cNvSpPr/>
          <p:nvPr/>
        </p:nvSpPr>
        <p:spPr bwMode="auto">
          <a:xfrm>
            <a:off x="524434" y="1535597"/>
            <a:ext cx="8216137" cy="1059685"/>
          </a:xfrm>
          <a:prstGeom prst="ribb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ru-RU" sz="2000" kern="0" dirty="0">
                <a:solidFill>
                  <a:srgbClr val="000000"/>
                </a:solidFill>
              </a:rPr>
              <a:t>Закон 86 об оценке воздействия на окружающую среду 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897620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65163" y="-304800"/>
            <a:ext cx="8229600" cy="10668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об ОВОС </a:t>
            </a:r>
            <a:r>
              <a:rPr lang="ro-MD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 от 2</a:t>
            </a:r>
            <a:r>
              <a:rPr lang="ro-RO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.05 </a:t>
            </a:r>
            <a:r>
              <a:rPr lang="ro-RO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en-US" alt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385763" y="852488"/>
            <a:ext cx="8342312" cy="3262312"/>
          </a:xfrm>
        </p:spPr>
        <p:txBody>
          <a:bodyPr/>
          <a:lstStyle/>
          <a:p>
            <a:pPr marL="0" indent="0" eaLnBrk="1" hangingPunct="1">
              <a:buFont typeface="Calibri" pitchFamily="34" charset="0"/>
              <a:buNone/>
              <a:defRPr/>
            </a:pPr>
            <a:r>
              <a:rPr lang="ru-RU" altLang="en-US" sz="2400" b="1" i="1" spc="-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ОВОС</a:t>
            </a:r>
            <a:endParaRPr lang="en-US" altLang="en-US" sz="2400" b="1" i="1" spc="-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lowchart: Multidocument 6"/>
          <p:cNvSpPr>
            <a:spLocks noChangeArrowheads="1"/>
          </p:cNvSpPr>
          <p:nvPr/>
        </p:nvSpPr>
        <p:spPr bwMode="auto">
          <a:xfrm>
            <a:off x="633047" y="2133636"/>
            <a:ext cx="1557703" cy="1066801"/>
          </a:xfrm>
          <a:prstGeom prst="flowChartMultidocumen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ru-RU" altLang="ro-RO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Док. ОВОС</a:t>
            </a:r>
            <a:endParaRPr lang="ro-RO" altLang="ro-RO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328747" y="1905036"/>
            <a:ext cx="3192388" cy="906779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hangingPunct="0">
              <a:defRPr/>
            </a:pPr>
            <a:r>
              <a:rPr lang="ru-RU" altLang="en-US" sz="1800" dirty="0">
                <a:solidFill>
                  <a:srgbClr val="002060"/>
                </a:solidFill>
                <a:latin typeface="Arial Narrow" pitchFamily="34" charset="0"/>
              </a:rPr>
              <a:t>Инициатор</a:t>
            </a:r>
            <a:endParaRPr lang="en-US" altLang="en-US" sz="18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6" name="Flowchart: Multidocument 5"/>
          <p:cNvSpPr/>
          <p:nvPr/>
        </p:nvSpPr>
        <p:spPr>
          <a:xfrm>
            <a:off x="2883882" y="3144838"/>
            <a:ext cx="1595461" cy="914400"/>
          </a:xfrm>
          <a:prstGeom prst="flowChartMultidocument">
            <a:avLst/>
          </a:prstGeom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hangingPunct="0">
              <a:defRPr/>
            </a:pPr>
            <a:r>
              <a:rPr lang="ru-RU" altLang="en-US" sz="2000" dirty="0">
                <a:solidFill>
                  <a:srgbClr val="002060"/>
                </a:solidFill>
                <a:latin typeface="Calibri" pitchFamily="34" charset="0"/>
              </a:rPr>
              <a:t>Запрос</a:t>
            </a:r>
            <a:endParaRPr lang="en-US" altLang="en-US" sz="20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7" name="Flowchart: Punched Tape 6"/>
          <p:cNvSpPr/>
          <p:nvPr/>
        </p:nvSpPr>
        <p:spPr>
          <a:xfrm>
            <a:off x="5831920" y="2965450"/>
            <a:ext cx="1655238" cy="914400"/>
          </a:xfrm>
          <a:prstGeom prst="flowChartPunchedTape">
            <a:avLst/>
          </a:prstGeom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hangingPunct="0">
              <a:defRPr/>
            </a:pPr>
            <a:r>
              <a:rPr lang="ru-RU" altLang="en-US" sz="2000" dirty="0">
                <a:solidFill>
                  <a:srgbClr val="002060"/>
                </a:solidFill>
                <a:latin typeface="Calibri" pitchFamily="34" charset="0"/>
              </a:rPr>
              <a:t>Решение</a:t>
            </a:r>
            <a:endParaRPr lang="en-US" altLang="en-US" sz="20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1" name="Flowchart: Punched Tape 10"/>
          <p:cNvSpPr/>
          <p:nvPr/>
        </p:nvSpPr>
        <p:spPr>
          <a:xfrm>
            <a:off x="5838098" y="5423580"/>
            <a:ext cx="1660688" cy="824820"/>
          </a:xfrm>
          <a:prstGeom prst="flowChartPunchedTap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hangingPunct="0">
              <a:defRPr/>
            </a:pPr>
            <a:r>
              <a:rPr lang="ru-RU" altLang="en-US" sz="2000" dirty="0" err="1">
                <a:solidFill>
                  <a:srgbClr val="002060"/>
                </a:solidFill>
                <a:latin typeface="Calibri" pitchFamily="34" charset="0"/>
              </a:rPr>
              <a:t>Природо-охраное</a:t>
            </a:r>
            <a:r>
              <a:rPr lang="ru-RU" altLang="en-US" sz="2000" dirty="0">
                <a:solidFill>
                  <a:srgbClr val="002060"/>
                </a:solidFill>
                <a:latin typeface="Calibri" pitchFamily="34" charset="0"/>
              </a:rPr>
              <a:t> разрешение</a:t>
            </a:r>
            <a:endParaRPr lang="en-US" altLang="en-US" sz="20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2" name="Flowchart: Multidocument 11"/>
          <p:cNvSpPr/>
          <p:nvPr/>
        </p:nvSpPr>
        <p:spPr>
          <a:xfrm>
            <a:off x="2924179" y="4172044"/>
            <a:ext cx="1688123" cy="916861"/>
          </a:xfrm>
          <a:prstGeom prst="flowChartMultidocumen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hangingPunct="0">
              <a:defRPr/>
            </a:pPr>
            <a:r>
              <a:rPr lang="ru-RU" altLang="en-US" sz="2000" dirty="0" err="1">
                <a:solidFill>
                  <a:srgbClr val="002060"/>
                </a:solidFill>
                <a:latin typeface="Calibri" pitchFamily="34" charset="0"/>
              </a:rPr>
              <a:t>Програмы</a:t>
            </a:r>
            <a:endParaRPr lang="en-US" altLang="en-US" sz="20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5" name="Flowchart: Multidocument 14"/>
          <p:cNvSpPr/>
          <p:nvPr/>
        </p:nvSpPr>
        <p:spPr>
          <a:xfrm>
            <a:off x="2883877" y="5295900"/>
            <a:ext cx="1477108" cy="876300"/>
          </a:xfrm>
          <a:prstGeom prst="flowChartMultidocumen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hangingPunct="0">
              <a:defRPr/>
            </a:pPr>
            <a:r>
              <a:rPr lang="ru-RU" altLang="en-US" sz="2000" dirty="0">
                <a:solidFill>
                  <a:srgbClr val="002060"/>
                </a:solidFill>
                <a:latin typeface="Calibri" pitchFamily="34" charset="0"/>
              </a:rPr>
              <a:t>Док.</a:t>
            </a:r>
            <a:r>
              <a:rPr lang="ro-RO" altLang="en-US" sz="20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altLang="en-US" sz="2000" dirty="0">
                <a:solidFill>
                  <a:srgbClr val="002060"/>
                </a:solidFill>
                <a:latin typeface="Calibri" pitchFamily="34" charset="0"/>
              </a:rPr>
              <a:t>ОВОС</a:t>
            </a:r>
            <a:endParaRPr lang="en-US" altLang="en-US" sz="20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6" name="Smiley Face 15"/>
          <p:cNvSpPr/>
          <p:nvPr/>
        </p:nvSpPr>
        <p:spPr>
          <a:xfrm>
            <a:off x="6400800" y="1905000"/>
            <a:ext cx="42863" cy="4603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hangingPunct="0">
              <a:defRPr/>
            </a:pPr>
            <a:endParaRPr lang="en-US" altLang="en-US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0" name="Flowchart: Punched Tape 29"/>
          <p:cNvSpPr/>
          <p:nvPr/>
        </p:nvSpPr>
        <p:spPr>
          <a:xfrm flipH="1">
            <a:off x="5952786" y="4037110"/>
            <a:ext cx="1666141" cy="906399"/>
          </a:xfrm>
          <a:prstGeom prst="flowChartPunchedTap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hangingPunct="0">
              <a:defRPr/>
            </a:pPr>
            <a:r>
              <a:rPr lang="ru-RU" altLang="en-US" sz="2000" dirty="0">
                <a:solidFill>
                  <a:srgbClr val="002060"/>
                </a:solidFill>
                <a:latin typeface="Calibri" pitchFamily="34" charset="0"/>
              </a:rPr>
              <a:t>Заключение</a:t>
            </a:r>
            <a:endParaRPr lang="en-US" altLang="en-US" sz="20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4713288" y="3352800"/>
            <a:ext cx="936625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hangingPunct="0">
              <a:defRPr/>
            </a:pPr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4748213" y="4387850"/>
            <a:ext cx="901700" cy="200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hangingPunct="0">
              <a:defRPr/>
            </a:pPr>
            <a:endParaRPr lang="en-US" altLang="en-US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4695825" y="5530850"/>
            <a:ext cx="971550" cy="203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hangingPunct="0">
              <a:defRPr/>
            </a:pPr>
            <a:endParaRPr lang="en-US" altLang="en-US" b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27008" name="Picture 12" descr="C:\Users\Tamara\AppData\Roaming\Skype\tamara.guvir1\media_messaging\media_cache_v2\^0993B7588C31C2570D260B0DA90D8282FC9CC208A69F820FCD^pimgpsh_fullsize_dist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63" y="4487863"/>
            <a:ext cx="957262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ight Arrow 22"/>
          <p:cNvSpPr/>
          <p:nvPr/>
        </p:nvSpPr>
        <p:spPr>
          <a:xfrm>
            <a:off x="2743200" y="2220723"/>
            <a:ext cx="492369" cy="312961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hangingPunct="0">
              <a:defRPr/>
            </a:pPr>
            <a:endParaRPr lang="en-US" altLang="en-US" b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4" name="Left Arrow 23"/>
          <p:cNvSpPr/>
          <p:nvPr/>
        </p:nvSpPr>
        <p:spPr>
          <a:xfrm>
            <a:off x="2613025" y="2533650"/>
            <a:ext cx="622300" cy="323850"/>
          </a:xfrm>
          <a:prstGeom prst="lef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hangingPunct="0">
              <a:defRPr/>
            </a:pPr>
            <a:endParaRPr lang="en-US" altLang="en-US" b="0">
              <a:solidFill>
                <a:srgbClr val="0070C0"/>
              </a:solidFill>
              <a:latin typeface="Calibri" pitchFamily="34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8229600" y="2533650"/>
            <a:ext cx="0" cy="330200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Down Arrow 42"/>
          <p:cNvSpPr/>
          <p:nvPr/>
        </p:nvSpPr>
        <p:spPr>
          <a:xfrm>
            <a:off x="4124325" y="3925888"/>
            <a:ext cx="204788" cy="241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hangingPunct="0">
              <a:defRPr/>
            </a:pPr>
            <a:endParaRPr lang="en-US" altLang="en-US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4" name="Down Arrow 43"/>
          <p:cNvSpPr/>
          <p:nvPr/>
        </p:nvSpPr>
        <p:spPr>
          <a:xfrm>
            <a:off x="4124325" y="5019675"/>
            <a:ext cx="204788" cy="2254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hangingPunct="0">
              <a:defRPr/>
            </a:pPr>
            <a:endParaRPr lang="en-US" altLang="en-US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5" name="Down Arrow 44"/>
          <p:cNvSpPr/>
          <p:nvPr/>
        </p:nvSpPr>
        <p:spPr>
          <a:xfrm>
            <a:off x="4156075" y="2965450"/>
            <a:ext cx="204788" cy="266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hangingPunct="0">
              <a:defRPr/>
            </a:pPr>
            <a:endParaRPr lang="en-US" altLang="en-US" b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flipH="1">
            <a:off x="7510463" y="3602038"/>
            <a:ext cx="719137" cy="0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497763" y="2533650"/>
            <a:ext cx="722312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7019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838" y="4387850"/>
            <a:ext cx="1011237" cy="493713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1" name="Straight Arrow Connector 70"/>
          <p:cNvCxnSpPr/>
          <p:nvPr/>
        </p:nvCxnSpPr>
        <p:spPr>
          <a:xfrm flipH="1">
            <a:off x="7510463" y="5835650"/>
            <a:ext cx="719137" cy="0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Action Button: Sound 56">
            <a:hlinkClick r:id="" action="ppaction://noaction" highlightClick="1">
              <a:snd r:embed="rId5" name="applause.wav"/>
            </a:hlinkClick>
          </p:cNvPr>
          <p:cNvSpPr/>
          <p:nvPr/>
        </p:nvSpPr>
        <p:spPr>
          <a:xfrm>
            <a:off x="2190750" y="4943475"/>
            <a:ext cx="219075" cy="387350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hangingPunct="0">
              <a:defRPr/>
            </a:pPr>
            <a:endParaRPr lang="en-US" altLang="en-US" b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 flipV="1">
            <a:off x="2409825" y="5105400"/>
            <a:ext cx="3333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40" name="Straight Arrow Connector 35839"/>
          <p:cNvCxnSpPr/>
          <p:nvPr/>
        </p:nvCxnSpPr>
        <p:spPr>
          <a:xfrm>
            <a:off x="2190750" y="5162550"/>
            <a:ext cx="422275" cy="857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58" name="Straight Arrow Connector 35857"/>
          <p:cNvCxnSpPr/>
          <p:nvPr/>
        </p:nvCxnSpPr>
        <p:spPr>
          <a:xfrm flipV="1">
            <a:off x="2266950" y="4033838"/>
            <a:ext cx="554038" cy="10017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62" name="Rectangle 35861"/>
          <p:cNvSpPr/>
          <p:nvPr/>
        </p:nvSpPr>
        <p:spPr>
          <a:xfrm>
            <a:off x="809670" y="5835650"/>
            <a:ext cx="2074211" cy="6413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hangingPunct="0">
              <a:defRPr/>
            </a:pPr>
            <a:r>
              <a:rPr lang="ru-RU" altLang="en-US" sz="1800" dirty="0" err="1">
                <a:solidFill>
                  <a:srgbClr val="002060"/>
                </a:solidFill>
                <a:latin typeface="Calibri" pitchFamily="34" charset="0"/>
              </a:rPr>
              <a:t>Ст</a:t>
            </a:r>
            <a:r>
              <a:rPr lang="ro-MD" altLang="en-US" sz="1800" dirty="0">
                <a:solidFill>
                  <a:srgbClr val="002060"/>
                </a:solidFill>
                <a:latin typeface="Calibri" pitchFamily="34" charset="0"/>
              </a:rPr>
              <a:t>.22</a:t>
            </a:r>
          </a:p>
          <a:p>
            <a:pPr algn="ctr" eaLnBrk="0" hangingPunct="0">
              <a:defRPr/>
            </a:pPr>
            <a:r>
              <a:rPr lang="ru-RU" altLang="en-US" sz="1800" dirty="0">
                <a:solidFill>
                  <a:srgbClr val="002060"/>
                </a:solidFill>
                <a:latin typeface="Calibri" pitchFamily="34" charset="0"/>
              </a:rPr>
              <a:t>Информирование</a:t>
            </a:r>
            <a:endParaRPr lang="en-US" altLang="en-US" sz="18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5863" name="Action Button: Home 35862">
            <a:hlinkClick r:id="" action="ppaction://hlinkshowjump?jump=firstslide" highlightClick="1"/>
          </p:cNvPr>
          <p:cNvSpPr/>
          <p:nvPr/>
        </p:nvSpPr>
        <p:spPr>
          <a:xfrm>
            <a:off x="309282" y="5131713"/>
            <a:ext cx="1000779" cy="888123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0" hangingPunct="0">
              <a:defRPr/>
            </a:pPr>
            <a:r>
              <a:rPr lang="ru-RU" altLang="en-US" dirty="0">
                <a:solidFill>
                  <a:srgbClr val="002060"/>
                </a:solidFill>
                <a:latin typeface="Calibri" pitchFamily="34" charset="0"/>
              </a:rPr>
              <a:t>МОВ</a:t>
            </a:r>
            <a:endParaRPr lang="en-US" altLang="en-US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27029" name="Дата 4"/>
          <p:cNvSpPr txBox="1">
            <a:spLocks/>
          </p:cNvSpPr>
          <p:nvPr/>
        </p:nvSpPr>
        <p:spPr bwMode="auto">
          <a:xfrm>
            <a:off x="979488" y="6581775"/>
            <a:ext cx="11953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itchFamily="34" charset="0"/>
              <a:buChar char=" "/>
              <a:defRPr sz="2000">
                <a:solidFill>
                  <a:srgbClr val="404040"/>
                </a:solidFill>
                <a:latin typeface="Calibri" pitchFamily="34" charset="0"/>
                <a:ea typeface="MS PGothic" pitchFamily="34" charset="-128"/>
              </a:defRPr>
            </a:lvl1pPr>
            <a:lvl2pPr marL="382588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rgbClr val="404040"/>
                </a:solidFill>
                <a:latin typeface="Calibri" pitchFamily="34" charset="0"/>
                <a:ea typeface="MS PGothic" pitchFamily="34" charset="-128"/>
              </a:defRPr>
            </a:lvl2pPr>
            <a:lvl3pPr marL="566738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rgbClr val="404040"/>
                </a:solidFill>
                <a:latin typeface="Calibri" pitchFamily="34" charset="0"/>
                <a:ea typeface="MS PGothic" pitchFamily="34" charset="-128"/>
              </a:defRPr>
            </a:lvl3pPr>
            <a:lvl4pPr marL="749300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rgbClr val="404040"/>
                </a:solidFill>
                <a:latin typeface="Calibri" pitchFamily="34" charset="0"/>
                <a:ea typeface="MS PGothic" pitchFamily="34" charset="-128"/>
              </a:defRPr>
            </a:lvl4pPr>
            <a:lvl5pPr marL="931863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rgbClr val="404040"/>
                </a:solidFill>
                <a:latin typeface="Calibri" pitchFamily="34" charset="0"/>
                <a:ea typeface="MS PGothic" pitchFamily="34" charset="-128"/>
              </a:defRPr>
            </a:lvl5pPr>
            <a:lvl6pPr marL="13890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rgbClr val="404040"/>
                </a:solidFill>
                <a:latin typeface="Calibri" pitchFamily="34" charset="0"/>
                <a:ea typeface="MS PGothic" pitchFamily="34" charset="-128"/>
              </a:defRPr>
            </a:lvl6pPr>
            <a:lvl7pPr marL="18462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rgbClr val="404040"/>
                </a:solidFill>
                <a:latin typeface="Calibri" pitchFamily="34" charset="0"/>
                <a:ea typeface="MS PGothic" pitchFamily="34" charset="-128"/>
              </a:defRPr>
            </a:lvl7pPr>
            <a:lvl8pPr marL="23034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rgbClr val="404040"/>
                </a:solidFill>
                <a:latin typeface="Calibri" pitchFamily="34" charset="0"/>
                <a:ea typeface="MS PGothic" pitchFamily="34" charset="-128"/>
              </a:defRPr>
            </a:lvl8pPr>
            <a:lvl9pPr marL="27606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rgbClr val="404040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itchFamily="34" charset="0"/>
              <a:buNone/>
            </a:pPr>
            <a:fld id="{A3F1D44B-3C9E-47B6-9205-18DCD5C685FA}" type="datetime1">
              <a:rPr lang="en-GB" altLang="ro-RO" sz="1000" b="0" smtClean="0">
                <a:solidFill>
                  <a:srgbClr val="6E6452"/>
                </a:solidFill>
                <a:latin typeface="Arial Narrow" pitchFamily="34" charset="0"/>
                <a:cs typeface="+mn-cs"/>
              </a:rPr>
              <a:pPr ea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Calibri" pitchFamily="34" charset="0"/>
                <a:buNone/>
              </a:pPr>
              <a:t>02/10/2018</a:t>
            </a:fld>
            <a:endParaRPr lang="de-DE" altLang="ro-RO" sz="1000" b="0">
              <a:solidFill>
                <a:srgbClr val="6E6452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39" name="Нижний колонтитул 3"/>
          <p:cNvSpPr txBox="1">
            <a:spLocks/>
          </p:cNvSpPr>
          <p:nvPr/>
        </p:nvSpPr>
        <p:spPr bwMode="auto">
          <a:xfrm>
            <a:off x="2994025" y="6581775"/>
            <a:ext cx="35718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b="0" kern="1200" spc="70" baseline="0">
                <a:solidFill>
                  <a:srgbClr val="6E6452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o-RO"/>
              <a:t>Centrul de management al deşeurilor periculoase</a:t>
            </a:r>
            <a:endParaRPr lang="en-GB" dirty="0"/>
          </a:p>
        </p:txBody>
      </p:sp>
      <p:sp>
        <p:nvSpPr>
          <p:cNvPr id="35" name="Овал 34"/>
          <p:cNvSpPr>
            <a:spLocks noChangeArrowheads="1"/>
          </p:cNvSpPr>
          <p:nvPr/>
        </p:nvSpPr>
        <p:spPr bwMode="auto">
          <a:xfrm flipH="1">
            <a:off x="2820987" y="2220723"/>
            <a:ext cx="4893468" cy="1813079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3A7CCB"/>
                    </a:gs>
                    <a:gs pos="20000">
                      <a:srgbClr val="3C7BC7"/>
                    </a:gs>
                    <a:gs pos="100000">
                      <a:srgbClr val="2C5D98"/>
                    </a:gs>
                  </a:gsLst>
                  <a:lin ang="5400000"/>
                </a:gradFill>
              </a14:hiddenFill>
            </a:ext>
          </a:extLst>
        </p:spPr>
        <p:txBody>
          <a:bodyPr anchor="ctr" upright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ysClr val="windowText" lastClr="000000"/>
              </a:solidFill>
              <a:cs typeface="Arial" pitchFamily="34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2401887" y="3053229"/>
            <a:ext cx="500857" cy="36942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385887" y="3398370"/>
            <a:ext cx="914400" cy="5275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0" dirty="0"/>
              <a:t>Ст.</a:t>
            </a:r>
            <a:r>
              <a:rPr lang="ro-MD" sz="1800" b="0" dirty="0"/>
              <a:t> 9 EP</a:t>
            </a:r>
            <a:endParaRPr lang="ru-RU" sz="1800" b="0" dirty="0"/>
          </a:p>
        </p:txBody>
      </p:sp>
      <p:sp>
        <p:nvSpPr>
          <p:cNvPr id="41" name="Овал 40"/>
          <p:cNvSpPr>
            <a:spLocks noChangeArrowheads="1"/>
          </p:cNvSpPr>
          <p:nvPr/>
        </p:nvSpPr>
        <p:spPr bwMode="auto">
          <a:xfrm flipH="1">
            <a:off x="2994025" y="3581322"/>
            <a:ext cx="4893468" cy="1813079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3A7CCB"/>
                    </a:gs>
                    <a:gs pos="20000">
                      <a:srgbClr val="3C7BC7"/>
                    </a:gs>
                    <a:gs pos="100000">
                      <a:srgbClr val="2C5D98"/>
                    </a:gs>
                  </a:gsLst>
                  <a:lin ang="5400000"/>
                </a:gradFill>
              </a14:hiddenFill>
            </a:ext>
          </a:extLst>
        </p:spPr>
        <p:txBody>
          <a:bodyPr anchor="ctr" upright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ysClr val="windowText" lastClr="000000"/>
              </a:solidFill>
              <a:cs typeface="Arial" pitchFamily="34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2266950" y="4387850"/>
            <a:ext cx="727075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1428050" y="4154487"/>
            <a:ext cx="914400" cy="5275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0" dirty="0" err="1"/>
              <a:t>Ст</a:t>
            </a:r>
            <a:r>
              <a:rPr lang="ro-MD" sz="1800" b="0" dirty="0"/>
              <a:t>.19  P</a:t>
            </a:r>
            <a:endParaRPr lang="ru-RU" sz="1800" b="0" dirty="0"/>
          </a:p>
        </p:txBody>
      </p:sp>
      <p:sp>
        <p:nvSpPr>
          <p:cNvPr id="50" name="Овал 49"/>
          <p:cNvSpPr>
            <a:spLocks noChangeArrowheads="1"/>
          </p:cNvSpPr>
          <p:nvPr/>
        </p:nvSpPr>
        <p:spPr bwMode="auto">
          <a:xfrm flipH="1">
            <a:off x="2994025" y="4649898"/>
            <a:ext cx="4893468" cy="1813079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3A7CCB"/>
                    </a:gs>
                    <a:gs pos="20000">
                      <a:srgbClr val="3C7BC7"/>
                    </a:gs>
                    <a:gs pos="100000">
                      <a:srgbClr val="2C5D98"/>
                    </a:gs>
                  </a:gsLst>
                  <a:lin ang="5400000"/>
                </a:gradFill>
              </a14:hiddenFill>
            </a:ext>
          </a:extLst>
        </p:spPr>
        <p:txBody>
          <a:bodyPr anchor="ctr" upright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kern="0">
              <a:solidFill>
                <a:sysClr val="windowText" lastClr="000000"/>
              </a:solidFill>
              <a:cs typeface="Arial" pitchFamily="34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flipH="1" flipV="1">
            <a:off x="633047" y="4487861"/>
            <a:ext cx="2291132" cy="93571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17322" y="4145817"/>
            <a:ext cx="914400" cy="5275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0" dirty="0" err="1"/>
              <a:t>Ст</a:t>
            </a:r>
            <a:r>
              <a:rPr lang="ro-MD" sz="1800" b="0" dirty="0"/>
              <a:t>.20/21 </a:t>
            </a:r>
            <a:r>
              <a:rPr lang="ru-RU" sz="1800" b="0" dirty="0"/>
              <a:t>ОВОС</a:t>
            </a:r>
          </a:p>
        </p:txBody>
      </p:sp>
    </p:spTree>
    <p:extLst>
      <p:ext uri="{BB962C8B-B14F-4D97-AF65-F5344CB8AC3E}">
        <p14:creationId xmlns:p14="http://schemas.microsoft.com/office/powerpoint/2010/main" val="17790137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1250" y="287338"/>
            <a:ext cx="6962775" cy="77946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об ОВОС </a:t>
            </a:r>
            <a:r>
              <a:rPr lang="ro-MD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 от 2</a:t>
            </a:r>
            <a:r>
              <a:rPr lang="ro-RO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.05 </a:t>
            </a:r>
            <a:r>
              <a:rPr lang="ro-RO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955" name="Объект 2"/>
          <p:cNvSpPr>
            <a:spLocks noGrp="1"/>
          </p:cNvSpPr>
          <p:nvPr>
            <p:ph idx="1"/>
          </p:nvPr>
        </p:nvSpPr>
        <p:spPr>
          <a:xfrm>
            <a:off x="609600" y="998538"/>
            <a:ext cx="7591425" cy="4953000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o-RO" dirty="0"/>
              <a:t>Оценка воздействия на окружающую среду</a:t>
            </a:r>
          </a:p>
        </p:txBody>
      </p:sp>
      <p:sp>
        <p:nvSpPr>
          <p:cNvPr id="4" name="Овал 3"/>
          <p:cNvSpPr/>
          <p:nvPr/>
        </p:nvSpPr>
        <p:spPr>
          <a:xfrm>
            <a:off x="1866548" y="1793559"/>
            <a:ext cx="1863969" cy="114300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000" dirty="0">
                <a:solidFill>
                  <a:srgbClr val="C00000"/>
                </a:solidFill>
              </a:rPr>
              <a:t>Качество среды</a:t>
            </a:r>
          </a:p>
        </p:txBody>
      </p:sp>
      <p:sp>
        <p:nvSpPr>
          <p:cNvPr id="5" name="Овал 4"/>
          <p:cNvSpPr/>
          <p:nvPr/>
        </p:nvSpPr>
        <p:spPr>
          <a:xfrm>
            <a:off x="2321168" y="4396740"/>
            <a:ext cx="2425644" cy="1035872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000" dirty="0">
                <a:solidFill>
                  <a:srgbClr val="C00000"/>
                </a:solidFill>
              </a:rPr>
              <a:t>Источник загрязнения</a:t>
            </a:r>
          </a:p>
        </p:txBody>
      </p:sp>
      <p:sp>
        <p:nvSpPr>
          <p:cNvPr id="6" name="Блок-схема: узел 5"/>
          <p:cNvSpPr/>
          <p:nvPr/>
        </p:nvSpPr>
        <p:spPr>
          <a:xfrm>
            <a:off x="4135438" y="3004820"/>
            <a:ext cx="2033588" cy="1122680"/>
          </a:xfrm>
          <a:prstGeom prst="flowChartConnector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hangingPunct="0">
              <a:defRPr/>
            </a:pPr>
            <a:r>
              <a:rPr lang="ru-RU" altLang="ro-RO" sz="2000" dirty="0">
                <a:solidFill>
                  <a:srgbClr val="C00000"/>
                </a:solidFill>
                <a:latin typeface="Calibri" panose="020F0502020204030204" pitchFamily="34" charset="0"/>
              </a:rPr>
              <a:t>Мероприятия</a:t>
            </a:r>
          </a:p>
        </p:txBody>
      </p:sp>
      <p:sp>
        <p:nvSpPr>
          <p:cNvPr id="7" name="Блок-схема: узел 6"/>
          <p:cNvSpPr/>
          <p:nvPr/>
        </p:nvSpPr>
        <p:spPr>
          <a:xfrm>
            <a:off x="4986338" y="1831659"/>
            <a:ext cx="2039815" cy="1066800"/>
          </a:xfrm>
          <a:prstGeom prst="flowChartConnector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000" dirty="0">
                <a:solidFill>
                  <a:srgbClr val="C00000"/>
                </a:solidFill>
              </a:rPr>
              <a:t>ОВОС</a:t>
            </a:r>
          </a:p>
        </p:txBody>
      </p:sp>
      <p:cxnSp>
        <p:nvCxnSpPr>
          <p:cNvPr id="11" name="Скругленная соединительная линия 10"/>
          <p:cNvCxnSpPr/>
          <p:nvPr/>
        </p:nvCxnSpPr>
        <p:spPr>
          <a:xfrm flipV="1">
            <a:off x="3346450" y="2514600"/>
            <a:ext cx="1577975" cy="960438"/>
          </a:xfrm>
          <a:prstGeom prst="curvedConnector3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Управляющая кнопка: домой 14">
            <a:hlinkClick r:id="" action="ppaction://hlinkshowjump?jump=firstslide" highlightClick="1"/>
          </p:cNvPr>
          <p:cNvSpPr/>
          <p:nvPr/>
        </p:nvSpPr>
        <p:spPr>
          <a:xfrm>
            <a:off x="489745" y="3169412"/>
            <a:ext cx="962230" cy="1042416"/>
          </a:xfrm>
          <a:prstGeom prst="actionButtonHom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2400" b="0">
              <a:solidFill>
                <a:prstClr val="black"/>
              </a:solidFill>
            </a:endParaRPr>
          </a:p>
        </p:txBody>
      </p:sp>
      <p:sp>
        <p:nvSpPr>
          <p:cNvPr id="16" name="Управляющая кнопка: домой 15">
            <a:hlinkClick r:id="" action="ppaction://hlinkshowjump?jump=firstslide" highlightClick="1"/>
          </p:cNvPr>
          <p:cNvSpPr/>
          <p:nvPr/>
        </p:nvSpPr>
        <p:spPr>
          <a:xfrm>
            <a:off x="489745" y="3887280"/>
            <a:ext cx="962230" cy="1042416"/>
          </a:xfrm>
          <a:prstGeom prst="actionButtonHom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2400" b="0">
              <a:solidFill>
                <a:prstClr val="black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1552575" y="2822575"/>
            <a:ext cx="352425" cy="4159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1754235" y="4038600"/>
            <a:ext cx="627062" cy="5619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Скругленная соединительная линия 44"/>
          <p:cNvCxnSpPr/>
          <p:nvPr/>
        </p:nvCxnSpPr>
        <p:spPr>
          <a:xfrm flipV="1">
            <a:off x="3073400" y="2971800"/>
            <a:ext cx="1912938" cy="1370013"/>
          </a:xfrm>
          <a:prstGeom prst="curvedConnector3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6013450" y="3665537"/>
            <a:ext cx="317500" cy="55245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Вертикальный свиток 56"/>
          <p:cNvSpPr/>
          <p:nvPr/>
        </p:nvSpPr>
        <p:spPr>
          <a:xfrm>
            <a:off x="4746812" y="4211828"/>
            <a:ext cx="1785285" cy="1431544"/>
          </a:xfrm>
          <a:prstGeom prst="verticalScroll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0" hangingPunct="0">
              <a:defRPr/>
            </a:pPr>
            <a:r>
              <a:rPr lang="ru-RU" altLang="ro-RO" sz="1800" dirty="0">
                <a:solidFill>
                  <a:srgbClr val="000000"/>
                </a:solidFill>
                <a:latin typeface="Calibri" panose="020F0502020204030204" pitchFamily="34" charset="0"/>
              </a:rPr>
              <a:t>План действий</a:t>
            </a:r>
          </a:p>
        </p:txBody>
      </p:sp>
      <p:sp>
        <p:nvSpPr>
          <p:cNvPr id="58" name="Вертикальный свиток 57"/>
          <p:cNvSpPr/>
          <p:nvPr/>
        </p:nvSpPr>
        <p:spPr>
          <a:xfrm>
            <a:off x="6532097" y="4142740"/>
            <a:ext cx="1966443" cy="1446314"/>
          </a:xfrm>
          <a:prstGeom prst="verticalScroll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800" dirty="0">
                <a:solidFill>
                  <a:prstClr val="black"/>
                </a:solidFill>
              </a:rPr>
              <a:t>Мониторинг</a:t>
            </a:r>
          </a:p>
        </p:txBody>
      </p:sp>
      <p:cxnSp>
        <p:nvCxnSpPr>
          <p:cNvPr id="65" name="Прямая со стрелкой 64"/>
          <p:cNvCxnSpPr/>
          <p:nvPr/>
        </p:nvCxnSpPr>
        <p:spPr>
          <a:xfrm>
            <a:off x="6330950" y="4846638"/>
            <a:ext cx="361950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Прямоугольник 69"/>
          <p:cNvSpPr/>
          <p:nvPr/>
        </p:nvSpPr>
        <p:spPr>
          <a:xfrm>
            <a:off x="2067767" y="3370584"/>
            <a:ext cx="1536208" cy="63880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400" dirty="0">
                <a:solidFill>
                  <a:srgbClr val="C00000"/>
                </a:solidFill>
              </a:rPr>
              <a:t>Воздействие</a:t>
            </a:r>
          </a:p>
        </p:txBody>
      </p:sp>
      <p:cxnSp>
        <p:nvCxnSpPr>
          <p:cNvPr id="72" name="Прямая со стрелкой 71"/>
          <p:cNvCxnSpPr/>
          <p:nvPr/>
        </p:nvCxnSpPr>
        <p:spPr>
          <a:xfrm>
            <a:off x="2846388" y="4038600"/>
            <a:ext cx="0" cy="3587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>
            <a:off x="1687514" y="3781425"/>
            <a:ext cx="38025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 flipH="1">
            <a:off x="6169025" y="2980619"/>
            <a:ext cx="323850" cy="3063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Прямоугольник 87"/>
          <p:cNvSpPr/>
          <p:nvPr/>
        </p:nvSpPr>
        <p:spPr>
          <a:xfrm>
            <a:off x="524436" y="1793559"/>
            <a:ext cx="1163078" cy="7972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o-MD" sz="2400" b="0" dirty="0">
                <a:solidFill>
                  <a:prstClr val="black"/>
                </a:solidFill>
              </a:rPr>
              <a:t>AE</a:t>
            </a:r>
            <a:endParaRPr lang="ru-RU" sz="2400" b="0" dirty="0">
              <a:solidFill>
                <a:prstClr val="black"/>
              </a:solidFill>
            </a:endParaRPr>
          </a:p>
        </p:txBody>
      </p:sp>
      <p:cxnSp>
        <p:nvCxnSpPr>
          <p:cNvPr id="90" name="Прямая со стрелкой 89"/>
          <p:cNvCxnSpPr/>
          <p:nvPr/>
        </p:nvCxnSpPr>
        <p:spPr>
          <a:xfrm flipH="1">
            <a:off x="1084263" y="2590800"/>
            <a:ext cx="182562" cy="628650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5366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2181" y="1294420"/>
            <a:ext cx="8552329" cy="5545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dirty="0">
              <a:solidFill>
                <a:srgbClr val="000000"/>
              </a:solidFill>
              <a:latin typeface="Times New Roman CE"/>
              <a:ea typeface="Times New Roman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dirty="0">
              <a:solidFill>
                <a:srgbClr val="000000"/>
              </a:solidFill>
              <a:latin typeface="Times New Roman CE"/>
              <a:ea typeface="Times New Roman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dirty="0">
              <a:solidFill>
                <a:srgbClr val="000000"/>
              </a:solidFill>
              <a:latin typeface="Times New Roman CE"/>
              <a:ea typeface="Times New Roman"/>
            </a:endParaRPr>
          </a:p>
          <a:p>
            <a:pPr lvl="0"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+mj-lt"/>
                <a:ea typeface="Times New Roman"/>
              </a:rPr>
              <a:t> Цель ЭЭ: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+mj-lt"/>
                <a:ea typeface="Times New Roman"/>
              </a:rPr>
              <a:t>  </a:t>
            </a:r>
            <a:r>
              <a:rPr lang="ru-RU" sz="1800" b="0" dirty="0">
                <a:solidFill>
                  <a:srgbClr val="000000"/>
                </a:solidFill>
                <a:latin typeface="+mj-lt"/>
                <a:ea typeface="Times New Roman"/>
              </a:rPr>
              <a:t>принятие обоснованных решений и утверждение актов, которые предусматривают использование природных ресурсов и природоохранных мер и его компонентов;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rgbClr val="000000"/>
                </a:solidFill>
                <a:latin typeface="+mj-lt"/>
                <a:ea typeface="Times New Roman"/>
              </a:rPr>
              <a:t>  предотвращать или минимизировать возможное прямое, косвенное или кумулятивное воздействие объектов окружающей среды и экономической деятельности, предусмотренных;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rgbClr val="000000"/>
                </a:solidFill>
                <a:latin typeface="+mj-lt"/>
                <a:ea typeface="Times New Roman"/>
              </a:rPr>
              <a:t>  поддержание экологического баланса, генетического фонда и биоразнообразия, создание оптимальных условий жизни для людей;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rgbClr val="000000"/>
                </a:solidFill>
                <a:latin typeface="+mj-lt"/>
                <a:ea typeface="Times New Roman"/>
              </a:rPr>
              <a:t>  соотношение социально-экономического развития с возможностями экосистем.</a:t>
            </a:r>
          </a:p>
          <a:p>
            <a:pPr lvl="0"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sz="1800" b="0" dirty="0">
                <a:solidFill>
                  <a:srgbClr val="000000"/>
                </a:solidFill>
                <a:latin typeface="+mj-lt"/>
                <a:ea typeface="Times New Roman"/>
              </a:rPr>
              <a:t>Экологическая экспертиза осуществляется Агентством по охране окружающей среды / общественными объединениями</a:t>
            </a: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243" y="1435215"/>
            <a:ext cx="832374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21" name="Лента лицом вниз 20"/>
          <p:cNvSpPr/>
          <p:nvPr/>
        </p:nvSpPr>
        <p:spPr bwMode="auto">
          <a:xfrm>
            <a:off x="524435" y="1535597"/>
            <a:ext cx="8095130" cy="1059685"/>
          </a:xfrm>
          <a:prstGeom prst="ribb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ru-RU" sz="2000" kern="0" dirty="0">
                <a:solidFill>
                  <a:schemeClr val="tx1"/>
                </a:solidFill>
                <a:latin typeface="Arial"/>
              </a:rPr>
              <a:t>Закон </a:t>
            </a:r>
            <a:r>
              <a:rPr lang="ro-MD" sz="2000" kern="0" dirty="0">
                <a:solidFill>
                  <a:schemeClr val="tx1"/>
                </a:solidFill>
                <a:latin typeface="Arial"/>
              </a:rPr>
              <a:t> nr.851</a:t>
            </a:r>
            <a:r>
              <a:rPr lang="ru-RU" sz="2000" kern="0" dirty="0">
                <a:solidFill>
                  <a:schemeClr val="tx1"/>
                </a:solidFill>
                <a:latin typeface="Arial"/>
              </a:rPr>
              <a:t> об экологической экспертизе</a:t>
            </a:r>
            <a:r>
              <a:rPr lang="ro-MD" sz="2000" kern="0" dirty="0">
                <a:solidFill>
                  <a:schemeClr val="tx1"/>
                </a:solidFill>
                <a:latin typeface="Arial"/>
              </a:rPr>
              <a:t> </a:t>
            </a:r>
            <a:endParaRPr kumimoji="0" lang="ru-RU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69827432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8243" y="1435217"/>
            <a:ext cx="8552329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dirty="0">
              <a:solidFill>
                <a:srgbClr val="000000"/>
              </a:solidFill>
              <a:latin typeface="Times New Roman CE"/>
              <a:ea typeface="Times New Roman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dirty="0">
              <a:solidFill>
                <a:srgbClr val="000000"/>
              </a:solidFill>
              <a:latin typeface="Times New Roman CE"/>
              <a:ea typeface="Times New Roman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dirty="0">
              <a:solidFill>
                <a:srgbClr val="000000"/>
              </a:solidFill>
              <a:latin typeface="Times New Roman CE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243" y="1435215"/>
            <a:ext cx="832374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21" name="Лента лицом вниз 20"/>
          <p:cNvSpPr/>
          <p:nvPr/>
        </p:nvSpPr>
        <p:spPr bwMode="auto">
          <a:xfrm>
            <a:off x="524434" y="1535597"/>
            <a:ext cx="7987553" cy="1059685"/>
          </a:xfrm>
          <a:prstGeom prst="ribb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ru-RU" sz="2000" kern="0" dirty="0">
                <a:solidFill>
                  <a:srgbClr val="000000"/>
                </a:solidFill>
              </a:rPr>
              <a:t>Закон </a:t>
            </a:r>
            <a:r>
              <a:rPr lang="ro-MD" sz="2000" kern="0" dirty="0">
                <a:solidFill>
                  <a:srgbClr val="000000"/>
                </a:solidFill>
              </a:rPr>
              <a:t> nr.851</a:t>
            </a:r>
            <a:r>
              <a:rPr lang="ru-RU" sz="2000" kern="0" dirty="0">
                <a:solidFill>
                  <a:srgbClr val="000000"/>
                </a:solidFill>
              </a:rPr>
              <a:t> об экологической экспертизе</a:t>
            </a:r>
            <a:r>
              <a:rPr lang="ro-MD" sz="2000" kern="0" dirty="0">
                <a:solidFill>
                  <a:srgbClr val="000000"/>
                </a:solidFill>
              </a:rPr>
              <a:t> 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2306" y="2666323"/>
            <a:ext cx="8208266" cy="3384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Основными задачами системы государственной экологической экспертизы являются:</a:t>
            </a: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solidFill>
                <a:srgbClr val="000000"/>
              </a:solidFill>
              <a:latin typeface="+mn-lt"/>
              <a:ea typeface="Times New Roman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обеспечение экологической экспертизы проектов законодательных актов, проектной документации и других материалов;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800" b="0" dirty="0">
              <a:solidFill>
                <a:srgbClr val="000000"/>
              </a:solidFill>
              <a:latin typeface="+mn-lt"/>
              <a:ea typeface="Times New Roman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обеспечение правильного применения бенефициарами и исполнителями проектной документации положений законодательных актов и других действующих нормативных актов, а также норм и инструкций на местах;</a:t>
            </a:r>
            <a:endParaRPr lang="ru-RU" sz="1800" b="0" dirty="0">
              <a:effectLst/>
              <a:latin typeface="+mn-lt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72813393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8243" y="1435217"/>
            <a:ext cx="8552329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dirty="0">
              <a:solidFill>
                <a:srgbClr val="000000"/>
              </a:solidFill>
              <a:latin typeface="Times New Roman CE"/>
              <a:ea typeface="Times New Roman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dirty="0">
              <a:solidFill>
                <a:srgbClr val="000000"/>
              </a:solidFill>
              <a:latin typeface="Times New Roman CE"/>
              <a:ea typeface="Times New Roman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dirty="0">
              <a:solidFill>
                <a:srgbClr val="000000"/>
              </a:solidFill>
              <a:latin typeface="Times New Roman CE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243" y="1435215"/>
            <a:ext cx="832374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21" name="Лента лицом вниз 20"/>
          <p:cNvSpPr/>
          <p:nvPr/>
        </p:nvSpPr>
        <p:spPr bwMode="auto">
          <a:xfrm>
            <a:off x="524434" y="1425362"/>
            <a:ext cx="8108577" cy="1059685"/>
          </a:xfrm>
          <a:prstGeom prst="ribb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ru-RU" sz="2000" dirty="0">
                <a:solidFill>
                  <a:schemeClr val="tx1"/>
                </a:solidFill>
              </a:rPr>
              <a:t>Закон № 851 об экологической экспертизе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8243" y="2485047"/>
            <a:ext cx="8727157" cy="4704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en-US" sz="1800" b="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Ct. 5</a:t>
            </a:r>
            <a:r>
              <a:rPr lang="ru-RU" sz="1800" b="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 предусматривает основные принципы экологической экспертизы.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обязательное выполнение государственной экологической экспертизы до принятия законодательных / нормативных актов, которые могут оказать влияние на окружающую среду;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комплексное понимание влияния экономической деятельности на окружающую среду;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научное обоснование, объективность и законность мнений ЭО;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В статье 6 предусматривается, что государственная экологическая экспертиза проводится для предполагаемых экономических объектов и видов деятельности, которые не подвергались оценке воздействия на окружающую среду.</a:t>
            </a:r>
            <a:endParaRPr lang="ro-MD" sz="1800" b="0" dirty="0">
              <a:solidFill>
                <a:srgbClr val="000000"/>
              </a:solidFill>
              <a:latin typeface="+mj-lt"/>
              <a:ea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o-MD" sz="1800" b="0" dirty="0">
              <a:solidFill>
                <a:srgbClr val="000000"/>
              </a:solidFill>
              <a:effectLst/>
              <a:latin typeface="+mj-lt"/>
              <a:ea typeface="Calibri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o-MD" sz="1800" b="0" dirty="0">
              <a:solidFill>
                <a:srgbClr val="000000"/>
              </a:solidFill>
              <a:latin typeface="+mj-lt"/>
              <a:ea typeface="Calibri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o-MD" sz="1800" b="0" dirty="0">
              <a:solidFill>
                <a:srgbClr val="000000"/>
              </a:solidFill>
              <a:effectLst/>
              <a:latin typeface="+mj-lt"/>
              <a:ea typeface="Calibri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b="0" dirty="0">
              <a:effectLst/>
              <a:latin typeface="+mj-lt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27702094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8243" y="1435217"/>
            <a:ext cx="8552329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dirty="0">
              <a:solidFill>
                <a:srgbClr val="000000"/>
              </a:solidFill>
              <a:latin typeface="Times New Roman CE"/>
              <a:ea typeface="Times New Roman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dirty="0">
              <a:solidFill>
                <a:srgbClr val="000000"/>
              </a:solidFill>
              <a:latin typeface="Times New Roman CE"/>
              <a:ea typeface="Times New Roman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dirty="0">
              <a:solidFill>
                <a:srgbClr val="000000"/>
              </a:solidFill>
              <a:latin typeface="Times New Roman CE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243" y="1435215"/>
            <a:ext cx="832374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21" name="Лента лицом вниз 20"/>
          <p:cNvSpPr/>
          <p:nvPr/>
        </p:nvSpPr>
        <p:spPr bwMode="auto">
          <a:xfrm>
            <a:off x="524435" y="1535597"/>
            <a:ext cx="8095130" cy="1059685"/>
          </a:xfrm>
          <a:prstGeom prst="ribb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ru-RU" sz="2000" dirty="0">
                <a:solidFill>
                  <a:srgbClr val="000000"/>
                </a:solidFill>
              </a:rPr>
              <a:t>Закон № 851 об экологической экспертизе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4435" y="2478064"/>
            <a:ext cx="8208266" cy="423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sz="1800" b="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Закон предусматривает организацию системы экологической экспертизы, которая создается органом выдачи и его территориальными подразделениями.</a:t>
            </a: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sz="1800" b="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Важно! Государственная экологическая экспертиза проектов законодательных актов и других нормативных актов, предусмотренных в статье 6, и проектной документации для сложных и потенциально опасных экономических объектов и видов деятельности осуществляется при содействии Совместной комиссии экологических экспертов</a:t>
            </a: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sz="1800" b="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В статье 9 предусматривается организация и проведение общественной экологической экспертизы,</a:t>
            </a: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sz="1800" b="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Статья 11 предусматривает права граждан и общественных объединений в области организации общественной экологической экспертизы.</a:t>
            </a:r>
            <a:endParaRPr lang="ru-RU" sz="1800" b="0" dirty="0">
              <a:effectLst/>
              <a:latin typeface="+mj-lt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08897580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8243" y="1435217"/>
            <a:ext cx="8552329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dirty="0">
              <a:solidFill>
                <a:srgbClr val="000000"/>
              </a:solidFill>
              <a:latin typeface="Times New Roman CE"/>
              <a:ea typeface="Times New Roman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dirty="0">
              <a:solidFill>
                <a:srgbClr val="000000"/>
              </a:solidFill>
              <a:latin typeface="Times New Roman CE"/>
              <a:ea typeface="Times New Roman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dirty="0">
              <a:solidFill>
                <a:srgbClr val="000000"/>
              </a:solidFill>
              <a:latin typeface="Times New Roman CE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243" y="1435215"/>
            <a:ext cx="832374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21" name="Лента лицом вниз 20"/>
          <p:cNvSpPr/>
          <p:nvPr/>
        </p:nvSpPr>
        <p:spPr bwMode="auto">
          <a:xfrm>
            <a:off x="524435" y="1535597"/>
            <a:ext cx="7463118" cy="1059685"/>
          </a:xfrm>
          <a:prstGeom prst="ribb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ru-RU" sz="2000" dirty="0">
                <a:solidFill>
                  <a:srgbClr val="000000"/>
                </a:solidFill>
              </a:rPr>
              <a:t>Закон № 851 об экологической экспертизе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2306" y="2666323"/>
            <a:ext cx="8208266" cy="4468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sz="1800" b="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Статья 13 предусматривает условия для отказа в регистрации заявки на проведение экологической экспертизы.</a:t>
            </a: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sz="1800" b="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общественная экологическая экспертиза была проведена дважды ранее, и в проекте не были внесены существенные изменения;</a:t>
            </a: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sz="1800" b="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намеревается провести экспертизу проектной документации на объекты, связанные с государственной безопасностью и / или информацией, составляющей государственную, коммерческую и / или другую тайну, охраняемую законом;</a:t>
            </a: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sz="1800" b="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статус общественного объединения не предусматривает такой вид деятельности;</a:t>
            </a: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sz="1800" b="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Art.14. Мнение экологической </a:t>
            </a:r>
            <a:r>
              <a:rPr lang="ru-RU" sz="1800" b="0" dirty="0" err="1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экологической</a:t>
            </a:r>
            <a:r>
              <a:rPr lang="ru-RU" sz="1800" b="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 экспертизы является рекомендацией</a:t>
            </a:r>
            <a:r>
              <a:rPr lang="ro-MD" sz="1800" b="0" dirty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 </a:t>
            </a:r>
            <a:endParaRPr lang="ru-RU" sz="1800" b="0" dirty="0">
              <a:latin typeface="+mj-lt"/>
              <a:ea typeface="Calibri"/>
              <a:cs typeface="Times New Roman"/>
            </a:endParaRPr>
          </a:p>
          <a:p>
            <a:r>
              <a:rPr lang="en-US" sz="1800" b="0" dirty="0">
                <a:solidFill>
                  <a:srgbClr val="000000"/>
                </a:solidFill>
                <a:latin typeface="+mj-lt"/>
                <a:ea typeface="Times New Roman"/>
              </a:rPr>
              <a:t/>
            </a:r>
            <a:br>
              <a:rPr lang="en-US" sz="1800" b="0" dirty="0">
                <a:solidFill>
                  <a:srgbClr val="000000"/>
                </a:solidFill>
                <a:latin typeface="+mj-lt"/>
                <a:ea typeface="Times New Roman"/>
              </a:rPr>
            </a:br>
            <a:r>
              <a:rPr lang="en-US" sz="1800" b="0" i="1" dirty="0">
                <a:solidFill>
                  <a:srgbClr val="0000FF"/>
                </a:solidFill>
                <a:latin typeface="+mj-lt"/>
                <a:ea typeface="Times New Roman"/>
              </a:rPr>
              <a:t>   </a:t>
            </a:r>
            <a:endParaRPr lang="ru-RU" sz="1800" b="0" dirty="0">
              <a:effectLst/>
              <a:latin typeface="+mj-lt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2008660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9624" y="518868"/>
            <a:ext cx="863301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400" kern="0" dirty="0">
              <a:solidFill>
                <a:schemeClr val="tx1"/>
              </a:solidFill>
              <a:latin typeface="Arial"/>
              <a:cs typeface="+mn-cs"/>
            </a:endParaRPr>
          </a:p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400" kern="0" dirty="0">
              <a:solidFill>
                <a:schemeClr val="tx1"/>
              </a:solidFill>
              <a:latin typeface="Arial"/>
              <a:cs typeface="+mn-cs"/>
            </a:endParaRPr>
          </a:p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400" kern="0" dirty="0">
              <a:solidFill>
                <a:schemeClr val="tx1"/>
              </a:solidFill>
              <a:latin typeface="Arial"/>
              <a:cs typeface="+mn-cs"/>
            </a:endParaRPr>
          </a:p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2400" kern="0" dirty="0">
                <a:solidFill>
                  <a:schemeClr val="tx1"/>
                </a:solidFill>
                <a:latin typeface="Arial"/>
                <a:cs typeface="+mn-cs"/>
              </a:rPr>
              <a:t>Продолжение</a:t>
            </a:r>
          </a:p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2000" kern="0" dirty="0">
                <a:solidFill>
                  <a:schemeClr val="tx1"/>
                </a:solidFill>
                <a:latin typeface="Arial"/>
                <a:cs typeface="+mn-cs"/>
              </a:rPr>
              <a:t>Законодательство, которое требует согласования в соответствии с Соглашением:</a:t>
            </a:r>
          </a:p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kern="0" dirty="0">
                <a:solidFill>
                  <a:schemeClr val="tx1"/>
                </a:solidFill>
                <a:latin typeface="Arial"/>
                <a:cs typeface="+mn-cs"/>
              </a:rPr>
              <a:t>Директива 2011/92 / ЕС Европейского парламента и Совета от 13 декабря 2011 года </a:t>
            </a:r>
            <a:r>
              <a:rPr lang="ru-RU" sz="1800" b="0" kern="0" dirty="0">
                <a:solidFill>
                  <a:schemeClr val="tx1"/>
                </a:solidFill>
                <a:latin typeface="Arial"/>
                <a:cs typeface="+mn-cs"/>
              </a:rPr>
              <a:t>об оценке воздействия определенных государственных и частных проектов на окружающую среду - принятие на срок от 2 до 3 лет</a:t>
            </a:r>
          </a:p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kern="0" dirty="0">
                <a:solidFill>
                  <a:schemeClr val="tx1"/>
                </a:solidFill>
                <a:latin typeface="Arial"/>
                <a:cs typeface="+mn-cs"/>
              </a:rPr>
              <a:t>Директива 2003/4 / EC Европейского парламента и Совета от 28 января 2003 года </a:t>
            </a:r>
            <a:r>
              <a:rPr lang="ru-RU" sz="1800" b="0" kern="0" dirty="0">
                <a:solidFill>
                  <a:schemeClr val="tx1"/>
                </a:solidFill>
                <a:latin typeface="Arial"/>
                <a:cs typeface="+mn-cs"/>
              </a:rPr>
              <a:t>о доступе общественности к экологической информации - от 2 до 3 лет</a:t>
            </a:r>
          </a:p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kern="0" dirty="0">
                <a:solidFill>
                  <a:schemeClr val="tx1"/>
                </a:solidFill>
                <a:latin typeface="Arial"/>
                <a:cs typeface="+mn-cs"/>
              </a:rPr>
              <a:t>Директива 2000/60 / ЕС Европейского парламента и Совета от 23 октября 2000 года, </a:t>
            </a:r>
            <a:r>
              <a:rPr lang="ru-RU" sz="1800" b="0" kern="0" dirty="0">
                <a:solidFill>
                  <a:schemeClr val="tx1"/>
                </a:solidFill>
                <a:latin typeface="Arial"/>
                <a:cs typeface="+mn-cs"/>
              </a:rPr>
              <a:t>устанавливающая рамки для действий Сообщества в области водной политики с поправками, внесенными Решением № 2455/2001 </a:t>
            </a:r>
            <a:r>
              <a:rPr lang="ru-RU" sz="1800" kern="0" dirty="0">
                <a:solidFill>
                  <a:schemeClr val="tx1"/>
                </a:solidFill>
                <a:latin typeface="Arial"/>
                <a:cs typeface="+mn-cs"/>
              </a:rPr>
              <a:t>/ EC. Применение - </a:t>
            </a:r>
            <a:r>
              <a:rPr lang="ru-RU" sz="1800" b="0" kern="0" dirty="0">
                <a:solidFill>
                  <a:schemeClr val="tx1"/>
                </a:solidFill>
                <a:latin typeface="Arial"/>
                <a:cs typeface="+mn-cs"/>
              </a:rPr>
              <a:t>принятие в течение </a:t>
            </a:r>
            <a:r>
              <a:rPr lang="ru-RU" sz="2400" b="0" kern="0" dirty="0">
                <a:solidFill>
                  <a:schemeClr val="tx1"/>
                </a:solidFill>
                <a:latin typeface="Arial"/>
                <a:cs typeface="+mn-cs"/>
              </a:rPr>
              <a:t>3</a:t>
            </a:r>
            <a:r>
              <a:rPr lang="en-US" sz="2400" b="0" kern="0" dirty="0">
                <a:solidFill>
                  <a:schemeClr val="tx1"/>
                </a:solidFill>
                <a:latin typeface="Arial"/>
                <a:cs typeface="+mn-cs"/>
              </a:rPr>
              <a:t>-</a:t>
            </a:r>
            <a:r>
              <a:rPr lang="ru-RU" sz="2400" b="0" kern="0" dirty="0">
                <a:solidFill>
                  <a:schemeClr val="tx1"/>
                </a:solidFill>
                <a:latin typeface="Arial"/>
                <a:cs typeface="+mn-cs"/>
              </a:rPr>
              <a:t>х лет</a:t>
            </a:r>
            <a:endParaRPr lang="ru-RU" sz="1800" b="0" kern="0" dirty="0">
              <a:solidFill>
                <a:schemeClr val="tx1"/>
              </a:solidFill>
              <a:latin typeface="Arial"/>
              <a:cs typeface="+mn-cs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090034" y="1526043"/>
            <a:ext cx="1684071" cy="1196789"/>
          </a:xfrm>
          <a:prstGeom prst="roundRect">
            <a:avLst>
              <a:gd name="adj" fmla="val 10000"/>
            </a:avLst>
          </a:prstGeom>
          <a:blipFill rotWithShape="1">
            <a:blip r:embed="rId8"/>
            <a:stretch>
              <a:fillRect/>
            </a:stretch>
          </a:blipFill>
          <a:ln w="15875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</p:sp>
    </p:spTree>
    <p:extLst>
      <p:ext uri="{BB962C8B-B14F-4D97-AF65-F5344CB8AC3E}">
        <p14:creationId xmlns:p14="http://schemas.microsoft.com/office/powerpoint/2010/main" val="2651001900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8243" y="1435217"/>
            <a:ext cx="8552329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dirty="0">
              <a:solidFill>
                <a:srgbClr val="000000"/>
              </a:solidFill>
              <a:latin typeface="Times New Roman CE"/>
              <a:ea typeface="Times New Roman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dirty="0">
              <a:solidFill>
                <a:srgbClr val="000000"/>
              </a:solidFill>
              <a:latin typeface="Times New Roman CE"/>
              <a:ea typeface="Times New Roman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dirty="0">
              <a:solidFill>
                <a:srgbClr val="000000"/>
              </a:solidFill>
              <a:latin typeface="Times New Roman CE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243" y="1435215"/>
            <a:ext cx="832374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21" name="Лента лицом вниз 20"/>
          <p:cNvSpPr/>
          <p:nvPr/>
        </p:nvSpPr>
        <p:spPr bwMode="auto">
          <a:xfrm>
            <a:off x="524435" y="1535597"/>
            <a:ext cx="7463118" cy="1059685"/>
          </a:xfrm>
          <a:prstGeom prst="ribb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ru-RU" sz="2000" dirty="0">
                <a:solidFill>
                  <a:srgbClr val="000000"/>
                </a:solidFill>
              </a:rPr>
              <a:t>Закон № 851 об экологической экспертизе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2306" y="2666323"/>
            <a:ext cx="8208266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15000"/>
              </a:lnSpc>
              <a:spcAft>
                <a:spcPts val="0"/>
              </a:spcAft>
            </a:pPr>
            <a:endParaRPr lang="ro-MD" sz="1800" dirty="0">
              <a:effectLst/>
              <a:latin typeface="Calibri"/>
              <a:ea typeface="Calibri"/>
              <a:cs typeface="Times New Roman"/>
            </a:endParaRP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endParaRPr lang="ru-RU" sz="1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Блок-схема: несколько документов 5"/>
          <p:cNvSpPr/>
          <p:nvPr/>
        </p:nvSpPr>
        <p:spPr bwMode="auto">
          <a:xfrm>
            <a:off x="2003612" y="2783541"/>
            <a:ext cx="4753144" cy="866529"/>
          </a:xfrm>
          <a:prstGeom prst="flowChartMultidocumen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 dirty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 bwMode="auto">
          <a:xfrm>
            <a:off x="524435" y="3845859"/>
            <a:ext cx="1782347" cy="1261872"/>
          </a:xfrm>
          <a:prstGeom prst="horizontalScroll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ru-RU" sz="1800" dirty="0">
                <a:solidFill>
                  <a:schemeClr val="tx1"/>
                </a:solidFill>
                <a:latin typeface="Arial" charset="0"/>
              </a:rPr>
              <a:t>Представление док. Прилож.1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413798" y="5260696"/>
            <a:ext cx="1697390" cy="101908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Запрос, проекты, изыскания</a:t>
            </a:r>
            <a:endParaRPr kumimoji="0" lang="ru-RU" sz="2200" b="1" i="0" u="none" strike="noStrike" cap="none" normalizeH="0" baseline="0" dirty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0" name="Стрелка вниз 9"/>
          <p:cNvSpPr/>
          <p:nvPr/>
        </p:nvSpPr>
        <p:spPr bwMode="auto">
          <a:xfrm>
            <a:off x="1279246" y="4948518"/>
            <a:ext cx="484632" cy="28238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1" name="Нашивка 10"/>
          <p:cNvSpPr/>
          <p:nvPr/>
        </p:nvSpPr>
        <p:spPr bwMode="auto">
          <a:xfrm>
            <a:off x="2420471" y="4234479"/>
            <a:ext cx="484632" cy="484632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2" name="Горизонтальный свиток 11"/>
          <p:cNvSpPr/>
          <p:nvPr/>
        </p:nvSpPr>
        <p:spPr bwMode="auto">
          <a:xfrm>
            <a:off x="2905103" y="3845859"/>
            <a:ext cx="1559304" cy="1261872"/>
          </a:xfrm>
          <a:prstGeom prst="horizontalScroll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Рассмотрение док.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663867" y="2783541"/>
            <a:ext cx="4572000" cy="65864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28600"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 CE"/>
                <a:ea typeface="Times New Roman"/>
                <a:cs typeface="Times New Roman"/>
              </a:rPr>
              <a:t>ОРГАНИЗАЦИЯ ГОСУДАРСТВЕННОЙ ЭКОЛОГИЧЕСКОЙ ЭКСПЕРТИЗЫ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642" y="4962246"/>
            <a:ext cx="530225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Скругленный прямоугольник 23"/>
          <p:cNvSpPr/>
          <p:nvPr/>
        </p:nvSpPr>
        <p:spPr bwMode="auto">
          <a:xfrm>
            <a:off x="2208870" y="5230906"/>
            <a:ext cx="2808870" cy="112507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ru-RU" sz="1600" dirty="0">
                <a:solidFill>
                  <a:schemeClr val="tx1"/>
                </a:solidFill>
                <a:latin typeface="Arial" charset="0"/>
              </a:rPr>
              <a:t>Проверка степени точности,</a:t>
            </a:r>
          </a:p>
          <a:p>
            <a:pPr eaLnBrk="0" hangingPunct="0"/>
            <a:r>
              <a:rPr lang="ru-RU" sz="1600" dirty="0">
                <a:solidFill>
                  <a:schemeClr val="tx1"/>
                </a:solidFill>
                <a:latin typeface="Arial" charset="0"/>
              </a:rPr>
              <a:t>применяя </a:t>
            </a:r>
            <a:r>
              <a:rPr lang="ru-RU" sz="1600" dirty="0" err="1">
                <a:solidFill>
                  <a:schemeClr val="tx1"/>
                </a:solidFill>
                <a:latin typeface="Arial" charset="0"/>
              </a:rPr>
              <a:t>законод.требования</a:t>
            </a:r>
            <a:endParaRPr kumimoji="0" lang="ru-RU" sz="1600" b="1" i="0" u="none" strike="noStrike" cap="none" normalizeH="0" baseline="0" dirty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092" y="4225399"/>
            <a:ext cx="51752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Горизонтальный свиток 25"/>
          <p:cNvSpPr/>
          <p:nvPr/>
        </p:nvSpPr>
        <p:spPr bwMode="auto">
          <a:xfrm>
            <a:off x="5140383" y="3827840"/>
            <a:ext cx="1559304" cy="1261872"/>
          </a:xfrm>
          <a:prstGeom prst="horizontalScroll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Процесс проведения ЭЭ</a:t>
            </a:r>
            <a:r>
              <a:rPr kumimoji="0" lang="ro-MD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170" y="5015755"/>
            <a:ext cx="530225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Скругленный прямоугольник 27"/>
          <p:cNvSpPr/>
          <p:nvPr/>
        </p:nvSpPr>
        <p:spPr bwMode="auto">
          <a:xfrm>
            <a:off x="5167618" y="5314205"/>
            <a:ext cx="2120688" cy="101908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закдючения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Блок-схема: перфолента 21"/>
          <p:cNvSpPr/>
          <p:nvPr/>
        </p:nvSpPr>
        <p:spPr bwMode="auto">
          <a:xfrm>
            <a:off x="7835697" y="3650071"/>
            <a:ext cx="1066256" cy="2244314"/>
          </a:xfrm>
          <a:prstGeom prst="flowChartPunchedTap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Оплата за ЭЭ</a:t>
            </a:r>
          </a:p>
        </p:txBody>
      </p:sp>
      <p:sp>
        <p:nvSpPr>
          <p:cNvPr id="23" name="Управляющая кнопка: в конец 22">
            <a:hlinkClick r:id="" action="ppaction://hlinkshowjump?jump=lastslide" highlightClick="1"/>
          </p:cNvPr>
          <p:cNvSpPr/>
          <p:nvPr/>
        </p:nvSpPr>
        <p:spPr bwMode="auto">
          <a:xfrm>
            <a:off x="6945137" y="4568504"/>
            <a:ext cx="706239" cy="447251"/>
          </a:xfrm>
          <a:prstGeom prst="actionButtonEn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704033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8243" y="1435217"/>
            <a:ext cx="8552329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dirty="0">
              <a:solidFill>
                <a:srgbClr val="000000"/>
              </a:solidFill>
              <a:latin typeface="Times New Roman CE"/>
              <a:ea typeface="Times New Roman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dirty="0">
              <a:solidFill>
                <a:srgbClr val="000000"/>
              </a:solidFill>
              <a:latin typeface="Times New Roman CE"/>
              <a:ea typeface="Times New Roman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dirty="0">
              <a:solidFill>
                <a:srgbClr val="000000"/>
              </a:solidFill>
              <a:latin typeface="Times New Roman CE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243" y="1435215"/>
            <a:ext cx="832374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21" name="Лента лицом вниз 20"/>
          <p:cNvSpPr/>
          <p:nvPr/>
        </p:nvSpPr>
        <p:spPr bwMode="auto">
          <a:xfrm>
            <a:off x="532306" y="1520927"/>
            <a:ext cx="7463118" cy="1059685"/>
          </a:xfrm>
          <a:prstGeom prst="ribb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ru-RU" sz="2000" dirty="0">
                <a:solidFill>
                  <a:srgbClr val="000000"/>
                </a:solidFill>
              </a:rPr>
              <a:t>Закон № 851 об экологической экспертизе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2306" y="2666323"/>
            <a:ext cx="8208266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15000"/>
              </a:lnSpc>
              <a:spcAft>
                <a:spcPts val="0"/>
              </a:spcAft>
            </a:pPr>
            <a:endParaRPr lang="ro-MD" sz="1800" dirty="0">
              <a:effectLst/>
              <a:latin typeface="Calibri"/>
              <a:ea typeface="Calibri"/>
              <a:cs typeface="Times New Roman"/>
            </a:endParaRP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endParaRPr lang="ru-RU" sz="1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Блок-схема: несколько документов 5"/>
          <p:cNvSpPr/>
          <p:nvPr/>
        </p:nvSpPr>
        <p:spPr bwMode="auto">
          <a:xfrm>
            <a:off x="2003611" y="2783541"/>
            <a:ext cx="5204013" cy="866529"/>
          </a:xfrm>
          <a:prstGeom prst="flowChartMultidocumen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 dirty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68147" y="2783541"/>
            <a:ext cx="3667719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solidFill>
                  <a:schemeClr val="tx1"/>
                </a:solidFill>
                <a:latin typeface="+mj-lt"/>
                <a:ea typeface="Times New Roman"/>
                <a:cs typeface="Times New Roman"/>
              </a:rPr>
              <a:t>Приложение</a:t>
            </a:r>
            <a:r>
              <a:rPr lang="ro-MD" sz="1800" dirty="0">
                <a:solidFill>
                  <a:schemeClr val="tx1"/>
                </a:solidFill>
                <a:latin typeface="+mj-lt"/>
                <a:ea typeface="Times New Roman"/>
                <a:cs typeface="Times New Roman"/>
              </a:rPr>
              <a:t> 1/   </a:t>
            </a:r>
            <a:r>
              <a:rPr lang="ru-RU" sz="1800" dirty="0">
                <a:solidFill>
                  <a:schemeClr val="tx1"/>
                </a:solidFill>
                <a:latin typeface="+mj-lt"/>
                <a:ea typeface="Times New Roman"/>
                <a:cs typeface="Times New Roman"/>
              </a:rPr>
              <a:t>Прилож.2</a:t>
            </a:r>
            <a:endParaRPr lang="ru-RU" sz="1800" dirty="0">
              <a:solidFill>
                <a:schemeClr val="tx1"/>
              </a:solidFill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9" name="Вертикальный свиток 8"/>
          <p:cNvSpPr/>
          <p:nvPr/>
        </p:nvSpPr>
        <p:spPr bwMode="auto">
          <a:xfrm>
            <a:off x="1008156" y="4048190"/>
            <a:ext cx="1910764" cy="1705535"/>
          </a:xfrm>
          <a:prstGeom prst="verticalScroll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Область </a:t>
            </a:r>
            <a:r>
              <a:rPr kumimoji="0" lang="ru-RU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инфраст-руктуры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Вертикальный свиток 22"/>
          <p:cNvSpPr/>
          <p:nvPr/>
        </p:nvSpPr>
        <p:spPr bwMode="auto">
          <a:xfrm>
            <a:off x="2777297" y="4048190"/>
            <a:ext cx="2121521" cy="1705535"/>
          </a:xfrm>
          <a:prstGeom prst="verticalScroll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Область </a:t>
            </a:r>
            <a:r>
              <a:rPr kumimoji="0" lang="ru-RU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агрикултуры</a:t>
            </a: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и </a:t>
            </a:r>
            <a:r>
              <a:rPr kumimoji="0" lang="ru-RU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аквакул</a:t>
            </a: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</a:t>
            </a:r>
            <a:endParaRPr kumimoji="0" lang="ru-RU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Стрелка вниз 24"/>
          <p:cNvSpPr/>
          <p:nvPr/>
        </p:nvSpPr>
        <p:spPr bwMode="auto">
          <a:xfrm>
            <a:off x="2033032" y="3697665"/>
            <a:ext cx="484632" cy="31178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30" name="Стрелка вниз 29"/>
          <p:cNvSpPr/>
          <p:nvPr/>
        </p:nvSpPr>
        <p:spPr bwMode="auto">
          <a:xfrm>
            <a:off x="3779233" y="3659923"/>
            <a:ext cx="484632" cy="35937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31" name="Вертикальный свиток 30"/>
          <p:cNvSpPr/>
          <p:nvPr/>
        </p:nvSpPr>
        <p:spPr bwMode="auto">
          <a:xfrm>
            <a:off x="4898819" y="4048189"/>
            <a:ext cx="2121521" cy="1705535"/>
          </a:xfrm>
          <a:prstGeom prst="verticalScroll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Содержание заключения ЭЭ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530" y="3549545"/>
            <a:ext cx="5365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8961579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8243" y="1435217"/>
            <a:ext cx="8552329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dirty="0">
              <a:solidFill>
                <a:srgbClr val="000000"/>
              </a:solidFill>
              <a:latin typeface="Times New Roman CE"/>
              <a:ea typeface="Times New Roman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dirty="0">
              <a:solidFill>
                <a:srgbClr val="000000"/>
              </a:solidFill>
              <a:latin typeface="Times New Roman CE"/>
              <a:ea typeface="Times New Roman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dirty="0">
              <a:solidFill>
                <a:srgbClr val="000000"/>
              </a:solidFill>
              <a:latin typeface="Times New Roman CE"/>
              <a:ea typeface="Times New Roman"/>
            </a:endParaRPr>
          </a:p>
        </p:txBody>
      </p:sp>
      <p:sp>
        <p:nvSpPr>
          <p:cNvPr id="21" name="Лента лицом вниз 20"/>
          <p:cNvSpPr/>
          <p:nvPr/>
        </p:nvSpPr>
        <p:spPr bwMode="auto">
          <a:xfrm>
            <a:off x="524435" y="1535597"/>
            <a:ext cx="7463118" cy="1059685"/>
          </a:xfrm>
          <a:prstGeom prst="ribb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ru-RU" sz="2000" dirty="0">
                <a:solidFill>
                  <a:srgbClr val="000000"/>
                </a:solidFill>
              </a:rPr>
              <a:t>Закон № 851 об экологической экспертизе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2306" y="2666323"/>
            <a:ext cx="8208266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15000"/>
              </a:lnSpc>
              <a:spcAft>
                <a:spcPts val="0"/>
              </a:spcAft>
            </a:pPr>
            <a:endParaRPr lang="ro-MD" sz="1800" dirty="0">
              <a:effectLst/>
              <a:latin typeface="Calibri"/>
              <a:ea typeface="Calibri"/>
              <a:cs typeface="Times New Roman"/>
            </a:endParaRP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endParaRPr lang="ru-RU" sz="1800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711868"/>
              </p:ext>
            </p:extLst>
          </p:nvPr>
        </p:nvGraphicFramePr>
        <p:xfrm>
          <a:off x="416858" y="2837329"/>
          <a:ext cx="8042930" cy="3671047"/>
        </p:xfrm>
        <a:graphic>
          <a:graphicData uri="http://schemas.openxmlformats.org/drawingml/2006/table">
            <a:tbl>
              <a:tblPr firstRow="1" firstCol="1" bandRow="1"/>
              <a:tblGrid>
                <a:gridCol w="5481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940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007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71047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  <a:latin typeface="+mj-lt"/>
                          <a:ea typeface="Times New Roman"/>
                        </a:rPr>
                        <a:t>A</a:t>
                      </a:r>
                      <a:r>
                        <a:rPr lang="ru-RU" sz="1800" dirty="0">
                          <a:effectLst/>
                          <a:latin typeface="+mj-lt"/>
                          <a:ea typeface="Times New Roman"/>
                        </a:rPr>
                        <a:t>прил.</a:t>
                      </a:r>
                      <a:r>
                        <a:rPr lang="ro-RO" sz="1800" b="1" dirty="0">
                          <a:effectLst/>
                          <a:latin typeface="+mj-lt"/>
                          <a:ea typeface="Times New Roman"/>
                        </a:rPr>
                        <a:t>  </a:t>
                      </a:r>
                      <a:endParaRPr lang="ru-RU" sz="1800" b="1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057" marR="66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800" b="1" dirty="0">
                          <a:effectLst/>
                          <a:latin typeface="+mj-lt"/>
                          <a:ea typeface="Times New Roman"/>
                        </a:rPr>
                        <a:t>Сельское хозяйство и </a:t>
                      </a:r>
                      <a:r>
                        <a:rPr lang="ru-RU" sz="1800" b="1" dirty="0" err="1">
                          <a:effectLst/>
                          <a:latin typeface="+mj-lt"/>
                          <a:ea typeface="Times New Roman"/>
                        </a:rPr>
                        <a:t>аквакультура</a:t>
                      </a:r>
                      <a:endParaRPr lang="ru-RU" sz="1800" b="1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marL="0" indent="0" algn="l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ru-RU" sz="1800" b="1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marL="0" indent="0" algn="l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800" b="1" dirty="0">
                          <a:effectLst/>
                          <a:latin typeface="+mj-lt"/>
                          <a:ea typeface="Times New Roman"/>
                        </a:rPr>
                        <a:t>  </a:t>
                      </a:r>
                      <a:r>
                        <a:rPr lang="ru-RU" sz="1800" b="0" dirty="0">
                          <a:effectLst/>
                          <a:latin typeface="+mj-lt"/>
                          <a:ea typeface="Times New Roman"/>
                        </a:rPr>
                        <a:t>Управление водными ресурсами для сельского хозяйства, включая </a:t>
                      </a:r>
                      <a:r>
                        <a:rPr lang="ru-RU" sz="1800" b="0" dirty="0" err="1">
                          <a:effectLst/>
                          <a:latin typeface="+mj-lt"/>
                          <a:ea typeface="Times New Roman"/>
                        </a:rPr>
                        <a:t>иригацию</a:t>
                      </a:r>
                      <a:r>
                        <a:rPr lang="ru-RU" sz="1800" b="0" dirty="0">
                          <a:effectLst/>
                          <a:latin typeface="+mj-lt"/>
                          <a:ea typeface="Times New Roman"/>
                        </a:rPr>
                        <a:t> и дренаж почв (от 50 до 100 гектаров);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800" b="0" dirty="0">
                          <a:effectLst/>
                          <a:latin typeface="+mj-lt"/>
                          <a:ea typeface="Times New Roman"/>
                        </a:rPr>
                        <a:t>  Интенсивные установки для скота вместимостью от 300 до 500 свиней, от 50 до 100 коров,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800" b="0" dirty="0">
                          <a:effectLst/>
                          <a:latin typeface="+mj-lt"/>
                          <a:ea typeface="Times New Roman"/>
                        </a:rPr>
                        <a:t>от 5000 до 10 000 птиц), интенсивное рыбоводство (от 5 до 10 гектаров)</a:t>
                      </a:r>
                    </a:p>
                  </a:txBody>
                  <a:tcPr marL="66057" marR="66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o-RO" sz="1800" b="1" dirty="0">
                          <a:effectLst/>
                          <a:latin typeface="Times New Roman"/>
                          <a:ea typeface="Times New Roman"/>
                        </a:rPr>
                        <a:t>5000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057" marR="66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1631894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8243" y="1435217"/>
            <a:ext cx="8552329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dirty="0">
              <a:solidFill>
                <a:srgbClr val="000000"/>
              </a:solidFill>
              <a:latin typeface="Times New Roman CE"/>
              <a:ea typeface="Times New Roman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dirty="0">
              <a:solidFill>
                <a:srgbClr val="000000"/>
              </a:solidFill>
              <a:latin typeface="Times New Roman CE"/>
              <a:ea typeface="Times New Roman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dirty="0">
              <a:solidFill>
                <a:srgbClr val="000000"/>
              </a:solidFill>
              <a:latin typeface="Times New Roman CE"/>
              <a:ea typeface="Times New Roman"/>
            </a:endParaRPr>
          </a:p>
        </p:txBody>
      </p:sp>
      <p:sp>
        <p:nvSpPr>
          <p:cNvPr id="21" name="Лента лицом вниз 20"/>
          <p:cNvSpPr/>
          <p:nvPr/>
        </p:nvSpPr>
        <p:spPr bwMode="auto">
          <a:xfrm>
            <a:off x="524435" y="1535597"/>
            <a:ext cx="7463118" cy="1059685"/>
          </a:xfrm>
          <a:prstGeom prst="ribb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ru-RU" sz="2000" dirty="0">
                <a:solidFill>
                  <a:srgbClr val="000000"/>
                </a:solidFill>
              </a:rPr>
              <a:t>Закон № 851 об экологической экспертизе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2306" y="2666323"/>
            <a:ext cx="8208266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15000"/>
              </a:lnSpc>
              <a:spcAft>
                <a:spcPts val="0"/>
              </a:spcAft>
            </a:pPr>
            <a:endParaRPr lang="ro-MD" sz="1800" dirty="0">
              <a:effectLst/>
              <a:latin typeface="Calibri"/>
              <a:ea typeface="Calibri"/>
              <a:cs typeface="Times New Roman"/>
            </a:endParaRP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endParaRPr lang="ru-RU" sz="1800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733981"/>
              </p:ext>
            </p:extLst>
          </p:nvPr>
        </p:nvGraphicFramePr>
        <p:xfrm>
          <a:off x="524435" y="2595282"/>
          <a:ext cx="7999792" cy="4114800"/>
        </p:xfrm>
        <a:graphic>
          <a:graphicData uri="http://schemas.openxmlformats.org/drawingml/2006/table">
            <a:tbl>
              <a:tblPr firstRow="1" firstCol="1" bandRow="1"/>
              <a:tblGrid>
                <a:gridCol w="5823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342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831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17259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o-RO" sz="1200" dirty="0">
                          <a:effectLst/>
                          <a:latin typeface="+mj-lt"/>
                          <a:ea typeface="Times New Roman"/>
                        </a:rPr>
                        <a:t>ANEXA 1.</a:t>
                      </a:r>
                      <a:r>
                        <a:rPr lang="ro-RO" sz="12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057" marR="66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j-lt"/>
                          <a:ea typeface="Times New Roman"/>
                        </a:rPr>
                        <a:t>Инфраструктура</a:t>
                      </a:r>
                    </a:p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+mj-lt"/>
                          <a:ea typeface="Times New Roman"/>
                        </a:rPr>
                        <a:t>Плотины и другие сооружения, предназначенные для удержания воды или хранения в долгосрочной перспективе (от 10000 до 1 млн. Куб. М);</a:t>
                      </a:r>
                    </a:p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+mj-lt"/>
                          <a:ea typeface="Times New Roman"/>
                        </a:rPr>
                        <a:t>Сети водопроводов с насосно-очистными сооружениями (менее 50000 жителей);</a:t>
                      </a:r>
                    </a:p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+mj-lt"/>
                          <a:ea typeface="Times New Roman"/>
                        </a:rPr>
                        <a:t>Канализационные сети и очистные сооружения с пропускной способностью, превышающей мощность, которая составляет менее 50000 жителей;</a:t>
                      </a:r>
                    </a:p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+mj-lt"/>
                          <a:ea typeface="Times New Roman"/>
                        </a:rPr>
                        <a:t>Установки для удаления отходов мощностью менее 50 тонн в день;</a:t>
                      </a:r>
                    </a:p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+mj-lt"/>
                          <a:ea typeface="Times New Roman"/>
                        </a:rPr>
                        <a:t>Работы по борьбе с эрозией штормов и восстановлению земель (от 1,5 га</a:t>
                      </a:r>
                      <a:r>
                        <a:rPr lang="ru-RU" sz="1800" b="1" dirty="0">
                          <a:effectLst/>
                          <a:latin typeface="+mj-lt"/>
                          <a:ea typeface="Times New Roman"/>
                        </a:rPr>
                        <a:t>)</a:t>
                      </a:r>
                    </a:p>
                  </a:txBody>
                  <a:tcPr marL="66057" marR="66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o-RO" sz="1600" b="1" dirty="0">
                          <a:effectLst/>
                          <a:latin typeface="Times New Roman"/>
                          <a:ea typeface="Times New Roman"/>
                        </a:rPr>
                        <a:t>2000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057" marR="66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3499071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8243" y="1435217"/>
            <a:ext cx="8552329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dirty="0">
              <a:solidFill>
                <a:srgbClr val="000000"/>
              </a:solidFill>
              <a:latin typeface="Times New Roman CE"/>
              <a:ea typeface="Times New Roman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dirty="0">
              <a:solidFill>
                <a:srgbClr val="000000"/>
              </a:solidFill>
              <a:latin typeface="Times New Roman CE"/>
              <a:ea typeface="Times New Roman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dirty="0">
              <a:solidFill>
                <a:srgbClr val="000000"/>
              </a:solidFill>
              <a:latin typeface="Times New Roman CE"/>
              <a:ea typeface="Times New Roman"/>
            </a:endParaRPr>
          </a:p>
        </p:txBody>
      </p:sp>
      <p:sp>
        <p:nvSpPr>
          <p:cNvPr id="21" name="Лента лицом вниз 20"/>
          <p:cNvSpPr/>
          <p:nvPr/>
        </p:nvSpPr>
        <p:spPr bwMode="auto">
          <a:xfrm>
            <a:off x="524435" y="1535597"/>
            <a:ext cx="7463118" cy="1059685"/>
          </a:xfrm>
          <a:prstGeom prst="ribb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ru-RU" sz="2000" kern="0" dirty="0">
                <a:solidFill>
                  <a:schemeClr val="tx1"/>
                </a:solidFill>
              </a:rPr>
              <a:t>Закон № 1540</a:t>
            </a:r>
          </a:p>
          <a:p>
            <a:pPr algn="ctr" eaLnBrk="0" hangingPunct="0"/>
            <a:r>
              <a:rPr lang="ru-RU" sz="2000" kern="0" dirty="0">
                <a:solidFill>
                  <a:schemeClr val="tx1"/>
                </a:solidFill>
              </a:rPr>
              <a:t>О плате  за загрязнение</a:t>
            </a:r>
            <a:endParaRPr kumimoji="0" lang="ru-RU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2306" y="2666323"/>
            <a:ext cx="8208266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15000"/>
              </a:lnSpc>
              <a:spcAft>
                <a:spcPts val="0"/>
              </a:spcAft>
            </a:pPr>
            <a:endParaRPr lang="ro-MD" sz="1800" dirty="0">
              <a:effectLst/>
              <a:latin typeface="Calibri"/>
              <a:ea typeface="Calibri"/>
              <a:cs typeface="Times New Roman"/>
            </a:endParaRP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endParaRPr lang="ru-RU" sz="1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2729" y="2666324"/>
            <a:ext cx="84178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+mj-lt"/>
                <a:ea typeface="Times New Roman"/>
              </a:rPr>
              <a:t>Закон направлен на:</a:t>
            </a:r>
          </a:p>
          <a:p>
            <a:endParaRPr lang="ru-RU" sz="2000" dirty="0">
              <a:solidFill>
                <a:srgbClr val="000000"/>
              </a:solidFill>
              <a:latin typeface="+mj-lt"/>
              <a:ea typeface="Times New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rgbClr val="000000"/>
                </a:solidFill>
                <a:latin typeface="+mj-lt"/>
                <a:ea typeface="Times New Roman"/>
              </a:rPr>
              <a:t>создание системы экономической деятельности, в которой неудобно наносить ущерб окружающей среде;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rgbClr val="000000"/>
                </a:solidFill>
                <a:latin typeface="+mj-lt"/>
                <a:ea typeface="Times New Roman"/>
              </a:rPr>
              <a:t>  стимулирование строительства и эксплуатации систем улавливания и нейтрализации загрязняющих веществ, сбор, переработка и уничтожение отходов, а также внедрение экологически чистых технологий, осуществление других мер, направленных на сокращение объема выбросов (сбросов) загрязняющих веществ в окружающую среду и сокращение производственных отходов и упаковочные отходы;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rgbClr val="000000"/>
                </a:solidFill>
                <a:latin typeface="+mj-lt"/>
                <a:ea typeface="Times New Roman"/>
              </a:rPr>
              <a:t>формирование экологических фондов для финансирования деятельности, направленной на повышение качества</a:t>
            </a:r>
            <a:endParaRPr lang="ro-MD" sz="1800" b="0" dirty="0">
              <a:solidFill>
                <a:srgbClr val="000000"/>
              </a:solidFill>
              <a:latin typeface="+mj-lt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21966192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8243" y="1435217"/>
            <a:ext cx="8552329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dirty="0">
              <a:solidFill>
                <a:srgbClr val="000000"/>
              </a:solidFill>
              <a:latin typeface="Times New Roman CE"/>
              <a:ea typeface="Times New Roman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dirty="0">
              <a:solidFill>
                <a:srgbClr val="000000"/>
              </a:solidFill>
              <a:latin typeface="Times New Roman CE"/>
              <a:ea typeface="Times New Roman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dirty="0">
              <a:solidFill>
                <a:srgbClr val="000000"/>
              </a:solidFill>
              <a:latin typeface="Times New Roman CE"/>
              <a:ea typeface="Times New Roman"/>
            </a:endParaRPr>
          </a:p>
        </p:txBody>
      </p:sp>
      <p:sp>
        <p:nvSpPr>
          <p:cNvPr id="21" name="Лента лицом вниз 20"/>
          <p:cNvSpPr/>
          <p:nvPr/>
        </p:nvSpPr>
        <p:spPr bwMode="auto">
          <a:xfrm>
            <a:off x="501191" y="1323946"/>
            <a:ext cx="7802147" cy="1059685"/>
          </a:xfrm>
          <a:prstGeom prst="ribb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ru-RU" sz="2000" kern="0" dirty="0">
                <a:solidFill>
                  <a:srgbClr val="000000"/>
                </a:solidFill>
              </a:rPr>
              <a:t>Закон № 1540</a:t>
            </a:r>
          </a:p>
          <a:p>
            <a:pPr lvl="0" algn="ctr" eaLnBrk="0" hangingPunct="0"/>
            <a:r>
              <a:rPr lang="ru-RU" sz="2000" kern="0" dirty="0">
                <a:solidFill>
                  <a:srgbClr val="000000"/>
                </a:solidFill>
              </a:rPr>
              <a:t>О плате за загрязнении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2306" y="2666323"/>
            <a:ext cx="8208266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15000"/>
              </a:lnSpc>
              <a:spcAft>
                <a:spcPts val="0"/>
              </a:spcAft>
            </a:pPr>
            <a:endParaRPr lang="ro-MD" sz="1800" dirty="0">
              <a:effectLst/>
              <a:latin typeface="Calibri"/>
              <a:ea typeface="Calibri"/>
              <a:cs typeface="Times New Roman"/>
            </a:endParaRP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endParaRPr lang="ru-RU" sz="1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243" y="2474259"/>
            <a:ext cx="864647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0" dirty="0">
                <a:solidFill>
                  <a:srgbClr val="000000"/>
                </a:solidFill>
                <a:latin typeface="+mj-lt"/>
                <a:ea typeface="Times New Roman"/>
              </a:rPr>
              <a:t>Нормативы  оплаты загрязнения окружающей среды устанавливаются Парламентом.</a:t>
            </a:r>
          </a:p>
          <a:p>
            <a:r>
              <a:rPr lang="ru-RU" sz="1800" b="0" dirty="0">
                <a:solidFill>
                  <a:srgbClr val="000000"/>
                </a:solidFill>
                <a:latin typeface="+mj-lt"/>
                <a:ea typeface="Times New Roman"/>
              </a:rPr>
              <a:t>Статья 6 предусматривает, что оплата выбросов загрязняющих веществ в атмосферный воздух стационарных источников взимается с субъектов, которые признают: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rgbClr val="000000"/>
                </a:solidFill>
                <a:latin typeface="+mj-lt"/>
                <a:ea typeface="Times New Roman"/>
              </a:rPr>
              <a:t>выбросы загрязняющих веществ в установленных пределах;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rgbClr val="000000"/>
                </a:solidFill>
                <a:latin typeface="+mj-lt"/>
                <a:ea typeface="Times New Roman"/>
              </a:rPr>
              <a:t>выбросы загрязняющих веществ, превышающие установленные нормы.</a:t>
            </a:r>
          </a:p>
          <a:p>
            <a:r>
              <a:rPr lang="ru-RU" sz="1800" b="0" dirty="0">
                <a:solidFill>
                  <a:srgbClr val="000000"/>
                </a:solidFill>
                <a:latin typeface="+mj-lt"/>
                <a:ea typeface="Times New Roman"/>
              </a:rPr>
              <a:t>Нормы и метод расчета платежа, упомянутого в пункте (1), изложены в Приложении 2.</a:t>
            </a:r>
          </a:p>
          <a:p>
            <a:r>
              <a:rPr lang="ru-RU" sz="1800" b="0" dirty="0">
                <a:solidFill>
                  <a:srgbClr val="000000"/>
                </a:solidFill>
                <a:latin typeface="+mj-lt"/>
                <a:ea typeface="Times New Roman"/>
              </a:rPr>
              <a:t>Статья 9 предусматривает сброс загрязняющих веществ сточных вод в водные объекты и канализационные системы от субъектов, которые допускают: сбросы загрязняющих веществ в пределах и за пределами нормативных пределов.</a:t>
            </a:r>
            <a:endParaRPr lang="ro-MD" sz="1800" b="0" dirty="0">
              <a:solidFill>
                <a:srgbClr val="000000"/>
              </a:solidFill>
              <a:latin typeface="+mj-lt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46624978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8243" y="1435217"/>
            <a:ext cx="8552329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dirty="0">
              <a:solidFill>
                <a:srgbClr val="000000"/>
              </a:solidFill>
              <a:latin typeface="Times New Roman CE"/>
              <a:ea typeface="Times New Roman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dirty="0">
              <a:solidFill>
                <a:srgbClr val="000000"/>
              </a:solidFill>
              <a:latin typeface="Times New Roman CE"/>
              <a:ea typeface="Times New Roman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dirty="0">
              <a:solidFill>
                <a:srgbClr val="000000"/>
              </a:solidFill>
              <a:latin typeface="Times New Roman CE"/>
              <a:ea typeface="Times New Roman"/>
            </a:endParaRPr>
          </a:p>
        </p:txBody>
      </p:sp>
      <p:sp>
        <p:nvSpPr>
          <p:cNvPr id="21" name="Лента лицом вниз 20"/>
          <p:cNvSpPr/>
          <p:nvPr/>
        </p:nvSpPr>
        <p:spPr bwMode="auto">
          <a:xfrm>
            <a:off x="632011" y="1520927"/>
            <a:ext cx="7463118" cy="1059685"/>
          </a:xfrm>
          <a:prstGeom prst="ribb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ru-RU" sz="2000" kern="0" dirty="0">
                <a:solidFill>
                  <a:srgbClr val="000000"/>
                </a:solidFill>
              </a:rPr>
              <a:t>Закон № 1540</a:t>
            </a:r>
          </a:p>
          <a:p>
            <a:pPr lvl="0" algn="ctr" eaLnBrk="0" hangingPunct="0"/>
            <a:r>
              <a:rPr lang="ru-RU" sz="2000" kern="0" dirty="0">
                <a:solidFill>
                  <a:srgbClr val="000000"/>
                </a:solidFill>
              </a:rPr>
              <a:t>О плате за загрязнение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2306" y="2666323"/>
            <a:ext cx="8208266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15000"/>
              </a:lnSpc>
              <a:spcAft>
                <a:spcPts val="0"/>
              </a:spcAft>
            </a:pPr>
            <a:endParaRPr lang="ro-MD" sz="1800" dirty="0">
              <a:effectLst/>
              <a:latin typeface="Calibri"/>
              <a:ea typeface="Calibri"/>
              <a:cs typeface="Times New Roman"/>
            </a:endParaRP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endParaRPr lang="ru-RU" sz="1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243" y="2595282"/>
            <a:ext cx="864647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800" dirty="0">
              <a:solidFill>
                <a:srgbClr val="000000"/>
              </a:solidFill>
              <a:latin typeface="+mj-lt"/>
              <a:ea typeface="Times New Roman"/>
            </a:endParaRPr>
          </a:p>
          <a:p>
            <a:r>
              <a:rPr lang="ru-RU" sz="1800" dirty="0">
                <a:solidFill>
                  <a:srgbClr val="000000"/>
                </a:solidFill>
                <a:latin typeface="+mj-lt"/>
                <a:ea typeface="Times New Roman"/>
              </a:rPr>
              <a:t>Плата за сброс загрязняющих веществ </a:t>
            </a:r>
            <a:r>
              <a:rPr lang="ru-RU" sz="1800" b="0" dirty="0">
                <a:solidFill>
                  <a:srgbClr val="000000"/>
                </a:solidFill>
                <a:latin typeface="+mj-lt"/>
                <a:ea typeface="Times New Roman"/>
              </a:rPr>
              <a:t>в приемные резервуары, поля фильтрации, каналы дренажа для зверобоя воспринимается субъектами, которые допускают такие выбросы во весь объем сбросов воды.</a:t>
            </a:r>
          </a:p>
          <a:p>
            <a:r>
              <a:rPr lang="ru-RU" sz="1800" b="0" dirty="0">
                <a:solidFill>
                  <a:srgbClr val="000000"/>
                </a:solidFill>
                <a:latin typeface="+mj-lt"/>
                <a:ea typeface="Times New Roman"/>
              </a:rPr>
              <a:t> </a:t>
            </a:r>
          </a:p>
          <a:p>
            <a:r>
              <a:rPr lang="ru-RU" sz="1800" b="0" dirty="0">
                <a:solidFill>
                  <a:srgbClr val="000000"/>
                </a:solidFill>
                <a:latin typeface="+mj-lt"/>
                <a:ea typeface="Times New Roman"/>
              </a:rPr>
              <a:t>Ответственность субъектов за правильность исчисления и полноту оплаты в установленные сроки платежей за загрязнение окружающей среды, а также исполнение принудительных мер регулируются Налоговым кодексом и другими законодательными актами.</a:t>
            </a:r>
          </a:p>
          <a:p>
            <a:r>
              <a:rPr lang="ru-RU" sz="1800" b="0" dirty="0">
                <a:solidFill>
                  <a:srgbClr val="000000"/>
                </a:solidFill>
                <a:latin typeface="+mj-lt"/>
                <a:ea typeface="Times New Roman"/>
              </a:rPr>
              <a:t>? Функции регистрации обязательств и отслеживания задолженности по платежам и налога за загрязнение окружающей среды, изложенные в ст. 6, 9, осуществляются Государственной налоговой службой.</a:t>
            </a:r>
            <a:endParaRPr lang="ru-RU" sz="1800" b="0" dirty="0">
              <a:solidFill>
                <a:srgbClr val="000000"/>
              </a:solidFill>
              <a:latin typeface="+mj-lt"/>
            </a:endParaRPr>
          </a:p>
          <a:p>
            <a:endParaRPr lang="ru-RU" sz="1800" b="0" dirty="0">
              <a:solidFill>
                <a:srgbClr val="000000"/>
              </a:solidFill>
              <a:latin typeface="+mj-lt"/>
            </a:endParaRPr>
          </a:p>
          <a:p>
            <a:endParaRPr lang="ru-RU" sz="18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43366582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8243" y="1435217"/>
            <a:ext cx="8552329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dirty="0">
              <a:solidFill>
                <a:srgbClr val="000000"/>
              </a:solidFill>
              <a:latin typeface="Times New Roman CE"/>
              <a:ea typeface="Times New Roman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dirty="0">
              <a:solidFill>
                <a:srgbClr val="000000"/>
              </a:solidFill>
              <a:latin typeface="Times New Roman CE"/>
              <a:ea typeface="Times New Roman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dirty="0">
              <a:solidFill>
                <a:srgbClr val="000000"/>
              </a:solidFill>
              <a:latin typeface="Times New Roman CE"/>
              <a:ea typeface="Times New Roman"/>
            </a:endParaRPr>
          </a:p>
        </p:txBody>
      </p:sp>
      <p:sp>
        <p:nvSpPr>
          <p:cNvPr id="21" name="Лента лицом вниз 20"/>
          <p:cNvSpPr/>
          <p:nvPr/>
        </p:nvSpPr>
        <p:spPr bwMode="auto">
          <a:xfrm>
            <a:off x="524435" y="1535597"/>
            <a:ext cx="7463118" cy="1059685"/>
          </a:xfrm>
          <a:prstGeom prst="ribb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ru-RU" sz="2000" kern="0" dirty="0">
                <a:solidFill>
                  <a:srgbClr val="000000"/>
                </a:solidFill>
              </a:rPr>
              <a:t>Закон № 1540</a:t>
            </a:r>
          </a:p>
          <a:p>
            <a:pPr lvl="0" algn="ctr" eaLnBrk="0" hangingPunct="0"/>
            <a:r>
              <a:rPr lang="ru-RU" sz="2000" kern="0" dirty="0">
                <a:solidFill>
                  <a:srgbClr val="000000"/>
                </a:solidFill>
              </a:rPr>
              <a:t>О плате за загрязнение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2306" y="2666323"/>
            <a:ext cx="8208266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15000"/>
              </a:lnSpc>
              <a:spcAft>
                <a:spcPts val="0"/>
              </a:spcAft>
            </a:pPr>
            <a:endParaRPr lang="ro-MD" sz="1800" dirty="0">
              <a:effectLst/>
              <a:latin typeface="Calibri"/>
              <a:ea typeface="Calibri"/>
              <a:cs typeface="Times New Roman"/>
            </a:endParaRP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endParaRPr lang="ru-RU" sz="1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243" y="2595282"/>
            <a:ext cx="86464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latin typeface="Arial"/>
              </a:rPr>
              <a:t>Объектами, подлежащими вниманию</a:t>
            </a:r>
            <a:r>
              <a:rPr lang="ru-RU" sz="1800" b="0" dirty="0">
                <a:solidFill>
                  <a:schemeClr val="tx1"/>
                </a:solidFill>
                <a:latin typeface="Arial"/>
              </a:rPr>
              <a:t>, являются те, которые в процессе использования вызывают загрязнение окружающей среды, выделяют загрязняющие вещества и могут храниться как производственные отходы. С переходом на SFS этот вид налога не изменился. Таким образом, экологический налог включает в себя те же виды платежей: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tx1"/>
                </a:solidFill>
                <a:latin typeface="Arial"/>
              </a:rPr>
              <a:t>Плата за выбросы загрязняющих веществ в стационарные источники,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tx1"/>
                </a:solidFill>
                <a:latin typeface="Arial"/>
              </a:rPr>
              <a:t>Плата за выбросы загрязняющих веществ,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tx1"/>
                </a:solidFill>
                <a:latin typeface="Arial"/>
              </a:rPr>
              <a:t>Плата за хранение производственных отходов,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tx1"/>
                </a:solidFill>
                <a:latin typeface="Arial"/>
              </a:rPr>
              <a:t>Оплата товаров, которые вызывают загрязнение окружающей среды во время использования.</a:t>
            </a:r>
            <a:r>
              <a:rPr lang="vi-VN" sz="1800" b="0" dirty="0">
                <a:solidFill>
                  <a:schemeClr val="tx1"/>
                </a:solidFill>
                <a:latin typeface="Arial"/>
              </a:rPr>
              <a:t>.</a:t>
            </a:r>
            <a:endParaRPr lang="ru-RU" sz="1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035002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8243" y="1435217"/>
            <a:ext cx="8552329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dirty="0">
              <a:solidFill>
                <a:srgbClr val="000000"/>
              </a:solidFill>
              <a:latin typeface="Times New Roman CE"/>
              <a:ea typeface="Times New Roman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dirty="0">
              <a:solidFill>
                <a:srgbClr val="000000"/>
              </a:solidFill>
              <a:latin typeface="Times New Roman CE"/>
              <a:ea typeface="Times New Roman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dirty="0">
              <a:solidFill>
                <a:srgbClr val="000000"/>
              </a:solidFill>
              <a:latin typeface="Times New Roman CE"/>
              <a:ea typeface="Times New Roman"/>
            </a:endParaRPr>
          </a:p>
        </p:txBody>
      </p:sp>
      <p:sp>
        <p:nvSpPr>
          <p:cNvPr id="21" name="Лента лицом вниз 20"/>
          <p:cNvSpPr/>
          <p:nvPr/>
        </p:nvSpPr>
        <p:spPr bwMode="auto">
          <a:xfrm>
            <a:off x="524435" y="1535597"/>
            <a:ext cx="7463118" cy="1059685"/>
          </a:xfrm>
          <a:prstGeom prst="ribb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ru-RU" sz="2000" kern="0" dirty="0">
                <a:solidFill>
                  <a:srgbClr val="000000"/>
                </a:solidFill>
              </a:rPr>
              <a:t>Закон № 1540</a:t>
            </a:r>
          </a:p>
          <a:p>
            <a:pPr lvl="0" algn="ctr" eaLnBrk="0" hangingPunct="0"/>
            <a:r>
              <a:rPr lang="ru-RU" sz="2000" kern="0" dirty="0">
                <a:solidFill>
                  <a:srgbClr val="000000"/>
                </a:solidFill>
              </a:rPr>
              <a:t>О плате за загрязнение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2306" y="2666323"/>
            <a:ext cx="8208266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15000"/>
              </a:lnSpc>
              <a:spcAft>
                <a:spcPts val="0"/>
              </a:spcAft>
            </a:pPr>
            <a:endParaRPr lang="ro-MD" sz="1800" dirty="0">
              <a:effectLst/>
              <a:latin typeface="Calibri"/>
              <a:ea typeface="Calibri"/>
              <a:cs typeface="Times New Roman"/>
            </a:endParaRP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endParaRPr lang="ru-RU" sz="1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243" y="2595282"/>
            <a:ext cx="86464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o-MD" sz="1800" dirty="0">
              <a:solidFill>
                <a:schemeClr val="tx1"/>
              </a:solidFill>
              <a:latin typeface="Arial"/>
            </a:endParaRPr>
          </a:p>
          <a:p>
            <a:r>
              <a:rPr lang="ru-RU" sz="1800" dirty="0">
                <a:solidFill>
                  <a:schemeClr val="tx1"/>
                </a:solidFill>
                <a:latin typeface="Arial"/>
              </a:rPr>
              <a:t>Важно! </a:t>
            </a:r>
            <a:r>
              <a:rPr lang="ru-RU" sz="1800" b="0" dirty="0">
                <a:solidFill>
                  <a:schemeClr val="tx1"/>
                </a:solidFill>
                <a:latin typeface="Arial"/>
              </a:rPr>
              <a:t>с передачей экологического налога при администрировании налоговых плательщиков, обязано представлять в ГНС соответствующие заявления ежемесячно до  25-е число месяца, следующего за месяцем управления.</a:t>
            </a:r>
          </a:p>
          <a:p>
            <a:endParaRPr lang="ru-RU" sz="1800" b="0" dirty="0">
              <a:solidFill>
                <a:schemeClr val="tx1"/>
              </a:solidFill>
              <a:latin typeface="Arial"/>
            </a:endParaRPr>
          </a:p>
          <a:p>
            <a:r>
              <a:rPr lang="ru-RU" sz="1800" b="0" dirty="0">
                <a:solidFill>
                  <a:schemeClr val="tx1"/>
                </a:solidFill>
                <a:latin typeface="Arial"/>
              </a:rPr>
              <a:t>В то же время ГНС сообщает, что обобщенная основа налоговой практики дополняется новой главой: «Налог за загрязнение окружающей среды».</a:t>
            </a:r>
          </a:p>
          <a:p>
            <a:endParaRPr lang="ru-RU" sz="1800" b="0" dirty="0">
              <a:solidFill>
                <a:schemeClr val="tx1"/>
              </a:solidFill>
              <a:latin typeface="Arial"/>
            </a:endParaRPr>
          </a:p>
          <a:p>
            <a:endParaRPr lang="ru-RU" sz="1800" b="0" dirty="0">
              <a:solidFill>
                <a:schemeClr val="tx1"/>
              </a:solidFill>
              <a:latin typeface="Arial"/>
            </a:endParaRPr>
          </a:p>
          <a:p>
            <a:endParaRPr lang="ru-RU" sz="1800" b="0" dirty="0">
              <a:solidFill>
                <a:schemeClr val="tx1"/>
              </a:solidFill>
              <a:latin typeface="Arial"/>
            </a:endParaRPr>
          </a:p>
          <a:p>
            <a:endParaRPr lang="ru-RU" sz="1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690716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950" y="1381403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243" y="1435215"/>
            <a:ext cx="832374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8244" y="1294420"/>
            <a:ext cx="8552330" cy="371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marL="342900" lvl="0" indent="-3429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6E6452"/>
              </a:buClr>
              <a:buFont typeface="Arial" panose="020B0604020202020204" pitchFamily="34" charset="0"/>
              <a:buChar char="•"/>
              <a:tabLst>
                <a:tab pos="2190750" algn="l"/>
              </a:tabLst>
            </a:pPr>
            <a:endParaRPr lang="ru-RU" sz="2400" kern="0" dirty="0">
              <a:solidFill>
                <a:srgbClr val="6E6452"/>
              </a:solidFill>
              <a:latin typeface="Arial"/>
              <a:ea typeface="Calibri"/>
              <a:cs typeface="Times New Roman"/>
            </a:endParaRPr>
          </a:p>
        </p:txBody>
      </p:sp>
      <p:sp>
        <p:nvSpPr>
          <p:cNvPr id="21" name="Лента лицом вниз 20"/>
          <p:cNvSpPr/>
          <p:nvPr/>
        </p:nvSpPr>
        <p:spPr bwMode="auto">
          <a:xfrm>
            <a:off x="863464" y="1294420"/>
            <a:ext cx="7463118" cy="1261391"/>
          </a:xfrm>
          <a:prstGeom prst="ribb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ru-RU" sz="2000" kern="0" dirty="0">
                <a:solidFill>
                  <a:schemeClr val="tx1"/>
                </a:solidFill>
              </a:rPr>
              <a:t>Закон о воде №. 272</a:t>
            </a:r>
          </a:p>
          <a:p>
            <a:pPr algn="ctr" eaLnBrk="0" hangingPunct="0"/>
            <a:r>
              <a:rPr lang="ru-RU" sz="2000" kern="0" dirty="0">
                <a:solidFill>
                  <a:schemeClr val="tx1"/>
                </a:solidFill>
              </a:rPr>
              <a:t>  в 2011 году</a:t>
            </a:r>
            <a:endParaRPr kumimoji="0" lang="ru-RU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2181" y="2555811"/>
            <a:ext cx="855232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kern="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800" kern="0" dirty="0">
                <a:solidFill>
                  <a:schemeClr val="tx1"/>
                </a:solidFill>
                <a:latin typeface="Arial"/>
              </a:rPr>
              <a:t>Закон гармонизирует:</a:t>
            </a:r>
          </a:p>
          <a:p>
            <a:pPr marL="285750" indent="-285750"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190750" algn="l"/>
              </a:tabLst>
            </a:pPr>
            <a:r>
              <a:rPr lang="ru-RU" sz="1600" kern="0" dirty="0">
                <a:solidFill>
                  <a:schemeClr val="tx1"/>
                </a:solidFill>
                <a:latin typeface="+mj-lt"/>
              </a:rPr>
              <a:t>Частично Директива №. 91/271 / ЕЕС от 21 мая 1991 года об обработке городских сточных вод и</a:t>
            </a:r>
          </a:p>
          <a:p>
            <a:pPr marL="285750" indent="-285750"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190750" algn="l"/>
              </a:tabLst>
            </a:pPr>
            <a:r>
              <a:rPr lang="ru-RU" sz="1600" kern="0" dirty="0">
                <a:solidFill>
                  <a:schemeClr val="tx1"/>
                </a:solidFill>
                <a:latin typeface="+mj-lt"/>
              </a:rPr>
              <a:t>Директива 91/766 / ЕЕС от 12 декабря 1991 года, касающаяся защиты вод от загрязнения, вызванного нитратами из сельскохозяйственных источников,</a:t>
            </a:r>
          </a:p>
          <a:p>
            <a:pPr marL="285750" indent="-285750"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190750" algn="l"/>
              </a:tabLst>
            </a:pPr>
            <a:r>
              <a:rPr lang="ru-RU" sz="1600" kern="0" dirty="0">
                <a:solidFill>
                  <a:schemeClr val="tx1"/>
                </a:solidFill>
                <a:latin typeface="+mj-lt"/>
              </a:rPr>
              <a:t>Директивы Европейского парламента и Совета: нет. 2000/60 / ЕС от 23 октября 2000 года, устанавливающий рамки для действий Сообщества в области водных ресурсов; номер. 2006/7 / ЕС от 15 февраля 2006 года, касающийся управления качеством воды для купания; ном. 2007/60 / EC от 23 октября 2007 года об оценке и управлении рисками, связанными с наводнениями; нет. 2008/105 / ЕС от 16 декабря 2008 года о стандартах качества окружающей среды в области водной политики.</a:t>
            </a:r>
            <a:endParaRPr lang="ro-MD" sz="1600" b="0" kern="0" dirty="0">
              <a:solidFill>
                <a:schemeClr val="tx1"/>
              </a:solidFill>
              <a:latin typeface="+mj-lt"/>
            </a:endParaRPr>
          </a:p>
          <a:p>
            <a:pPr marL="285750" indent="-285750"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190750" algn="l"/>
              </a:tabLst>
            </a:pPr>
            <a:endParaRPr lang="ru-RU" sz="1800" b="0" kern="0" dirty="0">
              <a:solidFill>
                <a:schemeClr val="tx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478845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8243" y="1294420"/>
            <a:ext cx="855232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r>
              <a:rPr lang="ru-RU" sz="1800" kern="0" dirty="0">
                <a:solidFill>
                  <a:schemeClr val="tx1"/>
                </a:solidFill>
                <a:latin typeface="Arial"/>
              </a:rPr>
              <a:t>П</a:t>
            </a:r>
            <a:r>
              <a:rPr lang="ru-RU" sz="2000" kern="0" dirty="0">
                <a:solidFill>
                  <a:schemeClr val="tx1"/>
                </a:solidFill>
                <a:latin typeface="Arial"/>
              </a:rPr>
              <a:t>родолжение:</a:t>
            </a: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2000" kern="0" dirty="0">
              <a:solidFill>
                <a:schemeClr val="tx1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2000" kern="0" dirty="0">
                <a:solidFill>
                  <a:schemeClr val="tx1"/>
                </a:solidFill>
                <a:latin typeface="Arial"/>
              </a:rPr>
              <a:t>Идентификация районов </a:t>
            </a:r>
            <a:r>
              <a:rPr lang="ru-RU" sz="2000" b="0" kern="0" dirty="0">
                <a:solidFill>
                  <a:schemeClr val="tx1"/>
                </a:solidFill>
                <a:latin typeface="Arial"/>
              </a:rPr>
              <a:t>речных бассейнов и установление административных мер для рек, озер) осуществляется в течение 6 лет с момента вступления в силу настоящего Соглашения</a:t>
            </a:r>
            <a:r>
              <a:rPr lang="ru-RU" sz="2000" kern="0" dirty="0">
                <a:solidFill>
                  <a:schemeClr val="tx1"/>
                </a:solidFill>
                <a:latin typeface="Arial"/>
              </a:rPr>
              <a:t>.</a:t>
            </a: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2000" kern="0" dirty="0">
                <a:solidFill>
                  <a:schemeClr val="tx1"/>
                </a:solidFill>
                <a:latin typeface="Arial"/>
              </a:rPr>
              <a:t>Анализ характеристик района речного бассейна (статья 5) </a:t>
            </a:r>
            <a:r>
              <a:rPr lang="ru-RU" sz="2000" b="0" kern="0" dirty="0">
                <a:solidFill>
                  <a:schemeClr val="tx1"/>
                </a:solidFill>
                <a:latin typeface="Arial"/>
              </a:rPr>
              <a:t>осуществляется в течение шести лет с момента вступления в силу настоящего Соглашения.</a:t>
            </a: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2000" kern="0" dirty="0">
                <a:solidFill>
                  <a:schemeClr val="tx1"/>
                </a:solidFill>
                <a:latin typeface="Arial"/>
              </a:rPr>
              <a:t>Создание программ мониторинга качества воды (статья 8) </a:t>
            </a:r>
            <a:r>
              <a:rPr lang="ru-RU" sz="2000" b="0" kern="0" dirty="0">
                <a:solidFill>
                  <a:schemeClr val="tx1"/>
                </a:solidFill>
                <a:latin typeface="Arial"/>
              </a:rPr>
              <a:t>осуществляется в течение 6 лет с момента вступления в силу настоящего Соглашения.</a:t>
            </a: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2000" kern="0" dirty="0">
                <a:solidFill>
                  <a:schemeClr val="tx1"/>
                </a:solidFill>
                <a:latin typeface="Arial"/>
              </a:rPr>
              <a:t>Планы управления речными бассейнами, </a:t>
            </a:r>
            <a:r>
              <a:rPr lang="ru-RU" sz="2000" b="0" kern="0" dirty="0">
                <a:solidFill>
                  <a:schemeClr val="tx1"/>
                </a:solidFill>
                <a:latin typeface="Arial"/>
              </a:rPr>
              <a:t>консультации с общественностью и публикация этих планов (статьи 13 и 14) должны быть выполнены в течение 8 лет после вступления в силу настоящего Соглашения</a:t>
            </a:r>
            <a:endParaRPr lang="ru-RU" sz="1800" b="0" kern="0" dirty="0">
              <a:solidFill>
                <a:schemeClr val="tx1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550" y="1435217"/>
            <a:ext cx="1243030" cy="886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7500355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950" y="1381403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243" y="1435215"/>
            <a:ext cx="832374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8244" y="1294420"/>
            <a:ext cx="8552330" cy="371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marL="342900" lvl="0" indent="-3429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6E6452"/>
              </a:buClr>
              <a:buFont typeface="Arial" panose="020B0604020202020204" pitchFamily="34" charset="0"/>
              <a:buChar char="•"/>
              <a:tabLst>
                <a:tab pos="2190750" algn="l"/>
              </a:tabLst>
            </a:pPr>
            <a:endParaRPr lang="ru-RU" sz="2400" kern="0" dirty="0">
              <a:solidFill>
                <a:srgbClr val="6E6452"/>
              </a:solidFill>
              <a:latin typeface="Arial"/>
              <a:ea typeface="Calibri"/>
              <a:cs typeface="Times New Roman"/>
            </a:endParaRPr>
          </a:p>
        </p:txBody>
      </p:sp>
      <p:sp>
        <p:nvSpPr>
          <p:cNvPr id="21" name="Лента лицом вниз 20"/>
          <p:cNvSpPr/>
          <p:nvPr/>
        </p:nvSpPr>
        <p:spPr bwMode="auto">
          <a:xfrm>
            <a:off x="863464" y="1294420"/>
            <a:ext cx="7463118" cy="1261391"/>
          </a:xfrm>
          <a:prstGeom prst="ribb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ru-RU" sz="2000" kern="0" dirty="0">
                <a:solidFill>
                  <a:srgbClr val="000000"/>
                </a:solidFill>
              </a:rPr>
              <a:t>Закон о воде №. 272</a:t>
            </a:r>
          </a:p>
          <a:p>
            <a:pPr lvl="0" algn="ctr" eaLnBrk="0" hangingPunct="0"/>
            <a:r>
              <a:rPr lang="ru-RU" sz="2000" kern="0" dirty="0">
                <a:solidFill>
                  <a:srgbClr val="000000"/>
                </a:solidFill>
              </a:rPr>
              <a:t>  в 2011 году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2181" y="2555811"/>
            <a:ext cx="8552329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400"/>
              </a:spcBef>
              <a:spcAft>
                <a:spcPts val="800"/>
              </a:spcAft>
              <a:tabLst>
                <a:tab pos="2190750" algn="l"/>
              </a:tabLst>
            </a:pPr>
            <a:r>
              <a:rPr lang="ru-RU" sz="1800" kern="0" dirty="0">
                <a:solidFill>
                  <a:srgbClr val="000000"/>
                </a:solidFill>
                <a:latin typeface="Arial"/>
              </a:rPr>
              <a:t>Целью закона </a:t>
            </a:r>
          </a:p>
          <a:p>
            <a:pPr lvl="0">
              <a:spcBef>
                <a:spcPts val="400"/>
              </a:spcBef>
              <a:spcAft>
                <a:spcPts val="800"/>
              </a:spcAft>
              <a:tabLst>
                <a:tab pos="2190750" algn="l"/>
              </a:tabLst>
            </a:pPr>
            <a:r>
              <a:rPr lang="ru-RU" sz="1800" b="0" kern="0" dirty="0">
                <a:solidFill>
                  <a:srgbClr val="000000"/>
                </a:solidFill>
                <a:latin typeface="Arial"/>
              </a:rPr>
              <a:t>является регулирование отношений в области использования и охраны водных ресурсов от загрязнения и истощения и защиты от разрушительных воздействий воды в процессе их управления.</a:t>
            </a:r>
          </a:p>
          <a:p>
            <a:pPr lvl="0">
              <a:spcBef>
                <a:spcPts val="400"/>
              </a:spcBef>
              <a:spcAft>
                <a:spcPts val="800"/>
              </a:spcAft>
              <a:tabLst>
                <a:tab pos="2190750" algn="l"/>
              </a:tabLst>
            </a:pPr>
            <a:r>
              <a:rPr lang="ru-RU" sz="1800" b="0" kern="0" dirty="0">
                <a:solidFill>
                  <a:srgbClr val="000000"/>
                </a:solidFill>
                <a:latin typeface="Arial"/>
              </a:rPr>
              <a:t>Цели закона.</a:t>
            </a:r>
          </a:p>
          <a:p>
            <a:pPr lvl="0">
              <a:spcBef>
                <a:spcPts val="400"/>
              </a:spcBef>
              <a:spcAft>
                <a:spcPts val="800"/>
              </a:spcAft>
              <a:tabLst>
                <a:tab pos="2190750" algn="l"/>
              </a:tabLst>
            </a:pPr>
            <a:r>
              <a:rPr lang="ru-RU" sz="1800" b="0" kern="0" dirty="0">
                <a:solidFill>
                  <a:srgbClr val="000000"/>
                </a:solidFill>
                <a:latin typeface="Arial"/>
              </a:rPr>
              <a:t>Достижение хорошего состояния воды,</a:t>
            </a:r>
          </a:p>
          <a:p>
            <a:pPr lvl="0">
              <a:spcBef>
                <a:spcPts val="400"/>
              </a:spcBef>
              <a:spcAft>
                <a:spcPts val="800"/>
              </a:spcAft>
              <a:tabLst>
                <a:tab pos="2190750" algn="l"/>
              </a:tabLst>
            </a:pPr>
            <a:r>
              <a:rPr lang="ru-RU" sz="1800" b="0" kern="0" dirty="0">
                <a:solidFill>
                  <a:srgbClr val="000000"/>
                </a:solidFill>
                <a:latin typeface="Arial"/>
              </a:rPr>
              <a:t>Обеспечение защиты от разрушительных воздействий воды,</a:t>
            </a:r>
          </a:p>
          <a:p>
            <a:pPr lvl="0">
              <a:spcBef>
                <a:spcPts val="400"/>
              </a:spcBef>
              <a:spcAft>
                <a:spcPts val="800"/>
              </a:spcAft>
              <a:tabLst>
                <a:tab pos="2190750" algn="l"/>
              </a:tabLst>
            </a:pPr>
            <a:r>
              <a:rPr lang="ru-RU" sz="1800" b="0" kern="0" dirty="0">
                <a:solidFill>
                  <a:srgbClr val="000000"/>
                </a:solidFill>
                <a:latin typeface="Arial"/>
              </a:rPr>
              <a:t>Усиление степени</a:t>
            </a:r>
            <a:endParaRPr lang="ro-MD" sz="1800" b="0" kern="0" dirty="0">
              <a:solidFill>
                <a:srgbClr val="000000"/>
              </a:solidFill>
              <a:latin typeface="Arial"/>
            </a:endParaRPr>
          </a:p>
          <a:p>
            <a:pPr marL="285750" lvl="0" indent="-285750"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895758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950" y="1381403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243" y="1435215"/>
            <a:ext cx="832374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8244" y="1294420"/>
            <a:ext cx="8552330" cy="371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marL="342900" lvl="0" indent="-3429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6E6452"/>
              </a:buClr>
              <a:buFont typeface="Arial" panose="020B0604020202020204" pitchFamily="34" charset="0"/>
              <a:buChar char="•"/>
              <a:tabLst>
                <a:tab pos="2190750" algn="l"/>
              </a:tabLst>
            </a:pPr>
            <a:endParaRPr lang="ru-RU" sz="2400" kern="0" dirty="0">
              <a:solidFill>
                <a:srgbClr val="6E6452"/>
              </a:solidFill>
              <a:latin typeface="Arial"/>
              <a:ea typeface="Calibri"/>
              <a:cs typeface="Times New Roman"/>
            </a:endParaRPr>
          </a:p>
        </p:txBody>
      </p:sp>
      <p:sp>
        <p:nvSpPr>
          <p:cNvPr id="21" name="Лента лицом вниз 20"/>
          <p:cNvSpPr/>
          <p:nvPr/>
        </p:nvSpPr>
        <p:spPr bwMode="auto">
          <a:xfrm>
            <a:off x="1008156" y="1535597"/>
            <a:ext cx="7463118" cy="1261391"/>
          </a:xfrm>
          <a:prstGeom prst="ribb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ro-MD" sz="2000" kern="0" dirty="0">
                <a:solidFill>
                  <a:schemeClr val="tx1"/>
                </a:solidFill>
                <a:latin typeface="Arial"/>
              </a:rPr>
              <a:t>Legea apelor nr. 272  din 2011   </a:t>
            </a:r>
            <a:endParaRPr kumimoji="0" lang="ru-RU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88243" y="1435217"/>
            <a:ext cx="8659922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b="0" kern="0" dirty="0">
                <a:solidFill>
                  <a:schemeClr val="tx1"/>
                </a:solidFill>
                <a:latin typeface="Arial"/>
              </a:rPr>
              <a:t>В законодательстве предусматривается  выявление, разграничение и классифицирование водных объектов</a:t>
            </a: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b="0" kern="0" dirty="0">
                <a:solidFill>
                  <a:schemeClr val="tx1"/>
                </a:solidFill>
                <a:latin typeface="Arial"/>
              </a:rPr>
              <a:t>Для идентификации и классификации водных объектов следует учитывать типологию водного объекта и водный статус, в том числе:</a:t>
            </a: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b="0" kern="0" dirty="0">
                <a:solidFill>
                  <a:schemeClr val="tx1"/>
                </a:solidFill>
                <a:latin typeface="Arial"/>
              </a:rPr>
              <a:t>для поверхностных вод - биологические, </a:t>
            </a:r>
            <a:r>
              <a:rPr lang="ru-RU" sz="1800" b="0" kern="0" dirty="0" err="1">
                <a:solidFill>
                  <a:schemeClr val="tx1"/>
                </a:solidFill>
                <a:latin typeface="Arial"/>
              </a:rPr>
              <a:t>гидроморфологические</a:t>
            </a:r>
            <a:r>
              <a:rPr lang="ru-RU" sz="1800" b="0" kern="0" dirty="0">
                <a:solidFill>
                  <a:schemeClr val="tx1"/>
                </a:solidFill>
                <a:latin typeface="Arial"/>
              </a:rPr>
              <a:t> и физико-химические параметры;</a:t>
            </a: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b="0" kern="0" dirty="0">
                <a:solidFill>
                  <a:schemeClr val="tx1"/>
                </a:solidFill>
                <a:latin typeface="Arial"/>
              </a:rPr>
              <a:t>  для грунтовых вод - количественных и химических параметров. Результаты идентификации, делимитации и классификации водных объектов регистрируются в водном кадастре.</a:t>
            </a: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23" name="Лента лицом вниз 22"/>
          <p:cNvSpPr/>
          <p:nvPr/>
        </p:nvSpPr>
        <p:spPr bwMode="auto">
          <a:xfrm>
            <a:off x="1048870" y="1535595"/>
            <a:ext cx="7463118" cy="1261391"/>
          </a:xfrm>
          <a:prstGeom prst="ribb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ru-RU" sz="2000" kern="0" dirty="0">
                <a:solidFill>
                  <a:srgbClr val="000000"/>
                </a:solidFill>
              </a:rPr>
              <a:t>Закон о воде №. 272</a:t>
            </a:r>
          </a:p>
          <a:p>
            <a:pPr lvl="0" algn="ctr" eaLnBrk="0" hangingPunct="0"/>
            <a:r>
              <a:rPr lang="ru-RU" sz="2000" kern="0" dirty="0">
                <a:solidFill>
                  <a:srgbClr val="000000"/>
                </a:solidFill>
              </a:rPr>
              <a:t>  в 2011 году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093363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950" y="1381403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243" y="1435215"/>
            <a:ext cx="832374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8244" y="1294420"/>
            <a:ext cx="8552330" cy="371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marL="342900" lvl="0" indent="-3429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6E6452"/>
              </a:buClr>
              <a:buFont typeface="Arial" panose="020B0604020202020204" pitchFamily="34" charset="0"/>
              <a:buChar char="•"/>
              <a:tabLst>
                <a:tab pos="2190750" algn="l"/>
              </a:tabLst>
            </a:pPr>
            <a:endParaRPr lang="ru-RU" sz="2400" kern="0" dirty="0">
              <a:solidFill>
                <a:srgbClr val="6E6452"/>
              </a:solidFill>
              <a:latin typeface="Arial"/>
              <a:ea typeface="Calibri"/>
              <a:cs typeface="Times New Roman"/>
            </a:endParaRPr>
          </a:p>
        </p:txBody>
      </p:sp>
      <p:sp>
        <p:nvSpPr>
          <p:cNvPr id="21" name="Лента лицом вниз 20"/>
          <p:cNvSpPr/>
          <p:nvPr/>
        </p:nvSpPr>
        <p:spPr bwMode="auto">
          <a:xfrm>
            <a:off x="1008156" y="1535597"/>
            <a:ext cx="7463118" cy="1261391"/>
          </a:xfrm>
          <a:prstGeom prst="ribb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ro-MD" sz="2000" kern="0" dirty="0">
                <a:solidFill>
                  <a:schemeClr val="tx1"/>
                </a:solidFill>
                <a:latin typeface="Arial"/>
              </a:rPr>
              <a:t>Legea apelor nr. 272  din 2011   </a:t>
            </a:r>
            <a:endParaRPr kumimoji="0" lang="ru-RU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88243" y="1435217"/>
            <a:ext cx="8659922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chemeClr val="tx1"/>
                </a:solidFill>
                <a:latin typeface="Arial"/>
              </a:rPr>
              <a:t> </a:t>
            </a:r>
            <a:endParaRPr lang="ro-MD" sz="1800" b="0" kern="0" dirty="0">
              <a:solidFill>
                <a:schemeClr val="tx1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chemeClr val="tx1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chemeClr val="tx1"/>
              </a:solidFill>
              <a:latin typeface="Arial"/>
            </a:endParaRPr>
          </a:p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chemeClr val="tx1"/>
              </a:solidFill>
              <a:latin typeface="Arial"/>
            </a:endParaRPr>
          </a:p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kern="0" dirty="0">
                <a:solidFill>
                  <a:schemeClr val="tx1"/>
                </a:solidFill>
                <a:latin typeface="Arial"/>
              </a:rPr>
              <a:t>продолжение</a:t>
            </a:r>
          </a:p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b="0" kern="0" dirty="0">
                <a:solidFill>
                  <a:schemeClr val="tx1"/>
                </a:solidFill>
                <a:latin typeface="Arial"/>
              </a:rPr>
              <a:t>Закон устанавливает права собственности на воду и права собственности на имущество.</a:t>
            </a:r>
          </a:p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b="0" kern="0" dirty="0">
                <a:solidFill>
                  <a:schemeClr val="tx1"/>
                </a:solidFill>
                <a:latin typeface="Arial"/>
              </a:rPr>
              <a:t>Право служить в предоставлении государственных услуг / Право на обслуживание мониторинга водных ресурсов</a:t>
            </a:r>
          </a:p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b="0" kern="0" dirty="0">
                <a:solidFill>
                  <a:schemeClr val="tx1"/>
                </a:solidFill>
                <a:latin typeface="Arial"/>
              </a:rPr>
              <a:t>Закон предусматривает приоритеты водопользования.</a:t>
            </a:r>
          </a:p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b="0" kern="0" dirty="0">
                <a:solidFill>
                  <a:schemeClr val="tx1"/>
                </a:solidFill>
                <a:latin typeface="Arial"/>
              </a:rPr>
              <a:t>В законе определяется общее использование воды и специальное использование воды. Департамент специального использования воды получают по разрешению на управление водными ресурсами, выданному в соответствии с положениями настоящего закона.</a:t>
            </a:r>
            <a:endParaRPr lang="ro-MD" sz="1800" b="0" i="1" kern="0" dirty="0">
              <a:solidFill>
                <a:schemeClr val="tx1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i="1" kern="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23" name="Лента лицом вниз 22"/>
          <p:cNvSpPr/>
          <p:nvPr/>
        </p:nvSpPr>
        <p:spPr bwMode="auto">
          <a:xfrm>
            <a:off x="1013623" y="1550926"/>
            <a:ext cx="7463118" cy="1261391"/>
          </a:xfrm>
          <a:prstGeom prst="ribb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ru-RU" sz="2000" kern="0" dirty="0">
                <a:solidFill>
                  <a:srgbClr val="000000"/>
                </a:solidFill>
              </a:rPr>
              <a:t>Закон о воде №. 272</a:t>
            </a:r>
          </a:p>
          <a:p>
            <a:pPr lvl="0" algn="ctr" eaLnBrk="0" hangingPunct="0"/>
            <a:r>
              <a:rPr lang="ru-RU" sz="2000" kern="0" dirty="0">
                <a:solidFill>
                  <a:srgbClr val="000000"/>
                </a:solidFill>
              </a:rPr>
              <a:t>  в 2011 году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799597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950" y="1381403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243" y="1435215"/>
            <a:ext cx="832374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8244" y="1294420"/>
            <a:ext cx="8552330" cy="371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marL="342900" lvl="0" indent="-3429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6E6452"/>
              </a:buClr>
              <a:buFont typeface="Arial" panose="020B0604020202020204" pitchFamily="34" charset="0"/>
              <a:buChar char="•"/>
              <a:tabLst>
                <a:tab pos="2190750" algn="l"/>
              </a:tabLst>
            </a:pPr>
            <a:endParaRPr lang="ru-RU" sz="2400" kern="0" dirty="0">
              <a:solidFill>
                <a:srgbClr val="6E6452"/>
              </a:solidFill>
              <a:latin typeface="Arial"/>
              <a:ea typeface="Calibri"/>
              <a:cs typeface="Times New Roman"/>
            </a:endParaRPr>
          </a:p>
        </p:txBody>
      </p:sp>
      <p:sp>
        <p:nvSpPr>
          <p:cNvPr id="21" name="Лента лицом вниз 20"/>
          <p:cNvSpPr/>
          <p:nvPr/>
        </p:nvSpPr>
        <p:spPr bwMode="auto">
          <a:xfrm>
            <a:off x="1008156" y="1535597"/>
            <a:ext cx="7463118" cy="1261391"/>
          </a:xfrm>
          <a:prstGeom prst="ribb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ro-MD" sz="2000" kern="0" dirty="0">
                <a:solidFill>
                  <a:schemeClr val="tx1"/>
                </a:solidFill>
                <a:latin typeface="Arial"/>
              </a:rPr>
              <a:t>Legea apelor nr. 272  din 2011   </a:t>
            </a:r>
            <a:endParaRPr kumimoji="0" lang="ru-RU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88243" y="1435217"/>
            <a:ext cx="8659922" cy="5796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chemeClr val="tx1"/>
                </a:solidFill>
                <a:latin typeface="Arial"/>
              </a:rPr>
              <a:t> </a:t>
            </a:r>
            <a:endParaRPr lang="ro-MD" sz="1800" b="0" kern="0" dirty="0">
              <a:solidFill>
                <a:schemeClr val="tx1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chemeClr val="tx1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chemeClr val="tx1"/>
              </a:solidFill>
              <a:latin typeface="Arial"/>
            </a:endParaRPr>
          </a:p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chemeClr val="tx1"/>
              </a:solidFill>
              <a:latin typeface="Arial"/>
            </a:endParaRPr>
          </a:p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kern="0" dirty="0">
                <a:solidFill>
                  <a:schemeClr val="tx1"/>
                </a:solidFill>
                <a:latin typeface="Arial"/>
              </a:rPr>
              <a:t>Закон предусматривает способы выдачи разрешения на управление водными ресурсами. Концессия водных тел, сооружений и гидротехнических сооружений /</a:t>
            </a:r>
          </a:p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kern="0" dirty="0">
                <a:solidFill>
                  <a:schemeClr val="tx1"/>
                </a:solidFill>
                <a:latin typeface="Arial"/>
              </a:rPr>
              <a:t>Закон предусматривает структуру и содержание Регистра вод.</a:t>
            </a:r>
          </a:p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kern="0" dirty="0">
                <a:solidFill>
                  <a:schemeClr val="tx1"/>
                </a:solidFill>
                <a:latin typeface="Arial"/>
              </a:rPr>
              <a:t>Закон определяет территориально-бассейновые районы в бассейнах Дуная и Днестра. Дунай состоит из речных систем, включая реку Дунай и </a:t>
            </a:r>
            <a:r>
              <a:rPr lang="ru-RU" sz="1800" kern="0" dirty="0" err="1">
                <a:solidFill>
                  <a:schemeClr val="tx1"/>
                </a:solidFill>
                <a:latin typeface="Arial"/>
              </a:rPr>
              <a:t>суббассейны</a:t>
            </a:r>
            <a:r>
              <a:rPr lang="ru-RU" sz="1800" kern="0" dirty="0">
                <a:solidFill>
                  <a:schemeClr val="tx1"/>
                </a:solidFill>
                <a:latin typeface="Arial"/>
              </a:rPr>
              <a:t> рек Прут, </a:t>
            </a:r>
            <a:r>
              <a:rPr lang="ru-RU" sz="1800" kern="0" dirty="0" err="1">
                <a:solidFill>
                  <a:schemeClr val="tx1"/>
                </a:solidFill>
                <a:latin typeface="Arial"/>
              </a:rPr>
              <a:t>Кахул</a:t>
            </a:r>
            <a:r>
              <a:rPr lang="ru-RU" sz="1800" kern="0" dirty="0">
                <a:solidFill>
                  <a:schemeClr val="tx1"/>
                </a:solidFill>
                <a:latin typeface="Arial"/>
              </a:rPr>
              <a:t>, </a:t>
            </a:r>
            <a:r>
              <a:rPr lang="ru-RU" sz="1800" kern="0" dirty="0" err="1">
                <a:solidFill>
                  <a:schemeClr val="tx1"/>
                </a:solidFill>
                <a:latin typeface="Arial"/>
              </a:rPr>
              <a:t>Ялпуг</a:t>
            </a:r>
            <a:r>
              <a:rPr lang="ru-RU" sz="1800" kern="0" dirty="0">
                <a:solidFill>
                  <a:schemeClr val="tx1"/>
                </a:solidFill>
                <a:latin typeface="Arial"/>
              </a:rPr>
              <a:t> и Киргиз-Читай</a:t>
            </a:r>
          </a:p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kern="0" dirty="0">
                <a:solidFill>
                  <a:schemeClr val="tx1"/>
                </a:solidFill>
                <a:latin typeface="Arial"/>
              </a:rPr>
              <a:t>Территориально-бассейновый район Днестра - бассейн реки Днестр и небольшие речные бассейны, прилегающие к нему и с целью его управления - </a:t>
            </a:r>
            <a:r>
              <a:rPr lang="ru-RU" sz="1800" kern="0" dirty="0" err="1">
                <a:solidFill>
                  <a:schemeClr val="tx1"/>
                </a:solidFill>
                <a:latin typeface="Arial"/>
              </a:rPr>
              <a:t>Алькалия</a:t>
            </a:r>
            <a:r>
              <a:rPr lang="ru-RU" sz="1800" kern="0" dirty="0">
                <a:solidFill>
                  <a:schemeClr val="tx1"/>
                </a:solidFill>
                <a:latin typeface="Arial"/>
              </a:rPr>
              <a:t>, </a:t>
            </a:r>
            <a:r>
              <a:rPr lang="ru-RU" sz="1800" kern="0" dirty="0" err="1">
                <a:solidFill>
                  <a:schemeClr val="tx1"/>
                </a:solidFill>
                <a:latin typeface="Arial"/>
              </a:rPr>
              <a:t>Хагигер</a:t>
            </a:r>
            <a:r>
              <a:rPr lang="ru-RU" sz="1800" kern="0" dirty="0">
                <a:solidFill>
                  <a:schemeClr val="tx1"/>
                </a:solidFill>
                <a:latin typeface="Arial"/>
              </a:rPr>
              <a:t>, Сарата, </a:t>
            </a:r>
            <a:r>
              <a:rPr lang="ru-RU" sz="1800" kern="0" dirty="0" err="1">
                <a:solidFill>
                  <a:schemeClr val="tx1"/>
                </a:solidFill>
                <a:latin typeface="Arial"/>
              </a:rPr>
              <a:t>Коглик</a:t>
            </a:r>
            <a:r>
              <a:rPr lang="ru-RU" sz="1800" kern="0" dirty="0">
                <a:solidFill>
                  <a:schemeClr val="tx1"/>
                </a:solidFill>
                <a:latin typeface="Arial"/>
              </a:rPr>
              <a:t>, которые впадают в Черное море</a:t>
            </a: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chemeClr val="tx1"/>
                </a:solidFill>
                <a:latin typeface="Arial"/>
              </a:rPr>
              <a:t>. </a:t>
            </a:r>
            <a:endParaRPr lang="ro-MD" sz="1800" b="0" i="1" kern="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23" name="Лента лицом вниз 22"/>
          <p:cNvSpPr/>
          <p:nvPr/>
        </p:nvSpPr>
        <p:spPr bwMode="auto">
          <a:xfrm>
            <a:off x="1013623" y="1550926"/>
            <a:ext cx="7463118" cy="1261391"/>
          </a:xfrm>
          <a:prstGeom prst="ribb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ru-RU" sz="2000" kern="0" dirty="0">
                <a:solidFill>
                  <a:srgbClr val="000000"/>
                </a:solidFill>
              </a:rPr>
              <a:t>Закон о воде №. 272</a:t>
            </a:r>
          </a:p>
          <a:p>
            <a:pPr lvl="0" algn="ctr" eaLnBrk="0" hangingPunct="0"/>
            <a:r>
              <a:rPr lang="ru-RU" sz="2000" kern="0" dirty="0">
                <a:solidFill>
                  <a:srgbClr val="000000"/>
                </a:solidFill>
              </a:rPr>
              <a:t>  в 2011 году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24727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950" y="1381403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243" y="1435215"/>
            <a:ext cx="832374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8244" y="1294420"/>
            <a:ext cx="8552330" cy="4891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b="0" kern="0" dirty="0">
              <a:solidFill>
                <a:schemeClr val="tx1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b="0" kern="0" dirty="0">
              <a:solidFill>
                <a:schemeClr val="tx1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b="0" kern="0" dirty="0">
              <a:solidFill>
                <a:schemeClr val="tx1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chemeClr val="tx1"/>
              </a:solidFill>
              <a:latin typeface="+mj-lt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b="0" kern="0" dirty="0">
                <a:solidFill>
                  <a:schemeClr val="tx1"/>
                </a:solidFill>
                <a:latin typeface="+mj-lt"/>
                <a:cs typeface="+mn-cs"/>
              </a:rPr>
              <a:t>Экологические и социально-экономические цели по управлению водными ресурсами: целевым для всех водных тел  является «хороший экологический статус поверхностных вод», включая «хороший экологический статус» и «хороший химический статус», а также для искусственных водных тел сильно измененный - это «хороший экологический потенциал» и «хороший химический статус».</a:t>
            </a: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b="0" kern="0" dirty="0">
                <a:solidFill>
                  <a:schemeClr val="tx1"/>
                </a:solidFill>
                <a:latin typeface="+mj-lt"/>
                <a:cs typeface="+mn-cs"/>
              </a:rPr>
              <a:t>Целевой статус для всех подземных вод - «хорошее состояние грунтовых вод», включая «хороший химический статус» и «количественный статус».</a:t>
            </a:r>
            <a:endParaRPr lang="ru-RU" sz="2400" b="0" kern="0" dirty="0">
              <a:solidFill>
                <a:schemeClr val="tx1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21" name="Лента лицом вниз 20"/>
          <p:cNvSpPr/>
          <p:nvPr/>
        </p:nvSpPr>
        <p:spPr bwMode="auto">
          <a:xfrm>
            <a:off x="1008156" y="1535597"/>
            <a:ext cx="7463118" cy="1261391"/>
          </a:xfrm>
          <a:prstGeom prst="ribb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ro-MD" sz="2000" kern="0" dirty="0">
                <a:solidFill>
                  <a:schemeClr val="tx1"/>
                </a:solidFill>
                <a:latin typeface="Arial"/>
              </a:rPr>
              <a:t>Legea apelor nr. 272  din 2011   </a:t>
            </a:r>
            <a:endParaRPr kumimoji="0" lang="ru-RU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2" name="Лента лицом вниз 21"/>
          <p:cNvSpPr/>
          <p:nvPr/>
        </p:nvSpPr>
        <p:spPr bwMode="auto">
          <a:xfrm>
            <a:off x="1013623" y="1550926"/>
            <a:ext cx="7463118" cy="1261391"/>
          </a:xfrm>
          <a:prstGeom prst="ribb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ru-RU" sz="2000" kern="0" dirty="0">
                <a:solidFill>
                  <a:srgbClr val="000000"/>
                </a:solidFill>
              </a:rPr>
              <a:t>Закон о воде №. 272</a:t>
            </a:r>
          </a:p>
          <a:p>
            <a:pPr lvl="0" algn="ctr" eaLnBrk="0" hangingPunct="0"/>
            <a:r>
              <a:rPr lang="ru-RU" sz="2000" kern="0" dirty="0">
                <a:solidFill>
                  <a:srgbClr val="000000"/>
                </a:solidFill>
              </a:rPr>
              <a:t>  в 2011 году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640916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950" y="1381403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243" y="1435215"/>
            <a:ext cx="832374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8244" y="1294420"/>
            <a:ext cx="8552330" cy="5237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b="0" kern="0" dirty="0">
              <a:solidFill>
                <a:schemeClr val="tx1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b="0" kern="0" dirty="0">
              <a:solidFill>
                <a:schemeClr val="tx1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b="0" kern="0" dirty="0">
              <a:solidFill>
                <a:schemeClr val="tx1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b="0" kern="0" dirty="0">
                <a:solidFill>
                  <a:schemeClr val="tx1"/>
                </a:solidFill>
                <a:latin typeface="+mn-lt"/>
                <a:cs typeface="+mn-cs"/>
              </a:rPr>
              <a:t>Для выполнения национальной политики управления водными ресурсами в территориальных и бассейновых районах Дуная и Приднестровья программы управления территориально-бассейновым регионом  разрабатываются и утверждаются один раз в шесть лет.</a:t>
            </a: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b="0" kern="0" dirty="0">
                <a:solidFill>
                  <a:schemeClr val="tx1"/>
                </a:solidFill>
                <a:latin typeface="+mn-lt"/>
                <a:cs typeface="+mn-cs"/>
              </a:rPr>
              <a:t>Показатели качества природной воды, установленные для соответствующих классов качества, охватывают аспекты охраны окружающей среды и водопользования и служат для планирования и проверки реального состояния водных объектов в соответствии с Положением о процедурах идентификации, классификация водных тел.</a:t>
            </a: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b="0" kern="0" dirty="0" err="1">
                <a:solidFill>
                  <a:schemeClr val="tx1"/>
                </a:solidFill>
                <a:latin typeface="+mn-lt"/>
                <a:cs typeface="+mn-cs"/>
              </a:rPr>
              <a:t>Водоохранные</a:t>
            </a:r>
            <a:r>
              <a:rPr lang="ru-RU" sz="1800" b="0" kern="0" dirty="0">
                <a:solidFill>
                  <a:schemeClr val="tx1"/>
                </a:solidFill>
                <a:latin typeface="+mn-lt"/>
                <a:cs typeface="+mn-cs"/>
              </a:rPr>
              <a:t> зоны и полосы установлены для целей защиты вод.</a:t>
            </a:r>
            <a:endParaRPr lang="ru-RU" sz="2400" b="0" kern="0" dirty="0">
              <a:solidFill>
                <a:schemeClr val="tx1"/>
              </a:solidFill>
              <a:latin typeface="+mn-lt"/>
              <a:ea typeface="Calibri"/>
              <a:cs typeface="Times New Roman"/>
            </a:endParaRPr>
          </a:p>
        </p:txBody>
      </p:sp>
      <p:sp>
        <p:nvSpPr>
          <p:cNvPr id="21" name="Лента лицом вниз 20"/>
          <p:cNvSpPr/>
          <p:nvPr/>
        </p:nvSpPr>
        <p:spPr bwMode="auto">
          <a:xfrm>
            <a:off x="1008156" y="1535597"/>
            <a:ext cx="7463118" cy="1261391"/>
          </a:xfrm>
          <a:prstGeom prst="ribb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ro-MD" sz="2000" kern="0" dirty="0">
                <a:solidFill>
                  <a:schemeClr val="tx1"/>
                </a:solidFill>
                <a:latin typeface="Arial"/>
              </a:rPr>
              <a:t>Legea apelor nr. 272  din 2011   </a:t>
            </a:r>
            <a:endParaRPr kumimoji="0" lang="ru-RU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88243" y="1435217"/>
            <a:ext cx="865992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</a:p>
        </p:txBody>
      </p:sp>
      <p:sp>
        <p:nvSpPr>
          <p:cNvPr id="23" name="Лента лицом вниз 22"/>
          <p:cNvSpPr/>
          <p:nvPr/>
        </p:nvSpPr>
        <p:spPr bwMode="auto">
          <a:xfrm>
            <a:off x="1013623" y="1550926"/>
            <a:ext cx="7463118" cy="1261391"/>
          </a:xfrm>
          <a:prstGeom prst="ribb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ru-RU" sz="2000" kern="0" dirty="0">
                <a:solidFill>
                  <a:srgbClr val="000000"/>
                </a:solidFill>
              </a:rPr>
              <a:t>Закон о воде №. 272</a:t>
            </a:r>
          </a:p>
          <a:p>
            <a:pPr lvl="0" algn="ctr" eaLnBrk="0" hangingPunct="0"/>
            <a:r>
              <a:rPr lang="ru-RU" sz="2000" kern="0" dirty="0">
                <a:solidFill>
                  <a:srgbClr val="000000"/>
                </a:solidFill>
              </a:rPr>
              <a:t>  в 2011 году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142583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950" y="1381403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243" y="1435215"/>
            <a:ext cx="832374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199" y="1096105"/>
            <a:ext cx="8337169" cy="2650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2000" b="0" kern="0" dirty="0">
                <a:solidFill>
                  <a:srgbClr val="6E6452"/>
                </a:solidFill>
                <a:latin typeface="Arial"/>
                <a:cs typeface="+mn-cs"/>
              </a:rPr>
              <a:t> </a:t>
            </a:r>
            <a:endParaRPr lang="ru-RU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marL="342900" lvl="0" indent="-3429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6E6452"/>
              </a:buClr>
              <a:buFont typeface="Arial" panose="020B0604020202020204" pitchFamily="34" charset="0"/>
              <a:buChar char="•"/>
              <a:tabLst>
                <a:tab pos="2190750" algn="l"/>
              </a:tabLst>
            </a:pPr>
            <a:endParaRPr lang="ru-RU" sz="2400" kern="0" dirty="0">
              <a:solidFill>
                <a:srgbClr val="6E6452"/>
              </a:solidFill>
              <a:latin typeface="Arial"/>
              <a:ea typeface="Calibri"/>
              <a:cs typeface="Times New Roman"/>
            </a:endParaRPr>
          </a:p>
        </p:txBody>
      </p:sp>
      <p:sp>
        <p:nvSpPr>
          <p:cNvPr id="21" name="Лента лицом вниз 20"/>
          <p:cNvSpPr/>
          <p:nvPr/>
        </p:nvSpPr>
        <p:spPr bwMode="auto">
          <a:xfrm>
            <a:off x="1008156" y="1535597"/>
            <a:ext cx="7463118" cy="1261391"/>
          </a:xfrm>
          <a:prstGeom prst="ribb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ro-MD" sz="2000" kern="0" dirty="0">
                <a:solidFill>
                  <a:schemeClr val="tx1"/>
                </a:solidFill>
                <a:latin typeface="Arial"/>
              </a:rPr>
              <a:t>Legea apelor nr. 272  din 2011   </a:t>
            </a:r>
            <a:endParaRPr kumimoji="0" lang="ru-RU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88243" y="1435217"/>
            <a:ext cx="865992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2181" y="2891118"/>
            <a:ext cx="8548391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0" dirty="0"/>
              <a:t> </a:t>
            </a:r>
            <a:r>
              <a:rPr lang="ru-RU" sz="1800" b="0" dirty="0">
                <a:solidFill>
                  <a:schemeClr val="tx1"/>
                </a:solidFill>
              </a:rPr>
              <a:t>В целях последовательной и всесторонней оценки состояния водных тел и охраняемых территорий разрабатываются и принимаются планы и программы  действий по управлению, а также оценка эффективности их осуществления, Программы мониторинга состояния воды, в том числе: 1) для поверхностных вод: 2) для подземных вод 3) для охраняемых территорий - параметры, установленные по их планированию.</a:t>
            </a:r>
          </a:p>
          <a:p>
            <a:endParaRPr lang="ru-RU" sz="1800" b="0" dirty="0">
              <a:solidFill>
                <a:schemeClr val="tx1"/>
              </a:solidFill>
            </a:endParaRPr>
          </a:p>
          <a:p>
            <a:r>
              <a:rPr lang="ru-RU" sz="1800" b="0" dirty="0">
                <a:solidFill>
                  <a:schemeClr val="tx1"/>
                </a:solidFill>
              </a:rPr>
              <a:t> Национальная сеть мониторинга водных ресурсов: станции, пункты наблюдения и автономные установки, обеспечивающие гидрологическую, гидрогеологическую и метеорологическую информацию, связанную с управлением водными ресурсами</a:t>
            </a:r>
            <a:r>
              <a:rPr lang="ro-MD" sz="1800" b="0" dirty="0">
                <a:solidFill>
                  <a:schemeClr val="tx1"/>
                </a:solidFill>
              </a:rPr>
              <a:t>.</a:t>
            </a:r>
            <a:r>
              <a:rPr lang="vi-VN" sz="1800" b="0" dirty="0">
                <a:solidFill>
                  <a:schemeClr val="tx1"/>
                </a:solidFill>
              </a:rPr>
              <a:t> </a:t>
            </a:r>
            <a:endParaRPr lang="ru-RU" sz="1800" b="0" dirty="0">
              <a:solidFill>
                <a:schemeClr val="tx1"/>
              </a:solidFill>
            </a:endParaRPr>
          </a:p>
        </p:txBody>
      </p:sp>
      <p:sp>
        <p:nvSpPr>
          <p:cNvPr id="23" name="Лента лицом вниз 22"/>
          <p:cNvSpPr/>
          <p:nvPr/>
        </p:nvSpPr>
        <p:spPr bwMode="auto">
          <a:xfrm>
            <a:off x="1013623" y="1550926"/>
            <a:ext cx="7463118" cy="1261391"/>
          </a:xfrm>
          <a:prstGeom prst="ribb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ru-RU" sz="2000" kern="0" dirty="0">
                <a:solidFill>
                  <a:srgbClr val="000000"/>
                </a:solidFill>
              </a:rPr>
              <a:t>Закон о воде №. 272</a:t>
            </a:r>
          </a:p>
          <a:p>
            <a:pPr lvl="0" algn="ctr" eaLnBrk="0" hangingPunct="0"/>
            <a:r>
              <a:rPr lang="ru-RU" sz="2000" kern="0" dirty="0">
                <a:solidFill>
                  <a:srgbClr val="000000"/>
                </a:solidFill>
              </a:rPr>
              <a:t>  в 2011 году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117347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950" y="1381403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243" y="1435215"/>
            <a:ext cx="832374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2897" y="932713"/>
            <a:ext cx="8337169" cy="2650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2000" b="0" kern="0" dirty="0">
                <a:solidFill>
                  <a:srgbClr val="6E6452"/>
                </a:solidFill>
                <a:latin typeface="Arial"/>
                <a:cs typeface="+mn-cs"/>
              </a:rPr>
              <a:t> </a:t>
            </a:r>
            <a:endParaRPr lang="ru-RU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marL="342900" lvl="0" indent="-3429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6E6452"/>
              </a:buClr>
              <a:buFont typeface="Arial" panose="020B0604020202020204" pitchFamily="34" charset="0"/>
              <a:buChar char="•"/>
              <a:tabLst>
                <a:tab pos="2190750" algn="l"/>
              </a:tabLst>
            </a:pPr>
            <a:endParaRPr lang="ru-RU" sz="2400" kern="0" dirty="0">
              <a:solidFill>
                <a:srgbClr val="6E6452"/>
              </a:solidFill>
              <a:latin typeface="Arial"/>
              <a:ea typeface="Calibri"/>
              <a:cs typeface="Times New Roman"/>
            </a:endParaRPr>
          </a:p>
        </p:txBody>
      </p:sp>
      <p:sp>
        <p:nvSpPr>
          <p:cNvPr id="21" name="Лента лицом вниз 20"/>
          <p:cNvSpPr/>
          <p:nvPr/>
        </p:nvSpPr>
        <p:spPr bwMode="auto">
          <a:xfrm>
            <a:off x="894224" y="1317366"/>
            <a:ext cx="7463118" cy="1261391"/>
          </a:xfrm>
          <a:prstGeom prst="ribb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ru-RU" sz="2000" kern="0" dirty="0">
                <a:solidFill>
                  <a:srgbClr val="000000"/>
                </a:solidFill>
              </a:rPr>
              <a:t>Закон о воде №. 272</a:t>
            </a:r>
          </a:p>
          <a:p>
            <a:pPr lvl="0" algn="ctr" eaLnBrk="0" hangingPunct="0"/>
            <a:r>
              <a:rPr lang="ru-RU" sz="2000" kern="0" dirty="0">
                <a:solidFill>
                  <a:srgbClr val="000000"/>
                </a:solidFill>
              </a:rPr>
              <a:t>  в 2011 году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3951" y="1350625"/>
            <a:ext cx="865992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3951" y="2578758"/>
            <a:ext cx="866662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tx1"/>
                </a:solidFill>
              </a:rPr>
              <a:t>Закон устанавливает организацию управления водными ресурсами.</a:t>
            </a:r>
          </a:p>
          <a:p>
            <a:r>
              <a:rPr lang="ru-RU" sz="1800" dirty="0">
                <a:solidFill>
                  <a:schemeClr val="tx1"/>
                </a:solidFill>
              </a:rPr>
              <a:t> </a:t>
            </a:r>
          </a:p>
          <a:p>
            <a:r>
              <a:rPr lang="ru-RU" sz="1800" b="0" dirty="0">
                <a:solidFill>
                  <a:schemeClr val="tx1"/>
                </a:solidFill>
              </a:rPr>
              <a:t>По направлениям управления территориально-бассейнового района Днестра;</a:t>
            </a:r>
          </a:p>
          <a:p>
            <a:r>
              <a:rPr lang="ru-RU" sz="1800" b="0" dirty="0">
                <a:solidFill>
                  <a:schemeClr val="tx1"/>
                </a:solidFill>
              </a:rPr>
              <a:t>  и управление бассейном бассейна Дуная и управление бассейновым комитетом.</a:t>
            </a:r>
          </a:p>
          <a:p>
            <a:endParaRPr lang="ru-RU" sz="1800" b="0" dirty="0">
              <a:solidFill>
                <a:schemeClr val="tx1"/>
              </a:solidFill>
            </a:endParaRPr>
          </a:p>
          <a:p>
            <a:r>
              <a:rPr lang="ru-RU" sz="1800" b="0" dirty="0">
                <a:solidFill>
                  <a:schemeClr val="tx1"/>
                </a:solidFill>
              </a:rPr>
              <a:t>Фонд управления водными ресурсами создан для финансирования деятельности в области управления водными ресурсами.</a:t>
            </a:r>
          </a:p>
          <a:p>
            <a:endParaRPr lang="ru-RU" sz="1800" b="0" dirty="0">
              <a:solidFill>
                <a:schemeClr val="tx1"/>
              </a:solidFill>
            </a:endParaRPr>
          </a:p>
          <a:p>
            <a:r>
              <a:rPr lang="ru-RU" sz="1800" b="0" dirty="0">
                <a:solidFill>
                  <a:schemeClr val="tx1"/>
                </a:solidFill>
              </a:rPr>
              <a:t>Средства в Фонде управления водными ресурсами поступают от оплаты за водопользование; оплата за аренду и уступку водных активов и финансовых ресурсов государственной собственности, выделенных из государственного </a:t>
            </a:r>
            <a:r>
              <a:rPr lang="ru-RU" sz="1800" b="0" dirty="0" err="1">
                <a:solidFill>
                  <a:schemeClr val="tx1"/>
                </a:solidFill>
              </a:rPr>
              <a:t>государственного</a:t>
            </a:r>
            <a:r>
              <a:rPr lang="ru-RU" sz="1800" b="0" dirty="0">
                <a:solidFill>
                  <a:schemeClr val="tx1"/>
                </a:solidFill>
              </a:rPr>
              <a:t> бюджета для реализации национальных, региональных программ</a:t>
            </a:r>
            <a:r>
              <a:rPr lang="ru-RU" b="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6359483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950" y="1381403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243" y="1435215"/>
            <a:ext cx="832374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950" y="2447367"/>
            <a:ext cx="9070049" cy="410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dirty="0">
              <a:solidFill>
                <a:srgbClr val="000000"/>
              </a:solidFill>
              <a:latin typeface="+mj-lt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dirty="0">
                <a:solidFill>
                  <a:srgbClr val="000000"/>
                </a:solidFill>
                <a:latin typeface="+mj-lt"/>
              </a:rPr>
              <a:t>Цель закона: </a:t>
            </a:r>
            <a:r>
              <a:rPr lang="ru-RU" sz="1800" b="0" dirty="0">
                <a:solidFill>
                  <a:srgbClr val="000000"/>
                </a:solidFill>
                <a:latin typeface="+mj-lt"/>
              </a:rPr>
              <a:t>регулирование горнодобывающих отношений с целью обеспечения рационального и комплексного использования недр  для удовлетворения потребностей минерального сырья и других потребностей народного хозяйства, защиты недр, безопасности работ по недропользованию,</a:t>
            </a: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b="0" dirty="0">
                <a:solidFill>
                  <a:srgbClr val="000000"/>
                </a:solidFill>
                <a:latin typeface="+mj-lt"/>
              </a:rPr>
              <a:t>Закон предусматривает 14 глав и 84 статьи. Некоторые принципы, включенные в главы закона, включают статьи, которые обеспечивают:</a:t>
            </a: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b="0" dirty="0">
                <a:solidFill>
                  <a:srgbClr val="000000"/>
                </a:solidFill>
                <a:latin typeface="+mj-lt"/>
              </a:rPr>
              <a:t>- обеспечение рационального, сложного и безобидного использования недр / обеспечения защиты недр и окружающей среды / обеспечения слияния национальных и региональных / юридических и физических интересов при использовании недр;</a:t>
            </a:r>
            <a:endParaRPr lang="ru-RU" sz="1800" b="0" kern="0" dirty="0">
              <a:solidFill>
                <a:srgbClr val="6E6452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21" name="Лента лицом вниз 20"/>
          <p:cNvSpPr/>
          <p:nvPr/>
        </p:nvSpPr>
        <p:spPr bwMode="auto">
          <a:xfrm>
            <a:off x="1008156" y="1535597"/>
            <a:ext cx="7463118" cy="1261391"/>
          </a:xfrm>
          <a:prstGeom prst="ribb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ru-RU" sz="2000" kern="0" dirty="0">
                <a:solidFill>
                  <a:srgbClr val="000000"/>
                </a:solidFill>
              </a:rPr>
              <a:t>Кодекс о недрах</a:t>
            </a:r>
            <a:r>
              <a:rPr lang="ro-MD" sz="2000" kern="0" dirty="0">
                <a:solidFill>
                  <a:srgbClr val="000000"/>
                </a:solidFill>
              </a:rPr>
              <a:t> nr.3 </a:t>
            </a:r>
            <a:r>
              <a:rPr lang="ru-RU" sz="2000" kern="0" dirty="0">
                <a:solidFill>
                  <a:srgbClr val="000000"/>
                </a:solidFill>
              </a:rPr>
              <a:t> от 02.02.2009</a:t>
            </a:r>
            <a:r>
              <a:rPr lang="ro-MD" sz="2000" kern="0" dirty="0">
                <a:solidFill>
                  <a:srgbClr val="000000"/>
                </a:solidFill>
              </a:rPr>
              <a:t>  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15421" y="1350625"/>
            <a:ext cx="865992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1186" y="2837911"/>
            <a:ext cx="85483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/>
              <a:t> </a:t>
            </a:r>
            <a:r>
              <a:rPr lang="vi-VN" sz="1800" dirty="0">
                <a:solidFill>
                  <a:schemeClr val="tx1"/>
                </a:solidFill>
              </a:rPr>
              <a:t> </a:t>
            </a:r>
            <a:endParaRPr lang="ru-RU" sz="1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842815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950" y="1381403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243" y="1435215"/>
            <a:ext cx="832374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21" name="Лента лицом вниз 20"/>
          <p:cNvSpPr/>
          <p:nvPr/>
        </p:nvSpPr>
        <p:spPr bwMode="auto">
          <a:xfrm>
            <a:off x="1008156" y="1535597"/>
            <a:ext cx="7463118" cy="1261391"/>
          </a:xfrm>
          <a:prstGeom prst="ribb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ru-RU" sz="2000" kern="0" dirty="0">
                <a:solidFill>
                  <a:srgbClr val="000000"/>
                </a:solidFill>
              </a:rPr>
              <a:t>Кодекс о недрах</a:t>
            </a:r>
            <a:r>
              <a:rPr lang="ro-MD" sz="2000" kern="0" dirty="0">
                <a:solidFill>
                  <a:srgbClr val="000000"/>
                </a:solidFill>
              </a:rPr>
              <a:t> nr.3 </a:t>
            </a:r>
            <a:r>
              <a:rPr lang="ru-RU" sz="2000" kern="0" dirty="0">
                <a:solidFill>
                  <a:srgbClr val="000000"/>
                </a:solidFill>
              </a:rPr>
              <a:t> от 02.02.2009</a:t>
            </a:r>
            <a:r>
              <a:rPr lang="ro-MD" sz="2000" kern="0" dirty="0">
                <a:solidFill>
                  <a:srgbClr val="000000"/>
                </a:solidFill>
              </a:rPr>
              <a:t>  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15421" y="1350625"/>
            <a:ext cx="865992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2181" y="2891118"/>
            <a:ext cx="85483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/>
              <a:t> </a:t>
            </a:r>
            <a:r>
              <a:rPr lang="vi-VN" sz="1800" dirty="0">
                <a:solidFill>
                  <a:schemeClr val="tx1"/>
                </a:solidFill>
              </a:rPr>
              <a:t> </a:t>
            </a:r>
            <a:endParaRPr lang="ru-RU" sz="1800" b="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7881" y="2891118"/>
            <a:ext cx="8237461" cy="3318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dirty="0">
                <a:solidFill>
                  <a:srgbClr val="000000"/>
                </a:solidFill>
                <a:latin typeface="+mj-lt"/>
              </a:rPr>
              <a:t>Статья 5. </a:t>
            </a:r>
            <a:r>
              <a:rPr lang="ru-RU" sz="1800" b="0" dirty="0">
                <a:solidFill>
                  <a:srgbClr val="000000"/>
                </a:solidFill>
                <a:latin typeface="+mj-lt"/>
              </a:rPr>
              <a:t>Участниками горнодобывающих отношений являются: государственные, государственные, административно-территориальные единицы, юридические и физические лица, а также иностранные лица.</a:t>
            </a: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b="0" dirty="0">
                <a:solidFill>
                  <a:srgbClr val="000000"/>
                </a:solidFill>
                <a:latin typeface="+mj-lt"/>
              </a:rPr>
              <a:t>Юридические и физические лица, получившие право пользования подземными секторами, приобретают статус бенефициаров недр.</a:t>
            </a: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b="0" dirty="0">
                <a:solidFill>
                  <a:srgbClr val="000000"/>
                </a:solidFill>
                <a:latin typeface="+mj-lt"/>
              </a:rPr>
              <a:t>Стю.6. сектора недр  не могут быть выданы в использование. Богатство любого рода секторов недр , включая полезные минеральные вещества, содержащиеся в нем, и его подземные пространства являются единственным объектом государственного имущества.</a:t>
            </a:r>
            <a:endParaRPr lang="ru-RU" sz="1800" b="0" kern="0" dirty="0">
              <a:solidFill>
                <a:srgbClr val="6E6452"/>
              </a:solidFill>
              <a:latin typeface="+mj-lt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251316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8243" y="1435217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244" y="1640541"/>
            <a:ext cx="871371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400"/>
              </a:spcBef>
              <a:spcAft>
                <a:spcPts val="800"/>
              </a:spcAft>
              <a:buClr>
                <a:schemeClr val="tx1"/>
              </a:buClr>
              <a:tabLst>
                <a:tab pos="2190750" algn="l"/>
              </a:tabLst>
            </a:pPr>
            <a:r>
              <a:rPr lang="ru-RU" sz="1800" kern="0" dirty="0">
                <a:solidFill>
                  <a:schemeClr val="tx1"/>
                </a:solidFill>
                <a:latin typeface="Arial"/>
              </a:rPr>
              <a:t>П</a:t>
            </a:r>
            <a:r>
              <a:rPr lang="ru-RU" sz="2000" kern="0" dirty="0">
                <a:solidFill>
                  <a:schemeClr val="tx1"/>
                </a:solidFill>
                <a:latin typeface="Arial"/>
              </a:rPr>
              <a:t>родолжение: </a:t>
            </a:r>
          </a:p>
          <a:p>
            <a:pPr lvl="0">
              <a:spcBef>
                <a:spcPts val="400"/>
              </a:spcBef>
              <a:spcAft>
                <a:spcPts val="800"/>
              </a:spcAft>
              <a:buClr>
                <a:schemeClr val="tx1"/>
              </a:buClr>
              <a:tabLst>
                <a:tab pos="2190750" algn="l"/>
              </a:tabLst>
            </a:pPr>
            <a:r>
              <a:rPr lang="ru-RU" sz="1800" kern="0" dirty="0">
                <a:solidFill>
                  <a:schemeClr val="tx1"/>
                </a:solidFill>
                <a:latin typeface="+mj-lt"/>
                <a:cs typeface="+mn-cs"/>
              </a:rPr>
              <a:t>Директива 2007/60 / ЕС </a:t>
            </a:r>
            <a:r>
              <a:rPr lang="ru-RU" sz="1800" b="0" kern="0" dirty="0">
                <a:solidFill>
                  <a:schemeClr val="tx1"/>
                </a:solidFill>
                <a:latin typeface="+mj-lt"/>
                <a:cs typeface="+mn-cs"/>
              </a:rPr>
              <a:t>Европейского парламента и Совета от 23 октября 2007 года об оценке и управлении рисками наводнений - Принятие национального законодательства и назначение полномочий - 3 года,</a:t>
            </a:r>
          </a:p>
          <a:p>
            <a:pPr marL="285750" lvl="0" indent="-285750">
              <a:spcBef>
                <a:spcPts val="400"/>
              </a:spcBef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2190750" algn="l"/>
              </a:tabLst>
            </a:pPr>
            <a:r>
              <a:rPr lang="ru-RU" sz="1800" kern="0" dirty="0">
                <a:solidFill>
                  <a:schemeClr val="tx1"/>
                </a:solidFill>
                <a:latin typeface="+mj-lt"/>
                <a:cs typeface="+mn-cs"/>
              </a:rPr>
              <a:t>проведение предварительных оценок наводнений - 4 года,</a:t>
            </a:r>
          </a:p>
          <a:p>
            <a:pPr marL="285750" lvl="0" indent="-285750">
              <a:spcBef>
                <a:spcPts val="400"/>
              </a:spcBef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2190750" algn="l"/>
              </a:tabLst>
            </a:pPr>
            <a:r>
              <a:rPr lang="ru-RU" sz="1800" kern="0" dirty="0">
                <a:solidFill>
                  <a:schemeClr val="tx1"/>
                </a:solidFill>
                <a:latin typeface="+mj-lt"/>
                <a:cs typeface="+mn-cs"/>
              </a:rPr>
              <a:t>разработка карт опасности наводнений и карт риска наводнений (статья 6). Календарь: -7-летний срок и установление планов управления рисками наводнений (статья 7)</a:t>
            </a:r>
          </a:p>
          <a:p>
            <a:pPr lvl="0">
              <a:spcBef>
                <a:spcPts val="400"/>
              </a:spcBef>
              <a:spcAft>
                <a:spcPts val="800"/>
              </a:spcAft>
              <a:buClr>
                <a:schemeClr val="tx1"/>
              </a:buClr>
              <a:tabLst>
                <a:tab pos="2190750" algn="l"/>
              </a:tabLst>
            </a:pPr>
            <a:r>
              <a:rPr lang="ru-RU" sz="1800" kern="0" dirty="0">
                <a:solidFill>
                  <a:schemeClr val="tx1"/>
                </a:solidFill>
                <a:latin typeface="+mj-lt"/>
                <a:cs typeface="+mn-cs"/>
              </a:rPr>
              <a:t>Директива Совета 91/271 / EEC от 21 мая 1991 года </a:t>
            </a:r>
            <a:r>
              <a:rPr lang="ru-RU" sz="1800" b="0" kern="0" dirty="0">
                <a:solidFill>
                  <a:schemeClr val="tx1"/>
                </a:solidFill>
                <a:latin typeface="+mj-lt"/>
                <a:cs typeface="+mn-cs"/>
              </a:rPr>
              <a:t>о очистке городских сточных вод с поправками, внесенными Директивой 98/15 / ЕС и Регламентом Совета (ЕС) Применяются следующие положения</a:t>
            </a:r>
            <a:endParaRPr lang="ro-MD" sz="1800" b="0" kern="0" dirty="0">
              <a:solidFill>
                <a:schemeClr val="tx1"/>
              </a:solidFill>
              <a:latin typeface="+mj-lt"/>
              <a:cs typeface="+mn-cs"/>
            </a:endParaRPr>
          </a:p>
          <a:p>
            <a:pPr marL="342900" lvl="0" indent="-342900">
              <a:spcBef>
                <a:spcPts val="400"/>
              </a:spcBef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2190750" algn="l"/>
              </a:tabLst>
            </a:pPr>
            <a:endParaRPr lang="ru-RU" sz="1800" b="0" kern="0" dirty="0">
              <a:solidFill>
                <a:schemeClr val="tx1"/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0518378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950" y="1381403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243" y="1435215"/>
            <a:ext cx="832374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21" name="Лента лицом вниз 20"/>
          <p:cNvSpPr/>
          <p:nvPr/>
        </p:nvSpPr>
        <p:spPr bwMode="auto">
          <a:xfrm>
            <a:off x="1008156" y="1535597"/>
            <a:ext cx="7463118" cy="1261391"/>
          </a:xfrm>
          <a:prstGeom prst="ribb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ru-RU" sz="2000" kern="0" dirty="0">
                <a:solidFill>
                  <a:srgbClr val="000000"/>
                </a:solidFill>
              </a:rPr>
              <a:t>Кодекс о недрах</a:t>
            </a:r>
            <a:r>
              <a:rPr lang="ro-MD" sz="2000" kern="0" dirty="0">
                <a:solidFill>
                  <a:srgbClr val="000000"/>
                </a:solidFill>
              </a:rPr>
              <a:t> nr.3 </a:t>
            </a:r>
            <a:r>
              <a:rPr lang="ru-RU" sz="2000" kern="0" dirty="0">
                <a:solidFill>
                  <a:srgbClr val="000000"/>
                </a:solidFill>
              </a:rPr>
              <a:t> от 02.02.2009</a:t>
            </a:r>
            <a:r>
              <a:rPr lang="ro-MD" sz="2000" kern="0" dirty="0">
                <a:solidFill>
                  <a:srgbClr val="000000"/>
                </a:solidFill>
              </a:rPr>
              <a:t>  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15421" y="1350625"/>
            <a:ext cx="865992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2181" y="2891118"/>
            <a:ext cx="85483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/>
              <a:t> </a:t>
            </a:r>
            <a:r>
              <a:rPr lang="vi-VN" sz="1800" dirty="0">
                <a:solidFill>
                  <a:schemeClr val="tx1"/>
                </a:solidFill>
              </a:rPr>
              <a:t> </a:t>
            </a:r>
            <a:endParaRPr lang="ru-RU" sz="1800" b="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7881" y="2891118"/>
            <a:ext cx="8237461" cy="349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dirty="0">
                <a:solidFill>
                  <a:srgbClr val="000000"/>
                </a:solidFill>
                <a:latin typeface="+mj-lt"/>
              </a:rPr>
              <a:t>Статья 7. </a:t>
            </a:r>
            <a:r>
              <a:rPr lang="ru-RU" sz="1800" b="0" dirty="0">
                <a:solidFill>
                  <a:srgbClr val="000000"/>
                </a:solidFill>
                <a:latin typeface="+mj-lt"/>
              </a:rPr>
              <a:t>Государственный фонд недр и Государственный фонд.</a:t>
            </a: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b="0" dirty="0">
                <a:solidFill>
                  <a:srgbClr val="000000"/>
                </a:solidFill>
                <a:latin typeface="+mj-lt"/>
              </a:rPr>
              <a:t>Государственный фонд по учету минеральных отходов включает все месторождения с оценками промышленных запасов полезных ископаемых. Государственный фонд месторождений полезных ископаемых входит в состав Государственного фонда недр.</a:t>
            </a: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b="0" dirty="0" err="1">
                <a:solidFill>
                  <a:srgbClr val="000000"/>
                </a:solidFill>
                <a:latin typeface="+mj-lt"/>
              </a:rPr>
              <a:t>Подбаза</a:t>
            </a:r>
            <a:r>
              <a:rPr lang="ru-RU" sz="1800" b="0" dirty="0">
                <a:solidFill>
                  <a:srgbClr val="000000"/>
                </a:solidFill>
                <a:latin typeface="+mj-lt"/>
              </a:rPr>
              <a:t> Республики Молдова является государственным фондом недр и управляется АГМР.</a:t>
            </a: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b="0" dirty="0">
                <a:solidFill>
                  <a:srgbClr val="000000"/>
                </a:solidFill>
                <a:latin typeface="+mj-lt"/>
              </a:rPr>
              <a:t>Государственное управление использованием подвала осуществляется Правительством, МСХРРЭ, </a:t>
            </a:r>
            <a:r>
              <a:rPr lang="ru-RU" sz="1800" b="0" dirty="0">
                <a:solidFill>
                  <a:srgbClr val="000000"/>
                </a:solidFill>
                <a:latin typeface="Arial"/>
              </a:rPr>
              <a:t>АГМР.</a:t>
            </a:r>
            <a:endParaRPr lang="ru-RU" sz="1800" b="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55704155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950" y="1381403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243" y="1435215"/>
            <a:ext cx="832374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21" name="Лента лицом вниз 20"/>
          <p:cNvSpPr/>
          <p:nvPr/>
        </p:nvSpPr>
        <p:spPr bwMode="auto">
          <a:xfrm>
            <a:off x="1008156" y="1535597"/>
            <a:ext cx="7463118" cy="1261391"/>
          </a:xfrm>
          <a:prstGeom prst="ribb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ru-RU" sz="2000" kern="0" dirty="0">
                <a:solidFill>
                  <a:srgbClr val="000000"/>
                </a:solidFill>
              </a:rPr>
              <a:t>Кодекс о недрах</a:t>
            </a:r>
            <a:r>
              <a:rPr lang="ro-MD" sz="2000" kern="0" dirty="0">
                <a:solidFill>
                  <a:srgbClr val="000000"/>
                </a:solidFill>
              </a:rPr>
              <a:t> nr.3 </a:t>
            </a:r>
            <a:r>
              <a:rPr lang="ru-RU" sz="2000" kern="0" dirty="0">
                <a:solidFill>
                  <a:srgbClr val="000000"/>
                </a:solidFill>
              </a:rPr>
              <a:t> от 02.02.2009</a:t>
            </a:r>
            <a:r>
              <a:rPr lang="ro-MD" sz="2000" kern="0" dirty="0">
                <a:solidFill>
                  <a:srgbClr val="000000"/>
                </a:solidFill>
              </a:rPr>
              <a:t>  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15421" y="1350625"/>
            <a:ext cx="865992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2181" y="2891118"/>
            <a:ext cx="85483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/>
              <a:t> </a:t>
            </a:r>
            <a:r>
              <a:rPr lang="vi-VN" sz="1800" dirty="0">
                <a:solidFill>
                  <a:schemeClr val="tx1"/>
                </a:solidFill>
              </a:rPr>
              <a:t> </a:t>
            </a:r>
            <a:endParaRPr lang="ru-RU" sz="1800" b="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3110" y="2796988"/>
            <a:ext cx="8237461" cy="3995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en-US" sz="1800" b="0" dirty="0">
                <a:solidFill>
                  <a:srgbClr val="000000"/>
                </a:solidFill>
                <a:latin typeface="+mj-lt"/>
                <a:ea typeface="Times New Roman"/>
              </a:rPr>
              <a:t> 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/>
              </a:rPr>
              <a:t>Статья 9 Компетенция Правительства:</a:t>
            </a:r>
          </a:p>
          <a:p>
            <a:pPr marL="285750" lvl="0" indent="-28575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190750" algn="l"/>
              </a:tabLst>
            </a:pPr>
            <a:r>
              <a:rPr lang="ru-RU" sz="1800" b="0" dirty="0">
                <a:solidFill>
                  <a:srgbClr val="000000"/>
                </a:solidFill>
                <a:latin typeface="+mj-lt"/>
                <a:ea typeface="Times New Roman"/>
              </a:rPr>
              <a:t>установление управления Государственным фондом недр как объекта государственной собственности;</a:t>
            </a:r>
          </a:p>
          <a:p>
            <a:pPr marL="285750" lvl="0" indent="-28575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190750" algn="l"/>
              </a:tabLst>
            </a:pPr>
            <a:r>
              <a:rPr lang="ru-RU" sz="1800" b="0" dirty="0">
                <a:solidFill>
                  <a:srgbClr val="000000"/>
                </a:solidFill>
                <a:latin typeface="+mj-lt"/>
                <a:ea typeface="Times New Roman"/>
              </a:rPr>
              <a:t>утверждение тарифов и временных правил для геологоразведочных работ, финансируемых из государственного бюджета;</a:t>
            </a:r>
          </a:p>
          <a:p>
            <a:pPr marL="285750" lvl="0" indent="-28575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190750" algn="l"/>
              </a:tabLst>
            </a:pPr>
            <a:r>
              <a:rPr lang="ru-RU" sz="1800" b="0" dirty="0">
                <a:solidFill>
                  <a:srgbClr val="000000"/>
                </a:solidFill>
                <a:latin typeface="+mj-lt"/>
                <a:ea typeface="Times New Roman"/>
              </a:rPr>
              <a:t>утверждение государственных программ геологических исследований недр с целью расширения базы минерального сырья</a:t>
            </a:r>
          </a:p>
          <a:p>
            <a:pPr marL="285750" lvl="0" indent="-28575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190750" algn="l"/>
              </a:tabLst>
            </a:pPr>
            <a:r>
              <a:rPr lang="ru-RU" sz="1800" b="0" dirty="0">
                <a:solidFill>
                  <a:srgbClr val="000000"/>
                </a:solidFill>
                <a:latin typeface="+mj-lt"/>
                <a:ea typeface="Times New Roman"/>
              </a:rPr>
              <a:t>  создание Государственного фонда информации, использования и охраны недр, разработка и утверждение соответствующих стандартов, норм и правил;</a:t>
            </a:r>
            <a:endParaRPr lang="ro-MD" sz="1800" b="0" dirty="0">
              <a:solidFill>
                <a:srgbClr val="000000"/>
              </a:solidFill>
              <a:latin typeface="+mj-lt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66996667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950" y="1381403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243" y="1435215"/>
            <a:ext cx="832374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21" name="Лента лицом вниз 20"/>
          <p:cNvSpPr/>
          <p:nvPr/>
        </p:nvSpPr>
        <p:spPr bwMode="auto">
          <a:xfrm>
            <a:off x="1008156" y="1535597"/>
            <a:ext cx="7463118" cy="1261391"/>
          </a:xfrm>
          <a:prstGeom prst="ribb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ru-RU" sz="2000" kern="0" dirty="0">
                <a:solidFill>
                  <a:srgbClr val="000000"/>
                </a:solidFill>
              </a:rPr>
              <a:t>Кодекс о недрах</a:t>
            </a:r>
            <a:r>
              <a:rPr lang="ro-MD" sz="2000" kern="0" dirty="0">
                <a:solidFill>
                  <a:srgbClr val="000000"/>
                </a:solidFill>
              </a:rPr>
              <a:t> nr.3 </a:t>
            </a:r>
            <a:r>
              <a:rPr lang="ru-RU" sz="2000" kern="0" dirty="0">
                <a:solidFill>
                  <a:srgbClr val="000000"/>
                </a:solidFill>
              </a:rPr>
              <a:t> от 02.02.2009</a:t>
            </a:r>
            <a:r>
              <a:rPr lang="ro-MD" sz="2000" kern="0" dirty="0">
                <a:solidFill>
                  <a:srgbClr val="000000"/>
                </a:solidFill>
              </a:rPr>
              <a:t>  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15421" y="1350625"/>
            <a:ext cx="865992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2181" y="2891118"/>
            <a:ext cx="85483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/>
              <a:t> </a:t>
            </a:r>
            <a:r>
              <a:rPr lang="vi-VN" sz="1800" dirty="0">
                <a:solidFill>
                  <a:schemeClr val="tx1"/>
                </a:solidFill>
              </a:rPr>
              <a:t> </a:t>
            </a:r>
            <a:endParaRPr lang="ru-RU" sz="1800" b="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2181" y="2723022"/>
            <a:ext cx="8750113" cy="4134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dirty="0">
                <a:solidFill>
                  <a:srgbClr val="000000"/>
                </a:solidFill>
                <a:latin typeface="+mj-lt"/>
                <a:ea typeface="Times New Roman"/>
              </a:rPr>
              <a:t>Статья 10. </a:t>
            </a:r>
            <a:r>
              <a:rPr lang="ru-RU" sz="1800" b="0" dirty="0">
                <a:solidFill>
                  <a:srgbClr val="000000"/>
                </a:solidFill>
                <a:latin typeface="+mj-lt"/>
                <a:ea typeface="Times New Roman"/>
              </a:rPr>
              <a:t>Компетенция Министерство сельского хозяйства, регионального развития и окружающей среды также ссылается на разработку и продвижение государственной политики в отношении использования и охраны недр</a:t>
            </a: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dirty="0">
                <a:solidFill>
                  <a:srgbClr val="000000"/>
                </a:solidFill>
                <a:latin typeface="+mj-lt"/>
                <a:ea typeface="Times New Roman"/>
              </a:rPr>
              <a:t>Статья 11</a:t>
            </a:r>
            <a:r>
              <a:rPr lang="ru-RU" sz="1800" b="0" dirty="0">
                <a:solidFill>
                  <a:srgbClr val="000000"/>
                </a:solidFill>
                <a:latin typeface="+mj-lt"/>
                <a:ea typeface="Times New Roman"/>
              </a:rPr>
              <a:t>. обеспечивает компетенцию Агентства по геологии и минеральным ресурсам, которая ориентирована на:</a:t>
            </a:r>
          </a:p>
          <a:p>
            <a:pPr marL="285750" lvl="0" indent="-28575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190750" algn="l"/>
              </a:tabLst>
            </a:pPr>
            <a:r>
              <a:rPr lang="ru-RU" sz="1800" b="0" dirty="0">
                <a:solidFill>
                  <a:srgbClr val="000000"/>
                </a:solidFill>
                <a:latin typeface="+mj-lt"/>
                <a:ea typeface="Times New Roman"/>
              </a:rPr>
              <a:t>области исследований и использования подвала (разработка государственных программ геологических исследований подземного мониторинга подземных сооружений, ведение Государственного фонда недропользования):</a:t>
            </a:r>
          </a:p>
          <a:p>
            <a:pPr marL="285750" lvl="0" indent="-28575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2190750" algn="l"/>
              </a:tabLst>
            </a:pPr>
            <a:r>
              <a:rPr lang="ru-RU" sz="1800" b="0" dirty="0">
                <a:solidFill>
                  <a:srgbClr val="000000"/>
                </a:solidFill>
                <a:latin typeface="+mj-lt"/>
                <a:ea typeface="Times New Roman"/>
              </a:rPr>
              <a:t> область надзора за добычей полезных ископаемых (экспертиза, кадастр, другие</a:t>
            </a:r>
            <a:r>
              <a:rPr lang="ru-RU" sz="1600" b="0" dirty="0">
                <a:solidFill>
                  <a:srgbClr val="000000"/>
                </a:solidFill>
                <a:latin typeface="+mj-lt"/>
                <a:ea typeface="Times New Roman"/>
              </a:rPr>
              <a:t>)</a:t>
            </a:r>
            <a:endParaRPr lang="ru-RU" sz="1600" b="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53356129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950" y="1381403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243" y="1435215"/>
            <a:ext cx="832374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21" name="Лента лицом вниз 20"/>
          <p:cNvSpPr/>
          <p:nvPr/>
        </p:nvSpPr>
        <p:spPr bwMode="auto">
          <a:xfrm>
            <a:off x="1008156" y="1535597"/>
            <a:ext cx="7463118" cy="1261391"/>
          </a:xfrm>
          <a:prstGeom prst="ribb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ru-RU" sz="2000" kern="0" dirty="0">
                <a:solidFill>
                  <a:srgbClr val="000000"/>
                </a:solidFill>
              </a:rPr>
              <a:t>Кодекс о недрах</a:t>
            </a:r>
            <a:r>
              <a:rPr lang="ro-MD" sz="2000" kern="0" dirty="0">
                <a:solidFill>
                  <a:srgbClr val="000000"/>
                </a:solidFill>
              </a:rPr>
              <a:t> nr.3 </a:t>
            </a:r>
            <a:r>
              <a:rPr lang="ru-RU" sz="2000" kern="0" dirty="0">
                <a:solidFill>
                  <a:srgbClr val="000000"/>
                </a:solidFill>
              </a:rPr>
              <a:t> от 02.02.2009</a:t>
            </a:r>
            <a:r>
              <a:rPr lang="ro-MD" sz="2000" kern="0" dirty="0">
                <a:solidFill>
                  <a:srgbClr val="000000"/>
                </a:solidFill>
              </a:rPr>
              <a:t>  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15421" y="1350625"/>
            <a:ext cx="865992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2181" y="2891118"/>
            <a:ext cx="85483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/>
              <a:t> </a:t>
            </a:r>
            <a:r>
              <a:rPr lang="vi-VN" sz="1800" dirty="0">
                <a:solidFill>
                  <a:schemeClr val="tx1"/>
                </a:solidFill>
              </a:rPr>
              <a:t> </a:t>
            </a:r>
            <a:endParaRPr lang="ru-RU" sz="1800" b="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8244" y="2635625"/>
            <a:ext cx="89557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  <a:latin typeface="+mj-lt"/>
                <a:ea typeface="Times New Roman"/>
              </a:rPr>
              <a:t>Статья 12. Компетенция МОВ в области использования и защиты подвала</a:t>
            </a:r>
          </a:p>
          <a:p>
            <a:r>
              <a:rPr lang="ru-RU" sz="1800" dirty="0">
                <a:solidFill>
                  <a:srgbClr val="000000"/>
                </a:solidFill>
                <a:latin typeface="+mj-lt"/>
                <a:ea typeface="Times New Roman"/>
              </a:rPr>
              <a:t>относится к: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rgbClr val="000000"/>
                </a:solidFill>
                <a:latin typeface="+mj-lt"/>
                <a:ea typeface="Times New Roman"/>
              </a:rPr>
              <a:t>координированию передачи земли государственного имущества административно-территориальной единицы для проведения геологических исследований и эксплуатации месторождений полезных минеральных веществ;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rgbClr val="000000"/>
                </a:solidFill>
                <a:latin typeface="+mj-lt"/>
                <a:ea typeface="Times New Roman"/>
              </a:rPr>
              <a:t>Участие  в разработке программ расширения и рационального использования минерально-сырьевой базы на местном уровне и принимать меры для их реализации; </a:t>
            </a:r>
          </a:p>
          <a:p>
            <a:r>
              <a:rPr lang="ru-RU" sz="1800" dirty="0">
                <a:solidFill>
                  <a:srgbClr val="000000"/>
                </a:solidFill>
                <a:latin typeface="+mj-lt"/>
                <a:ea typeface="Times New Roman"/>
              </a:rPr>
              <a:t>Статья 14 </a:t>
            </a:r>
            <a:r>
              <a:rPr lang="ru-RU" sz="1800" b="0" dirty="0">
                <a:solidFill>
                  <a:srgbClr val="000000"/>
                </a:solidFill>
                <a:latin typeface="+mj-lt"/>
                <a:ea typeface="Times New Roman"/>
              </a:rPr>
              <a:t>предусматривает несколько видов использования, включая:</a:t>
            </a:r>
          </a:p>
          <a:p>
            <a:r>
              <a:rPr lang="ru-RU" sz="1800" b="0" dirty="0">
                <a:solidFill>
                  <a:srgbClr val="000000"/>
                </a:solidFill>
                <a:latin typeface="+mj-lt"/>
                <a:ea typeface="Times New Roman"/>
              </a:rPr>
              <a:t>  геологические исследования, извлечение полезных минеральных веществ, в том числе грунтовых и природных целебных ресурсов; </a:t>
            </a:r>
          </a:p>
          <a:p>
            <a:r>
              <a:rPr lang="ru-RU" sz="1800" b="0" dirty="0">
                <a:solidFill>
                  <a:srgbClr val="000000"/>
                </a:solidFill>
                <a:latin typeface="+mj-lt"/>
                <a:ea typeface="Times New Roman"/>
              </a:rPr>
              <a:t>Ст.15. Условия использования недр , добычи Подземных вод </a:t>
            </a:r>
            <a:r>
              <a:rPr lang="en-US" sz="1800" b="0" dirty="0">
                <a:solidFill>
                  <a:srgbClr val="000000"/>
                </a:solidFill>
                <a:latin typeface="+mj-lt"/>
                <a:ea typeface="Times New Roman"/>
              </a:rPr>
              <a:t> – </a:t>
            </a:r>
            <a:r>
              <a:rPr lang="ru-RU" sz="1800" b="0" dirty="0">
                <a:solidFill>
                  <a:srgbClr val="000000"/>
                </a:solidFill>
                <a:latin typeface="+mj-lt"/>
                <a:ea typeface="Times New Roman"/>
              </a:rPr>
              <a:t>до </a:t>
            </a:r>
            <a:r>
              <a:rPr lang="en-US" sz="1800" b="0" dirty="0">
                <a:solidFill>
                  <a:srgbClr val="000000"/>
                </a:solidFill>
                <a:latin typeface="+mj-lt"/>
                <a:ea typeface="Times New Roman"/>
              </a:rPr>
              <a:t> 25</a:t>
            </a:r>
            <a:r>
              <a:rPr lang="ru-RU" sz="1800" b="0" dirty="0">
                <a:solidFill>
                  <a:srgbClr val="000000"/>
                </a:solidFill>
                <a:latin typeface="+mj-lt"/>
                <a:ea typeface="Times New Roman"/>
              </a:rPr>
              <a:t>лет</a:t>
            </a:r>
            <a:endParaRPr lang="ru-RU" sz="18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65376945"/>
      </p:ext>
    </p:extLst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950" y="1381403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243" y="1435215"/>
            <a:ext cx="832374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21" name="Лента лицом вниз 20"/>
          <p:cNvSpPr/>
          <p:nvPr/>
        </p:nvSpPr>
        <p:spPr bwMode="auto">
          <a:xfrm>
            <a:off x="1008156" y="1535597"/>
            <a:ext cx="7463118" cy="1261391"/>
          </a:xfrm>
          <a:prstGeom prst="ribb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ru-RU" sz="2000" kern="0" dirty="0">
                <a:solidFill>
                  <a:srgbClr val="000000"/>
                </a:solidFill>
              </a:rPr>
              <a:t>Кодекс о недрах</a:t>
            </a:r>
            <a:r>
              <a:rPr lang="ro-MD" sz="2000" kern="0" dirty="0">
                <a:solidFill>
                  <a:srgbClr val="000000"/>
                </a:solidFill>
              </a:rPr>
              <a:t> nr.3 </a:t>
            </a:r>
            <a:r>
              <a:rPr lang="ru-RU" sz="2000" kern="0" dirty="0">
                <a:solidFill>
                  <a:srgbClr val="000000"/>
                </a:solidFill>
              </a:rPr>
              <a:t> от 02.02.2009</a:t>
            </a:r>
            <a:r>
              <a:rPr lang="ro-MD" sz="2000" kern="0" dirty="0">
                <a:solidFill>
                  <a:srgbClr val="000000"/>
                </a:solidFill>
              </a:rPr>
              <a:t>  </a:t>
            </a:r>
            <a:endParaRPr lang="ru-RU" dirty="0">
              <a:solidFill>
                <a:srgbClr val="000000"/>
              </a:solidFill>
            </a:endParaRPr>
          </a:p>
          <a:p>
            <a:pPr lvl="0" algn="ctr" eaLnBrk="0" hangingPunct="0"/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15421" y="1350625"/>
            <a:ext cx="865992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2181" y="2891118"/>
            <a:ext cx="85483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/>
              <a:t> </a:t>
            </a:r>
            <a:r>
              <a:rPr lang="vi-VN" sz="1800" dirty="0">
                <a:solidFill>
                  <a:schemeClr val="tx1"/>
                </a:solidFill>
              </a:rPr>
              <a:t> </a:t>
            </a:r>
            <a:endParaRPr lang="ru-RU" sz="1800" b="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8790" y="2960573"/>
            <a:ext cx="858316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  <a:latin typeface="+mj-lt"/>
                <a:ea typeface="Times New Roman"/>
              </a:rPr>
              <a:t>Статья 22. </a:t>
            </a:r>
            <a:r>
              <a:rPr lang="ru-RU" sz="1800" b="0" dirty="0">
                <a:solidFill>
                  <a:srgbClr val="000000"/>
                </a:solidFill>
                <a:latin typeface="+mj-lt"/>
                <a:ea typeface="Times New Roman"/>
              </a:rPr>
              <a:t>Геологические и горные периметры. Подземные участки предназначены для использования в качестве геологического или горного периметра.</a:t>
            </a:r>
          </a:p>
          <a:p>
            <a:r>
              <a:rPr lang="ru-RU" sz="1800" dirty="0">
                <a:solidFill>
                  <a:srgbClr val="000000"/>
                </a:solidFill>
                <a:latin typeface="+mj-lt"/>
                <a:ea typeface="Times New Roman"/>
              </a:rPr>
              <a:t>Статья 32</a:t>
            </a:r>
            <a:r>
              <a:rPr lang="ru-RU" sz="1800" b="0" dirty="0">
                <a:solidFill>
                  <a:srgbClr val="000000"/>
                </a:solidFill>
                <a:latin typeface="+mj-lt"/>
                <a:ea typeface="Times New Roman"/>
              </a:rPr>
              <a:t>. предусматривает, что использование сектора обуви может быть ограничено, приостановлено или прекращено в различных случаях, включая истечение срока действия контракта на использование сектора обуви,</a:t>
            </a:r>
          </a:p>
          <a:p>
            <a:r>
              <a:rPr lang="ru-RU" sz="1800" dirty="0">
                <a:solidFill>
                  <a:srgbClr val="000000"/>
                </a:solidFill>
                <a:latin typeface="+mj-lt"/>
                <a:ea typeface="Times New Roman"/>
              </a:rPr>
              <a:t>Статья 38</a:t>
            </a:r>
            <a:r>
              <a:rPr lang="ru-RU" sz="1800" b="0" dirty="0">
                <a:solidFill>
                  <a:srgbClr val="000000"/>
                </a:solidFill>
                <a:latin typeface="+mj-lt"/>
                <a:ea typeface="Times New Roman"/>
              </a:rPr>
              <a:t>. предусматривает, что бенефициары </a:t>
            </a:r>
            <a:r>
              <a:rPr lang="ru-RU" sz="1800" b="0" dirty="0" err="1">
                <a:solidFill>
                  <a:srgbClr val="000000"/>
                </a:solidFill>
                <a:latin typeface="+mj-lt"/>
                <a:ea typeface="Times New Roman"/>
              </a:rPr>
              <a:t>суб</a:t>
            </a:r>
            <a:r>
              <a:rPr lang="ru-RU" sz="1800" b="0" dirty="0">
                <a:solidFill>
                  <a:srgbClr val="000000"/>
                </a:solidFill>
                <a:latin typeface="+mj-lt"/>
                <a:ea typeface="Times New Roman"/>
              </a:rPr>
              <a:t>-базы имеют право использовать </a:t>
            </a:r>
            <a:r>
              <a:rPr lang="ru-RU" sz="1800" b="0" dirty="0" err="1">
                <a:solidFill>
                  <a:srgbClr val="000000"/>
                </a:solidFill>
                <a:latin typeface="+mj-lt"/>
                <a:ea typeface="Times New Roman"/>
              </a:rPr>
              <a:t>недропользователи</a:t>
            </a:r>
            <a:r>
              <a:rPr lang="ru-RU" sz="1800" b="0" dirty="0">
                <a:solidFill>
                  <a:srgbClr val="000000"/>
                </a:solidFill>
                <a:latin typeface="+mj-lt"/>
                <a:ea typeface="Times New Roman"/>
              </a:rPr>
              <a:t>, назначенные в соответствии с целями и условиями договора;</a:t>
            </a:r>
          </a:p>
          <a:p>
            <a:r>
              <a:rPr lang="ru-RU" sz="1800" dirty="0">
                <a:solidFill>
                  <a:srgbClr val="000000"/>
                </a:solidFill>
                <a:latin typeface="+mj-lt"/>
                <a:ea typeface="Times New Roman"/>
              </a:rPr>
              <a:t>Статья 51</a:t>
            </a:r>
            <a:r>
              <a:rPr lang="ru-RU" sz="1800" b="0" dirty="0">
                <a:solidFill>
                  <a:srgbClr val="000000"/>
                </a:solidFill>
                <a:latin typeface="+mj-lt"/>
                <a:ea typeface="Times New Roman"/>
              </a:rPr>
              <a:t>. предусматривает, что Государственный фонд вспомогательной информации является составной частью Государственного архивного фонда и находится в ведении </a:t>
            </a:r>
            <a:r>
              <a:rPr lang="ru-RU" sz="1800" dirty="0">
                <a:solidFill>
                  <a:srgbClr val="000000"/>
                </a:solidFill>
                <a:latin typeface="+mj-lt"/>
                <a:ea typeface="Times New Roman"/>
              </a:rPr>
              <a:t>АГМР</a:t>
            </a:r>
            <a:endParaRPr lang="ru-RU" sz="1800" b="0" dirty="0">
              <a:solidFill>
                <a:srgbClr val="000000"/>
              </a:solidFill>
              <a:latin typeface="+mj-lt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66188202"/>
      </p:ext>
    </p:extLst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950" y="1381403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243" y="1435215"/>
            <a:ext cx="832374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21" name="Лента лицом вниз 20"/>
          <p:cNvSpPr/>
          <p:nvPr/>
        </p:nvSpPr>
        <p:spPr bwMode="auto">
          <a:xfrm>
            <a:off x="1008156" y="1535597"/>
            <a:ext cx="7463118" cy="1261391"/>
          </a:xfrm>
          <a:prstGeom prst="ribb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ru-RU" sz="2000" kern="0" dirty="0">
                <a:solidFill>
                  <a:srgbClr val="000000"/>
                </a:solidFill>
              </a:rPr>
              <a:t>Кодекс о недрах</a:t>
            </a:r>
            <a:r>
              <a:rPr lang="ro-MD" sz="2000" kern="0" dirty="0">
                <a:solidFill>
                  <a:srgbClr val="000000"/>
                </a:solidFill>
              </a:rPr>
              <a:t> nr.3 </a:t>
            </a:r>
            <a:r>
              <a:rPr lang="ru-RU" sz="2000" kern="0" dirty="0">
                <a:solidFill>
                  <a:srgbClr val="000000"/>
                </a:solidFill>
              </a:rPr>
              <a:t> от 02.02.2009</a:t>
            </a:r>
            <a:r>
              <a:rPr lang="ro-MD" sz="2000" kern="0" dirty="0">
                <a:solidFill>
                  <a:srgbClr val="000000"/>
                </a:solidFill>
              </a:rPr>
              <a:t>  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15421" y="1350625"/>
            <a:ext cx="865992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2181" y="2891118"/>
            <a:ext cx="85483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/>
              <a:t> </a:t>
            </a:r>
            <a:r>
              <a:rPr lang="vi-VN" sz="1800" dirty="0">
                <a:solidFill>
                  <a:schemeClr val="tx1"/>
                </a:solidFill>
              </a:rPr>
              <a:t> </a:t>
            </a:r>
            <a:endParaRPr lang="ru-RU" sz="1800" b="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8790" y="2960573"/>
            <a:ext cx="858316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  <a:latin typeface="+mj-lt"/>
                <a:ea typeface="Times New Roman"/>
              </a:rPr>
              <a:t>Art.52. </a:t>
            </a:r>
            <a:r>
              <a:rPr lang="ru-RU" sz="1800" b="0" dirty="0">
                <a:solidFill>
                  <a:srgbClr val="000000"/>
                </a:solidFill>
                <a:latin typeface="+mj-lt"/>
                <a:ea typeface="Times New Roman"/>
              </a:rPr>
              <a:t>предусматривает необходимость проведения геологической экспертизы для деятельности по недропользованию.</a:t>
            </a:r>
          </a:p>
          <a:p>
            <a:endParaRPr lang="ru-RU" sz="1800" b="0" dirty="0">
              <a:solidFill>
                <a:srgbClr val="000000"/>
              </a:solidFill>
              <a:latin typeface="+mj-lt"/>
              <a:ea typeface="Times New Roman"/>
            </a:endParaRPr>
          </a:p>
          <a:p>
            <a:r>
              <a:rPr lang="ru-RU" sz="1800" b="0" dirty="0">
                <a:solidFill>
                  <a:srgbClr val="000000"/>
                </a:solidFill>
                <a:latin typeface="+mj-lt"/>
                <a:ea typeface="Times New Roman"/>
              </a:rPr>
              <a:t>Статья 53 предусматривает необходимость сохранения Государственного кадастра недр-  AГМР.</a:t>
            </a:r>
          </a:p>
          <a:p>
            <a:endParaRPr lang="ru-RU" sz="1800" b="0" dirty="0">
              <a:solidFill>
                <a:srgbClr val="000000"/>
              </a:solidFill>
              <a:latin typeface="+mj-lt"/>
              <a:ea typeface="Times New Roman"/>
            </a:endParaRPr>
          </a:p>
          <a:p>
            <a:r>
              <a:rPr lang="ru-RU" sz="1800" b="0" dirty="0">
                <a:solidFill>
                  <a:srgbClr val="000000"/>
                </a:solidFill>
                <a:latin typeface="+mj-lt"/>
                <a:ea typeface="Times New Roman"/>
              </a:rPr>
              <a:t>Строительство и / или эксплуатация подземных водозаборов осуществляется на основе проекта с мерами, касающимися организации и организации санитарно-защитных зон, использование недр оплачивается</a:t>
            </a:r>
            <a:r>
              <a:rPr lang="ro-MD" sz="1800" b="0" dirty="0">
                <a:solidFill>
                  <a:srgbClr val="000000"/>
                </a:solidFill>
                <a:latin typeface="+mj-lt"/>
                <a:ea typeface="Times New Roman"/>
              </a:rPr>
              <a:t>.</a:t>
            </a:r>
            <a:r>
              <a:rPr lang="en-US" sz="1800" b="0" dirty="0">
                <a:solidFill>
                  <a:srgbClr val="000000"/>
                </a:solidFill>
                <a:latin typeface="+mj-lt"/>
                <a:ea typeface="Times New Roman"/>
              </a:rPr>
              <a:t>  </a:t>
            </a:r>
            <a:endParaRPr lang="ru-RU" sz="1800" b="0" dirty="0">
              <a:solidFill>
                <a:srgbClr val="000000"/>
              </a:solidFill>
              <a:latin typeface="+mj-lt"/>
              <a:ea typeface="Times New Roman"/>
            </a:endParaRPr>
          </a:p>
          <a:p>
            <a:endParaRPr lang="ru-RU" sz="1800" b="0" dirty="0">
              <a:solidFill>
                <a:srgbClr val="000000"/>
              </a:solidFill>
              <a:latin typeface="+mj-lt"/>
              <a:ea typeface="Times New Roman"/>
            </a:endParaRPr>
          </a:p>
          <a:p>
            <a:endParaRPr lang="ru-RU" sz="1800" b="0" dirty="0">
              <a:solidFill>
                <a:srgbClr val="000000"/>
              </a:solidFill>
              <a:latin typeface="+mj-lt"/>
              <a:ea typeface="Times New Roman"/>
            </a:endParaRPr>
          </a:p>
          <a:p>
            <a:r>
              <a:rPr lang="en-US" sz="1800" b="0" dirty="0">
                <a:solidFill>
                  <a:srgbClr val="000000"/>
                </a:solidFill>
                <a:latin typeface="+mj-lt"/>
                <a:ea typeface="Times New Roman"/>
              </a:rPr>
              <a:t> </a:t>
            </a:r>
            <a:endParaRPr lang="ru-RU" sz="1800" b="0" dirty="0">
              <a:solidFill>
                <a:srgbClr val="000000"/>
              </a:solidFill>
              <a:latin typeface="+mj-lt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55898588"/>
      </p:ext>
    </p:extLst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950" y="1381403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243" y="1435215"/>
            <a:ext cx="832374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21" name="Лента лицом вниз 20"/>
          <p:cNvSpPr/>
          <p:nvPr/>
        </p:nvSpPr>
        <p:spPr bwMode="auto">
          <a:xfrm>
            <a:off x="1008156" y="1535597"/>
            <a:ext cx="7463118" cy="1261391"/>
          </a:xfrm>
          <a:prstGeom prst="ribb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ru-RU" sz="2000" kern="0" dirty="0">
                <a:solidFill>
                  <a:schemeClr val="tx1"/>
                </a:solidFill>
              </a:rPr>
              <a:t>Закон № 11 от 02.03.2017 о стратегической экологической оценке</a:t>
            </a:r>
            <a:endParaRPr kumimoji="0" lang="ru-RU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15421" y="1350625"/>
            <a:ext cx="865992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2181" y="2891118"/>
            <a:ext cx="854839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0" dirty="0">
                <a:solidFill>
                  <a:schemeClr val="tx1"/>
                </a:solidFill>
                <a:latin typeface="+mj-lt"/>
              </a:rPr>
              <a:t>Закон гармонизирует: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chemeClr val="tx1"/>
                </a:solidFill>
                <a:latin typeface="+mj-lt"/>
              </a:rPr>
              <a:t>Директива 2001/42 / ЕС об оценке последствий определенных планов и программ для окружающей среды от 27 июня 2001 года; Протокол по стратегической экологической оценке к Конвенции </a:t>
            </a:r>
            <a:r>
              <a:rPr lang="ru-RU" sz="1800" b="0" dirty="0" err="1">
                <a:solidFill>
                  <a:schemeClr val="tx1"/>
                </a:solidFill>
                <a:latin typeface="+mj-lt"/>
              </a:rPr>
              <a:t>Эспо</a:t>
            </a:r>
            <a:r>
              <a:rPr lang="ru-RU" sz="1800" b="0" dirty="0">
                <a:solidFill>
                  <a:schemeClr val="tx1"/>
                </a:solidFill>
                <a:latin typeface="+mj-lt"/>
              </a:rPr>
              <a:t> об оценке воздействия на окружающую среду;</a:t>
            </a:r>
          </a:p>
          <a:p>
            <a:r>
              <a:rPr lang="ru-RU" sz="1800" b="0" dirty="0">
                <a:solidFill>
                  <a:schemeClr val="tx1"/>
                </a:solidFill>
                <a:latin typeface="+mj-lt"/>
              </a:rPr>
              <a:t>Цель и предмет закона:</a:t>
            </a:r>
          </a:p>
          <a:p>
            <a:r>
              <a:rPr lang="ru-RU" sz="1800" b="0" dirty="0">
                <a:solidFill>
                  <a:schemeClr val="tx1"/>
                </a:solidFill>
                <a:latin typeface="+mj-lt"/>
              </a:rPr>
              <a:t>Создание правовой основы для проведения стратегической экологической оценки для обеспечения высокого уровня охраны окружающей среды, смягчения негативных последствий планов и программ для окружающей среды,</a:t>
            </a:r>
            <a:endParaRPr lang="ro-MD" sz="1800" b="0" dirty="0">
              <a:solidFill>
                <a:schemeClr val="tx1"/>
              </a:solidFill>
              <a:latin typeface="+mj-lt"/>
            </a:endParaRPr>
          </a:p>
          <a:p>
            <a:r>
              <a:rPr lang="vi-VN" sz="1800" b="0" dirty="0">
                <a:solidFill>
                  <a:schemeClr val="tx1"/>
                </a:solidFill>
                <a:latin typeface="+mj-lt"/>
              </a:rPr>
              <a:t>  </a:t>
            </a:r>
            <a:endParaRPr lang="ru-RU" sz="1800" b="0" i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5918270"/>
      </p:ext>
    </p:extLst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950" y="1381403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243" y="1435215"/>
            <a:ext cx="832374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21" name="Лента лицом вниз 20"/>
          <p:cNvSpPr/>
          <p:nvPr/>
        </p:nvSpPr>
        <p:spPr bwMode="auto">
          <a:xfrm>
            <a:off x="1008156" y="1535597"/>
            <a:ext cx="7463118" cy="1261391"/>
          </a:xfrm>
          <a:prstGeom prst="ribb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ru-RU" sz="2000" kern="0" dirty="0">
                <a:solidFill>
                  <a:srgbClr val="000000"/>
                </a:solidFill>
              </a:rPr>
              <a:t>Закон № 11 от 02.03.2017 о стратегической экологической оценке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15421" y="1350625"/>
            <a:ext cx="865992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8243" y="2796987"/>
            <a:ext cx="87137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0" dirty="0">
                <a:solidFill>
                  <a:schemeClr val="tx1"/>
                </a:solidFill>
                <a:latin typeface="+mj-lt"/>
              </a:rPr>
              <a:t>ЭСО должна выполняться для планов, в соответствии с которыми осуществляются проекты и виды деятельности, перечисленные в Приложениях 1 и 2. 1 и 2 Закона №. 86/2014 по ОВОС.</a:t>
            </a:r>
          </a:p>
          <a:p>
            <a:r>
              <a:rPr lang="ru-RU" sz="1800" b="0" dirty="0">
                <a:solidFill>
                  <a:schemeClr val="tx1"/>
                </a:solidFill>
                <a:latin typeface="+mj-lt"/>
              </a:rPr>
              <a:t>Затраты на проведение стратегической экологической оценки несет инициатор:</a:t>
            </a:r>
          </a:p>
          <a:p>
            <a:r>
              <a:rPr lang="ru-RU" sz="1800" dirty="0">
                <a:solidFill>
                  <a:schemeClr val="tx1"/>
                </a:solidFill>
                <a:latin typeface="+mj-lt"/>
              </a:rPr>
              <a:t>Структура ESM</a:t>
            </a:r>
            <a:endParaRPr lang="ro-MD" sz="1800" b="0" dirty="0">
              <a:solidFill>
                <a:schemeClr val="tx1"/>
              </a:solidFill>
              <a:latin typeface="+mj-lt"/>
            </a:endParaRPr>
          </a:p>
          <a:p>
            <a:endParaRPr lang="ro-MD" sz="1800" b="0" dirty="0">
              <a:solidFill>
                <a:schemeClr val="tx1"/>
              </a:solidFill>
              <a:latin typeface="+mj-lt"/>
            </a:endParaRPr>
          </a:p>
          <a:p>
            <a:endParaRPr lang="ro-MD" sz="1800" dirty="0">
              <a:solidFill>
                <a:schemeClr val="tx1"/>
              </a:solidFill>
            </a:endParaRPr>
          </a:p>
          <a:p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7" name="Нашивка 6"/>
          <p:cNvSpPr/>
          <p:nvPr/>
        </p:nvSpPr>
        <p:spPr bwMode="auto">
          <a:xfrm>
            <a:off x="192181" y="4201535"/>
            <a:ext cx="2763378" cy="1258848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sz="1600" dirty="0">
                <a:solidFill>
                  <a:srgbClr val="000000"/>
                </a:solidFill>
                <a:latin typeface="+mj-lt"/>
              </a:rPr>
              <a:t>Предварит. оценка</a:t>
            </a:r>
          </a:p>
        </p:txBody>
      </p:sp>
      <p:sp>
        <p:nvSpPr>
          <p:cNvPr id="23" name="Нашивка 22"/>
          <p:cNvSpPr/>
          <p:nvPr/>
        </p:nvSpPr>
        <p:spPr bwMode="auto">
          <a:xfrm>
            <a:off x="2460811" y="4201535"/>
            <a:ext cx="3459223" cy="1258848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ru-RU" sz="1600" dirty="0">
                <a:solidFill>
                  <a:srgbClr val="000000"/>
                </a:solidFill>
                <a:latin typeface="+mj-lt"/>
              </a:rPr>
              <a:t>Области применения  отчета СЭО</a:t>
            </a:r>
            <a:r>
              <a:rPr lang="ro-MD" sz="1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+mj-lt"/>
              </a:rPr>
              <a:t>Прил.</a:t>
            </a:r>
            <a:r>
              <a:rPr lang="ro-MD" sz="1600" dirty="0">
                <a:solidFill>
                  <a:srgbClr val="000000"/>
                </a:solidFill>
                <a:latin typeface="+mj-lt"/>
              </a:rPr>
              <a:t>1</a:t>
            </a:r>
            <a:endParaRPr kumimoji="0" lang="ru-RU" sz="1600" i="0" u="none" strike="noStrike" cap="none" normalizeH="0" baseline="0" dirty="0">
              <a:ln>
                <a:noFill/>
              </a:ln>
              <a:solidFill>
                <a:srgbClr val="999999"/>
              </a:solidFill>
              <a:effectLst/>
              <a:latin typeface="+mj-lt"/>
            </a:endParaRPr>
          </a:p>
        </p:txBody>
      </p:sp>
      <p:sp>
        <p:nvSpPr>
          <p:cNvPr id="8" name="Стрелка вниз 7"/>
          <p:cNvSpPr/>
          <p:nvPr/>
        </p:nvSpPr>
        <p:spPr bwMode="auto">
          <a:xfrm>
            <a:off x="1163782" y="5605295"/>
            <a:ext cx="484632" cy="365199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9" name="Блок-схема: перфолента 8"/>
          <p:cNvSpPr/>
          <p:nvPr/>
        </p:nvSpPr>
        <p:spPr bwMode="auto">
          <a:xfrm>
            <a:off x="955972" y="6075100"/>
            <a:ext cx="1139105" cy="700065"/>
          </a:xfrm>
          <a:prstGeom prst="flowChartPunchedTape">
            <a:avLst/>
          </a:prstGeom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Заключ</a:t>
            </a:r>
            <a:r>
              <a:rPr kumimoji="0" lang="ru-RU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</a:t>
            </a:r>
          </a:p>
        </p:txBody>
      </p:sp>
      <p:sp>
        <p:nvSpPr>
          <p:cNvPr id="10" name="Пятиугольник 9"/>
          <p:cNvSpPr/>
          <p:nvPr/>
        </p:nvSpPr>
        <p:spPr bwMode="auto">
          <a:xfrm>
            <a:off x="4350116" y="5576273"/>
            <a:ext cx="2472912" cy="1016593"/>
          </a:xfrm>
          <a:prstGeom prst="homePlate">
            <a:avLst/>
          </a:prstGeom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Консультирование Отчета</a:t>
            </a:r>
          </a:p>
        </p:txBody>
      </p:sp>
      <p:sp>
        <p:nvSpPr>
          <p:cNvPr id="12" name="Волна 11"/>
          <p:cNvSpPr/>
          <p:nvPr/>
        </p:nvSpPr>
        <p:spPr bwMode="auto">
          <a:xfrm>
            <a:off x="7335371" y="5387095"/>
            <a:ext cx="1566582" cy="1253197"/>
          </a:xfrm>
          <a:prstGeom prst="wave">
            <a:avLst/>
          </a:prstGeom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Заключение </a:t>
            </a:r>
          </a:p>
        </p:txBody>
      </p:sp>
      <p:sp>
        <p:nvSpPr>
          <p:cNvPr id="13" name="Стрелка вправо 12"/>
          <p:cNvSpPr/>
          <p:nvPr/>
        </p:nvSpPr>
        <p:spPr bwMode="auto">
          <a:xfrm>
            <a:off x="6864724" y="5771207"/>
            <a:ext cx="470647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28" name="Блок-схема: перфолента 27"/>
          <p:cNvSpPr/>
          <p:nvPr/>
        </p:nvSpPr>
        <p:spPr bwMode="auto">
          <a:xfrm flipH="1">
            <a:off x="6338395" y="3951150"/>
            <a:ext cx="1897928" cy="1014515"/>
          </a:xfrm>
          <a:prstGeom prst="flowChartPunchedTape">
            <a:avLst/>
          </a:prstGeom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Отчет</a:t>
            </a:r>
            <a:endParaRPr kumimoji="0" lang="ro-MD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>
                <a:solidFill>
                  <a:schemeClr val="tx1"/>
                </a:solidFill>
                <a:latin typeface="Arial" charset="0"/>
              </a:rPr>
              <a:t>СЭО</a:t>
            </a:r>
            <a:r>
              <a:rPr lang="ro-MD" sz="1600" dirty="0">
                <a:solidFill>
                  <a:schemeClr val="tx1"/>
                </a:solidFill>
                <a:latin typeface="Arial" charset="0"/>
              </a:rPr>
              <a:t>.</a:t>
            </a:r>
            <a:r>
              <a:rPr lang="ru-RU" sz="1600" dirty="0">
                <a:solidFill>
                  <a:schemeClr val="tx1"/>
                </a:solidFill>
                <a:latin typeface="Arial" charset="0"/>
              </a:rPr>
              <a:t> Прил.</a:t>
            </a:r>
            <a:r>
              <a:rPr lang="ro-MD" sz="1600" dirty="0">
                <a:solidFill>
                  <a:schemeClr val="tx1"/>
                </a:solidFill>
                <a:latin typeface="Arial" charset="0"/>
              </a:rPr>
              <a:t>2</a:t>
            </a:r>
            <a:endParaRPr kumimoji="0" lang="ru-RU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Стрелка вправо 28"/>
          <p:cNvSpPr/>
          <p:nvPr/>
        </p:nvSpPr>
        <p:spPr bwMode="auto">
          <a:xfrm>
            <a:off x="5920034" y="4481033"/>
            <a:ext cx="470647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26" name="Стрелка вниз 25"/>
          <p:cNvSpPr/>
          <p:nvPr/>
        </p:nvSpPr>
        <p:spPr bwMode="auto">
          <a:xfrm>
            <a:off x="6338395" y="5142493"/>
            <a:ext cx="484632" cy="48920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27" name="Управляющая кнопка: справка 26">
            <a:hlinkClick r:id="" action="ppaction://noaction" highlightClick="1"/>
          </p:cNvPr>
          <p:cNvSpPr/>
          <p:nvPr/>
        </p:nvSpPr>
        <p:spPr bwMode="auto">
          <a:xfrm>
            <a:off x="1052662" y="4906243"/>
            <a:ext cx="1042416" cy="439077"/>
          </a:xfrm>
          <a:prstGeom prst="actionButtonHelp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832765"/>
      </p:ext>
    </p:extLst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2880276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243" y="1435215"/>
            <a:ext cx="832374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21" name="Лента лицом вниз 20"/>
          <p:cNvSpPr/>
          <p:nvPr/>
        </p:nvSpPr>
        <p:spPr bwMode="auto">
          <a:xfrm>
            <a:off x="1008156" y="1535597"/>
            <a:ext cx="7463118" cy="1261391"/>
          </a:xfrm>
          <a:prstGeom prst="ribb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ru-RU" sz="2000" kern="0" dirty="0">
                <a:solidFill>
                  <a:srgbClr val="000000"/>
                </a:solidFill>
              </a:rPr>
              <a:t>Закон № 11 от 02.03.2017 о стратегической экологической оценке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2181" y="3012618"/>
            <a:ext cx="8659922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b="0" kern="0" dirty="0">
                <a:solidFill>
                  <a:schemeClr val="tx1"/>
                </a:solidFill>
                <a:latin typeface="Arial"/>
              </a:rPr>
              <a:t>Приложения к закону:</a:t>
            </a:r>
          </a:p>
          <a:p>
            <a:pPr marL="285750" indent="-285750"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190750" algn="l"/>
              </a:tabLst>
            </a:pPr>
            <a:r>
              <a:rPr lang="ru-RU" sz="1800" b="0" kern="0" dirty="0">
                <a:solidFill>
                  <a:schemeClr val="tx1"/>
                </a:solidFill>
                <a:latin typeface="Arial"/>
              </a:rPr>
              <a:t> Приложении 1 приведены критерии для определения потребности в оценке? стратегические планы и программы в области охраны окружающей среды, включая степень, в которой программа устанавливает рамки для проектов или других видов деятельности с точки зрения местоположения, вида деятельности, размера, условий эксплуатации или распределения ресурсов,</a:t>
            </a:r>
          </a:p>
          <a:p>
            <a:pPr marL="285750" indent="-285750"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190750" algn="l"/>
              </a:tabLst>
            </a:pPr>
            <a:r>
              <a:rPr lang="ru-RU" sz="1800" b="0" kern="0" dirty="0">
                <a:solidFill>
                  <a:schemeClr val="tx1"/>
                </a:solidFill>
                <a:latin typeface="Arial"/>
              </a:rPr>
              <a:t>Приложение 2 содержит Рамочное содержание отчета о стратегической экологической оценке, включая резюме содержания, основные цели плана или программы, соответствующие аспекты текущего состояния окружающей среды, экологические характеристики районов</a:t>
            </a:r>
            <a:r>
              <a:rPr lang="vi-VN" sz="1800" b="0" dirty="0">
                <a:solidFill>
                  <a:schemeClr val="tx1"/>
                </a:solidFill>
                <a:latin typeface="+mj-lt"/>
              </a:rPr>
              <a:t>   </a:t>
            </a:r>
            <a:endParaRPr lang="vi-VN" sz="1800" b="0" kern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25782" y="2796988"/>
            <a:ext cx="832374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0535886"/>
      </p:ext>
    </p:extLst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2880276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243" y="1435215"/>
            <a:ext cx="832374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21" name="Лента лицом вниз 20"/>
          <p:cNvSpPr/>
          <p:nvPr/>
        </p:nvSpPr>
        <p:spPr bwMode="auto">
          <a:xfrm>
            <a:off x="1008156" y="1535597"/>
            <a:ext cx="7463118" cy="1261391"/>
          </a:xfrm>
          <a:prstGeom prst="ribb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ru-RU" sz="2000" kern="0" dirty="0">
                <a:solidFill>
                  <a:srgbClr val="000000"/>
                </a:solidFill>
              </a:rPr>
              <a:t>Закон № 11 от 02.03.2017 о стратегической экологической оценке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2181" y="3012618"/>
            <a:ext cx="8659922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+mj-lt"/>
              </a:rPr>
              <a:t>Глава IV </a:t>
            </a:r>
            <a:r>
              <a:rPr lang="ru-RU" sz="1800" b="0" dirty="0">
                <a:solidFill>
                  <a:srgbClr val="000000"/>
                </a:solidFill>
                <a:latin typeface="+mj-lt"/>
              </a:rPr>
              <a:t>Закона предусматривает вопросы, связанные с утверждением Программного плана (статья 14)</a:t>
            </a: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b="0" dirty="0">
                <a:solidFill>
                  <a:srgbClr val="000000"/>
                </a:solidFill>
                <a:latin typeface="+mj-lt"/>
              </a:rPr>
              <a:t>В статье 15 предусматривается, что инициатор должен осуществлять Мониторинг планов и программ.</a:t>
            </a: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b="0" dirty="0">
                <a:solidFill>
                  <a:srgbClr val="000000"/>
                </a:solidFill>
                <a:latin typeface="+mj-lt"/>
              </a:rPr>
              <a:t>  Согласно закону:</a:t>
            </a:r>
          </a:p>
          <a:p>
            <a:pPr marL="285750" indent="-285750"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190750" algn="l"/>
              </a:tabLst>
            </a:pPr>
            <a:r>
              <a:rPr lang="ru-RU" sz="1800" b="0" dirty="0">
                <a:solidFill>
                  <a:srgbClr val="000000"/>
                </a:solidFill>
                <a:latin typeface="+mj-lt"/>
              </a:rPr>
              <a:t>  Инициатор контролирует значительные экологические последствия, в том числе в отношении здоровья населения, реализации плана или программы</a:t>
            </a:r>
          </a:p>
          <a:p>
            <a:pPr marL="285750" indent="-285750"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190750" algn="l"/>
              </a:tabLst>
            </a:pPr>
            <a:r>
              <a:rPr lang="ru-RU" sz="1800" b="0" dirty="0">
                <a:solidFill>
                  <a:srgbClr val="000000"/>
                </a:solidFill>
                <a:latin typeface="+mj-lt"/>
              </a:rPr>
              <a:t>Инициатор должен представить результаты мониторинга компетентному органу и опубликовать его на своем официальном веб-сайте.</a:t>
            </a:r>
            <a:endParaRPr lang="vi-VN" sz="1800" b="0" kern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92181" y="2796988"/>
            <a:ext cx="8530429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681101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8243" y="1435217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6594" y="1165166"/>
            <a:ext cx="861562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chemeClr val="tx1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chemeClr val="tx1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2000" kern="0" dirty="0">
                <a:solidFill>
                  <a:schemeClr val="tx1"/>
                </a:solidFill>
                <a:latin typeface="Arial"/>
              </a:rPr>
              <a:t>продолжить:</a:t>
            </a:r>
          </a:p>
          <a:p>
            <a:pPr marL="342900" indent="-342900">
              <a:spcBef>
                <a:spcPts val="400"/>
              </a:spcBef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2190750" algn="l"/>
              </a:tabLst>
            </a:pPr>
            <a:r>
              <a:rPr lang="ru-RU" sz="2000" kern="0" dirty="0">
                <a:solidFill>
                  <a:schemeClr val="tx1"/>
                </a:solidFill>
                <a:latin typeface="Arial"/>
              </a:rPr>
              <a:t>  </a:t>
            </a:r>
            <a:r>
              <a:rPr lang="ru-RU" sz="1800" kern="0" dirty="0">
                <a:solidFill>
                  <a:schemeClr val="tx1"/>
                </a:solidFill>
                <a:latin typeface="Arial"/>
              </a:rPr>
              <a:t>принятие национального законодательства и назначение компетентного органа (</a:t>
            </a:r>
            <a:r>
              <a:rPr lang="ru-RU" sz="1800" kern="0" dirty="0" err="1">
                <a:solidFill>
                  <a:schemeClr val="tx1"/>
                </a:solidFill>
                <a:latin typeface="Arial"/>
              </a:rPr>
              <a:t>ов</a:t>
            </a:r>
            <a:r>
              <a:rPr lang="ru-RU" sz="1800" kern="0" dirty="0">
                <a:solidFill>
                  <a:schemeClr val="tx1"/>
                </a:solidFill>
                <a:latin typeface="Arial"/>
              </a:rPr>
              <a:t>) в течение 3 лет после вступления в силу настоящего Соглашения.</a:t>
            </a:r>
          </a:p>
          <a:p>
            <a:pPr marL="342900" indent="-342900">
              <a:spcBef>
                <a:spcPts val="400"/>
              </a:spcBef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2190750" algn="l"/>
              </a:tabLst>
            </a:pPr>
            <a:r>
              <a:rPr lang="ru-RU" sz="1800" kern="0" dirty="0">
                <a:solidFill>
                  <a:schemeClr val="tx1"/>
                </a:solidFill>
                <a:latin typeface="Arial"/>
              </a:rPr>
              <a:t>  оценить ситуацию сбора и обработки сточных городских вод в течение 5 лет после вступления в силу настоящего Соглашения.</a:t>
            </a:r>
          </a:p>
          <a:p>
            <a:pPr marL="342900" indent="-342900">
              <a:spcBef>
                <a:spcPts val="400"/>
              </a:spcBef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2190750" algn="l"/>
              </a:tabLst>
            </a:pPr>
            <a:r>
              <a:rPr lang="ru-RU" sz="1800" kern="0" dirty="0">
                <a:solidFill>
                  <a:schemeClr val="tx1"/>
                </a:solidFill>
                <a:latin typeface="Arial"/>
              </a:rPr>
              <a:t>  выявление чувствительных районов и агломераций (статья 5 и приложение II) в течение шести лет после вступления в силу настоящего Соглашения.</a:t>
            </a:r>
          </a:p>
          <a:p>
            <a:pPr marL="342900" indent="-342900">
              <a:spcBef>
                <a:spcPts val="400"/>
              </a:spcBef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2190750" algn="l"/>
              </a:tabLst>
            </a:pPr>
            <a:r>
              <a:rPr lang="ru-RU" sz="1800" kern="0" dirty="0">
                <a:solidFill>
                  <a:schemeClr val="tx1"/>
                </a:solidFill>
                <a:latin typeface="Arial"/>
              </a:rPr>
              <a:t>  разработка технической и инвестиционной программы для реализации требований Директивы.</a:t>
            </a:r>
            <a:endParaRPr lang="ro-MD" sz="1800" b="0" kern="0" dirty="0">
              <a:solidFill>
                <a:schemeClr val="tx1"/>
              </a:solidFill>
              <a:latin typeface="Arial"/>
            </a:endParaRPr>
          </a:p>
          <a:p>
            <a:pPr marL="285750" indent="-285750">
              <a:spcBef>
                <a:spcPts val="400"/>
              </a:spcBef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2190750" algn="l"/>
              </a:tabLst>
            </a:pPr>
            <a:endParaRPr lang="ru-RU" sz="1800" b="0" kern="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061110" y="1627094"/>
            <a:ext cx="1403297" cy="1004912"/>
          </a:xfrm>
          <a:prstGeom prst="roundRect">
            <a:avLst>
              <a:gd name="adj" fmla="val 10000"/>
            </a:avLst>
          </a:prstGeom>
          <a:blipFill rotWithShape="1">
            <a:blip r:embed="rId8"/>
            <a:stretch>
              <a:fillRect/>
            </a:stretch>
          </a:blipFill>
          <a:ln w="15875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</p:sp>
    </p:spTree>
    <p:extLst>
      <p:ext uri="{BB962C8B-B14F-4D97-AF65-F5344CB8AC3E}">
        <p14:creationId xmlns:p14="http://schemas.microsoft.com/office/powerpoint/2010/main" val="2785827339"/>
      </p:ext>
    </p:extLst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2880276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243" y="1435215"/>
            <a:ext cx="832374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21" name="Лента лицом вниз 20"/>
          <p:cNvSpPr/>
          <p:nvPr/>
        </p:nvSpPr>
        <p:spPr bwMode="auto">
          <a:xfrm>
            <a:off x="598908" y="1464245"/>
            <a:ext cx="8292548" cy="1366922"/>
          </a:xfrm>
          <a:prstGeom prst="ribb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ru-RU" sz="1800" kern="0" dirty="0">
                <a:solidFill>
                  <a:schemeClr val="tx1"/>
                </a:solidFill>
              </a:rPr>
              <a:t>Закон 440 от 27.04.1995 о защите </a:t>
            </a:r>
            <a:r>
              <a:rPr lang="ru-RU" sz="1800" kern="0" dirty="0" err="1">
                <a:solidFill>
                  <a:schemeClr val="tx1"/>
                </a:solidFill>
              </a:rPr>
              <a:t>водоохранных</a:t>
            </a:r>
            <a:r>
              <a:rPr lang="ru-RU" sz="1800" kern="0" dirty="0">
                <a:solidFill>
                  <a:schemeClr val="tx1"/>
                </a:solidFill>
              </a:rPr>
              <a:t> зон и полос </a:t>
            </a: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8726" y="3095719"/>
            <a:ext cx="86599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kern="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800" kern="0" dirty="0">
                <a:solidFill>
                  <a:schemeClr val="tx1"/>
                </a:solidFill>
                <a:latin typeface="+mj-lt"/>
              </a:rPr>
              <a:t>Цель Закона: </a:t>
            </a:r>
            <a:r>
              <a:rPr lang="ru-RU" sz="1800" b="0" kern="0" dirty="0">
                <a:solidFill>
                  <a:schemeClr val="tx1"/>
                </a:solidFill>
                <a:latin typeface="+mj-lt"/>
              </a:rPr>
              <a:t>регулирование способа создания водных и прибрежных полос и полос, режим их использования.</a:t>
            </a: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b="0" kern="0" dirty="0">
                <a:solidFill>
                  <a:schemeClr val="tx1"/>
                </a:solidFill>
                <a:latin typeface="+mj-lt"/>
              </a:rPr>
              <a:t>В статьях 3 и 4 закона предусматриваются зоны защиты и прибрежные полосы рек:</a:t>
            </a: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b="0" kern="0" dirty="0">
                <a:solidFill>
                  <a:schemeClr val="tx1"/>
                </a:solidFill>
                <a:latin typeface="+mj-lt"/>
              </a:rPr>
              <a:t>Глава II закона устанавливает размеры этих районов и прибрежных полос.</a:t>
            </a: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b="0" kern="0" dirty="0">
                <a:solidFill>
                  <a:schemeClr val="tx1"/>
                </a:solidFill>
                <a:latin typeface="+mj-lt"/>
              </a:rPr>
              <a:t>Статья 11 Закона предусматривает границы </a:t>
            </a:r>
            <a:r>
              <a:rPr lang="ru-RU" sz="1800" b="0" kern="0" dirty="0" err="1">
                <a:solidFill>
                  <a:schemeClr val="tx1"/>
                </a:solidFill>
                <a:latin typeface="+mj-lt"/>
              </a:rPr>
              <a:t>водоохраных</a:t>
            </a:r>
            <a:r>
              <a:rPr lang="ru-RU" sz="1800" b="0" kern="0" dirty="0">
                <a:solidFill>
                  <a:schemeClr val="tx1"/>
                </a:solidFill>
                <a:latin typeface="+mj-lt"/>
              </a:rPr>
              <a:t> зон и полос, которые обозначены на земле лесными занавесками, дорогами, анти эрозионными гидротехническими сооружениями и обычно сливаются с плантациями, строительством.</a:t>
            </a:r>
            <a:endParaRPr lang="en-GB" sz="18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98865" y="2796988"/>
            <a:ext cx="832374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6504416"/>
      </p:ext>
    </p:extLst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2880276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243" y="1435215"/>
            <a:ext cx="832374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21" name="Лента лицом вниз 20"/>
          <p:cNvSpPr/>
          <p:nvPr/>
        </p:nvSpPr>
        <p:spPr bwMode="auto">
          <a:xfrm>
            <a:off x="598908" y="1464245"/>
            <a:ext cx="8292548" cy="1366922"/>
          </a:xfrm>
          <a:prstGeom prst="ribb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ru-RU" sz="1800" kern="0" dirty="0">
                <a:solidFill>
                  <a:srgbClr val="000000"/>
                </a:solidFill>
              </a:rPr>
              <a:t>Закон 440 от 27.04.1995 о защите </a:t>
            </a:r>
            <a:r>
              <a:rPr lang="ru-RU" sz="1800" kern="0" dirty="0" err="1">
                <a:solidFill>
                  <a:srgbClr val="000000"/>
                </a:solidFill>
              </a:rPr>
              <a:t>водоохранных</a:t>
            </a:r>
            <a:r>
              <a:rPr lang="ru-RU" sz="1800" kern="0" dirty="0">
                <a:solidFill>
                  <a:srgbClr val="000000"/>
                </a:solidFill>
              </a:rPr>
              <a:t> зон и полос </a:t>
            </a:r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8726" y="3095719"/>
            <a:ext cx="865992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800" b="0" kern="0" dirty="0">
                <a:solidFill>
                  <a:schemeClr val="tx1"/>
                </a:solidFill>
                <a:latin typeface="+mj-lt"/>
              </a:rPr>
              <a:t>Статьи 12 и 15 Закона предусматривают использование территорий в прибрежных зонах и полосах и ограничение экономической деятельности в ней.</a:t>
            </a: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b="0" kern="0" dirty="0">
                <a:solidFill>
                  <a:schemeClr val="tx1"/>
                </a:solidFill>
                <a:latin typeface="+mj-lt"/>
              </a:rPr>
              <a:t>Статья 18 предусматривает контроль за созданием и развития  </a:t>
            </a:r>
            <a:r>
              <a:rPr lang="ru-RU" sz="1800" b="0" kern="0" dirty="0" err="1">
                <a:solidFill>
                  <a:schemeClr val="tx1"/>
                </a:solidFill>
                <a:latin typeface="+mj-lt"/>
              </a:rPr>
              <a:t>водоохранных</a:t>
            </a:r>
            <a:r>
              <a:rPr lang="ru-RU" sz="1800" b="0" kern="0" dirty="0">
                <a:solidFill>
                  <a:schemeClr val="tx1"/>
                </a:solidFill>
                <a:latin typeface="+mj-lt"/>
              </a:rPr>
              <a:t> зон и полос, и использование их территории</a:t>
            </a: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1800" b="0" kern="0" dirty="0">
                <a:solidFill>
                  <a:schemeClr val="tx1"/>
                </a:solidFill>
                <a:latin typeface="+mj-lt"/>
              </a:rPr>
              <a:t>Оперативный контроль за созданием </a:t>
            </a:r>
            <a:r>
              <a:rPr lang="ru-RU" sz="1800" b="0" kern="0" dirty="0" err="1">
                <a:solidFill>
                  <a:schemeClr val="tx1"/>
                </a:solidFill>
                <a:latin typeface="+mj-lt"/>
              </a:rPr>
              <a:t>иблагоустройством</a:t>
            </a:r>
            <a:r>
              <a:rPr lang="ru-RU" sz="1800" b="0" kern="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800" b="0" kern="0" dirty="0" err="1">
                <a:solidFill>
                  <a:schemeClr val="tx1"/>
                </a:solidFill>
                <a:latin typeface="+mj-lt"/>
              </a:rPr>
              <a:t>водоохранных</a:t>
            </a:r>
            <a:r>
              <a:rPr lang="ru-RU" sz="1800" b="0" kern="0" dirty="0">
                <a:solidFill>
                  <a:schemeClr val="tx1"/>
                </a:solidFill>
                <a:latin typeface="+mj-lt"/>
              </a:rPr>
              <a:t> зон и полос, формирование лесных завес в </a:t>
            </a:r>
            <a:r>
              <a:rPr lang="ru-RU" sz="1800" b="0" kern="0" dirty="0" err="1">
                <a:solidFill>
                  <a:schemeClr val="tx1"/>
                </a:solidFill>
                <a:latin typeface="+mj-lt"/>
              </a:rPr>
              <a:t>водоохранных</a:t>
            </a:r>
            <a:r>
              <a:rPr lang="ru-RU" sz="1800" b="0" kern="0" dirty="0">
                <a:solidFill>
                  <a:schemeClr val="tx1"/>
                </a:solidFill>
                <a:latin typeface="+mj-lt"/>
              </a:rPr>
              <a:t> зонах рек и водоемов, а также соблюдение режима экономической деятельности в них осуществляются МОВ и МСХРРЭ.</a:t>
            </a:r>
            <a:endParaRPr lang="en-GB" sz="18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98865" y="2796988"/>
            <a:ext cx="832374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6725861"/>
      </p:ext>
    </p:extLst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950" y="1381403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243" y="1435215"/>
            <a:ext cx="832374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8244" y="1294420"/>
            <a:ext cx="8552330" cy="371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marL="342900" lvl="0" indent="-3429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6E6452"/>
              </a:buClr>
              <a:buFont typeface="Arial" panose="020B0604020202020204" pitchFamily="34" charset="0"/>
              <a:buChar char="•"/>
              <a:tabLst>
                <a:tab pos="2190750" algn="l"/>
              </a:tabLst>
            </a:pPr>
            <a:endParaRPr lang="ru-RU" sz="2400" kern="0" dirty="0">
              <a:solidFill>
                <a:srgbClr val="6E6452"/>
              </a:solidFill>
              <a:latin typeface="Arial"/>
              <a:ea typeface="Calibri"/>
              <a:cs typeface="Times New Roman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88242" y="1408297"/>
            <a:ext cx="8552329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chemeClr val="tx1"/>
                </a:solidFill>
                <a:latin typeface="Arial"/>
              </a:rPr>
              <a:t> </a:t>
            </a:r>
            <a:endParaRPr lang="ro-MD" sz="1800" b="0" kern="0" dirty="0">
              <a:solidFill>
                <a:schemeClr val="tx1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chemeClr val="tx1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chemeClr val="tx1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chemeClr val="tx1"/>
              </a:solidFill>
              <a:latin typeface="Arial"/>
            </a:endParaRPr>
          </a:p>
          <a:p>
            <a:pPr marL="285750" indent="-285750"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190750" algn="l"/>
              </a:tabLst>
            </a:pPr>
            <a:r>
              <a:rPr lang="ru-RU" sz="1800" kern="0" dirty="0">
                <a:solidFill>
                  <a:schemeClr val="tx1"/>
                </a:solidFill>
                <a:latin typeface="Arial"/>
              </a:rPr>
              <a:t>Экологическая стратегия на 2014-2023 годы, ПП 301 2014 года,</a:t>
            </a:r>
          </a:p>
          <a:p>
            <a:pPr>
              <a:spcBef>
                <a:spcPts val="400"/>
              </a:spcBef>
              <a:spcAft>
                <a:spcPts val="800"/>
              </a:spcAft>
              <a:tabLst>
                <a:tab pos="2190750" algn="l"/>
              </a:tabLst>
            </a:pPr>
            <a:r>
              <a:rPr lang="ro-MD" sz="1800" i="1" kern="0" dirty="0">
                <a:solidFill>
                  <a:schemeClr val="tx1"/>
                </a:solidFill>
                <a:latin typeface="Arial"/>
                <a:hlinkClick r:id="rId8"/>
              </a:rPr>
              <a:t>http://lex.justice.md/index.php?action=view&amp;view=doc&amp;lang=1&amp;id=352740</a:t>
            </a:r>
            <a:r>
              <a:rPr lang="ro-MD" sz="1800" i="1" kern="0" dirty="0">
                <a:solidFill>
                  <a:schemeClr val="tx1"/>
                </a:solidFill>
                <a:latin typeface="Arial"/>
              </a:rPr>
              <a:t>,</a:t>
            </a:r>
          </a:p>
          <a:p>
            <a:pPr marL="285750" indent="-285750"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190750" algn="l"/>
              </a:tabLst>
            </a:pPr>
            <a:r>
              <a:rPr lang="ru-RU" sz="1800" i="1" kern="0" dirty="0">
                <a:solidFill>
                  <a:schemeClr val="tx1"/>
                </a:solidFill>
                <a:latin typeface="Arial"/>
              </a:rPr>
              <a:t>Стратегия водоснабжения и канализации, HG 191 2013 года,</a:t>
            </a:r>
            <a:r>
              <a:rPr lang="ro-MD" sz="1800" kern="0" dirty="0">
                <a:solidFill>
                  <a:schemeClr val="tx1"/>
                </a:solidFill>
                <a:latin typeface="Arial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kern="0" dirty="0">
                <a:solidFill>
                  <a:schemeClr val="tx1"/>
                </a:solidFill>
                <a:latin typeface="Arial"/>
              </a:rPr>
              <a:t>Национальная стратегия регионального развития 2016-2020 гг., Утвержденная Законом № 239 от 13 октября 2016 года;</a:t>
            </a:r>
          </a:p>
          <a:p>
            <a:r>
              <a:rPr lang="vi-VN" sz="1800" b="0" dirty="0">
                <a:solidFill>
                  <a:schemeClr val="tx1"/>
                </a:solidFill>
                <a:latin typeface="inherit"/>
              </a:rPr>
              <a:t>http://lex.justice.md/index.php?action=view&amp;view=doc&amp;lang=1&amp;id=368696</a:t>
            </a:r>
          </a:p>
          <a:p>
            <a:pPr marL="285750" indent="-28575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panose="020B0604020202020204" pitchFamily="34" charset="0"/>
              <a:buChar char="•"/>
              <a:tabLst>
                <a:tab pos="2190750" algn="l"/>
              </a:tabLst>
            </a:pPr>
            <a:endParaRPr lang="ro-MD" sz="1800" kern="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5" name="Круглая лента лицом вниз 4"/>
          <p:cNvSpPr/>
          <p:nvPr/>
        </p:nvSpPr>
        <p:spPr bwMode="auto">
          <a:xfrm>
            <a:off x="875795" y="1344260"/>
            <a:ext cx="7738773" cy="1482797"/>
          </a:xfrm>
          <a:prstGeom prst="ellipseRibbon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2000" kern="0" dirty="0">
                <a:solidFill>
                  <a:srgbClr val="6E6452"/>
                </a:solidFill>
                <a:ea typeface="Calibri"/>
                <a:cs typeface="Calibri"/>
              </a:rPr>
              <a:t>Стратегии в области охраны и использования водных ресурсов</a:t>
            </a:r>
            <a:endParaRPr lang="ro-RO" sz="1800" kern="0" dirty="0">
              <a:solidFill>
                <a:srgbClr val="6E6452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3175472"/>
      </p:ext>
    </p:extLst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950" y="1381403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243" y="1435215"/>
            <a:ext cx="832374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8244" y="1294420"/>
            <a:ext cx="8552330" cy="371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marL="342900" lvl="0" indent="-34290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6E6452"/>
              </a:buClr>
              <a:buFont typeface="Arial" panose="020B0604020202020204" pitchFamily="34" charset="0"/>
              <a:buChar char="•"/>
              <a:tabLst>
                <a:tab pos="2190750" algn="l"/>
              </a:tabLst>
            </a:pPr>
            <a:endParaRPr lang="ru-RU" sz="2400" kern="0" dirty="0">
              <a:solidFill>
                <a:srgbClr val="6E6452"/>
              </a:solidFill>
              <a:latin typeface="Arial"/>
              <a:ea typeface="Calibri"/>
              <a:cs typeface="Times New Roman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88242" y="1408297"/>
            <a:ext cx="8552329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5" name="Круглая лента лицом вниз 4"/>
          <p:cNvSpPr/>
          <p:nvPr/>
        </p:nvSpPr>
        <p:spPr bwMode="auto">
          <a:xfrm>
            <a:off x="773215" y="1435215"/>
            <a:ext cx="7738773" cy="1469350"/>
          </a:xfrm>
          <a:prstGeom prst="ellipseRibbon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2000" kern="0" dirty="0">
                <a:solidFill>
                  <a:srgbClr val="6E6452"/>
                </a:solidFill>
                <a:ea typeface="Calibri"/>
                <a:cs typeface="Calibri"/>
              </a:rPr>
              <a:t>Экологическая стратегия на 2014-2023 годы, ПП 301 2014 года</a:t>
            </a:r>
            <a:endParaRPr lang="ro-RO" sz="1800" kern="0" dirty="0">
              <a:solidFill>
                <a:srgbClr val="6E6452"/>
              </a:solidFill>
              <a:ea typeface="Calibri"/>
              <a:cs typeface="Calibri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RO" sz="1800" kern="0" dirty="0">
              <a:solidFill>
                <a:srgbClr val="6E6452"/>
              </a:solidFill>
              <a:ea typeface="Calibri"/>
              <a:cs typeface="Calibri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RO" sz="1800" kern="0" dirty="0">
              <a:solidFill>
                <a:srgbClr val="6E6452"/>
              </a:solidFill>
              <a:ea typeface="Calibri"/>
              <a:cs typeface="Calibri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tabLst>
                <a:tab pos="2190750" algn="l"/>
              </a:tabLst>
            </a:pPr>
            <a:endParaRPr lang="ro-MD" sz="2400" b="0" kern="0" dirty="0">
              <a:solidFill>
                <a:srgbClr val="6E6452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tabLst>
                <a:tab pos="2190750" algn="l"/>
              </a:tabLst>
            </a:pPr>
            <a:endParaRPr lang="ro-MD" sz="2400" b="0" kern="0" dirty="0">
              <a:solidFill>
                <a:srgbClr val="6E6452"/>
              </a:solidFill>
              <a:ea typeface="Calibri"/>
              <a:cs typeface="Times New Roman"/>
            </a:endParaRPr>
          </a:p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2181" y="2904565"/>
            <a:ext cx="86559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  <a:latin typeface="+mj-lt"/>
                <a:ea typeface="Times New Roman"/>
              </a:rPr>
              <a:t>Концепция Стратегии </a:t>
            </a:r>
            <a:r>
              <a:rPr lang="ru-RU" sz="1800" b="0" dirty="0">
                <a:solidFill>
                  <a:srgbClr val="000000"/>
                </a:solidFill>
                <a:latin typeface="+mj-lt"/>
                <a:ea typeface="Times New Roman"/>
              </a:rPr>
              <a:t>основана на реформе, осуществляемой в секторе охраны окружающей среды, с тем чтобы в соответствии с требованиями ЕС была создана институциональная, административная и экологическая система управления, обеспечивающая экологическую устойчивость и повышение качества экологических факторов.</a:t>
            </a:r>
          </a:p>
          <a:p>
            <a:r>
              <a:rPr lang="ru-RU" sz="1800" dirty="0">
                <a:solidFill>
                  <a:srgbClr val="000000"/>
                </a:solidFill>
                <a:latin typeface="+mj-lt"/>
                <a:ea typeface="Times New Roman"/>
              </a:rPr>
              <a:t>Цель Стратегии </a:t>
            </a:r>
            <a:r>
              <a:rPr lang="ru-RU" sz="1800" b="0" dirty="0">
                <a:solidFill>
                  <a:srgbClr val="000000"/>
                </a:solidFill>
                <a:latin typeface="+mj-lt"/>
                <a:ea typeface="Times New Roman"/>
              </a:rPr>
              <a:t>- гарантировать населению Республики Молдова право на незагрязненную и здоровую устойчивую окружающую среду в гармонии с экономическим развитием и социальным обеспечением.</a:t>
            </a:r>
          </a:p>
          <a:p>
            <a:r>
              <a:rPr lang="ru-RU" sz="1800" dirty="0">
                <a:solidFill>
                  <a:srgbClr val="000000"/>
                </a:solidFill>
                <a:latin typeface="+mj-lt"/>
                <a:ea typeface="Times New Roman"/>
              </a:rPr>
              <a:t>Общая цель Стратегии </a:t>
            </a:r>
            <a:r>
              <a:rPr lang="ru-RU" sz="1800" b="0" dirty="0">
                <a:solidFill>
                  <a:srgbClr val="000000"/>
                </a:solidFill>
                <a:latin typeface="+mj-lt"/>
                <a:ea typeface="Times New Roman"/>
              </a:rPr>
              <a:t>- создать эффективную систему экологического менеджмента, которая поможет улучшить качество экологических факторов и обеспечить право на чистую, здоровую и устойчивую природную среду.</a:t>
            </a:r>
            <a:endParaRPr lang="ru-RU" sz="18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67459457"/>
      </p:ext>
    </p:extLst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950" y="1381403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9562" y="1435215"/>
            <a:ext cx="832374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2181" y="1117585"/>
            <a:ext cx="8552330" cy="5242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endParaRPr lang="ru-RU" sz="1800" b="0" dirty="0">
              <a:solidFill>
                <a:srgbClr val="777777"/>
              </a:solidFill>
              <a:latin typeface="arial"/>
            </a:endParaRPr>
          </a:p>
          <a:p>
            <a:endParaRPr lang="ru-RU" sz="1800" b="0" dirty="0">
              <a:solidFill>
                <a:srgbClr val="777777"/>
              </a:solidFill>
              <a:latin typeface="arial"/>
            </a:endParaRPr>
          </a:p>
          <a:p>
            <a:r>
              <a:rPr lang="ru-RU" sz="1800" dirty="0">
                <a:solidFill>
                  <a:srgbClr val="222222"/>
                </a:solidFill>
                <a:latin typeface="arial"/>
              </a:rPr>
              <a:t>Некоторые конкретные цели</a:t>
            </a:r>
            <a:r>
              <a:rPr lang="ru-RU" sz="1800" b="0" dirty="0">
                <a:solidFill>
                  <a:srgbClr val="222222"/>
                </a:solidFill>
                <a:latin typeface="arial"/>
              </a:rPr>
              <a:t>:</a:t>
            </a:r>
            <a:br>
              <a:rPr lang="ru-RU" sz="1800" b="0" dirty="0">
                <a:solidFill>
                  <a:srgbClr val="222222"/>
                </a:solidFill>
                <a:latin typeface="arial"/>
              </a:rPr>
            </a:br>
            <a:endParaRPr lang="ru-RU" sz="1800" b="0" dirty="0">
              <a:solidFill>
                <a:srgbClr val="222222"/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rgbClr val="222222"/>
                </a:solidFill>
                <a:latin typeface="arial"/>
              </a:rPr>
              <a:t>создание интегрированного мониторинга и системы контроля качества окружающей среды;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0" dirty="0">
                <a:solidFill>
                  <a:srgbClr val="222222"/>
                </a:solidFill>
                <a:latin typeface="arial"/>
              </a:rPr>
              <a:t>обеспечение рационального использования, охраны и сохранения природных ресурсов путем: </a:t>
            </a:r>
          </a:p>
          <a:p>
            <a:pPr marL="285750" indent="-285750">
              <a:buFontTx/>
              <a:buChar char="-"/>
            </a:pPr>
            <a:r>
              <a:rPr lang="ru-RU" sz="1800" b="0" dirty="0">
                <a:solidFill>
                  <a:srgbClr val="222222"/>
                </a:solidFill>
                <a:latin typeface="arial"/>
              </a:rPr>
              <a:t>улучшение качества не менее 50% поверхностных вод и внедрение системы управления речным бассейном; </a:t>
            </a:r>
          </a:p>
          <a:p>
            <a:pPr marL="285750" indent="-285750">
              <a:buFontTx/>
              <a:buChar char="-"/>
            </a:pPr>
            <a:r>
              <a:rPr lang="ru-RU" sz="1800" b="0" dirty="0">
                <a:solidFill>
                  <a:srgbClr val="222222"/>
                </a:solidFill>
                <a:latin typeface="arial"/>
              </a:rPr>
              <a:t>- обеспечение доступа примерно 80% населения к системам и услугам водоснабжения примерно к 2023 году и около 65% - в канализационные системы и услуги;</a:t>
            </a:r>
            <a:endParaRPr lang="ru-RU" sz="1800" b="0" i="0" dirty="0">
              <a:solidFill>
                <a:srgbClr val="777777"/>
              </a:solidFill>
              <a:effectLst/>
              <a:latin typeface="arial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88242" y="1408297"/>
            <a:ext cx="8552329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5" name="Круглая лента лицом вниз 4"/>
          <p:cNvSpPr/>
          <p:nvPr/>
        </p:nvSpPr>
        <p:spPr bwMode="auto">
          <a:xfrm>
            <a:off x="773215" y="1435215"/>
            <a:ext cx="7738773" cy="1469350"/>
          </a:xfrm>
          <a:prstGeom prst="ellipseRibbon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ru-RU" sz="2000" kern="0" dirty="0">
                <a:solidFill>
                  <a:srgbClr val="6E6452"/>
                </a:solidFill>
                <a:ea typeface="Calibri"/>
                <a:cs typeface="Calibri"/>
              </a:rPr>
              <a:t>Экологическая стратегия на 2014-2023 годы, ПП 301 2014 года</a:t>
            </a:r>
            <a:endParaRPr lang="ro-RO" sz="1800" kern="0" dirty="0">
              <a:solidFill>
                <a:srgbClr val="6E6452"/>
              </a:solidFill>
              <a:ea typeface="Calibri"/>
              <a:cs typeface="Calibri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RO" sz="1800" kern="0" dirty="0">
              <a:solidFill>
                <a:srgbClr val="6E6452"/>
              </a:solidFill>
              <a:ea typeface="Calibri"/>
              <a:cs typeface="Calibri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RO" sz="1800" kern="0" dirty="0">
              <a:solidFill>
                <a:srgbClr val="6E6452"/>
              </a:solidFill>
              <a:ea typeface="Calibri"/>
              <a:cs typeface="Calibri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RO" sz="1800" kern="0" dirty="0">
              <a:solidFill>
                <a:srgbClr val="6E6452"/>
              </a:solidFill>
              <a:ea typeface="Calibri"/>
              <a:cs typeface="Calibri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tabLst>
                <a:tab pos="2190750" algn="l"/>
              </a:tabLst>
            </a:pPr>
            <a:endParaRPr lang="ro-MD" sz="2400" b="0" kern="0" dirty="0">
              <a:solidFill>
                <a:srgbClr val="6E6452"/>
              </a:solidFill>
              <a:ea typeface="Calibri"/>
              <a:cs typeface="Times New Roman"/>
            </a:endParaRPr>
          </a:p>
          <a:p>
            <a:pPr lvl="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734056"/>
      </p:ext>
    </p:extLst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950" y="1381403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243" y="1435215"/>
            <a:ext cx="832374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8244" y="1294420"/>
            <a:ext cx="8552330" cy="151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</p:txBody>
      </p:sp>
      <p:sp>
        <p:nvSpPr>
          <p:cNvPr id="7" name="Горизонтальный свиток 6"/>
          <p:cNvSpPr/>
          <p:nvPr/>
        </p:nvSpPr>
        <p:spPr bwMode="auto">
          <a:xfrm>
            <a:off x="825484" y="1425362"/>
            <a:ext cx="6691422" cy="1411912"/>
          </a:xfrm>
          <a:prstGeom prst="horizontalScroll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Нормативные национальные акты по охране и использованию водных ресурсов</a:t>
            </a: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2070847" y="3899647"/>
            <a:ext cx="45719" cy="4571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6517" y="2051037"/>
            <a:ext cx="8576717" cy="4241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o-RO" sz="1800" dirty="0">
              <a:solidFill>
                <a:srgbClr val="000000"/>
              </a:solidFill>
              <a:latin typeface="Arial"/>
              <a:ea typeface="Times New Roman"/>
              <a:cs typeface="Times New Roman"/>
            </a:endParaRP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o-RO" sz="1800" dirty="0">
              <a:solidFill>
                <a:srgbClr val="000000"/>
              </a:solidFill>
              <a:latin typeface="Arial"/>
              <a:ea typeface="Times New Roman"/>
              <a:cs typeface="Times New Roman"/>
            </a:endParaRP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o-RO" sz="1800" dirty="0">
              <a:solidFill>
                <a:srgbClr val="000000"/>
              </a:solidFill>
              <a:latin typeface="Arial"/>
              <a:ea typeface="Times New Roman"/>
              <a:cs typeface="Times New Roman"/>
            </a:endParaRP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800" b="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HG 373/2018 от 24.04.2018 по Национальному регистру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800" b="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выбросы и перенос загрязняющих веществ,</a:t>
            </a: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800" b="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http://lex.justice.md/index.php?action=view&amp;view=doc&amp;lang=1&amp;id=375165</a:t>
            </a: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800" b="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HG. 1063 от 16.09.2016 г. об утверждении Национальной программы по осуществлению Протокола и здравоохранения в области водных ресурсов,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800" b="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http://lex.justice.md/index.php?action=view&amp;view=doc&amp;lang=1&amp;id=366749</a:t>
            </a: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800" b="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HG 807 от 16.10.2013 для утверждения Положения об использовании воды от накопления воды для нужд общины, орошения и рыбоводства,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800" b="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http://lex.justice.md/index.php?action=view&amp;view=doc&amp;lang=1&amp;id=349955</a:t>
            </a: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800" b="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HG </a:t>
            </a:r>
            <a:r>
              <a:rPr lang="ru-RU" sz="1800" b="0" dirty="0" err="1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Nr</a:t>
            </a:r>
            <a:r>
              <a:rPr lang="ru-RU" sz="1800" b="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. 763 от 23.09.2013 о регулировании водного кадастра.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800" b="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http://lex.justice.md/md/349739/</a:t>
            </a:r>
            <a:endParaRPr lang="ru-RU" sz="1600" b="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42281462"/>
      </p:ext>
    </p:extLst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950" y="1381403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243" y="1435215"/>
            <a:ext cx="8848181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117585"/>
            <a:ext cx="8552330" cy="151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2070847" y="3899647"/>
            <a:ext cx="45719" cy="4571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8243" y="2456818"/>
            <a:ext cx="85523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ru-RU" sz="18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b="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ПП 890 от 12.11.2013 для утверждения Положения о требованиях к качеству окружающей среды для поверхностных вод,</a:t>
            </a:r>
          </a:p>
          <a:p>
            <a:r>
              <a:rPr lang="ru-RU" sz="1800" b="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http://lex.justice.md/index.php?action=view&amp;view=doc&amp;lang=1&amp;id=350355</a:t>
            </a:r>
            <a:endParaRPr lang="ru-RU" b="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3951" y="3697941"/>
            <a:ext cx="8962474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97155" lvl="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800" b="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ПП </a:t>
            </a:r>
            <a:r>
              <a:rPr lang="ru-RU" sz="1800" b="0" dirty="0" err="1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Nr</a:t>
            </a:r>
            <a:r>
              <a:rPr lang="ru-RU" sz="1800" b="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. 775 от 04.10.2013 о границах районов бассейнов и </a:t>
            </a:r>
            <a:r>
              <a:rPr lang="ru-RU" sz="1800" b="0" dirty="0" err="1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суббассейнов</a:t>
            </a:r>
            <a:r>
              <a:rPr lang="ru-RU" sz="1800" b="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и специальных карт, в которых они определены. http://lex.justice.md/index.php?action=view&amp;view=doc&amp;lang=1&amp;id=349824</a:t>
            </a:r>
            <a:endParaRPr lang="ru-RU" b="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88242" y="4417212"/>
            <a:ext cx="8659923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97155" lvl="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o-MD" sz="18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marL="285750" marR="97155" lvl="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o-MD" sz="18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marL="285750" marR="97155" lvl="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ПП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932</a:t>
            </a:r>
            <a:r>
              <a:rPr lang="ro-MD" sz="1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din 29.11.2013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Times New Roman"/>
              </a:rPr>
              <a:t> </a:t>
            </a:r>
            <a:r>
              <a:rPr lang="ru-RU" sz="1800" b="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для утверждения Положения о систематическом мониторинге и регистрации состояния поверхностных и подземных вод</a:t>
            </a:r>
          </a:p>
          <a:p>
            <a:pPr marR="97155" lvl="0">
              <a:lnSpc>
                <a:spcPct val="107000"/>
              </a:lnSpc>
              <a:spcAft>
                <a:spcPts val="0"/>
              </a:spcAft>
            </a:pPr>
            <a:r>
              <a:rPr lang="en-GB" sz="1800" dirty="0">
                <a:solidFill>
                  <a:srgbClr val="000000"/>
                </a:solidFill>
                <a:latin typeface="+mj-lt"/>
                <a:ea typeface="Calibri"/>
                <a:cs typeface="Times New Roman"/>
                <a:hlinkClick r:id="rId9"/>
              </a:rPr>
              <a:t>http://lex.justice.md/index.php?action=view&amp;view=doc&amp;lang=1&amp;id=350467</a:t>
            </a:r>
            <a:endParaRPr lang="ro-MD" sz="1800" dirty="0">
              <a:solidFill>
                <a:srgbClr val="000000"/>
              </a:solidFill>
              <a:latin typeface="+mj-lt"/>
              <a:ea typeface="Calibri"/>
              <a:cs typeface="Times New Roman"/>
            </a:endParaRPr>
          </a:p>
          <a:p>
            <a:pPr marL="285750" marR="97155" lvl="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800" b="0" dirty="0">
              <a:solidFill>
                <a:srgbClr val="000000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21" name="Горизонтальный свиток 20"/>
          <p:cNvSpPr/>
          <p:nvPr/>
        </p:nvSpPr>
        <p:spPr bwMode="auto">
          <a:xfrm>
            <a:off x="192181" y="1282274"/>
            <a:ext cx="7539862" cy="1542854"/>
          </a:xfrm>
          <a:prstGeom prst="horizontalScroll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Нормативные национальные акты по охране и использованию водных ресурсов</a:t>
            </a:r>
          </a:p>
        </p:txBody>
      </p:sp>
    </p:spTree>
    <p:extLst>
      <p:ext uri="{BB962C8B-B14F-4D97-AF65-F5344CB8AC3E}">
        <p14:creationId xmlns:p14="http://schemas.microsoft.com/office/powerpoint/2010/main" val="4210750335"/>
      </p:ext>
    </p:extLst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950" y="1381403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243" y="1435215"/>
            <a:ext cx="832374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3451" y="1117585"/>
            <a:ext cx="8552330" cy="151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</p:txBody>
      </p:sp>
      <p:sp>
        <p:nvSpPr>
          <p:cNvPr id="7" name="Горизонтальный свиток 6"/>
          <p:cNvSpPr/>
          <p:nvPr/>
        </p:nvSpPr>
        <p:spPr bwMode="auto">
          <a:xfrm>
            <a:off x="874603" y="1294420"/>
            <a:ext cx="6691422" cy="1411912"/>
          </a:xfrm>
          <a:prstGeom prst="horizontalScroll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ru-RU" dirty="0">
                <a:solidFill>
                  <a:srgbClr val="000000"/>
                </a:solidFill>
                <a:latin typeface="Arial" charset="0"/>
              </a:rPr>
              <a:t>Нормативные национальные акты по охране и использованию водных ресурсов</a:t>
            </a: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2070847" y="3899647"/>
            <a:ext cx="45719" cy="4571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3450" y="2706332"/>
            <a:ext cx="8946421" cy="3330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97155" lvl="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800" b="0" dirty="0">
                <a:solidFill>
                  <a:schemeClr val="tx1"/>
                </a:solidFill>
                <a:latin typeface="+mj-lt"/>
                <a:ea typeface="Calibri"/>
                <a:cs typeface="+mn-cs"/>
              </a:rPr>
              <a:t>ПП 836 от 29.10.2013 для утверждения Положения о предотвращении загрязнения воды от сельскохозяйственной деятельности,</a:t>
            </a:r>
          </a:p>
          <a:p>
            <a:pPr marR="97155" lvl="0">
              <a:lnSpc>
                <a:spcPct val="107000"/>
              </a:lnSpc>
              <a:spcAft>
                <a:spcPts val="0"/>
              </a:spcAft>
            </a:pPr>
            <a:r>
              <a:rPr lang="ru-RU" sz="1800" b="0" dirty="0">
                <a:solidFill>
                  <a:schemeClr val="tx1"/>
                </a:solidFill>
                <a:latin typeface="+mj-lt"/>
                <a:ea typeface="Calibri"/>
                <a:cs typeface="+mn-cs"/>
                <a:hlinkClick r:id="rId8"/>
              </a:rPr>
              <a:t>http://lex.justice.md/index.php?action=view&amp;view=doc&amp;lang=1&amp;id=350141</a:t>
            </a:r>
            <a:r>
              <a:rPr lang="ru-RU" sz="1800" b="0" dirty="0">
                <a:solidFill>
                  <a:schemeClr val="tx1"/>
                </a:solidFill>
                <a:latin typeface="+mj-lt"/>
                <a:ea typeface="Calibri"/>
                <a:cs typeface="+mn-cs"/>
              </a:rPr>
              <a:t>,</a:t>
            </a:r>
          </a:p>
          <a:p>
            <a:pPr marR="97155" lvl="0">
              <a:lnSpc>
                <a:spcPct val="107000"/>
              </a:lnSpc>
              <a:spcAft>
                <a:spcPts val="0"/>
              </a:spcAft>
            </a:pPr>
            <a:endParaRPr lang="ru-RU" sz="1800" b="0" dirty="0">
              <a:solidFill>
                <a:schemeClr val="tx1"/>
              </a:solidFill>
              <a:latin typeface="+mj-lt"/>
              <a:ea typeface="Calibri"/>
              <a:cs typeface="+mn-cs"/>
            </a:endParaRPr>
          </a:p>
          <a:p>
            <a:pPr marL="285750" marR="97155" lvl="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800" b="0" dirty="0">
                <a:solidFill>
                  <a:schemeClr val="tx1"/>
                </a:solidFill>
                <a:latin typeface="+mj-lt"/>
                <a:ea typeface="Calibri"/>
                <a:cs typeface="+mn-cs"/>
              </a:rPr>
              <a:t>  ПП </a:t>
            </a:r>
            <a:r>
              <a:rPr lang="ru-RU" sz="1800" b="0" dirty="0" err="1">
                <a:solidFill>
                  <a:schemeClr val="tx1"/>
                </a:solidFill>
                <a:latin typeface="+mj-lt"/>
                <a:ea typeface="Calibri"/>
                <a:cs typeface="+mn-cs"/>
              </a:rPr>
              <a:t>no</a:t>
            </a:r>
            <a:r>
              <a:rPr lang="ru-RU" sz="1800" b="0" dirty="0">
                <a:solidFill>
                  <a:schemeClr val="tx1"/>
                </a:solidFill>
                <a:latin typeface="+mj-lt"/>
                <a:ea typeface="Calibri"/>
                <a:cs typeface="+mn-cs"/>
              </a:rPr>
              <a:t>. 949 от 25 ноября 2013 г. «Об утверждении Положения о санитарно-защитных зонах водозабора</a:t>
            </a:r>
          </a:p>
          <a:p>
            <a:pPr marR="97155" lvl="0">
              <a:lnSpc>
                <a:spcPct val="107000"/>
              </a:lnSpc>
              <a:spcAft>
                <a:spcPts val="0"/>
              </a:spcAft>
            </a:pPr>
            <a:r>
              <a:rPr lang="ru-RU" sz="1800" b="0" dirty="0">
                <a:solidFill>
                  <a:schemeClr val="tx1"/>
                </a:solidFill>
                <a:latin typeface="+mj-lt"/>
                <a:ea typeface="Calibri"/>
                <a:cs typeface="+mn-cs"/>
                <a:hlinkClick r:id="rId9"/>
              </a:rPr>
              <a:t>http://lex.justice.md/index.php?action=view&amp;view=doc&amp;lang=1&amp;id=350530б</a:t>
            </a:r>
            <a:endParaRPr lang="ru-RU" sz="1800" b="0" dirty="0">
              <a:solidFill>
                <a:schemeClr val="tx1"/>
              </a:solidFill>
              <a:latin typeface="+mj-lt"/>
              <a:ea typeface="Calibri"/>
              <a:cs typeface="+mn-cs"/>
            </a:endParaRPr>
          </a:p>
          <a:p>
            <a:pPr marR="97155" lvl="0">
              <a:lnSpc>
                <a:spcPct val="107000"/>
              </a:lnSpc>
              <a:spcAft>
                <a:spcPts val="0"/>
              </a:spcAft>
            </a:pPr>
            <a:endParaRPr lang="ru-RU" sz="1800" b="0" dirty="0">
              <a:solidFill>
                <a:schemeClr val="tx1"/>
              </a:solidFill>
              <a:latin typeface="+mj-lt"/>
              <a:ea typeface="Calibri"/>
              <a:cs typeface="+mn-cs"/>
            </a:endParaRPr>
          </a:p>
          <a:p>
            <a:pPr marL="285750" marR="97155" lvl="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800" b="0" dirty="0">
                <a:solidFill>
                  <a:schemeClr val="tx1"/>
                </a:solidFill>
                <a:latin typeface="+mj-lt"/>
                <a:ea typeface="Calibri"/>
                <a:cs typeface="+mn-cs"/>
              </a:rPr>
              <a:t>ПП </a:t>
            </a:r>
            <a:r>
              <a:rPr lang="ru-RU" sz="1800" b="0" dirty="0" err="1">
                <a:solidFill>
                  <a:schemeClr val="tx1"/>
                </a:solidFill>
                <a:latin typeface="+mj-lt"/>
                <a:ea typeface="Calibri"/>
                <a:cs typeface="+mn-cs"/>
              </a:rPr>
              <a:t>no</a:t>
            </a:r>
            <a:r>
              <a:rPr lang="ru-RU" sz="1800" b="0" dirty="0">
                <a:solidFill>
                  <a:schemeClr val="tx1"/>
                </a:solidFill>
                <a:latin typeface="+mj-lt"/>
                <a:ea typeface="Calibri"/>
                <a:cs typeface="+mn-cs"/>
              </a:rPr>
              <a:t>. 894 от 12.11.2013 об организации и функционировании единого окна  для выдачи экологического разрешения для специального использования</a:t>
            </a:r>
          </a:p>
          <a:p>
            <a:pPr marR="97155" lvl="0">
              <a:lnSpc>
                <a:spcPct val="107000"/>
              </a:lnSpc>
              <a:spcAft>
                <a:spcPts val="0"/>
              </a:spcAft>
            </a:pPr>
            <a:r>
              <a:rPr lang="ru-RU" sz="1800" b="0" dirty="0">
                <a:solidFill>
                  <a:schemeClr val="tx1"/>
                </a:solidFill>
                <a:latin typeface="+mj-lt"/>
                <a:ea typeface="Calibri"/>
                <a:cs typeface="+mn-cs"/>
              </a:rPr>
              <a:t>http://lex.justice.md/index.php?action=view&amp;view=doc&amp;lang=1&amp;id=350368</a:t>
            </a:r>
            <a:endParaRPr lang="ro-MD" sz="1800" b="0" dirty="0">
              <a:solidFill>
                <a:schemeClr val="tx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4133498"/>
      </p:ext>
    </p:extLst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950" y="1381403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243" y="1435215"/>
            <a:ext cx="832374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3451" y="1117585"/>
            <a:ext cx="8552330" cy="151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</p:txBody>
      </p:sp>
      <p:sp>
        <p:nvSpPr>
          <p:cNvPr id="7" name="Горизонтальный свиток 6"/>
          <p:cNvSpPr/>
          <p:nvPr/>
        </p:nvSpPr>
        <p:spPr bwMode="auto">
          <a:xfrm>
            <a:off x="874603" y="1294420"/>
            <a:ext cx="6691422" cy="1411912"/>
          </a:xfrm>
          <a:prstGeom prst="horizontalScroll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ru-RU" dirty="0">
                <a:solidFill>
                  <a:srgbClr val="000000"/>
                </a:solidFill>
                <a:latin typeface="Arial" charset="0"/>
              </a:rPr>
              <a:t>Нормативные национальные акты по охране и использованию водных ресурсов</a:t>
            </a: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2070847" y="3899647"/>
            <a:ext cx="45719" cy="4571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3412" y="2706332"/>
            <a:ext cx="86464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400"/>
              </a:spcBef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2190750" algn="l"/>
              </a:tabLst>
            </a:pPr>
            <a:r>
              <a:rPr lang="ro-RO" sz="1800" dirty="0">
                <a:solidFill>
                  <a:srgbClr val="000000"/>
                </a:solidFill>
                <a:latin typeface="Arial"/>
                <a:ea typeface="Calibri"/>
              </a:rPr>
              <a:t>HG nr. 835 din 29.10.2013 </a:t>
            </a:r>
            <a:r>
              <a:rPr lang="ro-RO" sz="1800" b="0" dirty="0">
                <a:solidFill>
                  <a:srgbClr val="000000"/>
                </a:solidFill>
                <a:latin typeface="Arial"/>
                <a:ea typeface="Calibri"/>
              </a:rPr>
              <a:t>„Pentru aprobarea Regulamentului privind evidenta şi raportarea apei folosite </a:t>
            </a:r>
            <a:r>
              <a:rPr lang="ro-MD" sz="1800" dirty="0">
                <a:solidFill>
                  <a:srgbClr val="000000"/>
                </a:solidFill>
                <a:latin typeface="Arial"/>
              </a:rPr>
              <a:t>http://lex.justice.md/index.php?action=view&amp;view=doc&amp;lang=1&amp;id=350127</a:t>
            </a:r>
            <a:endParaRPr lang="ru-RU" sz="18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6179897"/>
      </p:ext>
    </p:extLst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918920" y="6611937"/>
            <a:ext cx="3419475" cy="246063"/>
          </a:xfrm>
        </p:spPr>
        <p:txBody>
          <a:bodyPr/>
          <a:lstStyle/>
          <a:p>
            <a:pPr>
              <a:defRPr/>
            </a:pPr>
            <a:r>
              <a:rPr lang="ro-RO" b="0" dirty="0"/>
              <a:t>Tamara </a:t>
            </a:r>
            <a:r>
              <a:rPr lang="ro-RO" b="0" dirty="0" err="1"/>
              <a:t>Guvir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xfrm>
            <a:off x="832787" y="6611937"/>
            <a:ext cx="1295400" cy="246063"/>
          </a:xfrm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02/10/2018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lang="ro-RO" altLang="ro-RO" sz="800" dirty="0">
              <a:solidFill>
                <a:srgbClr val="002060"/>
              </a:solidFill>
            </a:endParaRPr>
          </a:p>
          <a:p>
            <a:pPr algn="ctr" eaLnBrk="0" hangingPunct="0"/>
            <a:r>
              <a:rPr lang="ro-RO" altLang="ro-RO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lang="ro-RO" altLang="ro-RO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950" y="1381403"/>
            <a:ext cx="855232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u-RU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243" y="1435215"/>
            <a:ext cx="832374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8244" y="1294420"/>
            <a:ext cx="8552330" cy="151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  <a:p>
            <a:pPr lvl="0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2000" kern="0" dirty="0">
              <a:solidFill>
                <a:srgbClr val="6E6452"/>
              </a:solidFill>
              <a:latin typeface="Arial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2181" y="1408298"/>
            <a:ext cx="854839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r>
              <a:rPr lang="vi-VN" sz="1800" b="0" kern="0" dirty="0">
                <a:solidFill>
                  <a:srgbClr val="6E6452"/>
                </a:solidFill>
                <a:latin typeface="Arial"/>
              </a:rPr>
              <a:t> </a:t>
            </a: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  <a:p>
            <a: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tabLst>
                <a:tab pos="2190750" algn="l"/>
              </a:tabLst>
            </a:pPr>
            <a:endParaRPr lang="ro-MD" sz="1800" b="0" kern="0" dirty="0">
              <a:solidFill>
                <a:srgbClr val="6E6452"/>
              </a:solidFill>
              <a:latin typeface="Arial"/>
            </a:endParaRPr>
          </a:p>
        </p:txBody>
      </p:sp>
      <p:sp>
        <p:nvSpPr>
          <p:cNvPr id="5" name="Круглая лента лицом вниз 4"/>
          <p:cNvSpPr/>
          <p:nvPr/>
        </p:nvSpPr>
        <p:spPr bwMode="auto">
          <a:xfrm>
            <a:off x="1163782" y="1404968"/>
            <a:ext cx="7738773" cy="1469350"/>
          </a:xfrm>
          <a:prstGeom prst="ellipseRibbon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HG 373/2018 от 24.04.2018 по Национальному регистру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latin typeface="+mj-lt"/>
                <a:ea typeface="Calibri"/>
                <a:cs typeface="Times New Roman"/>
              </a:rPr>
              <a:t>выбросы и перенос загрязняющих веществ</a:t>
            </a:r>
            <a:endParaRPr lang="ro-MD" sz="1600" kern="0" dirty="0">
              <a:solidFill>
                <a:schemeClr val="tx1"/>
              </a:solidFill>
              <a:latin typeface="+mj-lt"/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9786" y="2874318"/>
            <a:ext cx="861284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800" dirty="0">
                <a:solidFill>
                  <a:srgbClr val="000000"/>
                </a:solidFill>
                <a:latin typeface="+mj-lt"/>
                <a:cs typeface="+mn-cs"/>
              </a:rPr>
              <a:t>HG разработан в соответствии со ст. 16 Закона №. 71-XVI от 22 марта 2007 года в отношении реестров, </a:t>
            </a:r>
            <a:r>
              <a:rPr lang="ru-RU" sz="1800" b="0" dirty="0">
                <a:solidFill>
                  <a:srgbClr val="000000"/>
                </a:solidFill>
                <a:latin typeface="+mj-lt"/>
                <a:cs typeface="+mn-cs"/>
              </a:rPr>
              <a:t>Закон №. 99 от 26 апреля 2013 года, ратифицировавшего Протокол о регистрах выбросов и переноса загрязнителей к Конвенции о доступе к информации, правосудию и участию общественности в природоохранных решениях и предусматривающий:</a:t>
            </a:r>
          </a:p>
          <a:p>
            <a:pPr lvl="0"/>
            <a:endParaRPr lang="ru-RU" sz="1800" b="0" dirty="0">
              <a:solidFill>
                <a:srgbClr val="000000"/>
              </a:solidFill>
              <a:latin typeface="+mj-lt"/>
              <a:cs typeface="+mn-cs"/>
            </a:endParaRPr>
          </a:p>
          <a:p>
            <a:pPr marL="285750" lvl="0" indent="-285750">
              <a:buFontTx/>
              <a:buChar char="-"/>
            </a:pPr>
            <a:r>
              <a:rPr lang="ru-RU" sz="1800" b="0" dirty="0">
                <a:solidFill>
                  <a:srgbClr val="000000"/>
                </a:solidFill>
                <a:latin typeface="+mj-lt"/>
                <a:cs typeface="+mn-cs"/>
              </a:rPr>
              <a:t>Создание Национального регистра выбросов и переноса загрязнителей с целью сбора и передачи выбросов загрязняющих веществ. - Техническая концепция автоматизированной информационной системы «Национальный регистр выбросов и переноса загрязнителей» утверждена в соответствии с Приложением №. 1;</a:t>
            </a:r>
          </a:p>
          <a:p>
            <a:pPr marL="285750" lvl="0" indent="-285750">
              <a:buFontTx/>
              <a:buChar char="-"/>
            </a:pPr>
            <a:r>
              <a:rPr lang="ru-RU" sz="1800" b="0" dirty="0">
                <a:solidFill>
                  <a:srgbClr val="000000"/>
                </a:solidFill>
                <a:latin typeface="+mj-lt"/>
                <a:cs typeface="+mn-cs"/>
              </a:rPr>
              <a:t> Положение о Национальном регистре выбросов и переноса загрязнителей в соответствии с Приложением №. 2.</a:t>
            </a:r>
          </a:p>
        </p:txBody>
      </p:sp>
    </p:spTree>
    <p:extLst>
      <p:ext uri="{BB962C8B-B14F-4D97-AF65-F5344CB8AC3E}">
        <p14:creationId xmlns:p14="http://schemas.microsoft.com/office/powerpoint/2010/main" val="354509675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GIZ_Banner_Kopfzeile-Ausland (3)">
  <a:themeElements>
    <a:clrScheme name="GIZ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4B859F"/>
      </a:accent2>
      <a:accent3>
        <a:srgbClr val="B498BA"/>
      </a:accent3>
      <a:accent4>
        <a:srgbClr val="F3BF49"/>
      </a:accent4>
      <a:accent5>
        <a:srgbClr val="94B322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 Light"/>
        <a:ea typeface="MS PGothic"/>
        <a:cs typeface="MS PGothic"/>
      </a:majorFont>
      <a:minorFont>
        <a:latin typeface="Calibri"/>
        <a:ea typeface="MS PGothic"/>
        <a:cs typeface="MS PGothic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4.xml><?xml version="1.0" encoding="utf-8"?>
<a:theme xmlns:a="http://schemas.openxmlformats.org/drawingml/2006/main" name="1_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5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GIZ_Banner_Kopfzeile-Ausland (3)</Template>
  <TotalTime>5014</TotalTime>
  <Words>9606</Words>
  <Application>Microsoft Office PowerPoint</Application>
  <PresentationFormat>Экран (4:3)</PresentationFormat>
  <Paragraphs>2886</Paragraphs>
  <Slides>139</Slides>
  <Notes>42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139</vt:i4>
      </vt:variant>
    </vt:vector>
  </HeadingPairs>
  <TitlesOfParts>
    <vt:vector size="156" baseType="lpstr">
      <vt:lpstr>MS Mincho</vt:lpstr>
      <vt:lpstr>MS PGothic</vt:lpstr>
      <vt:lpstr>MS PGothic</vt:lpstr>
      <vt:lpstr>Arial</vt:lpstr>
      <vt:lpstr>Arial</vt:lpstr>
      <vt:lpstr>Arial Narrow</vt:lpstr>
      <vt:lpstr>Calibri</vt:lpstr>
      <vt:lpstr>Calibri</vt:lpstr>
      <vt:lpstr>Calibri Light</vt:lpstr>
      <vt:lpstr>inherit</vt:lpstr>
      <vt:lpstr>Times New Roman</vt:lpstr>
      <vt:lpstr>Times New Roman CE</vt:lpstr>
      <vt:lpstr>Wingdings</vt:lpstr>
      <vt:lpstr>GIZ_Banner_Kopfzeile-Ausland (3)</vt:lpstr>
      <vt:lpstr>Тема Office</vt:lpstr>
      <vt:lpstr>5_Ретро</vt:lpstr>
      <vt:lpstr>1_Ретро</vt:lpstr>
      <vt:lpstr>Учебный курс для работников водоканала.   Модуль 14: Законодательные и нормативные акты по водоснабжению и канализации.   Сессия 1: Международные законодательные  акты в области охраны и использования водных ресурсов, ратифицированные РМ (Протоколы, соглашения). Политические рамки (стратегическое и нормативное законодательство) в области охраны и использования водных ресурсов  в РМ.   25-26-27  сентября 2018 года, Кишинев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Протоколы в рамках Конвенции о защите трансграничных вод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Закон об ОВОС  86 от 25.05 2014</vt:lpstr>
      <vt:lpstr>Закон об ОВОС  86 от 25.05 2014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GIZ-Design</dc:creator>
  <cp:keywords>GIZ-Leerfolie</cp:keywords>
  <cp:lastModifiedBy>Anticamera</cp:lastModifiedBy>
  <cp:revision>765</cp:revision>
  <cp:lastPrinted>2017-07-11T13:18:46Z</cp:lastPrinted>
  <dcterms:created xsi:type="dcterms:W3CDTF">2013-09-05T11:54:56Z</dcterms:created>
  <dcterms:modified xsi:type="dcterms:W3CDTF">2018-10-02T09:38:42Z</dcterms:modified>
</cp:coreProperties>
</file>