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0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2" r:id="rId10"/>
    <p:sldId id="273" r:id="rId11"/>
    <p:sldId id="27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7" r:id="rId22"/>
    <p:sldId id="275" r:id="rId23"/>
    <p:sldId id="308" r:id="rId24"/>
    <p:sldId id="309" r:id="rId25"/>
    <p:sldId id="310" r:id="rId26"/>
    <p:sldId id="311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30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46" autoAdjust="0"/>
  </p:normalViewPr>
  <p:slideViewPr>
    <p:cSldViewPr snapToGrid="0">
      <p:cViewPr varScale="1">
        <p:scale>
          <a:sx n="56" d="100"/>
          <a:sy n="56" d="100"/>
        </p:scale>
        <p:origin x="8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538B-582B-4886-A538-DA1C54DDAAAF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u-RU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921CD-C637-4B3C-AF1B-F64CF0F7D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89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EFEEC-AE70-43D4-ACA1-C9B40611D9D9}" type="slidenum">
              <a:rPr lang="es-ES_tradnl" smtClean="0"/>
              <a:pPr/>
              <a:t>21</a:t>
            </a:fld>
            <a:endParaRPr lang="es-ES_tradnl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2741032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2E423-3674-40E9-8501-153082C625F7}" type="slidenum">
              <a:rPr lang="es-ES_tradnl" smtClean="0"/>
              <a:pPr/>
              <a:t>23</a:t>
            </a:fld>
            <a:endParaRPr lang="es-ES_tradnl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390692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E77A8-352D-43A3-BD86-81540A4122C9}" type="slidenum">
              <a:rPr lang="es-ES_tradnl" smtClean="0"/>
              <a:pPr/>
              <a:t>24</a:t>
            </a:fld>
            <a:endParaRPr lang="es-ES_tradnl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102846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28547-9BC7-4BF0-8070-C2D7AB046D5D}" type="slidenum">
              <a:rPr lang="es-ES_tradnl" smtClean="0"/>
              <a:pPr/>
              <a:t>25</a:t>
            </a:fld>
            <a:endParaRPr lang="es-ES_tradnl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72089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02072-EC39-4485-9649-ED3C17B3F6CE}" type="slidenum">
              <a:rPr lang="es-ES_tradnl" smtClean="0"/>
              <a:pPr/>
              <a:t>26</a:t>
            </a:fld>
            <a:endParaRPr lang="es-ES_trad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181765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F6CC-C92A-4E07-B961-89DEC91B054A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F46C-728D-4F2F-99B4-3667D5269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F6CC-C92A-4E07-B961-89DEC91B054A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F46C-728D-4F2F-99B4-3667D5269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97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F6CC-C92A-4E07-B961-89DEC91B054A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F46C-728D-4F2F-99B4-3667D5269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2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06/11/2018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6498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06/11/2018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4525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F6CC-C92A-4E07-B961-89DEC91B054A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F46C-728D-4F2F-99B4-3667D5269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1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F6CC-C92A-4E07-B961-89DEC91B054A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F46C-728D-4F2F-99B4-3667D5269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84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F6CC-C92A-4E07-B961-89DEC91B054A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F46C-728D-4F2F-99B4-3667D5269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22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F6CC-C92A-4E07-B961-89DEC91B054A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F46C-728D-4F2F-99B4-3667D5269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7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F6CC-C92A-4E07-B961-89DEC91B054A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F46C-728D-4F2F-99B4-3667D5269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5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F6CC-C92A-4E07-B961-89DEC91B054A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F46C-728D-4F2F-99B4-3667D5269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F6CC-C92A-4E07-B961-89DEC91B054A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F46C-728D-4F2F-99B4-3667D5269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0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F6CC-C92A-4E07-B961-89DEC91B054A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F46C-728D-4F2F-99B4-3667D5269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85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1F6CC-C92A-4E07-B961-89DEC91B054A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BF46C-728D-4F2F-99B4-3667D5269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2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10.jpeg"/><Relationship Id="rId10" Type="http://schemas.openxmlformats.org/officeDocument/2006/relationships/image" Target="../media/image3.png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el 15"/>
          <p:cNvSpPr>
            <a:spLocks noGrp="1"/>
          </p:cNvSpPr>
          <p:nvPr>
            <p:ph type="title"/>
          </p:nvPr>
        </p:nvSpPr>
        <p:spPr>
          <a:xfrm>
            <a:off x="148741" y="2122471"/>
            <a:ext cx="8839199" cy="412681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обучения для работников предприятий </a:t>
            </a:r>
            <a:r>
              <a:rPr lang="ro-RO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„Apă-Canal”</a:t>
            </a:r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r>
              <a:rPr lang="ro-RO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здоровья и безопасность труда на предприятиях водоснабжения и канализации</a:t>
            </a:r>
            <a:r>
              <a:rPr lang="ro-RO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</a:t>
            </a:r>
            <a:r>
              <a:rPr lang="ro-RO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факторов риска, первый шаг в предупреждении несчастных случаев на производстве</a:t>
            </a:r>
            <a:r>
              <a:rPr lang="ro-RO" sz="20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o-RO" sz="20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b="1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000" b="1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7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</a:t>
            </a:r>
            <a:r>
              <a:rPr lang="ro-RO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2018,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Кишинэу</a:t>
            </a:r>
            <a:endParaRPr lang="ro-RO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94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7950" y="1584325"/>
            <a:ext cx="8964613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/>
              <a:t>Факторы профессионального риска</a:t>
            </a:r>
          </a:p>
          <a:p>
            <a:pPr algn="just" eaLnBrk="1" hangingPunct="1">
              <a:defRPr/>
            </a:pPr>
            <a:endParaRPr lang="ro-RO" sz="25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defRPr/>
            </a:pPr>
            <a:r>
              <a:rPr lang="ru-RU" sz="25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являются </a:t>
            </a:r>
            <a:r>
              <a:rPr lang="ru-RU" sz="25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факторами свойственными элементам трудовой системы, которые могут провоцировать, в определенных условиях, несчастные или заболевания</a:t>
            </a:r>
            <a:r>
              <a:rPr lang="fr-FR" sz="25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fr-FR" sz="2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defRPr/>
            </a:pPr>
            <a:endParaRPr lang="ro-RO" sz="2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defRPr/>
            </a:pPr>
            <a:r>
              <a:rPr lang="pt-BR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Факторы риска присущие исполнителю</a:t>
            </a:r>
            <a:r>
              <a:rPr lang="pt-BR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algn="just" eaLnBrk="1" hangingPunct="1">
              <a:defRPr/>
            </a:pPr>
            <a:r>
              <a:rPr lang="pt-BR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Факторы риска присущие</a:t>
            </a:r>
            <a:r>
              <a:rPr lang="pt-BR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трудовому заданию</a:t>
            </a:r>
            <a:r>
              <a:rPr lang="pt-BR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algn="just" eaLnBrk="1" hangingPunct="1">
              <a:defRPr/>
            </a:pPr>
            <a:r>
              <a:rPr lang="pt-BR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Факторы риска присущие</a:t>
            </a:r>
            <a:r>
              <a:rPr lang="pt-BR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производственным средствам</a:t>
            </a:r>
            <a:r>
              <a:rPr lang="pt-BR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algn="just" eaLnBrk="1" hangingPunct="1">
              <a:defRPr/>
            </a:pPr>
            <a:r>
              <a:rPr lang="pt-BR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Факторы риска присущие</a:t>
            </a:r>
            <a:r>
              <a:rPr lang="pt-BR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производственной среде</a:t>
            </a:r>
            <a:r>
              <a:rPr lang="pt-BR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4139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07950" y="1243584"/>
            <a:ext cx="8856663" cy="52810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</a:rPr>
              <a:t>Факторы риска присущие исполнителю</a:t>
            </a:r>
            <a:endParaRPr lang="ro-RO" b="1" dirty="0" smtClean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o-RO" sz="2400" b="1" dirty="0" smtClean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</a:rPr>
              <a:t>Трудовое поведение</a:t>
            </a:r>
            <a:r>
              <a:rPr lang="pt-BR" sz="2400" dirty="0" smtClean="0">
                <a:latin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</a:rPr>
              <a:t>совокупность поступков, действий, реакций (двигательных, словесных, эмоциональных), посредством которых человек реагирует на требования трудового задания</a:t>
            </a:r>
            <a:r>
              <a:rPr lang="pt-BR" sz="2400" dirty="0" smtClean="0">
                <a:latin typeface="Times New Roman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o-RO" sz="2400" b="1" dirty="0" smtClean="0">
                <a:latin typeface="Times New Roman" pitchFamily="18" charset="0"/>
              </a:rPr>
              <a:t>1. </a:t>
            </a:r>
            <a:r>
              <a:rPr lang="ru-RU" sz="2400" b="1" dirty="0" smtClean="0">
                <a:latin typeface="Times New Roman" pitchFamily="18" charset="0"/>
              </a:rPr>
              <a:t>Нормальное поведение</a:t>
            </a:r>
            <a:r>
              <a:rPr lang="pt-BR" sz="2400" dirty="0" smtClean="0">
                <a:latin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</a:rPr>
              <a:t>не рискованное, надежное и уверенное поведение, при котором не подвергается опасности жизнь, здоровье и анатомо-функциональная целостность исполнителя</a:t>
            </a:r>
            <a:r>
              <a:rPr lang="ro-RO" sz="2400" dirty="0" smtClean="0">
                <a:latin typeface="Times New Roman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pt-BR" sz="2400" dirty="0" smtClean="0">
                <a:latin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</a:rPr>
              <a:t>избежание рисков, соблюдением технических предписаний и норм безопасности труда, относящихся к порядку в котором необходимо выполнять трудовое задание</a:t>
            </a:r>
            <a:r>
              <a:rPr lang="pt-BR" sz="2400" dirty="0" smtClean="0">
                <a:latin typeface="Times New Roman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pt-BR" sz="2400" dirty="0" smtClean="0">
                <a:latin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</a:rPr>
              <a:t>нейтрализация образующихся рисковых ситуаций, что включает в себя их быстрое восприятие</a:t>
            </a:r>
            <a:r>
              <a:rPr lang="pt-BR" sz="2400" dirty="0" smtClean="0">
                <a:latin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</a:rPr>
              <a:t>даже их предвидение), быстрая обработка информации, принятие решения и его быстрое </a:t>
            </a:r>
            <a:r>
              <a:rPr lang="ru-RU" sz="2400" dirty="0" err="1" smtClean="0">
                <a:latin typeface="Times New Roman" pitchFamily="18" charset="0"/>
              </a:rPr>
              <a:t>опреративное</a:t>
            </a:r>
            <a:r>
              <a:rPr lang="ru-RU" sz="2400" dirty="0" smtClean="0">
                <a:latin typeface="Times New Roman" pitchFamily="18" charset="0"/>
              </a:rPr>
              <a:t> исполнение</a:t>
            </a:r>
            <a:r>
              <a:rPr lang="pt-BR" sz="2400" dirty="0" smtClean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1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29870" y="1564577"/>
            <a:ext cx="8578850" cy="4680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b="1" smtClean="0">
                <a:latin typeface="Times New Roman" pitchFamily="18" charset="0"/>
              </a:rPr>
              <a:t>Факторы риска присущие исполнителю</a:t>
            </a:r>
            <a:endParaRPr lang="ro-RO" b="1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o-RO" b="1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o-RO" b="1" smtClean="0">
                <a:latin typeface="Times New Roman" pitchFamily="18" charset="0"/>
              </a:rPr>
              <a:t>2. </a:t>
            </a:r>
            <a:r>
              <a:rPr lang="ru-RU" b="1" smtClean="0">
                <a:latin typeface="Times New Roman" pitchFamily="18" charset="0"/>
              </a:rPr>
              <a:t>Рисковое поведение, </a:t>
            </a:r>
            <a:r>
              <a:rPr lang="ru-RU" smtClean="0">
                <a:latin typeface="Times New Roman" pitchFamily="18" charset="0"/>
              </a:rPr>
              <a:t>неадекватное поведение  которое может способствовать возникновению  или спровоцировать несчастный случай</a:t>
            </a:r>
            <a:r>
              <a:rPr lang="pt-BR" smtClean="0">
                <a:latin typeface="Times New Roman" pitchFamily="18" charset="0"/>
              </a:rPr>
              <a:t>.</a:t>
            </a:r>
            <a:endParaRPr lang="ro-RO" b="1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o-RO" b="1" smtClean="0">
                <a:latin typeface="Times New Roman" pitchFamily="18" charset="0"/>
              </a:rPr>
              <a:t>- </a:t>
            </a:r>
            <a:r>
              <a:rPr lang="ru-RU" smtClean="0">
                <a:latin typeface="Times New Roman" pitchFamily="18" charset="0"/>
              </a:rPr>
              <a:t>Неуверенное поведение или поведение несоответствующее обычным трудовым ситуациям, состоящее в  </a:t>
            </a:r>
            <a:r>
              <a:rPr lang="ru-RU" i="1" smtClean="0">
                <a:latin typeface="Times New Roman" pitchFamily="18" charset="0"/>
              </a:rPr>
              <a:t>упущении</a:t>
            </a:r>
            <a:r>
              <a:rPr lang="ru-RU" smtClean="0">
                <a:latin typeface="Times New Roman" pitchFamily="18" charset="0"/>
              </a:rPr>
              <a:t> или в </a:t>
            </a:r>
            <a:r>
              <a:rPr lang="ru-RU" i="1" smtClean="0">
                <a:latin typeface="Times New Roman" pitchFamily="18" charset="0"/>
              </a:rPr>
              <a:t>ошибочном действии</a:t>
            </a:r>
            <a:r>
              <a:rPr lang="ru-RU" smtClean="0">
                <a:latin typeface="Times New Roman" pitchFamily="18" charset="0"/>
              </a:rPr>
              <a:t>, соответственно состоящее </a:t>
            </a:r>
            <a:r>
              <a:rPr lang="ru-RU" i="1" smtClean="0">
                <a:latin typeface="Times New Roman" pitchFamily="18" charset="0"/>
              </a:rPr>
              <a:t>в ошибке</a:t>
            </a:r>
            <a:r>
              <a:rPr lang="pt-BR" i="1" smtClean="0">
                <a:latin typeface="Times New Roman" pitchFamily="18" charset="0"/>
              </a:rPr>
              <a:t>.</a:t>
            </a:r>
            <a:endParaRPr lang="en-US" i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3025" y="1507664"/>
            <a:ext cx="90360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 присущие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трудовому заданию</a:t>
            </a:r>
            <a:endParaRPr lang="ro-RO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o-RO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Несоответствующие содержание или структура трудового задания по отношению к целям трудовой системы или по отношению к требованиям, продиктованным рисковыми ситуациями (ошибочные операции, несоответствующие правила или отсутствие таковых, ошибочные приемы работы, отсутствие некоторых операций, несоответствующие методы работы)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знание технологий и методов труда, соответствующих целям трудового процесса предопределяет ошибки исполнения на уровне исполнителя, исключая его вину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48640" y="1907794"/>
            <a:ext cx="7938770" cy="47490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o-RO" sz="21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</a:rPr>
              <a:t>Факторы риска присущие</a:t>
            </a:r>
            <a:r>
              <a:rPr lang="pt-BR" b="1" dirty="0" smtClean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трудовому заданию</a:t>
            </a:r>
            <a:endParaRPr lang="ro-RO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o-RO" sz="21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o-RO" sz="2100" dirty="0" smtClean="0">
                <a:latin typeface="Times New Roman" pitchFamily="18" charset="0"/>
              </a:rPr>
              <a:t>2.</a:t>
            </a:r>
            <a:r>
              <a:rPr lang="pt-BR" sz="2100" dirty="0" smtClean="0">
                <a:latin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</a:rPr>
              <a:t>Повышенные или пониженные требования предъявляемые исполнителю, соответственно не совпадающие с его возможностями</a:t>
            </a:r>
            <a:r>
              <a:rPr lang="pt-BR" sz="2100" dirty="0" smtClean="0">
                <a:latin typeface="Times New Roman" pitchFamily="18" charset="0"/>
              </a:rPr>
              <a:t>.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100" dirty="0" smtClean="0">
                <a:latin typeface="Times New Roman" pitchFamily="18" charset="0"/>
              </a:rPr>
              <a:t>Игнорирование физических и психических способностей человека.</a:t>
            </a:r>
            <a:r>
              <a:rPr lang="it-IT" sz="2100" dirty="0" smtClean="0">
                <a:latin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</a:rPr>
              <a:t>В последствии, трудность и сложность трудового задания приводит к недогрузке или к перегрузке организма исполнителя. В обеих случаях имеет место снижение трудоспособности из-за чрезмерной усталости и, по умолчанию, имеет место невозможность работника действовать правильно (особенно психические перегрузки) или резкое ухудшение трудоспособности (на пример смещение дисков позвоночника при подъеме или перемещении тяжестей больших чем в нормальном порядке)</a:t>
            </a:r>
            <a:r>
              <a:rPr lang="it-IT" sz="2100" dirty="0" smtClean="0">
                <a:latin typeface="Times New Roman" pitchFamily="18" charset="0"/>
              </a:rPr>
              <a:t>.</a:t>
            </a:r>
            <a:endParaRPr lang="ru-RU" sz="21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7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79512" y="1587119"/>
            <a:ext cx="8857555" cy="403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</a:rPr>
              <a:t>Факторы риска присущие</a:t>
            </a:r>
            <a:r>
              <a:rPr lang="pt-BR" sz="2400" b="1" dirty="0" smtClean="0">
                <a:latin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производственным средствам</a:t>
            </a:r>
            <a:endParaRPr lang="ro-RO" sz="2400" b="1" i="1" dirty="0" smtClean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o-RO" sz="2400" b="1" i="1" dirty="0" smtClean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2400" b="1" i="1" dirty="0" smtClean="0">
                <a:latin typeface="Times New Roman" pitchFamily="18" charset="0"/>
              </a:rPr>
              <a:t>Факторы физических рисков</a:t>
            </a:r>
            <a:r>
              <a:rPr lang="pt-BR" sz="2400" b="1" dirty="0" smtClean="0">
                <a:latin typeface="Times New Roman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pt-BR" sz="2400" dirty="0" smtClean="0">
                <a:latin typeface="Times New Roman" pitchFamily="18" charset="0"/>
              </a:rPr>
              <a:t>- </a:t>
            </a:r>
            <a:r>
              <a:rPr lang="ru-RU" sz="1900" i="1" dirty="0" smtClean="0">
                <a:latin typeface="Times New Roman" pitchFamily="18" charset="0"/>
              </a:rPr>
              <a:t>Факторы механического риска</a:t>
            </a:r>
            <a:r>
              <a:rPr lang="ro-RO" sz="1900" i="1" dirty="0" smtClean="0">
                <a:latin typeface="Times New Roman" pitchFamily="18" charset="0"/>
              </a:rPr>
              <a:t>:</a:t>
            </a:r>
            <a:r>
              <a:rPr lang="pt-BR" sz="1900" dirty="0" smtClean="0">
                <a:latin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</a:rPr>
              <a:t>резкое внезапное, неконтролируемое, противопоказанное высвобождение кинетической энергии, содержащейся в производственных средствах или в их отдельных частях</a:t>
            </a:r>
            <a:r>
              <a:rPr lang="pt-BR" sz="1900" dirty="0" smtClean="0">
                <a:latin typeface="Times New Roman" pitchFamily="18" charset="0"/>
              </a:rPr>
              <a:t> (</a:t>
            </a:r>
            <a:r>
              <a:rPr lang="ru-RU" sz="1900" dirty="0" smtClean="0">
                <a:latin typeface="Times New Roman" pitchFamily="18" charset="0"/>
              </a:rPr>
              <a:t>автозапуск станка из-за неисправности командных токовых цепей;</a:t>
            </a:r>
            <a:r>
              <a:rPr lang="pt-BR" sz="1900" dirty="0" smtClean="0">
                <a:latin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</a:rPr>
              <a:t>срывание и разлет металлических частей при обработке металлов резанием; срыв груза из крюка крана; </a:t>
            </a:r>
            <a:r>
              <a:rPr lang="ru-RU" sz="1900" dirty="0" err="1" smtClean="0">
                <a:latin typeface="Times New Roman" pitchFamily="18" charset="0"/>
              </a:rPr>
              <a:t>и.т.д</a:t>
            </a:r>
            <a:r>
              <a:rPr lang="ru-RU" sz="1900" dirty="0" smtClean="0">
                <a:latin typeface="Times New Roman" pitchFamily="18" charset="0"/>
              </a:rPr>
              <a:t>. </a:t>
            </a:r>
            <a:r>
              <a:rPr lang="pt-BR" sz="1900" dirty="0" smtClean="0">
                <a:latin typeface="Times New Roman" pitchFamily="18" charset="0"/>
              </a:rPr>
              <a:t>–</a:t>
            </a:r>
            <a:r>
              <a:rPr lang="ru-RU" sz="1900" dirty="0" smtClean="0">
                <a:latin typeface="Times New Roman" pitchFamily="18" charset="0"/>
              </a:rPr>
              <a:t> опасные движения, опасные поверхности или контуры, соответственно скользкие, абразивные, </a:t>
            </a:r>
            <a:r>
              <a:rPr lang="ru-RU" sz="1900" dirty="0" err="1" smtClean="0">
                <a:latin typeface="Times New Roman" pitchFamily="18" charset="0"/>
              </a:rPr>
              <a:t>адезивные</a:t>
            </a:r>
            <a:r>
              <a:rPr lang="ru-RU" sz="1900" dirty="0" smtClean="0">
                <a:latin typeface="Times New Roman" pitchFamily="18" charset="0"/>
              </a:rPr>
              <a:t>; повышенное или пониженное давление при работе определенного оборудования).</a:t>
            </a:r>
            <a:endParaRPr lang="ro-RO" sz="1900" b="1" i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4392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pt-BR" sz="2400" b="1" i="1" dirty="0" smtClean="0">
                <a:latin typeface="Times New Roman" pitchFamily="18" charset="0"/>
              </a:rPr>
              <a:t>- </a:t>
            </a:r>
            <a:r>
              <a:rPr lang="ru-RU" sz="2400" b="1" i="1" dirty="0" smtClean="0">
                <a:latin typeface="Times New Roman" pitchFamily="18" charset="0"/>
              </a:rPr>
              <a:t>факторы термического риска</a:t>
            </a:r>
            <a:r>
              <a:rPr lang="pt-BR" sz="2400" b="1" i="1" dirty="0" smtClean="0">
                <a:latin typeface="Times New Roman" pitchFamily="18" charset="0"/>
              </a:rPr>
              <a:t>,</a:t>
            </a:r>
            <a:r>
              <a:rPr lang="pt-BR" sz="2400" b="1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воздействие термической энергии, содержащейся в производственных средствах при контакте с ними или при их манипулировании работником </a:t>
            </a:r>
            <a:r>
              <a:rPr lang="pt-BR" sz="2400" dirty="0" smtClean="0">
                <a:latin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</a:rPr>
              <a:t>предметы с экстремально повышенными или экстремально пониженными температурами</a:t>
            </a:r>
            <a:r>
              <a:rPr lang="pt-BR" sz="2400" dirty="0" smtClean="0">
                <a:latin typeface="Times New Roman" pitchFamily="18" charset="0"/>
              </a:rPr>
              <a:t>);</a:t>
            </a:r>
          </a:p>
          <a:p>
            <a:pPr algn="just">
              <a:lnSpc>
                <a:spcPct val="80000"/>
              </a:lnSpc>
              <a:buFontTx/>
              <a:buChar char="-"/>
              <a:defRPr/>
            </a:pPr>
            <a:r>
              <a:rPr lang="ru-RU" sz="2400" b="1" i="1" dirty="0" smtClean="0">
                <a:latin typeface="Times New Roman" pitchFamily="18" charset="0"/>
              </a:rPr>
              <a:t>Факторы электрического риска</a:t>
            </a:r>
            <a:r>
              <a:rPr lang="pt-BR" sz="2400" b="1" i="1" dirty="0" smtClean="0">
                <a:latin typeface="Times New Roman" pitchFamily="18" charset="0"/>
              </a:rPr>
              <a:t>,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электрических ток, который приводит в движение или используется производственными средствами, электромагнитные электростатические поля</a:t>
            </a:r>
            <a:r>
              <a:rPr lang="pt-BR" sz="2400" dirty="0" smtClean="0">
                <a:latin typeface="Times New Roman" pitchFamily="18" charset="0"/>
              </a:rPr>
              <a:t>;</a:t>
            </a:r>
            <a:endParaRPr lang="ro-RO" sz="2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Char char="-"/>
              <a:defRPr/>
            </a:pPr>
            <a:r>
              <a:rPr lang="ru-RU" sz="2400" b="1" i="1" dirty="0">
                <a:latin typeface="Times New Roman" pitchFamily="18" charset="0"/>
              </a:rPr>
              <a:t>факторы химического риска</a:t>
            </a:r>
            <a:r>
              <a:rPr lang="pt-BR" sz="2400" dirty="0">
                <a:latin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</a:rPr>
              <a:t>свойства, возможно наносящие или генерирующие травмы, химических веществ, используемых в трудовых процессах</a:t>
            </a:r>
            <a:r>
              <a:rPr lang="pt-BR" sz="2400" dirty="0">
                <a:latin typeface="Times New Roman" pitchFamily="18" charset="0"/>
              </a:rPr>
              <a:t> (</a:t>
            </a:r>
            <a:r>
              <a:rPr lang="ru-RU" sz="2400" dirty="0">
                <a:latin typeface="Times New Roman" pitchFamily="18" charset="0"/>
              </a:rPr>
              <a:t>кислоты, щелочи, токсические вещества, воспламеняющиеся вещества, взрывающиеся вещества</a:t>
            </a:r>
            <a:r>
              <a:rPr lang="pt-BR" sz="2400" dirty="0" smtClean="0">
                <a:latin typeface="Times New Roman" pitchFamily="18" charset="0"/>
              </a:rPr>
              <a:t>);</a:t>
            </a:r>
            <a:endParaRPr lang="ru-RU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82880" y="1431832"/>
            <a:ext cx="8691804" cy="2189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  <a:defRPr/>
            </a:pPr>
            <a:r>
              <a:rPr lang="ru-RU" sz="3200" b="1" dirty="0">
                <a:latin typeface="Times New Roman" pitchFamily="18" charset="0"/>
              </a:rPr>
              <a:t>Факторы риска присущие</a:t>
            </a:r>
            <a:r>
              <a:rPr lang="pt-BR" sz="3200" b="1" dirty="0">
                <a:latin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</a:rPr>
              <a:t>производственным средствам</a:t>
            </a:r>
            <a:endParaRPr lang="ro-RO" sz="3200" b="1" i="1" dirty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o-RO" sz="3100" b="1" i="1" dirty="0" smtClean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ro-RO" sz="3100" b="1" i="1" dirty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3100" b="1" i="1" dirty="0" smtClean="0">
                <a:latin typeface="Times New Roman" pitchFamily="18" charset="0"/>
              </a:rPr>
              <a:t>Перегрузка </a:t>
            </a:r>
            <a:r>
              <a:rPr lang="ru-RU" sz="3100" dirty="0" smtClean="0">
                <a:latin typeface="Times New Roman" pitchFamily="18" charset="0"/>
              </a:rPr>
              <a:t>работника из-за определенных характеристик производственных средств</a:t>
            </a:r>
            <a:endParaRPr lang="ru-RU" sz="3100" dirty="0" smtClean="0"/>
          </a:p>
        </p:txBody>
      </p:sp>
    </p:spTree>
    <p:extLst>
      <p:ext uri="{BB962C8B-B14F-4D97-AF65-F5344CB8AC3E}">
        <p14:creationId xmlns:p14="http://schemas.microsoft.com/office/powerpoint/2010/main" val="30789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79388" y="1439101"/>
            <a:ext cx="8806116" cy="5083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</a:rPr>
              <a:t>Факторы риска присущие производственной среде</a:t>
            </a:r>
            <a:endParaRPr lang="ro-RO" sz="2400" b="1" dirty="0" smtClean="0">
              <a:latin typeface="Times New Roman" pitchFamily="18" charset="0"/>
            </a:endParaRPr>
          </a:p>
          <a:p>
            <a:pPr marL="381000" indent="-381000" algn="just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o-RO" sz="1900" b="1" dirty="0">
              <a:latin typeface="Times New Roman" pitchFamily="18" charset="0"/>
            </a:endParaRPr>
          </a:p>
          <a:p>
            <a:pPr marL="381000" indent="-381000" algn="just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900" b="1" dirty="0" smtClean="0">
                <a:latin typeface="Times New Roman" pitchFamily="18" charset="0"/>
              </a:rPr>
              <a:t>1. Физическая среда</a:t>
            </a:r>
            <a:r>
              <a:rPr lang="pt-BR" sz="1900" dirty="0" smtClean="0">
                <a:latin typeface="Times New Roman" pitchFamily="18" charset="0"/>
              </a:rPr>
              <a:t> </a:t>
            </a:r>
            <a:r>
              <a:rPr lang="ro-RO" sz="1900" dirty="0" smtClean="0">
                <a:latin typeface="Times New Roman" pitchFamily="18" charset="0"/>
              </a:rPr>
              <a:t>–</a:t>
            </a:r>
            <a:r>
              <a:rPr lang="pt-BR" sz="1900" dirty="0" smtClean="0">
                <a:latin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</a:rPr>
              <a:t>факторы риска в форме:</a:t>
            </a:r>
          </a:p>
          <a:p>
            <a:pPr marL="381000" indent="-381000" algn="just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900" dirty="0" smtClean="0">
                <a:latin typeface="Times New Roman" pitchFamily="18" charset="0"/>
              </a:rPr>
              <a:t>а) превышения функционального уровня или интенсивности специфических параметров;</a:t>
            </a:r>
          </a:p>
          <a:p>
            <a:pPr marL="381000" indent="-381000" algn="just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o-RO" sz="1900" dirty="0" smtClean="0">
                <a:latin typeface="Times New Roman" pitchFamily="18" charset="0"/>
              </a:rPr>
              <a:t>b)</a:t>
            </a:r>
            <a:r>
              <a:rPr lang="pt-BR" sz="1900" dirty="0" smtClean="0">
                <a:latin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</a:rPr>
              <a:t>Появления неадекватных условий труда</a:t>
            </a:r>
            <a:endParaRPr lang="pt-BR" sz="1900" dirty="0" smtClean="0">
              <a:latin typeface="Times New Roman" pitchFamily="18" charset="0"/>
            </a:endParaRPr>
          </a:p>
          <a:p>
            <a:pPr marL="381000" indent="-381000" algn="just">
              <a:lnSpc>
                <a:spcPct val="80000"/>
              </a:lnSpc>
              <a:buFontTx/>
              <a:buNone/>
              <a:defRPr/>
            </a:pPr>
            <a:r>
              <a:rPr lang="ru-RU" sz="1900" i="1" dirty="0" smtClean="0">
                <a:latin typeface="Times New Roman" pitchFamily="18" charset="0"/>
              </a:rPr>
              <a:t>-  факторы химического риска:</a:t>
            </a:r>
          </a:p>
          <a:p>
            <a:pPr marL="381000" indent="-381000" algn="just">
              <a:lnSpc>
                <a:spcPct val="80000"/>
              </a:lnSpc>
              <a:buFontTx/>
              <a:buNone/>
              <a:defRPr/>
            </a:pPr>
            <a:r>
              <a:rPr lang="ru-RU" sz="1900" dirty="0" smtClean="0">
                <a:latin typeface="Times New Roman" pitchFamily="18" charset="0"/>
              </a:rPr>
              <a:t>токсичные, горючие, взрывающиеся, едкие, раздражающие газы и пыль в атмосфере рабочего места</a:t>
            </a:r>
            <a:r>
              <a:rPr lang="pt-BR" sz="1900" dirty="0" smtClean="0">
                <a:latin typeface="Times New Roman" pitchFamily="18" charset="0"/>
              </a:rPr>
              <a:t>;</a:t>
            </a:r>
          </a:p>
          <a:p>
            <a:pPr marL="381000" indent="-381000" algn="just">
              <a:lnSpc>
                <a:spcPct val="80000"/>
              </a:lnSpc>
              <a:buFontTx/>
              <a:buNone/>
              <a:defRPr/>
            </a:pPr>
            <a:r>
              <a:rPr lang="ru-RU" sz="1900" i="1" dirty="0" smtClean="0">
                <a:latin typeface="Times New Roman" pitchFamily="18" charset="0"/>
              </a:rPr>
              <a:t>- факторы физического риска:</a:t>
            </a:r>
          </a:p>
          <a:p>
            <a:pPr marL="381000" indent="-381000" algn="just">
              <a:lnSpc>
                <a:spcPct val="80000"/>
              </a:lnSpc>
              <a:buFontTx/>
              <a:buNone/>
              <a:defRPr/>
            </a:pPr>
            <a:r>
              <a:rPr lang="pt-BR" sz="1900" dirty="0" smtClean="0">
                <a:latin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</a:rPr>
              <a:t>механические факторы</a:t>
            </a:r>
            <a:r>
              <a:rPr lang="pt-BR" sz="1900" dirty="0" smtClean="0">
                <a:latin typeface="Times New Roman" pitchFamily="18" charset="0"/>
              </a:rPr>
              <a:t> – </a:t>
            </a:r>
            <a:r>
              <a:rPr lang="ru-RU" sz="1900" dirty="0" smtClean="0">
                <a:latin typeface="Times New Roman" pitchFamily="18" charset="0"/>
              </a:rPr>
              <a:t>чрезмерный уровень шума, ультразвук, </a:t>
            </a:r>
            <a:r>
              <a:rPr lang="pt-BR" sz="1900" dirty="0" smtClean="0">
                <a:latin typeface="Times New Roman" pitchFamily="18" charset="0"/>
              </a:rPr>
              <a:t>zgomotul excesiv, ultrasunetele, </a:t>
            </a:r>
            <a:r>
              <a:rPr lang="ru-RU" sz="1900" dirty="0" smtClean="0">
                <a:latin typeface="Times New Roman" pitchFamily="18" charset="0"/>
              </a:rPr>
              <a:t>давление</a:t>
            </a:r>
            <a:r>
              <a:rPr lang="pt-BR" sz="1900" dirty="0" smtClean="0">
                <a:latin typeface="Times New Roman" pitchFamily="18" charset="0"/>
              </a:rPr>
              <a:t>;</a:t>
            </a:r>
            <a:endParaRPr lang="ru-RU" sz="1900" dirty="0" smtClean="0">
              <a:latin typeface="Times New Roman" pitchFamily="18" charset="0"/>
            </a:endParaRPr>
          </a:p>
          <a:p>
            <a:pPr marL="381000" indent="-381000" algn="just">
              <a:lnSpc>
                <a:spcPct val="80000"/>
              </a:lnSpc>
              <a:buFontTx/>
              <a:buNone/>
              <a:defRPr/>
            </a:pPr>
            <a:r>
              <a:rPr lang="ru-RU" sz="1900" dirty="0" smtClean="0">
                <a:latin typeface="Times New Roman" pitchFamily="18" charset="0"/>
              </a:rPr>
              <a:t>термические факторы </a:t>
            </a:r>
            <a:r>
              <a:rPr lang="pt-BR" sz="1900" dirty="0" smtClean="0">
                <a:latin typeface="Times New Roman" pitchFamily="18" charset="0"/>
              </a:rPr>
              <a:t>– </a:t>
            </a:r>
            <a:r>
              <a:rPr lang="ru-RU" sz="1900" dirty="0" smtClean="0">
                <a:latin typeface="Times New Roman" pitchFamily="18" charset="0"/>
              </a:rPr>
              <a:t>чрезмерно повышенный или чрезмерно пониженный уровень температуры воздуха</a:t>
            </a:r>
            <a:r>
              <a:rPr lang="pt-BR" sz="1900" dirty="0" smtClean="0">
                <a:latin typeface="Times New Roman" pitchFamily="18" charset="0"/>
              </a:rPr>
              <a:t>;</a:t>
            </a:r>
            <a:endParaRPr lang="ru-RU" sz="1900" dirty="0" smtClean="0">
              <a:latin typeface="Times New Roman" pitchFamily="18" charset="0"/>
            </a:endParaRPr>
          </a:p>
          <a:p>
            <a:pPr marL="381000" indent="-381000" algn="just">
              <a:lnSpc>
                <a:spcPct val="80000"/>
              </a:lnSpc>
              <a:buFontTx/>
              <a:buNone/>
              <a:defRPr/>
            </a:pPr>
            <a:r>
              <a:rPr lang="ru-RU" sz="1900" dirty="0" smtClean="0">
                <a:latin typeface="Times New Roman" pitchFamily="18" charset="0"/>
              </a:rPr>
              <a:t>электрические факторы</a:t>
            </a:r>
            <a:r>
              <a:rPr lang="pt-BR" sz="1900" dirty="0" smtClean="0">
                <a:latin typeface="Times New Roman" pitchFamily="18" charset="0"/>
              </a:rPr>
              <a:t> – </a:t>
            </a:r>
            <a:r>
              <a:rPr lang="ru-RU" sz="1900" dirty="0" smtClean="0">
                <a:latin typeface="Times New Roman" pitchFamily="18" charset="0"/>
              </a:rPr>
              <a:t>электростатический несоответствующий заряд воздуха</a:t>
            </a:r>
            <a:r>
              <a:rPr lang="pt-BR" sz="1900" dirty="0" smtClean="0">
                <a:latin typeface="Times New Roman" pitchFamily="18" charset="0"/>
              </a:rPr>
              <a:t>;</a:t>
            </a:r>
            <a:endParaRPr lang="ru-RU" sz="19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Dreptunghi 1"/>
          <p:cNvSpPr/>
          <p:nvPr/>
        </p:nvSpPr>
        <p:spPr>
          <a:xfrm>
            <a:off x="121920" y="1610041"/>
            <a:ext cx="8752764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latin typeface="Times New Roman" pitchFamily="18" charset="0"/>
              </a:rPr>
              <a:t>Факторы риска присущие производственной среде</a:t>
            </a:r>
            <a:endParaRPr lang="ro-RO" sz="2400" b="1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endParaRPr lang="ru-RU" b="1" i="1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endParaRPr lang="ru-RU" b="1" i="1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endParaRPr lang="ru-RU" b="1" i="1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b="1" i="1" dirty="0" smtClean="0">
                <a:latin typeface="Times New Roman" pitchFamily="18" charset="0"/>
              </a:rPr>
              <a:t>- </a:t>
            </a:r>
            <a:r>
              <a:rPr lang="ru-RU" b="1" i="1" dirty="0">
                <a:latin typeface="Times New Roman" pitchFamily="18" charset="0"/>
              </a:rPr>
              <a:t>факторы биологического риска: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</a:rPr>
              <a:t>наличие в производственной среде вирусов, патогенных бактерий, насекомых, животных и т.п.</a:t>
            </a:r>
            <a:r>
              <a:rPr lang="pt-BR" dirty="0">
                <a:latin typeface="Times New Roman" pitchFamily="18" charset="0"/>
              </a:rPr>
              <a:t>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b="1" i="1" dirty="0">
                <a:latin typeface="Times New Roman" pitchFamily="18" charset="0"/>
              </a:rPr>
              <a:t>- факторы риска </a:t>
            </a:r>
            <a:r>
              <a:rPr lang="ru-RU" b="1" i="1" dirty="0" err="1">
                <a:latin typeface="Times New Roman" pitchFamily="18" charset="0"/>
              </a:rPr>
              <a:t>психо</a:t>
            </a:r>
            <a:r>
              <a:rPr lang="ru-RU" b="1" i="1" dirty="0">
                <a:latin typeface="Times New Roman" pitchFamily="18" charset="0"/>
              </a:rPr>
              <a:t>-физиологических перегрузок</a:t>
            </a:r>
            <a:r>
              <a:rPr lang="pt-BR" dirty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исполнителя: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>
                <a:latin typeface="Times New Roman" pitchFamily="18" charset="0"/>
              </a:rPr>
              <a:t>необычный, специальный характер среды работы на высоте, подземные и подводные работы, ограниченные пространства</a:t>
            </a:r>
            <a:r>
              <a:rPr lang="pt-BR" dirty="0">
                <a:latin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defRPr/>
            </a:pPr>
            <a:endParaRPr lang="ru-RU" b="1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o-RO" b="1" dirty="0">
                <a:latin typeface="Times New Roman" pitchFamily="18" charset="0"/>
              </a:rPr>
              <a:t>2. </a:t>
            </a:r>
            <a:r>
              <a:rPr lang="ru-RU" b="1" dirty="0">
                <a:latin typeface="Times New Roman" pitchFamily="18" charset="0"/>
              </a:rPr>
              <a:t>Социальная среда</a:t>
            </a:r>
            <a:r>
              <a:rPr lang="pt-BR" dirty="0">
                <a:latin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</a:rPr>
              <a:t>–</a:t>
            </a:r>
            <a:r>
              <a:rPr lang="pt-BR" dirty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факторы риска психологического происхождения</a:t>
            </a:r>
            <a:r>
              <a:rPr lang="pt-BR" dirty="0">
                <a:latin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</a:rPr>
              <a:t> эффект которых приводит к перегрузкам исполнителя и генерируются характеристиками межчеловеческих отношений</a:t>
            </a:r>
            <a:r>
              <a:rPr lang="pt-BR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0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re 3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408113" y="1414272"/>
            <a:ext cx="5900737" cy="720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o-RO" sz="4000" b="1" dirty="0" smtClean="0">
                <a:latin typeface="Times New Roman" panose="02020603050405020304" pitchFamily="18" charset="0"/>
              </a:rPr>
              <a:t>Опасность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07950" y="2235010"/>
            <a:ext cx="8856663" cy="180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54000" tIns="10800" rIns="54000" bIns="108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o-RO" b="1" dirty="0" smtClean="0">
                <a:latin typeface="Times New Roman" panose="02020603050405020304" pitchFamily="18" charset="0"/>
              </a:rPr>
              <a:t>Опасностью на рабочем месте признают состояние, качество, свойство, способность, предмет, действие, бездействие имеющее потенциал нанести вред здоровью, ущерб физической и психической целостности человека, нанести вред окружающей среде или повреждение имущества</a:t>
            </a:r>
            <a:r>
              <a:rPr lang="ro-RO" altLang="ro-RO" b="1" dirty="0" smtClean="0">
                <a:latin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endParaRPr lang="ro-RO" altLang="ro-RO" b="1" dirty="0" smtClean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endParaRPr lang="ru-RU" altLang="ro-RO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619250" y="4292600"/>
            <a:ext cx="59007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4000" b="1" dirty="0">
                <a:latin typeface="Times New Roman" panose="02020603050405020304" pitchFamily="18" charset="0"/>
              </a:rPr>
              <a:t>Опасная ситуация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07264" y="5443538"/>
            <a:ext cx="866742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o-RO" sz="2400" b="1" dirty="0">
                <a:latin typeface="Times New Roman" panose="02020603050405020304" pitchFamily="18" charset="0"/>
              </a:rPr>
              <a:t>Ситуация определенная наличием </a:t>
            </a:r>
            <a:r>
              <a:rPr lang="ru-RU" altLang="ro-RO" sz="2400" b="1" dirty="0" err="1">
                <a:latin typeface="Times New Roman" panose="02020603050405020304" pitchFamily="18" charset="0"/>
              </a:rPr>
              <a:t>ондого</a:t>
            </a:r>
            <a:r>
              <a:rPr lang="ru-RU" altLang="ro-RO" sz="2400" b="1" dirty="0">
                <a:latin typeface="Times New Roman" panose="02020603050405020304" pitchFamily="18" charset="0"/>
              </a:rPr>
              <a:t> или нескольких опасных факторов или возможным их появлением.</a:t>
            </a:r>
          </a:p>
        </p:txBody>
      </p:sp>
    </p:spTree>
    <p:extLst>
      <p:ext uri="{BB962C8B-B14F-4D97-AF65-F5344CB8AC3E}">
        <p14:creationId xmlns:p14="http://schemas.microsoft.com/office/powerpoint/2010/main" val="10902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06/11/2018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000" y="1853184"/>
            <a:ext cx="8255284" cy="423339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ФАКТОРОВ РИСКА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ПЕРВЫЙ ШАГ В ПРЕДОТВРАЩЕНИИ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НЕСЧАСТНЫХ СЛУЧАЕВНА ПРОИЗВОДСТВЕ И ПРОФЕССИОНАЛЬНЫХ ЗАБОЛЕВАНИЙ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      это деятельность, определяющая степень отклонения рабочей системы от идеального состояния, в котором исключается любая возможность травмы или профессионального заболевания, а также конкурентоспособность и производительность предприятия.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upare 5"/>
          <p:cNvGrpSpPr/>
          <p:nvPr/>
        </p:nvGrpSpPr>
        <p:grpSpPr>
          <a:xfrm>
            <a:off x="192181" y="215461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188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199" y="1920875"/>
            <a:ext cx="8229600" cy="493712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Деятельность, идентифицирующая существующие факторы риска на рабочих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местах и определяющая количественную оценку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степени рисков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Отвечает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вопрос: какие риски возникают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рабочих местах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каковы могут быть последствия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систематический обзор рисков, связанных со всеми компонентами рабочего процесса:</a:t>
            </a:r>
          </a:p>
          <a:p>
            <a:pPr marL="720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исполнитель</a:t>
            </a:r>
          </a:p>
          <a:p>
            <a:pPr marL="720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трудовое задание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720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производственное оборудование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720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производственная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Отвечает на:</a:t>
            </a:r>
          </a:p>
          <a:p>
            <a:pPr marL="8343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риски существуют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оцененном рабочем месте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343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риски можно устранить</a:t>
            </a:r>
          </a:p>
          <a:p>
            <a:pPr marL="8343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профилактические и защитные меры должны быть приняты для контроля рисков, которые не могут быть устранены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предполагаемый риск)</a:t>
            </a:r>
            <a:endParaRPr lang="ro-RO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04" y="40974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67" y="46499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52" y="31786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648" y="27195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4" y="-10513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1168400"/>
            <a:ext cx="7775575" cy="6191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ФАКТОРОВ РИСКА</a:t>
            </a:r>
            <a:endParaRPr lang="en-US" sz="2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59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b="1" dirty="0" smtClean="0">
                <a:latin typeface="Times New Roman" pitchFamily="18" charset="0"/>
              </a:rPr>
              <a:t>ОЦЕНКА ФАКТОРОВ РИСКА</a:t>
            </a:r>
          </a:p>
          <a:p>
            <a:pPr algn="just">
              <a:defRPr/>
            </a:pPr>
            <a:endParaRPr lang="ru-RU" dirty="0">
              <a:latin typeface="Times New Roman" pitchFamily="18" charset="0"/>
            </a:endParaRP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</a:rPr>
              <a:t>Заставляет работодателя принять необходимые меры для защиты работников</a:t>
            </a:r>
            <a:endParaRPr lang="ro-RO" dirty="0" smtClean="0">
              <a:latin typeface="Times New Roman" pitchFamily="18" charset="0"/>
            </a:endParaRP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</a:rPr>
              <a:t>Предназначена помогать работодателю или лицам назначенным</a:t>
            </a:r>
            <a:endParaRPr lang="ro-RO" dirty="0" smtClean="0">
              <a:latin typeface="Times New Roman" pitchFamily="18" charset="0"/>
            </a:endParaRP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</a:rPr>
              <a:t>Покрывает риски которые возможно предусмотреть</a:t>
            </a:r>
            <a:endParaRPr lang="ro-RO" dirty="0" smtClean="0">
              <a:latin typeface="Times New Roman" pitchFamily="18" charset="0"/>
            </a:endParaRP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</a:rPr>
              <a:t>Выполняется для всех рабочих мест (постоянные, временные, сезонный, одноразовые и т.п.)</a:t>
            </a:r>
            <a:endParaRPr lang="ro-RO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179703"/>
            <a:ext cx="9144000" cy="5074793"/>
          </a:xfrm>
        </p:spPr>
        <p:txBody>
          <a:bodyPr>
            <a:normAutofit/>
          </a:bodyPr>
          <a:lstStyle/>
          <a:p>
            <a:pPr lvl="1" algn="ctr" eaLnBrk="1" hangingPunct="1">
              <a:buFont typeface="Wingdings 3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КОНЦЕПЦИЯ</a:t>
            </a:r>
            <a:endParaRPr lang="ro-RO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CEI 812/1985 </a:t>
            </a:r>
          </a:p>
          <a:p>
            <a:pPr lvl="3" algn="just" eaLnBrk="1" hangingPunct="1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Определяет риск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вероятность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травмирования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человеческого организма или заболевания с определенной тяжестью и определенной частотой</a:t>
            </a: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 ISO 12100-1:2003</a:t>
            </a:r>
          </a:p>
          <a:p>
            <a:pPr lvl="3" algn="just" eaLnBrk="1" hangingPunct="1">
              <a:buFont typeface="Wingdings" pitchFamily="2" charset="2"/>
              <a:buNone/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Параметры количественной оценки риска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тяжесть и частота  предсказуемого максимального последствия воздействия фактора риска на организм человека</a:t>
            </a: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3" algn="just" eaLnBrk="1" hangingPunct="1">
              <a:buFontTx/>
              <a:buChar char="-"/>
            </a:pP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 ISO 14121-1:2007 (fost EN 1050)</a:t>
            </a:r>
          </a:p>
          <a:p>
            <a:pPr lvl="3" algn="just" eaLnBrk="1" hangingPunct="1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Устанавливает принцип оценки риска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выявление факторов риска в анализируемой системе и количественная оценка степени риска на основе комбинации между тяжестью и вероятностью предсказуемого максимального последствия воздействия фактора риска на человеческий организм</a:t>
            </a: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3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Обобщает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шесть методов оценки риска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(HAZOP, MOSAR, AMDEC, DELPHI, WHAT IF, APR)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6187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444371"/>
            <a:ext cx="8820150" cy="4346829"/>
          </a:xfrm>
        </p:spPr>
        <p:txBody>
          <a:bodyPr/>
          <a:lstStyle/>
          <a:p>
            <a:pPr marL="361950" indent="-361950" algn="ctr" eaLnBrk="1" hangingPunct="1">
              <a:buFont typeface="Wingdings 3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КЛАССИФИКАЦИИ</a:t>
            </a:r>
            <a:endParaRPr lang="ro-RO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Реальный риск</a:t>
            </a:r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преобразованный в несчастный случай или профессиональное заболевание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основе статистик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189288" lvl="2" eaLnBrk="1" hangingPunct="1">
              <a:buFont typeface="Wingdings" pitchFamily="2" charset="2"/>
              <a:buNone/>
            </a:pPr>
            <a:endParaRPr lang="ro-R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Потенциальный риск</a:t>
            </a:r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привести к несчастному случаю или профессиональному заболеванию</a:t>
            </a:r>
            <a:endParaRPr lang="ro-R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89288" lvl="2" eaLnBrk="1" hangingPunct="1">
              <a:buFont typeface="Wingdings" pitchFamily="2" charset="2"/>
              <a:buNone/>
            </a:pPr>
            <a:endParaRPr lang="ro-R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Остаточный риск</a:t>
            </a:r>
            <a:r>
              <a:rPr lang="ro-RO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остающийся после применения известных мер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53" y="191645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16" y="24689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01" y="99770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97" y="53863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3" y="0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136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192181" y="836613"/>
            <a:ext cx="8683595" cy="5300662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endParaRPr lang="ro-RO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Приоритизация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распределения ресурсов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реализации мер по предупреждению и защите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(в зависимости от иерархии рисков)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Инструментарий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карточкам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риска и профилактике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рабочих местах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Сравнение различных систем работы с точки зрения опасности, с применением стимулов и санкций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Позволяет компьютеризованное управление рисками на рабочих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местах, если создаются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банки данных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оценки факторов риска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285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88913"/>
            <a:ext cx="9144000" cy="5616575"/>
          </a:xfrm>
        </p:spPr>
        <p:txBody>
          <a:bodyPr>
            <a:normAutofit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Законодательные рамки</a:t>
            </a:r>
            <a:endParaRPr lang="ro-RO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Европейском уровне</a:t>
            </a:r>
            <a:r>
              <a:rPr lang="ro-RO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Рамочная Директива</a:t>
            </a:r>
            <a:r>
              <a:rPr lang="ro-RO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391/1989 (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o-RO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6,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абзац </a:t>
            </a:r>
            <a:r>
              <a:rPr lang="ro-RO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 </a:t>
            </a:r>
            <a:r>
              <a:rPr lang="ro-RO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pPr lvl="3" eaLnBrk="1" hangingPunct="1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Предусматривает ответственность работодателя за оценку факторов риска на всех рабочих местах предприятия</a:t>
            </a:r>
            <a:endParaRPr lang="ro-RO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Pct val="180000"/>
              <a:buFont typeface="Arial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национальном уровне</a:t>
            </a:r>
            <a:r>
              <a:rPr lang="ro-RO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o-RO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</a:t>
            </a:r>
            <a:r>
              <a:rPr lang="ro-RO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186-XVI/2007 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ro-RO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o-RO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10,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абзац </a:t>
            </a:r>
            <a:r>
              <a:rPr lang="ro-RO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(4),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пункт </a:t>
            </a:r>
            <a:r>
              <a:rPr lang="ro-RO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обязан оценить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риски, в частности при выборе рабочего оборудования, используемых химических веществ или препаратов, а также при оснащении рабочих мест;</a:t>
            </a:r>
            <a:r>
              <a:rPr lang="ro-RO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  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</a:t>
            </a:r>
            <a:r>
              <a:rPr lang="ro-RO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13,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</a:t>
            </a:r>
            <a:r>
              <a:rPr lang="ro-RO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a)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Работодатель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обязан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оценкой профессиональных рисков, включая риски, затрагивающие группы, подверженные особым видам рисков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84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09728" y="1377893"/>
            <a:ext cx="8887967" cy="5392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None/>
              <a:defRPr/>
            </a:pPr>
            <a:r>
              <a:rPr lang="ru-RU" sz="2400" b="1" dirty="0" smtClean="0">
                <a:latin typeface="Times New Roman" pitchFamily="18" charset="0"/>
              </a:rPr>
              <a:t>ШАГИ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</a:rPr>
              <a:t>Принятие программы оценки факторов риска на рабочих местах</a:t>
            </a:r>
            <a:endParaRPr lang="ro-RO" sz="2400" b="1" dirty="0" smtClean="0">
              <a:latin typeface="Times New Roman" pitchFamily="18" charset="0"/>
            </a:endParaRPr>
          </a:p>
          <a:p>
            <a:pPr marL="533400" indent="-533400">
              <a:buClr>
                <a:schemeClr val="tx1"/>
              </a:buClr>
              <a:buFontTx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</a:rPr>
              <a:t>Изучение организационной структуры. Сбор информации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</a:rPr>
              <a:t>Идентификация опасности</a:t>
            </a:r>
            <a:endParaRPr lang="ro-RO" sz="2400" b="1" dirty="0" smtClean="0">
              <a:latin typeface="Times New Roman" pitchFamily="18" charset="0"/>
            </a:endParaRPr>
          </a:p>
          <a:p>
            <a:pPr marL="533400" indent="-533400">
              <a:buClr>
                <a:schemeClr val="tx1"/>
              </a:buClr>
              <a:buFontTx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</a:rPr>
              <a:t>Идентификация подвергнутых риску работников</a:t>
            </a:r>
            <a:endParaRPr lang="ro-RO" sz="2400" b="1" dirty="0" smtClean="0">
              <a:latin typeface="Times New Roman" pitchFamily="18" charset="0"/>
            </a:endParaRPr>
          </a:p>
          <a:p>
            <a:pPr marL="533400" indent="-533400">
              <a:buClr>
                <a:schemeClr val="tx1"/>
              </a:buClr>
              <a:buFontTx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</a:rPr>
              <a:t>Количественная оценка риска</a:t>
            </a:r>
            <a:endParaRPr lang="ru-RU" sz="2400" b="1" dirty="0"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FontTx/>
              <a:buAutoNum type="arabicPeriod" startAt="7"/>
              <a:defRPr/>
            </a:pPr>
            <a:r>
              <a:rPr lang="ru-RU" sz="2400" b="1" dirty="0">
                <a:latin typeface="Times New Roman" pitchFamily="18" charset="0"/>
              </a:rPr>
              <a:t>Присвоение приоритетов и</a:t>
            </a:r>
            <a:r>
              <a:rPr lang="ro-RO" sz="2400" b="1" dirty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выбор мероприятий по </a:t>
            </a:r>
            <a:r>
              <a:rPr lang="ru-RU" sz="2400" b="1" dirty="0" smtClean="0">
                <a:latin typeface="Times New Roman" pitchFamily="18" charset="0"/>
              </a:rPr>
              <a:t>предупреждению</a:t>
            </a:r>
            <a:endParaRPr lang="ro-RO" sz="2400" b="1" dirty="0"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FontTx/>
              <a:buAutoNum type="arabicPeriod" startAt="7"/>
              <a:defRPr/>
            </a:pPr>
            <a:r>
              <a:rPr lang="ru-RU" sz="2400" b="1" dirty="0">
                <a:latin typeface="Times New Roman" pitchFamily="18" charset="0"/>
              </a:rPr>
              <a:t>Составление </a:t>
            </a:r>
            <a:r>
              <a:rPr lang="ru-RU" sz="2400" b="1" dirty="0" smtClean="0">
                <a:latin typeface="Times New Roman" pitchFamily="18" charset="0"/>
              </a:rPr>
              <a:t>документов </a:t>
            </a:r>
            <a:r>
              <a:rPr lang="ru-RU" sz="2400" b="1" dirty="0">
                <a:latin typeface="Times New Roman" pitchFamily="18" charset="0"/>
              </a:rPr>
              <a:t>об оценке факторов риска </a:t>
            </a: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FontTx/>
              <a:buAutoNum type="arabicPeriod" startAt="7"/>
              <a:defRPr/>
            </a:pPr>
            <a:r>
              <a:rPr lang="ru-RU" sz="2400" b="1" dirty="0">
                <a:latin typeface="Times New Roman" pitchFamily="18" charset="0"/>
              </a:rPr>
              <a:t>Реализация мероприятий</a:t>
            </a:r>
            <a:endParaRPr lang="ro-RO" sz="2400" b="1" dirty="0"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  <a:buClr>
                <a:schemeClr val="tx1"/>
              </a:buClr>
              <a:buFontTx/>
              <a:buAutoNum type="arabicPeriod" startAt="7"/>
              <a:defRPr/>
            </a:pPr>
            <a:r>
              <a:rPr lang="ru-RU" sz="2400" b="1" dirty="0">
                <a:latin typeface="Times New Roman" pitchFamily="18" charset="0"/>
              </a:rPr>
              <a:t>Измерение эффективности</a:t>
            </a:r>
            <a:r>
              <a:rPr lang="ro-RO" sz="2400" b="1" dirty="0">
                <a:latin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</a:rPr>
              <a:t>Контроль и мониторинг оценки </a:t>
            </a:r>
            <a:r>
              <a:rPr lang="ru-RU" sz="2400" b="1" dirty="0" smtClean="0">
                <a:latin typeface="Times New Roman" pitchFamily="18" charset="0"/>
              </a:rPr>
              <a:t>факторов риска</a:t>
            </a:r>
            <a:endParaRPr lang="ro-RO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87337" y="1925638"/>
            <a:ext cx="85693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o-RO" sz="2400" b="1" dirty="0" smtClean="0">
                <a:solidFill>
                  <a:schemeClr val="hlink"/>
                </a:solidFill>
              </a:rPr>
              <a:t>1. Принятие </a:t>
            </a:r>
            <a:r>
              <a:rPr lang="ru-RU" altLang="ro-RO" sz="2400" b="1" dirty="0">
                <a:solidFill>
                  <a:schemeClr val="hlink"/>
                </a:solidFill>
              </a:rPr>
              <a:t>программы оценки рисков</a:t>
            </a:r>
            <a:endParaRPr lang="ro-RO" altLang="ro-RO" sz="2400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обоснование, законодательные требования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оценки рисков осуществляется руководством предприятия и является элементом управления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и участие работников и (или) их представителей</a:t>
            </a:r>
          </a:p>
          <a:p>
            <a:pPr eaLnBrk="1" hangingPunct="1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Покрывает риски которые возможно предусмотреть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7950" y="1494631"/>
            <a:ext cx="896461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Изучение организационной структуры. Сбор информации</a:t>
            </a:r>
            <a:endParaRPr lang="ru-RU" altLang="ro-RO" sz="2400" dirty="0" smtClean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o-RO" sz="2400" dirty="0" smtClean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400" dirty="0" smtClean="0">
                <a:latin typeface="Times New Roman" panose="02020603050405020304" pitchFamily="18" charset="0"/>
              </a:rPr>
              <a:t>Для </a:t>
            </a:r>
            <a:r>
              <a:rPr lang="ru-RU" altLang="ro-RO" sz="2400" dirty="0">
                <a:latin typeface="Times New Roman" panose="02020603050405020304" pitchFamily="18" charset="0"/>
              </a:rPr>
              <a:t>всех рабочих мест (постоянных и временных и т.д.)...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o-RO" sz="24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400" dirty="0">
                <a:latin typeface="Times New Roman" panose="02020603050405020304" pitchFamily="18" charset="0"/>
              </a:rPr>
              <a:t>- учитываются различные методы работы (на пример, повторяющиеся процессы и действия, место</a:t>
            </a:r>
            <a:r>
              <a:rPr lang="ro-RO" altLang="ro-RO" sz="2400" dirty="0">
                <a:latin typeface="Times New Roman" panose="02020603050405020304" pitchFamily="18" charset="0"/>
              </a:rPr>
              <a:t> </a:t>
            </a:r>
            <a:r>
              <a:rPr lang="ru-RU" altLang="ro-RO" sz="2400" dirty="0">
                <a:latin typeface="Times New Roman" panose="02020603050405020304" pitchFamily="18" charset="0"/>
              </a:rPr>
              <a:t>расположения, специфические опасности ...)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o-RO" sz="24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o-RO" sz="24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400" dirty="0">
                <a:latin typeface="Times New Roman" panose="02020603050405020304" pitchFamily="18" charset="0"/>
              </a:rPr>
              <a:t>Консультирование и (или) участие работников и (или) их представителей</a:t>
            </a:r>
            <a:endParaRPr lang="ro-RO" altLang="ro-RO" sz="24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o-RO" sz="24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400" dirty="0">
                <a:latin typeface="Times New Roman" panose="02020603050405020304" pitchFamily="18" charset="0"/>
              </a:rPr>
              <a:t>- учитываются субподрядные работники, временные работники, посетители ...</a:t>
            </a:r>
            <a:endParaRPr lang="ro-RO" altLang="ro-RO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2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75061" y="1252880"/>
            <a:ext cx="8353425" cy="528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4600" smtClean="0">
                <a:latin typeface="Times New Roman" pitchFamily="18" charset="0"/>
              </a:rPr>
              <a:t>Охрана здоровья и безопасность труда</a:t>
            </a:r>
            <a:r>
              <a:rPr lang="ro-RO" sz="4600" smtClean="0">
                <a:latin typeface="Times New Roman" pitchFamily="18" charset="0"/>
              </a:rPr>
              <a:t>  - </a:t>
            </a:r>
            <a:r>
              <a:rPr lang="ru-RU" sz="4600" smtClean="0">
                <a:latin typeface="Times New Roman" pitchFamily="18" charset="0"/>
              </a:rPr>
              <a:t>совокупность действии, имеющих целью обеспечение наилучших условий труда, охрану жизни, здоровья, физической и психической целостности работника</a:t>
            </a:r>
            <a:r>
              <a:rPr lang="ro-RO" sz="4600" smtClean="0">
                <a:latin typeface="Times New Roman" pitchFamily="18" charset="0"/>
              </a:rPr>
              <a:t>.</a:t>
            </a:r>
            <a:r>
              <a:rPr lang="ru-RU" sz="4600" smtClean="0">
                <a:latin typeface="Times New Roman" pitchFamily="18" charset="0"/>
              </a:rPr>
              <a:t> </a:t>
            </a:r>
            <a:endParaRPr lang="ru-RU" sz="4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07480" y="1526159"/>
            <a:ext cx="847939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400" dirty="0" smtClean="0">
                <a:latin typeface="Times New Roman" panose="02020603050405020304" pitchFamily="18" charset="0"/>
              </a:rPr>
              <a:t>Анализ </a:t>
            </a:r>
            <a:r>
              <a:rPr lang="ru-RU" altLang="ro-RO" sz="2400" dirty="0">
                <a:latin typeface="Times New Roman" panose="02020603050405020304" pitchFamily="18" charset="0"/>
              </a:rPr>
              <a:t>трудовой </a:t>
            </a:r>
            <a:r>
              <a:rPr lang="ru-RU" altLang="ro-RO" sz="2400" dirty="0" smtClean="0">
                <a:latin typeface="Times New Roman" panose="02020603050405020304" pitchFamily="18" charset="0"/>
              </a:rPr>
              <a:t>деятельности </a:t>
            </a:r>
            <a:r>
              <a:rPr lang="ru-RU" altLang="ro-RO" sz="2400" dirty="0">
                <a:latin typeface="Times New Roman" panose="02020603050405020304" pitchFamily="18" charset="0"/>
              </a:rPr>
              <a:t>(посредством </a:t>
            </a:r>
            <a:r>
              <a:rPr lang="ru-RU" altLang="ro-RO" sz="2400" dirty="0" smtClean="0">
                <a:latin typeface="Times New Roman" panose="02020603050405020304" pitchFamily="18" charset="0"/>
              </a:rPr>
              <a:t>системы </a:t>
            </a:r>
            <a:r>
              <a:rPr lang="ru-RU" altLang="ro-RO" sz="2400" dirty="0">
                <a:latin typeface="Times New Roman" panose="02020603050405020304" pitchFamily="18" charset="0"/>
              </a:rPr>
              <a:t>контроля, наблюдением ...</a:t>
            </a:r>
            <a:r>
              <a:rPr lang="ro-RO" altLang="ro-RO" sz="2400" dirty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ro-RO" sz="2400" dirty="0">
                <a:latin typeface="Times New Roman" panose="02020603050405020304" pitchFamily="18" charset="0"/>
              </a:rPr>
              <a:t>  </a:t>
            </a:r>
            <a:r>
              <a:rPr lang="ru-RU" altLang="ro-RO" sz="2400" dirty="0" smtClean="0">
                <a:latin typeface="Times New Roman" panose="02020603050405020304" pitchFamily="18" charset="0"/>
              </a:rPr>
              <a:t>Консультирование</a:t>
            </a:r>
            <a:r>
              <a:rPr lang="ro-RO" altLang="ro-RO" sz="2400" dirty="0" smtClean="0">
                <a:latin typeface="Times New Roman" panose="02020603050405020304" pitchFamily="18" charset="0"/>
              </a:rPr>
              <a:t> /</a:t>
            </a:r>
            <a:r>
              <a:rPr lang="ru-RU" altLang="ro-RO" sz="2400" dirty="0" smtClean="0">
                <a:latin typeface="Times New Roman" panose="02020603050405020304" pitchFamily="18" charset="0"/>
              </a:rPr>
              <a:t>участие работников и их представителей</a:t>
            </a:r>
            <a:endParaRPr lang="ro-RO" altLang="ro-RO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ro-RO" sz="2400" dirty="0">
                <a:latin typeface="Times New Roman" panose="02020603050405020304" pitchFamily="18" charset="0"/>
              </a:rPr>
              <a:t>  </a:t>
            </a:r>
            <a:r>
              <a:rPr lang="ru-RU" altLang="ro-RO" sz="2400" dirty="0" smtClean="0">
                <a:latin typeface="Times New Roman" panose="02020603050405020304" pitchFamily="18" charset="0"/>
              </a:rPr>
              <a:t>Технические документы, руководства к эксплуатации</a:t>
            </a:r>
            <a:endParaRPr lang="ro-RO" altLang="ro-RO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ro-RO" sz="2400" dirty="0">
                <a:latin typeface="Times New Roman" panose="02020603050405020304" pitchFamily="18" charset="0"/>
              </a:rPr>
              <a:t>  </a:t>
            </a:r>
            <a:r>
              <a:rPr lang="ru-RU" altLang="ro-RO" sz="2400" dirty="0" smtClean="0">
                <a:latin typeface="Times New Roman" panose="02020603050405020304" pitchFamily="18" charset="0"/>
              </a:rPr>
              <a:t>Информация о несчастных случаях и инцидентах</a:t>
            </a:r>
            <a:endParaRPr lang="ro-RO" altLang="ro-RO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ro-RO" sz="2400" dirty="0">
                <a:latin typeface="Times New Roman" panose="02020603050405020304" pitchFamily="18" charset="0"/>
              </a:rPr>
              <a:t>  </a:t>
            </a:r>
            <a:r>
              <a:rPr lang="ru-RU" altLang="ro-RO" sz="2400" dirty="0" smtClean="0">
                <a:latin typeface="Times New Roman" panose="02020603050405020304" pitchFamily="18" charset="0"/>
              </a:rPr>
              <a:t>Зарегистрированный опыт, операционные процедуры</a:t>
            </a:r>
            <a:endParaRPr lang="ro-RO" altLang="ro-RO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ro-RO" sz="2400" dirty="0">
                <a:latin typeface="Times New Roman" panose="02020603050405020304" pitchFamily="18" charset="0"/>
              </a:rPr>
              <a:t>  </a:t>
            </a:r>
            <a:r>
              <a:rPr lang="ru-RU" altLang="ro-RO" sz="2400" dirty="0" smtClean="0">
                <a:latin typeface="Times New Roman" panose="02020603050405020304" pitchFamily="18" charset="0"/>
              </a:rPr>
              <a:t>Данные мониторинга, зарегистрированные </a:t>
            </a:r>
            <a:r>
              <a:rPr lang="ru-RU" altLang="ro-RO" sz="2400" dirty="0" err="1" smtClean="0">
                <a:latin typeface="Times New Roman" panose="02020603050405020304" pitchFamily="18" charset="0"/>
              </a:rPr>
              <a:t>измирения</a:t>
            </a:r>
            <a:endParaRPr lang="ro-RO" altLang="ro-RO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ro-RO" sz="2400" dirty="0">
                <a:latin typeface="Times New Roman" panose="02020603050405020304" pitchFamily="18" charset="0"/>
              </a:rPr>
              <a:t>  </a:t>
            </a:r>
            <a:r>
              <a:rPr lang="ru-RU" altLang="ro-RO" sz="2400" dirty="0" smtClean="0">
                <a:latin typeface="Times New Roman" panose="02020603050405020304" pitchFamily="18" charset="0"/>
              </a:rPr>
              <a:t>Надзор за состоянием здоровья</a:t>
            </a:r>
            <a:r>
              <a:rPr lang="ro-RO" altLang="ro-RO" sz="2400" dirty="0">
                <a:latin typeface="Times New Roman" panose="02020603050405020304" pitchFamily="18" charset="0"/>
              </a:rPr>
              <a:t/>
            </a:r>
            <a:br>
              <a:rPr lang="ro-RO" altLang="ro-RO" sz="2400" dirty="0">
                <a:latin typeface="Times New Roman" panose="02020603050405020304" pitchFamily="18" charset="0"/>
              </a:rPr>
            </a:br>
            <a:endParaRPr lang="ro-RO" altLang="ro-RO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400" dirty="0" smtClean="0">
                <a:latin typeface="Times New Roman" panose="02020603050405020304" pitchFamily="18" charset="0"/>
              </a:rPr>
              <a:t>Связи с:</a:t>
            </a:r>
            <a:r>
              <a:rPr lang="ro-RO" altLang="ro-RO" sz="2400" dirty="0" smtClean="0">
                <a:latin typeface="Times New Roman" panose="02020603050405020304" pitchFamily="18" charset="0"/>
              </a:rPr>
              <a:t> </a:t>
            </a:r>
            <a:endParaRPr lang="ro-RO" altLang="ro-RO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400" dirty="0" smtClean="0">
                <a:latin typeface="Times New Roman" panose="02020603050405020304" pitchFamily="18" charset="0"/>
              </a:rPr>
              <a:t>Законодательными требованиями, хорошим опытом</a:t>
            </a:r>
            <a:endParaRPr lang="ro-RO" altLang="ro-RO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400" dirty="0" smtClean="0">
                <a:latin typeface="Times New Roman" panose="02020603050405020304" pitchFamily="18" charset="0"/>
              </a:rPr>
              <a:t>Известными фактами об опасностях и рисках и их взаимосвязь с подверженностью и эффектами</a:t>
            </a:r>
            <a:endParaRPr lang="ro-RO" altLang="ro-RO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6293" y="1710881"/>
            <a:ext cx="8548391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0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3. Выявление опасностей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o-RO" sz="1800" b="1" u="sng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800" b="1" u="sng" dirty="0" err="1" smtClean="0">
                <a:latin typeface="Times New Roman" panose="02020603050405020304" pitchFamily="18" charset="0"/>
              </a:rPr>
              <a:t>Систематческое</a:t>
            </a:r>
            <a:r>
              <a:rPr lang="ru-RU" altLang="ro-RO" sz="1800" b="1" u="sng" dirty="0" smtClean="0">
                <a:latin typeface="Times New Roman" panose="02020603050405020304" pitchFamily="18" charset="0"/>
              </a:rPr>
              <a:t> обследование всех особенностей труда</a:t>
            </a:r>
            <a:r>
              <a:rPr lang="ro-RO" altLang="ro-RO" sz="1800" b="1" u="sng" dirty="0" smtClean="0">
                <a:latin typeface="Times New Roman" panose="02020603050405020304" pitchFamily="18" charset="0"/>
              </a:rPr>
              <a:t>:</a:t>
            </a:r>
            <a:r>
              <a:rPr lang="ro-RO" altLang="ro-RO" sz="1800" dirty="0" smtClean="0">
                <a:latin typeface="Times New Roman" panose="02020603050405020304" pitchFamily="18" charset="0"/>
              </a:rPr>
              <a:t> </a:t>
            </a:r>
            <a:endParaRPr lang="ro-RO" altLang="ro-RO" sz="1800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ro-RO" sz="1800" dirty="0">
                <a:latin typeface="Times New Roman" panose="02020603050405020304" pitchFamily="18" charset="0"/>
              </a:rPr>
              <a:t> </a:t>
            </a:r>
            <a:r>
              <a:rPr lang="ru-RU" altLang="ro-RO" sz="1800" dirty="0" smtClean="0">
                <a:latin typeface="Times New Roman" panose="02020603050405020304" pitchFamily="18" charset="0"/>
              </a:rPr>
              <a:t>то что происходит на рабочем месте или во время работы</a:t>
            </a:r>
            <a:endParaRPr lang="ro-RO" altLang="ro-RO" sz="1800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ro-RO" sz="1800" dirty="0">
                <a:latin typeface="Times New Roman" panose="02020603050405020304" pitchFamily="18" charset="0"/>
              </a:rPr>
              <a:t>  </a:t>
            </a:r>
            <a:r>
              <a:rPr lang="ru-RU" altLang="ro-RO" sz="1800" dirty="0" smtClean="0">
                <a:latin typeface="Times New Roman" panose="02020603050405020304" pitchFamily="18" charset="0"/>
              </a:rPr>
              <a:t>обращают внимание на повторные и прерываемые производственные операции</a:t>
            </a:r>
            <a:endParaRPr lang="ro-RO" altLang="ro-RO" sz="1800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ro-RO" sz="1800" dirty="0">
                <a:latin typeface="Times New Roman" panose="02020603050405020304" pitchFamily="18" charset="0"/>
              </a:rPr>
              <a:t> </a:t>
            </a:r>
            <a:r>
              <a:rPr lang="ru-RU" altLang="ro-RO" sz="1800" dirty="0" smtClean="0">
                <a:latin typeface="Times New Roman" panose="02020603050405020304" pitchFamily="18" charset="0"/>
              </a:rPr>
              <a:t>учитываются непредвиденные но предсказуемые события</a:t>
            </a:r>
            <a:endParaRPr lang="ro-RO" altLang="ro-RO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ro-RO" sz="1800" dirty="0">
                <a:latin typeface="Times New Roman" panose="02020603050405020304" pitchFamily="18" charset="0"/>
              </a:rPr>
              <a:t>  </a:t>
            </a:r>
            <a:endParaRPr lang="ru-RU" altLang="ro-RO" sz="1800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800" b="1" u="sng" dirty="0" smtClean="0">
                <a:latin typeface="Times New Roman" panose="02020603050405020304" pitchFamily="18" charset="0"/>
              </a:rPr>
              <a:t>Методы</a:t>
            </a:r>
            <a:r>
              <a:rPr lang="ro-RO" altLang="ro-RO" sz="1800" b="1" u="sng" dirty="0" smtClean="0">
                <a:latin typeface="Times New Roman" panose="02020603050405020304" pitchFamily="18" charset="0"/>
              </a:rPr>
              <a:t>:</a:t>
            </a:r>
            <a:r>
              <a:rPr lang="ro-RO" altLang="ro-RO" sz="1800" dirty="0" smtClean="0">
                <a:latin typeface="Times New Roman" panose="02020603050405020304" pitchFamily="18" charset="0"/>
              </a:rPr>
              <a:t> </a:t>
            </a:r>
            <a:endParaRPr lang="ro-RO" altLang="ro-RO" sz="1800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800" dirty="0" smtClean="0">
                <a:latin typeface="Times New Roman" panose="02020603050405020304" pitchFamily="18" charset="0"/>
              </a:rPr>
              <a:t>Наблюдение производственной среды</a:t>
            </a:r>
            <a:endParaRPr lang="ro-RO" altLang="ro-RO" sz="1800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800" dirty="0" smtClean="0">
                <a:latin typeface="Times New Roman" panose="02020603050405020304" pitchFamily="18" charset="0"/>
              </a:rPr>
              <a:t>Выявление трудового задания</a:t>
            </a:r>
            <a:endParaRPr lang="ro-RO" altLang="ro-RO" sz="1800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800" dirty="0" smtClean="0">
                <a:latin typeface="Times New Roman" panose="02020603050405020304" pitchFamily="18" charset="0"/>
              </a:rPr>
              <a:t>Наблюдение осуществляемой работы</a:t>
            </a:r>
            <a:endParaRPr lang="ro-RO" altLang="ro-RO" sz="1800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800" dirty="0" smtClean="0">
                <a:latin typeface="Times New Roman" panose="02020603050405020304" pitchFamily="18" charset="0"/>
              </a:rPr>
              <a:t>Инспектирование рабочего места используя проверочные листы</a:t>
            </a:r>
            <a:endParaRPr lang="ro-RO" altLang="ro-RO" sz="1800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800" dirty="0" smtClean="0">
                <a:latin typeface="Times New Roman" panose="02020603050405020304" pitchFamily="18" charset="0"/>
              </a:rPr>
              <a:t>Учет методов труда</a:t>
            </a:r>
            <a:endParaRPr lang="ro-RO" altLang="ro-RO" sz="1800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800" dirty="0" smtClean="0">
                <a:latin typeface="Times New Roman" panose="02020603050405020304" pitchFamily="18" charset="0"/>
              </a:rPr>
              <a:t>Учет внешних факторов (погода, и др.)</a:t>
            </a:r>
            <a:endParaRPr lang="ro-RO" altLang="ro-RO" sz="1800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800" dirty="0" smtClean="0">
                <a:latin typeface="Times New Roman" panose="02020603050405020304" pitchFamily="18" charset="0"/>
              </a:rPr>
              <a:t>Учет организационных факторов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o-RO" sz="1800" dirty="0">
              <a:latin typeface="Times New Roman" panose="02020603050405020304" pitchFamily="18" charset="0"/>
            </a:endParaRPr>
          </a:p>
          <a:p>
            <a:pPr marL="0"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800" b="1" u="sng" dirty="0" smtClean="0">
                <a:latin typeface="Times New Roman" panose="02020603050405020304" pitchFamily="18" charset="0"/>
              </a:rPr>
              <a:t>Результат</a:t>
            </a:r>
            <a:endParaRPr lang="ru-RU" altLang="ro-RO" sz="1800" b="1" u="sng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800" dirty="0" smtClean="0">
                <a:latin typeface="Times New Roman" panose="02020603050405020304" pitchFamily="18" charset="0"/>
              </a:rPr>
              <a:t>Список опасностей</a:t>
            </a:r>
            <a:endParaRPr lang="ro-RO" altLang="ro-RO" sz="1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38163" y="1323975"/>
            <a:ext cx="8336521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o-RO" sz="1800" dirty="0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4. Выявление подвергающихся риску</a:t>
            </a:r>
            <a:endParaRPr lang="ru-RU" altLang="ro-RO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o-RO" sz="1800" dirty="0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o-RO" sz="1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800" dirty="0" smtClean="0">
                <a:latin typeface="Times New Roman" panose="02020603050405020304" pitchFamily="18" charset="0"/>
              </a:rPr>
              <a:t>Учитываются работники и </a:t>
            </a:r>
            <a:r>
              <a:rPr lang="ru-RU" altLang="ro-RO" sz="1800" dirty="0">
                <a:latin typeface="Times New Roman" panose="02020603050405020304" pitchFamily="18" charset="0"/>
              </a:rPr>
              <a:t>д</a:t>
            </a:r>
            <a:r>
              <a:rPr lang="ru-RU" altLang="ro-RO" sz="1800" dirty="0" smtClean="0">
                <a:latin typeface="Times New Roman" panose="02020603050405020304" pitchFamily="18" charset="0"/>
              </a:rPr>
              <a:t>ругие лица подвергающиеся риску напрямую или косвенно</a:t>
            </a:r>
            <a:endParaRPr lang="ro-RO" altLang="ro-RO" sz="1800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800" b="1" u="sng" dirty="0" smtClean="0">
                <a:latin typeface="Times New Roman" panose="02020603050405020304" pitchFamily="18" charset="0"/>
              </a:rPr>
              <a:t>к примеру</a:t>
            </a:r>
            <a:r>
              <a:rPr lang="ro-RO" altLang="ro-RO" sz="1800" b="1" u="sng" dirty="0" smtClean="0">
                <a:latin typeface="Times New Roman" panose="02020603050405020304" pitchFamily="18" charset="0"/>
              </a:rPr>
              <a:t>e</a:t>
            </a:r>
            <a:r>
              <a:rPr lang="ro-RO" altLang="ro-RO" sz="1800" dirty="0" smtClean="0">
                <a:latin typeface="Times New Roman" panose="02020603050405020304" pitchFamily="18" charset="0"/>
              </a:rPr>
              <a:t>, </a:t>
            </a:r>
            <a:r>
              <a:rPr lang="ru-RU" altLang="ro-RO" sz="1800" dirty="0" smtClean="0">
                <a:latin typeface="Times New Roman" panose="02020603050405020304" pitchFamily="18" charset="0"/>
              </a:rPr>
              <a:t>нанятые работники, субподрядчики, работники вспомогательных служб, посетители, вольно определяющиеся профессионалы </a:t>
            </a:r>
            <a:r>
              <a:rPr lang="ro-RO" altLang="ro-RO" sz="1800" dirty="0" smtClean="0">
                <a:latin typeface="Times New Roman" panose="02020603050405020304" pitchFamily="18" charset="0"/>
              </a:rPr>
              <a:t>... </a:t>
            </a:r>
            <a:r>
              <a:rPr lang="ro-RO" altLang="ro-RO" sz="1800" dirty="0">
                <a:latin typeface="Times New Roman" panose="02020603050405020304" pitchFamily="18" charset="0"/>
              </a:rPr>
              <a:t/>
            </a:r>
            <a:br>
              <a:rPr lang="ro-RO" altLang="ro-RO" sz="1800" dirty="0">
                <a:latin typeface="Times New Roman" panose="02020603050405020304" pitchFamily="18" charset="0"/>
              </a:rPr>
            </a:br>
            <a:endParaRPr lang="ro-RO" altLang="ro-RO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800" dirty="0" smtClean="0">
                <a:latin typeface="Times New Roman" panose="02020603050405020304" pitchFamily="18" charset="0"/>
              </a:rPr>
              <a:t>Обращают внимание на группы работников подвергающихся повышенному риску</a:t>
            </a:r>
            <a:endParaRPr lang="ro-RO" altLang="ro-RO" sz="1800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ro-RO" sz="1800" dirty="0">
                <a:latin typeface="Times New Roman" panose="02020603050405020304" pitchFamily="18" charset="0"/>
              </a:rPr>
              <a:t>  </a:t>
            </a:r>
            <a:r>
              <a:rPr lang="ru-RU" altLang="ro-RO" sz="1800" b="1" u="sng" dirty="0" smtClean="0">
                <a:latin typeface="Times New Roman" panose="02020603050405020304" pitchFamily="18" charset="0"/>
              </a:rPr>
              <a:t>к </a:t>
            </a:r>
            <a:r>
              <a:rPr lang="ru-RU" altLang="ro-RO" sz="1800" b="1" u="sng" dirty="0" err="1" smtClean="0">
                <a:latin typeface="Times New Roman" panose="02020603050405020304" pitchFamily="18" charset="0"/>
              </a:rPr>
              <a:t>приммеру</a:t>
            </a:r>
            <a:r>
              <a:rPr lang="ro-RO" altLang="ro-RO" sz="1800" dirty="0" smtClean="0">
                <a:latin typeface="Times New Roman" panose="02020603050405020304" pitchFamily="18" charset="0"/>
              </a:rPr>
              <a:t>, </a:t>
            </a:r>
            <a:r>
              <a:rPr lang="ru-RU" altLang="ro-RO" sz="1800" dirty="0" smtClean="0">
                <a:latin typeface="Times New Roman" panose="02020603050405020304" pitchFamily="18" charset="0"/>
              </a:rPr>
              <a:t>молодые работники, пожилые работники, не обученный и неопытный персонал, работники с плохим состоянием здоровья, беременные женщины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o-RO" sz="1800" dirty="0">
              <a:latin typeface="Times New Roman" panose="02020603050405020304" pitchFamily="18" charset="0"/>
            </a:endParaRPr>
          </a:p>
          <a:p>
            <a:pPr marL="0" lvl="1">
              <a:spcBef>
                <a:spcPct val="0"/>
              </a:spcBef>
              <a:buClrTx/>
              <a:buSzTx/>
              <a:buNone/>
            </a:pPr>
            <a:r>
              <a:rPr lang="ru-RU" altLang="ro-RO" sz="1800" b="1" u="sng" dirty="0" smtClean="0">
                <a:latin typeface="Times New Roman" panose="02020603050405020304" pitchFamily="18" charset="0"/>
              </a:rPr>
              <a:t>Результат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800" dirty="0" smtClean="0">
                <a:latin typeface="Times New Roman" panose="02020603050405020304" pitchFamily="18" charset="0"/>
              </a:rPr>
              <a:t>Список подвергающихся риску</a:t>
            </a:r>
            <a:endParaRPr lang="ru-RU" altLang="ro-RO" sz="1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04373" y="1223074"/>
            <a:ext cx="890016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5. Количественная оценка риска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РИСК</a:t>
            </a:r>
            <a:r>
              <a:rPr lang="ro-RO" altLang="ro-RO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o-RO" altLang="ro-RO" sz="1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=</a:t>
            </a:r>
            <a:r>
              <a:rPr lang="ru-RU" altLang="ro-RO" sz="1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ro-RO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ТЯЖЕСТЬ</a:t>
            </a:r>
            <a:r>
              <a:rPr lang="ro-RO" altLang="ro-RO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ro-RO" altLang="ro-RO" sz="1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x </a:t>
            </a:r>
            <a:r>
              <a:rPr lang="ru-RU" altLang="ro-RO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ВЕРОЯТНОСТЬ</a:t>
            </a:r>
            <a:r>
              <a:rPr lang="ro-RO" altLang="ro-RO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o-RO" altLang="ro-RO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o-RO" altLang="ro-RO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ущерба</a:t>
            </a:r>
            <a:r>
              <a:rPr lang="ro-RO" alt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o-RO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ТЯЖЕСТЬ</a:t>
            </a:r>
            <a:r>
              <a:rPr lang="ro-RO" alt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o-RO" altLang="ro-RO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Пренебрежительная</a:t>
            </a:r>
            <a:r>
              <a:rPr lang="ro-RO" alt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травм</a:t>
            </a:r>
            <a:endParaRPr lang="ro-RO" altLang="ro-RO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Незначительный ущерб</a:t>
            </a:r>
            <a:r>
              <a:rPr lang="ro-RO" alt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требующий лечения и не приводящий к утрате трудоспособности</a:t>
            </a:r>
            <a:endParaRPr lang="ro-RO" altLang="ro-RO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Незначительные травмы </a:t>
            </a:r>
            <a:r>
              <a:rPr lang="ro-RO" alt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o-RO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гемотомы</a:t>
            </a:r>
            <a:r>
              <a:rPr lang="ru-RU" alt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порезы) оказание первой помощи, внутренний эффект</a:t>
            </a:r>
            <a:endParaRPr lang="ro-RO" altLang="ro-RO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Тяжелые травмы </a:t>
            </a:r>
            <a:r>
              <a:rPr lang="ro-RO" alt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переломы, хроническое заболевание</a:t>
            </a:r>
            <a:r>
              <a:rPr lang="ro-RO" alt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alt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лечение, приостановка деятельности, внешний эффект</a:t>
            </a:r>
            <a:endParaRPr lang="ro-RO" altLang="ro-RO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Травмы несовместимые с жизнью</a:t>
            </a:r>
            <a:r>
              <a:rPr lang="ro-RO" alt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предприятия, сообщество тревожится …</a:t>
            </a:r>
            <a:r>
              <a:rPr lang="ro-RO" altLang="ro-RO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altLang="ro-RO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altLang="ro-RO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o-RO" altLang="ro-RO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br>
              <a:rPr lang="ro-RO" altLang="ro-RO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o-RO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</a:t>
            </a:r>
            <a:r>
              <a:rPr lang="ro-RO" alt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o-RO" altLang="ro-RO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Мало вероятно</a:t>
            </a:r>
            <a:r>
              <a:rPr lang="ro-RO" alt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произойти но никогда не произойдет</a:t>
            </a:r>
            <a:endParaRPr lang="ro-RO" altLang="ro-RO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Вероятно</a:t>
            </a:r>
            <a:r>
              <a:rPr lang="ro-RO" alt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произойти но иногда</a:t>
            </a:r>
            <a:endParaRPr lang="ro-RO" altLang="ro-RO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Вероятно произойдет в определенный момент</a:t>
            </a:r>
            <a:endParaRPr lang="ro-RO" altLang="ro-RO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Очень вероятно</a:t>
            </a:r>
            <a:r>
              <a:rPr lang="ro-RO" alt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ожидать появление в установившихся обстоятельствах</a:t>
            </a:r>
            <a:endParaRPr lang="ro-RO" altLang="ro-RO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Неминуемо произойдет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o-RO" sz="1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1400" u="sng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ro-RO" sz="1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1-5	</a:t>
            </a:r>
            <a:r>
              <a:rPr lang="ru-RU" altLang="ro-RO" sz="1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Пренебрежительный риск</a:t>
            </a:r>
            <a:r>
              <a:rPr lang="ro-RO" altLang="ro-RO" sz="1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en-GB" altLang="ro-RO" sz="1400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ro-RO" sz="1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5-10	</a:t>
            </a:r>
            <a:r>
              <a:rPr lang="ru-RU" altLang="ro-RO" sz="1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</a:t>
            </a:r>
            <a:r>
              <a:rPr lang="en-GB" altLang="ro-RO" sz="1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ro-RO" altLang="ro-RO" sz="1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ro-RO" sz="1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0-15	</a:t>
            </a:r>
            <a:r>
              <a:rPr lang="ru-RU" altLang="ro-RO" sz="1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</a:t>
            </a:r>
            <a:endParaRPr lang="ro-RO" altLang="ro-RO" sz="1400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ro-RO" sz="1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15-20           </a:t>
            </a:r>
            <a:r>
              <a:rPr lang="ru-RU" altLang="ro-RO" sz="1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</a:t>
            </a:r>
            <a:endParaRPr lang="ro-RO" altLang="ro-RO" sz="1400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ro-RO" altLang="ro-RO" sz="1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20-25         </a:t>
            </a:r>
            <a:r>
              <a:rPr lang="ru-RU" altLang="ro-RO" sz="1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Критический</a:t>
            </a:r>
            <a:endParaRPr lang="ro-RO" altLang="ro-RO" sz="1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3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001588"/>
              </p:ext>
            </p:extLst>
          </p:nvPr>
        </p:nvGraphicFramePr>
        <p:xfrm>
          <a:off x="731521" y="1438655"/>
          <a:ext cx="7477506" cy="5059680"/>
        </p:xfrm>
        <a:graphic>
          <a:graphicData uri="http://schemas.openxmlformats.org/drawingml/2006/table">
            <a:tbl>
              <a:tblPr/>
              <a:tblGrid>
                <a:gridCol w="1306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6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252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o-RO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o-RO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o-RO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o-RO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o-RO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o-RO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o-RO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o-RO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o-RO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o-RO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52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52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52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52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708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ТЯЖЕСТЬ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9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95288" y="1341438"/>
            <a:ext cx="82804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ro-RO" altLang="ro-RO" sz="1800" b="1" dirty="0" smtClean="0">
                <a:solidFill>
                  <a:schemeClr val="hlink"/>
                </a:solidFill>
              </a:rPr>
              <a:t>6. </a:t>
            </a:r>
            <a:r>
              <a:rPr lang="ru-RU" altLang="ro-RO" sz="1800" b="1" dirty="0" smtClean="0">
                <a:solidFill>
                  <a:schemeClr val="hlink"/>
                </a:solidFill>
              </a:rPr>
              <a:t>Приоритеты действий, принятие мер</a:t>
            </a:r>
            <a:endParaRPr lang="ro-RO" altLang="ro-RO" sz="1800" b="1" dirty="0" smtClean="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Решается какие новые меры необходимо внедрить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меры достаточны или нет?</a:t>
            </a:r>
            <a:r>
              <a:rPr lang="ro-RO" alt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alt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o-RO" alt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хорошего опыта, руководства к действиям</a:t>
            </a:r>
            <a:endParaRPr lang="ro-RO" alt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риска, оценка риска, которого не возможно предотвратить, устранение риска непосредственно у источника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nl-NL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опасности</a:t>
            </a:r>
            <a:endParaRPr lang="nl-NL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nl-NL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nl-NL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Замещение опасности</a:t>
            </a:r>
            <a:endParaRPr lang="nl-NL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nl-NL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nl-NL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защита</a:t>
            </a:r>
            <a:endParaRPr lang="nl-NL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nl-NL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o-RO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nl-NL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индивидуальной защиты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o-RO" sz="1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0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3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64182"/>
              </p:ext>
            </p:extLst>
          </p:nvPr>
        </p:nvGraphicFramePr>
        <p:xfrm>
          <a:off x="48768" y="1493139"/>
          <a:ext cx="9058656" cy="5213539"/>
        </p:xfrm>
        <a:graphic>
          <a:graphicData uri="http://schemas.openxmlformats.org/drawingml/2006/table">
            <a:tbl>
              <a:tblPr/>
              <a:tblGrid>
                <a:gridCol w="4532601">
                  <a:extLst>
                    <a:ext uri="{9D8B030D-6E8A-4147-A177-3AD203B41FA5}">
                      <a16:colId xmlns:a16="http://schemas.microsoft.com/office/drawing/2014/main" val="3600556884"/>
                    </a:ext>
                  </a:extLst>
                </a:gridCol>
                <a:gridCol w="4526055">
                  <a:extLst>
                    <a:ext uri="{9D8B030D-6E8A-4147-A177-3AD203B41FA5}">
                      <a16:colId xmlns:a16="http://schemas.microsoft.com/office/drawing/2014/main" val="3847855862"/>
                    </a:ext>
                  </a:extLst>
                </a:gridCol>
              </a:tblGrid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Выводы</a:t>
                      </a:r>
                      <a:endParaRPr kumimoji="0" lang="ro-RO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Действия</a:t>
                      </a:r>
                      <a:endParaRPr kumimoji="0" lang="ro-RO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258722"/>
                  </a:ext>
                </a:extLst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Незначительные риски, которые разумно предсказуемые не могут увеличиться в будущем</a:t>
                      </a:r>
                      <a:r>
                        <a:rPr kumimoji="0" lang="ro-RO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Завершайте оценку рисков. Нет необходимости в дополнительных мерах</a:t>
                      </a:r>
                      <a:r>
                        <a:rPr kumimoji="0" lang="ro-RO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865043"/>
                  </a:ext>
                </a:extLst>
              </a:tr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Стандартные защитные меры , приемлемые для предупреждения рисков</a:t>
                      </a:r>
                      <a:r>
                        <a:rPr kumimoji="0" lang="ro-RO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Улучшаете защиту, если это возможно</a:t>
                      </a:r>
                      <a:r>
                        <a:rPr kumimoji="0" lang="ro-RO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85095"/>
                  </a:ext>
                </a:extLst>
              </a:tr>
              <a:tr h="7252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Действующие меры предрасположены к неудаче или неправильному использованию, или риски могут увеличиться в будущем.</a:t>
                      </a:r>
                      <a:endParaRPr kumimoji="0" lang="ro-RO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Используйте улучшенные меры для уменьшения степени риска</a:t>
                      </a:r>
                      <a:r>
                        <a:rPr kumimoji="0" lang="ro-RO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720519"/>
                  </a:ext>
                </a:extLst>
              </a:tr>
              <a:tr h="617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Возможны риски, но нет доказательств того, что приведут к болезни или травме.</a:t>
                      </a:r>
                      <a:endParaRPr kumimoji="0" lang="ro-RO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Сравните существующие меры с передовыми методами. Если они отсутствуют, определите, что нужно сделать</a:t>
                      </a:r>
                      <a:r>
                        <a:rPr kumimoji="0" lang="ro-RO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32209"/>
                  </a:ext>
                </a:extLst>
              </a:tr>
              <a:tr h="749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Соответствующие меры защиты адекватны, но не  соответствуют общим принципами законодательства. </a:t>
                      </a:r>
                      <a:endParaRPr kumimoji="0" lang="ro-RO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Устраните опасность или меняйте режим защиты в соответствии с принципами законодательства.</a:t>
                      </a:r>
                      <a:r>
                        <a:rPr kumimoji="0" lang="ro-RO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27728"/>
                  </a:ext>
                </a:extLst>
              </a:tr>
              <a:tr h="6163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Высокие риски. Нет адекватных мер защиты</a:t>
                      </a:r>
                      <a:r>
                        <a:rPr kumimoji="0" lang="ro-RO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Выявляйте и внедряйте неотложные меры против риска. Требования к долгосрочной оценке.</a:t>
                      </a:r>
                      <a:endParaRPr kumimoji="0" lang="ro-RO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53376"/>
                  </a:ext>
                </a:extLst>
              </a:tr>
              <a:tr h="847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Нет доказательств, есть ли риск или нет.</a:t>
                      </a:r>
                      <a:endParaRPr kumimoji="0" lang="ro-RO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Ищите информацию, чтобы сделать выводы. В то же время применяйте принципы охраны здоровья и безопасности труда для снижения подверженности</a:t>
                      </a:r>
                      <a:r>
                        <a:rPr kumimoji="0" lang="ro-RO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99525"/>
                  </a:ext>
                </a:extLst>
              </a:tr>
            </a:tbl>
          </a:graphicData>
        </a:graphic>
      </p:graphicFrame>
      <p:sp>
        <p:nvSpPr>
          <p:cNvPr id="3" name="CasetăText 2"/>
          <p:cNvSpPr txBox="1"/>
          <p:nvPr/>
        </p:nvSpPr>
        <p:spPr>
          <a:xfrm>
            <a:off x="2783566" y="1085088"/>
            <a:ext cx="245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Внедрение мер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7950" y="981075"/>
            <a:ext cx="8928100" cy="5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8. Документирование оценки факторов риска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o-RO" sz="25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400" dirty="0" smtClean="0">
                <a:latin typeface="Times New Roman" panose="02020603050405020304" pitchFamily="18" charset="0"/>
              </a:rPr>
              <a:t>Точка отсчета доказывающая что проводилась оценка рисков</a:t>
            </a:r>
            <a:endParaRPr lang="ro-RO" altLang="ro-RO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ro-RO" sz="2400" dirty="0">
                <a:latin typeface="Times New Roman" panose="02020603050405020304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400" dirty="0" smtClean="0">
                <a:latin typeface="Times New Roman" panose="02020603050405020304" pitchFamily="18" charset="0"/>
              </a:rPr>
              <a:t>Демонстрирует как соблюдается программа оценки рисков</a:t>
            </a:r>
            <a:endParaRPr lang="ro-RO" altLang="ro-RO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o-RO" altLang="ro-RO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400" dirty="0" smtClean="0">
                <a:latin typeface="Times New Roman" panose="02020603050405020304" pitchFamily="18" charset="0"/>
              </a:rPr>
              <a:t>Выявляет специфические или необычные риски</a:t>
            </a:r>
            <a:endParaRPr lang="ro-RO" altLang="ro-RO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o-RO" altLang="ro-RO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400" dirty="0" smtClean="0">
                <a:latin typeface="Times New Roman" panose="02020603050405020304" pitchFamily="18" charset="0"/>
              </a:rPr>
              <a:t>Выявляет группы работников подвергаемых рискам</a:t>
            </a:r>
            <a:endParaRPr lang="ro-RO" altLang="ro-RO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o-RO" altLang="ro-RO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400" dirty="0" smtClean="0">
                <a:latin typeface="Times New Roman" panose="02020603050405020304" pitchFamily="18" charset="0"/>
              </a:rPr>
              <a:t>Предлагает меры</a:t>
            </a:r>
            <a:endParaRPr lang="ro-RO" altLang="ro-RO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o-RO" altLang="ro-RO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400" dirty="0" smtClean="0">
                <a:latin typeface="Times New Roman" panose="02020603050405020304" pitchFamily="18" charset="0"/>
              </a:rPr>
              <a:t>Выявляет лицо или лица ответственные за внедрение мер</a:t>
            </a:r>
            <a:endParaRPr lang="ro-RO" altLang="ro-RO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o-RO" altLang="ro-RO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400" dirty="0" smtClean="0">
                <a:latin typeface="Times New Roman" panose="02020603050405020304" pitchFamily="18" charset="0"/>
              </a:rPr>
              <a:t>Устанавливает сроки внедрения.</a:t>
            </a:r>
            <a:endParaRPr lang="ro-RO" altLang="ro-RO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20142" y="1080653"/>
            <a:ext cx="8928100" cy="193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o-RO" altLang="ru-RU" sz="1000" dirty="0">
              <a:solidFill>
                <a:schemeClr val="folHlink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dirty="0" smtClean="0">
                <a:cs typeface="Times New Roman" panose="02020603050405020304" pitchFamily="18" charset="0"/>
              </a:rPr>
              <a:t>Карточка оценки рисков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800" dirty="0">
                <a:cs typeface="Times New Roman" panose="02020603050405020304" pitchFamily="18" charset="0"/>
              </a:rPr>
              <a:t>____________________                                                                   </a:t>
            </a:r>
            <a:r>
              <a:rPr lang="en-US" altLang="ru-RU" sz="800" dirty="0">
                <a:cs typeface="Times New Roman" panose="02020603050405020304" pitchFamily="18" charset="0"/>
              </a:rPr>
              <a:t>                    </a:t>
            </a:r>
            <a:r>
              <a:rPr lang="ru-RU" altLang="ru-RU" sz="800" dirty="0">
                <a:cs typeface="Times New Roman" panose="02020603050405020304" pitchFamily="18" charset="0"/>
              </a:rPr>
              <a:t>          Д</a:t>
            </a:r>
            <a:r>
              <a:rPr lang="ru-RU" altLang="ru-RU" sz="800" dirty="0" smtClean="0">
                <a:cs typeface="Times New Roman" panose="02020603050405020304" pitchFamily="18" charset="0"/>
              </a:rPr>
              <a:t>ата год__________</a:t>
            </a:r>
            <a:endParaRPr lang="ru-RU" altLang="ru-RU" sz="800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o-RO" altLang="ru-RU" sz="800" dirty="0">
                <a:cs typeface="Times New Roman" panose="02020603050405020304" pitchFamily="18" charset="0"/>
              </a:rPr>
              <a:t>    </a:t>
            </a:r>
            <a:r>
              <a:rPr lang="ru-RU" altLang="ru-RU" sz="800" dirty="0" smtClean="0">
                <a:cs typeface="Times New Roman" panose="02020603050405020304" pitchFamily="18" charset="0"/>
              </a:rPr>
              <a:t>название предприятия                                                                          </a:t>
            </a:r>
            <a:r>
              <a:rPr lang="en-US" altLang="ru-RU" sz="800" dirty="0" smtClean="0">
                <a:cs typeface="Times New Roman" panose="02020603050405020304" pitchFamily="18" charset="0"/>
              </a:rPr>
              <a:t>                  </a:t>
            </a:r>
            <a:r>
              <a:rPr lang="ru-RU" altLang="ru-RU" sz="800" dirty="0" smtClean="0">
                <a:cs typeface="Times New Roman" panose="02020603050405020304" pitchFamily="18" charset="0"/>
              </a:rPr>
              <a:t>    </a:t>
            </a:r>
            <a:r>
              <a:rPr lang="ro-RO" altLang="ru-RU" sz="800" dirty="0" smtClean="0">
                <a:cs typeface="Times New Roman" panose="02020603050405020304" pitchFamily="18" charset="0"/>
              </a:rPr>
              <a:t>   </a:t>
            </a:r>
            <a:r>
              <a:rPr lang="ru-RU" altLang="ru-RU" sz="800" dirty="0" smtClean="0">
                <a:cs typeface="Times New Roman" panose="02020603050405020304" pitchFamily="18" charset="0"/>
              </a:rPr>
              <a:t>№ карточки </a:t>
            </a:r>
            <a:r>
              <a:rPr lang="ru-RU" altLang="ru-RU" sz="800" dirty="0">
                <a:cs typeface="Times New Roman" panose="02020603050405020304" pitchFamily="18" charset="0"/>
              </a:rPr>
              <a:t>____</a:t>
            </a:r>
            <a:r>
              <a:rPr lang="ro-RO" altLang="ru-RU" sz="800" dirty="0">
                <a:cs typeface="Times New Roman" panose="02020603050405020304" pitchFamily="18" charset="0"/>
              </a:rPr>
              <a:t>__</a:t>
            </a:r>
            <a:r>
              <a:rPr lang="ru-RU" altLang="ru-RU" sz="800" dirty="0">
                <a:cs typeface="Times New Roman" panose="02020603050405020304" pitchFamily="18" charset="0"/>
              </a:rPr>
              <a:t>____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800" dirty="0" smtClean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800" dirty="0" smtClean="0">
                <a:cs typeface="Times New Roman" panose="02020603050405020304" pitchFamily="18" charset="0"/>
              </a:rPr>
              <a:t>                                                                                          Оценка рисков выполнена:</a:t>
            </a:r>
          </a:p>
          <a:p>
            <a:pPr algn="ctr">
              <a:lnSpc>
                <a:spcPct val="80000"/>
              </a:lnSpc>
            </a:pPr>
            <a:r>
              <a:rPr lang="ru-RU" altLang="ru-RU" sz="800" dirty="0" smtClean="0">
                <a:cs typeface="Times New Roman" panose="02020603050405020304" pitchFamily="18" charset="0"/>
              </a:rPr>
              <a:t>ФИО.______________</a:t>
            </a:r>
            <a:r>
              <a:rPr lang="ro-RO" altLang="ru-RU" sz="800" dirty="0">
                <a:cs typeface="Times New Roman" panose="02020603050405020304" pitchFamily="18" charset="0"/>
              </a:rPr>
              <a:t>____</a:t>
            </a:r>
            <a:r>
              <a:rPr lang="ru-RU" altLang="ru-RU" sz="800" dirty="0">
                <a:cs typeface="Times New Roman" panose="02020603050405020304" pitchFamily="18" charset="0"/>
              </a:rPr>
              <a:t>______ </a:t>
            </a:r>
            <a:r>
              <a:rPr lang="ru-RU" altLang="ru-RU" sz="800" dirty="0" smtClean="0">
                <a:cs typeface="Times New Roman" panose="02020603050405020304" pitchFamily="18" charset="0"/>
              </a:rPr>
              <a:t>                                                          ФИО</a:t>
            </a:r>
            <a:r>
              <a:rPr lang="ro-RO" altLang="ru-RU" sz="800" dirty="0" smtClean="0">
                <a:cs typeface="Times New Roman" panose="02020603050405020304" pitchFamily="18" charset="0"/>
              </a:rPr>
              <a:t>.</a:t>
            </a:r>
            <a:r>
              <a:rPr lang="ru-RU" altLang="ru-RU" sz="800" dirty="0" smtClean="0">
                <a:cs typeface="Times New Roman" panose="02020603050405020304" pitchFamily="18" charset="0"/>
              </a:rPr>
              <a:t>работника/работников </a:t>
            </a:r>
          </a:p>
          <a:p>
            <a:pPr algn="ctr">
              <a:lnSpc>
                <a:spcPct val="80000"/>
              </a:lnSpc>
            </a:pPr>
            <a:r>
              <a:rPr lang="ru-RU" altLang="ru-RU" sz="800" dirty="0" smtClean="0">
                <a:cs typeface="Times New Roman" panose="02020603050405020304" pitchFamily="18" charset="0"/>
              </a:rPr>
              <a:t>ФИО ______________</a:t>
            </a:r>
            <a:r>
              <a:rPr lang="ro-RO" altLang="ru-RU" sz="800" dirty="0" smtClean="0">
                <a:cs typeface="Times New Roman" panose="02020603050405020304" pitchFamily="18" charset="0"/>
              </a:rPr>
              <a:t>____</a:t>
            </a:r>
            <a:r>
              <a:rPr lang="ru-RU" altLang="ru-RU" sz="800" dirty="0" smtClean="0">
                <a:cs typeface="Times New Roman" panose="02020603050405020304" pitchFamily="18" charset="0"/>
              </a:rPr>
              <a:t>______</a:t>
            </a:r>
            <a:r>
              <a:rPr lang="ro-RO" altLang="ru-RU" sz="800" dirty="0" smtClean="0">
                <a:cs typeface="Times New Roman" panose="02020603050405020304" pitchFamily="18" charset="0"/>
              </a:rPr>
              <a:t>                                                           _______________________                                                             </a:t>
            </a:r>
            <a:endParaRPr lang="ru-RU" altLang="ru-RU" sz="800" dirty="0" smtClean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o-RO" altLang="ru-RU" sz="800" dirty="0" smtClean="0"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r>
              <a:rPr lang="ru-RU" altLang="ru-RU" sz="800" dirty="0" smtClean="0">
                <a:cs typeface="Times New Roman" panose="02020603050405020304" pitchFamily="18" charset="0"/>
              </a:rPr>
              <a:t>  </a:t>
            </a:r>
            <a:r>
              <a:rPr lang="ro-RO" altLang="ru-RU" sz="800" dirty="0" smtClean="0">
                <a:cs typeface="Times New Roman" panose="02020603050405020304" pitchFamily="18" charset="0"/>
              </a:rPr>
              <a:t>                   </a:t>
            </a:r>
            <a:r>
              <a:rPr lang="en-US" altLang="ru-RU" sz="800" dirty="0" smtClean="0">
                <a:cs typeface="Times New Roman" panose="02020603050405020304" pitchFamily="18" charset="0"/>
              </a:rPr>
              <a:t>       </a:t>
            </a:r>
            <a:r>
              <a:rPr lang="ro-RO" altLang="ru-RU" sz="800" dirty="0" smtClean="0">
                <a:cs typeface="Times New Roman" panose="02020603050405020304" pitchFamily="18" charset="0"/>
              </a:rPr>
              <a:t> </a:t>
            </a:r>
            <a:r>
              <a:rPr lang="ro-RO" altLang="ru-RU" sz="800" dirty="0">
                <a:cs typeface="Times New Roman" panose="02020603050405020304" pitchFamily="18" charset="0"/>
              </a:rPr>
              <a:t>_______________________ </a:t>
            </a:r>
            <a:endParaRPr lang="ru-RU" altLang="ru-RU" sz="800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800" dirty="0" smtClean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800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800" dirty="0" smtClean="0">
                <a:cs typeface="Times New Roman" panose="02020603050405020304" pitchFamily="18" charset="0"/>
              </a:rPr>
              <a:t>Рабочее место______</a:t>
            </a:r>
            <a:r>
              <a:rPr lang="ro-RO" altLang="ru-RU" sz="800" dirty="0">
                <a:cs typeface="Times New Roman" panose="02020603050405020304" pitchFamily="18" charset="0"/>
              </a:rPr>
              <a:t>__</a:t>
            </a:r>
            <a:r>
              <a:rPr lang="ru-RU" altLang="ru-RU" sz="800" dirty="0">
                <a:cs typeface="Times New Roman" panose="02020603050405020304" pitchFamily="18" charset="0"/>
              </a:rPr>
              <a:t>______</a:t>
            </a:r>
            <a:r>
              <a:rPr lang="ro-RO" altLang="ru-RU" sz="800" dirty="0">
                <a:cs typeface="Times New Roman" panose="02020603050405020304" pitchFamily="18" charset="0"/>
              </a:rPr>
              <a:t>                                     </a:t>
            </a:r>
            <a:r>
              <a:rPr lang="ru-RU" altLang="ru-RU" sz="800" dirty="0" smtClean="0">
                <a:cs typeface="Times New Roman" panose="02020603050405020304" pitchFamily="18" charset="0"/>
              </a:rPr>
              <a:t> </a:t>
            </a:r>
            <a:r>
              <a:rPr lang="ro-RO" altLang="ru-RU" sz="800" dirty="0" smtClean="0">
                <a:cs typeface="Times New Roman" panose="02020603050405020304" pitchFamily="18" charset="0"/>
              </a:rPr>
              <a:t>                          ________________</a:t>
            </a:r>
            <a:endParaRPr lang="ru-RU" altLang="ru-RU" sz="200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" dirty="0">
                <a:cs typeface="Times New Roman" panose="02020603050405020304" pitchFamily="18" charset="0"/>
              </a:rPr>
              <a:t>		</a:t>
            </a: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24558" y="3353952"/>
            <a:ext cx="9036050" cy="3201988"/>
            <a:chOff x="0" y="2024"/>
            <a:chExt cx="5692" cy="2108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0" y="2024"/>
              <a:ext cx="322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ro-RO" sz="12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Nr.</a:t>
              </a:r>
              <a:r>
                <a:rPr lang="ru-RU" sz="12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 </a:t>
              </a:r>
              <a:r>
                <a:rPr lang="ru-RU" sz="1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п/п</a:t>
              </a:r>
              <a:endParaRPr lang="ru-RU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68" y="2024"/>
              <a:ext cx="5624" cy="1236"/>
              <a:chOff x="68" y="2024"/>
              <a:chExt cx="5624" cy="1236"/>
            </a:xfrm>
          </p:grpSpPr>
          <p:sp>
            <p:nvSpPr>
              <p:cNvPr id="28" name="Rectangle 8"/>
              <p:cNvSpPr>
                <a:spLocks noChangeArrowheads="1"/>
              </p:cNvSpPr>
              <p:nvPr/>
            </p:nvSpPr>
            <p:spPr bwMode="auto">
              <a:xfrm>
                <a:off x="390" y="2024"/>
                <a:ext cx="1338" cy="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buFont typeface="Wingdings" pitchFamily="2" charset="2"/>
                  <a:buNone/>
                  <a:defRPr/>
                </a:pPr>
                <a:r>
                  <a:rPr lang="ru-RU" sz="1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Опасность</a:t>
                </a:r>
                <a:endParaRPr lang="ru-RU" sz="12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endParaRPr>
              </a:p>
            </p:txBody>
          </p:sp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728" y="2024"/>
                <a:ext cx="2120" cy="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buFont typeface="Wingdings" pitchFamily="2" charset="2"/>
                  <a:buNone/>
                  <a:defRPr/>
                </a:pPr>
                <a:r>
                  <a:rPr lang="ru-RU" sz="1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Применяемые предупредительные и защитные меры</a:t>
                </a:r>
                <a:endParaRPr lang="ru-RU" sz="12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endParaRPr>
              </a:p>
              <a:p>
                <a:pPr algn="ctr" eaLnBrk="1" hangingPunct="1">
                  <a:buFont typeface="Wingdings" pitchFamily="2" charset="2"/>
                  <a:buNone/>
                  <a:defRPr/>
                </a:pPr>
                <a:endParaRPr lang="ru-RU" sz="12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3848" y="2024"/>
                <a:ext cx="719" cy="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buFont typeface="Wingdings" pitchFamily="2" charset="2"/>
                  <a:buNone/>
                  <a:defRPr/>
                </a:pPr>
                <a:r>
                  <a:rPr lang="ru-RU" sz="1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Степень рисков</a:t>
                </a:r>
                <a:endParaRPr lang="ru-RU" sz="12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4567" y="2024"/>
                <a:ext cx="1125" cy="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buFont typeface="Wingdings" pitchFamily="2" charset="2"/>
                  <a:buNone/>
                  <a:defRPr/>
                </a:pPr>
                <a:r>
                  <a:rPr lang="ru-RU" sz="1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Дополнительные меры для минимизации рисков</a:t>
                </a:r>
                <a:endParaRPr lang="ru-RU" sz="12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68" y="2607"/>
                <a:ext cx="32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buFont typeface="Wingdings" pitchFamily="2" charset="2"/>
                  <a:buNone/>
                  <a:defRPr/>
                </a:pPr>
                <a:endParaRPr lang="ro-RO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390" y="2607"/>
                <a:ext cx="1338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buFont typeface="Wingdings" pitchFamily="2" charset="2"/>
                  <a:buNone/>
                  <a:defRPr/>
                </a:pPr>
                <a:endParaRPr lang="ro-RO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1728" y="2607"/>
                <a:ext cx="2120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buFont typeface="Wingdings" pitchFamily="2" charset="2"/>
                  <a:buNone/>
                  <a:defRPr/>
                </a:pPr>
                <a:endParaRPr lang="ro-RO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48" y="2607"/>
                <a:ext cx="719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buFont typeface="Wingdings" pitchFamily="2" charset="2"/>
                  <a:buNone/>
                  <a:defRPr/>
                </a:pPr>
                <a:endParaRPr lang="ro-RO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4567" y="2607"/>
                <a:ext cx="1125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buFont typeface="Wingdings" pitchFamily="2" charset="2"/>
                  <a:buNone/>
                  <a:defRPr/>
                </a:pPr>
                <a:endParaRPr lang="ro-RO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68" y="2933"/>
                <a:ext cx="32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buFont typeface="Wingdings" pitchFamily="2" charset="2"/>
                  <a:buNone/>
                  <a:defRPr/>
                </a:pPr>
                <a:endParaRPr lang="ro-RO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390" y="2933"/>
                <a:ext cx="133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buFont typeface="Wingdings" pitchFamily="2" charset="2"/>
                  <a:buNone/>
                  <a:defRPr/>
                </a:pPr>
                <a:endParaRPr lang="ro-RO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1728" y="2933"/>
                <a:ext cx="21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buFont typeface="Wingdings" pitchFamily="2" charset="2"/>
                  <a:buNone/>
                  <a:defRPr/>
                </a:pPr>
                <a:endParaRPr lang="ro-RO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endParaRPr>
              </a:p>
            </p:txBody>
          </p:sp>
          <p:sp>
            <p:nvSpPr>
              <p:cNvPr id="40" name="Rectangle 20"/>
              <p:cNvSpPr>
                <a:spLocks noChangeArrowheads="1"/>
              </p:cNvSpPr>
              <p:nvPr/>
            </p:nvSpPr>
            <p:spPr bwMode="auto">
              <a:xfrm>
                <a:off x="3848" y="2933"/>
                <a:ext cx="71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buFont typeface="Wingdings" pitchFamily="2" charset="2"/>
                  <a:buNone/>
                  <a:defRPr/>
                </a:pPr>
                <a:endParaRPr lang="ro-RO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endParaRPr>
              </a:p>
            </p:txBody>
          </p:sp>
          <p:sp>
            <p:nvSpPr>
              <p:cNvPr id="41" name="Rectangle 21"/>
              <p:cNvSpPr>
                <a:spLocks noChangeArrowheads="1"/>
              </p:cNvSpPr>
              <p:nvPr/>
            </p:nvSpPr>
            <p:spPr bwMode="auto">
              <a:xfrm>
                <a:off x="4567" y="2933"/>
                <a:ext cx="112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buFont typeface="Wingdings" pitchFamily="2" charset="2"/>
                  <a:buNone/>
                  <a:defRPr/>
                </a:pPr>
                <a:endParaRPr lang="ro-RO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endParaRPr>
              </a:p>
            </p:txBody>
          </p:sp>
          <p:sp>
            <p:nvSpPr>
              <p:cNvPr id="42" name="Line 22"/>
              <p:cNvSpPr>
                <a:spLocks noChangeShapeType="1"/>
              </p:cNvSpPr>
              <p:nvPr/>
            </p:nvSpPr>
            <p:spPr bwMode="auto">
              <a:xfrm>
                <a:off x="390" y="2024"/>
                <a:ext cx="0" cy="1236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Line 23"/>
              <p:cNvSpPr>
                <a:spLocks noChangeShapeType="1"/>
              </p:cNvSpPr>
              <p:nvPr/>
            </p:nvSpPr>
            <p:spPr bwMode="auto">
              <a:xfrm>
                <a:off x="1728" y="2024"/>
                <a:ext cx="0" cy="1236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Line 24"/>
              <p:cNvSpPr>
                <a:spLocks noChangeShapeType="1"/>
              </p:cNvSpPr>
              <p:nvPr/>
            </p:nvSpPr>
            <p:spPr bwMode="auto">
              <a:xfrm>
                <a:off x="3848" y="2024"/>
                <a:ext cx="0" cy="1236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Line 25"/>
              <p:cNvSpPr>
                <a:spLocks noChangeShapeType="1"/>
              </p:cNvSpPr>
              <p:nvPr/>
            </p:nvSpPr>
            <p:spPr bwMode="auto">
              <a:xfrm>
                <a:off x="4567" y="2024"/>
                <a:ext cx="0" cy="1236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Line 26"/>
              <p:cNvSpPr>
                <a:spLocks noChangeShapeType="1"/>
              </p:cNvSpPr>
              <p:nvPr/>
            </p:nvSpPr>
            <p:spPr bwMode="auto">
              <a:xfrm>
                <a:off x="68" y="2607"/>
                <a:ext cx="5624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Line 27"/>
              <p:cNvSpPr>
                <a:spLocks noChangeShapeType="1"/>
              </p:cNvSpPr>
              <p:nvPr/>
            </p:nvSpPr>
            <p:spPr bwMode="auto">
              <a:xfrm>
                <a:off x="68" y="2933"/>
                <a:ext cx="5624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Line 28"/>
              <p:cNvSpPr>
                <a:spLocks noChangeShapeType="1"/>
              </p:cNvSpPr>
              <p:nvPr/>
            </p:nvSpPr>
            <p:spPr bwMode="auto">
              <a:xfrm>
                <a:off x="68" y="2024"/>
                <a:ext cx="0" cy="1236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Line 29"/>
              <p:cNvSpPr>
                <a:spLocks noChangeShapeType="1"/>
              </p:cNvSpPr>
              <p:nvPr/>
            </p:nvSpPr>
            <p:spPr bwMode="auto">
              <a:xfrm>
                <a:off x="5692" y="2024"/>
                <a:ext cx="0" cy="1236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Line 30"/>
              <p:cNvSpPr>
                <a:spLocks noChangeShapeType="1"/>
              </p:cNvSpPr>
              <p:nvPr/>
            </p:nvSpPr>
            <p:spPr bwMode="auto">
              <a:xfrm>
                <a:off x="68" y="2024"/>
                <a:ext cx="5624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Line 31"/>
              <p:cNvSpPr>
                <a:spLocks noChangeShapeType="1"/>
              </p:cNvSpPr>
              <p:nvPr/>
            </p:nvSpPr>
            <p:spPr bwMode="auto">
              <a:xfrm>
                <a:off x="68" y="3260"/>
                <a:ext cx="5624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68" y="3339"/>
              <a:ext cx="2449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ru-RU" altLang="ru-RU" sz="10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Подпись оценщиков</a:t>
              </a:r>
              <a:endParaRPr lang="ru-RU" altLang="ru-RU" sz="10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68" y="3520"/>
              <a:ext cx="24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buFont typeface="Wingdings" pitchFamily="2" charset="2"/>
                <a:buNone/>
                <a:defRPr/>
              </a:pPr>
              <a:endParaRPr lang="ro-RO" sz="14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  <p:sp>
          <p:nvSpPr>
            <p:cNvPr id="19" name="Rectangle 34"/>
            <p:cNvSpPr>
              <a:spLocks noChangeArrowheads="1"/>
            </p:cNvSpPr>
            <p:nvPr/>
          </p:nvSpPr>
          <p:spPr bwMode="auto">
            <a:xfrm>
              <a:off x="68" y="3731"/>
              <a:ext cx="24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ru-RU" altLang="ru-RU" sz="10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Подпись работника/работников</a:t>
              </a:r>
              <a:endParaRPr lang="ru-RU" altLang="ru-RU" sz="10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" name="Rectangle 35"/>
            <p:cNvSpPr>
              <a:spLocks noChangeArrowheads="1"/>
            </p:cNvSpPr>
            <p:nvPr/>
          </p:nvSpPr>
          <p:spPr bwMode="auto">
            <a:xfrm>
              <a:off x="68" y="3904"/>
              <a:ext cx="244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buFont typeface="Wingdings" pitchFamily="2" charset="2"/>
                <a:buNone/>
                <a:defRPr/>
              </a:pPr>
              <a:endParaRPr lang="ro-RO" sz="14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  <p:sp>
          <p:nvSpPr>
            <p:cNvPr id="21" name="Line 36"/>
            <p:cNvSpPr>
              <a:spLocks noChangeShapeType="1"/>
            </p:cNvSpPr>
            <p:nvPr/>
          </p:nvSpPr>
          <p:spPr bwMode="auto">
            <a:xfrm>
              <a:off x="68" y="3520"/>
              <a:ext cx="2449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>
              <a:off x="68" y="3731"/>
              <a:ext cx="2449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68" y="3904"/>
              <a:ext cx="2449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39"/>
            <p:cNvSpPr>
              <a:spLocks noChangeShapeType="1"/>
            </p:cNvSpPr>
            <p:nvPr/>
          </p:nvSpPr>
          <p:spPr bwMode="auto">
            <a:xfrm>
              <a:off x="68" y="3339"/>
              <a:ext cx="0" cy="79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>
              <a:off x="2517" y="3339"/>
              <a:ext cx="0" cy="79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68" y="3339"/>
              <a:ext cx="2449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42"/>
            <p:cNvSpPr>
              <a:spLocks noChangeShapeType="1"/>
            </p:cNvSpPr>
            <p:nvPr/>
          </p:nvSpPr>
          <p:spPr bwMode="auto">
            <a:xfrm>
              <a:off x="68" y="4132"/>
              <a:ext cx="2449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084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55904" y="1226132"/>
            <a:ext cx="7345109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Aprobat prin ordinul nr. __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“___”_____________20__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o-RO" alt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altLang="ro-RO" sz="25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o-R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и предупреждения</a:t>
            </a:r>
            <a:endParaRPr lang="ro-RO" altLang="ro-RO" sz="2500" dirty="0">
              <a:latin typeface="Times New Roman" panose="02020603050405020304" pitchFamily="18" charset="0"/>
            </a:endParaRPr>
          </a:p>
        </p:txBody>
      </p: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250825" y="2713546"/>
            <a:ext cx="8713788" cy="3979862"/>
            <a:chOff x="158" y="1752"/>
            <a:chExt cx="5489" cy="2507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58" y="1752"/>
              <a:ext cx="315" cy="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o-RO" altLang="ro-RO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Nr </a:t>
              </a:r>
              <a:r>
                <a:rPr lang="ru-RU" altLang="ro-RO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п/</a:t>
              </a:r>
              <a:r>
                <a:rPr lang="ru-RU" altLang="ro-RO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473" y="1752"/>
              <a:ext cx="823" cy="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o-RO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Рабочее место</a:t>
              </a:r>
              <a:r>
                <a:rPr lang="ro-RO" altLang="ro-RO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endParaRPr lang="ru-RU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o-RO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Рабочий пост</a:t>
              </a:r>
              <a:endParaRPr lang="ro-RO" altLang="ro-RO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296" y="1752"/>
              <a:ext cx="1209" cy="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o-RO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Оцененные профессиональные риски</a:t>
              </a:r>
              <a:endParaRPr lang="ro-RO" altLang="ro-RO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2505" y="1752"/>
              <a:ext cx="2025" cy="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o-RO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Технические, организационные, санитарно-гигиенические мероприятия</a:t>
              </a:r>
              <a:endParaRPr lang="ru-RU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4530" y="1752"/>
              <a:ext cx="564" cy="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o-RO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Сроки выполнения</a:t>
              </a:r>
              <a:endParaRPr lang="ro-RO" altLang="ro-RO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5094" y="1752"/>
              <a:ext cx="553" cy="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o-RO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Лица ответственные за внедрение мероприятий</a:t>
              </a:r>
              <a:endParaRPr lang="ru-RU" altLang="ro-RO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58" y="3538"/>
              <a:ext cx="31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cs-CZ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473" y="3538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cs-CZ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296" y="3538"/>
              <a:ext cx="1209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cs-CZ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2505" y="3538"/>
              <a:ext cx="202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cs-CZ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4530" y="3538"/>
              <a:ext cx="56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cs-CZ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5094" y="3538"/>
              <a:ext cx="55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cs-CZ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7" name="Rectangle 17"/>
            <p:cNvSpPr>
              <a:spLocks noChangeArrowheads="1"/>
            </p:cNvSpPr>
            <p:nvPr/>
          </p:nvSpPr>
          <p:spPr bwMode="auto">
            <a:xfrm>
              <a:off x="158" y="3898"/>
              <a:ext cx="315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cs-CZ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473" y="3898"/>
              <a:ext cx="823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cs-CZ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1296" y="3898"/>
              <a:ext cx="1209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cs-CZ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2505" y="3898"/>
              <a:ext cx="2025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cs-CZ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4530" y="3898"/>
              <a:ext cx="564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cs-CZ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5094" y="3898"/>
              <a:ext cx="553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cs-CZ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473" y="1752"/>
              <a:ext cx="0" cy="2507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1296" y="1752"/>
              <a:ext cx="0" cy="2507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2505" y="1752"/>
              <a:ext cx="0" cy="2507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4530" y="1752"/>
              <a:ext cx="0" cy="2507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5094" y="1752"/>
              <a:ext cx="0" cy="2507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158" y="3538"/>
              <a:ext cx="5489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29"/>
            <p:cNvSpPr>
              <a:spLocks noChangeShapeType="1"/>
            </p:cNvSpPr>
            <p:nvPr/>
          </p:nvSpPr>
          <p:spPr bwMode="auto">
            <a:xfrm>
              <a:off x="158" y="3898"/>
              <a:ext cx="5489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30"/>
            <p:cNvSpPr>
              <a:spLocks noChangeShapeType="1"/>
            </p:cNvSpPr>
            <p:nvPr/>
          </p:nvSpPr>
          <p:spPr bwMode="auto">
            <a:xfrm>
              <a:off x="158" y="1752"/>
              <a:ext cx="0" cy="2507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31"/>
            <p:cNvSpPr>
              <a:spLocks noChangeShapeType="1"/>
            </p:cNvSpPr>
            <p:nvPr/>
          </p:nvSpPr>
          <p:spPr bwMode="auto">
            <a:xfrm>
              <a:off x="5647" y="1752"/>
              <a:ext cx="0" cy="2507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32"/>
            <p:cNvSpPr>
              <a:spLocks noChangeShapeType="1"/>
            </p:cNvSpPr>
            <p:nvPr/>
          </p:nvSpPr>
          <p:spPr bwMode="auto">
            <a:xfrm>
              <a:off x="158" y="1752"/>
              <a:ext cx="5489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33"/>
            <p:cNvSpPr>
              <a:spLocks noChangeShapeType="1"/>
            </p:cNvSpPr>
            <p:nvPr/>
          </p:nvSpPr>
          <p:spPr bwMode="auto">
            <a:xfrm>
              <a:off x="158" y="4259"/>
              <a:ext cx="5489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024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50825" y="1872933"/>
            <a:ext cx="8713788" cy="467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4600" dirty="0" smtClean="0">
                <a:latin typeface="Times New Roman" pitchFamily="18" charset="0"/>
              </a:rPr>
              <a:t>Мероприятия по охране здоровья и безопасности труда преследуют предупреждение, уменьшение или устранение </a:t>
            </a:r>
            <a:r>
              <a:rPr lang="ru-RU" sz="4600" b="1" u="sng" dirty="0" smtClean="0">
                <a:latin typeface="Times New Roman" pitchFamily="18" charset="0"/>
              </a:rPr>
              <a:t>факторов профессионального риска</a:t>
            </a:r>
            <a:r>
              <a:rPr lang="ru-RU" sz="4600" dirty="0" smtClean="0">
                <a:latin typeface="Times New Roman" pitchFamily="18" charset="0"/>
              </a:rPr>
              <a:t>, характерных для </a:t>
            </a:r>
            <a:r>
              <a:rPr lang="ru-RU" sz="4600" b="1" u="sng" dirty="0" smtClean="0">
                <a:latin typeface="Times New Roman" pitchFamily="18" charset="0"/>
              </a:rPr>
              <a:t>трудовой системы</a:t>
            </a:r>
            <a:endParaRPr lang="en-US" sz="4600" b="1" u="sng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23850" y="1098550"/>
            <a:ext cx="84963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ru-RU" altLang="ro-RO" sz="18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Измерение эффективности, обзор, мониторинг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ru-RU" altLang="ro-RO" sz="1800" b="1" dirty="0" smtClean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планирования, организации, мониторинга и анализа мер, которые должны быть внедрены в результате оценки риска?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полученная при мониторинге, должна использоваться для анализа программы оценки рисков.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рисков не является разовой деятельностью.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endParaRPr lang="ru-RU" altLang="ro-RO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o-RO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необходимо пересмотреть если: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alt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к изменениям в рабочем процессе (обзор последствий)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alt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не могут применяться, поскольку:</a:t>
            </a: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ru-RU" alt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основывается на данных или информации, которая больше не действительна</a:t>
            </a: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ru-RU" alt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можно улучшить</a:t>
            </a: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ru-RU" alt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необходимо обновить</a:t>
            </a: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ru-RU" alt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защитные и профилактические меры больше не подходят</a:t>
            </a: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ru-RU" alt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- расследование несчастного случая или «связанных с ним трудностей» показывает необходимость изменений для предотвращения подобных аварий</a:t>
            </a: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ru-RU" alt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показывает необходимость изменений, чтобы предотвратить подобные инциденты.</a:t>
            </a:r>
            <a:endParaRPr lang="ro-RO" alt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900113" y="2271713"/>
            <a:ext cx="7272337" cy="3960812"/>
            <a:chOff x="567" y="1525"/>
            <a:chExt cx="4581" cy="2495"/>
          </a:xfrm>
        </p:grpSpPr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1882" y="3022"/>
              <a:ext cx="771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ru-RU" altLang="ro-RO" sz="1800" dirty="0" smtClean="0"/>
                <a:t>Внедрение</a:t>
              </a:r>
            </a:p>
            <a:p>
              <a:pPr algn="ctr" eaLnBrk="1" hangingPunct="1"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ru-RU" altLang="ro-RO" sz="1800" dirty="0" smtClean="0"/>
                <a:t>мер</a:t>
              </a:r>
              <a:endParaRPr lang="ru-RU" altLang="ro-RO" sz="1800" dirty="0"/>
            </a:p>
          </p:txBody>
        </p:sp>
        <p:sp>
          <p:nvSpPr>
            <p:cNvPr id="38" name="Rectangle 29"/>
            <p:cNvSpPr>
              <a:spLocks noChangeArrowheads="1"/>
            </p:cNvSpPr>
            <p:nvPr/>
          </p:nvSpPr>
          <p:spPr bwMode="auto">
            <a:xfrm>
              <a:off x="4104" y="2493"/>
              <a:ext cx="816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ru-RU" altLang="ro-RO" sz="1800" dirty="0" smtClean="0"/>
                <a:t>Внедрение</a:t>
              </a:r>
              <a:r>
                <a:rPr lang="ro-RO" altLang="ro-RO" sz="1800" dirty="0" smtClean="0"/>
                <a:t> </a:t>
              </a:r>
              <a:endParaRPr lang="ro-RO" altLang="ro-RO" sz="1800" dirty="0"/>
            </a:p>
            <a:p>
              <a:pPr algn="ctr" eaLnBrk="1" hangingPunct="1"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ru-RU" altLang="ro-RO" sz="1800" dirty="0" smtClean="0"/>
                <a:t>мер</a:t>
              </a:r>
              <a:endParaRPr lang="ru-RU" altLang="ro-RO" sz="1800" dirty="0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975" y="3702"/>
              <a:ext cx="0" cy="3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975" y="3702"/>
              <a:ext cx="1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2925" y="3203"/>
              <a:ext cx="0" cy="4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2925" y="3203"/>
              <a:ext cx="21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930" y="2024"/>
              <a:ext cx="1859" cy="163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ro-RO" sz="1800">
                <a:latin typeface="Times New Roman" panose="02020603050405020304" pitchFamily="18" charset="0"/>
              </a:endParaRPr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930" y="2024"/>
              <a:ext cx="1814" cy="1678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ro-RO" sz="1800"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111" y="3748"/>
              <a:ext cx="40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ro-RO" sz="180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567" y="3430"/>
              <a:ext cx="544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ro-RO" altLang="ro-RO" sz="2400" dirty="0" smtClean="0"/>
                <a:t>201</a:t>
              </a:r>
              <a:r>
                <a:rPr lang="ru-RU" altLang="ro-RO" sz="2400" dirty="0" smtClean="0"/>
                <a:t>7</a:t>
              </a:r>
              <a:endParaRPr lang="ru-RU" altLang="ro-RO" sz="2400" dirty="0"/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2789" y="2931"/>
              <a:ext cx="635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ro-RO" altLang="ro-RO" sz="2400" dirty="0" smtClean="0"/>
                <a:t>201</a:t>
              </a:r>
              <a:r>
                <a:rPr lang="ru-RU" altLang="ro-RO" sz="2400" dirty="0" smtClean="0"/>
                <a:t>7</a:t>
              </a:r>
              <a:endParaRPr lang="ru-RU" altLang="ro-RO" sz="2400" dirty="0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1837" y="2024"/>
              <a:ext cx="0" cy="16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930" y="2886"/>
              <a:ext cx="18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1156" y="2387"/>
              <a:ext cx="635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ru-RU" altLang="ro-RO" sz="1800" dirty="0" smtClean="0"/>
                <a:t>Оценка</a:t>
              </a:r>
              <a:r>
                <a:rPr lang="ro-RO" altLang="ro-RO" sz="1800" dirty="0" smtClean="0"/>
                <a:t> </a:t>
              </a:r>
              <a:endParaRPr lang="ru-RU" altLang="ro-RO" sz="1800" dirty="0"/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1882" y="2387"/>
              <a:ext cx="635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ru-RU" altLang="ro-RO" sz="1800" dirty="0" smtClean="0"/>
                <a:t>Меры</a:t>
              </a:r>
              <a:endParaRPr lang="ru-RU" altLang="ro-RO" sz="1800" dirty="0"/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1111" y="3022"/>
              <a:ext cx="68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ru-RU" altLang="ro-RO" sz="1800" dirty="0" smtClean="0"/>
                <a:t>Контроль</a:t>
              </a:r>
              <a:endParaRPr lang="ru-RU" altLang="ro-RO" sz="1800" dirty="0"/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1066" y="3748"/>
              <a:ext cx="1678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ru-RU" altLang="ro-RO" sz="1600" dirty="0" smtClean="0"/>
                <a:t>Общий уровень риска</a:t>
              </a:r>
              <a:endParaRPr lang="ru-RU" altLang="ro-RO" sz="2400" dirty="0"/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971" y="3294"/>
              <a:ext cx="2177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ru-RU" altLang="ro-RO" sz="1600" dirty="0" smtClean="0"/>
                <a:t>Общий уровень риска</a:t>
              </a:r>
              <a:endParaRPr lang="ru-RU" altLang="ro-RO" sz="2400" dirty="0"/>
            </a:p>
          </p:txBody>
        </p:sp>
        <p:sp>
          <p:nvSpPr>
            <p:cNvPr id="31" name="Oval 22"/>
            <p:cNvSpPr>
              <a:spLocks noChangeArrowheads="1"/>
            </p:cNvSpPr>
            <p:nvPr/>
          </p:nvSpPr>
          <p:spPr bwMode="auto">
            <a:xfrm>
              <a:off x="3152" y="1525"/>
              <a:ext cx="1859" cy="163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ro-RO" sz="1800">
                <a:latin typeface="Times New Roman" panose="02020603050405020304" pitchFamily="18" charset="0"/>
              </a:endParaRPr>
            </a:p>
          </p:txBody>
        </p:sp>
        <p:sp>
          <p:nvSpPr>
            <p:cNvPr id="32" name="Oval 23"/>
            <p:cNvSpPr>
              <a:spLocks noChangeArrowheads="1"/>
            </p:cNvSpPr>
            <p:nvPr/>
          </p:nvSpPr>
          <p:spPr bwMode="auto">
            <a:xfrm>
              <a:off x="3152" y="1525"/>
              <a:ext cx="1814" cy="1678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ro-RO" sz="1800">
                <a:latin typeface="Times New Roman" panose="02020603050405020304" pitchFamily="18" charset="0"/>
              </a:endParaRPr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>
              <a:off x="4059" y="1525"/>
              <a:ext cx="0" cy="16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>
              <a:off x="3152" y="2387"/>
              <a:ext cx="18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378" y="1888"/>
              <a:ext cx="635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ru-RU" altLang="ro-RO" sz="1800" dirty="0" smtClean="0"/>
                <a:t>Оценка</a:t>
              </a:r>
              <a:r>
                <a:rPr lang="ro-RO" altLang="ro-RO" sz="1800" dirty="0" smtClean="0"/>
                <a:t> </a:t>
              </a:r>
              <a:endParaRPr lang="ru-RU" altLang="ro-RO" sz="1800" dirty="0"/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4104" y="1888"/>
              <a:ext cx="635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ru-RU" altLang="ro-RO" sz="1800" dirty="0" smtClean="0"/>
                <a:t>Меры</a:t>
              </a:r>
              <a:endParaRPr lang="ru-RU" altLang="ro-RO" sz="1800" dirty="0"/>
            </a:p>
          </p:txBody>
        </p:sp>
        <p:sp>
          <p:nvSpPr>
            <p:cNvPr id="37" name="Rectangle 28"/>
            <p:cNvSpPr>
              <a:spLocks noChangeArrowheads="1"/>
            </p:cNvSpPr>
            <p:nvPr/>
          </p:nvSpPr>
          <p:spPr bwMode="auto">
            <a:xfrm>
              <a:off x="3378" y="2523"/>
              <a:ext cx="635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ro-RO" altLang="ro-RO" sz="1800"/>
                <a:t>Control</a:t>
              </a:r>
              <a:endParaRPr lang="ru-RU" altLang="ro-RO" sz="1800"/>
            </a:p>
          </p:txBody>
        </p:sp>
      </p:grpSp>
      <p:sp>
        <p:nvSpPr>
          <p:cNvPr id="2" name="CasetăText 1"/>
          <p:cNvSpPr txBox="1"/>
          <p:nvPr/>
        </p:nvSpPr>
        <p:spPr>
          <a:xfrm>
            <a:off x="2357628" y="1701180"/>
            <a:ext cx="342595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рисками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8"/>
          <p:cNvSpPr txBox="1">
            <a:spLocks/>
          </p:cNvSpPr>
          <p:nvPr/>
        </p:nvSpPr>
        <p:spPr>
          <a:xfrm>
            <a:off x="1471613" y="1648986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30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o-RO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o-RO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CILOCI Igor</a:t>
            </a:r>
          </a:p>
          <a:p>
            <a:pPr algn="ctr" eaLnBrk="1" hangingPunct="1">
              <a:buFontTx/>
              <a:buNone/>
            </a:pPr>
            <a:r>
              <a:rPr lang="ro-RO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Tel: 069281850</a:t>
            </a:r>
          </a:p>
          <a:p>
            <a:pPr algn="ctr" eaLnBrk="1" hangingPunct="1">
              <a:buFontTx/>
              <a:buNone/>
            </a:pPr>
            <a:r>
              <a:rPr lang="ro-RO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ro-RO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iciloci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ro-RO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yahoo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300"/>
              </a:spcAft>
            </a:pPr>
            <a:endPara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770581" y="3674613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 dirty="0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 dirty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25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15964" y="1493457"/>
            <a:ext cx="8713787" cy="5053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mtClean="0">
                <a:latin typeface="Times New Roman" pitchFamily="18" charset="0"/>
              </a:rPr>
              <a:t>Трудовая система  представляет собой совокупность элементов посредством которых осуществляется различная продуктивная деятельность</a:t>
            </a:r>
            <a:r>
              <a:rPr lang="ro-RO" smtClean="0">
                <a:latin typeface="Times New Roman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mtClean="0">
                <a:latin typeface="Times New Roman" pitchFamily="18" charset="0"/>
              </a:rPr>
              <a:t>В любой трудовой системе существуют и взаимодействуют между собой как минимум четыре элемента</a:t>
            </a:r>
            <a:r>
              <a:rPr lang="pt-BR" smtClean="0">
                <a:latin typeface="Times New Roman" pitchFamily="18" charset="0"/>
              </a:rPr>
              <a:t>:</a:t>
            </a:r>
            <a:endParaRPr lang="ro-RO" smtClean="0">
              <a:latin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o-RO" sz="3600" b="1" smtClean="0">
                <a:latin typeface="Times New Roman" pitchFamily="18" charset="0"/>
              </a:rPr>
              <a:t>-</a:t>
            </a:r>
            <a:r>
              <a:rPr lang="ro-RO" sz="2400" b="1" smtClean="0">
                <a:latin typeface="Times New Roman" pitchFamily="18" charset="0"/>
              </a:rPr>
              <a:t> </a:t>
            </a:r>
            <a:r>
              <a:rPr lang="ru-RU" sz="3600" b="1" smtClean="0">
                <a:latin typeface="Times New Roman" pitchFamily="18" charset="0"/>
              </a:rPr>
              <a:t>исполнитель</a:t>
            </a:r>
            <a:endParaRPr lang="ro-RO" sz="3600" b="1" smtClean="0">
              <a:latin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o-RO" sz="3600" b="1" smtClean="0">
                <a:latin typeface="Times New Roman" pitchFamily="18" charset="0"/>
              </a:rPr>
              <a:t>- </a:t>
            </a:r>
            <a:r>
              <a:rPr lang="ru-RU" sz="3600" b="1" smtClean="0">
                <a:latin typeface="Times New Roman" pitchFamily="18" charset="0"/>
              </a:rPr>
              <a:t>трудовое задание</a:t>
            </a:r>
            <a:endParaRPr lang="ro-RO" sz="3600" b="1" smtClean="0">
              <a:latin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o-RO" sz="3600" b="1" smtClean="0">
                <a:latin typeface="Times New Roman" pitchFamily="18" charset="0"/>
              </a:rPr>
              <a:t>- </a:t>
            </a:r>
            <a:r>
              <a:rPr lang="ru-RU" sz="3600" b="1" smtClean="0">
                <a:latin typeface="Times New Roman" pitchFamily="18" charset="0"/>
              </a:rPr>
              <a:t>производственные средства</a:t>
            </a:r>
            <a:r>
              <a:rPr lang="pt-BR" sz="3600" b="1" smtClean="0">
                <a:latin typeface="Times New Roman" pitchFamily="18" charset="0"/>
              </a:rPr>
              <a:t> </a:t>
            </a:r>
            <a:endParaRPr lang="ro-RO" sz="3600" b="1" smtClean="0">
              <a:latin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o-RO" sz="3600" b="1" smtClean="0">
                <a:latin typeface="Times New Roman" pitchFamily="18" charset="0"/>
              </a:rPr>
              <a:t>- </a:t>
            </a:r>
            <a:r>
              <a:rPr lang="ru-RU" sz="3600" b="1" smtClean="0">
                <a:latin typeface="Times New Roman" pitchFamily="18" charset="0"/>
              </a:rPr>
              <a:t>производственная среда</a:t>
            </a:r>
            <a:r>
              <a:rPr lang="pt-BR" sz="3600" b="1" smtClean="0">
                <a:latin typeface="Times New Roman" pitchFamily="18" charset="0"/>
              </a:rPr>
              <a:t>.</a:t>
            </a:r>
            <a:endParaRPr lang="ru-RU" sz="36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92089" y="1341120"/>
            <a:ext cx="8829992" cy="5157764"/>
            <a:chOff x="981" y="1134"/>
            <a:chExt cx="10440" cy="6840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 rot="-5400000">
              <a:off x="6111" y="2664"/>
              <a:ext cx="6840" cy="3780"/>
            </a:xfrm>
            <a:prstGeom prst="flowChartMerg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ro-RO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981" y="1134"/>
              <a:ext cx="6660" cy="6840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o-RO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Трудовая система</a:t>
              </a: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221" y="2270"/>
              <a:ext cx="2880" cy="102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70000"/>
                </a:lnSpc>
                <a:spcBef>
                  <a:spcPct val="0"/>
                </a:spcBef>
                <a:buFontTx/>
                <a:buNone/>
              </a:pPr>
              <a:r>
                <a:rPr lang="ru-RU" altLang="ro-RO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Исполнител</a:t>
              </a:r>
              <a:r>
                <a:rPr lang="ru-RU" altLang="ro-RO" sz="2400" dirty="0"/>
                <a:t>ь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221" y="4014"/>
              <a:ext cx="2880" cy="108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ru-RU" altLang="ro-RO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Производственные </a:t>
              </a:r>
              <a:r>
                <a:rPr lang="ru-RU" altLang="ro-RO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средства</a:t>
              </a: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4221" y="5994"/>
              <a:ext cx="2880" cy="108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ru-RU" altLang="ro-RO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Производственная среда</a:t>
              </a: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1521" y="3114"/>
              <a:ext cx="2160" cy="28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o-RO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o-RO" altLang="ro-RO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o-RO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Трудовое задание</a:t>
              </a: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8001" y="3651"/>
              <a:ext cx="198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ru-RU" altLang="ro-RO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Трудовой процесс</a:t>
              </a:r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4581" y="3294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4581" y="5094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V="1">
              <a:off x="6561" y="5094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V="1">
              <a:off x="6561" y="3294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H="1">
              <a:off x="1341" y="6534"/>
              <a:ext cx="28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V="1">
              <a:off x="1341" y="2754"/>
              <a:ext cx="0" cy="37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1341" y="2754"/>
              <a:ext cx="28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007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79388" y="1319467"/>
            <a:ext cx="8856662" cy="52885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3600" b="1" i="1" dirty="0" smtClean="0">
                <a:latin typeface="Times New Roman" pitchFamily="18" charset="0"/>
              </a:rPr>
              <a:t>Исполнитель</a:t>
            </a:r>
            <a:endParaRPr lang="ro-RO" sz="3600" b="1" dirty="0" smtClean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</a:rPr>
              <a:t>Работник непосредственно вовлеченный в осуществлении трудового задания</a:t>
            </a:r>
            <a:r>
              <a:rPr lang="pt-BR" sz="3600" dirty="0" smtClean="0">
                <a:latin typeface="Times New Roman" pitchFamily="18" charset="0"/>
              </a:rPr>
              <a:t>. </a:t>
            </a:r>
            <a:endParaRPr lang="ro-RO" sz="3600" dirty="0" smtClean="0">
              <a:latin typeface="Times New Roman" pitchFamily="18" charset="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endParaRPr lang="ro-RO" sz="3600" b="1" i="1" dirty="0" smtClean="0">
              <a:latin typeface="Times New Roman" pitchFamily="18" charset="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3600" b="1" i="1" dirty="0" smtClean="0">
                <a:latin typeface="Times New Roman" pitchFamily="18" charset="0"/>
              </a:rPr>
              <a:t>Трудовое задание</a:t>
            </a:r>
            <a:endParaRPr lang="ro-RO" sz="3600" b="1" dirty="0" smtClean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</a:rPr>
              <a:t>является совокупностью действий, которых исполнитель должен выполнить посредством производственных средств для осуществления целей трудовой системы</a:t>
            </a:r>
            <a:r>
              <a:rPr lang="fr-FR" sz="3600" dirty="0" smtClean="0">
                <a:latin typeface="Times New Roman" pitchFamily="18" charset="0"/>
              </a:rPr>
              <a:t>.</a:t>
            </a:r>
            <a:endParaRPr lang="ru-RU" sz="3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79388" y="1214883"/>
            <a:ext cx="8856662" cy="5344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2900" b="1" i="1" dirty="0" smtClean="0">
                <a:latin typeface="Times New Roman" pitchFamily="18" charset="0"/>
              </a:rPr>
              <a:t>Производственные средства</a:t>
            </a:r>
            <a:endParaRPr lang="ro-RO" sz="2900" b="1" i="1" dirty="0" smtClean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2900" dirty="0" smtClean="0">
                <a:latin typeface="Times New Roman" pitchFamily="18" charset="0"/>
              </a:rPr>
              <a:t>Представляют собой совокупность производственного инструмента, оборудования, транспортных средств, средств связи, сосудов складов для хранения продукции и т.д. и предметов труда (сырье), которые используются работниками в процессе производства</a:t>
            </a:r>
            <a:r>
              <a:rPr lang="fr-FR" sz="2900" dirty="0" smtClean="0">
                <a:latin typeface="Times New Roman" pitchFamily="18" charset="0"/>
              </a:rPr>
              <a:t>.</a:t>
            </a:r>
            <a:endParaRPr lang="fr-FR" sz="2900" i="1" dirty="0" smtClean="0">
              <a:latin typeface="Times New Roman" pitchFamily="18" charset="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2900" b="1" i="1" dirty="0" smtClean="0">
                <a:latin typeface="Times New Roman" pitchFamily="18" charset="0"/>
              </a:rPr>
              <a:t>Производственная среда</a:t>
            </a:r>
            <a:endParaRPr lang="ro-RO" sz="2900" b="1" i="1" dirty="0" smtClean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2900" dirty="0" smtClean="0">
                <a:latin typeface="Times New Roman" pitchFamily="18" charset="0"/>
              </a:rPr>
              <a:t>Является совокупностью физических, химических, биологических и психических условий в которых исполнитель осуществляет свою деятельность. Производственная среда охватывает физическую окружающую среду и социальную среду</a:t>
            </a:r>
            <a:r>
              <a:rPr lang="fr-FR" sz="2900" dirty="0" smtClean="0">
                <a:latin typeface="Times New Roman" pitchFamily="18" charset="0"/>
              </a:rPr>
              <a:t>.</a:t>
            </a:r>
            <a:endParaRPr lang="ru-RU" sz="29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/>
          <p:cNvGrpSpPr/>
          <p:nvPr/>
        </p:nvGrpSpPr>
        <p:grpSpPr>
          <a:xfrm>
            <a:off x="326293" y="130118"/>
            <a:ext cx="8548391" cy="1247775"/>
            <a:chOff x="192181" y="215461"/>
            <a:chExt cx="8548391" cy="12477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822" y="509167"/>
              <a:ext cx="180975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591" y="407106"/>
              <a:ext cx="718557" cy="71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escription: C:\Users\Stela\Desktop\Logou nou UTM\Logo_inscript_horizont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454" y="462357"/>
              <a:ext cx="2226253" cy="55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f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39" y="315231"/>
              <a:ext cx="756366" cy="75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fcaac_logo0200p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35" y="269324"/>
              <a:ext cx="836721" cy="83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1" y="215461"/>
              <a:ext cx="16319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50825" y="1503807"/>
            <a:ext cx="8713788" cy="51530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ru-RU" altLang="ro-RO" sz="5000" dirty="0" smtClean="0">
                <a:latin typeface="Times New Roman" panose="02020603050405020304" pitchFamily="18" charset="0"/>
              </a:rPr>
              <a:t>Профессиональный риск (риск </a:t>
            </a:r>
            <a:r>
              <a:rPr lang="ru-RU" altLang="ro-RO" sz="5000" dirty="0" err="1" smtClean="0">
                <a:latin typeface="Times New Roman" panose="02020603050405020304" pitchFamily="18" charset="0"/>
              </a:rPr>
              <a:t>травмирования</a:t>
            </a:r>
            <a:r>
              <a:rPr lang="ru-RU" altLang="ro-RO" sz="5000" dirty="0" smtClean="0">
                <a:latin typeface="Times New Roman" panose="02020603050405020304" pitchFamily="18" charset="0"/>
              </a:rPr>
              <a:t> или заболевания) является комбинацией между вероятностью и тяжестью, возможной в опасной ситуации, травмы или заболевания.</a:t>
            </a:r>
            <a:endParaRPr lang="en-US" altLang="ro-RO" sz="50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Temă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ă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ă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2062</Words>
  <Application>Microsoft Office PowerPoint</Application>
  <PresentationFormat>On-screen Show (4:3)</PresentationFormat>
  <Paragraphs>413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等线</vt:lpstr>
      <vt:lpstr>Times New Roman</vt:lpstr>
      <vt:lpstr>Wingdings</vt:lpstr>
      <vt:lpstr>Wingdings 3</vt:lpstr>
      <vt:lpstr>Temă Office</vt:lpstr>
      <vt:lpstr> Курс обучения для работников предприятий „Apă-Canal”   МОДУЛЬ 15: Охрана здоровья и безопасность труда на предприятиях водоснабжения и канализации  Занятие 3:  Оценка факторов риска, первый шаг в предупреждении несчастных случаев на производстве     6 – 7 ноября 2018,  Кишинэу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ОЦЕНКА ФАКТОРОВ РИСКА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ФАКТОРОВ РИСКА</dc:title>
  <dc:creator>admin</dc:creator>
  <cp:lastModifiedBy>Admin</cp:lastModifiedBy>
  <cp:revision>47</cp:revision>
  <dcterms:created xsi:type="dcterms:W3CDTF">2018-11-04T13:21:08Z</dcterms:created>
  <dcterms:modified xsi:type="dcterms:W3CDTF">2018-11-06T07:15:05Z</dcterms:modified>
</cp:coreProperties>
</file>