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95"/>
  </p:notesMasterIdLst>
  <p:handoutMasterIdLst>
    <p:handoutMasterId r:id="rId96"/>
  </p:handoutMasterIdLst>
  <p:sldIdLst>
    <p:sldId id="407" r:id="rId2"/>
    <p:sldId id="422" r:id="rId3"/>
    <p:sldId id="443" r:id="rId4"/>
    <p:sldId id="449" r:id="rId5"/>
    <p:sldId id="448" r:id="rId6"/>
    <p:sldId id="450" r:id="rId7"/>
    <p:sldId id="451" r:id="rId8"/>
    <p:sldId id="455" r:id="rId9"/>
    <p:sldId id="454" r:id="rId10"/>
    <p:sldId id="483" r:id="rId11"/>
    <p:sldId id="459" r:id="rId12"/>
    <p:sldId id="458" r:id="rId13"/>
    <p:sldId id="457" r:id="rId14"/>
    <p:sldId id="456" r:id="rId15"/>
    <p:sldId id="453" r:id="rId16"/>
    <p:sldId id="452" r:id="rId17"/>
    <p:sldId id="447" r:id="rId18"/>
    <p:sldId id="466" r:id="rId19"/>
    <p:sldId id="465" r:id="rId20"/>
    <p:sldId id="469" r:id="rId21"/>
    <p:sldId id="468" r:id="rId22"/>
    <p:sldId id="467" r:id="rId23"/>
    <p:sldId id="471" r:id="rId24"/>
    <p:sldId id="470" r:id="rId25"/>
    <p:sldId id="482" r:id="rId26"/>
    <p:sldId id="463" r:id="rId27"/>
    <p:sldId id="462" r:id="rId28"/>
    <p:sldId id="461" r:id="rId29"/>
    <p:sldId id="460" r:id="rId30"/>
    <p:sldId id="477" r:id="rId31"/>
    <p:sldId id="480" r:id="rId32"/>
    <p:sldId id="479" r:id="rId33"/>
    <p:sldId id="481" r:id="rId34"/>
    <p:sldId id="478" r:id="rId35"/>
    <p:sldId id="490" r:id="rId36"/>
    <p:sldId id="491" r:id="rId37"/>
    <p:sldId id="496" r:id="rId38"/>
    <p:sldId id="495" r:id="rId39"/>
    <p:sldId id="497" r:id="rId40"/>
    <p:sldId id="494" r:id="rId41"/>
    <p:sldId id="493" r:id="rId42"/>
    <p:sldId id="499" r:id="rId43"/>
    <p:sldId id="498" r:id="rId44"/>
    <p:sldId id="475" r:id="rId45"/>
    <p:sldId id="446" r:id="rId46"/>
    <p:sldId id="445" r:id="rId47"/>
    <p:sldId id="484" r:id="rId48"/>
    <p:sldId id="487" r:id="rId49"/>
    <p:sldId id="486" r:id="rId50"/>
    <p:sldId id="485" r:id="rId51"/>
    <p:sldId id="489" r:id="rId52"/>
    <p:sldId id="442" r:id="rId53"/>
    <p:sldId id="421" r:id="rId54"/>
    <p:sldId id="423" r:id="rId55"/>
    <p:sldId id="420" r:id="rId56"/>
    <p:sldId id="427" r:id="rId57"/>
    <p:sldId id="425" r:id="rId58"/>
    <p:sldId id="430" r:id="rId59"/>
    <p:sldId id="429" r:id="rId60"/>
    <p:sldId id="428" r:id="rId61"/>
    <p:sldId id="435" r:id="rId62"/>
    <p:sldId id="434" r:id="rId63"/>
    <p:sldId id="436" r:id="rId64"/>
    <p:sldId id="433" r:id="rId65"/>
    <p:sldId id="432" r:id="rId66"/>
    <p:sldId id="438" r:id="rId67"/>
    <p:sldId id="441" r:id="rId68"/>
    <p:sldId id="440" r:id="rId69"/>
    <p:sldId id="439" r:id="rId70"/>
    <p:sldId id="437" r:id="rId71"/>
    <p:sldId id="431" r:id="rId72"/>
    <p:sldId id="500" r:id="rId73"/>
    <p:sldId id="501" r:id="rId74"/>
    <p:sldId id="503" r:id="rId75"/>
    <p:sldId id="502" r:id="rId76"/>
    <p:sldId id="506" r:id="rId77"/>
    <p:sldId id="505" r:id="rId78"/>
    <p:sldId id="510" r:id="rId79"/>
    <p:sldId id="509" r:id="rId80"/>
    <p:sldId id="508" r:id="rId81"/>
    <p:sldId id="507" r:id="rId82"/>
    <p:sldId id="415" r:id="rId83"/>
    <p:sldId id="414" r:id="rId84"/>
    <p:sldId id="411" r:id="rId85"/>
    <p:sldId id="413" r:id="rId86"/>
    <p:sldId id="412" r:id="rId87"/>
    <p:sldId id="409" r:id="rId88"/>
    <p:sldId id="511" r:id="rId89"/>
    <p:sldId id="514" r:id="rId90"/>
    <p:sldId id="513" r:id="rId91"/>
    <p:sldId id="515" r:id="rId92"/>
    <p:sldId id="516" r:id="rId93"/>
    <p:sldId id="406" r:id="rId94"/>
  </p:sldIdLst>
  <p:sldSz cx="9144000" cy="6858000" type="screen4x3"/>
  <p:notesSz cx="6858000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ohantov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452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2385" autoAdjust="0"/>
  </p:normalViewPr>
  <p:slideViewPr>
    <p:cSldViewPr snapToGrid="0">
      <p:cViewPr varScale="1">
        <p:scale>
          <a:sx n="82" d="100"/>
          <a:sy n="82" d="100"/>
        </p:scale>
        <p:origin x="-1212" y="-90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BBF79D3-D540-4A1F-9847-1559C7AB9D7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91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508" y="4714876"/>
            <a:ext cx="5028986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Klicken Sie, um die Formate des Vorlagentextes zu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CC8D018-2849-4367-944E-648FA90DDE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1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A5A60-FFC1-4DD6-B034-06B726499F40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B01B-C2E8-4CD6-B726-44287C896096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1188A-33A2-4652-B861-6B898985BDA5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1B3F-98C9-477F-8A19-E86B62010671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D77F8-03E1-499A-AFE8-B8E68698775C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D8158-1737-45DB-8ECC-2C3A89813773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88"/>
            <a:ext cx="91440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rafi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layer</a:t>
            </a:r>
          </a:p>
          <a:p>
            <a:pPr lvl="1"/>
            <a:r>
              <a:rPr lang="en-GB" smtClean="0"/>
              <a:t>Second layer</a:t>
            </a:r>
          </a:p>
          <a:p>
            <a:pPr lvl="2"/>
            <a:r>
              <a:rPr lang="en-GB" smtClean="0"/>
              <a:t>Third layer</a:t>
            </a:r>
          </a:p>
          <a:p>
            <a:pPr lvl="3"/>
            <a:r>
              <a:rPr lang="en-GB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9BC64416-FE4D-4747-9892-1848A6515E88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CC72D31-0A1F-4446-B251-5763FDFFC8B0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add title</a:t>
            </a:r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7986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fireman.club/statyi-polzovateley/pozharnyiy-shhit-komplektatsiya-trebovanie-norm-i-pravil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s://fireman.club/statyi-polzovateley/statsionarnyie-sistemyi-pozharotusheniya-vidyi-i-klassifikatsiya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fireman.club/statyi-polzovateley/nasosnyie-stantsii-pozharotusheniya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29.jpeg"/><Relationship Id="rId7" Type="http://schemas.openxmlformats.org/officeDocument/2006/relationships/hyperlink" Target="http://www.ifcaac.amac.md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6.png"/><Relationship Id="rId5" Type="http://schemas.openxmlformats.org/officeDocument/2006/relationships/image" Target="../media/image31.jpeg"/><Relationship Id="rId10" Type="http://schemas.openxmlformats.org/officeDocument/2006/relationships/image" Target="../media/image5.png"/><Relationship Id="rId4" Type="http://schemas.openxmlformats.org/officeDocument/2006/relationships/image" Target="../media/image30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002060"/>
                </a:solidFill>
              </a:rPr>
              <a:t>Curs de instruire pentru angajații operatorilor „Apă-Canal”</a:t>
            </a: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C00000"/>
                </a:solidFill>
              </a:rPr>
              <a:t>Modulul 15:  </a:t>
            </a:r>
            <a:r>
              <a:rPr lang="ro-RO" b="1" dirty="0" smtClean="0">
                <a:solidFill>
                  <a:srgbClr val="002060"/>
                </a:solidFill>
              </a:rPr>
              <a:t>Protecția </a:t>
            </a:r>
            <a:r>
              <a:rPr lang="ro-RO" b="1" dirty="0">
                <a:solidFill>
                  <a:srgbClr val="002060"/>
                </a:solidFill>
              </a:rPr>
              <a:t>muncii în cadrul operatorilor de </a:t>
            </a:r>
            <a:r>
              <a:rPr lang="ro-RO" b="1" dirty="0" smtClean="0">
                <a:solidFill>
                  <a:srgbClr val="002060"/>
                </a:solidFill>
              </a:rPr>
              <a:t>  alimentare </a:t>
            </a:r>
            <a:r>
              <a:rPr lang="ro-RO" b="1" dirty="0">
                <a:solidFill>
                  <a:srgbClr val="002060"/>
                </a:solidFill>
              </a:rPr>
              <a:t>cu apă și de </a:t>
            </a:r>
            <a:r>
              <a:rPr lang="ro-RO" b="1" dirty="0" smtClean="0">
                <a:solidFill>
                  <a:srgbClr val="002060"/>
                </a:solidFill>
              </a:rPr>
              <a:t>canalizare</a:t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002060"/>
                </a:solidFill>
              </a:rPr>
              <a:t/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o-RO" altLang="en-US" sz="2000" b="1" dirty="0">
                <a:solidFill>
                  <a:srgbClr val="FF0000"/>
                </a:solidFill>
              </a:rPr>
              <a:t>Sesiunea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4</a:t>
            </a:r>
            <a:r>
              <a:rPr lang="en-US" altLang="en-US" sz="20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Securitatea</a:t>
            </a:r>
            <a:r>
              <a:rPr lang="en-US" altLang="en-US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la </a:t>
            </a:r>
            <a:r>
              <a:rPr lang="en-US" altLang="en-US" b="1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incendiu</a:t>
            </a:r>
            <a:r>
              <a:rPr lang="ro-RO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o-RO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b="1" dirty="0" smtClean="0">
                <a:solidFill>
                  <a:srgbClr val="000F2E"/>
                </a:solidFill>
              </a:rPr>
              <a:t/>
            </a:r>
            <a:br>
              <a:rPr lang="ro-RO" b="1" dirty="0" smtClean="0">
                <a:solidFill>
                  <a:srgbClr val="000F2E"/>
                </a:solidFill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Expert</a:t>
            </a:r>
            <a:r>
              <a:rPr lang="ro-RO" sz="1800" b="1" i="1" dirty="0">
                <a:solidFill>
                  <a:srgbClr val="002060"/>
                </a:solidFill>
              </a:rPr>
              <a:t>:</a:t>
            </a:r>
            <a:r>
              <a:rPr lang="ro-RO" sz="1800" b="1" i="1" dirty="0" smtClean="0">
                <a:solidFill>
                  <a:srgbClr val="002060"/>
                </a:solidFill>
              </a:rPr>
              <a:t> </a:t>
            </a:r>
            <a:r>
              <a:rPr lang="ro-RO" sz="1800" b="1" i="1" dirty="0" smtClean="0">
                <a:solidFill>
                  <a:srgbClr val="002060"/>
                </a:solidFill>
              </a:rPr>
              <a:t>conf. univ. dr. </a:t>
            </a:r>
            <a:r>
              <a:rPr lang="en-US" sz="1800" b="1" i="1" dirty="0" err="1" smtClean="0">
                <a:solidFill>
                  <a:srgbClr val="002060"/>
                </a:solidFill>
              </a:rPr>
              <a:t>Olaru</a:t>
            </a:r>
            <a:r>
              <a:rPr lang="en-US" sz="1800" b="1" i="1" dirty="0" smtClean="0">
                <a:solidFill>
                  <a:srgbClr val="002060"/>
                </a:solidFill>
              </a:rPr>
              <a:t>  </a:t>
            </a:r>
            <a:r>
              <a:rPr lang="en-US" sz="1800" b="1" i="1" dirty="0" err="1" smtClean="0">
                <a:solidFill>
                  <a:srgbClr val="002060"/>
                </a:solidFill>
              </a:rPr>
              <a:t>Efim</a:t>
            </a:r>
            <a:r>
              <a:rPr lang="en-US" sz="1800" b="1" i="1" dirty="0" smtClean="0">
                <a:solidFill>
                  <a:srgbClr val="002060"/>
                </a:solidFill>
              </a:rPr>
              <a:t/>
            </a:r>
            <a:br>
              <a:rPr lang="en-US" sz="1800" b="1" i="1" dirty="0" smtClean="0">
                <a:solidFill>
                  <a:srgbClr val="002060"/>
                </a:solidFill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Universitatea </a:t>
            </a:r>
            <a:r>
              <a:rPr lang="ro-RO" sz="1800" b="1" i="1" dirty="0" smtClean="0">
                <a:solidFill>
                  <a:srgbClr val="002060"/>
                </a:solidFill>
              </a:rPr>
              <a:t>Tehnică a Moldovei</a:t>
            </a:r>
            <a:r>
              <a:rPr lang="ro-RO" sz="1800" b="1" dirty="0" smtClean="0">
                <a:solidFill>
                  <a:srgbClr val="002060"/>
                </a:solidFill>
              </a:rPr>
              <a:t/>
            </a:r>
            <a:br>
              <a:rPr lang="ro-RO" sz="1800" b="1" dirty="0" smtClean="0">
                <a:solidFill>
                  <a:srgbClr val="002060"/>
                </a:solidFill>
              </a:rPr>
            </a:br>
            <a:r>
              <a:rPr lang="ro-RO" sz="1600" b="1" dirty="0" smtClean="0">
                <a:solidFill>
                  <a:srgbClr val="002060"/>
                </a:solidFill>
              </a:rPr>
              <a:t/>
            </a:r>
            <a:br>
              <a:rPr lang="ro-RO" sz="1600" b="1" dirty="0" smtClean="0">
                <a:solidFill>
                  <a:srgbClr val="002060"/>
                </a:solidFill>
              </a:rPr>
            </a:br>
            <a:r>
              <a:rPr lang="de-DE" sz="1600" b="1" dirty="0">
                <a:solidFill>
                  <a:srgbClr val="002060"/>
                </a:solidFill>
              </a:rPr>
              <a:t>6 – 7 – 8 </a:t>
            </a:r>
            <a:r>
              <a:rPr lang="ro-RO" sz="1600" b="1" dirty="0">
                <a:solidFill>
                  <a:srgbClr val="002060"/>
                </a:solidFill>
              </a:rPr>
              <a:t>noie</a:t>
            </a:r>
            <a:r>
              <a:rPr lang="de-DE" sz="1600" b="1" dirty="0" err="1">
                <a:solidFill>
                  <a:srgbClr val="002060"/>
                </a:solidFill>
              </a:rPr>
              <a:t>mbrie</a:t>
            </a:r>
            <a:r>
              <a:rPr lang="de-DE" sz="1600" b="1" dirty="0">
                <a:solidFill>
                  <a:srgbClr val="002060"/>
                </a:solidFill>
              </a:rPr>
              <a:t> </a:t>
            </a:r>
            <a:r>
              <a:rPr lang="de-DE" sz="1600" b="1" dirty="0" smtClean="0">
                <a:solidFill>
                  <a:srgbClr val="002060"/>
                </a:solidFill>
              </a:rPr>
              <a:t> 2018</a:t>
            </a:r>
            <a:r>
              <a:rPr lang="de-DE" sz="1600" b="1" dirty="0">
                <a:solidFill>
                  <a:srgbClr val="002060"/>
                </a:solidFill>
              </a:rPr>
              <a:t>,  </a:t>
            </a:r>
            <a:r>
              <a:rPr lang="de-DE" sz="1600" b="1" dirty="0" err="1">
                <a:solidFill>
                  <a:srgbClr val="002060"/>
                </a:solidFill>
              </a:rPr>
              <a:t>Chișinău</a:t>
            </a:r>
            <a:endParaRPr lang="ro-RO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16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598927"/>
            <a:ext cx="7696199" cy="465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810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61150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	3. </a:t>
            </a:r>
            <a:r>
              <a:rPr lang="ru-RU" sz="2400" b="0" dirty="0">
                <a:solidFill>
                  <a:schemeClr val="tx1"/>
                </a:solidFill>
              </a:rPr>
              <a:t>Организационные мероприятия, которые обеспечивают организацию пожарной охраны, обучение работающих методам предупреждения пожаров и применения первичных способов тушения пожаров.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4. </a:t>
            </a:r>
            <a:r>
              <a:rPr lang="ru-RU" sz="2400" b="0" dirty="0">
                <a:solidFill>
                  <a:schemeClr val="tx1"/>
                </a:solidFill>
              </a:rPr>
              <a:t>Мероприятия по эффективному выбору способов тушения пожаров, </a:t>
            </a:r>
            <a:r>
              <a:rPr lang="ru-RU" sz="2400" b="0" dirty="0" smtClean="0">
                <a:solidFill>
                  <a:schemeClr val="tx1"/>
                </a:solidFill>
              </a:rPr>
              <a:t>оснащению </a:t>
            </a:r>
            <a:r>
              <a:rPr lang="ru-RU" sz="2400" b="0" dirty="0">
                <a:solidFill>
                  <a:schemeClr val="tx1"/>
                </a:solidFill>
              </a:rPr>
              <a:t>пожарного водоснабжения, пожарной сигнализации, создания запаса средств тушения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ru-RU" sz="2400" b="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1714501"/>
            <a:ext cx="2003628" cy="214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57" y="3971925"/>
            <a:ext cx="2091766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906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675" y="1598927"/>
            <a:ext cx="61245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Противопожарная </a:t>
            </a:r>
            <a:r>
              <a:rPr lang="ru-RU" sz="2400" b="0" dirty="0">
                <a:solidFill>
                  <a:schemeClr val="tx1"/>
                </a:solidFill>
              </a:rPr>
              <a:t>защита </a:t>
            </a:r>
            <a:r>
              <a:rPr lang="ru-RU" sz="2400" b="0" dirty="0" err="1" smtClean="0">
                <a:solidFill>
                  <a:schemeClr val="tx1"/>
                </a:solidFill>
              </a:rPr>
              <a:t>обеспе</a:t>
            </a:r>
            <a:r>
              <a:rPr lang="en-US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err="1" smtClean="0">
                <a:solidFill>
                  <a:schemeClr val="tx1"/>
                </a:solidFill>
              </a:rPr>
              <a:t>чивается</a:t>
            </a:r>
            <a:r>
              <a:rPr lang="ru-RU" sz="2400" b="0" dirty="0">
                <a:solidFill>
                  <a:schemeClr val="tx1"/>
                </a:solidFill>
              </a:rPr>
              <a:t>: выбором класса огнестойкости объекта и пределов огнестойкости строительных </a:t>
            </a:r>
            <a:r>
              <a:rPr lang="ru-RU" sz="2400" b="0" dirty="0" smtClean="0">
                <a:solidFill>
                  <a:schemeClr val="tx1"/>
                </a:solidFill>
              </a:rPr>
              <a:t>конструкций</a:t>
            </a:r>
            <a:r>
              <a:rPr lang="ru-RU" sz="2400" b="0" dirty="0">
                <a:solidFill>
                  <a:schemeClr val="tx1"/>
                </a:solidFill>
              </a:rPr>
              <a:t>; </a:t>
            </a:r>
            <a:r>
              <a:rPr lang="ru-RU" sz="2400" b="0" dirty="0" err="1" smtClean="0">
                <a:solidFill>
                  <a:schemeClr val="tx1"/>
                </a:solidFill>
              </a:rPr>
              <a:t>ограниче</a:t>
            </a:r>
            <a:r>
              <a:rPr lang="en-US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err="1" smtClean="0">
                <a:solidFill>
                  <a:schemeClr val="tx1"/>
                </a:solidFill>
              </a:rPr>
              <a:t>нием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распространения огня в случае возникновения очага пожара; </a:t>
            </a:r>
            <a:r>
              <a:rPr lang="ru-RU" sz="2400" b="0" dirty="0" err="1" smtClean="0">
                <a:solidFill>
                  <a:schemeClr val="tx1"/>
                </a:solidFill>
              </a:rPr>
              <a:t>примене</a:t>
            </a:r>
            <a:r>
              <a:rPr lang="en-US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err="1" smtClean="0">
                <a:solidFill>
                  <a:schemeClr val="tx1"/>
                </a:solidFill>
              </a:rPr>
              <a:t>нием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систем </a:t>
            </a:r>
            <a:r>
              <a:rPr lang="ru-RU" sz="2400" b="0" dirty="0" err="1" smtClean="0">
                <a:solidFill>
                  <a:schemeClr val="tx1"/>
                </a:solidFill>
              </a:rPr>
              <a:t>противодымной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защиты; обеспечением безопасной эвакуации людей; применением средств пожарной сигнализации, извещения и </a:t>
            </a:r>
            <a:r>
              <a:rPr lang="ru-RU" sz="2400" b="0" dirty="0" err="1" smtClean="0">
                <a:solidFill>
                  <a:schemeClr val="tx1"/>
                </a:solidFill>
              </a:rPr>
              <a:t>пожаро</a:t>
            </a:r>
            <a:r>
              <a:rPr lang="en-US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smtClean="0">
                <a:solidFill>
                  <a:schemeClr val="tx1"/>
                </a:solidFill>
              </a:rPr>
              <a:t>тушения</a:t>
            </a:r>
            <a:r>
              <a:rPr lang="ru-RU" sz="2400" b="0" dirty="0">
                <a:solidFill>
                  <a:schemeClr val="tx1"/>
                </a:solidFill>
              </a:rPr>
              <a:t>; организацией пожарной охраны </a:t>
            </a:r>
            <a:r>
              <a:rPr lang="ru-RU" sz="2400" b="0" dirty="0" smtClean="0">
                <a:solidFill>
                  <a:schemeClr val="tx1"/>
                </a:solidFill>
              </a:rPr>
              <a:t>предприятия.</a:t>
            </a:r>
            <a:endParaRPr 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1752600"/>
            <a:ext cx="216832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43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Противопожарная </a:t>
            </a:r>
            <a:r>
              <a:rPr lang="ru-RU" sz="2400" b="0" dirty="0">
                <a:solidFill>
                  <a:schemeClr val="tx1"/>
                </a:solidFill>
              </a:rPr>
              <a:t>защита обеспечивается: выбором класса огнестойкости объекта и пределов огнестойкости строительных конструкций; ограничением распространения огня в случае возникновения очага пожара; применением систем </a:t>
            </a:r>
            <a:r>
              <a:rPr lang="ru-RU" sz="2400" b="0" dirty="0" err="1">
                <a:solidFill>
                  <a:schemeClr val="tx1"/>
                </a:solidFill>
              </a:rPr>
              <a:t>противодымной</a:t>
            </a:r>
            <a:r>
              <a:rPr lang="ru-RU" sz="2400" b="0" dirty="0">
                <a:solidFill>
                  <a:schemeClr val="tx1"/>
                </a:solidFill>
              </a:rPr>
              <a:t> защиты; обеспечением безопасной эвакуации людей; применением средств пожарной сигнализации, извещения и пожаротушения; организацией пожарной охраны </a:t>
            </a:r>
            <a:r>
              <a:rPr lang="ru-RU" sz="2400" b="0" dirty="0" smtClean="0">
                <a:solidFill>
                  <a:schemeClr val="tx1"/>
                </a:solidFill>
              </a:rPr>
              <a:t>предприятия.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Согласно Законодательству Р. Молдова, </a:t>
            </a:r>
            <a:r>
              <a:rPr lang="ru-RU" sz="2000" dirty="0">
                <a:solidFill>
                  <a:schemeClr val="tx1"/>
                </a:solidFill>
              </a:rPr>
              <a:t>обеспечение </a:t>
            </a:r>
            <a:r>
              <a:rPr lang="ru-RU" sz="2000" dirty="0" smtClean="0">
                <a:solidFill>
                  <a:schemeClr val="tx1"/>
                </a:solidFill>
              </a:rPr>
              <a:t>пожарной безопасности </a:t>
            </a:r>
            <a:r>
              <a:rPr lang="ru-RU" sz="2000" dirty="0">
                <a:solidFill>
                  <a:schemeClr val="tx1"/>
                </a:solidFill>
              </a:rPr>
              <a:t>предприятий, </a:t>
            </a:r>
            <a:r>
              <a:rPr lang="ru-RU" sz="2000" dirty="0" smtClean="0">
                <a:solidFill>
                  <a:schemeClr val="tx1"/>
                </a:solidFill>
              </a:rPr>
              <a:t>организаций, учреждений </a:t>
            </a:r>
            <a:r>
              <a:rPr lang="ru-RU" sz="2000" dirty="0">
                <a:solidFill>
                  <a:schemeClr val="tx1"/>
                </a:solidFill>
              </a:rPr>
              <a:t>возложено на руководителей или уполномоченных ими лиц. </a:t>
            </a:r>
            <a:endParaRPr 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77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6" y="1598927"/>
            <a:ext cx="63005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Владельцы </a:t>
            </a:r>
            <a:r>
              <a:rPr lang="ru-RU" sz="2300" b="0" dirty="0">
                <a:solidFill>
                  <a:schemeClr val="tx1"/>
                </a:solidFill>
              </a:rPr>
              <a:t>предприятий, </a:t>
            </a:r>
            <a:r>
              <a:rPr lang="ru-RU" sz="2300" b="0" dirty="0" err="1" smtClean="0">
                <a:solidFill>
                  <a:schemeClr val="tx1"/>
                </a:solidFill>
              </a:rPr>
              <a:t>учрежде</a:t>
            </a:r>
            <a:r>
              <a:rPr lang="en-US" sz="2300" b="0" dirty="0" smtClean="0">
                <a:solidFill>
                  <a:schemeClr val="tx1"/>
                </a:solidFill>
              </a:rPr>
              <a:t>-</a:t>
            </a:r>
            <a:r>
              <a:rPr lang="ru-RU" sz="2300" b="0" dirty="0" err="1" smtClean="0">
                <a:solidFill>
                  <a:schemeClr val="tx1"/>
                </a:solidFill>
              </a:rPr>
              <a:t>ний</a:t>
            </a:r>
            <a:r>
              <a:rPr lang="ru-RU" sz="2300" b="0" dirty="0" smtClean="0">
                <a:solidFill>
                  <a:schemeClr val="tx1"/>
                </a:solidFill>
              </a:rPr>
              <a:t> </a:t>
            </a:r>
            <a:r>
              <a:rPr lang="ru-RU" sz="2300" b="0" dirty="0">
                <a:solidFill>
                  <a:schemeClr val="tx1"/>
                </a:solidFill>
              </a:rPr>
              <a:t>и организаций, а также арендаторы обязаны: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1. Разрабатывать </a:t>
            </a:r>
            <a:r>
              <a:rPr lang="ru-RU" sz="2300" b="0" dirty="0">
                <a:solidFill>
                  <a:schemeClr val="tx1"/>
                </a:solidFill>
              </a:rPr>
              <a:t>комплексные мероприятия по обеспечению </a:t>
            </a:r>
            <a:r>
              <a:rPr lang="ru-RU" sz="2300" b="0" dirty="0" err="1" smtClean="0">
                <a:solidFill>
                  <a:schemeClr val="tx1"/>
                </a:solidFill>
              </a:rPr>
              <a:t>профилак</a:t>
            </a:r>
            <a:r>
              <a:rPr lang="en-US" sz="2300" b="0" dirty="0" smtClean="0">
                <a:solidFill>
                  <a:schemeClr val="tx1"/>
                </a:solidFill>
              </a:rPr>
              <a:t>-</a:t>
            </a:r>
            <a:r>
              <a:rPr lang="ru-RU" sz="2300" b="0" dirty="0" smtClean="0">
                <a:solidFill>
                  <a:schemeClr val="tx1"/>
                </a:solidFill>
              </a:rPr>
              <a:t>тики </a:t>
            </a:r>
            <a:r>
              <a:rPr lang="ru-RU" sz="2300" b="0" dirty="0">
                <a:solidFill>
                  <a:schemeClr val="tx1"/>
                </a:solidFill>
              </a:rPr>
              <a:t>пожарной </a:t>
            </a:r>
            <a:r>
              <a:rPr lang="ru-RU" sz="2300" b="0" dirty="0" smtClean="0">
                <a:solidFill>
                  <a:schemeClr val="tx1"/>
                </a:solidFill>
              </a:rPr>
              <a:t>безопасности.</a:t>
            </a:r>
            <a:endParaRPr lang="ru-RU" sz="2300" b="0" dirty="0">
              <a:solidFill>
                <a:schemeClr val="tx1"/>
              </a:solidFill>
            </a:endParaRP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2. В </a:t>
            </a:r>
            <a:r>
              <a:rPr lang="ru-RU" sz="2300" b="0" dirty="0">
                <a:solidFill>
                  <a:schemeClr val="tx1"/>
                </a:solidFill>
              </a:rPr>
              <a:t>соответствии с нормативными актами по пожарной </a:t>
            </a:r>
            <a:r>
              <a:rPr lang="ru-RU" sz="2300" b="0" dirty="0" smtClean="0">
                <a:solidFill>
                  <a:schemeClr val="tx1"/>
                </a:solidFill>
              </a:rPr>
              <a:t>безопасности - </a:t>
            </a:r>
            <a:r>
              <a:rPr lang="ru-RU" sz="2300" b="0" dirty="0">
                <a:solidFill>
                  <a:schemeClr val="tx1"/>
                </a:solidFill>
              </a:rPr>
              <a:t>разрабатывать, утверждать положения, инструкции, другие нормативные акты, действующие в пределах </a:t>
            </a:r>
            <a:r>
              <a:rPr lang="ru-RU" sz="2300" b="0" dirty="0" smtClean="0">
                <a:solidFill>
                  <a:schemeClr val="tx1"/>
                </a:solidFill>
              </a:rPr>
              <a:t>предприятия и </a:t>
            </a:r>
            <a:r>
              <a:rPr lang="ru-RU" sz="2300" b="0" dirty="0">
                <a:solidFill>
                  <a:schemeClr val="tx1"/>
                </a:solidFill>
              </a:rPr>
              <a:t>осуществлять постоянный контроль над их </a:t>
            </a:r>
            <a:r>
              <a:rPr lang="ru-RU" sz="2300" b="0" dirty="0" smtClean="0">
                <a:solidFill>
                  <a:schemeClr val="tx1"/>
                </a:solidFill>
              </a:rPr>
              <a:t>исполнением.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56" y="1733549"/>
            <a:ext cx="1983816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10" y="4045750"/>
            <a:ext cx="2011362" cy="211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626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3. Обеспечивать </a:t>
            </a:r>
            <a:r>
              <a:rPr lang="ru-RU" sz="2400" b="0" dirty="0">
                <a:solidFill>
                  <a:schemeClr val="tx1"/>
                </a:solidFill>
              </a:rPr>
              <a:t>исполнение противопожарных требований стандартов, норм, правил, а также исполнение предписаний и постановлений органов государственного пожарного </a:t>
            </a:r>
            <a:r>
              <a:rPr lang="ru-RU" sz="2400" b="0" dirty="0" smtClean="0">
                <a:solidFill>
                  <a:schemeClr val="tx1"/>
                </a:solidFill>
              </a:rPr>
              <a:t>надзора.</a:t>
            </a:r>
            <a:endParaRPr lang="ru-RU" sz="2400" b="0" dirty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4. Организовывать </a:t>
            </a:r>
            <a:r>
              <a:rPr lang="ru-RU" sz="2400" b="0" dirty="0">
                <a:solidFill>
                  <a:schemeClr val="tx1"/>
                </a:solidFill>
              </a:rPr>
              <a:t>обучение работников правилам пожарной безопасности и пропагандировать мероприятия по их </a:t>
            </a:r>
            <a:r>
              <a:rPr lang="ru-RU" sz="2400" b="0" dirty="0" smtClean="0">
                <a:solidFill>
                  <a:schemeClr val="tx1"/>
                </a:solidFill>
              </a:rPr>
              <a:t>обеспечению.</a:t>
            </a:r>
            <a:endParaRPr lang="ru-RU" sz="2400" b="0" dirty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5. Содержать </a:t>
            </a:r>
            <a:r>
              <a:rPr lang="ru-RU" sz="2400" b="0" dirty="0">
                <a:solidFill>
                  <a:schemeClr val="tx1"/>
                </a:solidFill>
              </a:rPr>
              <a:t>в исправном состоянии средства противопожарной защиты и связи, пожарную технику, оборудование и инвентарь, не допускать их использования не по </a:t>
            </a:r>
            <a:r>
              <a:rPr lang="ru-RU" sz="2400" b="0" dirty="0" smtClean="0">
                <a:solidFill>
                  <a:schemeClr val="tx1"/>
                </a:solidFill>
              </a:rPr>
              <a:t>назначению.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40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951" y="1598927"/>
            <a:ext cx="82581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6. Создавать </a:t>
            </a:r>
            <a:r>
              <a:rPr lang="ru-RU" sz="2300" b="0" dirty="0">
                <a:solidFill>
                  <a:schemeClr val="tx1"/>
                </a:solidFill>
              </a:rPr>
              <a:t>в случае необходимости, в соответствии с установленным порядком, подразделения пожарной безопасности и необходимую для их функционирования материально-техническую </a:t>
            </a:r>
            <a:r>
              <a:rPr lang="ru-RU" sz="2300" b="0" dirty="0" smtClean="0">
                <a:solidFill>
                  <a:schemeClr val="tx1"/>
                </a:solidFill>
              </a:rPr>
              <a:t>базу.</a:t>
            </a:r>
            <a:endParaRPr lang="ru-RU" sz="2300" b="0" dirty="0">
              <a:solidFill>
                <a:schemeClr val="tx1"/>
              </a:solidFill>
            </a:endParaRP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7. Подавать </a:t>
            </a:r>
            <a:r>
              <a:rPr lang="ru-RU" sz="2300" b="0" dirty="0">
                <a:solidFill>
                  <a:schemeClr val="tx1"/>
                </a:solidFill>
              </a:rPr>
              <a:t>по требованию государственной пожарной охраны сведения и документы о состоянии пожарной безопасности объектов и продукции, которая ими </a:t>
            </a:r>
            <a:r>
              <a:rPr lang="ru-RU" sz="2300" b="0" dirty="0" smtClean="0">
                <a:solidFill>
                  <a:schemeClr val="tx1"/>
                </a:solidFill>
              </a:rPr>
              <a:t>выпускается.</a:t>
            </a:r>
            <a:endParaRPr lang="ru-RU" sz="2300" b="0" dirty="0">
              <a:solidFill>
                <a:schemeClr val="tx1"/>
              </a:solidFill>
            </a:endParaRP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8. Проводить </a:t>
            </a:r>
            <a:r>
              <a:rPr lang="ru-RU" sz="2300" b="0" dirty="0">
                <a:solidFill>
                  <a:schemeClr val="tx1"/>
                </a:solidFill>
              </a:rPr>
              <a:t>мероприятия по внедрению автоматических средств выявления и тушения </a:t>
            </a:r>
            <a:r>
              <a:rPr lang="ru-RU" sz="2300" b="0" dirty="0" smtClean="0">
                <a:solidFill>
                  <a:schemeClr val="tx1"/>
                </a:solidFill>
              </a:rPr>
              <a:t>пожаров.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Своевременно </a:t>
            </a:r>
            <a:r>
              <a:rPr lang="ru-RU" sz="2000" dirty="0">
                <a:solidFill>
                  <a:schemeClr val="tx1"/>
                </a:solidFill>
              </a:rPr>
              <a:t>информировать пожарную охрану о неисправности пожарной техники, систем пожаротушения, водоснабжения и т.д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19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598927"/>
            <a:ext cx="7639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Меры </a:t>
            </a:r>
            <a:r>
              <a:rPr lang="ru-RU" sz="2400" dirty="0">
                <a:solidFill>
                  <a:schemeClr val="tx1"/>
                </a:solidFill>
              </a:rPr>
              <a:t>пожарной безопасности при проектировании генеральных планов промышленных </a:t>
            </a:r>
            <a:r>
              <a:rPr lang="ru-RU" sz="2400" dirty="0" smtClean="0">
                <a:solidFill>
                  <a:schemeClr val="tx1"/>
                </a:solidFill>
              </a:rPr>
              <a:t>предприятий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1. Обеспечение </a:t>
            </a:r>
            <a:r>
              <a:rPr lang="ru-RU" sz="2400" b="0" dirty="0">
                <a:solidFill>
                  <a:schemeClr val="tx1"/>
                </a:solidFill>
              </a:rPr>
              <a:t>безопасных расстояний от границ промышленных предприятий до жилых и общественных зданий.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2. Зонирование </a:t>
            </a:r>
            <a:r>
              <a:rPr lang="ru-RU" sz="2400" b="0" dirty="0">
                <a:solidFill>
                  <a:schemeClr val="tx1"/>
                </a:solidFill>
              </a:rPr>
              <a:t>зданий и сооружений на территории промышленных предприятий с учетом их назначения и </a:t>
            </a:r>
            <a:r>
              <a:rPr lang="ru-RU" sz="2400" b="0" dirty="0" smtClean="0">
                <a:solidFill>
                  <a:schemeClr val="tx1"/>
                </a:solidFill>
              </a:rPr>
              <a:t>других </a:t>
            </a:r>
            <a:r>
              <a:rPr lang="ru-RU" sz="2400" b="0" dirty="0">
                <a:solidFill>
                  <a:schemeClr val="tx1"/>
                </a:solidFill>
              </a:rPr>
              <a:t>признаков.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3. Соблюдение </a:t>
            </a:r>
            <a:r>
              <a:rPr lang="ru-RU" sz="2400" b="0" dirty="0">
                <a:solidFill>
                  <a:schemeClr val="tx1"/>
                </a:solidFill>
              </a:rPr>
              <a:t>требуемых противопожарных разрывов между зданиями и сооружениями предприятия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5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Здания </a:t>
            </a:r>
            <a:r>
              <a:rPr lang="ru-RU" sz="2400" b="0" dirty="0">
                <a:solidFill>
                  <a:schemeClr val="tx1"/>
                </a:solidFill>
              </a:rPr>
              <a:t>и сооружения, с учетом категории производства, группируют в зоны. Зоны и сами здания и сооружения внутри каждой зоны размещают с учетом рельефа местности, розы ветров и противопожарных разрывов, чтобы возникший пожар не мог причинить ущерб соседним объектам. Так, помещения, в которых расположено производство категории А, по отношению к зданию с категорией В или </a:t>
            </a:r>
            <a:r>
              <a:rPr lang="ru-RU" sz="2400" b="0" dirty="0" err="1" smtClean="0">
                <a:solidFill>
                  <a:schemeClr val="tx1"/>
                </a:solidFill>
              </a:rPr>
              <a:t>битумоварочные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котлы по отношению к штабелям пиломатериалов должны располагаться с подветренной стороны, ниже по рельефу местности.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98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156" y="1598927"/>
            <a:ext cx="71071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Во </a:t>
            </a:r>
            <a:r>
              <a:rPr lang="ru-RU" sz="2400" b="0" dirty="0">
                <a:solidFill>
                  <a:schemeClr val="tx1"/>
                </a:solidFill>
              </a:rPr>
              <a:t>многих случаях расстояние между промышленными </a:t>
            </a:r>
            <a:r>
              <a:rPr lang="ru-RU" sz="2400" b="0" dirty="0" smtClean="0">
                <a:solidFill>
                  <a:schemeClr val="tx1"/>
                </a:solidFill>
              </a:rPr>
              <a:t>предприятиями </a:t>
            </a:r>
            <a:r>
              <a:rPr lang="ru-RU" sz="2400" b="0" dirty="0">
                <a:solidFill>
                  <a:schemeClr val="tx1"/>
                </a:solidFill>
              </a:rPr>
              <a:t>и жилыми, общественными зданиями определяется </a:t>
            </a:r>
            <a:r>
              <a:rPr lang="ru-RU" sz="2400" b="0" dirty="0" smtClean="0">
                <a:solidFill>
                  <a:schemeClr val="tx1"/>
                </a:solidFill>
              </a:rPr>
              <a:t>необходимостью </a:t>
            </a:r>
            <a:r>
              <a:rPr lang="ru-RU" sz="2400" b="0" dirty="0">
                <a:solidFill>
                  <a:schemeClr val="tx1"/>
                </a:solidFill>
              </a:rPr>
              <a:t>создания санитарно-защитных зон, исходя из производственной вредности. </a:t>
            </a:r>
            <a:r>
              <a:rPr lang="en-US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Санитарно-защитные </a:t>
            </a:r>
            <a:r>
              <a:rPr lang="ru-RU" sz="2400" b="0" dirty="0">
                <a:solidFill>
                  <a:schemeClr val="tx1"/>
                </a:solidFill>
              </a:rPr>
              <a:t>зоны, как правило, по площади превышают противопожарные зоны, что удовлетворяет требованиям пожарной безопасности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056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800" dirty="0" smtClean="0">
                <a:solidFill>
                  <a:schemeClr val="tx1"/>
                </a:solidFill>
              </a:rPr>
              <a:t>Противопожарная профилактика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Противопожарная </a:t>
            </a:r>
            <a:r>
              <a:rPr lang="ru-RU" sz="2400" b="0" dirty="0">
                <a:solidFill>
                  <a:srgbClr val="C00000"/>
                </a:solidFill>
              </a:rPr>
              <a:t>профилактика </a:t>
            </a:r>
            <a:r>
              <a:rPr lang="ru-RU" sz="2400" b="0" dirty="0">
                <a:solidFill>
                  <a:schemeClr val="tx1"/>
                </a:solidFill>
              </a:rPr>
              <a:t>- комплекс организационных и технических мероприятий по предупреждению, локализации и ликвидации пожаров, а также по обеспечению безопасной эвакуации людей и материальных ценностей в случае пожаров.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Пожарная </a:t>
            </a:r>
            <a:r>
              <a:rPr lang="ru-RU" sz="2400" b="0" dirty="0">
                <a:solidFill>
                  <a:srgbClr val="C00000"/>
                </a:solidFill>
              </a:rPr>
              <a:t>безопасность </a:t>
            </a:r>
            <a:r>
              <a:rPr lang="ru-RU" sz="2400" b="0" dirty="0">
                <a:solidFill>
                  <a:schemeClr val="tx1"/>
                </a:solidFill>
              </a:rPr>
              <a:t>- это такое состояние промышленного объекта, при котором исключается возможность пожара, а в случае его возникновения предупреждается влияние на людей опасных факторов и обеспечивается защита материальных ценностей.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506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25" y="1598927"/>
            <a:ext cx="8273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При </a:t>
            </a:r>
            <a:r>
              <a:rPr lang="ru-RU" sz="2400" b="0" dirty="0">
                <a:solidFill>
                  <a:schemeClr val="tx1"/>
                </a:solidFill>
              </a:rPr>
              <a:t>разработке </a:t>
            </a:r>
            <a:r>
              <a:rPr lang="ru-RU" sz="2400" b="0" dirty="0" err="1">
                <a:solidFill>
                  <a:schemeClr val="tx1"/>
                </a:solidFill>
              </a:rPr>
              <a:t>стройгенплана</a:t>
            </a:r>
            <a:r>
              <a:rPr lang="ru-RU" sz="2400" b="0" dirty="0">
                <a:solidFill>
                  <a:schemeClr val="tx1"/>
                </a:solidFill>
              </a:rPr>
              <a:t> и ППР показывают размещение административно-бытовых, временных сооружений, складов, площадок для стоянки строительных машин, дорог, зданий и сооружений, подлежащих сносу, сетей пожарного водоснабжения, ограждений </a:t>
            </a:r>
            <a:r>
              <a:rPr lang="ru-RU" sz="2400" b="0" dirty="0" err="1">
                <a:solidFill>
                  <a:schemeClr val="tx1"/>
                </a:solidFill>
              </a:rPr>
              <a:t>и.т.д</a:t>
            </a:r>
            <a:r>
              <a:rPr lang="ru-RU" sz="2400" b="0" dirty="0">
                <a:solidFill>
                  <a:schemeClr val="tx1"/>
                </a:solidFill>
              </a:rPr>
              <a:t>. На </a:t>
            </a:r>
            <a:r>
              <a:rPr lang="ru-RU" sz="2400" b="0" dirty="0" err="1">
                <a:solidFill>
                  <a:schemeClr val="tx1"/>
                </a:solidFill>
              </a:rPr>
              <a:t>стройгенплане</a:t>
            </a:r>
            <a:r>
              <a:rPr lang="ru-RU" sz="2400" b="0" dirty="0">
                <a:solidFill>
                  <a:schemeClr val="tx1"/>
                </a:solidFill>
              </a:rPr>
              <a:t> выделяют специальные места (площадки) для производства пожароопасных работ (огневых работ). </a:t>
            </a:r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Все </a:t>
            </a:r>
            <a:r>
              <a:rPr lang="ru-RU" sz="2400" b="0" dirty="0">
                <a:solidFill>
                  <a:schemeClr val="tx1"/>
                </a:solidFill>
              </a:rPr>
              <a:t>вопросы противопожарной защиты находят отражение в календарном плане, который </a:t>
            </a:r>
            <a:r>
              <a:rPr lang="ru-RU" sz="2400" b="0" dirty="0" smtClean="0">
                <a:solidFill>
                  <a:schemeClr val="tx1"/>
                </a:solidFill>
              </a:rPr>
              <a:t>составляется </a:t>
            </a:r>
            <a:r>
              <a:rPr lang="ru-RU" sz="2400" b="0" dirty="0">
                <a:solidFill>
                  <a:schemeClr val="tx1"/>
                </a:solidFill>
              </a:rPr>
              <a:t>так, </a:t>
            </a:r>
            <a:r>
              <a:rPr lang="ru-RU" sz="2400" b="0" dirty="0" smtClean="0">
                <a:solidFill>
                  <a:schemeClr val="tx1"/>
                </a:solidFill>
              </a:rPr>
              <a:t>чтобы, приоритетно, были </a:t>
            </a:r>
            <a:r>
              <a:rPr lang="ru-RU" sz="2400" b="0" dirty="0">
                <a:solidFill>
                  <a:schemeClr val="tx1"/>
                </a:solidFill>
              </a:rPr>
              <a:t>осуществлены меры по предупреждению пожаров и их ликвидации.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37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На </a:t>
            </a:r>
            <a:r>
              <a:rPr lang="ru-RU" sz="2400" b="0" dirty="0">
                <a:solidFill>
                  <a:schemeClr val="tx1"/>
                </a:solidFill>
              </a:rPr>
              <a:t>территории предприятия должно быть не менее двух проездов. Ширина дорог при одностороннем движении должна быть не менее 4 метров, при двухстороннем - не менее 6 метров. Радиус закругления должен быть не менее 10 метров, а для провоза длинномерных конструкций и изделий - не менее 12 метров. На дорогах должны быть установлены дорожные знаки направления движения, скорость движения по прямым участкам не должна превышать 10 км/час, на участках поворотов и плохого обзора - 5 км/час. Дороги должны быть кольцевыми, </a:t>
            </a:r>
            <a:r>
              <a:rPr lang="ru-RU" sz="2400" b="0" dirty="0" err="1" smtClean="0">
                <a:solidFill>
                  <a:schemeClr val="tx1"/>
                </a:solidFill>
              </a:rPr>
              <a:t>беступиковыми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45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Кроме </a:t>
            </a:r>
            <a:r>
              <a:rPr lang="ru-RU" sz="2400" b="0" dirty="0">
                <a:solidFill>
                  <a:schemeClr val="tx1"/>
                </a:solidFill>
              </a:rPr>
              <a:t>того, обязательно предусматриваются меры по </a:t>
            </a:r>
            <a:r>
              <a:rPr lang="ru-RU" sz="2400" b="0" dirty="0" err="1">
                <a:solidFill>
                  <a:schemeClr val="tx1"/>
                </a:solidFill>
              </a:rPr>
              <a:t>молниезащите</a:t>
            </a:r>
            <a:r>
              <a:rPr lang="ru-RU" sz="2400" b="0" dirty="0">
                <a:solidFill>
                  <a:schemeClr val="tx1"/>
                </a:solidFill>
              </a:rPr>
              <a:t> зданий и строительных лесов, указываются способы хранения </a:t>
            </a:r>
            <a:r>
              <a:rPr lang="ru-RU" sz="2400" b="0" dirty="0" err="1" smtClean="0">
                <a:solidFill>
                  <a:schemeClr val="tx1"/>
                </a:solidFill>
              </a:rPr>
              <a:t>легковоспла</a:t>
            </a:r>
            <a:r>
              <a:rPr lang="ru-RU" sz="2400" b="0" dirty="0" smtClean="0">
                <a:solidFill>
                  <a:schemeClr val="tx1"/>
                </a:solidFill>
              </a:rPr>
              <a:t>-меняющихся </a:t>
            </a:r>
            <a:r>
              <a:rPr lang="ru-RU" sz="2400" b="0" dirty="0">
                <a:solidFill>
                  <a:schemeClr val="tx1"/>
                </a:solidFill>
              </a:rPr>
              <a:t>и горючих жидкостей. Передвижные вагончики (административно-бытовые помещения) располагают группами на расстоянии не менее 24 м от строящихся зданий. В группе может быть не более 10 вагончиков и расстояние между группами не менее 18 м. Ко всем строящимся и эксплуатируемым зданиям, в том числе и вагончикам, должен быть устроен свободный подъезд.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6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 </a:t>
            </a:r>
            <a:r>
              <a:rPr lang="ru-RU" sz="2400" b="0" dirty="0">
                <a:solidFill>
                  <a:schemeClr val="tx1"/>
                </a:solidFill>
              </a:rPr>
              <a:t>зданиям шириной более 18 м подъезды устраиваются с двух сторон, более 100 м </a:t>
            </a:r>
            <a:r>
              <a:rPr lang="ru-RU" sz="2400" b="0" dirty="0" smtClean="0">
                <a:solidFill>
                  <a:schemeClr val="tx1"/>
                </a:solidFill>
              </a:rPr>
              <a:t>- </a:t>
            </a:r>
            <a:r>
              <a:rPr lang="ru-RU" sz="2400" b="0" dirty="0">
                <a:solidFill>
                  <a:schemeClr val="tx1"/>
                </a:solidFill>
              </a:rPr>
              <a:t>с четырех.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Складировать </a:t>
            </a:r>
            <a:r>
              <a:rPr lang="ru-RU" sz="2400" b="0" dirty="0">
                <a:solidFill>
                  <a:schemeClr val="tx1"/>
                </a:solidFill>
              </a:rPr>
              <a:t>негорючие строительные материалы и конструкции в исключительных случаях можно в пределах противопожарных разрывов при условии, что вокруг строений остается свободная полоса шириной не менее 5 м с покрытием, укрепленным гравием, шлаком.</a:t>
            </a: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67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300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800" dirty="0">
                <a:solidFill>
                  <a:schemeClr val="tx1"/>
                </a:solidFill>
              </a:rPr>
              <a:t>Способы тушения пожаров</a:t>
            </a:r>
            <a:endParaRPr lang="ru-RU" sz="28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Способов </a:t>
            </a:r>
            <a:r>
              <a:rPr lang="ru-RU" sz="2400" b="0" dirty="0">
                <a:solidFill>
                  <a:schemeClr val="tx1"/>
                </a:solidFill>
              </a:rPr>
              <a:t>борьбы с различными видами, классами пожаров существует, как правило, несколько, поэтому важно в зависимости от ситуации на защищаемом объекте выбрать оптимальный; чтобы, сообразуясь с типом горения материалов, использовать самые эффективные из имеющихся первичных, технических средств пожаротушения – от ручного инструмента, переносных огнетушителей, комплектов ПК из </a:t>
            </a:r>
            <a:r>
              <a:rPr lang="ru-RU" sz="2400" b="0" u="sng" dirty="0">
                <a:solidFill>
                  <a:schemeClr val="tx1"/>
                </a:solidFill>
                <a:hlinkClick r:id="rId8"/>
              </a:rPr>
              <a:t>пожарных щитов</a:t>
            </a:r>
            <a:r>
              <a:rPr lang="ru-RU" sz="2400" b="0" dirty="0">
                <a:solidFill>
                  <a:schemeClr val="tx1"/>
                </a:solidFill>
              </a:rPr>
              <a:t>, шкафов до ручного пуска </a:t>
            </a:r>
            <a:r>
              <a:rPr lang="ru-RU" sz="2400" b="0" u="sng" dirty="0">
                <a:solidFill>
                  <a:schemeClr val="tx1"/>
                </a:solidFill>
                <a:hlinkClick r:id="rId9"/>
              </a:rPr>
              <a:t>насосных станций</a:t>
            </a:r>
            <a:r>
              <a:rPr lang="ru-RU" sz="2400" b="0" dirty="0">
                <a:solidFill>
                  <a:schemeClr val="tx1"/>
                </a:solidFill>
              </a:rPr>
              <a:t>, </a:t>
            </a:r>
            <a:r>
              <a:rPr lang="ru-RU" sz="2400" b="0" u="sng" dirty="0">
                <a:solidFill>
                  <a:schemeClr val="tx1"/>
                </a:solidFill>
                <a:hlinkClick r:id="rId10"/>
              </a:rPr>
              <a:t>стационарных систем пожаротушения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63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524000"/>
            <a:ext cx="69913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561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1598927"/>
            <a:ext cx="83595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Если пожар произошел</a:t>
            </a:r>
            <a:r>
              <a:rPr lang="ru-RU" sz="2400" b="0" dirty="0">
                <a:solidFill>
                  <a:schemeClr val="tx1"/>
                </a:solidFill>
              </a:rPr>
              <a:t>, то нужно использовать все доступные средства, способы, приемы тушения, чтобы ликвидировать его на начальной стадии с минимальными затратами и потерями.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Учитывая </a:t>
            </a:r>
            <a:r>
              <a:rPr lang="ru-RU" sz="2400" b="0" dirty="0">
                <a:solidFill>
                  <a:schemeClr val="tx1"/>
                </a:solidFill>
              </a:rPr>
              <a:t>параметры классов/подклассов возможных пожаров в зависимости от пожарной нагрузки в защищаемых помещениях основных зданий, вспомогательных/хозяйственных строений, </a:t>
            </a:r>
            <a:r>
              <a:rPr lang="ru-RU" sz="2400" b="0" dirty="0" smtClean="0">
                <a:solidFill>
                  <a:schemeClr val="tx1"/>
                </a:solidFill>
              </a:rPr>
              <a:t>инженерных /</a:t>
            </a:r>
            <a:r>
              <a:rPr lang="ru-RU" sz="2400" b="0" dirty="0">
                <a:solidFill>
                  <a:schemeClr val="tx1"/>
                </a:solidFill>
              </a:rPr>
              <a:t>технологических сооружений выбирают следующие основные способы их локализации/ликвидации:</a:t>
            </a:r>
          </a:p>
          <a:p>
            <a:pPr algn="just"/>
            <a:endParaRPr 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12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1. Механическое </a:t>
            </a:r>
            <a:r>
              <a:rPr lang="ru-RU" sz="2400" b="0" dirty="0">
                <a:solidFill>
                  <a:schemeClr val="tx1"/>
                </a:solidFill>
              </a:rPr>
              <a:t>воздействие на очаг пожара для срыва/сбивания пламени.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2. Максимальное </a:t>
            </a:r>
            <a:r>
              <a:rPr lang="ru-RU" sz="2400" b="0" dirty="0">
                <a:solidFill>
                  <a:schemeClr val="tx1"/>
                </a:solidFill>
              </a:rPr>
              <a:t>ограничение доступа О2 в зону горения, вплоть до полной изоляции очага пожара от поступления воздуха.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3. Удаление </a:t>
            </a:r>
            <a:r>
              <a:rPr lang="ru-RU" sz="2400" b="0" dirty="0">
                <a:solidFill>
                  <a:schemeClr val="tx1"/>
                </a:solidFill>
              </a:rPr>
              <a:t>твердых материалов, перекрывание путей подачи/попадания жидких, сыпучих веществ в зону горения.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4. Разбавление </a:t>
            </a:r>
            <a:r>
              <a:rPr lang="ru-RU" sz="2400" b="0" dirty="0">
                <a:solidFill>
                  <a:schemeClr val="tx1"/>
                </a:solidFill>
              </a:rPr>
              <a:t>количества/концентрации горючих твердых, жидких веществ в очаге пожара любыми негорючими составами, смесями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83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5" y="1598927"/>
            <a:ext cx="83119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5. Замедление </a:t>
            </a:r>
            <a:r>
              <a:rPr lang="ru-RU" sz="2400" b="0" dirty="0">
                <a:solidFill>
                  <a:schemeClr val="tx1"/>
                </a:solidFill>
              </a:rPr>
              <a:t>реакции горения введением специальных химически активных реагентов в очаг пламени/зону тления.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6. Охлаждение </a:t>
            </a:r>
            <a:r>
              <a:rPr lang="ru-RU" sz="2400" b="0" dirty="0">
                <a:solidFill>
                  <a:schemeClr val="tx1"/>
                </a:solidFill>
              </a:rPr>
              <a:t>очага пожара до значений ниже точки воспламенения горючих материалов, что будет способствовать быстрой ликвидации открытого </a:t>
            </a:r>
            <a:r>
              <a:rPr lang="ru-RU" sz="2400" b="0" dirty="0" smtClean="0">
                <a:solidFill>
                  <a:schemeClr val="tx1"/>
                </a:solidFill>
              </a:rPr>
              <a:t>огня, </a:t>
            </a:r>
            <a:r>
              <a:rPr lang="ru-RU" sz="2400" b="0" dirty="0">
                <a:solidFill>
                  <a:schemeClr val="tx1"/>
                </a:solidFill>
              </a:rPr>
              <a:t>а также предотвратит вторичное возгорание.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7. Создание </a:t>
            </a:r>
            <a:r>
              <a:rPr lang="ru-RU" sz="2400" b="0" dirty="0">
                <a:solidFill>
                  <a:schemeClr val="tx1"/>
                </a:solidFill>
              </a:rPr>
              <a:t>преград распространению пожара внутри трубопроводов, резервуаров, емкостей </a:t>
            </a:r>
            <a:r>
              <a:rPr lang="ru-RU" sz="2400" b="0" dirty="0" smtClean="0">
                <a:solidFill>
                  <a:schemeClr val="tx1"/>
                </a:solidFill>
              </a:rPr>
              <a:t>техно-логической линии установкой</a:t>
            </a:r>
            <a:r>
              <a:rPr lang="ru-RU" sz="2400" b="0" dirty="0">
                <a:solidFill>
                  <a:schemeClr val="tx1"/>
                </a:solidFill>
              </a:rPr>
              <a:t> </a:t>
            </a:r>
            <a:r>
              <a:rPr lang="ru-RU" sz="2400" b="0" dirty="0" err="1" smtClean="0">
                <a:solidFill>
                  <a:schemeClr val="tx1"/>
                </a:solidFill>
              </a:rPr>
              <a:t>огнепреградителей</a:t>
            </a:r>
            <a:r>
              <a:rPr lang="ru-RU" sz="2400" b="0" dirty="0" smtClean="0">
                <a:solidFill>
                  <a:schemeClr val="tx1"/>
                </a:solidFill>
              </a:rPr>
              <a:t>, </a:t>
            </a:r>
            <a:r>
              <a:rPr lang="ru-RU" sz="2400" b="0" dirty="0">
                <a:solidFill>
                  <a:schemeClr val="tx1"/>
                </a:solidFill>
              </a:rPr>
              <a:t>когда пламя, распространяясь через узкие каналы их насадки, быстро теряет тепловую энергию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66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25" y="1598927"/>
            <a:ext cx="838814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Огнестойкость строительных конструкций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Огнестойкость </a:t>
            </a:r>
            <a:r>
              <a:rPr lang="ru-RU" sz="2400" b="0" dirty="0">
                <a:solidFill>
                  <a:schemeClr val="tx1"/>
                </a:solidFill>
              </a:rPr>
              <a:t>строительных конструкций – свойство конструкций сохранять несущую и ограждающую способность в условиях пожара. По степени огнестойкости определяется минимальное расстояние между зданиями и </a:t>
            </a:r>
            <a:r>
              <a:rPr lang="ru-RU" sz="2400" b="0" dirty="0" smtClean="0">
                <a:solidFill>
                  <a:schemeClr val="tx1"/>
                </a:solidFill>
              </a:rPr>
              <a:t>сооружениями (см. табл.).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соответствии со строительными нормами и правилами имеется восемь степеней огнестойкости зданий и сооружений, которые характеризуются пределами огнестойкости основных строительных </a:t>
            </a:r>
            <a:r>
              <a:rPr lang="ru-RU" sz="2400" b="0" dirty="0" smtClean="0">
                <a:solidFill>
                  <a:schemeClr val="tx1"/>
                </a:solidFill>
              </a:rPr>
              <a:t>конструкций.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16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ru-RU" sz="2400" dirty="0">
                <a:solidFill>
                  <a:schemeClr val="tx1"/>
                </a:solidFill>
              </a:rPr>
              <a:t>Пожары наносят огромный материальный ущерб, приводят к травмам и гибели людей, так как сопровождаются возникновением опасных факторов, таких как открытый огонь, повышенная температура, токсичные вещества, дым, недостаток кислорода, повреждение и нарушение зданий, сооружений, взрывы технического оборудования и тому подобное. Поэтому выполнение правил пожарной безопасности на предприятиях является обязательным для всех должностных лиц и граждан.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82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42324"/>
              </p:ext>
            </p:extLst>
          </p:nvPr>
        </p:nvGraphicFramePr>
        <p:xfrm>
          <a:off x="565293" y="1598927"/>
          <a:ext cx="7775576" cy="4620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3894"/>
                <a:gridCol w="3248818"/>
                <a:gridCol w="1333500"/>
                <a:gridCol w="1249364"/>
              </a:tblGrid>
              <a:tr h="79929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Степень огнестойкости зданий или сооружений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Расстояние между зданиями и сооружениями, м, при степени огнестойкости зданий или сооружений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13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I и II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III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IY и Y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</a:tr>
              <a:tr h="2143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I и II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Не нормируется для зданий и сооружений с производствами категорий Г и Д, для зданий и сооружений с производствами категорий А, Б и 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</a:tr>
              <a:tr h="5334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III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</a:tr>
              <a:tr h="5334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IY и Y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542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 dirty="0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I </a:t>
            </a:r>
            <a:r>
              <a:rPr lang="ru-RU" sz="2400" b="0" dirty="0">
                <a:solidFill>
                  <a:srgbClr val="C00000"/>
                </a:solidFill>
              </a:rPr>
              <a:t>степень огнестойкости. </a:t>
            </a:r>
            <a:r>
              <a:rPr lang="ru-RU" sz="2400" b="0" dirty="0">
                <a:solidFill>
                  <a:schemeClr val="tx1"/>
                </a:solidFill>
              </a:rPr>
              <a:t>Здания с несущими и ограждающими конструкциями из естественных или искусственных каменных материалов, бетона или железобетона с применением листовых и плитных негорючих материалов.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II </a:t>
            </a:r>
            <a:r>
              <a:rPr lang="ru-RU" sz="2400" b="0" dirty="0">
                <a:solidFill>
                  <a:srgbClr val="C00000"/>
                </a:solidFill>
              </a:rPr>
              <a:t>степень огнестойкости. </a:t>
            </a:r>
            <a:r>
              <a:rPr lang="ru-RU" sz="2400" b="0" dirty="0">
                <a:solidFill>
                  <a:schemeClr val="tx1"/>
                </a:solidFill>
              </a:rPr>
              <a:t>Здания с несущими и ограждающими конструкциями из естественных или искусственных каменных материалов, бетона или железобетона с применением листовых и плитных негорючих материалов. В покрытиях зданий допускаются незащищенные стальные конструкции.</a:t>
            </a: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10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>
                <a:solidFill>
                  <a:srgbClr val="C00000"/>
                </a:solidFill>
              </a:rPr>
              <a:t>III степень огнестойкости. </a:t>
            </a:r>
            <a:r>
              <a:rPr lang="ru-RU" sz="2400" b="0" dirty="0">
                <a:solidFill>
                  <a:schemeClr val="tx1"/>
                </a:solidFill>
              </a:rPr>
              <a:t>Здания с несущими и ограждающими конструкциями из естественных или искусственных каменных материалов, бетона или железобетона. Для перекрытий допускается использование деревянных конструкций, защищенных штукатуркой или </a:t>
            </a:r>
            <a:r>
              <a:rPr lang="ru-RU" sz="2400" b="0" dirty="0" err="1">
                <a:solidFill>
                  <a:schemeClr val="tx1"/>
                </a:solidFill>
              </a:rPr>
              <a:t>трудногорючими</a:t>
            </a:r>
            <a:r>
              <a:rPr lang="ru-RU" sz="2400" b="0" dirty="0">
                <a:solidFill>
                  <a:schemeClr val="tx1"/>
                </a:solidFill>
              </a:rPr>
              <a:t> листовыми, а также плитными материалами. К элементам покрытий не предъявляются требования по пределам огнестойкости и пределам распространения огня; при этом элементы покрытия из древесины подвергаются огнезащитной обработке.</a:t>
            </a: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07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IV </a:t>
            </a:r>
            <a:r>
              <a:rPr lang="ru-RU" sz="2400" b="0" dirty="0">
                <a:solidFill>
                  <a:srgbClr val="C00000"/>
                </a:solidFill>
              </a:rPr>
              <a:t>степень огнестойкости. </a:t>
            </a:r>
            <a:r>
              <a:rPr lang="ru-RU" sz="2400" b="0" dirty="0">
                <a:solidFill>
                  <a:schemeClr val="tx1"/>
                </a:solidFill>
              </a:rPr>
              <a:t>Здания с несущими и ограждающими конструкциями из цельной или клееной древесины и других горючих и </a:t>
            </a:r>
            <a:r>
              <a:rPr lang="ru-RU" sz="2400" b="0" dirty="0" err="1">
                <a:solidFill>
                  <a:schemeClr val="tx1"/>
                </a:solidFill>
              </a:rPr>
              <a:t>трудногорючих</a:t>
            </a:r>
            <a:r>
              <a:rPr lang="ru-RU" sz="2400" b="0" dirty="0">
                <a:solidFill>
                  <a:schemeClr val="tx1"/>
                </a:solidFill>
              </a:rPr>
              <a:t> материалов, защищенных от воздействия огня и высоких температур штукатуркой или другими листовыми или плитными материалами. К элементам покрытий не предъявляются требования по пределам огнестойкости и пределам распространения огня; при этом элементы покрытия из древесины подвергаются огнезащитной обработке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22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/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V </a:t>
            </a:r>
            <a:r>
              <a:rPr lang="ru-RU" sz="2400" b="0" dirty="0">
                <a:solidFill>
                  <a:srgbClr val="C00000"/>
                </a:solidFill>
              </a:rPr>
              <a:t>степень огнестойкости. </a:t>
            </a:r>
            <a:r>
              <a:rPr lang="ru-RU" sz="2400" b="0" dirty="0">
                <a:solidFill>
                  <a:schemeClr val="tx1"/>
                </a:solidFill>
              </a:rPr>
              <a:t>Здания, к несущим и ограждающим конструкциям которых не </a:t>
            </a:r>
            <a:r>
              <a:rPr lang="ru-RU" sz="2400" b="0" dirty="0" err="1" smtClean="0">
                <a:solidFill>
                  <a:schemeClr val="tx1"/>
                </a:solidFill>
              </a:rPr>
              <a:t>предъяв-ляются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требования по </a:t>
            </a:r>
            <a:r>
              <a:rPr lang="ru-RU" sz="2400" b="0">
                <a:solidFill>
                  <a:schemeClr val="tx1"/>
                </a:solidFill>
              </a:rPr>
              <a:t>пределам </a:t>
            </a:r>
            <a:r>
              <a:rPr lang="ru-RU" sz="2400" b="0" smtClean="0">
                <a:solidFill>
                  <a:schemeClr val="tx1"/>
                </a:solidFill>
              </a:rPr>
              <a:t>огнестойкости </a:t>
            </a:r>
            <a:r>
              <a:rPr lang="ru-RU" sz="2400" b="0" dirty="0">
                <a:solidFill>
                  <a:schemeClr val="tx1"/>
                </a:solidFill>
              </a:rPr>
              <a:t>и пределам распространения огня.</a:t>
            </a:r>
          </a:p>
          <a:p>
            <a:pPr algn="just"/>
            <a:r>
              <a:rPr lang="ru-RU" sz="2000" b="0" dirty="0" smtClean="0"/>
              <a:t>	</a:t>
            </a:r>
            <a:r>
              <a:rPr lang="ru-RU" sz="2000" b="0" dirty="0" smtClean="0">
                <a:solidFill>
                  <a:schemeClr val="tx1"/>
                </a:solidFill>
              </a:rPr>
              <a:t>Предельное </a:t>
            </a:r>
            <a:r>
              <a:rPr lang="ru-RU" sz="2000" b="0" dirty="0">
                <a:solidFill>
                  <a:schemeClr val="tx1"/>
                </a:solidFill>
              </a:rPr>
              <a:t>состояние в зависимости от вида конструкций характеризуется несущей способностью, обрушением или прогибом в зависимости от типа конструкции; теплоизолирующей способностью (повышение температуры на необогреваемой поверхности в среднем более чем на 190 °С в сравнении с температурой конструкции до испытания или более 220 °С независимо от температуры конструкции до испытания); плотностью (образование в конструкциях сквозных трещин или сквозных отверстий, через которые проникают продукты горения или пламя). </a:t>
            </a:r>
            <a:endParaRPr 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323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Первичные средства </a:t>
            </a:r>
            <a:r>
              <a:rPr lang="ru-RU" sz="2800" dirty="0" smtClean="0">
                <a:solidFill>
                  <a:schemeClr val="tx1"/>
                </a:solidFill>
              </a:rPr>
              <a:t>пожаротушения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 </a:t>
            </a:r>
            <a:r>
              <a:rPr lang="ru-RU" sz="2400" b="0" dirty="0">
                <a:solidFill>
                  <a:schemeClr val="tx1"/>
                </a:solidFill>
              </a:rPr>
              <a:t>первичным средствам пожаротушения следует относить различные предметы или типы материалов, способные ликвидировать или, хотя бы, минимизировать возгорание на его начальном этапе. </a:t>
            </a:r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Это </a:t>
            </a:r>
            <a:r>
              <a:rPr lang="ru-RU" sz="2400" b="0" dirty="0">
                <a:solidFill>
                  <a:schemeClr val="tx1"/>
                </a:solidFill>
              </a:rPr>
              <a:t>различного рода огнетушители,  внутренние пожарные краны, пожарный инвентарь (бочки для воды, ведра пожарные, ткань асбестовая, ящики с песком, пожарные щиты и </a:t>
            </a:r>
            <a:r>
              <a:rPr lang="ru-RU" sz="2400" b="0" dirty="0" smtClean="0">
                <a:solidFill>
                  <a:schemeClr val="tx1"/>
                </a:solidFill>
              </a:rPr>
              <a:t>стенды),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 smtClean="0">
                <a:solidFill>
                  <a:schemeClr val="tx1"/>
                </a:solidFill>
              </a:rPr>
              <a:t>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также  пожарный инструмент (багры, ломы, топоры, ножницы для резки решеток и др</a:t>
            </a:r>
            <a:r>
              <a:rPr lang="ru-RU" sz="2400" b="0" dirty="0" smtClean="0">
                <a:solidFill>
                  <a:schemeClr val="tx1"/>
                </a:solidFill>
              </a:rPr>
              <a:t>.).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63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1598927"/>
            <a:ext cx="8359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Вода</a:t>
            </a:r>
            <a:r>
              <a:rPr lang="ru-RU" sz="2400" b="0" dirty="0">
                <a:solidFill>
                  <a:schemeClr val="tx1"/>
                </a:solidFill>
              </a:rPr>
              <a:t> — наиболее распространенное средство для тушения огня. Огнетушащие свойства ее заключаются главным образом в способности охладить горящий предмет, снизить температуру пламени.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Вода </a:t>
            </a:r>
            <a:r>
              <a:rPr lang="ru-RU" sz="2400" b="0" dirty="0">
                <a:solidFill>
                  <a:schemeClr val="tx1"/>
                </a:solidFill>
              </a:rPr>
              <a:t>электропроводна, поэтому ее нельзя использовать для тушения сетей и установок, находящихся под напряжением. </a:t>
            </a:r>
            <a:r>
              <a:rPr lang="ru-RU" sz="2400" b="0" dirty="0" smtClean="0">
                <a:solidFill>
                  <a:schemeClr val="tx1"/>
                </a:solidFill>
              </a:rPr>
              <a:t>Обнаружив </a:t>
            </a:r>
            <a:r>
              <a:rPr lang="ru-RU" sz="2400" b="0" dirty="0">
                <a:solidFill>
                  <a:schemeClr val="tx1"/>
                </a:solidFill>
              </a:rPr>
              <a:t>загорание электрической сети, необходимо в первую очередь обесточить электропроводку, а затем выключить общий рубильник (автомат) на щите ввода. После этого приступают к ликвидации очагов горения, используя огнетушитель, воду, песок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9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1598927"/>
            <a:ext cx="8359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Запрещается </a:t>
            </a:r>
            <a:r>
              <a:rPr lang="ru-RU" sz="2400" b="0" dirty="0">
                <a:solidFill>
                  <a:schemeClr val="tx1"/>
                </a:solidFill>
              </a:rPr>
              <a:t>тушить водой горящий бензин, керосин, масла и другие легко­воспламеняющиеся и горючие жидкости в условиях жилого дома, гаража или сарая. Эти жидкости, будучи легче воды, всплывают на ее поверхность и продолжают гореть, увеличивая площадь горения при растекании воды. Поэтому для их тушения, кроме огнетушителей, следует применять песок, землю, соду, а также использовать плотные ткани, шерстяные одеяла, пальто, смоченные водой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29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" y="1598927"/>
            <a:ext cx="78771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endParaRPr lang="ru-RU" sz="2400" b="0" dirty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Песок </a:t>
            </a:r>
            <a:r>
              <a:rPr lang="ru-RU" sz="2400" b="0" dirty="0">
                <a:solidFill>
                  <a:schemeClr val="tx1"/>
                </a:solidFill>
              </a:rPr>
              <a:t>и земля с успехом применяются для тушения небольших очагов горения, в том числе при горении жидкостей (керосин, бензин, масла, смолы и др.).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Внутренний </a:t>
            </a:r>
            <a:r>
              <a:rPr lang="ru-RU" sz="2400" b="0" dirty="0">
                <a:solidFill>
                  <a:schemeClr val="tx1"/>
                </a:solidFill>
              </a:rPr>
              <a:t>пожарный кран предназначен для тушения загораний веществ и материалов, кроме электроустановок под напряжением. Размещается в специальном шкафчике, оборудуется стволом и рукавом, соединенным с краном.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 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58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1598927"/>
            <a:ext cx="83595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Кошма</a:t>
            </a:r>
            <a:r>
              <a:rPr lang="ru-RU" sz="2400" b="0" dirty="0">
                <a:solidFill>
                  <a:schemeClr val="tx1"/>
                </a:solidFill>
              </a:rPr>
              <a:t> служит для лишения огня необходимого тому доступа воздуха. Но данный метод эффективен, разумеется, только в ситуации с незначительным очагом возгорания.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начальной стадии пожара, когда требуется потушить небольшое возгорание или удержать распространение огня до прибытия пожарных, необходимо использовать </a:t>
            </a:r>
            <a:r>
              <a:rPr lang="ru-RU" sz="2400" b="0" dirty="0" smtClean="0">
                <a:solidFill>
                  <a:schemeClr val="tx1"/>
                </a:solidFill>
              </a:rPr>
              <a:t>огнетушители. </a:t>
            </a:r>
            <a:r>
              <a:rPr lang="ru-RU" sz="2400" b="0" dirty="0">
                <a:solidFill>
                  <a:schemeClr val="tx1"/>
                </a:solidFill>
              </a:rPr>
              <a:t>Каждый человек должен знать, как устроен и как действует огнетушитель,  уметь обращаться с ним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46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6" y="1598927"/>
            <a:ext cx="8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	Основы </a:t>
            </a:r>
            <a:r>
              <a:rPr lang="ru-RU" sz="2400" dirty="0">
                <a:solidFill>
                  <a:schemeClr val="tx1"/>
                </a:solidFill>
              </a:rPr>
              <a:t>пожарной безопасности закладываются на стадии проектирования предприятия, здания, сооружения, планирования технологического процесса, установления оснащения, то есть учитывается </a:t>
            </a:r>
            <a:r>
              <a:rPr lang="ru-RU" sz="2400" dirty="0" err="1">
                <a:solidFill>
                  <a:schemeClr val="tx1"/>
                </a:solidFill>
              </a:rPr>
              <a:t>инженерно</a:t>
            </a:r>
            <a:r>
              <a:rPr lang="ru-RU" sz="2400" dirty="0">
                <a:solidFill>
                  <a:schemeClr val="tx1"/>
                </a:solidFill>
              </a:rPr>
              <a:t> - технологическими мероприятиями, которые представлены в проектах при разработке проектной документации на строительство, и требует сурового выполнения противопожарных правил в процессе эксплуатации.</a:t>
            </a: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41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1598927"/>
            <a:ext cx="83595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Огнетушители</a:t>
            </a:r>
            <a:r>
              <a:rPr lang="ru-RU" sz="2400" b="0" dirty="0">
                <a:solidFill>
                  <a:schemeClr val="tx1"/>
                </a:solidFill>
              </a:rPr>
              <a:t> разделяются на следующие типы:     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Пенные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  <a:r>
              <a:rPr lang="ru-RU" sz="2400" b="0" dirty="0">
                <a:solidFill>
                  <a:schemeClr val="tx1"/>
                </a:solidFill>
              </a:rPr>
              <a:t> Для тушения горючих жидкостей (бензин, масло, лак, краска) и очагов пожаров твердых материалов на площади не более </a:t>
            </a:r>
            <a:r>
              <a:rPr lang="ru-RU" sz="2400" b="0" dirty="0" smtClean="0">
                <a:solidFill>
                  <a:schemeClr val="tx1"/>
                </a:solidFill>
              </a:rPr>
              <a:t>1 м2</a:t>
            </a:r>
            <a:r>
              <a:rPr lang="ru-RU" sz="2400" b="0" dirty="0">
                <a:solidFill>
                  <a:schemeClr val="tx1"/>
                </a:solidFill>
              </a:rPr>
              <a:t>, за исключением установок, находящихся под напряжением.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Порошковые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  <a:r>
              <a:rPr lang="ru-RU" sz="2400" b="0" dirty="0">
                <a:solidFill>
                  <a:schemeClr val="tx1"/>
                </a:solidFill>
              </a:rPr>
              <a:t> Для тушения загораний легковоспламеняющихся и горючих жидкостей (лаков, красок, пластмасс, электроустановок, находящихся под напряжением до 1000 вольт).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55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1598927"/>
            <a:ext cx="83595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Углекислотные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  <a:r>
              <a:rPr lang="ru-RU" sz="2400" b="0" dirty="0">
                <a:solidFill>
                  <a:schemeClr val="tx1"/>
                </a:solidFill>
              </a:rPr>
              <a:t> Для тушения различных веществ и материалов, электроустановок под напряжением, любых жидкостей. Эти огнетушители не имеют себе равных при тушении пожара в архивах, хранилищах произведений искусств.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b="0" dirty="0" smtClean="0">
                <a:solidFill>
                  <a:schemeClr val="tx1"/>
                </a:solidFill>
              </a:rPr>
              <a:t>Огнетушители </a:t>
            </a:r>
            <a:r>
              <a:rPr lang="ru-RU" b="0" dirty="0">
                <a:solidFill>
                  <a:schemeClr val="tx1"/>
                </a:solidFill>
              </a:rPr>
              <a:t>следует располагать на защищаемом объекте в соответствии с требованиями таким образом, чтобы они были защищены от воздействия прямых солнечных лучей, тепловых потоков, механических воздействий и других неблагоприятных факторов (вибрация, агрессивная среда, повышенная влажность и т. д.). Они должны быть хорошо видны и легкодоступны в случае пожара. </a:t>
            </a: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96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1598927"/>
            <a:ext cx="8359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Предпочтительно </a:t>
            </a:r>
            <a:r>
              <a:rPr lang="ru-RU" sz="2400" b="0" dirty="0">
                <a:solidFill>
                  <a:schemeClr val="tx1"/>
                </a:solidFill>
              </a:rPr>
              <a:t>размещать огнетушители вблизи мест наиболее веро­ятного возникновения пожара, вдоль путей прохода, а также </a:t>
            </a:r>
            <a:r>
              <a:rPr lang="ru-RU" sz="2400" b="0" dirty="0" smtClean="0">
                <a:solidFill>
                  <a:schemeClr val="tx1"/>
                </a:solidFill>
              </a:rPr>
              <a:t>около </a:t>
            </a:r>
            <a:r>
              <a:rPr lang="ru-RU" sz="2400" b="0" dirty="0">
                <a:solidFill>
                  <a:schemeClr val="tx1"/>
                </a:solidFill>
              </a:rPr>
              <a:t>выхода из помещения. Огнетушители не должны препятствовать эва­куации людей во время пожара.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Огнетушитель </a:t>
            </a:r>
            <a:r>
              <a:rPr lang="ru-RU" sz="2400" b="0" dirty="0">
                <a:solidFill>
                  <a:schemeClr val="tx1"/>
                </a:solidFill>
              </a:rPr>
              <a:t>должен храниться вдали от отопительных приборов и прямых солнечных лучей, при средней температуре, вне досягаемости детей.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От </a:t>
            </a:r>
            <a:r>
              <a:rPr lang="ru-RU" sz="2400" b="0" dirty="0">
                <a:solidFill>
                  <a:schemeClr val="tx1"/>
                </a:solidFill>
              </a:rPr>
              <a:t>скорости реакции человека на возможное возгорание зависит многое, и поэтому инструменты, причисленные к этой категории, всегда следует держать неподалёку, в доступном и удобном месте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44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1598927"/>
            <a:ext cx="83595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0" dirty="0" smtClean="0">
              <a:solidFill>
                <a:schemeClr val="tx1"/>
              </a:solidFill>
            </a:endParaRPr>
          </a:p>
          <a:p>
            <a:endParaRPr lang="ru-RU" sz="2400" b="0" dirty="0">
              <a:solidFill>
                <a:schemeClr val="tx1"/>
              </a:solidFill>
            </a:endParaRPr>
          </a:p>
          <a:p>
            <a:endParaRPr lang="ru-RU" sz="2400" b="0" dirty="0" smtClean="0">
              <a:solidFill>
                <a:schemeClr val="tx1"/>
              </a:solidFill>
            </a:endParaRPr>
          </a:p>
          <a:p>
            <a:endParaRPr lang="ru-RU" sz="2400" b="0" dirty="0">
              <a:solidFill>
                <a:schemeClr val="tx1"/>
              </a:solidFill>
            </a:endParaRPr>
          </a:p>
          <a:p>
            <a:endParaRPr lang="ru-RU" sz="2400" b="0" dirty="0" smtClean="0">
              <a:solidFill>
                <a:schemeClr val="tx1"/>
              </a:solidFill>
            </a:endParaRPr>
          </a:p>
          <a:p>
            <a:endParaRPr lang="ru-RU" sz="2400" b="0" dirty="0">
              <a:solidFill>
                <a:schemeClr val="tx1"/>
              </a:solidFill>
            </a:endParaRPr>
          </a:p>
          <a:p>
            <a:endParaRPr lang="ru-RU" sz="2400" b="0" dirty="0" smtClean="0">
              <a:solidFill>
                <a:schemeClr val="tx1"/>
              </a:solidFill>
            </a:endParaRPr>
          </a:p>
          <a:p>
            <a:endParaRPr lang="ru-RU" sz="2400" b="0" dirty="0">
              <a:solidFill>
                <a:schemeClr val="tx1"/>
              </a:solidFill>
            </a:endParaRPr>
          </a:p>
          <a:p>
            <a:endParaRPr lang="ru-RU" sz="2400" b="0" dirty="0" smtClean="0">
              <a:solidFill>
                <a:schemeClr val="tx1"/>
              </a:solidFill>
            </a:endParaRPr>
          </a:p>
          <a:p>
            <a:endParaRPr lang="ru-RU" sz="2400" b="0" dirty="0">
              <a:solidFill>
                <a:schemeClr val="tx1"/>
              </a:solidFill>
            </a:endParaRPr>
          </a:p>
          <a:p>
            <a:endParaRPr lang="ru-RU" sz="2400" b="0" dirty="0" smtClean="0">
              <a:solidFill>
                <a:schemeClr val="tx1"/>
              </a:solidFill>
            </a:endParaRPr>
          </a:p>
          <a:p>
            <a:endParaRPr lang="ru-RU" sz="2400" b="0" dirty="0">
              <a:solidFill>
                <a:schemeClr val="tx1"/>
              </a:solidFill>
            </a:endParaRPr>
          </a:p>
          <a:p>
            <a:r>
              <a:rPr lang="ru-RU" sz="2400" b="0" dirty="0">
                <a:solidFill>
                  <a:schemeClr val="tx1"/>
                </a:solidFill>
              </a:rPr>
              <a:t> 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598927"/>
            <a:ext cx="7991475" cy="464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41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3" y="1590674"/>
            <a:ext cx="6837217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710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7"/>
            <a:ext cx="7250019" cy="488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198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7"/>
            <a:ext cx="7318426" cy="483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287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425362"/>
            <a:ext cx="7450282" cy="503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138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600200"/>
            <a:ext cx="7431232" cy="485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44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425362"/>
            <a:ext cx="7545532" cy="50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63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Пожарная </a:t>
            </a:r>
            <a:r>
              <a:rPr lang="ru-RU" sz="2400" b="0" dirty="0">
                <a:solidFill>
                  <a:schemeClr val="tx1"/>
                </a:solidFill>
              </a:rPr>
              <a:t>безопасность промышленных предприятий состоит </a:t>
            </a:r>
            <a:r>
              <a:rPr lang="ru-RU" sz="2400" b="0" dirty="0" smtClean="0">
                <a:solidFill>
                  <a:schemeClr val="tx1"/>
                </a:solidFill>
              </a:rPr>
              <a:t>из: </a:t>
            </a:r>
            <a:r>
              <a:rPr lang="ru-RU" sz="2400" b="0" i="1" dirty="0">
                <a:solidFill>
                  <a:schemeClr val="tx1"/>
                </a:solidFill>
              </a:rPr>
              <a:t>системы предупреждения пожаров, системы пожарной защиты </a:t>
            </a:r>
            <a:r>
              <a:rPr lang="ru-RU" sz="2400" b="0" dirty="0">
                <a:solidFill>
                  <a:schemeClr val="tx1"/>
                </a:solidFill>
              </a:rPr>
              <a:t>и</a:t>
            </a:r>
            <a:r>
              <a:rPr lang="ru-RU" sz="2400" b="0" i="1" dirty="0">
                <a:solidFill>
                  <a:schemeClr val="tx1"/>
                </a:solidFill>
              </a:rPr>
              <a:t> организационно-технических мероприятий</a:t>
            </a:r>
            <a:r>
              <a:rPr lang="ru-RU" sz="2400" b="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Система </a:t>
            </a:r>
            <a:r>
              <a:rPr lang="ru-RU" sz="2400" b="0" dirty="0">
                <a:solidFill>
                  <a:srgbClr val="C00000"/>
                </a:solidFill>
              </a:rPr>
              <a:t>предупреждения пожаров </a:t>
            </a:r>
            <a:r>
              <a:rPr lang="ru-RU" sz="2400" b="0" dirty="0">
                <a:solidFill>
                  <a:schemeClr val="tx1"/>
                </a:solidFill>
              </a:rPr>
              <a:t>- это комплекс организационных и технических средств, направленных на исключение возможности возникновения пожаров, на предотвращение образования горючей и взрывоопасной среды путем регламентации содержимого горючих газов, паров и пыли в воздухе, а также исключение возможности возникновения источников загорания или </a:t>
            </a:r>
            <a:r>
              <a:rPr lang="ru-RU" sz="2400" b="0" dirty="0" smtClean="0">
                <a:solidFill>
                  <a:schemeClr val="tx1"/>
                </a:solidFill>
              </a:rPr>
              <a:t>взрыва</a:t>
            </a:r>
            <a:r>
              <a:rPr lang="ru-RU" sz="2400" b="0" dirty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859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1425362"/>
            <a:ext cx="7686675" cy="500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31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1" y="1425363"/>
            <a:ext cx="6559346" cy="24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2" y="3838576"/>
            <a:ext cx="6559346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17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/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К </a:t>
            </a:r>
            <a:r>
              <a:rPr lang="ru-RU" sz="2400" dirty="0">
                <a:solidFill>
                  <a:schemeClr val="tx1"/>
                </a:solidFill>
              </a:rPr>
              <a:t>категории А </a:t>
            </a:r>
            <a:r>
              <a:rPr lang="ru-RU" sz="2400" b="0" dirty="0">
                <a:solidFill>
                  <a:schemeClr val="tx1"/>
                </a:solidFill>
              </a:rPr>
              <a:t>относятся помещения, в которых находятся (обращаются) горючие газы, легковоспламеняющиеся жидкости с температурой вспышки не более 28 °С в таком количестве, что могут образовывать взрывоопасные </a:t>
            </a:r>
            <a:r>
              <a:rPr lang="ru-RU" sz="2400" b="0" dirty="0" err="1" smtClean="0">
                <a:solidFill>
                  <a:schemeClr val="tx1"/>
                </a:solidFill>
              </a:rPr>
              <a:t>парогазовоз</a:t>
            </a:r>
            <a:r>
              <a:rPr lang="en-US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smtClean="0">
                <a:solidFill>
                  <a:schemeClr val="tx1"/>
                </a:solidFill>
              </a:rPr>
              <a:t>душные </a:t>
            </a:r>
            <a:r>
              <a:rPr lang="ru-RU" sz="2400" b="0" dirty="0">
                <a:solidFill>
                  <a:schemeClr val="tx1"/>
                </a:solidFill>
              </a:rPr>
              <a:t>смеси, при воспламенении которых развивается расчетное избыточное давление взрыва в помещении, превышающее 5 кПа, и (или) вещества и материалы, способные взрываться и гореть при взаимодействии с водой, кислородом воздуха или друг с другом, в таком количестве, что расчетное избыточное давление взрыва в помещении превышает 5 кПа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23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endParaRPr lang="en-US" sz="2000" b="0" dirty="0">
              <a:solidFill>
                <a:schemeClr val="tx1"/>
              </a:solidFill>
            </a:endParaRPr>
          </a:p>
          <a:p>
            <a:pPr algn="just"/>
            <a:r>
              <a:rPr lang="en-US" sz="2000" b="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К </a:t>
            </a:r>
            <a:r>
              <a:rPr lang="ru-RU" sz="2400" dirty="0">
                <a:solidFill>
                  <a:schemeClr val="tx1"/>
                </a:solidFill>
              </a:rPr>
              <a:t>категории Б </a:t>
            </a:r>
            <a:r>
              <a:rPr lang="ru-RU" sz="2400" b="0" dirty="0">
                <a:solidFill>
                  <a:schemeClr val="tx1"/>
                </a:solidFill>
              </a:rPr>
              <a:t>относятся помещения, в которых находятся (обращаются) горючие пыли или волокна, легковоспламеняющиеся жидкости с температурой вспышки более 28 °С, горючие жидкости в таком количестве, что могут образовывать взрывоопасные пылевоздушные или паровоздушные смеси, при воспламенении которых развивается расчетное избыточное давление взрыва в помещении, превышающее 5 кПа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82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43" y="1598927"/>
            <a:ext cx="808638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sz="2400" dirty="0">
                <a:solidFill>
                  <a:schemeClr val="tx1"/>
                </a:solidFill>
              </a:rPr>
              <a:t>К категориям В1-В4 </a:t>
            </a:r>
            <a:r>
              <a:rPr lang="ru-RU" sz="2400" b="0" dirty="0">
                <a:solidFill>
                  <a:schemeClr val="tx1"/>
                </a:solidFill>
              </a:rPr>
              <a:t>относятся помещения, в которых находятся (обращаются) горючие и </a:t>
            </a:r>
            <a:r>
              <a:rPr lang="ru-RU" sz="2400" b="0" dirty="0" err="1">
                <a:solidFill>
                  <a:schemeClr val="tx1"/>
                </a:solidFill>
              </a:rPr>
              <a:t>трудногорючие</a:t>
            </a:r>
            <a:r>
              <a:rPr lang="ru-RU" sz="2400" b="0" dirty="0">
                <a:solidFill>
                  <a:schemeClr val="tx1"/>
                </a:solidFill>
              </a:rPr>
              <a:t> жидкости, твердые горючие и </a:t>
            </a:r>
            <a:r>
              <a:rPr lang="ru-RU" sz="2400" b="0" dirty="0" err="1">
                <a:solidFill>
                  <a:schemeClr val="tx1"/>
                </a:solidFill>
              </a:rPr>
              <a:t>трудногорючие</a:t>
            </a:r>
            <a:r>
              <a:rPr lang="ru-RU" sz="2400" b="0" dirty="0">
                <a:solidFill>
                  <a:schemeClr val="tx1"/>
                </a:solidFill>
              </a:rPr>
              <a:t> вещества и материалы (в том числе пыли и волокна), вещества и материалы, способные при взаимодействии с водой, кислородом воздуха или друг с другом только гореть, при условии, что помещения, в которых они находятся (обращаются), не относятся к категории А или Б.</a:t>
            </a:r>
          </a:p>
          <a:p>
            <a:pPr algn="just"/>
            <a:r>
              <a:rPr lang="en-US" sz="1800" b="0" dirty="0" smtClean="0">
                <a:solidFill>
                  <a:schemeClr val="tx1"/>
                </a:solidFill>
              </a:rPr>
              <a:t>	</a:t>
            </a:r>
            <a:r>
              <a:rPr lang="ru-RU" sz="1800" b="0" dirty="0" smtClean="0">
                <a:solidFill>
                  <a:schemeClr val="tx1"/>
                </a:solidFill>
              </a:rPr>
              <a:t>Отнесение </a:t>
            </a:r>
            <a:r>
              <a:rPr lang="ru-RU" sz="1800" b="0" dirty="0">
                <a:solidFill>
                  <a:schemeClr val="tx1"/>
                </a:solidFill>
              </a:rPr>
              <a:t>помещения к категории В1, В2, ВЗ или В4 осуществляется в зависимости от количества и способа размещения пожарной нагрузки в указанном помещении и его объемно-планировочных характеристик, а также от пожароопасных свойств веществ и материалов, составляющих пожарную нагрузку.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158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К </a:t>
            </a:r>
            <a:r>
              <a:rPr lang="ru-RU" sz="2400" dirty="0">
                <a:solidFill>
                  <a:schemeClr val="tx1"/>
                </a:solidFill>
              </a:rPr>
              <a:t>категории Г </a:t>
            </a:r>
            <a:r>
              <a:rPr lang="ru-RU" sz="2400" b="0" dirty="0">
                <a:solidFill>
                  <a:schemeClr val="tx1"/>
                </a:solidFill>
              </a:rPr>
              <a:t>относятся помещения, в которых находятся (обращаются) негорючие вещества и материалы в горячем, раскаленном или расплавленном состоянии, процесс обработки которых сопровождается выделением лучистого тепла, искр и пламени, и (или) горючие газы, жидкости и твердые вещества, которые сжигаются или утилизируются в качестве топлива.</a:t>
            </a:r>
          </a:p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К </a:t>
            </a:r>
            <a:r>
              <a:rPr lang="ru-RU" sz="2400" dirty="0">
                <a:solidFill>
                  <a:schemeClr val="tx1"/>
                </a:solidFill>
              </a:rPr>
              <a:t>категории Д </a:t>
            </a:r>
            <a:r>
              <a:rPr lang="ru-RU" sz="2400" b="0" dirty="0">
                <a:solidFill>
                  <a:schemeClr val="tx1"/>
                </a:solidFill>
              </a:rPr>
              <a:t>относятся помещения, в которых находятся (обращаются) негорючие вещества и материалы в холодном состоянии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79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	</a:t>
            </a:r>
            <a:r>
              <a:rPr lang="ru-RU" sz="2800" dirty="0" smtClean="0">
                <a:solidFill>
                  <a:schemeClr val="tx1"/>
                </a:solidFill>
              </a:rPr>
              <a:t>Категории </a:t>
            </a:r>
            <a:r>
              <a:rPr lang="ru-RU" sz="2800" dirty="0">
                <a:solidFill>
                  <a:schemeClr val="tx1"/>
                </a:solidFill>
              </a:rPr>
              <a:t>зданий, сооружений и строений по пожарной и </a:t>
            </a:r>
            <a:r>
              <a:rPr lang="ru-RU" sz="2800" dirty="0" err="1" smtClean="0">
                <a:solidFill>
                  <a:schemeClr val="tx1"/>
                </a:solidFill>
              </a:rPr>
              <a:t>взрыво</a:t>
            </a:r>
            <a:r>
              <a:rPr lang="en-US" sz="2800" dirty="0" smtClean="0">
                <a:solidFill>
                  <a:schemeClr val="tx1"/>
                </a:solidFill>
              </a:rPr>
              <a:t>-</a:t>
            </a:r>
            <a:r>
              <a:rPr lang="ru-RU" sz="2800" dirty="0" smtClean="0">
                <a:solidFill>
                  <a:schemeClr val="tx1"/>
                </a:solidFill>
              </a:rPr>
              <a:t>пожарной </a:t>
            </a:r>
            <a:r>
              <a:rPr lang="ru-RU" sz="2800" dirty="0">
                <a:solidFill>
                  <a:schemeClr val="tx1"/>
                </a:solidFill>
              </a:rPr>
              <a:t>опасности определяются исходя из доли и суммированной площади помещений той или иной категории опасности в этом здании, сооружении, строении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50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Здание </a:t>
            </a:r>
            <a:r>
              <a:rPr lang="ru-RU" sz="2400" b="0" dirty="0">
                <a:solidFill>
                  <a:schemeClr val="tx1"/>
                </a:solidFill>
              </a:rPr>
              <a:t>относится к категории А, если в нем суммированная площадь помещений категории А превышает 5% площади всех помещений или 200 м2.</a:t>
            </a:r>
          </a:p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Здание </a:t>
            </a:r>
            <a:r>
              <a:rPr lang="ru-RU" sz="2400" b="0" dirty="0">
                <a:solidFill>
                  <a:schemeClr val="tx1"/>
                </a:solidFill>
              </a:rPr>
              <a:t>не относится к категории А, если суммированная площадь помещений категории А в здании не превышает 25% суммированной площади всех размещенных в нем помещений (но не более 1000 м2) и эти помещения оснащаются установками автоматического пожаротушения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8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Здание </a:t>
            </a:r>
            <a:r>
              <a:rPr lang="ru-RU" sz="2400" b="0" dirty="0">
                <a:solidFill>
                  <a:schemeClr val="tx1"/>
                </a:solidFill>
              </a:rPr>
              <a:t>относится к категории Б, если одновременно выполнены следующие условия: здание не относится к категории А и суммированная площадь помещений категорий А и Б превышает 5% суммированной площади всех помещений или 200 м2.</a:t>
            </a:r>
          </a:p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Здание </a:t>
            </a:r>
            <a:r>
              <a:rPr lang="ru-RU" sz="2400" b="0" dirty="0">
                <a:solidFill>
                  <a:schemeClr val="tx1"/>
                </a:solidFill>
              </a:rPr>
              <a:t>не относится к категории Б, если суммированная площадь помещений категорий А и Б в здании не превышает 25% суммированной площади всех размещенных в нем помещений (но не более 1000 м2) и эти помещения оснащаются установками автоматического пожаротушения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637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793" y="1598927"/>
            <a:ext cx="822277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b="0" dirty="0" smtClean="0">
                <a:solidFill>
                  <a:schemeClr val="tx1"/>
                </a:solidFill>
              </a:rPr>
              <a:t>Здание </a:t>
            </a:r>
            <a:r>
              <a:rPr lang="ru-RU" b="0" dirty="0">
                <a:solidFill>
                  <a:schemeClr val="tx1"/>
                </a:solidFill>
              </a:rPr>
              <a:t>относится к категории В, если одновременно выполнены следующие условия: здание не относится к категории А или Б и суммированная площадь помещений категорий А, Б, В1, В2 и ВЗ превышает 5% (10 процентов, если в здании отсутствуют помещения категорий А и Б) </a:t>
            </a:r>
            <a:r>
              <a:rPr lang="ru-RU" b="0" dirty="0" err="1" smtClean="0">
                <a:solidFill>
                  <a:schemeClr val="tx1"/>
                </a:solidFill>
              </a:rPr>
              <a:t>суммиро</a:t>
            </a:r>
            <a:r>
              <a:rPr lang="en-US" b="0" dirty="0" smtClean="0">
                <a:solidFill>
                  <a:schemeClr val="tx1"/>
                </a:solidFill>
              </a:rPr>
              <a:t>-</a:t>
            </a:r>
            <a:r>
              <a:rPr lang="ru-RU" b="0" dirty="0" smtClean="0">
                <a:solidFill>
                  <a:schemeClr val="tx1"/>
                </a:solidFill>
              </a:rPr>
              <a:t>ванной </a:t>
            </a:r>
            <a:r>
              <a:rPr lang="ru-RU" b="0" dirty="0">
                <a:solidFill>
                  <a:schemeClr val="tx1"/>
                </a:solidFill>
              </a:rPr>
              <a:t>площади всех помещений.</a:t>
            </a:r>
          </a:p>
          <a:p>
            <a:pPr algn="just"/>
            <a:r>
              <a:rPr lang="en-US" b="0" dirty="0" smtClean="0">
                <a:solidFill>
                  <a:schemeClr val="tx1"/>
                </a:solidFill>
              </a:rPr>
              <a:t>	</a:t>
            </a:r>
            <a:r>
              <a:rPr lang="ru-RU" b="0" dirty="0" smtClean="0">
                <a:solidFill>
                  <a:schemeClr val="tx1"/>
                </a:solidFill>
              </a:rPr>
              <a:t>Здание </a:t>
            </a:r>
            <a:r>
              <a:rPr lang="ru-RU" b="0" dirty="0">
                <a:solidFill>
                  <a:schemeClr val="tx1"/>
                </a:solidFill>
              </a:rPr>
              <a:t>не относится к категории В, если суммированная площадь помещений категорий А, Б, В1, В2 и В3 в здании не превышает 25% суммированной площади всех размещенных в нем помещений (но не более 3500 м2) и эти помещения оснащаются установками автоматического пожаротушения</a:t>
            </a:r>
            <a:r>
              <a:rPr lang="ru-RU" b="0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77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575" y="1598927"/>
            <a:ext cx="83309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Исключению </a:t>
            </a:r>
            <a:r>
              <a:rPr lang="ru-RU" sz="2400" b="0" dirty="0">
                <a:solidFill>
                  <a:schemeClr val="tx1"/>
                </a:solidFill>
              </a:rPr>
              <a:t>и предотвращению пожаров содействует: герметизация производственного </a:t>
            </a:r>
            <a:r>
              <a:rPr lang="ru-RU" sz="2400" b="0" dirty="0" smtClean="0">
                <a:solidFill>
                  <a:schemeClr val="tx1"/>
                </a:solidFill>
              </a:rPr>
              <a:t>обору-</a:t>
            </a:r>
            <a:r>
              <a:rPr lang="ru-RU" sz="2400" b="0" dirty="0" err="1" smtClean="0">
                <a:solidFill>
                  <a:schemeClr val="tx1"/>
                </a:solidFill>
              </a:rPr>
              <a:t>дования</a:t>
            </a:r>
            <a:r>
              <a:rPr lang="ru-RU" sz="2400" b="0" dirty="0">
                <a:solidFill>
                  <a:schemeClr val="tx1"/>
                </a:solidFill>
              </a:rPr>
              <a:t>, замена горючих веществ, которые </a:t>
            </a:r>
            <a:r>
              <a:rPr lang="ru-RU" sz="2400" b="0" dirty="0" err="1" smtClean="0">
                <a:solidFill>
                  <a:schemeClr val="tx1"/>
                </a:solidFill>
              </a:rPr>
              <a:t>применя-ются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в технологических процессах на негорючие, ограничение объемов веществ, применяемых и </a:t>
            </a:r>
            <a:r>
              <a:rPr lang="ru-RU" sz="2400" b="0" dirty="0" err="1" smtClean="0">
                <a:solidFill>
                  <a:schemeClr val="tx1"/>
                </a:solidFill>
              </a:rPr>
              <a:t>сохра-няемых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на предприятии; контроль над концентрацией веществ в воздухе </a:t>
            </a:r>
            <a:r>
              <a:rPr lang="ru-RU" sz="2400" b="0" dirty="0" smtClean="0">
                <a:solidFill>
                  <a:schemeClr val="tx1"/>
                </a:solidFill>
              </a:rPr>
              <a:t>помещений </a:t>
            </a:r>
            <a:r>
              <a:rPr lang="ru-RU" sz="2400" b="0" dirty="0">
                <a:solidFill>
                  <a:schemeClr val="tx1"/>
                </a:solidFill>
              </a:rPr>
              <a:t>и технологическом оборудовании; применение рабочей и аварийной вентиляции; отвод горючей среды в </a:t>
            </a:r>
            <a:r>
              <a:rPr lang="ru-RU" sz="2400" b="0" dirty="0" smtClean="0">
                <a:solidFill>
                  <a:schemeClr val="tx1"/>
                </a:solidFill>
              </a:rPr>
              <a:t>безопасные </a:t>
            </a:r>
            <a:r>
              <a:rPr lang="ru-RU" sz="2400" b="0" dirty="0">
                <a:solidFill>
                  <a:schemeClr val="tx1"/>
                </a:solidFill>
              </a:rPr>
              <a:t>места; применение ингибирующих и </a:t>
            </a:r>
            <a:r>
              <a:rPr lang="ru-RU" sz="2400" b="0" dirty="0" err="1">
                <a:solidFill>
                  <a:schemeClr val="tx1"/>
                </a:solidFill>
              </a:rPr>
              <a:t>флегматизирующих</a:t>
            </a:r>
            <a:r>
              <a:rPr lang="ru-RU" sz="2400" b="0" dirty="0">
                <a:solidFill>
                  <a:schemeClr val="tx1"/>
                </a:solidFill>
              </a:rPr>
              <a:t> примесей; выбор безопасных скоростных режимов движения среды и пр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44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540" y="1598927"/>
            <a:ext cx="85270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Здание </a:t>
            </a:r>
            <a:r>
              <a:rPr lang="ru-RU" sz="2400" b="0" dirty="0">
                <a:solidFill>
                  <a:schemeClr val="tx1"/>
                </a:solidFill>
              </a:rPr>
              <a:t>относится к категории Г, если одновременно выполнены следующие условия: здание не относится к категории А, Б или В и суммированная площадь помещений категорий А, Б, В1, В2, В3 и Г превышает 5% суммированной площади всех помещений.</a:t>
            </a:r>
          </a:p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Здание </a:t>
            </a:r>
            <a:r>
              <a:rPr lang="ru-RU" sz="2400" b="0" dirty="0">
                <a:solidFill>
                  <a:schemeClr val="tx1"/>
                </a:solidFill>
              </a:rPr>
              <a:t>не относится к категории Г, если суммированная площадь помещений категорий А, Б, </a:t>
            </a:r>
            <a:r>
              <a:rPr lang="ru-RU" sz="2400" b="0" dirty="0" err="1">
                <a:solidFill>
                  <a:schemeClr val="tx1"/>
                </a:solidFill>
              </a:rPr>
              <a:t>Bl</a:t>
            </a:r>
            <a:r>
              <a:rPr lang="ru-RU" sz="2400" b="0" dirty="0">
                <a:solidFill>
                  <a:schemeClr val="tx1"/>
                </a:solidFill>
              </a:rPr>
              <a:t>, В2, В3 и Г в здании не превышает 25% суммированной площади всех размещенных в нем помещений (но не более 5000 м2) и помещения категорий А, Б, </a:t>
            </a:r>
            <a:r>
              <a:rPr lang="ru-RU" sz="2400" b="0" dirty="0" err="1">
                <a:solidFill>
                  <a:schemeClr val="tx1"/>
                </a:solidFill>
              </a:rPr>
              <a:t>Bl</a:t>
            </a:r>
            <a:r>
              <a:rPr lang="ru-RU" sz="2400" b="0" dirty="0">
                <a:solidFill>
                  <a:schemeClr val="tx1"/>
                </a:solidFill>
              </a:rPr>
              <a:t>, В2 и В3 оснащаются установками автоматического пожаротушения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56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777" y="1598927"/>
            <a:ext cx="82337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Здание </a:t>
            </a:r>
            <a:r>
              <a:rPr lang="ru-RU" sz="2400" b="0" dirty="0">
                <a:solidFill>
                  <a:schemeClr val="tx1"/>
                </a:solidFill>
              </a:rPr>
              <a:t>относится к категории Д, если оно не относится к категории А, Б, В или Г.</a:t>
            </a:r>
          </a:p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Методы </a:t>
            </a:r>
            <a:r>
              <a:rPr lang="ru-RU" sz="2400" b="0" dirty="0">
                <a:solidFill>
                  <a:schemeClr val="tx1"/>
                </a:solidFill>
              </a:rPr>
              <a:t>определения классификационных признаков отнесения зданий и помещений производственного и складского назначения к категориям по пожарной и взрывопожарной опасности устанавливаются </a:t>
            </a:r>
            <a:r>
              <a:rPr lang="ru-RU" sz="2400" b="0" dirty="0" smtClean="0">
                <a:solidFill>
                  <a:schemeClr val="tx1"/>
                </a:solidFill>
              </a:rPr>
              <a:t>нормативными </a:t>
            </a:r>
            <a:r>
              <a:rPr lang="ru-RU" sz="2400" b="0" dirty="0">
                <a:solidFill>
                  <a:schemeClr val="tx1"/>
                </a:solidFill>
              </a:rPr>
              <a:t>документами по пожарной безопасности.</a:t>
            </a:r>
          </a:p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Категории </a:t>
            </a:r>
            <a:r>
              <a:rPr lang="ru-RU" sz="2400" b="0" dirty="0">
                <a:solidFill>
                  <a:schemeClr val="tx1"/>
                </a:solidFill>
              </a:rPr>
              <a:t>зданий, сооружений, строений и помещений производственного и складского назначения по пожарной и взрывопожарной опасности указываются в проектной документации на объекты капитального строительства и реконструкции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99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708" y="1598927"/>
            <a:ext cx="82778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Классификация строительных материалов по горючести</a:t>
            </a:r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b="0" dirty="0" smtClean="0">
                <a:solidFill>
                  <a:schemeClr val="tx1"/>
                </a:solidFill>
              </a:rPr>
              <a:t>Пожарная </a:t>
            </a:r>
            <a:r>
              <a:rPr lang="ru-RU" b="0" dirty="0">
                <a:solidFill>
                  <a:schemeClr val="tx1"/>
                </a:solidFill>
              </a:rPr>
              <a:t>опасность строительных материалов определяется следующими пожарно-техническими характеристиками: горючестью, воспламеняемостью, распространением пламени по поверхности, </a:t>
            </a:r>
            <a:r>
              <a:rPr lang="ru-RU" b="0" dirty="0" err="1" smtClean="0">
                <a:solidFill>
                  <a:schemeClr val="tx1"/>
                </a:solidFill>
              </a:rPr>
              <a:t>дымо</a:t>
            </a:r>
            <a:r>
              <a:rPr lang="en-US" b="0" dirty="0" smtClean="0">
                <a:solidFill>
                  <a:schemeClr val="tx1"/>
                </a:solidFill>
              </a:rPr>
              <a:t>-</a:t>
            </a:r>
            <a:r>
              <a:rPr lang="ru-RU" b="0" dirty="0" smtClean="0">
                <a:solidFill>
                  <a:schemeClr val="tx1"/>
                </a:solidFill>
              </a:rPr>
              <a:t>образующей </a:t>
            </a:r>
            <a:r>
              <a:rPr lang="ru-RU" b="0" dirty="0">
                <a:solidFill>
                  <a:schemeClr val="tx1"/>
                </a:solidFill>
              </a:rPr>
              <a:t>способностью и </a:t>
            </a:r>
            <a:r>
              <a:rPr lang="ru-RU" b="0" dirty="0" smtClean="0">
                <a:solidFill>
                  <a:schemeClr val="tx1"/>
                </a:solidFill>
              </a:rPr>
              <a:t>токсичностью.</a:t>
            </a:r>
            <a:endParaRPr lang="en-US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Горючесть</a:t>
            </a:r>
            <a:r>
              <a:rPr lang="ru-RU" sz="2400" b="0" dirty="0">
                <a:solidFill>
                  <a:schemeClr val="tx1"/>
                </a:solidFill>
              </a:rPr>
              <a:t> – самый важный показатель! </a:t>
            </a:r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b="0" dirty="0" smtClean="0">
                <a:solidFill>
                  <a:schemeClr val="tx1"/>
                </a:solidFill>
              </a:rPr>
              <a:t>Строительные </a:t>
            </a:r>
            <a:r>
              <a:rPr lang="ru-RU" b="0" dirty="0">
                <a:solidFill>
                  <a:schemeClr val="tx1"/>
                </a:solidFill>
              </a:rPr>
              <a:t>материалы подразделяются на негорючие (НГ) и горючие (Г). Горючие строительные материалы подразделяются на четыре группы:</a:t>
            </a:r>
            <a:r>
              <a:rPr lang="ru-RU" sz="2400" b="0" dirty="0">
                <a:solidFill>
                  <a:schemeClr val="tx1"/>
                </a:solidFill>
              </a:rPr>
              <a:t>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	</a:t>
            </a:r>
            <a:r>
              <a:rPr lang="ru-RU" sz="2000" dirty="0" smtClean="0">
                <a:solidFill>
                  <a:schemeClr val="tx1"/>
                </a:solidFill>
              </a:rPr>
              <a:t>Г1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слабогорючие</a:t>
            </a:r>
            <a:r>
              <a:rPr lang="ru-RU" sz="2000" dirty="0">
                <a:solidFill>
                  <a:schemeClr val="tx1"/>
                </a:solidFill>
              </a:rPr>
              <a:t>); </a:t>
            </a:r>
            <a:r>
              <a:rPr lang="en-US" sz="2000" dirty="0" smtClean="0">
                <a:solidFill>
                  <a:schemeClr val="tx1"/>
                </a:solidFill>
              </a:rPr>
              <a:t>            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		Г2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умеренногорючие</a:t>
            </a:r>
            <a:r>
              <a:rPr lang="ru-RU" sz="2000" dirty="0">
                <a:solidFill>
                  <a:schemeClr val="tx1"/>
                </a:solidFill>
              </a:rPr>
              <a:t>);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		Г3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нормальногорючие</a:t>
            </a:r>
            <a:r>
              <a:rPr lang="ru-RU" sz="2000" dirty="0">
                <a:solidFill>
                  <a:schemeClr val="tx1"/>
                </a:solidFill>
              </a:rPr>
              <a:t>);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		Г4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2000" dirty="0" err="1">
                <a:solidFill>
                  <a:schemeClr val="tx1"/>
                </a:solidFill>
              </a:rPr>
              <a:t>сильногорючие</a:t>
            </a:r>
            <a:r>
              <a:rPr lang="ru-RU" sz="2000" dirty="0">
                <a:solidFill>
                  <a:schemeClr val="tx1"/>
                </a:solidFill>
              </a:rPr>
              <a:t>).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90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979" y="1598927"/>
            <a:ext cx="7788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dirty="0">
                <a:solidFill>
                  <a:schemeClr val="tx1"/>
                </a:solidFill>
              </a:rPr>
              <a:t>Горючие строительные материалы по </a:t>
            </a:r>
            <a:r>
              <a:rPr lang="ru-RU" sz="2400" b="0" dirty="0" err="1" smtClean="0">
                <a:solidFill>
                  <a:schemeClr val="tx1"/>
                </a:solidFill>
              </a:rPr>
              <a:t>воспламеня</a:t>
            </a:r>
            <a:r>
              <a:rPr lang="en-US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err="1" smtClean="0">
                <a:solidFill>
                  <a:schemeClr val="tx1"/>
                </a:solidFill>
              </a:rPr>
              <a:t>емости</a:t>
            </a:r>
            <a:r>
              <a:rPr lang="ru-RU" sz="2400" b="0" dirty="0">
                <a:solidFill>
                  <a:schemeClr val="tx1"/>
                </a:solidFill>
              </a:rPr>
              <a:t> подразделяются на три группы: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В1 (трудновоспламеняемые);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В2 (</a:t>
            </a:r>
            <a:r>
              <a:rPr lang="ru-RU" sz="2400" b="0" dirty="0" err="1">
                <a:solidFill>
                  <a:schemeClr val="tx1"/>
                </a:solidFill>
              </a:rPr>
              <a:t>умеренновоспламеняемые</a:t>
            </a:r>
            <a:r>
              <a:rPr lang="ru-RU" sz="2400" b="0" dirty="0">
                <a:solidFill>
                  <a:schemeClr val="tx1"/>
                </a:solidFill>
              </a:rPr>
              <a:t>);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В3 (</a:t>
            </a:r>
            <a:r>
              <a:rPr lang="ru-RU" sz="2400" b="0" dirty="0" err="1">
                <a:solidFill>
                  <a:schemeClr val="tx1"/>
                </a:solidFill>
              </a:rPr>
              <a:t>легковоспламеняемые</a:t>
            </a:r>
            <a:r>
              <a:rPr lang="ru-RU" sz="2400" b="0" dirty="0">
                <a:solidFill>
                  <a:schemeClr val="tx1"/>
                </a:solidFill>
              </a:rPr>
              <a:t>).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/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Горючие строительные материалы по дымообразующей способности подразделяются на три группы: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Д1 (с малой дымообразующей способностью);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Д2 (с умеренной дымообразующей способностью);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Д3 (с высокой дымообразующей способностью). 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07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624" y="1598927"/>
            <a:ext cx="833294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Горючие </a:t>
            </a:r>
            <a:r>
              <a:rPr lang="ru-RU" sz="2400" b="0" dirty="0">
                <a:solidFill>
                  <a:schemeClr val="tx1"/>
                </a:solidFill>
              </a:rPr>
              <a:t>строительные материалы по токсичности продуктов горения подразделяются на четыре группы: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Т1 (малоопасные);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Т2 (</a:t>
            </a:r>
            <a:r>
              <a:rPr lang="ru-RU" sz="2400" b="0" dirty="0" err="1">
                <a:solidFill>
                  <a:schemeClr val="tx1"/>
                </a:solidFill>
              </a:rPr>
              <a:t>умеренноопасные</a:t>
            </a:r>
            <a:r>
              <a:rPr lang="ru-RU" sz="2400" b="0" dirty="0">
                <a:solidFill>
                  <a:schemeClr val="tx1"/>
                </a:solidFill>
              </a:rPr>
              <a:t>);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Т3 (</a:t>
            </a:r>
            <a:r>
              <a:rPr lang="ru-RU" sz="2400" b="0" dirty="0" err="1">
                <a:solidFill>
                  <a:schemeClr val="tx1"/>
                </a:solidFill>
              </a:rPr>
              <a:t>высокоопасные</a:t>
            </a:r>
            <a:r>
              <a:rPr lang="ru-RU" sz="2400" b="0" dirty="0">
                <a:solidFill>
                  <a:schemeClr val="tx1"/>
                </a:solidFill>
              </a:rPr>
              <a:t>);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Т4 (чрезвычайно опасные). </a:t>
            </a:r>
            <a:br>
              <a:rPr lang="ru-RU" sz="2400" b="0" dirty="0">
                <a:solidFill>
                  <a:schemeClr val="tx1"/>
                </a:solidFill>
              </a:rPr>
            </a:br>
            <a:endParaRPr lang="ro-RO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39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dirty="0" smtClean="0">
                <a:solidFill>
                  <a:schemeClr val="tx1"/>
                </a:solidFill>
              </a:rPr>
              <a:t>	</a:t>
            </a:r>
            <a:r>
              <a:rPr lang="ru-RU" sz="2000" b="0" dirty="0" smtClean="0">
                <a:solidFill>
                  <a:schemeClr val="tx1"/>
                </a:solidFill>
              </a:rPr>
              <a:t>В </a:t>
            </a:r>
            <a:r>
              <a:rPr lang="ru-RU" sz="2000" b="0" dirty="0">
                <a:solidFill>
                  <a:schemeClr val="tx1"/>
                </a:solidFill>
              </a:rPr>
              <a:t>зданиях всех степеней огнестойкости и классов конструктивной пожарной опасности, кроме зданий V степени огнестойкости и зданий класса С3, на путях эвакуации не допускается применять материалы с более высокой пожарной опасностью, </a:t>
            </a:r>
            <a:r>
              <a:rPr lang="ru-RU" sz="2000" b="0" dirty="0" smtClean="0">
                <a:solidFill>
                  <a:schemeClr val="tx1"/>
                </a:solidFill>
              </a:rPr>
              <a:t>чем:</a:t>
            </a:r>
            <a:endParaRPr lang="en-US" sz="20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b="0" dirty="0" smtClean="0">
                <a:solidFill>
                  <a:schemeClr val="tx1"/>
                </a:solidFill>
              </a:rPr>
              <a:t>	</a:t>
            </a:r>
            <a:r>
              <a:rPr lang="ru-RU" sz="2000" b="0" dirty="0" smtClean="0">
                <a:solidFill>
                  <a:schemeClr val="tx1"/>
                </a:solidFill>
              </a:rPr>
              <a:t>Г1</a:t>
            </a:r>
            <a:r>
              <a:rPr lang="ru-RU" sz="2000" b="0" dirty="0">
                <a:solidFill>
                  <a:schemeClr val="tx1"/>
                </a:solidFill>
              </a:rPr>
              <a:t>, В1, Д2</a:t>
            </a:r>
            <a:r>
              <a:rPr lang="ru-RU" sz="2000" b="0" dirty="0" smtClean="0">
                <a:solidFill>
                  <a:schemeClr val="tx1"/>
                </a:solidFill>
              </a:rPr>
              <a:t>,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</a:rPr>
              <a:t>Т2 </a:t>
            </a:r>
            <a:r>
              <a:rPr lang="ru-RU" sz="2000" b="0" dirty="0">
                <a:solidFill>
                  <a:schemeClr val="tx1"/>
                </a:solidFill>
              </a:rPr>
              <a:t>- для отделки стен, потолков и заполнения подвесных потолков в вестибюлях, лестничных клетках, лифтовых </a:t>
            </a:r>
            <a:r>
              <a:rPr lang="ru-RU" sz="2000" b="0" dirty="0" smtClean="0">
                <a:solidFill>
                  <a:schemeClr val="tx1"/>
                </a:solidFill>
              </a:rPr>
              <a:t>холлах;</a:t>
            </a:r>
            <a:endParaRPr lang="en-US" sz="20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b="0" dirty="0" smtClean="0">
                <a:solidFill>
                  <a:schemeClr val="tx1"/>
                </a:solidFill>
              </a:rPr>
              <a:t>	</a:t>
            </a:r>
            <a:r>
              <a:rPr lang="ru-RU" sz="2000" b="0" dirty="0" smtClean="0">
                <a:solidFill>
                  <a:schemeClr val="tx1"/>
                </a:solidFill>
              </a:rPr>
              <a:t>Г2</a:t>
            </a:r>
            <a:r>
              <a:rPr lang="ru-RU" sz="2000" b="0" dirty="0">
                <a:solidFill>
                  <a:schemeClr val="tx1"/>
                </a:solidFill>
              </a:rPr>
              <a:t>, В2, Д3, Т3 или Г2, В3, Д2, Т2 - для отделки стен, потолков и заполнения подвесных потолков в общих коридорах, холлах и </a:t>
            </a:r>
            <a:r>
              <a:rPr lang="ru-RU" sz="2000" b="0" dirty="0" smtClean="0">
                <a:solidFill>
                  <a:schemeClr val="tx1"/>
                </a:solidFill>
              </a:rPr>
              <a:t>фойе;</a:t>
            </a:r>
            <a:endParaRPr lang="en-US" sz="20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b="0" dirty="0" smtClean="0">
                <a:solidFill>
                  <a:schemeClr val="tx1"/>
                </a:solidFill>
              </a:rPr>
              <a:t>	</a:t>
            </a:r>
            <a:r>
              <a:rPr lang="ru-RU" sz="2000" b="0" dirty="0" smtClean="0">
                <a:solidFill>
                  <a:schemeClr val="tx1"/>
                </a:solidFill>
              </a:rPr>
              <a:t>Лифты</a:t>
            </a:r>
            <a:r>
              <a:rPr lang="ru-RU" sz="2000" b="0" dirty="0">
                <a:solidFill>
                  <a:schemeClr val="tx1"/>
                </a:solidFill>
              </a:rPr>
              <a:t>: стены, потолок и пол кабины, а также двери кабины выполняются из материалов группы горючести не ниже Г1, В2, Д2, Т2</a:t>
            </a:r>
            <a:r>
              <a:rPr lang="ru-RU" sz="20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47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" y="1598927"/>
            <a:ext cx="79914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Противопожарные мероприятия на предприятии</a:t>
            </a:r>
          </a:p>
          <a:p>
            <a:pPr algn="just"/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endParaRPr lang="ru-RU" sz="2400" b="0" dirty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Несмотря </a:t>
            </a:r>
            <a:r>
              <a:rPr lang="ru-RU" sz="2400" b="0" dirty="0">
                <a:solidFill>
                  <a:schemeClr val="tx1"/>
                </a:solidFill>
              </a:rPr>
              <a:t>на строгий и многоуровневый контроль, статистика последних лет неутешительна. Поэтому следует серьезно отнестись к противопожарным мероприятиям на предприятии. </a:t>
            </a:r>
            <a:r>
              <a:rPr lang="ru-RU" sz="2400" b="0" dirty="0" smtClean="0">
                <a:solidFill>
                  <a:schemeClr val="tx1"/>
                </a:solidFill>
              </a:rPr>
              <a:t>	Помните</a:t>
            </a:r>
            <a:r>
              <a:rPr lang="ru-RU" sz="2400" b="0" dirty="0">
                <a:solidFill>
                  <a:schemeClr val="tx1"/>
                </a:solidFill>
              </a:rPr>
              <a:t>, что в первую очередь это необходимо не для того, чтобы получить разрешение от органов </a:t>
            </a:r>
            <a:r>
              <a:rPr lang="ru-RU" sz="2400" b="0" dirty="0" err="1">
                <a:solidFill>
                  <a:schemeClr val="tx1"/>
                </a:solidFill>
              </a:rPr>
              <a:t>пожнадзора</a:t>
            </a:r>
            <a:r>
              <a:rPr lang="ru-RU" sz="2400" b="0" dirty="0">
                <a:solidFill>
                  <a:schemeClr val="tx1"/>
                </a:solidFill>
              </a:rPr>
              <a:t> и начать работу, а для сохранения собственной жизни и безопасности.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78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ГОСТ «Пожарная безопасность» </a:t>
            </a:r>
            <a:r>
              <a:rPr lang="ru-RU" sz="2400" b="0" dirty="0">
                <a:solidFill>
                  <a:schemeClr val="tx1"/>
                </a:solidFill>
              </a:rPr>
              <a:t>указывает, что система по обеспечению пожарной безопасности объекта защиты должна включать в себя </a:t>
            </a:r>
            <a:r>
              <a:rPr lang="ru-RU" sz="2400" b="0" dirty="0" smtClean="0">
                <a:solidFill>
                  <a:schemeClr val="tx1"/>
                </a:solidFill>
              </a:rPr>
              <a:t>систему предотвращения пожара, </a:t>
            </a:r>
            <a:r>
              <a:rPr lang="ru-RU" sz="2400" b="0" dirty="0">
                <a:solidFill>
                  <a:schemeClr val="tx1"/>
                </a:solidFill>
              </a:rPr>
              <a:t>систему противопожарной защиты и комплекс организационно-технических мероприятий по обеспечению пожарной </a:t>
            </a:r>
            <a:r>
              <a:rPr lang="ru-RU" sz="2400" b="0" dirty="0" smtClean="0">
                <a:solidFill>
                  <a:schemeClr val="tx1"/>
                </a:solidFill>
              </a:rPr>
              <a:t>безопасности, т. е. это </a:t>
            </a:r>
            <a:r>
              <a:rPr lang="ru-RU" sz="2400" b="0" dirty="0">
                <a:solidFill>
                  <a:schemeClr val="tx1"/>
                </a:solidFill>
              </a:rPr>
              <a:t>совокупность мер, позволяющих ликвидировать возникший </a:t>
            </a:r>
            <a:r>
              <a:rPr lang="ru-RU" sz="2400" b="0" dirty="0" smtClean="0">
                <a:solidFill>
                  <a:schemeClr val="tx1"/>
                </a:solidFill>
              </a:rPr>
              <a:t>пожар, </a:t>
            </a:r>
            <a:r>
              <a:rPr lang="ru-RU" sz="2400" b="0" dirty="0">
                <a:solidFill>
                  <a:schemeClr val="tx1"/>
                </a:solidFill>
              </a:rPr>
              <a:t>предупредить его дальнейшее распространение, включающих в себя и работу с персоналом, и многое другое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	Ниже </a:t>
            </a:r>
            <a:r>
              <a:rPr lang="ru-RU" sz="1600" dirty="0">
                <a:solidFill>
                  <a:schemeClr val="tx1"/>
                </a:solidFill>
              </a:rPr>
              <a:t>перечислены обязательные для предприятий противопожарные меры в соответствии с действующим </a:t>
            </a:r>
            <a:r>
              <a:rPr lang="ru-RU" sz="1600" dirty="0" smtClean="0">
                <a:solidFill>
                  <a:schemeClr val="tx1"/>
                </a:solidFill>
              </a:rPr>
              <a:t>законом:</a:t>
            </a:r>
            <a:r>
              <a:rPr lang="ru-RU" sz="1600" b="0" dirty="0" smtClean="0">
                <a:solidFill>
                  <a:schemeClr val="tx1"/>
                </a:solidFill>
              </a:rPr>
              <a:t> </a:t>
            </a:r>
            <a:endParaRPr lang="en-US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80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>
                <a:solidFill>
                  <a:schemeClr val="tx1"/>
                </a:solidFill>
              </a:rPr>
              <a:t>	</a:t>
            </a:r>
          </a:p>
          <a:p>
            <a:pPr lvl="0"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1. Обеспечить </a:t>
            </a:r>
            <a:r>
              <a:rPr lang="ru-RU" sz="2400" b="0" dirty="0">
                <a:solidFill>
                  <a:schemeClr val="tx1"/>
                </a:solidFill>
              </a:rPr>
              <a:t>безопасность людей и разработать инструкцию по безопасности для каждого отдельного рабочего помещения.</a:t>
            </a:r>
          </a:p>
          <a:p>
            <a:pPr lvl="0" algn="just"/>
            <a:r>
              <a:rPr lang="ru-RU" sz="2400" b="0" dirty="0" smtClean="0">
                <a:solidFill>
                  <a:schemeClr val="tx1"/>
                </a:solidFill>
              </a:rPr>
              <a:t>	2. Допускать </a:t>
            </a:r>
            <a:r>
              <a:rPr lang="ru-RU" sz="2400" b="0" dirty="0">
                <a:solidFill>
                  <a:schemeClr val="tx1"/>
                </a:solidFill>
              </a:rPr>
              <a:t>персонал к работе только после инструктажа. При изменении специфики работы вносить изменения в инструктаж.</a:t>
            </a:r>
          </a:p>
          <a:p>
            <a:pPr lvl="0" algn="just"/>
            <a:r>
              <a:rPr lang="ru-RU" sz="2400" b="0" dirty="0" smtClean="0">
                <a:solidFill>
                  <a:schemeClr val="tx1"/>
                </a:solidFill>
              </a:rPr>
              <a:t>	3. При </a:t>
            </a:r>
            <a:r>
              <a:rPr lang="ru-RU" sz="2400" b="0" dirty="0">
                <a:solidFill>
                  <a:schemeClr val="tx1"/>
                </a:solidFill>
              </a:rPr>
              <a:t>желании и необходимости создавать пожарно-технические комиссии или добровольные пожарные дружины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ro-RO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600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2400" b="0" dirty="0" smtClean="0"/>
          </a:p>
          <a:p>
            <a:pPr lvl="0" algn="just"/>
            <a:r>
              <a:rPr lang="ru-RU" sz="2400" b="0" dirty="0"/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4.</a:t>
            </a:r>
            <a:r>
              <a:rPr lang="ru-RU" sz="2400" b="0" dirty="0" smtClean="0"/>
              <a:t> </a:t>
            </a:r>
            <a:r>
              <a:rPr lang="ru-RU" sz="2400" b="0" dirty="0" smtClean="0">
                <a:solidFill>
                  <a:schemeClr val="tx1"/>
                </a:solidFill>
              </a:rPr>
              <a:t>В </a:t>
            </a:r>
            <a:r>
              <a:rPr lang="ru-RU" sz="2400" b="0" dirty="0">
                <a:solidFill>
                  <a:schemeClr val="tx1"/>
                </a:solidFill>
              </a:rPr>
              <a:t>каждом рабочем помещении на видном месте размещать таблички с номером вызова пожарной охраны.</a:t>
            </a:r>
          </a:p>
          <a:p>
            <a:pPr lvl="0" algn="just"/>
            <a:r>
              <a:rPr lang="ru-RU" sz="2400" b="0" dirty="0" smtClean="0">
                <a:solidFill>
                  <a:schemeClr val="tx1"/>
                </a:solidFill>
              </a:rPr>
              <a:t>	5. Установить </a:t>
            </a:r>
            <a:r>
              <a:rPr lang="ru-RU" sz="2400" b="0" dirty="0">
                <a:solidFill>
                  <a:schemeClr val="tx1"/>
                </a:solidFill>
              </a:rPr>
              <a:t>инструкцией места для курения, хранения сырья, полуфабрикатов или готовой продукции и их предельно допустимое количество, порядок уборки горючих отходов и пыли, обесточивания электрооборудования, хранения промасленной спецодежды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9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Система </a:t>
            </a:r>
            <a:r>
              <a:rPr lang="ru-RU" sz="2400" b="0" dirty="0">
                <a:solidFill>
                  <a:schemeClr val="tx1"/>
                </a:solidFill>
              </a:rPr>
              <a:t>пожарной защиты обеспечивается применением архитектурно-проектных решений, </a:t>
            </a:r>
            <a:r>
              <a:rPr lang="ru-RU" sz="2400" b="0" dirty="0" smtClean="0">
                <a:solidFill>
                  <a:schemeClr val="tx1"/>
                </a:solidFill>
              </a:rPr>
              <a:t>преград на </a:t>
            </a:r>
            <a:r>
              <a:rPr lang="ru-RU" sz="2400" b="0" dirty="0">
                <a:solidFill>
                  <a:schemeClr val="tx1"/>
                </a:solidFill>
              </a:rPr>
              <a:t>пути распространения пожара, </a:t>
            </a:r>
            <a:r>
              <a:rPr lang="ru-RU" sz="2400" b="0" dirty="0" err="1">
                <a:solidFill>
                  <a:schemeClr val="tx1"/>
                </a:solidFill>
              </a:rPr>
              <a:t>огнеотсекающих</a:t>
            </a:r>
            <a:r>
              <a:rPr lang="ru-RU" sz="2400" b="0" dirty="0">
                <a:solidFill>
                  <a:schemeClr val="tx1"/>
                </a:solidFill>
              </a:rPr>
              <a:t> устройств на технологических коммуникациях, в системах вентиляции, воздушного отопления и кондиционирования воздуха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endParaRPr lang="en-US" sz="2400" b="0" dirty="0">
              <a:solidFill>
                <a:schemeClr val="tx1"/>
              </a:solidFill>
            </a:endParaRPr>
          </a:p>
          <a:p>
            <a:pPr algn="just"/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endParaRPr lang="en-US" sz="2400" b="0" dirty="0">
              <a:solidFill>
                <a:schemeClr val="tx1"/>
              </a:solidFill>
            </a:endParaRPr>
          </a:p>
          <a:p>
            <a:pPr algn="just"/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endParaRPr lang="en-US" sz="2400" b="0" dirty="0">
              <a:solidFill>
                <a:schemeClr val="tx1"/>
              </a:solidFill>
            </a:endParaRPr>
          </a:p>
          <a:p>
            <a:pPr algn="just"/>
            <a:endParaRPr lang="ru-RU" sz="2400" b="0" dirty="0">
              <a:solidFill>
                <a:schemeClr val="tx1"/>
              </a:solidFill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045750"/>
            <a:ext cx="3752850" cy="225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82" y="4045750"/>
            <a:ext cx="3760643" cy="225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01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0" dirty="0" smtClean="0">
                <a:solidFill>
                  <a:schemeClr val="tx1"/>
                </a:solidFill>
              </a:rPr>
              <a:t>	6. Регламентировать </a:t>
            </a:r>
            <a:r>
              <a:rPr lang="ru-RU" sz="2400" b="0" dirty="0">
                <a:solidFill>
                  <a:schemeClr val="tx1"/>
                </a:solidFill>
              </a:rPr>
              <a:t>порядок проведения пожароопасных работ, осмотра и закрытия помещений, действий коллектива при возникновении пожара. Назначить ответственного за инструктирование и проведение занятий по противопожарной безопасности, определить время проведения занятий.</a:t>
            </a:r>
          </a:p>
          <a:p>
            <a:pPr lvl="0" algn="just"/>
            <a:r>
              <a:rPr lang="ru-RU" sz="2400" b="0" dirty="0" smtClean="0">
                <a:solidFill>
                  <a:schemeClr val="tx1"/>
                </a:solidFill>
              </a:rPr>
              <a:t>	7. При </a:t>
            </a:r>
            <a:r>
              <a:rPr lang="ru-RU" sz="2400" b="0" dirty="0">
                <a:solidFill>
                  <a:schemeClr val="tx1"/>
                </a:solidFill>
              </a:rPr>
              <a:t>нахождении более чем 10 человек на этаже утвердить и повесить на видном месте план/схему эвакуации, установить систему оповещения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622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25" y="1598927"/>
            <a:ext cx="827384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0" dirty="0" smtClean="0">
                <a:solidFill>
                  <a:schemeClr val="tx1"/>
                </a:solidFill>
              </a:rPr>
              <a:t>	8. Проводить </a:t>
            </a:r>
            <a:r>
              <a:rPr lang="ru-RU" sz="2400" b="0" dirty="0">
                <a:solidFill>
                  <a:schemeClr val="tx1"/>
                </a:solidFill>
              </a:rPr>
              <a:t>не реже чем раз в полгода учебную эвакуацию, если на объекте работает свыше 50 человек.</a:t>
            </a:r>
          </a:p>
          <a:p>
            <a:pPr lvl="0" algn="just"/>
            <a:r>
              <a:rPr lang="ru-RU" sz="2400" b="0" dirty="0" smtClean="0">
                <a:solidFill>
                  <a:schemeClr val="tx1"/>
                </a:solidFill>
              </a:rPr>
              <a:t>	9. Для </a:t>
            </a:r>
            <a:r>
              <a:rPr lang="ru-RU" sz="2400" b="0" dirty="0">
                <a:solidFill>
                  <a:schemeClr val="tx1"/>
                </a:solidFill>
              </a:rPr>
              <a:t>объектов с ночным пребыванием людей (интернаты, больницы и пр.) должна быть инструкция отдельно на ночное и дневное время.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10. Обеспечить первичными </a:t>
            </a:r>
            <a:r>
              <a:rPr lang="ru-RU" sz="2400" b="0" dirty="0">
                <a:solidFill>
                  <a:schemeClr val="tx1"/>
                </a:solidFill>
              </a:rPr>
              <a:t>средствами пожаротушения, в соответствии с требованием </a:t>
            </a:r>
            <a:r>
              <a:rPr lang="ru-RU" sz="2400" b="0" dirty="0" smtClean="0">
                <a:solidFill>
                  <a:schemeClr val="tx1"/>
                </a:solidFill>
              </a:rPr>
              <a:t>Г.И.Ч.С. </a:t>
            </a:r>
            <a:r>
              <a:rPr lang="ru-RU" sz="2400" b="0" dirty="0">
                <a:solidFill>
                  <a:schemeClr val="tx1"/>
                </a:solidFill>
              </a:rPr>
              <a:t>оснастить все учреждение или отдельные помещения пожарной сигнализацией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800" dirty="0" smtClean="0"/>
              <a:t>	</a:t>
            </a:r>
            <a:r>
              <a:rPr lang="ru-RU" sz="1800" dirty="0" smtClean="0">
                <a:solidFill>
                  <a:schemeClr val="tx1"/>
                </a:solidFill>
              </a:rPr>
              <a:t>Соблюдать </a:t>
            </a:r>
            <a:r>
              <a:rPr lang="ru-RU" sz="1800" dirty="0">
                <a:solidFill>
                  <a:schemeClr val="tx1"/>
                </a:solidFill>
              </a:rPr>
              <a:t>расстояния, не воздвигая в непосредственной близости от жилых домов и других объектов складские помещения и другие пожароопасные сооружения.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13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598927"/>
            <a:ext cx="78962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2000" dirty="0" smtClean="0">
              <a:solidFill>
                <a:schemeClr val="tx1"/>
              </a:solidFill>
            </a:endParaRPr>
          </a:p>
          <a:p>
            <a:pPr lvl="0" algn="just"/>
            <a:endParaRPr lang="ru-RU" sz="2000" dirty="0">
              <a:solidFill>
                <a:schemeClr val="tx1"/>
              </a:solidFill>
            </a:endParaRPr>
          </a:p>
          <a:p>
            <a:pPr lvl="0" algn="just"/>
            <a:endParaRPr lang="ru-RU" sz="2000" dirty="0" smtClean="0">
              <a:solidFill>
                <a:schemeClr val="tx1"/>
              </a:solidFill>
            </a:endParaRPr>
          </a:p>
          <a:p>
            <a:pPr lvl="0" algn="just"/>
            <a:r>
              <a:rPr lang="ru-RU" sz="2800" dirty="0" smtClean="0">
                <a:solidFill>
                  <a:schemeClr val="tx1"/>
                </a:solidFill>
              </a:rPr>
              <a:t>	Ответственны </a:t>
            </a:r>
            <a:r>
              <a:rPr lang="ru-RU" sz="2800" dirty="0">
                <a:solidFill>
                  <a:schemeClr val="tx1"/>
                </a:solidFill>
              </a:rPr>
              <a:t>за пожарную безопасность руководители предприятия, лица, назначенные ответственными в установленном порядке, уполномоченные пользоваться имуществом, собственники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" y="1598927"/>
            <a:ext cx="80295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МЕРЫ </a:t>
            </a:r>
            <a:r>
              <a:rPr lang="ru-RU" sz="2000" dirty="0">
                <a:solidFill>
                  <a:schemeClr val="tx1"/>
                </a:solidFill>
              </a:rPr>
              <a:t>ПОЖАРНОЙ БЕЗОПАСНОСТИ ПРИ ПРОВЕДЕНИИ ОГНЕВЫХ РАБОТ 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К </a:t>
            </a:r>
            <a:r>
              <a:rPr lang="ru-RU" sz="2400" b="0" dirty="0">
                <a:solidFill>
                  <a:schemeClr val="tx1"/>
                </a:solidFill>
              </a:rPr>
              <a:t>огневым работам, </a:t>
            </a:r>
            <a:r>
              <a:rPr lang="ru-RU" sz="2400" b="0" dirty="0" smtClean="0">
                <a:solidFill>
                  <a:schemeClr val="tx1"/>
                </a:solidFill>
              </a:rPr>
              <a:t>относятся </a:t>
            </a:r>
            <a:r>
              <a:rPr lang="ru-RU" sz="2400" b="0" dirty="0" err="1" smtClean="0">
                <a:solidFill>
                  <a:schemeClr val="tx1"/>
                </a:solidFill>
              </a:rPr>
              <a:t>производ-ственные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операции, связанные с применением открытого огня, искрообразованием и нагреванием до температур, способных вызвать воспламенение </a:t>
            </a:r>
            <a:r>
              <a:rPr lang="ru-RU" sz="2400" b="0" dirty="0" smtClean="0">
                <a:solidFill>
                  <a:schemeClr val="tx1"/>
                </a:solidFill>
              </a:rPr>
              <a:t>горючих веществ и материалов.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К </a:t>
            </a:r>
            <a:r>
              <a:rPr lang="ru-RU" sz="2400" b="0" dirty="0">
                <a:solidFill>
                  <a:schemeClr val="tx1"/>
                </a:solidFill>
              </a:rPr>
              <a:t>выполнению огневых работ допускаются только те лица, которые прошли специальную подготовку, проверку знаний и имеют квалификационные удостоверения и удостоверения по пожарно-техническому минимуму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89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51" y="1598927"/>
            <a:ext cx="8220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На </a:t>
            </a:r>
            <a:r>
              <a:rPr lang="ru-RU" sz="2400" b="0" dirty="0">
                <a:solidFill>
                  <a:schemeClr val="tx1"/>
                </a:solidFill>
              </a:rPr>
              <a:t>проведение всех видов огневых работ на временных местах должен быть оформлен </a:t>
            </a:r>
            <a:r>
              <a:rPr lang="ru-RU" sz="2400" b="0" dirty="0" smtClean="0">
                <a:solidFill>
                  <a:schemeClr val="tx1"/>
                </a:solidFill>
              </a:rPr>
              <a:t>наряд-допуск. 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Наряд–допуск </a:t>
            </a:r>
            <a:r>
              <a:rPr lang="ru-RU" sz="2400" b="0" dirty="0">
                <a:solidFill>
                  <a:schemeClr val="tx1"/>
                </a:solidFill>
              </a:rPr>
              <a:t>производителю работ выдает должностное лицо, который организовывает проведение огневых </a:t>
            </a:r>
            <a:r>
              <a:rPr lang="ru-RU" sz="2400" b="0" dirty="0" smtClean="0">
                <a:solidFill>
                  <a:schemeClr val="tx1"/>
                </a:solidFill>
              </a:rPr>
              <a:t>работ и др. </a:t>
            </a:r>
            <a:r>
              <a:rPr lang="ru-RU" sz="2400" b="0" dirty="0">
                <a:solidFill>
                  <a:schemeClr val="tx1"/>
                </a:solidFill>
              </a:rPr>
              <a:t>работ повышенной опасности.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Согласовывает </a:t>
            </a:r>
            <a:r>
              <a:rPr lang="ru-RU" sz="2400" b="0" dirty="0">
                <a:solidFill>
                  <a:schemeClr val="tx1"/>
                </a:solidFill>
              </a:rPr>
              <a:t>наряд-допуск должностные лица Службы эксплуатации зданий, ответственные за обеспечение пожарной безопасности,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93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Должностные </a:t>
            </a:r>
            <a:r>
              <a:rPr lang="ru-RU" sz="2400" b="0" dirty="0">
                <a:solidFill>
                  <a:schemeClr val="tx1"/>
                </a:solidFill>
              </a:rPr>
              <a:t>лица Службы эксплуатации зданий, </a:t>
            </a:r>
            <a:r>
              <a:rPr lang="ru-RU" sz="2400" b="0" dirty="0" smtClean="0">
                <a:solidFill>
                  <a:schemeClr val="tx1"/>
                </a:solidFill>
              </a:rPr>
              <a:t>в </a:t>
            </a:r>
            <a:r>
              <a:rPr lang="ru-RU" sz="2400" b="0" dirty="0">
                <a:solidFill>
                  <a:schemeClr val="tx1"/>
                </a:solidFill>
              </a:rPr>
              <a:t>ведении которых находятся эти здания, имеют право остановить огневые работы, работы повышенной опасности в любое время, если при выполнении огневых работ, работ повышенной опасности были нарушены, правила пожарной </a:t>
            </a:r>
            <a:r>
              <a:rPr lang="ru-RU" sz="2400" b="0" dirty="0" smtClean="0">
                <a:solidFill>
                  <a:schemeClr val="tx1"/>
                </a:solidFill>
              </a:rPr>
              <a:t>безопасности.</a:t>
            </a:r>
            <a:r>
              <a:rPr lang="ru-RU" sz="2400" b="0" dirty="0">
                <a:solidFill>
                  <a:schemeClr val="tx1"/>
                </a:solidFill>
              </a:rPr>
              <a:t>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Плановые </a:t>
            </a:r>
            <a:r>
              <a:rPr lang="ru-RU" sz="2400" b="0" dirty="0">
                <a:solidFill>
                  <a:schemeClr val="tx1"/>
                </a:solidFill>
              </a:rPr>
              <a:t>огневые работы допускаются только в дневное время суток.</a:t>
            </a:r>
            <a:r>
              <a:rPr lang="ru-RU" sz="2400" dirty="0"/>
              <a:t> </a:t>
            </a:r>
            <a:endParaRPr 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87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894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r>
              <a:rPr lang="ru-RU" sz="2400" b="0" dirty="0" smtClean="0">
                <a:solidFill>
                  <a:schemeClr val="tx1"/>
                </a:solidFill>
              </a:rPr>
              <a:t>	Огневые </a:t>
            </a:r>
            <a:r>
              <a:rPr lang="ru-RU" sz="2400" b="0" dirty="0">
                <a:solidFill>
                  <a:schemeClr val="tx1"/>
                </a:solidFill>
              </a:rPr>
              <a:t>работы должны включать три этапа.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1. Подготовительный</a:t>
            </a:r>
            <a:r>
              <a:rPr lang="ru-RU" sz="2400" b="0" dirty="0">
                <a:solidFill>
                  <a:schemeClr val="tx1"/>
                </a:solidFill>
              </a:rPr>
              <a:t>.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2. Непосредственного </a:t>
            </a:r>
            <a:r>
              <a:rPr lang="ru-RU" sz="2400" b="0" dirty="0">
                <a:solidFill>
                  <a:schemeClr val="tx1"/>
                </a:solidFill>
              </a:rPr>
              <a:t>ведения работ.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3. Завершающий</a:t>
            </a:r>
            <a:r>
              <a:rPr lang="ru-RU" sz="2400" b="0" dirty="0">
                <a:solidFill>
                  <a:schemeClr val="tx1"/>
                </a:solidFill>
              </a:rPr>
              <a:t>.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Способы </a:t>
            </a:r>
            <a:r>
              <a:rPr lang="ru-RU" sz="2400" b="0" dirty="0">
                <a:solidFill>
                  <a:schemeClr val="tx1"/>
                </a:solidFill>
              </a:rPr>
              <a:t>очистки помещений, оборудования и коммуникаций, в которых планируются огневые работы, не должны приводить к образованию </a:t>
            </a:r>
            <a:r>
              <a:rPr lang="ru-RU" sz="2400" b="0" dirty="0" err="1" smtClean="0">
                <a:solidFill>
                  <a:schemeClr val="tx1"/>
                </a:solidFill>
              </a:rPr>
              <a:t>взры-воопасных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паровоздушных смесей и появлению источников зажигания. </a:t>
            </a:r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04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 </a:t>
            </a:r>
            <a:r>
              <a:rPr lang="ru-RU" sz="2400" b="0" dirty="0">
                <a:solidFill>
                  <a:schemeClr val="tx1"/>
                </a:solidFill>
              </a:rPr>
              <a:t>целях исключения попадания раскаленных частиц металла в смежные помещения, соседние этажи все смотровые, технологические и другие люки, вентиляционные, монтажные и другие проемы в перекрытиях, стенах и перегородках помещений, где проводятся огневые работы, должны быть закрыты негорючими материалами. 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01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175" y="1598927"/>
            <a:ext cx="79914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	Место </a:t>
            </a:r>
            <a:r>
              <a:rPr lang="ru-RU" sz="2400" dirty="0">
                <a:solidFill>
                  <a:schemeClr val="tx1"/>
                </a:solidFill>
              </a:rPr>
              <a:t>проведения огневых работ должно быть очищено от горючих веществ и материалов в радиусе, указанном в таблице: 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o-RO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399078"/>
              </p:ext>
            </p:extLst>
          </p:nvPr>
        </p:nvGraphicFramePr>
        <p:xfrm>
          <a:off x="762000" y="3209925"/>
          <a:ext cx="7762875" cy="2066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3138"/>
                <a:gridCol w="434817"/>
                <a:gridCol w="434817"/>
                <a:gridCol w="434817"/>
                <a:gridCol w="453322"/>
                <a:gridCol w="425568"/>
                <a:gridCol w="483058"/>
                <a:gridCol w="482802"/>
                <a:gridCol w="1550536"/>
              </a:tblGrid>
              <a:tr h="121583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Высота точки сварки над уровнем пола или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</a:rPr>
                        <a:t>приле-гающей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 территории, 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Свыше</a:t>
                      </a:r>
                      <a:endParaRPr lang="ru-RU" dirty="0"/>
                    </a:p>
                  </a:txBody>
                  <a:tcPr/>
                </a:tc>
              </a:tr>
              <a:tr h="85108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Минимальный радиус зоны очистки, м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02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1" y="1598927"/>
            <a:ext cx="80867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помещениях, где выполняются огневые работы, все двери, соединяющие указанные помещения с другими помещениями, должны быть плотно закрыты. Окна в зависимости от времени года, температуры в помещении, продолжительности, объема и степени опасности огневых работ, должны быть по возможности, </a:t>
            </a:r>
            <a:r>
              <a:rPr lang="ru-RU" sz="2400" b="0" dirty="0" smtClean="0">
                <a:solidFill>
                  <a:schemeClr val="tx1"/>
                </a:solidFill>
              </a:rPr>
              <a:t>открыты.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Автоматическая </a:t>
            </a:r>
            <a:r>
              <a:rPr lang="ru-RU" sz="2400" b="0" dirty="0">
                <a:solidFill>
                  <a:schemeClr val="tx1"/>
                </a:solidFill>
              </a:rPr>
              <a:t>установка пожаротушения, расположенная в помещении, где выполняются огневые работы или в соседних помещениях, должна быть переведена на время работ в ручной режим пуска. 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24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Организационно-технические </a:t>
            </a:r>
            <a:r>
              <a:rPr lang="ru-RU" sz="2400" b="0" dirty="0">
                <a:solidFill>
                  <a:schemeClr val="tx1"/>
                </a:solidFill>
              </a:rPr>
              <a:t>мероприятия связаны с системами предупреждения пожаров и системами противопожарной защиты и должны включать: организацию пожарной охраны, организацию ведомственных служб в соответствии с законодательством </a:t>
            </a:r>
            <a:r>
              <a:rPr lang="ru-RU" sz="2400" b="0" dirty="0" smtClean="0">
                <a:solidFill>
                  <a:schemeClr val="tx1"/>
                </a:solidFill>
              </a:rPr>
              <a:t>Р. Молдова и </a:t>
            </a:r>
            <a:r>
              <a:rPr lang="ru-RU" sz="2400" b="0" dirty="0">
                <a:solidFill>
                  <a:schemeClr val="tx1"/>
                </a:solidFill>
              </a:rPr>
              <a:t>решениями местных органов самоуправления; паспортизацию веществ, материалов, изделий, технологических процессов, зданий и сооружений в части </a:t>
            </a:r>
            <a:r>
              <a:rPr lang="ru-RU" sz="2400" b="0" dirty="0" smtClean="0">
                <a:solidFill>
                  <a:schemeClr val="tx1"/>
                </a:solidFill>
              </a:rPr>
              <a:t>обеспечения пожарной безопасности.</a:t>
            </a:r>
            <a:endParaRPr lang="ru-RU" sz="2400" b="0" dirty="0">
              <a:solidFill>
                <a:schemeClr val="tx1"/>
              </a:solidFill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64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Место </a:t>
            </a:r>
            <a:r>
              <a:rPr lang="ru-RU" sz="2400" b="0" dirty="0">
                <a:solidFill>
                  <a:schemeClr val="tx1"/>
                </a:solidFill>
              </a:rPr>
              <a:t>проведения сварочных и резательных работ в здании или помещениях, в конструкциях которых использованы горючие материалы, должно быть ограждено сплошной перегородкой из негорючего </a:t>
            </a:r>
            <a:r>
              <a:rPr lang="ru-RU" sz="2400" b="0" dirty="0" smtClean="0">
                <a:solidFill>
                  <a:schemeClr val="tx1"/>
                </a:solidFill>
              </a:rPr>
              <a:t>материала.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Перегородка </a:t>
            </a:r>
            <a:r>
              <a:rPr lang="ru-RU" sz="2400" b="0" dirty="0">
                <a:solidFill>
                  <a:schemeClr val="tx1"/>
                </a:solidFill>
              </a:rPr>
              <a:t>должна быть высотой не менее 1,8 м, а зазор между перегородкой и полом – не более 5 см. Для предотвращения разлета раскаленных частиц, указанный зазор должен быть огражден сеткой из негорючего материала с размером ячеек не более 1,0 х 1,0 мм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6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При </a:t>
            </a:r>
            <a:r>
              <a:rPr lang="ru-RU" sz="2400" b="0" dirty="0">
                <a:solidFill>
                  <a:schemeClr val="tx1"/>
                </a:solidFill>
              </a:rPr>
              <a:t>перерывах в работе, а также в конце рабочей смены электросварочная аппаратура должна отключаться от электросети, шланги должны быть отсоединены и освобождены от горючих жидкостей и газов, а в паяльных лампах давление должно быть полностью стравлено.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По </a:t>
            </a:r>
            <a:r>
              <a:rPr lang="ru-RU" sz="2400" b="0" dirty="0">
                <a:solidFill>
                  <a:schemeClr val="tx1"/>
                </a:solidFill>
              </a:rPr>
              <a:t>окончании работ сварочная аппаратура и оборудование должны быть убраны из помещений. 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1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" y="1598927"/>
            <a:ext cx="801052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Требования </a:t>
            </a:r>
            <a:r>
              <a:rPr lang="ru-RU" sz="2400" dirty="0" smtClean="0">
                <a:solidFill>
                  <a:schemeClr val="tx1"/>
                </a:solidFill>
              </a:rPr>
              <a:t> ПБ при </a:t>
            </a:r>
            <a:r>
              <a:rPr lang="ru-RU" sz="2400" dirty="0">
                <a:solidFill>
                  <a:schemeClr val="tx1"/>
                </a:solidFill>
              </a:rPr>
              <a:t>выполнении подготовительного этапа огневых </a:t>
            </a:r>
            <a:r>
              <a:rPr lang="ru-RU" sz="2400" dirty="0" smtClean="0">
                <a:solidFill>
                  <a:schemeClr val="tx1"/>
                </a:solidFill>
              </a:rPr>
              <a:t>работ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Должностные </a:t>
            </a:r>
            <a:r>
              <a:rPr lang="ru-RU" sz="2400" b="0" dirty="0">
                <a:solidFill>
                  <a:schemeClr val="tx1"/>
                </a:solidFill>
              </a:rPr>
              <a:t>лица, </a:t>
            </a:r>
            <a:r>
              <a:rPr lang="ru-RU" sz="2400" b="0" dirty="0" smtClean="0">
                <a:solidFill>
                  <a:schemeClr val="tx1"/>
                </a:solidFill>
              </a:rPr>
              <a:t>выдавшие </a:t>
            </a:r>
            <a:r>
              <a:rPr lang="ru-RU" sz="2400" b="0" dirty="0">
                <a:solidFill>
                  <a:schemeClr val="tx1"/>
                </a:solidFill>
              </a:rPr>
              <a:t>наряд-допуск (разрешение), назначают лицо, ответственное за подготовку и проведение огневых работ, определяют объем, содержание, последовательность работ и меры безопасности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000" b="0" dirty="0" smtClean="0">
                <a:solidFill>
                  <a:schemeClr val="tx1"/>
                </a:solidFill>
              </a:rPr>
              <a:t>	Лицо</a:t>
            </a:r>
            <a:r>
              <a:rPr lang="ru-RU" sz="2000" b="0" dirty="0">
                <a:solidFill>
                  <a:schemeClr val="tx1"/>
                </a:solidFill>
              </a:rPr>
              <a:t>, ответственное за подготовку и проведение огневых работ обязано</a:t>
            </a:r>
            <a:r>
              <a:rPr lang="ru-RU" sz="2400" b="0" dirty="0">
                <a:solidFill>
                  <a:schemeClr val="tx1"/>
                </a:solidFill>
              </a:rPr>
              <a:t>: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1800" dirty="0" smtClean="0">
                <a:solidFill>
                  <a:schemeClr val="tx1"/>
                </a:solidFill>
              </a:rPr>
              <a:t>1. Организовать </a:t>
            </a:r>
            <a:r>
              <a:rPr lang="ru-RU" sz="1800" dirty="0">
                <a:solidFill>
                  <a:schemeClr val="tx1"/>
                </a:solidFill>
              </a:rPr>
              <a:t>выполнение мероприятий, указанных в </a:t>
            </a:r>
            <a:r>
              <a:rPr lang="ru-RU" sz="1800" dirty="0" smtClean="0">
                <a:solidFill>
                  <a:schemeClr val="tx1"/>
                </a:solidFill>
              </a:rPr>
              <a:t>наряде-допуске. 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>
                <a:solidFill>
                  <a:schemeClr val="tx1"/>
                </a:solidFill>
              </a:rPr>
              <a:t>Проверить качество и полноту выполненных мероприятий, предусмотренных нарядом-допуском 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81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50" y="1598927"/>
            <a:ext cx="83024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 smtClean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Способы </a:t>
            </a:r>
            <a:r>
              <a:rPr lang="ru-RU" sz="2300" b="0" dirty="0">
                <a:solidFill>
                  <a:schemeClr val="tx1"/>
                </a:solidFill>
              </a:rPr>
              <a:t>очистки оборудования и коммуникаций, на которых проводятся работы, не должны приводить к появлению источников </a:t>
            </a:r>
            <a:r>
              <a:rPr lang="ru-RU" sz="2300" b="0" dirty="0" smtClean="0">
                <a:solidFill>
                  <a:schemeClr val="tx1"/>
                </a:solidFill>
              </a:rPr>
              <a:t>зажигания.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Место </a:t>
            </a:r>
            <a:r>
              <a:rPr lang="ru-RU" sz="2300" b="0" dirty="0">
                <a:solidFill>
                  <a:schemeClr val="tx1"/>
                </a:solidFill>
              </a:rPr>
              <a:t>проведения огневых работ должно быть обеспечено первичными средствами пожаротушения (огнетушитель, кошма, ящик с песком и лопатой, ведро с водой) и подготовлено для безопасного и удобного их выполнения (организованы удобные подходы, удалены мешающие предметы и т.д.). </a:t>
            </a:r>
            <a:endParaRPr lang="ru-RU" sz="23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Для </a:t>
            </a:r>
            <a:r>
              <a:rPr lang="ru-RU" sz="2300" b="0" dirty="0">
                <a:solidFill>
                  <a:schemeClr val="tx1"/>
                </a:solidFill>
              </a:rPr>
              <a:t>защиты оборудования и сгораемых конструкций от искр, следует использовать металлические щиты, листы или асбестовое полотно</a:t>
            </a:r>
            <a:r>
              <a:rPr lang="ru-RU" sz="2300" b="0" dirty="0" smtClean="0">
                <a:solidFill>
                  <a:schemeClr val="tx1"/>
                </a:solidFill>
              </a:rPr>
              <a:t>.</a:t>
            </a:r>
            <a:endPara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48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703702"/>
            <a:ext cx="763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Требования </a:t>
            </a:r>
            <a:r>
              <a:rPr lang="ru-RU" sz="2400" dirty="0" smtClean="0">
                <a:solidFill>
                  <a:schemeClr val="tx1"/>
                </a:solidFill>
              </a:rPr>
              <a:t> ПБ на </a:t>
            </a:r>
            <a:r>
              <a:rPr lang="ru-RU" sz="2400" dirty="0">
                <a:solidFill>
                  <a:schemeClr val="tx1"/>
                </a:solidFill>
              </a:rPr>
              <a:t>этапе непосредственного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ведения </a:t>
            </a:r>
            <a:r>
              <a:rPr lang="ru-RU" sz="2400" dirty="0">
                <a:solidFill>
                  <a:schemeClr val="tx1"/>
                </a:solidFill>
              </a:rPr>
              <a:t>огневых </a:t>
            </a:r>
            <a:r>
              <a:rPr lang="ru-RU" sz="2400" dirty="0" smtClean="0">
                <a:solidFill>
                  <a:schemeClr val="tx1"/>
                </a:solidFill>
              </a:rPr>
              <a:t>работ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Огневые </a:t>
            </a:r>
            <a:r>
              <a:rPr lang="ru-RU" sz="2400" b="0" dirty="0">
                <a:solidFill>
                  <a:schemeClr val="tx1"/>
                </a:solidFill>
              </a:rPr>
              <a:t>работы разрешается начинать только после выполнения в полном объеме работ и мероприятий подготовительного этапа, предусмотренных </a:t>
            </a:r>
            <a:r>
              <a:rPr lang="ru-RU" sz="2400" b="0" dirty="0" smtClean="0">
                <a:solidFill>
                  <a:schemeClr val="tx1"/>
                </a:solidFill>
              </a:rPr>
              <a:t>нарядом-допуском. </a:t>
            </a:r>
            <a:r>
              <a:rPr lang="ru-RU" sz="2400" b="0" dirty="0">
                <a:solidFill>
                  <a:schemeClr val="tx1"/>
                </a:solidFill>
              </a:rPr>
              <a:t>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Лицо</a:t>
            </a:r>
            <a:r>
              <a:rPr lang="ru-RU" sz="2400" b="0" dirty="0">
                <a:solidFill>
                  <a:schemeClr val="tx1"/>
                </a:solidFill>
              </a:rPr>
              <a:t>, ответственное за подготовку и проведение огневых работ </a:t>
            </a:r>
            <a:r>
              <a:rPr lang="ru-RU" sz="2400" b="0" dirty="0" smtClean="0">
                <a:solidFill>
                  <a:schemeClr val="tx1"/>
                </a:solidFill>
              </a:rPr>
              <a:t>обязано: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- организовать </a:t>
            </a:r>
            <a:r>
              <a:rPr lang="ru-RU" sz="2400" b="0" dirty="0">
                <a:solidFill>
                  <a:schemeClr val="tx1"/>
                </a:solidFill>
              </a:rPr>
              <a:t>выполнение мероприятий по безопасному их </a:t>
            </a:r>
            <a:r>
              <a:rPr lang="ru-RU" sz="2400" b="0" dirty="0" smtClean="0">
                <a:solidFill>
                  <a:schemeClr val="tx1"/>
                </a:solidFill>
              </a:rPr>
              <a:t>проведению</a:t>
            </a:r>
            <a:r>
              <a:rPr lang="ru-RU" sz="2400" b="0" dirty="0">
                <a:solidFill>
                  <a:schemeClr val="tx1"/>
                </a:solidFill>
              </a:rPr>
              <a:t>;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6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976" y="1598927"/>
            <a:ext cx="80962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/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проверить </a:t>
            </a:r>
            <a:r>
              <a:rPr lang="ru-RU" sz="2400" b="0" dirty="0">
                <a:solidFill>
                  <a:schemeClr val="tx1"/>
                </a:solidFill>
              </a:rPr>
              <a:t>у исполнителей работ наличие квалификационных удостоверений и удостоверений по пожарно-техническому минимуму, исправность оснастки и </a:t>
            </a:r>
            <a:r>
              <a:rPr lang="ru-RU" sz="2400" b="0" dirty="0" smtClean="0">
                <a:solidFill>
                  <a:schemeClr val="tx1"/>
                </a:solidFill>
              </a:rPr>
              <a:t>инструмента.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провести </a:t>
            </a:r>
            <a:r>
              <a:rPr lang="ru-RU" sz="2400" b="0" dirty="0">
                <a:solidFill>
                  <a:schemeClr val="tx1"/>
                </a:solidFill>
              </a:rPr>
              <a:t>инструктаж исполнителей работ под роспись, оформить его в наряде-допуске (разрешении) и указать порядок, способ, специфику выполнения огневой работы и конкретные меры безопасности.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проверить </a:t>
            </a:r>
            <a:r>
              <a:rPr lang="ru-RU" sz="2400" b="0" dirty="0">
                <a:solidFill>
                  <a:schemeClr val="tx1"/>
                </a:solidFill>
              </a:rPr>
              <a:t>наличие первичных средств пожаротушения.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постоянно </a:t>
            </a:r>
            <a:r>
              <a:rPr lang="ru-RU" sz="2400" b="0" dirty="0">
                <a:solidFill>
                  <a:schemeClr val="tx1"/>
                </a:solidFill>
              </a:rPr>
              <a:t>находиться на месте проведения работ и лично контролировать их выполнение.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68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5" y="1598927"/>
            <a:ext cx="7867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>
                <a:solidFill>
                  <a:schemeClr val="tx1"/>
                </a:solidFill>
              </a:rPr>
              <a:t>Исполнители работ после инструктажа обязаны: 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	- ознакомиться с объемом работ на месте их проведения; </a:t>
            </a:r>
          </a:p>
          <a:p>
            <a:pPr algn="just"/>
            <a:r>
              <a:rPr lang="ru-RU" b="0" dirty="0">
                <a:solidFill>
                  <a:schemeClr val="tx1"/>
                </a:solidFill>
              </a:rPr>
              <a:t>	- приступать к работам только по личному указанию лица, ответственного за подготовку и проведение огневых работ; </a:t>
            </a:r>
          </a:p>
          <a:p>
            <a:pPr algn="just"/>
            <a:r>
              <a:rPr lang="ru-RU" b="0" dirty="0">
                <a:solidFill>
                  <a:schemeClr val="tx1"/>
                </a:solidFill>
              </a:rPr>
              <a:t>	- выполнять только ту работу, которая указана в наряде-допуске (разрешении);</a:t>
            </a:r>
          </a:p>
          <a:p>
            <a:pPr algn="just"/>
            <a:r>
              <a:rPr lang="ru-RU" b="0" dirty="0">
                <a:solidFill>
                  <a:schemeClr val="tx1"/>
                </a:solidFill>
              </a:rPr>
              <a:t>	- уметь пользоваться средствами пожаротушения; 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	- выполнять все меры безопасности, предусмотренные нарядом-допуском </a:t>
            </a:r>
            <a:r>
              <a:rPr lang="ru-RU" b="0" dirty="0" smtClean="0">
                <a:solidFill>
                  <a:schemeClr val="tx1"/>
                </a:solidFill>
              </a:rPr>
              <a:t>и </a:t>
            </a:r>
            <a:r>
              <a:rPr lang="ru-RU" b="0" dirty="0">
                <a:solidFill>
                  <a:schemeClr val="tx1"/>
                </a:solidFill>
              </a:rPr>
              <a:t>немедленно прекратить работы при возникновении опасной ситуации</a:t>
            </a:r>
            <a:r>
              <a:rPr lang="ru-RU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76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99" y="1598927"/>
            <a:ext cx="802957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Требования </a:t>
            </a:r>
            <a:r>
              <a:rPr lang="ru-RU" sz="2400" dirty="0" smtClean="0">
                <a:solidFill>
                  <a:schemeClr val="tx1"/>
                </a:solidFill>
              </a:rPr>
              <a:t> ПБ  на </a:t>
            </a:r>
            <a:r>
              <a:rPr lang="ru-RU" sz="2400" dirty="0">
                <a:solidFill>
                  <a:schemeClr val="tx1"/>
                </a:solidFill>
              </a:rPr>
              <a:t>заключительном этапе </a:t>
            </a:r>
            <a:r>
              <a:rPr lang="ru-RU" sz="2400" dirty="0" smtClean="0">
                <a:solidFill>
                  <a:schemeClr val="tx1"/>
                </a:solidFill>
              </a:rPr>
              <a:t>работ</a:t>
            </a:r>
            <a:endParaRPr lang="ru-RU" sz="2400" dirty="0">
              <a:solidFill>
                <a:schemeClr val="tx1"/>
              </a:solidFill>
            </a:endParaRPr>
          </a:p>
          <a:p>
            <a:pPr algn="just"/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	</a:t>
            </a:r>
            <a:r>
              <a:rPr lang="ru-RU" b="0" dirty="0" smtClean="0">
                <a:solidFill>
                  <a:schemeClr val="tx1"/>
                </a:solidFill>
              </a:rPr>
              <a:t>Исполнители </a:t>
            </a:r>
            <a:r>
              <a:rPr lang="ru-RU" b="0" dirty="0">
                <a:solidFill>
                  <a:schemeClr val="tx1"/>
                </a:solidFill>
              </a:rPr>
              <a:t>работ по их окончанию обязаны тщательно осмотреть место проведения работ в целях обнаружения возможных источников зажигания, а при необходимости оставить наблюдающего</a:t>
            </a:r>
            <a:r>
              <a:rPr lang="ru-RU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b="0" dirty="0">
                <a:solidFill>
                  <a:schemeClr val="tx1"/>
                </a:solidFill>
              </a:rPr>
              <a:t>	</a:t>
            </a:r>
            <a:r>
              <a:rPr lang="ru-RU" b="0" dirty="0" smtClean="0">
                <a:solidFill>
                  <a:schemeClr val="tx1"/>
                </a:solidFill>
              </a:rPr>
              <a:t>По </a:t>
            </a:r>
            <a:r>
              <a:rPr lang="ru-RU" b="0" dirty="0">
                <a:solidFill>
                  <a:schemeClr val="tx1"/>
                </a:solidFill>
              </a:rPr>
              <a:t>окончанию работ наблюдающий не менее двух часов должен контролировать место проведения работ. 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	По </a:t>
            </a:r>
            <a:r>
              <a:rPr lang="ru-RU" b="0" dirty="0">
                <a:solidFill>
                  <a:schemeClr val="tx1"/>
                </a:solidFill>
              </a:rPr>
              <a:t>завершению огневых работ осуществляется их приемка, которая подтверждается подписью лица, ответственного за проведение работ в </a:t>
            </a:r>
            <a:r>
              <a:rPr lang="ru-RU" b="0" dirty="0" smtClean="0">
                <a:solidFill>
                  <a:schemeClr val="tx1"/>
                </a:solidFill>
              </a:rPr>
              <a:t>наряде-допуске.</a:t>
            </a:r>
            <a:endParaRPr lang="ru-RU" b="0" dirty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8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4" y="1598927"/>
            <a:ext cx="78676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>
                <a:solidFill>
                  <a:schemeClr val="tx1"/>
                </a:solidFill>
              </a:rPr>
              <a:t>При проведении огневых работ запрещается: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/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1. Приступать </a:t>
            </a:r>
            <a:r>
              <a:rPr lang="ru-RU" sz="2400" b="0" dirty="0">
                <a:solidFill>
                  <a:schemeClr val="tx1"/>
                </a:solidFill>
              </a:rPr>
              <a:t>к работе при неисправной аппаратуре.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2. Использовать </a:t>
            </a:r>
            <a:r>
              <a:rPr lang="ru-RU" sz="2400" b="0" dirty="0">
                <a:solidFill>
                  <a:schemeClr val="tx1"/>
                </a:solidFill>
              </a:rPr>
              <a:t>неисправный инструмент, оснастку и </a:t>
            </a:r>
            <a:r>
              <a:rPr lang="ru-RU" sz="2400" b="0" dirty="0" smtClean="0">
                <a:solidFill>
                  <a:schemeClr val="tx1"/>
                </a:solidFill>
              </a:rPr>
              <a:t>аппаратуру.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3. Производить </a:t>
            </a:r>
            <a:r>
              <a:rPr lang="ru-RU" sz="2400" b="0" dirty="0">
                <a:solidFill>
                  <a:schemeClr val="tx1"/>
                </a:solidFill>
              </a:rPr>
              <a:t>огневые работы на свежеокрашенных конструкциях и изделиях.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4. Использовать </a:t>
            </a:r>
            <a:r>
              <a:rPr lang="ru-RU" sz="2400" b="0" dirty="0">
                <a:solidFill>
                  <a:schemeClr val="tx1"/>
                </a:solidFill>
              </a:rPr>
              <a:t>одежду и рукавицы со следами масел, жиров, бензина, керосина и других горючих жидкостей. 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45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1598927"/>
            <a:ext cx="793432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5. Допускать </a:t>
            </a:r>
            <a:r>
              <a:rPr lang="ru-RU" sz="2400" b="0" dirty="0">
                <a:solidFill>
                  <a:schemeClr val="tx1"/>
                </a:solidFill>
              </a:rPr>
              <a:t>к самостоятельной работе исполнителей, не имеющих квалификационного удостоверения и удостоверения по пожарно-техническому минимуму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6. Производить </a:t>
            </a:r>
            <a:r>
              <a:rPr lang="ru-RU" sz="2400" b="0" dirty="0">
                <a:solidFill>
                  <a:schemeClr val="tx1"/>
                </a:solidFill>
              </a:rPr>
              <a:t>работы на аппаратах и коммуникациях, заполненных горючими веществами, а также находящихся под электрическим напряжением.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7. Производить </a:t>
            </a:r>
            <a:r>
              <a:rPr lang="ru-RU" sz="2400" b="0" dirty="0">
                <a:solidFill>
                  <a:schemeClr val="tx1"/>
                </a:solidFill>
              </a:rPr>
              <a:t>огневые работы на элементах здания, выполненных из легких металлических конструкций с горючими и </a:t>
            </a:r>
            <a:r>
              <a:rPr lang="ru-RU" sz="2400" b="0" dirty="0" err="1">
                <a:solidFill>
                  <a:schemeClr val="tx1"/>
                </a:solidFill>
              </a:rPr>
              <a:t>трудногорючими</a:t>
            </a:r>
            <a:r>
              <a:rPr lang="ru-RU" sz="2400" b="0" dirty="0">
                <a:solidFill>
                  <a:schemeClr val="tx1"/>
                </a:solidFill>
              </a:rPr>
              <a:t> </a:t>
            </a:r>
            <a:r>
              <a:rPr lang="ru-RU" sz="2400" b="0" dirty="0" smtClean="0">
                <a:solidFill>
                  <a:schemeClr val="tx1"/>
                </a:solidFill>
              </a:rPr>
              <a:t>утеплителями.</a:t>
            </a:r>
            <a:endParaRPr lang="ru-RU" sz="2400" b="0" dirty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22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105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Все </a:t>
            </a:r>
            <a:r>
              <a:rPr lang="ru-RU" sz="2400" b="0" dirty="0">
                <a:solidFill>
                  <a:schemeClr val="tx1"/>
                </a:solidFill>
              </a:rPr>
              <a:t>мероприятия </a:t>
            </a:r>
            <a:r>
              <a:rPr lang="ru-RU" sz="2400" b="0" dirty="0" smtClean="0">
                <a:solidFill>
                  <a:schemeClr val="tx1"/>
                </a:solidFill>
              </a:rPr>
              <a:t>пожарной </a:t>
            </a:r>
            <a:r>
              <a:rPr lang="ru-RU" sz="2400" b="0" dirty="0">
                <a:solidFill>
                  <a:schemeClr val="tx1"/>
                </a:solidFill>
              </a:rPr>
              <a:t>безопасности производства по </a:t>
            </a:r>
            <a:r>
              <a:rPr lang="ru-RU" sz="2400" b="0" dirty="0" smtClean="0">
                <a:solidFill>
                  <a:schemeClr val="tx1"/>
                </a:solidFill>
              </a:rPr>
              <a:t>своему назначению </a:t>
            </a:r>
            <a:r>
              <a:rPr lang="ru-RU" sz="2400" b="0" dirty="0">
                <a:solidFill>
                  <a:schemeClr val="tx1"/>
                </a:solidFill>
              </a:rPr>
              <a:t>разделяются на четыре группы: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1. </a:t>
            </a:r>
            <a:r>
              <a:rPr lang="ru-RU" sz="2400" b="0" dirty="0">
                <a:solidFill>
                  <a:schemeClr val="tx1"/>
                </a:solidFill>
              </a:rPr>
              <a:t>Мероприятия, которые обеспечивают пожарную безопасность технологического процесса и оборудования, сохранение сырья и готовой продукции.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2. </a:t>
            </a:r>
            <a:r>
              <a:rPr lang="ru-RU" sz="2400" b="0" dirty="0">
                <a:solidFill>
                  <a:schemeClr val="tx1"/>
                </a:solidFill>
              </a:rPr>
              <a:t>Строительно-технические мероприятия, направленные на исключение причин </a:t>
            </a:r>
            <a:r>
              <a:rPr lang="ru-RU" sz="2400" b="0" dirty="0" smtClean="0">
                <a:solidFill>
                  <a:schemeClr val="tx1"/>
                </a:solidFill>
              </a:rPr>
              <a:t>возникновения </a:t>
            </a:r>
            <a:r>
              <a:rPr lang="ru-RU" sz="2400" b="0" dirty="0">
                <a:solidFill>
                  <a:schemeClr val="tx1"/>
                </a:solidFill>
              </a:rPr>
              <a:t>пожаров и на создание устойчивости ограждающих конструкций и зданий, на предотвращение возможности распространения пожаров и </a:t>
            </a:r>
            <a:r>
              <a:rPr lang="ru-RU" sz="2400" b="0" dirty="0" smtClean="0">
                <a:solidFill>
                  <a:schemeClr val="tx1"/>
                </a:solidFill>
              </a:rPr>
              <a:t>взрывов.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53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" y="1598927"/>
            <a:ext cx="818812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>
                <a:solidFill>
                  <a:schemeClr val="tx1"/>
                </a:solidFill>
              </a:rPr>
              <a:t>При проведении газосварочных работ запрещается:</a:t>
            </a:r>
          </a:p>
          <a:p>
            <a:pPr indent="457200"/>
            <a:r>
              <a:rPr lang="ru-RU" b="0" dirty="0">
                <a:solidFill>
                  <a:schemeClr val="tx1"/>
                </a:solidFill>
              </a:rPr>
              <a:t/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1. Допускать </a:t>
            </a:r>
            <a:r>
              <a:rPr lang="ru-RU" b="0" dirty="0">
                <a:solidFill>
                  <a:schemeClr val="tx1"/>
                </a:solidFill>
              </a:rPr>
              <a:t>соприкосновение кислородных баллонов, редукторов и другого сварочного оборудования с </a:t>
            </a:r>
            <a:r>
              <a:rPr lang="ru-RU" b="0" dirty="0" smtClean="0">
                <a:solidFill>
                  <a:schemeClr val="tx1"/>
                </a:solidFill>
              </a:rPr>
              <a:t>различны-ми </a:t>
            </a:r>
            <a:r>
              <a:rPr lang="ru-RU" b="0" dirty="0">
                <a:solidFill>
                  <a:schemeClr val="tx1"/>
                </a:solidFill>
              </a:rPr>
              <a:t>маслами, а также промасленной одеждой и ветошью. 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2. Производить </a:t>
            </a:r>
            <a:r>
              <a:rPr lang="ru-RU" b="0" dirty="0">
                <a:solidFill>
                  <a:schemeClr val="tx1"/>
                </a:solidFill>
              </a:rPr>
              <a:t>продувку шланга для горючих газов кислородом, а кислородного шланга – горючими газами. 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3. </a:t>
            </a:r>
            <a:r>
              <a:rPr lang="ru-RU" b="0" dirty="0" err="1" smtClean="0">
                <a:solidFill>
                  <a:schemeClr val="tx1"/>
                </a:solidFill>
              </a:rPr>
              <a:t>Взаимозаменять</a:t>
            </a:r>
            <a:r>
              <a:rPr lang="ru-RU" b="0" dirty="0" smtClean="0">
                <a:solidFill>
                  <a:schemeClr val="tx1"/>
                </a:solidFill>
              </a:rPr>
              <a:t> </a:t>
            </a:r>
            <a:r>
              <a:rPr lang="ru-RU" b="0" dirty="0">
                <a:solidFill>
                  <a:schemeClr val="tx1"/>
                </a:solidFill>
              </a:rPr>
              <a:t>шланги при работе. 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4. Пользоваться </a:t>
            </a:r>
            <a:r>
              <a:rPr lang="ru-RU" b="0" dirty="0">
                <a:solidFill>
                  <a:schemeClr val="tx1"/>
                </a:solidFill>
              </a:rPr>
              <a:t>шлангами, длина которых превышает 30 м. 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5. Перекручивать</a:t>
            </a:r>
            <a:r>
              <a:rPr lang="ru-RU" b="0" dirty="0">
                <a:solidFill>
                  <a:schemeClr val="tx1"/>
                </a:solidFill>
              </a:rPr>
              <a:t>, заламывать или зажимать </a:t>
            </a:r>
            <a:r>
              <a:rPr lang="ru-RU" b="0" dirty="0" err="1" smtClean="0">
                <a:solidFill>
                  <a:schemeClr val="tx1"/>
                </a:solidFill>
              </a:rPr>
              <a:t>газоподводя-щие</a:t>
            </a:r>
            <a:r>
              <a:rPr lang="ru-RU" b="0" dirty="0" smtClean="0">
                <a:solidFill>
                  <a:schemeClr val="tx1"/>
                </a:solidFill>
              </a:rPr>
              <a:t> </a:t>
            </a:r>
            <a:r>
              <a:rPr lang="ru-RU" b="0" dirty="0">
                <a:solidFill>
                  <a:schemeClr val="tx1"/>
                </a:solidFill>
              </a:rPr>
              <a:t>шланги. 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6. Оставлять </a:t>
            </a:r>
            <a:r>
              <a:rPr lang="ru-RU" b="0" dirty="0">
                <a:solidFill>
                  <a:schemeClr val="tx1"/>
                </a:solidFill>
              </a:rPr>
              <a:t>в помещениях после окончания работ баллоны с горючими газами и кислородом</a:t>
            </a:r>
            <a:r>
              <a:rPr lang="ru-RU" b="0" dirty="0" smtClean="0">
                <a:solidFill>
                  <a:schemeClr val="tx1"/>
                </a:solidFill>
              </a:rPr>
              <a:t>.</a:t>
            </a: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07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549" y="1598927"/>
            <a:ext cx="804862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При проведении электросварочных работ не разрешается:</a:t>
            </a:r>
          </a:p>
          <a:p>
            <a:r>
              <a:rPr lang="ru-RU" b="0" dirty="0" smtClean="0">
                <a:solidFill>
                  <a:schemeClr val="tx1"/>
                </a:solidFill>
              </a:rPr>
              <a:t>1. Использовать провода без изоляции или с поврежденной изоляцией. 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2. Применять нестандартные </a:t>
            </a:r>
            <a:r>
              <a:rPr lang="ru-RU" b="0" dirty="0" err="1" smtClean="0">
                <a:solidFill>
                  <a:schemeClr val="tx1"/>
                </a:solidFill>
              </a:rPr>
              <a:t>электропредохранители</a:t>
            </a:r>
            <a:r>
              <a:rPr lang="ru-RU" b="0" dirty="0" smtClean="0">
                <a:solidFill>
                  <a:schemeClr val="tx1"/>
                </a:solidFill>
              </a:rPr>
              <a:t>. 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3. Применять электроды не заводского изготовления и не соответствующие номинальной величине сварочного тока. 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3.1.  Электроды перед сваркой должны быть просушены при температуре, указанной в паспорте на конкретный вид электродного покрытия. 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3.2.  При смене электродов их остатки (огарки) следует помещать в специальный металлический ящик (контейнер), установленный у места электросварочных работ.</a:t>
            </a: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21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549" y="1598927"/>
            <a:ext cx="79248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	Действия </a:t>
            </a:r>
            <a:r>
              <a:rPr lang="ru-RU" sz="2400" dirty="0">
                <a:solidFill>
                  <a:schemeClr val="tx1"/>
                </a:solidFill>
              </a:rPr>
              <a:t>исполнителя работ при </a:t>
            </a:r>
            <a:r>
              <a:rPr lang="ru-RU" sz="2400" dirty="0" smtClean="0">
                <a:solidFill>
                  <a:schemeClr val="tx1"/>
                </a:solidFill>
              </a:rPr>
              <a:t>пожаре</a:t>
            </a:r>
            <a:endParaRPr lang="ru-RU" sz="2400" dirty="0">
              <a:solidFill>
                <a:schemeClr val="tx1"/>
              </a:solidFill>
            </a:endParaRPr>
          </a:p>
          <a:p>
            <a:pPr algn="just"/>
            <a:r>
              <a:rPr lang="ru-RU" b="0" dirty="0">
                <a:solidFill>
                  <a:schemeClr val="tx1"/>
                </a:solidFill>
              </a:rPr>
              <a:t/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Должен </a:t>
            </a:r>
            <a:r>
              <a:rPr lang="ru-RU" sz="2400" b="0" dirty="0">
                <a:solidFill>
                  <a:schemeClr val="tx1"/>
                </a:solidFill>
              </a:rPr>
              <a:t>немедленно прекратить все работы. 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	Сообщить </a:t>
            </a:r>
            <a:r>
              <a:rPr lang="ru-RU" sz="2400" b="0" dirty="0">
                <a:solidFill>
                  <a:schemeClr val="tx1"/>
                </a:solidFill>
              </a:rPr>
              <a:t>по телефону </a:t>
            </a:r>
            <a:r>
              <a:rPr lang="ru-RU" sz="2400" b="0" dirty="0" smtClean="0">
                <a:solidFill>
                  <a:schemeClr val="tx1"/>
                </a:solidFill>
              </a:rPr>
              <a:t>«901</a:t>
            </a:r>
            <a:r>
              <a:rPr lang="ru-RU" sz="2400" b="0" dirty="0">
                <a:solidFill>
                  <a:schemeClr val="tx1"/>
                </a:solidFill>
              </a:rPr>
              <a:t>» или «112» в пожарную охрану </a:t>
            </a:r>
            <a:r>
              <a:rPr lang="ru-RU" sz="2400" b="0" dirty="0" smtClean="0">
                <a:solidFill>
                  <a:schemeClr val="tx1"/>
                </a:solidFill>
              </a:rPr>
              <a:t>о </a:t>
            </a:r>
            <a:r>
              <a:rPr lang="ru-RU" sz="2400" b="0" dirty="0">
                <a:solidFill>
                  <a:schemeClr val="tx1"/>
                </a:solidFill>
              </a:rPr>
              <a:t>месте возникновения пожара, сообщить свою фамилию и телефон. 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По </a:t>
            </a:r>
            <a:r>
              <a:rPr lang="ru-RU" sz="2400" b="0" dirty="0">
                <a:solidFill>
                  <a:schemeClr val="tx1"/>
                </a:solidFill>
              </a:rPr>
              <a:t>возможности приступить к ликвидации очага горения имеющимися первичными средствами пожаротушения.</a:t>
            </a:r>
            <a:r>
              <a:rPr lang="ru-RU" sz="2400" b="0">
                <a:solidFill>
                  <a:schemeClr val="tx1"/>
                </a:solidFill>
              </a:rPr>
              <a:t> </a:t>
            </a:r>
            <a:endParaRPr lang="ru-RU" sz="2400" b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При </a:t>
            </a:r>
            <a:r>
              <a:rPr lang="ru-RU" sz="2400" b="0" dirty="0">
                <a:solidFill>
                  <a:schemeClr val="tx1"/>
                </a:solidFill>
              </a:rPr>
              <a:t>невозможности организовать тушение пожара немедленно покинуть здание, руководствуясь планом эвакуации.</a:t>
            </a:r>
          </a:p>
          <a:p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00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XXX</a:t>
            </a:r>
          </a:p>
        </p:txBody>
      </p:sp>
      <p:sp>
        <p:nvSpPr>
          <p:cNvPr id="109570" name="Datumsplatzhalt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sp>
        <p:nvSpPr>
          <p:cNvPr id="7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 smtClean="0">
                <a:solidFill>
                  <a:srgbClr val="534B3E"/>
                </a:solidFill>
              </a:rPr>
              <a:t>Vă mulțumim pentru atenție</a:t>
            </a:r>
            <a:endParaRPr lang="en-GB" sz="2800" dirty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22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Proiect co-finanțat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Picture 11" descr="F:\Branding\EU\jau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H:\bn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In cooperare cu</a:t>
            </a:r>
            <a:endParaRPr lang="ro-RO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17" name="Picture 16" descr="D:\Users\Desktop\logotyp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  <a:hlinkClick r:id="rId7"/>
              </a:rPr>
              <a:t>www.ifcaac.amac.md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509167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6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407106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462357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315231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fcaac_logo0200px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269324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215461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163782" y="-2449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163782" y="212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</a:t>
            </a:r>
            <a:endParaRPr kumimoji="0" lang="ro-RO" altLang="zh-CN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163782" y="978625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527</TotalTime>
  <Words>554</Words>
  <Application>Microsoft Office PowerPoint</Application>
  <PresentationFormat>Экран (4:3)</PresentationFormat>
  <Paragraphs>753</Paragraphs>
  <Slides>93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GIZ_Banner_Kopfzeile-Ausland (3)</vt:lpstr>
      <vt:lpstr>Curs de instruire pentru angajații operatorilor „Apă-Canal”  Modulul 15:  Protecția muncii în cadrul operatorilor de   alimentare cu apă și de canalizare  Sesiunea 4: Securitatea la incendiu   Expert: conf. univ. dr. Olaru  Efim Universitatea Tehnică a Moldovei  6 – 7 – 8 noiembrie  2018,  Chișinău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PC</cp:lastModifiedBy>
  <cp:revision>316</cp:revision>
  <cp:lastPrinted>2017-07-11T13:18:46Z</cp:lastPrinted>
  <dcterms:created xsi:type="dcterms:W3CDTF">2013-09-05T11:54:56Z</dcterms:created>
  <dcterms:modified xsi:type="dcterms:W3CDTF">2018-11-06T11:13:36Z</dcterms:modified>
</cp:coreProperties>
</file>