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handoutMasterIdLst>
    <p:handoutMasterId r:id="rId21"/>
  </p:handoutMasterIdLst>
  <p:sldIdLst>
    <p:sldId id="256" r:id="rId2"/>
    <p:sldId id="258" r:id="rId3"/>
    <p:sldId id="276" r:id="rId4"/>
    <p:sldId id="277" r:id="rId5"/>
    <p:sldId id="278" r:id="rId6"/>
    <p:sldId id="279" r:id="rId7"/>
    <p:sldId id="280" r:id="rId8"/>
    <p:sldId id="281" r:id="rId9"/>
    <p:sldId id="282" r:id="rId10"/>
    <p:sldId id="283" r:id="rId11"/>
    <p:sldId id="284" r:id="rId12"/>
    <p:sldId id="285" r:id="rId13"/>
    <p:sldId id="286" r:id="rId14"/>
    <p:sldId id="287" r:id="rId15"/>
    <p:sldId id="288" r:id="rId16"/>
    <p:sldId id="289" r:id="rId17"/>
    <p:sldId id="272" r:id="rId18"/>
    <p:sldId id="273" r:id="rId19"/>
    <p:sldId id="275" r:id="rId20"/>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8" d="100"/>
          <a:sy n="108" d="100"/>
        </p:scale>
        <p:origin x="170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ro-RO"/>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445B9C94-D7FD-4BFC-A1DD-350F81E018B6}" type="datetimeFigureOut">
              <a:rPr lang="ro-RO" smtClean="0"/>
              <a:t>10.01.2024</a:t>
            </a:fld>
            <a:endParaRPr lang="ro-RO"/>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ro-RO"/>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E99D15BB-640A-46C0-8CC2-C062A4BEB6EF}" type="slidenum">
              <a:rPr lang="ro-RO" smtClean="0"/>
              <a:t>‹#›</a:t>
            </a:fld>
            <a:endParaRPr lang="ro-RO"/>
          </a:p>
        </p:txBody>
      </p:sp>
    </p:spTree>
    <p:extLst>
      <p:ext uri="{BB962C8B-B14F-4D97-AF65-F5344CB8AC3E}">
        <p14:creationId xmlns:p14="http://schemas.microsoft.com/office/powerpoint/2010/main" val="85246860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73C64A98-0EAF-4A7F-8A36-5BBE0541C3B0}" type="datetimeFigureOut">
              <a:rPr lang="en-US" smtClean="0"/>
              <a:t>1/10/2024</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D432F171-B509-4F0D-8D35-93C51B91A2FF}"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3C64A98-0EAF-4A7F-8A36-5BBE0541C3B0}" type="datetimeFigureOut">
              <a:rPr lang="en-US" smtClean="0"/>
              <a:t>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32F171-B509-4F0D-8D35-93C51B91A2F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p>
            <a:fld id="{73C64A98-0EAF-4A7F-8A36-5BBE0541C3B0}" type="datetimeFigureOut">
              <a:rPr lang="en-US" smtClean="0"/>
              <a:t>1/10/2024</a:t>
            </a:fld>
            <a:endParaRPr lang="en-US"/>
          </a:p>
        </p:txBody>
      </p:sp>
      <p:sp>
        <p:nvSpPr>
          <p:cNvPr id="5" name="Footer Placeholder 4"/>
          <p:cNvSpPr>
            <a:spLocks noGrp="1"/>
          </p:cNvSpPr>
          <p:nvPr>
            <p:ph type="ftr" sz="quarter" idx="11"/>
          </p:nvPr>
        </p:nvSpPr>
        <p:spPr>
          <a:xfrm>
            <a:off x="457200" y="6556248"/>
            <a:ext cx="3657600" cy="228600"/>
          </a:xfrm>
        </p:spPr>
        <p:txBody>
          <a:bodyPr/>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D432F171-B509-4F0D-8D35-93C51B91A2F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3C64A98-0EAF-4A7F-8A36-5BBE0541C3B0}" type="datetimeFigureOut">
              <a:rPr lang="en-US" smtClean="0"/>
              <a:t>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32F171-B509-4F0D-8D35-93C51B91A2F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73C64A98-0EAF-4A7F-8A36-5BBE0541C3B0}" type="datetimeFigureOut">
              <a:rPr lang="en-US" smtClean="0"/>
              <a:t>1/10/2024</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p>
            <a:fld id="{D432F171-B509-4F0D-8D35-93C51B91A2FF}"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3C64A98-0EAF-4A7F-8A36-5BBE0541C3B0}" type="datetimeFigureOut">
              <a:rPr lang="en-US" smtClean="0"/>
              <a:t>1/10/2024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32F171-B509-4F0D-8D35-93C51B91A2F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3C64A98-0EAF-4A7F-8A36-5BBE0541C3B0}" type="datetimeFigureOut">
              <a:rPr lang="en-US" smtClean="0"/>
              <a:t>1/10/2024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32F171-B509-4F0D-8D35-93C51B91A2F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3C64A98-0EAF-4A7F-8A36-5BBE0541C3B0}" type="datetimeFigureOut">
              <a:rPr lang="en-US" smtClean="0"/>
              <a:t>1/10/2024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32F171-B509-4F0D-8D35-93C51B91A2F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73C64A98-0EAF-4A7F-8A36-5BBE0541C3B0}" type="datetimeFigureOut">
              <a:rPr lang="en-US" smtClean="0"/>
              <a:t>1/10/2024</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p>
            <a:fld id="{D432F171-B509-4F0D-8D35-93C51B91A2F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3C64A98-0EAF-4A7F-8A36-5BBE0541C3B0}" type="datetimeFigureOut">
              <a:rPr lang="en-US" smtClean="0"/>
              <a:t>1/10/2024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32F171-B509-4F0D-8D35-93C51B91A2F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p>
            <a:fld id="{73C64A98-0EAF-4A7F-8A36-5BBE0541C3B0}" type="datetimeFigureOut">
              <a:rPr lang="en-US" smtClean="0"/>
              <a:t>1/10/2024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32F171-B509-4F0D-8D35-93C51B91A2FF}" type="slidenum">
              <a:rPr lang="en-US" smtClean="0"/>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73C64A98-0EAF-4A7F-8A36-5BBE0541C3B0}" type="datetimeFigureOut">
              <a:rPr lang="en-US" smtClean="0"/>
              <a:t>1/10/2024</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D432F171-B509-4F0D-8D35-93C51B91A2F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orientacascales.wordpress.com/" TargetMode="External"/><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47664" y="533400"/>
            <a:ext cx="7344816" cy="2868168"/>
          </a:xfrm>
        </p:spPr>
        <p:txBody>
          <a:bodyPr/>
          <a:lstStyle/>
          <a:p>
            <a:r>
              <a:rPr lang="en-US" dirty="0" err="1" smtClean="0">
                <a:solidFill>
                  <a:srgbClr val="FF0000"/>
                </a:solidFill>
                <a:latin typeface="Arial Black" pitchFamily="34" charset="0"/>
                <a:cs typeface="Aharoni" pitchFamily="2" charset="-79"/>
              </a:rPr>
              <a:t>Declararea</a:t>
            </a:r>
            <a:r>
              <a:rPr lang="en-US" dirty="0" smtClean="0">
                <a:solidFill>
                  <a:srgbClr val="FF0000"/>
                </a:solidFill>
                <a:latin typeface="Arial Black" pitchFamily="34" charset="0"/>
                <a:cs typeface="Aharoni" pitchFamily="2" charset="-79"/>
              </a:rPr>
              <a:t> </a:t>
            </a:r>
            <a:r>
              <a:rPr lang="en-US" dirty="0" err="1" smtClean="0">
                <a:solidFill>
                  <a:srgbClr val="FF0000"/>
                </a:solidFill>
                <a:latin typeface="Arial Black" pitchFamily="34" charset="0"/>
                <a:cs typeface="Aharoni" pitchFamily="2" charset="-79"/>
              </a:rPr>
              <a:t>contribu</a:t>
            </a:r>
            <a:r>
              <a:rPr lang="ro-RO" dirty="0" err="1" smtClean="0">
                <a:solidFill>
                  <a:srgbClr val="FF0000"/>
                </a:solidFill>
                <a:latin typeface="Arial Black" pitchFamily="34" charset="0"/>
                <a:cs typeface="Aharoni" pitchFamily="2" charset="-79"/>
              </a:rPr>
              <a:t>ţiilor</a:t>
            </a:r>
            <a:r>
              <a:rPr lang="ro-RO" dirty="0" smtClean="0">
                <a:solidFill>
                  <a:srgbClr val="FF0000"/>
                </a:solidFill>
                <a:latin typeface="Arial Black" pitchFamily="34" charset="0"/>
                <a:cs typeface="Aharoni" pitchFamily="2" charset="-79"/>
              </a:rPr>
              <a:t> de asigurări sociale</a:t>
            </a:r>
            <a:endParaRPr lang="en-US" dirty="0">
              <a:solidFill>
                <a:srgbClr val="FF0000"/>
              </a:solidFill>
            </a:endParaRPr>
          </a:p>
        </p:txBody>
      </p:sp>
      <p:sp>
        <p:nvSpPr>
          <p:cNvPr id="3" name="Subtitle 2"/>
          <p:cNvSpPr>
            <a:spLocks noGrp="1"/>
          </p:cNvSpPr>
          <p:nvPr>
            <p:ph type="subTitle" idx="1"/>
          </p:nvPr>
        </p:nvSpPr>
        <p:spPr>
          <a:xfrm>
            <a:off x="3491880" y="4149080"/>
            <a:ext cx="5114778" cy="2160240"/>
          </a:xfrm>
          <a:noFill/>
        </p:spPr>
        <p:txBody>
          <a:bodyPr>
            <a:normAutofit/>
          </a:bodyPr>
          <a:lstStyle/>
          <a:p>
            <a:r>
              <a:rPr lang="ro-RO" b="1" dirty="0" smtClean="0">
                <a:solidFill>
                  <a:schemeClr val="tx2">
                    <a:lumMod val="10000"/>
                  </a:schemeClr>
                </a:solidFill>
                <a:latin typeface="Aharoni" pitchFamily="2" charset="-79"/>
                <a:cs typeface="Aharoni" pitchFamily="2" charset="-79"/>
              </a:rPr>
              <a:t>Clara SOROCEAN</a:t>
            </a:r>
            <a:endParaRPr lang="en-US" b="1" dirty="0" smtClean="0">
              <a:solidFill>
                <a:schemeClr val="tx2">
                  <a:lumMod val="10000"/>
                </a:schemeClr>
              </a:solidFill>
              <a:latin typeface="Aharoni" pitchFamily="2" charset="-79"/>
              <a:cs typeface="Aharoni" pitchFamily="2" charset="-79"/>
            </a:endParaRPr>
          </a:p>
          <a:p>
            <a:endParaRPr lang="en-US" b="1" dirty="0" smtClean="0">
              <a:solidFill>
                <a:schemeClr val="tx2">
                  <a:lumMod val="10000"/>
                </a:schemeClr>
              </a:solidFill>
              <a:cs typeface="Aharoni" pitchFamily="2" charset="-79"/>
            </a:endParaRPr>
          </a:p>
          <a:p>
            <a:pPr algn="ctr"/>
            <a:endParaRPr lang="ro-RO" b="1" dirty="0" smtClean="0">
              <a:solidFill>
                <a:schemeClr val="tx2">
                  <a:lumMod val="10000"/>
                </a:schemeClr>
              </a:solidFill>
              <a:cs typeface="Aharoni" pitchFamily="2" charset="-79"/>
            </a:endParaRPr>
          </a:p>
          <a:p>
            <a:pPr algn="ctr"/>
            <a:endParaRPr lang="ro-RO" b="1" dirty="0" smtClean="0">
              <a:solidFill>
                <a:schemeClr val="tx2">
                  <a:lumMod val="10000"/>
                </a:schemeClr>
              </a:solidFill>
              <a:cs typeface="Aharoni" pitchFamily="2" charset="-79"/>
            </a:endParaRPr>
          </a:p>
          <a:p>
            <a:pPr algn="ctr"/>
            <a:r>
              <a:rPr lang="en-US" sz="1600" b="1" dirty="0" smtClean="0">
                <a:solidFill>
                  <a:schemeClr val="tx2">
                    <a:lumMod val="10000"/>
                  </a:schemeClr>
                </a:solidFill>
                <a:cs typeface="Aharoni" pitchFamily="2" charset="-79"/>
              </a:rPr>
              <a:t>CHI</a:t>
            </a:r>
            <a:r>
              <a:rPr lang="ro-RO" sz="1600" b="1" dirty="0" smtClean="0">
                <a:solidFill>
                  <a:schemeClr val="tx2">
                    <a:lumMod val="10000"/>
                  </a:schemeClr>
                </a:solidFill>
                <a:cs typeface="Aharoni" pitchFamily="2" charset="-79"/>
              </a:rPr>
              <a:t>ȘINĂU 2024</a:t>
            </a:r>
            <a:endParaRPr lang="en-US" sz="1600" b="1" dirty="0" smtClean="0">
              <a:solidFill>
                <a:schemeClr val="tx2">
                  <a:lumMod val="10000"/>
                </a:schemeClr>
              </a:solidFill>
              <a:cs typeface="Aharoni" pitchFamily="2" charset="-79"/>
            </a:endParaRPr>
          </a:p>
          <a:p>
            <a:endParaRPr lang="ru-RU" b="1" dirty="0" smtClean="0"/>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7239000" cy="1143000"/>
          </a:xfrm>
        </p:spPr>
        <p:txBody>
          <a:bodyPr>
            <a:normAutofit fontScale="90000"/>
          </a:bodyPr>
          <a:lstStyle/>
          <a:p>
            <a:r>
              <a:rPr lang="ro-RO" dirty="0" smtClean="0">
                <a:solidFill>
                  <a:srgbClr val="FF0000"/>
                </a:solidFill>
              </a:rPr>
              <a:t>Indemnizaţii stabilite din oficiu</a:t>
            </a:r>
            <a:endParaRPr lang="en-US"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r>
              <a:rPr lang="ro-RO" dirty="0" smtClean="0"/>
              <a:t>Prin Legea nr 404 din 21.12.2023 (MO nr 510-513 din 29.12.2023) au fost introduse modificări în Lege nr. 289/1999 privind indemnizaţiile pentru incapacitate temporară de muncă şi alte prestaţii de asigurări sociale</a:t>
            </a:r>
            <a:endParaRPr lang="en-US" dirty="0" smtClean="0"/>
          </a:p>
          <a:p>
            <a:r>
              <a:rPr lang="ro-RO" dirty="0" smtClean="0"/>
              <a:t> </a:t>
            </a:r>
            <a:endParaRPr lang="en-US" dirty="0" smtClean="0"/>
          </a:p>
          <a:p>
            <a:r>
              <a:rPr lang="ro-RO" dirty="0" smtClean="0"/>
              <a:t>Nu mai pot fi depuse cererile electronic de pe </a:t>
            </a:r>
            <a:r>
              <a:rPr lang="ro-RO" dirty="0" err="1" smtClean="0"/>
              <a:t>saitul</a:t>
            </a:r>
            <a:r>
              <a:rPr lang="ro-RO" dirty="0" smtClean="0"/>
              <a:t> CNAS pentru indemnizaţia unică la naştere şi îngrijirea copilului până la 3 ani. Se depune doar pentru indemnizaţia paternală. </a:t>
            </a:r>
            <a:endParaRPr lang="en-US" dirty="0" smtClean="0"/>
          </a:p>
          <a:p>
            <a:r>
              <a:rPr lang="ro-RO" dirty="0" smtClean="0"/>
              <a:t> </a:t>
            </a:r>
            <a:endParaRPr lang="en-US" dirty="0" smtClean="0"/>
          </a:p>
          <a:p>
            <a:r>
              <a:rPr lang="ro-RO" dirty="0" smtClean="0"/>
              <a:t>Se stabileşte automat </a:t>
            </a:r>
            <a:r>
              <a:rPr lang="ro-RO" dirty="0" err="1" smtClean="0"/>
              <a:t>pînă</a:t>
            </a:r>
            <a:r>
              <a:rPr lang="ro-RO" dirty="0" smtClean="0"/>
              <a:t> la 3 ani. Altă opţiune poate fi solicitată doar la CTAS.</a:t>
            </a:r>
            <a:endParaRPr lang="en-US" dirty="0" smtClean="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764704"/>
            <a:ext cx="8496943" cy="1080119"/>
          </a:xfrm>
        </p:spPr>
        <p:txBody>
          <a:bodyPr>
            <a:normAutofit fontScale="90000"/>
          </a:bodyPr>
          <a:lstStyle/>
          <a:p>
            <a:r>
              <a:rPr lang="en-US" sz="2400" b="1" dirty="0" smtClean="0">
                <a:latin typeface="Times New Roman" pitchFamily="18" charset="0"/>
                <a:cs typeface="Times New Roman" pitchFamily="18" charset="0"/>
              </a:rPr>
              <a:t/>
            </a:r>
            <a:br>
              <a:rPr lang="en-US" sz="2400" b="1" dirty="0" smtClean="0">
                <a:latin typeface="Times New Roman" pitchFamily="18" charset="0"/>
                <a:cs typeface="Times New Roman" pitchFamily="18" charset="0"/>
              </a:rPr>
            </a:br>
            <a:r>
              <a:rPr lang="en-US" sz="2400" b="1" dirty="0" smtClean="0">
                <a:solidFill>
                  <a:srgbClr val="FF0000"/>
                </a:solidFill>
                <a:latin typeface="Times New Roman" pitchFamily="18" charset="0"/>
                <a:cs typeface="Times New Roman" pitchFamily="18" charset="0"/>
              </a:rPr>
              <a:t/>
            </a:r>
            <a:br>
              <a:rPr lang="en-US" sz="2400" b="1" dirty="0" smtClean="0">
                <a:solidFill>
                  <a:srgbClr val="FF0000"/>
                </a:solidFill>
                <a:latin typeface="Times New Roman" pitchFamily="18" charset="0"/>
                <a:cs typeface="Times New Roman" pitchFamily="18" charset="0"/>
              </a:rPr>
            </a:br>
            <a:r>
              <a:rPr lang="ro-RO" sz="2400" b="1" dirty="0" smtClean="0">
                <a:solidFill>
                  <a:srgbClr val="FF0000"/>
                </a:solidFill>
                <a:latin typeface="Arial" pitchFamily="34" charset="0"/>
                <a:cs typeface="Arial" pitchFamily="34" charset="0"/>
              </a:rPr>
              <a:t>Modificări în legislaţie aferente acordării unor tipuri de</a:t>
            </a:r>
            <a:r>
              <a:rPr lang="en-US" sz="2400" b="1" dirty="0" smtClean="0">
                <a:solidFill>
                  <a:srgbClr val="FF0000"/>
                </a:solidFill>
                <a:latin typeface="Arial" pitchFamily="34" charset="0"/>
                <a:cs typeface="Arial" pitchFamily="34" charset="0"/>
              </a:rPr>
              <a:t> </a:t>
            </a:r>
            <a:r>
              <a:rPr lang="ro-RO" sz="2400" b="1" dirty="0" smtClean="0">
                <a:solidFill>
                  <a:srgbClr val="FF0000"/>
                </a:solidFill>
                <a:latin typeface="Arial" pitchFamily="34" charset="0"/>
                <a:cs typeface="Arial" pitchFamily="34" charset="0"/>
              </a:rPr>
              <a:t>indemnizaţii (în vigoare de la 01.01.2024, MO nr. 318-321 din 18.08.23)</a:t>
            </a:r>
            <a:r>
              <a:rPr lang="en-US" dirty="0" smtClean="0"/>
              <a:t/>
            </a:r>
            <a:br>
              <a:rPr lang="en-US" dirty="0" smtClean="0"/>
            </a:br>
            <a:endParaRPr lang="en-US" dirty="0"/>
          </a:p>
        </p:txBody>
      </p:sp>
      <p:sp>
        <p:nvSpPr>
          <p:cNvPr id="3" name="Content Placeholder 2"/>
          <p:cNvSpPr>
            <a:spLocks noGrp="1"/>
          </p:cNvSpPr>
          <p:nvPr>
            <p:ph idx="1"/>
          </p:nvPr>
        </p:nvSpPr>
        <p:spPr>
          <a:xfrm>
            <a:off x="251521" y="1916832"/>
            <a:ext cx="7776864" cy="4464496"/>
          </a:xfrm>
        </p:spPr>
        <p:txBody>
          <a:bodyPr/>
          <a:lstStyle/>
          <a:p>
            <a:pPr lvl="0"/>
            <a:r>
              <a:rPr lang="ro-RO" dirty="0" smtClean="0">
                <a:latin typeface="+mj-lt"/>
                <a:cs typeface="Times New Roman" pitchFamily="18" charset="0"/>
              </a:rPr>
              <a:t>1.Acordarea indemnizaţiei de incapacitate temporară de muncă din mijloacele angajatorului indiferent de stagiul de cotizare al angajatului;</a:t>
            </a:r>
            <a:endParaRPr lang="en-US" dirty="0" smtClean="0">
              <a:latin typeface="+mj-lt"/>
              <a:cs typeface="Times New Roman" pitchFamily="18" charset="0"/>
            </a:endParaRPr>
          </a:p>
          <a:p>
            <a:pPr lvl="0"/>
            <a:r>
              <a:rPr lang="ro-RO" dirty="0" smtClean="0">
                <a:latin typeface="+mj-lt"/>
                <a:cs typeface="Times New Roman" pitchFamily="18" charset="0"/>
              </a:rPr>
              <a:t>2.Extinderea perioadei concediului paternal;</a:t>
            </a:r>
            <a:endParaRPr lang="en-US" dirty="0" smtClean="0">
              <a:latin typeface="+mj-lt"/>
              <a:cs typeface="Times New Roman" pitchFamily="18" charset="0"/>
            </a:endParaRPr>
          </a:p>
          <a:p>
            <a:pPr lvl="0"/>
            <a:r>
              <a:rPr lang="ro-RO" dirty="0" smtClean="0">
                <a:latin typeface="+mj-lt"/>
                <a:cs typeface="Times New Roman" pitchFamily="18" charset="0"/>
              </a:rPr>
              <a:t>3.Acordarea concediilor salariaţilor care au adoptat copii sau i-au luat în plasament în serviciul de tutelă/curatelă. </a:t>
            </a:r>
            <a:endParaRPr lang="en-US" dirty="0" smtClean="0">
              <a:latin typeface="+mj-lt"/>
              <a:cs typeface="Times New Roman" pitchFamily="18" charset="0"/>
            </a:endParaRPr>
          </a:p>
          <a:p>
            <a:endParaRPr lang="en-US"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692696"/>
            <a:ext cx="7704667" cy="1603647"/>
          </a:xfrm>
        </p:spPr>
        <p:txBody>
          <a:bodyPr>
            <a:normAutofit fontScale="90000"/>
          </a:bodyPr>
          <a:lstStyle/>
          <a:p>
            <a:r>
              <a:rPr lang="ro-RO" sz="2800" b="1" dirty="0" smtClean="0">
                <a:solidFill>
                  <a:srgbClr val="FF0000"/>
                </a:solidFill>
                <a:latin typeface="Arial" pitchFamily="34" charset="0"/>
                <a:cs typeface="Arial" pitchFamily="34" charset="0"/>
              </a:rPr>
              <a:t>Acordarea indemnizaţiei de incapacitate temporară de muncă din mijloacele angajatorului indiferent de stagiul de cotizare al angajatului</a:t>
            </a:r>
            <a:r>
              <a:rPr lang="en-US" dirty="0" smtClean="0"/>
              <a:t/>
            </a:r>
            <a:br>
              <a:rPr lang="en-US" dirty="0" smtClean="0"/>
            </a:br>
            <a:endParaRPr lang="en-US" dirty="0"/>
          </a:p>
        </p:txBody>
      </p:sp>
      <p:sp>
        <p:nvSpPr>
          <p:cNvPr id="3" name="Content Placeholder 2"/>
          <p:cNvSpPr>
            <a:spLocks noGrp="1"/>
          </p:cNvSpPr>
          <p:nvPr>
            <p:ph idx="1"/>
          </p:nvPr>
        </p:nvSpPr>
        <p:spPr>
          <a:xfrm>
            <a:off x="683569" y="1988840"/>
            <a:ext cx="7344816" cy="4010976"/>
          </a:xfrm>
        </p:spPr>
        <p:txBody>
          <a:bodyPr>
            <a:normAutofit/>
          </a:bodyPr>
          <a:lstStyle/>
          <a:p>
            <a:r>
              <a:rPr lang="ro-RO" dirty="0" smtClean="0"/>
              <a:t>Art. 6 din Legea nr. 289/2004 a fost completată cu un nou alineat (5</a:t>
            </a:r>
            <a:r>
              <a:rPr lang="ro-RO" baseline="30000" dirty="0" smtClean="0"/>
              <a:t>2</a:t>
            </a:r>
            <a:r>
              <a:rPr lang="ro-RO" dirty="0" smtClean="0"/>
              <a:t>) care reglementează că, indemnizaţia de incapacitate temporară de muncă cauzată de boli obişnuite sau de accidente nelegate de muncă, plătită din mijloacele angajatorului, a liber-profesionistului ce practică activitate în sectorul justiţiei se stabileşte indiferent de durata stagiului de cotizare.</a:t>
            </a:r>
            <a:endParaRPr lang="en-US" dirty="0" smtClean="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60648"/>
            <a:ext cx="7704667" cy="1387623"/>
          </a:xfrm>
        </p:spPr>
        <p:txBody>
          <a:bodyPr/>
          <a:lstStyle/>
          <a:p>
            <a:r>
              <a:rPr lang="ro-RO" sz="3200" b="1" dirty="0" smtClean="0">
                <a:solidFill>
                  <a:srgbClr val="FF0000"/>
                </a:solidFill>
                <a:latin typeface="Arial" pitchFamily="34" charset="0"/>
                <a:cs typeface="Arial" pitchFamily="34" charset="0"/>
              </a:rPr>
              <a:t>Extinderea perioadei concediului paternal</a:t>
            </a:r>
            <a:endParaRPr lang="en-US" sz="3200" b="1" dirty="0">
              <a:solidFill>
                <a:srgbClr val="FF0000"/>
              </a:solidFill>
              <a:latin typeface="Arial" pitchFamily="34" charset="0"/>
              <a:cs typeface="Arial" pitchFamily="34" charset="0"/>
            </a:endParaRPr>
          </a:p>
        </p:txBody>
      </p:sp>
      <p:sp>
        <p:nvSpPr>
          <p:cNvPr id="3" name="Content Placeholder 2"/>
          <p:cNvSpPr>
            <a:spLocks noGrp="1"/>
          </p:cNvSpPr>
          <p:nvPr>
            <p:ph idx="1"/>
          </p:nvPr>
        </p:nvSpPr>
        <p:spPr>
          <a:xfrm>
            <a:off x="982133" y="1988840"/>
            <a:ext cx="7046251" cy="4010976"/>
          </a:xfrm>
        </p:spPr>
        <p:txBody>
          <a:bodyPr>
            <a:normAutofit fontScale="92500" lnSpcReduction="20000"/>
          </a:bodyPr>
          <a:lstStyle/>
          <a:p>
            <a:r>
              <a:rPr lang="ro-RO" dirty="0" smtClean="0"/>
              <a:t>Alin. (2) din art. 124</a:t>
            </a:r>
            <a:r>
              <a:rPr lang="ro-RO" baseline="30000" dirty="0" smtClean="0"/>
              <a:t>1</a:t>
            </a:r>
            <a:r>
              <a:rPr lang="ro-RO" dirty="0" smtClean="0"/>
              <a:t> al Codului muncii a fost expus în redacţie nouă care stipulează următoarele: „Tatăl copilului nou-născut beneficiază de dreptul la concediul paternal </a:t>
            </a:r>
            <a:r>
              <a:rPr lang="ro-RO" dirty="0" err="1" smtClean="0"/>
              <a:t>pînă</a:t>
            </a:r>
            <a:r>
              <a:rPr lang="ro-RO" dirty="0" smtClean="0"/>
              <a:t> la 15 zile calendaristice. Tatăl copilului adoptat beneficiază de dreptul la concediu paternal </a:t>
            </a:r>
            <a:r>
              <a:rPr lang="ro-RO" dirty="0" err="1" smtClean="0"/>
              <a:t>pînă</a:t>
            </a:r>
            <a:r>
              <a:rPr lang="ro-RO" dirty="0" smtClean="0"/>
              <a:t> la 15 zile calendaristice în temeiul alin. (2</a:t>
            </a:r>
            <a:r>
              <a:rPr lang="ro-RO" baseline="30000" dirty="0" smtClean="0"/>
              <a:t>2</a:t>
            </a:r>
            <a:r>
              <a:rPr lang="ro-RO" dirty="0" smtClean="0"/>
              <a:t>)”. Din acest articol deducem că, </a:t>
            </a:r>
            <a:r>
              <a:rPr lang="ro-RO" dirty="0" err="1" smtClean="0"/>
              <a:t>începînd</a:t>
            </a:r>
            <a:r>
              <a:rPr lang="ro-RO" dirty="0" smtClean="0"/>
              <a:t> cu 1 ianuarie 2024 durata concediului paternal va fi de 15 zile în comparaţie cu 14 zile care sunt în vigoare </a:t>
            </a:r>
            <a:r>
              <a:rPr lang="ro-RO" dirty="0" err="1" smtClean="0"/>
              <a:t>pînă</a:t>
            </a:r>
            <a:r>
              <a:rPr lang="ro-RO" dirty="0" smtClean="0"/>
              <a:t> la data menţionată.</a:t>
            </a:r>
            <a:endParaRPr lang="en-US" dirty="0" smtClean="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811559"/>
          </a:xfrm>
        </p:spPr>
        <p:txBody>
          <a:bodyPr>
            <a:normAutofit fontScale="90000"/>
          </a:bodyPr>
          <a:lstStyle/>
          <a:p>
            <a:r>
              <a:rPr lang="ro-RO" sz="3200" b="1" dirty="0" smtClean="0">
                <a:solidFill>
                  <a:srgbClr val="FF0000"/>
                </a:solidFill>
                <a:latin typeface="Arial" pitchFamily="34" charset="0"/>
                <a:cs typeface="Arial" pitchFamily="34" charset="0"/>
              </a:rPr>
              <a:t>Divizarea perioadei concediului paternal pe fracţiuni</a:t>
            </a:r>
            <a:endParaRPr lang="en-US" sz="3200" b="1" dirty="0">
              <a:solidFill>
                <a:srgbClr val="FF0000"/>
              </a:solidFill>
              <a:latin typeface="Arial" pitchFamily="34" charset="0"/>
              <a:cs typeface="Arial" pitchFamily="34" charset="0"/>
            </a:endParaRPr>
          </a:p>
        </p:txBody>
      </p:sp>
      <p:sp>
        <p:nvSpPr>
          <p:cNvPr id="3" name="Content Placeholder 2"/>
          <p:cNvSpPr>
            <a:spLocks noGrp="1"/>
          </p:cNvSpPr>
          <p:nvPr>
            <p:ph idx="1"/>
          </p:nvPr>
        </p:nvSpPr>
        <p:spPr/>
        <p:txBody>
          <a:bodyPr>
            <a:normAutofit fontScale="92500" lnSpcReduction="10000"/>
          </a:bodyPr>
          <a:lstStyle/>
          <a:p>
            <a:r>
              <a:rPr lang="ro-RO" sz="2000" dirty="0" smtClean="0"/>
              <a:t>Alin. (2</a:t>
            </a:r>
            <a:r>
              <a:rPr lang="ro-RO" sz="2000" baseline="30000" dirty="0" smtClean="0"/>
              <a:t>1</a:t>
            </a:r>
            <a:r>
              <a:rPr lang="ro-RO" sz="2000" dirty="0" smtClean="0"/>
              <a:t>) din art. 124</a:t>
            </a:r>
            <a:r>
              <a:rPr lang="ro-RO" sz="2000" baseline="30000" dirty="0" smtClean="0"/>
              <a:t>1</a:t>
            </a:r>
            <a:r>
              <a:rPr lang="ro-RO" sz="2000" dirty="0" smtClean="0"/>
              <a:t> al Codului muncii reglementează că, concediul paternal poate fi acordat integral sau divizat în </a:t>
            </a:r>
            <a:r>
              <a:rPr lang="ro-RO" sz="2000" dirty="0" err="1" smtClean="0"/>
              <a:t>pînă</a:t>
            </a:r>
            <a:r>
              <a:rPr lang="ro-RO" sz="2000" dirty="0" smtClean="0"/>
              <a:t> la 3 fracţiuni, pe parcursul primelor 12 luni de la naşterea copilului. O fracţiune de concediu reprezintă cel puţi 5 zile calendaristice. Salariatul beneficiază de concediul paternal în baza cererii depuse cu cel puţin 5 zile înainte de fiecare fracţiune de concediu, cu excepţia cazului în care perioadele fracţiunilor au fost stabilite în prealabil cu angajatorul. Prin urmare, </a:t>
            </a:r>
            <a:r>
              <a:rPr lang="ro-RO" sz="2000" dirty="0" err="1" smtClean="0"/>
              <a:t>începînd</a:t>
            </a:r>
            <a:r>
              <a:rPr lang="ro-RO" sz="2000" dirty="0" smtClean="0"/>
              <a:t> cu 1 ianuarie 2024, tatăl copilului nou-născut va putea solicita de la angajator concediul paternal în primele 12 luni după naşterea copilului acesta fiind divizat în mai multe părţi, ceia ce nu este posibil </a:t>
            </a:r>
            <a:r>
              <a:rPr lang="ro-RO" sz="2000" dirty="0" err="1" smtClean="0"/>
              <a:t>pînă</a:t>
            </a:r>
            <a:r>
              <a:rPr lang="ro-RO" sz="2000" dirty="0" smtClean="0"/>
              <a:t> la finele anului 2023. Una din aceste părţi nu poate fi mai mică de 5 zile. Adică, angajatul poate solicita 3 perioade de concediu paternal a </a:t>
            </a:r>
            <a:r>
              <a:rPr lang="ro-RO" sz="2000" dirty="0" err="1" smtClean="0"/>
              <a:t>cîte</a:t>
            </a:r>
            <a:r>
              <a:rPr lang="ro-RO" sz="2000" dirty="0" smtClean="0"/>
              <a:t> 5 zile sau alte combinaţii de perioade spre exemplu, 5+10 sau 8+7, 6+9 etc. Important este ca una din părţi să nu fie mai mică de 5 zile. </a:t>
            </a:r>
            <a:endParaRPr lang="en-US" sz="2000"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484784"/>
            <a:ext cx="7239000" cy="1143000"/>
          </a:xfrm>
        </p:spPr>
        <p:txBody>
          <a:bodyPr>
            <a:normAutofit fontScale="90000"/>
          </a:bodyPr>
          <a:lstStyle/>
          <a:p>
            <a:r>
              <a:rPr lang="ro-RO" sz="2800" b="1" dirty="0" smtClean="0">
                <a:solidFill>
                  <a:srgbClr val="FF0000"/>
                </a:solidFill>
                <a:latin typeface="Arial" pitchFamily="34" charset="0"/>
                <a:cs typeface="Arial" pitchFamily="34" charset="0"/>
              </a:rPr>
              <a:t>Acordarea concediilor salariaţilor care au adoptat copii sau i-au luat în plasament în serviciul de tutelă/curatelă</a:t>
            </a:r>
            <a:r>
              <a:rPr lang="en-US" dirty="0" smtClean="0"/>
              <a:t/>
            </a:r>
            <a:br>
              <a:rPr lang="en-US" dirty="0" smtClean="0"/>
            </a:br>
            <a:endParaRPr lang="en-US" dirty="0"/>
          </a:p>
        </p:txBody>
      </p:sp>
      <p:sp>
        <p:nvSpPr>
          <p:cNvPr id="3" name="Content Placeholder 2"/>
          <p:cNvSpPr>
            <a:spLocks noGrp="1"/>
          </p:cNvSpPr>
          <p:nvPr>
            <p:ph idx="1"/>
          </p:nvPr>
        </p:nvSpPr>
        <p:spPr>
          <a:xfrm>
            <a:off x="179513" y="2420888"/>
            <a:ext cx="7200800" cy="3960440"/>
          </a:xfrm>
        </p:spPr>
        <p:txBody>
          <a:bodyPr>
            <a:normAutofit lnSpcReduction="10000"/>
          </a:bodyPr>
          <a:lstStyle/>
          <a:p>
            <a:pPr lvl="0"/>
            <a:r>
              <a:rPr lang="ro-RO" sz="2000" dirty="0" smtClean="0"/>
              <a:t>175 - Persoană angajată care intenţionează să adopte un copil;</a:t>
            </a:r>
            <a:endParaRPr lang="en-US" sz="2000" dirty="0" smtClean="0"/>
          </a:p>
          <a:p>
            <a:pPr lvl="0"/>
            <a:r>
              <a:rPr lang="ro-RO" sz="2000" dirty="0" smtClean="0"/>
              <a:t>176 - Persoană angajată care se află în concediu plătit pe o perioadă de </a:t>
            </a:r>
            <a:r>
              <a:rPr lang="ro-RO" sz="2000" dirty="0" err="1" smtClean="0"/>
              <a:t>pînă</a:t>
            </a:r>
            <a:r>
              <a:rPr lang="ro-RO" sz="2000" dirty="0" smtClean="0"/>
              <a:t> la 90 de zile în legătură cu adopţia sau plasarea copilului în serviciul de tutelă/curatelă;</a:t>
            </a:r>
            <a:endParaRPr lang="en-US" sz="2000" dirty="0" smtClean="0"/>
          </a:p>
          <a:p>
            <a:pPr lvl="0"/>
            <a:r>
              <a:rPr lang="ro-RO" sz="2000" dirty="0" smtClean="0"/>
              <a:t>177 - Persoană care se află în concediu parţial plătit pentru îngrijirea copilului </a:t>
            </a:r>
            <a:r>
              <a:rPr lang="ro-RO" sz="2000" dirty="0" err="1" smtClean="0"/>
              <a:t>pînă</a:t>
            </a:r>
            <a:r>
              <a:rPr lang="ro-RO" sz="2000" dirty="0" smtClean="0"/>
              <a:t> la vârsta de 3 ani în legătură cu adopţia sau plasarea copilului în serviciul de tutelă/curatelă;</a:t>
            </a:r>
            <a:endParaRPr lang="en-US" sz="2000" dirty="0" smtClean="0"/>
          </a:p>
          <a:p>
            <a:pPr lvl="0"/>
            <a:r>
              <a:rPr lang="ro-RO" sz="2000" dirty="0" smtClean="0"/>
              <a:t>178 - Persoană care se află în concediu parţial plătit pentru îngrijirea copilului cu vârsta de  peste 3 ani adoptat sau luat în plasament în serviciul de tutelă/curatelă.</a:t>
            </a:r>
            <a:endParaRPr lang="en-US" sz="2000" dirty="0" smtClean="0"/>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2050" name="Picture 2"/>
          <p:cNvPicPr>
            <a:picLocks noGrp="1" noChangeAspect="1" noChangeArrowheads="1"/>
          </p:cNvPicPr>
          <p:nvPr>
            <p:ph idx="1"/>
          </p:nvPr>
        </p:nvPicPr>
        <p:blipFill>
          <a:blip r:embed="rId2" cstate="print"/>
          <a:srcRect l="22536" t="21013" r="23451" b="12260"/>
          <a:stretch>
            <a:fillRect/>
          </a:stretch>
        </p:blipFill>
        <p:spPr bwMode="auto">
          <a:xfrm>
            <a:off x="0" y="0"/>
            <a:ext cx="9144000" cy="6858000"/>
          </a:xfrm>
          <a:prstGeom prst="rect">
            <a:avLst/>
          </a:prstGeom>
          <a:noFill/>
          <a:ln w="9525">
            <a:noFill/>
            <a:miter lim="800000"/>
            <a:headEnd/>
            <a:tailEnd/>
          </a:ln>
          <a:effec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257287"/>
          </a:xfrm>
        </p:spPr>
        <p:txBody>
          <a:bodyPr>
            <a:normAutofit fontScale="90000"/>
          </a:bodyPr>
          <a:lstStyle/>
          <a:p>
            <a:r>
              <a:rPr lang="ro-RO" sz="3600" b="1" dirty="0" smtClean="0">
                <a:solidFill>
                  <a:srgbClr val="C00000"/>
                </a:solidFill>
                <a:latin typeface="Arial" pitchFamily="34" charset="0"/>
                <a:cs typeface="Arial" pitchFamily="34" charset="0"/>
              </a:rPr>
              <a:t>Declararea situaţiilor după controlul fiscal</a:t>
            </a:r>
            <a:r>
              <a:rPr lang="en-US" dirty="0" smtClean="0"/>
              <a:t/>
            </a:r>
            <a:br>
              <a:rPr lang="en-US" dirty="0" smtClean="0"/>
            </a:br>
            <a:endParaRPr lang="en-US" dirty="0"/>
          </a:p>
        </p:txBody>
      </p:sp>
      <p:sp>
        <p:nvSpPr>
          <p:cNvPr id="3" name="Content Placeholder 2"/>
          <p:cNvSpPr>
            <a:spLocks noGrp="1"/>
          </p:cNvSpPr>
          <p:nvPr>
            <p:ph idx="1"/>
          </p:nvPr>
        </p:nvSpPr>
        <p:spPr>
          <a:xfrm>
            <a:off x="467545" y="2060848"/>
            <a:ext cx="7560840" cy="3938968"/>
          </a:xfrm>
        </p:spPr>
        <p:txBody>
          <a:bodyPr/>
          <a:lstStyle/>
          <a:p>
            <a:r>
              <a:rPr lang="ro-RO" dirty="0" smtClean="0">
                <a:solidFill>
                  <a:schemeClr val="tx2">
                    <a:lumMod val="10000"/>
                  </a:schemeClr>
                </a:solidFill>
              </a:rPr>
              <a:t>Tipul </a:t>
            </a:r>
            <a:r>
              <a:rPr lang="en-US" dirty="0" smtClean="0">
                <a:solidFill>
                  <a:schemeClr val="tx2">
                    <a:lumMod val="10000"/>
                  </a:schemeClr>
                </a:solidFill>
              </a:rPr>
              <a:t>„</a:t>
            </a:r>
            <a:r>
              <a:rPr lang="en-US" b="1" dirty="0" err="1" smtClean="0">
                <a:solidFill>
                  <a:schemeClr val="tx2">
                    <a:lumMod val="10000"/>
                  </a:schemeClr>
                </a:solidFill>
              </a:rPr>
              <a:t>Declararea</a:t>
            </a:r>
            <a:r>
              <a:rPr lang="en-US" b="1" dirty="0" smtClean="0">
                <a:solidFill>
                  <a:schemeClr val="tx2">
                    <a:lumMod val="10000"/>
                  </a:schemeClr>
                </a:solidFill>
              </a:rPr>
              <a:t> </a:t>
            </a:r>
            <a:r>
              <a:rPr lang="en-US" b="1" dirty="0" err="1" smtClean="0">
                <a:solidFill>
                  <a:schemeClr val="tx2">
                    <a:lumMod val="10000"/>
                  </a:schemeClr>
                </a:solidFill>
              </a:rPr>
              <a:t>contribuțiilor</a:t>
            </a:r>
            <a:r>
              <a:rPr lang="en-US" b="1" dirty="0" smtClean="0">
                <a:solidFill>
                  <a:schemeClr val="tx2">
                    <a:lumMod val="10000"/>
                  </a:schemeClr>
                </a:solidFill>
              </a:rPr>
              <a:t> de </a:t>
            </a:r>
            <a:r>
              <a:rPr lang="en-US" b="1" dirty="0" err="1" smtClean="0">
                <a:solidFill>
                  <a:schemeClr val="tx2">
                    <a:lumMod val="10000"/>
                  </a:schemeClr>
                </a:solidFill>
              </a:rPr>
              <a:t>asigurări</a:t>
            </a:r>
            <a:r>
              <a:rPr lang="en-US" b="1" dirty="0" smtClean="0">
                <a:solidFill>
                  <a:schemeClr val="tx2">
                    <a:lumMod val="10000"/>
                  </a:schemeClr>
                </a:solidFill>
              </a:rPr>
              <a:t> </a:t>
            </a:r>
            <a:r>
              <a:rPr lang="en-US" b="1" dirty="0" err="1" smtClean="0">
                <a:solidFill>
                  <a:schemeClr val="tx2">
                    <a:lumMod val="10000"/>
                  </a:schemeClr>
                </a:solidFill>
              </a:rPr>
              <a:t>sociale</a:t>
            </a:r>
            <a:r>
              <a:rPr lang="en-US" b="1" dirty="0" smtClean="0">
                <a:solidFill>
                  <a:schemeClr val="tx2">
                    <a:lumMod val="10000"/>
                  </a:schemeClr>
                </a:solidFill>
              </a:rPr>
              <a:t> recalculate </a:t>
            </a:r>
            <a:r>
              <a:rPr lang="en-US" b="1" dirty="0" err="1" smtClean="0">
                <a:solidFill>
                  <a:schemeClr val="tx2">
                    <a:lumMod val="10000"/>
                  </a:schemeClr>
                </a:solidFill>
              </a:rPr>
              <a:t>în</a:t>
            </a:r>
            <a:r>
              <a:rPr lang="en-US" b="1" dirty="0" smtClean="0">
                <a:solidFill>
                  <a:schemeClr val="tx2">
                    <a:lumMod val="10000"/>
                  </a:schemeClr>
                </a:solidFill>
              </a:rPr>
              <a:t> </a:t>
            </a:r>
            <a:r>
              <a:rPr lang="en-US" b="1" dirty="0" err="1" smtClean="0">
                <a:solidFill>
                  <a:schemeClr val="tx2">
                    <a:lumMod val="10000"/>
                  </a:schemeClr>
                </a:solidFill>
              </a:rPr>
              <a:t>rezultatul</a:t>
            </a:r>
            <a:r>
              <a:rPr lang="en-US" b="1" dirty="0" smtClean="0">
                <a:solidFill>
                  <a:schemeClr val="tx2">
                    <a:lumMod val="10000"/>
                  </a:schemeClr>
                </a:solidFill>
              </a:rPr>
              <a:t> </a:t>
            </a:r>
            <a:r>
              <a:rPr lang="en-US" b="1" dirty="0" err="1" smtClean="0">
                <a:solidFill>
                  <a:schemeClr val="tx2">
                    <a:lumMod val="10000"/>
                  </a:schemeClr>
                </a:solidFill>
              </a:rPr>
              <a:t>controlului</a:t>
            </a:r>
            <a:r>
              <a:rPr lang="en-US" b="1" dirty="0" smtClean="0">
                <a:solidFill>
                  <a:schemeClr val="tx2">
                    <a:lumMod val="10000"/>
                  </a:schemeClr>
                </a:solidFill>
              </a:rPr>
              <a:t> fiscal </a:t>
            </a:r>
            <a:r>
              <a:rPr lang="en-US" b="1" dirty="0" err="1" smtClean="0">
                <a:solidFill>
                  <a:schemeClr val="tx2">
                    <a:lumMod val="10000"/>
                  </a:schemeClr>
                </a:solidFill>
              </a:rPr>
              <a:t>pentru</a:t>
            </a:r>
            <a:r>
              <a:rPr lang="en-US" b="1" dirty="0" smtClean="0">
                <a:solidFill>
                  <a:schemeClr val="tx2">
                    <a:lumMod val="10000"/>
                  </a:schemeClr>
                </a:solidFill>
              </a:rPr>
              <a:t> </a:t>
            </a:r>
            <a:r>
              <a:rPr lang="en-US" b="1" dirty="0" err="1" smtClean="0">
                <a:solidFill>
                  <a:schemeClr val="tx2">
                    <a:lumMod val="10000"/>
                  </a:schemeClr>
                </a:solidFill>
              </a:rPr>
              <a:t>persoanele</a:t>
            </a:r>
            <a:r>
              <a:rPr lang="en-US" b="1" dirty="0" smtClean="0">
                <a:solidFill>
                  <a:schemeClr val="tx2">
                    <a:lumMod val="10000"/>
                  </a:schemeClr>
                </a:solidFill>
              </a:rPr>
              <a:t> </a:t>
            </a:r>
            <a:r>
              <a:rPr lang="en-US" b="1" dirty="0" err="1" smtClean="0">
                <a:solidFill>
                  <a:schemeClr val="tx2">
                    <a:lumMod val="10000"/>
                  </a:schemeClr>
                </a:solidFill>
              </a:rPr>
              <a:t>asigurate</a:t>
            </a:r>
            <a:r>
              <a:rPr lang="en-US" b="1" dirty="0" smtClean="0">
                <a:solidFill>
                  <a:schemeClr val="tx2">
                    <a:lumMod val="10000"/>
                  </a:schemeClr>
                </a:solidFill>
              </a:rPr>
              <a:t>”</a:t>
            </a:r>
            <a:endParaRPr lang="ro-RO" b="1" dirty="0" smtClean="0">
              <a:solidFill>
                <a:schemeClr val="tx2">
                  <a:lumMod val="10000"/>
                </a:schemeClr>
              </a:solidFill>
            </a:endParaRPr>
          </a:p>
          <a:p>
            <a:endParaRPr lang="ro-RO" dirty="0" smtClean="0">
              <a:solidFill>
                <a:schemeClr val="tx2">
                  <a:lumMod val="10000"/>
                </a:schemeClr>
              </a:solidFill>
            </a:endParaRPr>
          </a:p>
          <a:p>
            <a:r>
              <a:rPr lang="ro-RO" dirty="0" smtClean="0">
                <a:solidFill>
                  <a:schemeClr val="tx2">
                    <a:lumMod val="10000"/>
                  </a:schemeClr>
                </a:solidFill>
              </a:rPr>
              <a:t>Tipul  </a:t>
            </a:r>
            <a:r>
              <a:rPr lang="ro-RO" b="1" dirty="0" smtClean="0">
                <a:solidFill>
                  <a:schemeClr val="tx2">
                    <a:lumMod val="10000"/>
                  </a:schemeClr>
                </a:solidFill>
              </a:rPr>
              <a:t>„Corectarea datelor persoanei asigurate inclusiv, pentru o perioadă supusă anterior controlului fiscal"</a:t>
            </a:r>
            <a:endParaRPr lang="en-US" dirty="0" smtClean="0">
              <a:solidFill>
                <a:schemeClr val="tx2">
                  <a:lumMod val="10000"/>
                </a:schemeClr>
              </a:solidFill>
            </a:endParaRPr>
          </a:p>
          <a:p>
            <a:endParaRPr lang="en-US" dirty="0" smtClean="0">
              <a:solidFill>
                <a:schemeClr val="tx2">
                  <a:lumMod val="10000"/>
                </a:schemeClr>
              </a:solidFill>
            </a:endParaRP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7" y="1124744"/>
            <a:ext cx="6984776" cy="1114411"/>
          </a:xfrm>
        </p:spPr>
        <p:txBody>
          <a:bodyPr>
            <a:normAutofit fontScale="90000"/>
          </a:bodyPr>
          <a:lstStyle/>
          <a:p>
            <a:r>
              <a:rPr lang="ro-RO" sz="2800" b="1" dirty="0" smtClean="0">
                <a:solidFill>
                  <a:srgbClr val="C00000"/>
                </a:solidFill>
                <a:latin typeface="Arial" pitchFamily="34" charset="0"/>
                <a:cs typeface="Arial" pitchFamily="34" charset="0"/>
              </a:rPr>
              <a:t>Despre publicarea Legii nr. 242 din 28 iulie 2022 pentru modificarea unor acte normative</a:t>
            </a:r>
            <a:r>
              <a:rPr lang="ru-RU" dirty="0" smtClean="0">
                <a:latin typeface="Arial" pitchFamily="34" charset="0"/>
                <a:cs typeface="Arial" pitchFamily="34" charset="0"/>
              </a:rPr>
              <a:t/>
            </a:r>
            <a:br>
              <a:rPr lang="ru-RU" dirty="0" smtClean="0">
                <a:latin typeface="Arial" pitchFamily="34" charset="0"/>
                <a:cs typeface="Arial" pitchFamily="34" charset="0"/>
              </a:rPr>
            </a:br>
            <a:endParaRPr lang="ru-RU" dirty="0">
              <a:latin typeface="Arial" pitchFamily="34" charset="0"/>
              <a:cs typeface="Arial" pitchFamily="34" charset="0"/>
            </a:endParaRPr>
          </a:p>
        </p:txBody>
      </p:sp>
      <p:sp>
        <p:nvSpPr>
          <p:cNvPr id="3" name="Content Placeholder 2"/>
          <p:cNvSpPr>
            <a:spLocks noGrp="1"/>
          </p:cNvSpPr>
          <p:nvPr>
            <p:ph idx="1"/>
          </p:nvPr>
        </p:nvSpPr>
        <p:spPr>
          <a:xfrm>
            <a:off x="395537" y="1412776"/>
            <a:ext cx="7416823" cy="4587040"/>
          </a:xfrm>
        </p:spPr>
        <p:txBody>
          <a:bodyPr>
            <a:normAutofit fontScale="92500" lnSpcReduction="20000"/>
          </a:bodyPr>
          <a:lstStyle/>
          <a:p>
            <a:endParaRPr lang="ro-RO" sz="1800" dirty="0" smtClean="0"/>
          </a:p>
          <a:p>
            <a:endParaRPr lang="ro-RO" sz="1800" dirty="0" smtClean="0"/>
          </a:p>
          <a:p>
            <a:r>
              <a:rPr lang="ro-RO" sz="1800" dirty="0" smtClean="0">
                <a:latin typeface="Arial" pitchFamily="34" charset="0"/>
                <a:cs typeface="Arial" pitchFamily="34" charset="0"/>
              </a:rPr>
              <a:t>În monitorul Oficial din 19 august 2022 a fost publicată Legea nr. 242 din 28 iulie 2022 pentru modificarea unor acte normative prin care au fost introdu</a:t>
            </a:r>
            <a:r>
              <a:rPr lang="en-US" sz="1800" dirty="0" smtClean="0">
                <a:latin typeface="Arial" pitchFamily="34" charset="0"/>
                <a:cs typeface="Arial" pitchFamily="34" charset="0"/>
              </a:rPr>
              <a:t>s</a:t>
            </a:r>
            <a:r>
              <a:rPr lang="ro-RO" sz="1800" dirty="0" smtClean="0">
                <a:latin typeface="Arial" pitchFamily="34" charset="0"/>
                <a:cs typeface="Arial" pitchFamily="34" charset="0"/>
              </a:rPr>
              <a:t>e modificări în Legea nr. 156/1998 privind sistemul public de pensii Legea nr. 489/1999 privind sistemul public de asigurări sociale. </a:t>
            </a:r>
            <a:endParaRPr lang="ru-RU" sz="1800" dirty="0" smtClean="0">
              <a:latin typeface="Arial" pitchFamily="34" charset="0"/>
              <a:cs typeface="Arial" pitchFamily="34" charset="0"/>
            </a:endParaRPr>
          </a:p>
          <a:p>
            <a:r>
              <a:rPr lang="ro-RO" sz="1800" dirty="0" smtClean="0">
                <a:latin typeface="Arial" pitchFamily="34" charset="0"/>
                <a:cs typeface="Arial" pitchFamily="34" charset="0"/>
              </a:rPr>
              <a:t>Modificări în Legea nr. 489/1999 au fost introduce modificări la art. 5 alin. (6):</a:t>
            </a:r>
            <a:endParaRPr lang="ru-RU" sz="1800" dirty="0" smtClean="0">
              <a:latin typeface="Arial" pitchFamily="34" charset="0"/>
              <a:cs typeface="Arial" pitchFamily="34" charset="0"/>
            </a:endParaRPr>
          </a:p>
          <a:p>
            <a:pPr>
              <a:buNone/>
            </a:pPr>
            <a:r>
              <a:rPr lang="ro-RO" sz="1800" dirty="0" smtClean="0">
                <a:latin typeface="Arial" pitchFamily="34" charset="0"/>
                <a:cs typeface="Arial" pitchFamily="34" charset="0"/>
              </a:rPr>
              <a:t>      (6) Casa Națională poate efectua înscrierea datelor în conturile personale de asigurări sociale ale persoanelor asigurate pentru care nu au fost prezentate, în termenele stabilite, declarațiile indicate la alin. (1) de către plătitorii de contribuții care au fost lichidați sau sunt în proces de lichidare, în condițiile corespunderii indicatorilor declarați în documentele aferente calculării și utilizării contribuțiilor de asigurări sociale de stat obligatorii cu documentele aferente impozitului pe venit prezentate Serviciului Fiscal de Stat în perioada respectivă. Modalitatea de înscriere a datelor în conturile personale de asigurări sociale se stabilește de către Casa Națională.</a:t>
            </a:r>
            <a:endParaRPr lang="ru-RU" sz="1800" dirty="0" smtClean="0">
              <a:latin typeface="Arial" pitchFamily="34" charset="0"/>
              <a:cs typeface="Arial" pitchFamily="34" charset="0"/>
            </a:endParaRPr>
          </a:p>
          <a:p>
            <a:endParaRPr lang="ru-RU" sz="1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u-RU"/>
          </a:p>
        </p:txBody>
      </p:sp>
      <p:sp>
        <p:nvSpPr>
          <p:cNvPr id="3" name="Content Placeholder 2"/>
          <p:cNvSpPr>
            <a:spLocks noGrp="1"/>
          </p:cNvSpPr>
          <p:nvPr>
            <p:ph idx="1"/>
          </p:nvPr>
        </p:nvSpPr>
        <p:spPr/>
        <p:txBody>
          <a:bodyPr/>
          <a:lstStyle/>
          <a:p>
            <a:endParaRPr lang="ru-RU"/>
          </a:p>
        </p:txBody>
      </p:sp>
      <p:pic>
        <p:nvPicPr>
          <p:cNvPr id="4" name="Рисунок 5">
            <a:extLst>
              <a:ext uri="{FF2B5EF4-FFF2-40B4-BE49-F238E27FC236}">
                <a16:creationId xmlns:a16="http://schemas.microsoft.com/office/drawing/2014/main" id="{3569AD0D-D87A-487A-B06C-04028253E862}"/>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 xmlns:a1611="http://schemas.microsoft.com/office/drawing/2016/11/main" r:id="rId3"/>
              </a:ext>
            </a:extLst>
          </a:blip>
          <a:stretch>
            <a:fillRect/>
          </a:stretch>
        </p:blipFill>
        <p:spPr>
          <a:xfrm>
            <a:off x="467544" y="0"/>
            <a:ext cx="7704856" cy="68580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88640"/>
            <a:ext cx="8291264" cy="1675655"/>
          </a:xfrm>
        </p:spPr>
        <p:txBody>
          <a:bodyPr>
            <a:normAutofit fontScale="90000"/>
          </a:bodyPr>
          <a:lstStyle/>
          <a:p>
            <a:r>
              <a:rPr lang="ru-RU" dirty="0" smtClean="0"/>
              <a:t/>
            </a:r>
            <a:br>
              <a:rPr lang="ru-RU" dirty="0" smtClean="0"/>
            </a:br>
            <a:r>
              <a:rPr lang="ro-RO" sz="2800" b="1" dirty="0" smtClean="0">
                <a:solidFill>
                  <a:srgbClr val="C00000"/>
                </a:solidFill>
                <a:latin typeface="Arial" pitchFamily="34" charset="0"/>
                <a:cs typeface="Arial" pitchFamily="34" charset="0"/>
              </a:rPr>
              <a:t>Modificări în Legea nr. 489/1999 au fost introduce modificări la art. 22 alin. (1)</a:t>
            </a:r>
            <a:r>
              <a:rPr lang="ru-RU" dirty="0" smtClean="0">
                <a:latin typeface="Arial" pitchFamily="34" charset="0"/>
                <a:cs typeface="Arial" pitchFamily="34" charset="0"/>
              </a:rPr>
              <a:t/>
            </a:r>
            <a:br>
              <a:rPr lang="ru-RU" dirty="0" smtClean="0">
                <a:latin typeface="Arial" pitchFamily="34" charset="0"/>
                <a:cs typeface="Arial" pitchFamily="34" charset="0"/>
              </a:rPr>
            </a:br>
            <a:endParaRPr lang="ru-RU" dirty="0">
              <a:latin typeface="Arial" pitchFamily="34" charset="0"/>
              <a:cs typeface="Arial" pitchFamily="34" charset="0"/>
            </a:endParaRPr>
          </a:p>
        </p:txBody>
      </p:sp>
      <p:sp>
        <p:nvSpPr>
          <p:cNvPr id="3" name="Content Placeholder 2"/>
          <p:cNvSpPr>
            <a:spLocks noGrp="1"/>
          </p:cNvSpPr>
          <p:nvPr>
            <p:ph idx="1"/>
          </p:nvPr>
        </p:nvSpPr>
        <p:spPr>
          <a:xfrm>
            <a:off x="323529" y="2060848"/>
            <a:ext cx="7488831" cy="4248472"/>
          </a:xfrm>
        </p:spPr>
        <p:txBody>
          <a:bodyPr/>
          <a:lstStyle/>
          <a:p>
            <a:r>
              <a:rPr lang="ro-RO" sz="1800" dirty="0" smtClean="0">
                <a:latin typeface="Arial" pitchFamily="34" charset="0"/>
                <a:cs typeface="Arial" pitchFamily="34" charset="0"/>
              </a:rPr>
              <a:t>„(1) Baza lunară de calcul pentru fiecare salariat nu poate fi mai mică decât salariul minim lunar pe țară stabilit de legislație, proporțional timpului lucrat. Contribuția de asigurări sociale calculată la baza lunară de calcul pentru fiecare salariat cu timp de muncă parțial sau regim de activitate redusă  nu poate fi mai mică de 25% din contribuția de asigurări sociale</a:t>
            </a:r>
            <a:r>
              <a:rPr lang="ro-RO" sz="1800" b="1" dirty="0" smtClean="0">
                <a:latin typeface="Arial" pitchFamily="34" charset="0"/>
                <a:cs typeface="Arial" pitchFamily="34" charset="0"/>
              </a:rPr>
              <a:t> calculată la salariul minim.”” </a:t>
            </a:r>
          </a:p>
          <a:p>
            <a:endParaRPr lang="ru-RU" sz="1800" dirty="0" smtClean="0">
              <a:latin typeface="Arial" pitchFamily="34" charset="0"/>
              <a:cs typeface="Arial" pitchFamily="34" charset="0"/>
            </a:endParaRPr>
          </a:p>
          <a:p>
            <a:r>
              <a:rPr lang="ro-RO" sz="1800" dirty="0" smtClean="0">
                <a:latin typeface="Arial" pitchFamily="34" charset="0"/>
                <a:cs typeface="Arial" pitchFamily="34" charset="0"/>
              </a:rPr>
              <a:t>Modificările efectuate prin intermediul Legii  nr. 242 din 28 iulie 2022 pentru modificarea unor acte normative intră în vigoare la data </a:t>
            </a:r>
            <a:r>
              <a:rPr lang="en-US" sz="1800" dirty="0" smtClean="0">
                <a:latin typeface="Arial" pitchFamily="34" charset="0"/>
                <a:cs typeface="Arial" pitchFamily="34" charset="0"/>
              </a:rPr>
              <a:t>1 </a:t>
            </a:r>
            <a:r>
              <a:rPr lang="en-US" sz="1800" dirty="0" err="1" smtClean="0">
                <a:latin typeface="Arial" pitchFamily="34" charset="0"/>
                <a:cs typeface="Arial" pitchFamily="34" charset="0"/>
              </a:rPr>
              <a:t>octombrie</a:t>
            </a:r>
            <a:endParaRPr lang="ru-RU" sz="1800" dirty="0" smtClean="0">
              <a:latin typeface="Arial" pitchFamily="34" charset="0"/>
              <a:cs typeface="Arial" pitchFamily="34" charset="0"/>
            </a:endParaRPr>
          </a:p>
          <a:p>
            <a:endParaRPr lang="ru-RU" dirty="0" smtClean="0"/>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o-RO" dirty="0" smtClean="0">
                <a:solidFill>
                  <a:srgbClr val="FF0000"/>
                </a:solidFill>
              </a:rPr>
              <a:t>Taxe fixe pentru anul 2022</a:t>
            </a:r>
            <a:r>
              <a:rPr lang="en-US" dirty="0" smtClean="0"/>
              <a:t/>
            </a:r>
            <a:br>
              <a:rPr lang="en-US" dirty="0" smtClean="0"/>
            </a:br>
            <a:endParaRPr lang="en-US" dirty="0"/>
          </a:p>
        </p:txBody>
      </p:sp>
      <p:sp>
        <p:nvSpPr>
          <p:cNvPr id="3" name="Content Placeholder 2"/>
          <p:cNvSpPr>
            <a:spLocks noGrp="1"/>
          </p:cNvSpPr>
          <p:nvPr>
            <p:ph idx="1"/>
          </p:nvPr>
        </p:nvSpPr>
        <p:spPr>
          <a:xfrm>
            <a:off x="457200" y="1052736"/>
            <a:ext cx="7239000" cy="5403000"/>
          </a:xfrm>
        </p:spPr>
        <p:txBody>
          <a:bodyPr>
            <a:normAutofit fontScale="62500" lnSpcReduction="20000"/>
          </a:bodyPr>
          <a:lstStyle/>
          <a:p>
            <a:r>
              <a:rPr lang="ro-RO" sz="2900" dirty="0" smtClean="0"/>
              <a:t>*Este </a:t>
            </a:r>
            <a:r>
              <a:rPr lang="ro-RO" sz="2900" dirty="0" smtClean="0"/>
              <a:t>stabilită taxa fixă anuală în mărime de 17522 lei pentru, fondatori ai întreprinderilor individuale inclusiv fondatorii gospodăriilor țărănești, persoane fizice care desfășoară activități independente în domeniul comerțului cu amănuntul, cu excepția comerțului cu mărfuri supuse accizelor şi persoanele fizice care exercită activităţi în domeniul achizițiilor de produse din fitotehnie și/sau horticultură și/sau de obiecte ale regnului vegetal şi pentru titularii patentei de întreprinzător. Excepţie fac pensionarii, persoanele cu </a:t>
            </a:r>
            <a:r>
              <a:rPr lang="ro-RO" sz="2900" dirty="0" err="1" smtClean="0"/>
              <a:t>dizabilități</a:t>
            </a:r>
            <a:r>
              <a:rPr lang="ro-RO" sz="2900" dirty="0" smtClean="0"/>
              <a:t>, precum și persoanele care se încadrează în alte categorii de plătitori. </a:t>
            </a:r>
            <a:endParaRPr lang="en-US" sz="2900" dirty="0" smtClean="0"/>
          </a:p>
          <a:p>
            <a:r>
              <a:rPr lang="ro-RO" sz="2900" dirty="0" smtClean="0"/>
              <a:t>*</a:t>
            </a:r>
            <a:r>
              <a:rPr lang="ro-RO" sz="2900" dirty="0" err="1" smtClean="0"/>
              <a:t>Contribuţia</a:t>
            </a:r>
            <a:r>
              <a:rPr lang="ro-RO" sz="2900" dirty="0" smtClean="0"/>
              <a:t> </a:t>
            </a:r>
            <a:r>
              <a:rPr lang="ro-RO" sz="2900" dirty="0" smtClean="0"/>
              <a:t>în mărimea taxei fixe de 17522 lei este stabilită şi pentru angajatorii din domeniul transportului rutier de persoane în regim de taxi – pentru persoanele angajate prin contract individual de muncă care efectuează transport rutier de persoane în regim de taxi.</a:t>
            </a:r>
            <a:endParaRPr lang="en-US" sz="2900" dirty="0" smtClean="0"/>
          </a:p>
          <a:p>
            <a:r>
              <a:rPr lang="ro-RO" sz="2900" dirty="0" smtClean="0"/>
              <a:t>*Liber-</a:t>
            </a:r>
            <a:r>
              <a:rPr lang="ro-RO" sz="2900" dirty="0" err="1" smtClean="0"/>
              <a:t>profesioniştii</a:t>
            </a:r>
            <a:r>
              <a:rPr lang="ro-RO" sz="2900" dirty="0" smtClean="0"/>
              <a:t> </a:t>
            </a:r>
            <a:r>
              <a:rPr lang="ro-RO" sz="2900" dirty="0" smtClean="0"/>
              <a:t>ce practică activitate în sectorul justiţiei, tariful contribuţiei pentru anul 2024 nu a fost modificat și este aprobat în mărime de 27772 de lei, similar anului 2023. La categoria dată, de asemenea fac excepţie pensionarii, persoanele cu </a:t>
            </a:r>
            <a:r>
              <a:rPr lang="ro-RO" sz="2900" dirty="0" err="1" smtClean="0"/>
              <a:t>dizabilități</a:t>
            </a:r>
            <a:r>
              <a:rPr lang="ro-RO" sz="2900" dirty="0" smtClean="0"/>
              <a:t>, precum și persoanele care se încadrează în categoriile de plătitori prevăzute la pct. 1.1–1.6 din Anexa nr. 1 la Legea nr. 489/1999, adică persoanele angajate la alte entităţi economice.</a:t>
            </a:r>
            <a:endParaRPr lang="en-US" sz="2900"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7239000" cy="1143000"/>
          </a:xfrm>
        </p:spPr>
        <p:txBody>
          <a:bodyPr>
            <a:normAutofit fontScale="90000"/>
          </a:bodyPr>
          <a:lstStyle/>
          <a:p>
            <a:r>
              <a:rPr lang="ro-RO" dirty="0" smtClean="0">
                <a:solidFill>
                  <a:srgbClr val="FF0000"/>
                </a:solidFill>
              </a:rPr>
              <a:t>Modificări la Anexa nr. 3 la Legea nr. 489/1999</a:t>
            </a:r>
            <a:r>
              <a:rPr lang="en-US" dirty="0" smtClean="0"/>
              <a:t/>
            </a:r>
            <a:br>
              <a:rPr lang="en-US" dirty="0" smtClean="0"/>
            </a:br>
            <a:endParaRPr lang="en-US" dirty="0"/>
          </a:p>
        </p:txBody>
      </p:sp>
      <p:sp>
        <p:nvSpPr>
          <p:cNvPr id="3" name="Content Placeholder 2"/>
          <p:cNvSpPr>
            <a:spLocks noGrp="1"/>
          </p:cNvSpPr>
          <p:nvPr>
            <p:ph idx="1"/>
          </p:nvPr>
        </p:nvSpPr>
        <p:spPr>
          <a:xfrm>
            <a:off x="457200" y="1196752"/>
            <a:ext cx="7715200" cy="5472608"/>
          </a:xfrm>
        </p:spPr>
        <p:txBody>
          <a:bodyPr>
            <a:normAutofit fontScale="70000" lnSpcReduction="20000"/>
          </a:bodyPr>
          <a:lstStyle/>
          <a:p>
            <a:r>
              <a:rPr lang="ro-RO" dirty="0" smtClean="0"/>
              <a:t>Anexa nr. 3 a fost completată cu punctul 2</a:t>
            </a:r>
            <a:r>
              <a:rPr lang="ro-RO" baseline="30000" dirty="0" smtClean="0"/>
              <a:t>1</a:t>
            </a:r>
            <a:r>
              <a:rPr lang="ro-RO" dirty="0" smtClean="0"/>
              <a:t>) care are următoarea redacție: „cheltuielile suportate şi determinate pentru transportul și hrana studenților stagiari și/sau elevilor, </a:t>
            </a:r>
            <a:r>
              <a:rPr lang="ro-RO" b="1" dirty="0" smtClean="0"/>
              <a:t>conform modului stabilit de Guvern”.</a:t>
            </a:r>
            <a:r>
              <a:rPr lang="ro-RO" dirty="0" smtClean="0"/>
              <a:t> Reieșind din aceste modificări, pentru transportul organizat în limita plafonului de 75 lei (fără TVA)  şi pentru hrana organizată în limita plafonului de 70 lei (fără TVA) per persoană pentru fiecare zi efectiv lucrată nu se vor calcula contribuții de asigurări sociale. </a:t>
            </a:r>
            <a:endParaRPr lang="en-US" dirty="0" smtClean="0"/>
          </a:p>
          <a:p>
            <a:r>
              <a:rPr lang="ro-RO" dirty="0" smtClean="0"/>
              <a:t> Capitolul V Secţiunea I şi Secţiunea II a Regulamentului cu privire la determinarea obligaţiilor fiscale aferente impozitului pe venit a persoanelor juridice şi persoanelor fizice care practică activitate de întreprinzător, aprobat prin Hotărârea Guvernului nr. 693/2018 cu privire la determinarea obligaţiilor fiscale aferente impozitului pe venit reglementează cheltuielile privind transportul şi hrana organizată a studenţilor stagiari şi/sau elevilor .  </a:t>
            </a:r>
            <a:endParaRPr lang="en-US" dirty="0" smtClean="0"/>
          </a:p>
          <a:p>
            <a:r>
              <a:rPr lang="ro-RO" dirty="0" smtClean="0"/>
              <a:t>Pentru cazurile în care sumele acordate de angajator </a:t>
            </a:r>
            <a:r>
              <a:rPr lang="ro-RO" b="1" dirty="0" smtClean="0"/>
              <a:t>depășesc limitele menționate, angajatorul va fi obligat să calculeze și să plătească</a:t>
            </a:r>
            <a:r>
              <a:rPr lang="ro-RO" dirty="0" smtClean="0"/>
              <a:t> contribuții de asigurări sociale deoarece acestea se vor considera ca o facilitate acordată de angajator. Respectiv, aceste sume vor fi declarate prin intermediul tabelului nr. 2 din Darea de seamă IPC 21 ca bază de calcul a contribuțiilor de asigurări sociale fără a fi divizate cu o categorie a persoanei asigurate separată. </a:t>
            </a:r>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620688"/>
            <a:ext cx="7239000" cy="1143000"/>
          </a:xfrm>
        </p:spPr>
        <p:txBody>
          <a:bodyPr>
            <a:normAutofit fontScale="90000"/>
          </a:bodyPr>
          <a:lstStyle/>
          <a:p>
            <a:r>
              <a:rPr lang="ro-RO" dirty="0" smtClean="0">
                <a:solidFill>
                  <a:srgbClr val="FF0000"/>
                </a:solidFill>
              </a:rPr>
              <a:t>Modificări la Anexa nr. 3 la Legea nr. 489/1999</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77500" lnSpcReduction="20000"/>
          </a:bodyPr>
          <a:lstStyle/>
          <a:p>
            <a:r>
              <a:rPr lang="ro-RO" dirty="0" smtClean="0"/>
              <a:t>Totodată și în punctul 12) din Anexa nr. 3 la Legea nr. 489/1999 au intervenit unele completări care în redacție finală au următorul conținut: „</a:t>
            </a:r>
            <a:r>
              <a:rPr lang="en-US" dirty="0" err="1" smtClean="0"/>
              <a:t>sumele</a:t>
            </a:r>
            <a:r>
              <a:rPr lang="en-US" dirty="0" smtClean="0"/>
              <a:t> </a:t>
            </a:r>
            <a:r>
              <a:rPr lang="en-US" dirty="0" err="1" smtClean="0"/>
              <a:t>ce</a:t>
            </a:r>
            <a:r>
              <a:rPr lang="en-US" dirty="0" smtClean="0"/>
              <a:t> </a:t>
            </a:r>
            <a:r>
              <a:rPr lang="en-US" dirty="0" err="1" smtClean="0"/>
              <a:t>constituie</a:t>
            </a:r>
            <a:r>
              <a:rPr lang="en-US" dirty="0" smtClean="0"/>
              <a:t> </a:t>
            </a:r>
            <a:r>
              <a:rPr lang="en-US" dirty="0" err="1" smtClean="0"/>
              <a:t>valoarea</a:t>
            </a:r>
            <a:r>
              <a:rPr lang="en-US" dirty="0" smtClean="0"/>
              <a:t> </a:t>
            </a:r>
            <a:r>
              <a:rPr lang="en-US" dirty="0" err="1" smtClean="0"/>
              <a:t>cadourilor</a:t>
            </a:r>
            <a:r>
              <a:rPr lang="en-US" dirty="0" smtClean="0"/>
              <a:t> (</a:t>
            </a:r>
            <a:r>
              <a:rPr lang="en-US" dirty="0" err="1" smtClean="0"/>
              <a:t>premiilor</a:t>
            </a:r>
            <a:r>
              <a:rPr lang="en-US" dirty="0" smtClean="0"/>
              <a:t> </a:t>
            </a:r>
            <a:r>
              <a:rPr lang="en-US" dirty="0" err="1" smtClean="0"/>
              <a:t>în</a:t>
            </a:r>
            <a:r>
              <a:rPr lang="en-US" dirty="0" smtClean="0"/>
              <a:t> </a:t>
            </a:r>
            <a:r>
              <a:rPr lang="en-US" dirty="0" err="1" smtClean="0"/>
              <a:t>obiecte</a:t>
            </a:r>
            <a:r>
              <a:rPr lang="en-US" dirty="0" smtClean="0"/>
              <a:t>) </a:t>
            </a:r>
            <a:r>
              <a:rPr lang="en-US" dirty="0" err="1" smtClean="0"/>
              <a:t>primite</a:t>
            </a:r>
            <a:r>
              <a:rPr lang="en-US" dirty="0" smtClean="0"/>
              <a:t> de </a:t>
            </a:r>
            <a:r>
              <a:rPr lang="en-US" dirty="0" err="1" smtClean="0"/>
              <a:t>către</a:t>
            </a:r>
            <a:r>
              <a:rPr lang="en-US" dirty="0" smtClean="0"/>
              <a:t> </a:t>
            </a:r>
            <a:r>
              <a:rPr lang="en-US" dirty="0" err="1" smtClean="0"/>
              <a:t>angajaţi</a:t>
            </a:r>
            <a:r>
              <a:rPr lang="en-US" dirty="0" smtClean="0"/>
              <a:t> </a:t>
            </a:r>
            <a:r>
              <a:rPr lang="en-US" dirty="0" err="1" smtClean="0"/>
              <a:t>sau</a:t>
            </a:r>
            <a:r>
              <a:rPr lang="en-US" dirty="0" smtClean="0"/>
              <a:t> de </a:t>
            </a:r>
            <a:r>
              <a:rPr lang="en-US" dirty="0" err="1" smtClean="0"/>
              <a:t>către</a:t>
            </a:r>
            <a:r>
              <a:rPr lang="en-US" dirty="0" smtClean="0"/>
              <a:t> </a:t>
            </a:r>
            <a:r>
              <a:rPr lang="en-US" dirty="0" err="1" smtClean="0"/>
              <a:t>foştii</a:t>
            </a:r>
            <a:r>
              <a:rPr lang="en-US" dirty="0" smtClean="0"/>
              <a:t> </a:t>
            </a:r>
            <a:r>
              <a:rPr lang="en-US" dirty="0" err="1" smtClean="0"/>
              <a:t>angajaţi</a:t>
            </a:r>
            <a:r>
              <a:rPr lang="en-US" dirty="0" smtClean="0"/>
              <a:t> la </a:t>
            </a:r>
            <a:r>
              <a:rPr lang="en-US" dirty="0" err="1" smtClean="0"/>
              <a:t>locul</a:t>
            </a:r>
            <a:r>
              <a:rPr lang="en-US" dirty="0" smtClean="0"/>
              <a:t> de </a:t>
            </a:r>
            <a:r>
              <a:rPr lang="en-US" dirty="0" err="1" smtClean="0"/>
              <a:t>muncă</a:t>
            </a:r>
            <a:r>
              <a:rPr lang="en-US" dirty="0" smtClean="0"/>
              <a:t> de </a:t>
            </a:r>
            <a:r>
              <a:rPr lang="en-US" dirty="0" err="1" smtClean="0"/>
              <a:t>bază</a:t>
            </a:r>
            <a:r>
              <a:rPr lang="en-US" dirty="0" smtClean="0"/>
              <a:t>, </a:t>
            </a:r>
            <a:r>
              <a:rPr lang="en-US" dirty="0" err="1" smtClean="0"/>
              <a:t>precum</a:t>
            </a:r>
            <a:r>
              <a:rPr lang="en-US" dirty="0" smtClean="0"/>
              <a:t> </a:t>
            </a:r>
            <a:r>
              <a:rPr lang="en-US" dirty="0" err="1" smtClean="0"/>
              <a:t>şi</a:t>
            </a:r>
            <a:r>
              <a:rPr lang="en-US" dirty="0" smtClean="0"/>
              <a:t> </a:t>
            </a:r>
            <a:r>
              <a:rPr lang="en-US" dirty="0" err="1" smtClean="0"/>
              <a:t>sumele</a:t>
            </a:r>
            <a:r>
              <a:rPr lang="en-US" dirty="0" smtClean="0"/>
              <a:t> </a:t>
            </a:r>
            <a:r>
              <a:rPr lang="en-US" dirty="0" err="1" smtClean="0"/>
              <a:t>ce</a:t>
            </a:r>
            <a:r>
              <a:rPr lang="en-US" dirty="0" smtClean="0"/>
              <a:t> </a:t>
            </a:r>
            <a:r>
              <a:rPr lang="en-US" dirty="0" err="1" smtClean="0"/>
              <a:t>constituie</a:t>
            </a:r>
            <a:r>
              <a:rPr lang="en-US" dirty="0" smtClean="0"/>
              <a:t> </a:t>
            </a:r>
            <a:r>
              <a:rPr lang="en-US" dirty="0" err="1" smtClean="0"/>
              <a:t>valoarea</a:t>
            </a:r>
            <a:r>
              <a:rPr lang="en-US" dirty="0" smtClean="0"/>
              <a:t> </a:t>
            </a:r>
            <a:r>
              <a:rPr lang="en-US" dirty="0" err="1" smtClean="0"/>
              <a:t>premiilor</a:t>
            </a:r>
            <a:r>
              <a:rPr lang="en-US" dirty="0" smtClean="0"/>
              <a:t> </a:t>
            </a:r>
            <a:r>
              <a:rPr lang="en-US" dirty="0" err="1" smtClean="0"/>
              <a:t>în</a:t>
            </a:r>
            <a:r>
              <a:rPr lang="en-US" dirty="0" smtClean="0"/>
              <a:t> </a:t>
            </a:r>
            <a:r>
              <a:rPr lang="en-US" dirty="0" err="1" smtClean="0"/>
              <a:t>obiecte</a:t>
            </a:r>
            <a:r>
              <a:rPr lang="en-US" dirty="0" smtClean="0"/>
              <a:t> </a:t>
            </a:r>
            <a:r>
              <a:rPr lang="en-US" dirty="0" err="1" smtClean="0"/>
              <a:t>şi</a:t>
            </a:r>
            <a:r>
              <a:rPr lang="en-US" dirty="0" smtClean="0"/>
              <a:t> </a:t>
            </a:r>
            <a:r>
              <a:rPr lang="en-US" dirty="0" err="1" smtClean="0"/>
              <a:t>sumele</a:t>
            </a:r>
            <a:r>
              <a:rPr lang="en-US" dirty="0" smtClean="0"/>
              <a:t> </a:t>
            </a:r>
            <a:r>
              <a:rPr lang="en-US" dirty="0" err="1" smtClean="0"/>
              <a:t>recompenselor</a:t>
            </a:r>
            <a:r>
              <a:rPr lang="en-US" dirty="0" smtClean="0"/>
              <a:t> </a:t>
            </a:r>
            <a:r>
              <a:rPr lang="en-US" dirty="0" err="1" smtClean="0"/>
              <a:t>băneşti</a:t>
            </a:r>
            <a:r>
              <a:rPr lang="en-US" dirty="0" smtClean="0"/>
              <a:t> </a:t>
            </a:r>
            <a:r>
              <a:rPr lang="en-US" dirty="0" err="1" smtClean="0"/>
              <a:t>primite</a:t>
            </a:r>
            <a:r>
              <a:rPr lang="en-US" dirty="0" smtClean="0"/>
              <a:t> la </a:t>
            </a:r>
            <a:r>
              <a:rPr lang="en-US" dirty="0" err="1" smtClean="0"/>
              <a:t>concursuri</a:t>
            </a:r>
            <a:r>
              <a:rPr lang="en-US" dirty="0" smtClean="0"/>
              <a:t> </a:t>
            </a:r>
            <a:r>
              <a:rPr lang="en-US" dirty="0" err="1" smtClean="0"/>
              <a:t>şi</a:t>
            </a:r>
            <a:r>
              <a:rPr lang="en-US" dirty="0" smtClean="0"/>
              <a:t> </a:t>
            </a:r>
            <a:r>
              <a:rPr lang="en-US" dirty="0" err="1" smtClean="0"/>
              <a:t>competiţii</a:t>
            </a:r>
            <a:r>
              <a:rPr lang="en-US" dirty="0" smtClean="0"/>
              <a:t>, </a:t>
            </a:r>
            <a:r>
              <a:rPr lang="en-US" dirty="0" err="1" smtClean="0"/>
              <a:t>alte</a:t>
            </a:r>
            <a:r>
              <a:rPr lang="en-US" dirty="0" smtClean="0"/>
              <a:t> </a:t>
            </a:r>
            <a:r>
              <a:rPr lang="en-US" dirty="0" err="1" smtClean="0"/>
              <a:t>sume</a:t>
            </a:r>
            <a:r>
              <a:rPr lang="en-US" dirty="0" smtClean="0"/>
              <a:t> </a:t>
            </a:r>
            <a:r>
              <a:rPr lang="en-US" dirty="0" err="1" smtClean="0"/>
              <a:t>primite</a:t>
            </a:r>
            <a:r>
              <a:rPr lang="en-US" dirty="0" smtClean="0"/>
              <a:t> conform art. 24 </a:t>
            </a:r>
            <a:r>
              <a:rPr lang="en-US" dirty="0" err="1" smtClean="0"/>
              <a:t>alin</a:t>
            </a:r>
            <a:r>
              <a:rPr lang="en-US" dirty="0" smtClean="0"/>
              <a:t>. (193) </a:t>
            </a:r>
            <a:r>
              <a:rPr lang="en-US" dirty="0" err="1" smtClean="0"/>
              <a:t>și</a:t>
            </a:r>
            <a:r>
              <a:rPr lang="en-US" dirty="0" smtClean="0"/>
              <a:t> (20) din </a:t>
            </a:r>
            <a:r>
              <a:rPr lang="en-US" dirty="0" err="1" smtClean="0"/>
              <a:t>Codul</a:t>
            </a:r>
            <a:r>
              <a:rPr lang="en-US" dirty="0" smtClean="0"/>
              <a:t> fiscal nr. 1163/1997</a:t>
            </a:r>
            <a:r>
              <a:rPr lang="ro-RO" dirty="0" smtClean="0"/>
              <a:t>”</a:t>
            </a:r>
            <a:endParaRPr lang="en-US" dirty="0" smtClean="0"/>
          </a:p>
          <a:p>
            <a:r>
              <a:rPr lang="ro-RO" dirty="0" smtClean="0"/>
              <a:t> În art. 24 alin. (193) și (20) din Codul fiscal nr. 1163/1997 sunt prevăzute următoarele plăți: </a:t>
            </a:r>
            <a:endParaRPr lang="en-US" dirty="0" smtClean="0"/>
          </a:p>
          <a:p>
            <a:pPr lvl="0"/>
            <a:r>
              <a:rPr lang="ro-RO" dirty="0" smtClean="0"/>
              <a:t>-Cadouri în natură, inclusiv vouchere, oferite salariaţilor, precum şi cele oferite pentru copiii minori ai acestora, cu ocazia zilelor de sărbătoare nelucrătoare conform Codului muncii şi a zilelor de naştere ale salariaţilor, în modul prevăzut de contractul individual de muncă sau de regulamentul intern.</a:t>
            </a:r>
            <a:endParaRPr lang="en-US"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7239000" cy="5907056"/>
          </a:xfrm>
        </p:spPr>
        <p:txBody>
          <a:bodyPr>
            <a:normAutofit fontScale="77500" lnSpcReduction="20000"/>
          </a:bodyPr>
          <a:lstStyle/>
          <a:p>
            <a:pPr lvl="0"/>
            <a:r>
              <a:rPr lang="ro-RO" dirty="0" smtClean="0"/>
              <a:t>- </a:t>
            </a:r>
            <a:r>
              <a:rPr lang="ro-RO" dirty="0" err="1" smtClean="0"/>
              <a:t>Perfecţionarea</a:t>
            </a:r>
            <a:r>
              <a:rPr lang="ro-RO" dirty="0" smtClean="0"/>
              <a:t> </a:t>
            </a:r>
            <a:r>
              <a:rPr lang="ro-RO" dirty="0" smtClean="0"/>
              <a:t>salariaţilor, alta decât cea prevăzută la alin.(19), precum şi pentru activităţile aferente consolidării culturii corporative şi a spiritului de echipă, în modul stabilit de Guvern.</a:t>
            </a:r>
            <a:endParaRPr lang="en-US" dirty="0" smtClean="0"/>
          </a:p>
          <a:p>
            <a:pPr lvl="0"/>
            <a:r>
              <a:rPr lang="ro-RO" dirty="0" smtClean="0"/>
              <a:t>- Abonamente </a:t>
            </a:r>
            <a:r>
              <a:rPr lang="ro-RO" dirty="0" smtClean="0"/>
              <a:t>pentru utilizarea facilităţilor sportive în vederea practicării sportului şi educaţiei fizice cu scop de întreţinere, profilactic sau terapeutic, oferite de furnizori ale căror activităţi sunt încadrate la codurile 93.11, 93.12 sau 93.13 ale Clasificatorului activităţilor din economia Moldovei, în mărime de până la 50% din salariul mediu lunar pe economie, prognozat şi aprobat de Guvern pentru anul pentru care a fost acordat fiecărui salariat. Abonamentelor pentru utilizarea </a:t>
            </a:r>
            <a:r>
              <a:rPr lang="ro-RO" dirty="0" err="1" smtClean="0"/>
              <a:t>facilităţilor</a:t>
            </a:r>
            <a:r>
              <a:rPr lang="ro-RO" dirty="0" smtClean="0"/>
              <a:t> sportive, în cazul în care suma acordată este mai mare de 6850 lei (13700 salariul mediu prognozat pe economie x 50%) pentru un angajat, la suma respectivă se vor calcula contribuții de asigurări sociale de stat. aceste sume vor fi declarate prin intermediul tabelului nr. 2 din Darea de seamă IPC 21 ca bază de calcul a contribuțiilor de asigurări sociale fără a fi divizate cu o categorie a persoanei asigurate separată.</a:t>
            </a:r>
            <a:endParaRPr lang="en-US"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7239000" cy="5907056"/>
          </a:xfrm>
        </p:spPr>
        <p:txBody>
          <a:bodyPr>
            <a:normAutofit lnSpcReduction="10000"/>
          </a:bodyPr>
          <a:lstStyle/>
          <a:p>
            <a:pPr lvl="0"/>
            <a:r>
              <a:rPr lang="ro-RO" dirty="0" smtClean="0"/>
              <a:t>-Contractarea serviciilor medicale în cuantumul unui salariu mediu lunar pe economie, prognozat şi aprobat de Guvern pentru anul pentru care a fost acordat fiecărui salariat. Cuantumul salariului mediu lunar pe economie, prognozat pentru anul 2024 este aprobat în mărime de 13 700 de lei (Hotărârea Guvernului nr. 1033/2023). Respectiv, nu se calculează contribuţii de asigurări sociale în limita sumei de 13 700 lei. În cazul depăşirii plafonului de 13 700 lei, suma depăşirii se va considera drept facilitate acordată de angajator salariatului şi angajatorul la suma depăşirii va calcula, declara şi achita contribuţii de asigurări sociale.</a:t>
            </a:r>
            <a:endParaRPr lang="en-US"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7239000" cy="5979064"/>
          </a:xfrm>
        </p:spPr>
        <p:txBody>
          <a:bodyPr>
            <a:normAutofit fontScale="70000" lnSpcReduction="20000"/>
          </a:bodyPr>
          <a:lstStyle/>
          <a:p>
            <a:r>
              <a:rPr lang="ro-RO" dirty="0" smtClean="0"/>
              <a:t>Alte ajustări la Anexa nr. 3 din Legea nr. 489/1999 ţin de completarea acesteia cu punctele 42 şi 43. Punctul 42 prevede plățile efectuate de angajator, în folosul salariatului, în scopul compensării costurilor serviciilor alternative de îngrijire a copiilor cu vârsta de până la 3 ani în mărime ce nu depășește valoarea de 2500 de lei lunar pentru fiecare copil al salariatului. În caz de acordare de către angajator a acestui tip de plăţi în valoare mai mare de 2500 lei, la aceste sume se calculează şi se declară contribuţii de asigurări sociale. </a:t>
            </a:r>
            <a:endParaRPr lang="en-US" dirty="0" smtClean="0"/>
          </a:p>
          <a:p>
            <a:r>
              <a:rPr lang="ro-RO" dirty="0" smtClean="0"/>
              <a:t>Respectiv, aceste sume urmează a fi declarate prin intermediul tabelul nr. 2 din Declaraţia IPC 21. Nu există un cod al categoriei persoanei asigurate cu care se declară aceste plăţi fiind indicat codul 101 „persoană angajată pe bază de contract individual de muncă”.  În cazul în care, angajatului nu au mai fost calculate alte plăţi în cadrul </a:t>
            </a:r>
            <a:r>
              <a:rPr lang="ro-RO" dirty="0" err="1" smtClean="0"/>
              <a:t>raprturilor</a:t>
            </a:r>
            <a:r>
              <a:rPr lang="ro-RO" dirty="0" smtClean="0"/>
              <a:t> de muncă, suma ce </a:t>
            </a:r>
            <a:r>
              <a:rPr lang="ro-RO" dirty="0" err="1" smtClean="0"/>
              <a:t>depăşeste</a:t>
            </a:r>
            <a:r>
              <a:rPr lang="ro-RO" dirty="0" smtClean="0"/>
              <a:t> 2500 lei se va declara cu codul 101.</a:t>
            </a:r>
            <a:endParaRPr lang="en-US" dirty="0" smtClean="0"/>
          </a:p>
          <a:p>
            <a:r>
              <a:rPr lang="ro-RO" dirty="0" smtClean="0"/>
              <a:t>Cu titlu de informare, aducem la cunoştinţă că, la </a:t>
            </a:r>
            <a:r>
              <a:rPr lang="ro-RO" dirty="0" err="1" smtClean="0"/>
              <a:t>punsctul</a:t>
            </a:r>
            <a:r>
              <a:rPr lang="ro-RO" dirty="0" smtClean="0"/>
              <a:t> 43 este prevăzută indemnizația pentru munca prestată în perioada electorală, inclusiv în ziua alegerilor, achitată funcționarilor electorali nedegrevați sau neconvocați care activează în cadrul consiliilor electorale de circumscripție, al birourilor electorale ale secțiilor de votare și al aparatelor consiliilor și birourilor respective. Această plată nu ţine de relaţia angajat-angajator.</a:t>
            </a:r>
            <a:endParaRPr lang="en-US" dirty="0" smtClean="0"/>
          </a:p>
          <a:p>
            <a:endParaRPr lang="ro-RO"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60648"/>
            <a:ext cx="7239000" cy="1935088"/>
          </a:xfrm>
        </p:spPr>
        <p:txBody>
          <a:bodyPr>
            <a:normAutofit fontScale="90000"/>
          </a:bodyPr>
          <a:lstStyle/>
          <a:p>
            <a:pPr algn="ctr"/>
            <a:r>
              <a:rPr lang="ro-RO" dirty="0" smtClean="0">
                <a:solidFill>
                  <a:srgbClr val="FF0000"/>
                </a:solidFill>
              </a:rPr>
              <a:t>Despre persoanele fizice care desfăşoară activităţi independente</a:t>
            </a:r>
            <a:r>
              <a:rPr lang="en-US" dirty="0" smtClean="0"/>
              <a:t/>
            </a:r>
            <a:br>
              <a:rPr lang="en-US" dirty="0" smtClean="0"/>
            </a:br>
            <a:endParaRPr lang="en-US" dirty="0"/>
          </a:p>
        </p:txBody>
      </p:sp>
      <p:sp>
        <p:nvSpPr>
          <p:cNvPr id="3" name="Content Placeholder 2"/>
          <p:cNvSpPr>
            <a:spLocks noGrp="1"/>
          </p:cNvSpPr>
          <p:nvPr>
            <p:ph idx="1"/>
          </p:nvPr>
        </p:nvSpPr>
        <p:spPr>
          <a:xfrm>
            <a:off x="457200" y="1988840"/>
            <a:ext cx="7239000" cy="4466896"/>
          </a:xfrm>
        </p:spPr>
        <p:txBody>
          <a:bodyPr>
            <a:normAutofit lnSpcReduction="10000"/>
          </a:bodyPr>
          <a:lstStyle/>
          <a:p>
            <a:r>
              <a:rPr lang="ro-RO" dirty="0" smtClean="0"/>
              <a:t>Persoanele fizice care desfăşoară activităţi în domeniul </a:t>
            </a:r>
            <a:r>
              <a:rPr lang="ro-RO" dirty="0" err="1" smtClean="0"/>
              <a:t>comerţilui</a:t>
            </a:r>
            <a:r>
              <a:rPr lang="ro-RO" dirty="0" smtClean="0"/>
              <a:t> cu amănuntul nu au obligaţia prezentării dărilor de seamă. Potrivit art. 20 alin. (1</a:t>
            </a:r>
            <a:r>
              <a:rPr lang="ro-RO" baseline="30000" dirty="0" smtClean="0"/>
              <a:t>1</a:t>
            </a:r>
            <a:r>
              <a:rPr lang="ro-RO" dirty="0" smtClean="0"/>
              <a:t>) calculul contribuţiilor de asigurări sociale pentru aceste persoane se face </a:t>
            </a:r>
            <a:r>
              <a:rPr lang="ro-RO" dirty="0" err="1" smtClean="0"/>
              <a:t>lunat</a:t>
            </a:r>
            <a:r>
              <a:rPr lang="ro-RO" dirty="0" smtClean="0"/>
              <a:t> de către Casa Naţională de Asigurări Sociale.</a:t>
            </a:r>
            <a:endParaRPr lang="en-US" dirty="0" smtClean="0"/>
          </a:p>
          <a:p>
            <a:r>
              <a:rPr lang="en-US" dirty="0" smtClean="0"/>
              <a:t>1</a:t>
            </a:r>
            <a:r>
              <a:rPr lang="en-US" baseline="30000" dirty="0" smtClean="0"/>
              <a:t>1</a:t>
            </a:r>
            <a:r>
              <a:rPr lang="ro-RO" dirty="0" smtClean="0"/>
              <a:t>) Calculul contribuției de asigurări sociale pentru persoanele fizice care desfășoară activități independente se face lunar, de către Casa Națională, până la data de 25 a lunii următoare lunii de gestiune.</a:t>
            </a:r>
            <a:endParaRPr lang="en-US" dirty="0" smtClean="0"/>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Custom 8">
      <a:dk1>
        <a:sysClr val="windowText" lastClr="000000"/>
      </a:dk1>
      <a:lt1>
        <a:srgbClr val="DDC1E3"/>
      </a:lt1>
      <a:dk2>
        <a:srgbClr val="E5C6D4"/>
      </a:dk2>
      <a:lt2>
        <a:srgbClr val="F4E7ED"/>
      </a:lt2>
      <a:accent1>
        <a:srgbClr val="E4AFC1"/>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Opulent</Template>
  <TotalTime>175</TotalTime>
  <Words>2273</Words>
  <Application>Microsoft Office PowerPoint</Application>
  <PresentationFormat>On-screen Show (4:3)</PresentationFormat>
  <Paragraphs>62</Paragraphs>
  <Slides>19</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19</vt:i4>
      </vt:variant>
    </vt:vector>
  </HeadingPairs>
  <TitlesOfParts>
    <vt:vector size="28" baseType="lpstr">
      <vt:lpstr>Aharoni</vt:lpstr>
      <vt:lpstr>Arial</vt:lpstr>
      <vt:lpstr>Arial Black</vt:lpstr>
      <vt:lpstr>Calibri</vt:lpstr>
      <vt:lpstr>Times New Roman</vt:lpstr>
      <vt:lpstr>Trebuchet MS</vt:lpstr>
      <vt:lpstr>Wingdings</vt:lpstr>
      <vt:lpstr>Wingdings 2</vt:lpstr>
      <vt:lpstr>Opulent</vt:lpstr>
      <vt:lpstr>Declararea contribuţiilor de asigurări sociale</vt:lpstr>
      <vt:lpstr> Modificări în Legea nr. 489/1999 au fost introduce modificări la art. 22 alin. (1) </vt:lpstr>
      <vt:lpstr>Taxe fixe pentru anul 2022 </vt:lpstr>
      <vt:lpstr>Modificări la Anexa nr. 3 la Legea nr. 489/1999 </vt:lpstr>
      <vt:lpstr>Modificări la Anexa nr. 3 la Legea nr. 489/1999 </vt:lpstr>
      <vt:lpstr>PowerPoint Presentation</vt:lpstr>
      <vt:lpstr>PowerPoint Presentation</vt:lpstr>
      <vt:lpstr>PowerPoint Presentation</vt:lpstr>
      <vt:lpstr>Despre persoanele fizice care desfăşoară activităţi independente </vt:lpstr>
      <vt:lpstr>Indemnizaţii stabilite din oficiu</vt:lpstr>
      <vt:lpstr>  Modificări în legislaţie aferente acordării unor tipuri de indemnizaţii (în vigoare de la 01.01.2024, MO nr. 318-321 din 18.08.23) </vt:lpstr>
      <vt:lpstr>Acordarea indemnizaţiei de incapacitate temporară de muncă din mijloacele angajatorului indiferent de stagiul de cotizare al angajatului </vt:lpstr>
      <vt:lpstr>Extinderea perioadei concediului paternal</vt:lpstr>
      <vt:lpstr>Divizarea perioadei concediului paternal pe fracţiuni</vt:lpstr>
      <vt:lpstr>Acordarea concediilor salariaţilor care au adoptat copii sau i-au luat în plasament în serviciul de tutelă/curatelă </vt:lpstr>
      <vt:lpstr>PowerPoint Presentation</vt:lpstr>
      <vt:lpstr>Declararea situaţiilor după controlul fiscal </vt:lpstr>
      <vt:lpstr>Despre publicarea Legii nr. 242 din 28 iulie 2022 pentru modificarea unor acte normative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Declararea contribuţiilor de asigurări sociale</dc:title>
  <dc:creator>user</dc:creator>
  <cp:lastModifiedBy>user</cp:lastModifiedBy>
  <cp:revision>15</cp:revision>
  <cp:lastPrinted>2024-01-10T05:19:06Z</cp:lastPrinted>
  <dcterms:created xsi:type="dcterms:W3CDTF">2024-01-09T11:56:57Z</dcterms:created>
  <dcterms:modified xsi:type="dcterms:W3CDTF">2024-01-10T06:23:09Z</dcterms:modified>
</cp:coreProperties>
</file>