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0"/>
  </p:notesMasterIdLst>
  <p:handoutMasterIdLst>
    <p:handoutMasterId r:id="rId41"/>
  </p:handoutMasterIdLst>
  <p:sldIdLst>
    <p:sldId id="476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07" r:id="rId10"/>
    <p:sldId id="419" r:id="rId11"/>
    <p:sldId id="422" r:id="rId12"/>
    <p:sldId id="421" r:id="rId13"/>
    <p:sldId id="423" r:id="rId14"/>
    <p:sldId id="424" r:id="rId15"/>
    <p:sldId id="425" r:id="rId16"/>
    <p:sldId id="426" r:id="rId17"/>
    <p:sldId id="427" r:id="rId18"/>
    <p:sldId id="420" r:id="rId19"/>
    <p:sldId id="408" r:id="rId20"/>
    <p:sldId id="417" r:id="rId21"/>
    <p:sldId id="492" r:id="rId22"/>
    <p:sldId id="502" r:id="rId23"/>
    <p:sldId id="493" r:id="rId24"/>
    <p:sldId id="486" r:id="rId25"/>
    <p:sldId id="523" r:id="rId26"/>
    <p:sldId id="487" r:id="rId27"/>
    <p:sldId id="494" r:id="rId28"/>
    <p:sldId id="495" r:id="rId29"/>
    <p:sldId id="506" r:id="rId30"/>
    <p:sldId id="522" r:id="rId31"/>
    <p:sldId id="508" r:id="rId32"/>
    <p:sldId id="496" r:id="rId33"/>
    <p:sldId id="510" r:id="rId34"/>
    <p:sldId id="513" r:id="rId35"/>
    <p:sldId id="514" r:id="rId36"/>
    <p:sldId id="515" r:id="rId37"/>
    <p:sldId id="517" r:id="rId38"/>
    <p:sldId id="406" r:id="rId39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68" d="100"/>
          <a:sy n="68" d="100"/>
        </p:scale>
        <p:origin x="1524" y="5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.jpeg"/><Relationship Id="rId2" Type="http://schemas.openxmlformats.org/officeDocument/2006/relationships/image" Target="../media/image3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jpeg"/><Relationship Id="rId5" Type="http://schemas.openxmlformats.org/officeDocument/2006/relationships/image" Target="../media/image6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7.jpg"/><Relationship Id="rId5" Type="http://schemas.openxmlformats.org/officeDocument/2006/relationships/image" Target="../media/image6.png"/><Relationship Id="rId10" Type="http://schemas.openxmlformats.org/officeDocument/2006/relationships/image" Target="../media/image26.jpg"/><Relationship Id="rId4" Type="http://schemas.openxmlformats.org/officeDocument/2006/relationships/image" Target="../media/image5.png"/><Relationship Id="rId9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jpg"/><Relationship Id="rId5" Type="http://schemas.openxmlformats.org/officeDocument/2006/relationships/image" Target="../media/image6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38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.png"/><Relationship Id="rId5" Type="http://schemas.openxmlformats.org/officeDocument/2006/relationships/image" Target="../media/image40.jpeg"/><Relationship Id="rId10" Type="http://schemas.openxmlformats.org/officeDocument/2006/relationships/image" Target="../media/image5.png"/><Relationship Id="rId4" Type="http://schemas.openxmlformats.org/officeDocument/2006/relationships/image" Target="../media/image39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784"/>
            <a:ext cx="9144000" cy="5143501"/>
          </a:xfrm>
          <a:prstGeom prst="rect">
            <a:avLst/>
          </a:prstGeom>
        </p:spPr>
      </p:pic>
      <p:sp>
        <p:nvSpPr>
          <p:cNvPr id="23" name="Title 4"/>
          <p:cNvSpPr txBox="1">
            <a:spLocks/>
          </p:cNvSpPr>
          <p:nvPr/>
        </p:nvSpPr>
        <p:spPr bwMode="auto">
          <a:xfrm>
            <a:off x="0" y="5039556"/>
            <a:ext cx="9144000" cy="15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sz="3600" b="1" kern="0" smtClean="0">
                <a:solidFill>
                  <a:srgbClr val="FFFF00"/>
                </a:solidFill>
              </a:rPr>
              <a:t>Institutul de Formare Continuă în Domeniul Alimentării cu Apă și Canalizării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7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679450" y="2057584"/>
            <a:ext cx="8180501" cy="3961486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Obiectivul Programului: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Asigurarea consolidării și dezvoltării capacităților manageriale și operaționale ale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</a:t>
            </a:r>
            <a:r>
              <a:rPr lang="ro-RO" sz="24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ților</a:t>
            </a: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operatorilor urbani și rurali de servicii, autorități publice locale conform necesităților identificate</a:t>
            </a:r>
            <a:endParaRPr lang="de-DE" sz="24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506437" y="1321488"/>
            <a:ext cx="8342141" cy="1103679"/>
          </a:xfrm>
        </p:spPr>
        <p:txBody>
          <a:bodyPr>
            <a:normAutofit fontScale="90000"/>
          </a:bodyPr>
          <a:lstStyle/>
          <a:p>
            <a:pPr algn="l"/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o-RO" sz="2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Beneficiarii sesiunilor de </a:t>
            </a:r>
            <a:r>
              <a:rPr lang="ro-RO" sz="2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instruire</a:t>
            </a:r>
            <a:r>
              <a:rPr lang="en-US" sz="2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o-RO" sz="2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în cadrul programului</a:t>
            </a:r>
            <a:r>
              <a:rPr lang="ro-RO" sz="27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ro-R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70892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reprezentanții întreprinderilor de alimentare cu apă și de canalizare 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urban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și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rurali</a:t>
            </a: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</a:t>
            </a:r>
            <a:r>
              <a:rPr lang="ro-RO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zentanți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 autorităților publice locale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reprezentanti ai Agențiilor pentru Dezvoltare Regională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reprezentanți ai Autoritățile Publice Centrale</a:t>
            </a:r>
            <a:endParaRPr lang="en-BZ" sz="20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5" descr="C:\Users\statia2\Desktop\modules jpg\modu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3673"/>
            <a:ext cx="8697835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4"/>
          <p:cNvSpPr/>
          <p:nvPr/>
        </p:nvSpPr>
        <p:spPr>
          <a:xfrm rot="720000">
            <a:off x="3828047" y="3883928"/>
            <a:ext cx="1146083" cy="1051183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dirty="0">
                <a:solidFill>
                  <a:schemeClr val="bg1"/>
                </a:solidFill>
              </a:rPr>
              <a:t>6 </a:t>
            </a:r>
            <a:r>
              <a:rPr lang="ro-RO" sz="1900" dirty="0">
                <a:solidFill>
                  <a:schemeClr val="bg1"/>
                </a:solidFill>
              </a:rPr>
              <a:t>M</a:t>
            </a:r>
            <a:r>
              <a:rPr lang="en-US" sz="1900" dirty="0" err="1">
                <a:solidFill>
                  <a:schemeClr val="bg1"/>
                </a:solidFill>
              </a:rPr>
              <a:t>odule</a:t>
            </a:r>
            <a:r>
              <a:rPr lang="ro-RO" sz="1900" dirty="0">
                <a:solidFill>
                  <a:schemeClr val="bg1"/>
                </a:solidFill>
              </a:rPr>
              <a:t> de instruire</a:t>
            </a:r>
          </a:p>
        </p:txBody>
      </p:sp>
      <p:sp>
        <p:nvSpPr>
          <p:cNvPr id="13" name="TextBox 12"/>
          <p:cNvSpPr txBox="1"/>
          <p:nvPr/>
        </p:nvSpPr>
        <p:spPr>
          <a:xfrm rot="720000">
            <a:off x="4168707" y="2690389"/>
            <a:ext cx="148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2015</a:t>
            </a:r>
            <a:endParaRPr lang="ro-RO" dirty="0">
              <a:solidFill>
                <a:schemeClr val="accent1"/>
              </a:solidFill>
            </a:endParaRPr>
          </a:p>
        </p:txBody>
      </p:sp>
      <p:sp>
        <p:nvSpPr>
          <p:cNvPr id="21" name="Rounded Rectangle 4"/>
          <p:cNvSpPr/>
          <p:nvPr/>
        </p:nvSpPr>
        <p:spPr>
          <a:xfrm rot="720000">
            <a:off x="5697557" y="4102939"/>
            <a:ext cx="1146083" cy="1252662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dirty="0">
                <a:solidFill>
                  <a:schemeClr val="tx1"/>
                </a:solidFill>
              </a:rPr>
              <a:t>3</a:t>
            </a: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1900" dirty="0">
                <a:solidFill>
                  <a:schemeClr val="tx1"/>
                </a:solidFill>
              </a:rPr>
              <a:t>M</a:t>
            </a:r>
            <a:r>
              <a:rPr lang="en-US" sz="1900" dirty="0" err="1">
                <a:solidFill>
                  <a:schemeClr val="tx1"/>
                </a:solidFill>
              </a:rPr>
              <a:t>odule</a:t>
            </a:r>
            <a:r>
              <a:rPr lang="ro-RO" sz="1900" dirty="0">
                <a:solidFill>
                  <a:schemeClr val="tx1"/>
                </a:solidFill>
              </a:rPr>
              <a:t> noi de instruire</a:t>
            </a:r>
          </a:p>
        </p:txBody>
      </p:sp>
      <p:sp>
        <p:nvSpPr>
          <p:cNvPr id="22" name="Rounded Rectangle 4"/>
          <p:cNvSpPr/>
          <p:nvPr/>
        </p:nvSpPr>
        <p:spPr>
          <a:xfrm rot="720000">
            <a:off x="6825552" y="4445865"/>
            <a:ext cx="1860562" cy="1304013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>
                <a:solidFill>
                  <a:schemeClr val="tx1"/>
                </a:solidFill>
              </a:rPr>
              <a:t>6 </a:t>
            </a:r>
            <a:r>
              <a:rPr lang="ro-RO" sz="2000" dirty="0">
                <a:solidFill>
                  <a:schemeClr val="tx1"/>
                </a:solidFill>
              </a:rPr>
              <a:t>M</a:t>
            </a:r>
            <a:r>
              <a:rPr lang="en-US" sz="2000" dirty="0" err="1">
                <a:solidFill>
                  <a:schemeClr val="tx1"/>
                </a:solidFill>
              </a:rPr>
              <a:t>odule</a:t>
            </a:r>
            <a:r>
              <a:rPr lang="ro-RO" sz="2000" dirty="0">
                <a:solidFill>
                  <a:schemeClr val="tx1"/>
                </a:solidFill>
              </a:rPr>
              <a:t> noi de instruire</a:t>
            </a:r>
          </a:p>
        </p:txBody>
      </p:sp>
      <p:sp>
        <p:nvSpPr>
          <p:cNvPr id="23" name="TextBox 22"/>
          <p:cNvSpPr txBox="1"/>
          <p:nvPr/>
        </p:nvSpPr>
        <p:spPr>
          <a:xfrm rot="720000">
            <a:off x="6902716" y="3204598"/>
            <a:ext cx="151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2017-2018</a:t>
            </a:r>
            <a:endParaRPr lang="ro-RO" sz="2000" dirty="0"/>
          </a:p>
        </p:txBody>
      </p:sp>
      <p:sp>
        <p:nvSpPr>
          <p:cNvPr id="24" name="TextBox 23"/>
          <p:cNvSpPr txBox="1"/>
          <p:nvPr/>
        </p:nvSpPr>
        <p:spPr>
          <a:xfrm rot="720000">
            <a:off x="5588758" y="2956024"/>
            <a:ext cx="131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2016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355478" y="2276872"/>
            <a:ext cx="8615842" cy="4248473"/>
          </a:xfrm>
        </p:spPr>
        <p:txBody>
          <a:bodyPr>
            <a:normAutofit fontScale="90000"/>
          </a:bodyPr>
          <a:lstStyle/>
          <a:p>
            <a:pPr algn="l"/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clienților și relațiile publice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2: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rețelelor de alimentare cu apă și de canalizare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financiar. Determinarea, aprobarea și aplicarea tarifelor de alimentare cu apă și de canalizare pentru consumatori 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calității apei și apelor uzate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Planificarea strategică. Indicatori de calitate a serviciului public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proiectelor de investiții</a:t>
            </a:r>
            <a:endParaRPr lang="de-DE" sz="20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772" y="1484784"/>
            <a:ext cx="803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in Grup </a:t>
            </a:r>
            <a:r>
              <a:rPr lang="ro-RO" sz="28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2015:</a:t>
            </a:r>
            <a:endParaRPr lang="en-BZ" sz="2800" dirty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2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226891" y="2420888"/>
            <a:ext cx="8724604" cy="3744415"/>
          </a:xfrm>
        </p:spPr>
        <p:txBody>
          <a:bodyPr>
            <a:normAutofit/>
          </a:bodyPr>
          <a:lstStyle/>
          <a:p>
            <a:pPr algn="l"/>
            <a:r>
              <a:rPr lang="ro-RO" sz="2000" b="1" dirty="0" smtClean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Legislația națională și internațională în domeniul serviciilor abonați pentru Operatorii ”Apă – Canal”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Aspecte tehnice în funcționarea direcțiilor Relații cu clienții pentru Operatorii ”Apă – Canal”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Contractarea privind furnizarea/prestarea serviciului public de alimentare cu apă și canalizare</a:t>
            </a: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55679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în Grup </a:t>
            </a:r>
            <a:r>
              <a:rPr lang="ro-RO" sz="32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2016:</a:t>
            </a:r>
            <a:endParaRPr lang="en-BZ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1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226891" y="2420888"/>
            <a:ext cx="8724604" cy="3744415"/>
          </a:xfrm>
        </p:spPr>
        <p:txBody>
          <a:bodyPr>
            <a:normAutofit fontScale="90000"/>
          </a:bodyPr>
          <a:lstStyle/>
          <a:p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10: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Rolul operatorilor de servicii publice de alimentare cu apă și de canalizare în procesul de atragere a investițiilor, proiectare, construcție și dare în exploatare a obiectelor de alimentare cu apă și de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canalizare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11: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Procedurile de achiziție a bunurilor, lucrărilor și serviciilor utilizate în activitatea titularilor de licențe din sectorul apă și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canalizare</a:t>
            </a:r>
            <a:r>
              <a:rPr lang="ro-RO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12: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resurselor umane din cadrul operatorilor serviciilor de alimentare cu apă și canalizare</a:t>
            </a:r>
            <a: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13: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Problemele actuale de contabilitate și impozitare a mijloacelor de transport și a mecanismelor. Modificările fiscale în RM pentru anul 2017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62880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în Grup </a:t>
            </a:r>
            <a:r>
              <a:rPr lang="ro-RO" sz="32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2017:</a:t>
            </a:r>
            <a:endParaRPr lang="en-BZ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2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323527" y="2547954"/>
            <a:ext cx="8627967" cy="3617349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14: </a:t>
            </a:r>
            <a:r>
              <a:rPr lang="ro-RO" b="1" dirty="0">
                <a:solidFill>
                  <a:srgbClr val="002060"/>
                </a:solidFill>
              </a:rPr>
              <a:t>Acte legislative și normative în domeniul alimentării cu apă și de </a:t>
            </a:r>
            <a:r>
              <a:rPr lang="ro-RO" b="1" dirty="0" smtClean="0">
                <a:solidFill>
                  <a:srgbClr val="002060"/>
                </a:solidFill>
              </a:rPr>
              <a:t>canalizare</a:t>
            </a: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15: </a:t>
            </a:r>
            <a:r>
              <a:rPr lang="ro-RO" b="1" dirty="0">
                <a:solidFill>
                  <a:srgbClr val="002060"/>
                </a:solidFill>
              </a:rPr>
              <a:t>Protecția muncii în cadrul operatorilor de alimentare cu apă și de canalizare</a:t>
            </a:r>
            <a: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162880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în Grup </a:t>
            </a:r>
            <a:r>
              <a:rPr lang="ro-RO" sz="32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2018</a:t>
            </a:r>
            <a:r>
              <a:rPr lang="ro-RO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B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7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" y="1396089"/>
            <a:ext cx="2340875" cy="34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24811" r="31284" b="24701"/>
          <a:stretch/>
        </p:blipFill>
        <p:spPr bwMode="auto">
          <a:xfrm>
            <a:off x="4281436" y="2510502"/>
            <a:ext cx="2228972" cy="173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62263" y="1771236"/>
            <a:ext cx="6464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FORMATORI certificati de IFCAAC in urma ToT</a:t>
            </a:r>
            <a:endParaRPr lang="ro-RO" sz="2000" b="1" dirty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1" y="4825256"/>
            <a:ext cx="2586339" cy="19397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86" y="2510502"/>
            <a:ext cx="2716156" cy="20371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09" y="2517220"/>
            <a:ext cx="2680993" cy="20107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56" y="4728536"/>
            <a:ext cx="2715298" cy="2036473"/>
          </a:xfrm>
          <a:prstGeom prst="rect">
            <a:avLst/>
          </a:prstGeom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01" y="5585555"/>
            <a:ext cx="1328344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01" y="4236134"/>
            <a:ext cx="1325352" cy="13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86" y="4798883"/>
            <a:ext cx="2706237" cy="20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7" y="1679419"/>
            <a:ext cx="2888421" cy="2160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" y="1679419"/>
            <a:ext cx="2882991" cy="2160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" y="3889827"/>
            <a:ext cx="2938557" cy="2202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9" y="1679419"/>
            <a:ext cx="2882992" cy="2160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65" y="3913681"/>
            <a:ext cx="2904908" cy="21786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06" y="3920519"/>
            <a:ext cx="2895791" cy="21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1515" r="5758" b="8687"/>
          <a:stretch/>
        </p:blipFill>
        <p:spPr>
          <a:xfrm>
            <a:off x="79866" y="2169465"/>
            <a:ext cx="4471345" cy="3087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10" y="2175422"/>
            <a:ext cx="4249567" cy="31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27" y="1531592"/>
            <a:ext cx="6377073" cy="4654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162"/>
            <a:ext cx="2773685" cy="18276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440"/>
            <a:ext cx="2773687" cy="18276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0" y="4969028"/>
            <a:ext cx="2756233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733708" y="1682307"/>
            <a:ext cx="7654716" cy="4315740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Concluzi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b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Instruirile în grup organizate de IFCAAC (UTM) și AMAC, în cooperare cu GIZ vor contribui la creșterea ponderii personalului calificat al operatorilor ”Apă – Canal” din R.Moldova, fiind totodată și un criteriu important pentru eliberarea licențelor din domeniul Alimentării cu Apă și Canalizare</a:t>
            </a:r>
            <a:b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de-DE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85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679450" y="3170238"/>
            <a:ext cx="789928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sz="2800" dirty="0">
                <a:solidFill>
                  <a:srgbClr val="002060"/>
                </a:solidFill>
              </a:rPr>
              <a:t>Acte legislative și normative în domeniul alimentării cu apă și de </a:t>
            </a:r>
            <a:r>
              <a:rPr lang="ro-RO" sz="2800" dirty="0" smtClean="0">
                <a:solidFill>
                  <a:srgbClr val="002060"/>
                </a:solidFill>
              </a:rPr>
              <a:t>canalizare</a:t>
            </a:r>
          </a:p>
          <a:p>
            <a:pPr algn="ctr"/>
            <a:endParaRPr lang="ro-RO" altLang="en-US" sz="2500" b="1" kern="0" dirty="0"/>
          </a:p>
          <a:p>
            <a:pPr algn="ctr"/>
            <a:r>
              <a:rPr lang="ro-RO" altLang="en-US" sz="2500" b="1" kern="0" dirty="0" smtClean="0"/>
              <a:t> </a:t>
            </a:r>
            <a:r>
              <a:rPr lang="en-US" altLang="en-US" sz="2500" b="0" kern="0" dirty="0" smtClean="0"/>
              <a:t/>
            </a:r>
            <a:br>
              <a:rPr lang="en-US" altLang="en-US" sz="2500" b="0" kern="0" dirty="0" smtClean="0"/>
            </a:br>
            <a:r>
              <a:rPr lang="ro-RO" altLang="en-US" sz="2000" b="1" kern="0" dirty="0" smtClean="0">
                <a:solidFill>
                  <a:schemeClr val="tx1"/>
                </a:solidFill>
              </a:rPr>
              <a:t>04 septembrie 2018, </a:t>
            </a:r>
            <a:r>
              <a:rPr lang="ro-RO" altLang="en-US" sz="2000" b="1" kern="0" dirty="0" smtClean="0">
                <a:solidFill>
                  <a:schemeClr val="tx1"/>
                </a:solidFill>
              </a:rPr>
              <a:t>Chișinău</a:t>
            </a:r>
            <a:endParaRPr lang="ro-RO" altLang="en-US" sz="2000" b="0" kern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303482" y="1777492"/>
            <a:ext cx="702310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800" dirty="0" err="1">
                <a:solidFill>
                  <a:srgbClr val="C00000"/>
                </a:solidFill>
                <a:latin typeface="Cambria" panose="02040503050406030204" pitchFamily="18" charset="0"/>
              </a:rPr>
              <a:t>Formare</a:t>
            </a:r>
            <a:r>
              <a:rPr lang="en-US" altLang="en-US" sz="4800" dirty="0">
                <a:solidFill>
                  <a:srgbClr val="C00000"/>
                </a:solidFill>
                <a:latin typeface="Cambria" panose="02040503050406030204" pitchFamily="18" charset="0"/>
              </a:rPr>
              <a:t> de </a:t>
            </a:r>
            <a:r>
              <a:rPr lang="en-US" altLang="en-US" sz="48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Formatori</a:t>
            </a:r>
            <a:endParaRPr lang="ro-RO" altLang="en-US" sz="48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o-RO" alt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p</a:t>
            </a:r>
            <a:r>
              <a:rPr lang="ro-RO" alt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entru modulul </a:t>
            </a:r>
            <a:endParaRPr lang="ro-RO" alt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06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2181" y="1849824"/>
            <a:ext cx="8366125" cy="52537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Prezentarea echipei de formatori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/>
          <a:stretch/>
        </p:blipFill>
        <p:spPr>
          <a:xfrm>
            <a:off x="471678" y="4603633"/>
            <a:ext cx="1503172" cy="1891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1" y="2695447"/>
            <a:ext cx="1927662" cy="1404521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 bwMode="auto">
          <a:xfrm>
            <a:off x="2753784" y="2577831"/>
            <a:ext cx="5572798" cy="154761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Sergiu</a:t>
            </a:r>
            <a:r>
              <a:rPr lang="ro-RO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CALOS </a:t>
            </a:r>
            <a:endParaRPr lang="ro-RO" altLang="en-US" sz="24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o-RO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Director IFCAAC, UTM</a:t>
            </a:r>
          </a:p>
          <a:p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Expert </a:t>
            </a:r>
            <a:r>
              <a:rPr lang="en-US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US" altLang="en-US" sz="2400" kern="0" dirty="0" err="1">
                <a:solidFill>
                  <a:srgbClr val="002060"/>
                </a:solidFill>
                <a:latin typeface="Calibri" panose="020F0502020204030204" pitchFamily="34" charset="0"/>
              </a:rPr>
              <a:t>si</a:t>
            </a:r>
            <a:r>
              <a:rPr lang="en-US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kern="0" dirty="0" err="1">
                <a:solidFill>
                  <a:srgbClr val="002060"/>
                </a:solidFill>
                <a:latin typeface="Calibri" panose="020F0502020204030204" pitchFamily="34" charset="0"/>
              </a:rPr>
              <a:t>interna</a:t>
            </a:r>
            <a:r>
              <a:rPr lang="ro-RO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țional</a:t>
            </a:r>
            <a:r>
              <a:rPr lang="en-US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 AAC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2" name="Horizontal Scroll 21"/>
          <p:cNvSpPr/>
          <p:nvPr/>
        </p:nvSpPr>
        <p:spPr bwMode="auto">
          <a:xfrm>
            <a:off x="2753784" y="4579803"/>
            <a:ext cx="5572798" cy="154761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Natalia CIOBANU</a:t>
            </a:r>
          </a:p>
          <a:p>
            <a:r>
              <a:rPr lang="ro-RO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inginer, prodecan FUA, UTM</a:t>
            </a:r>
          </a:p>
          <a:p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Expert </a:t>
            </a:r>
            <a:r>
              <a:rPr lang="en-US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AAC</a:t>
            </a:r>
            <a:endParaRPr lang="en-US" altLang="en-US" sz="240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1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4447" y="2134663"/>
            <a:ext cx="8366125" cy="148073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Prezentarea echipei de participanti la </a:t>
            </a:r>
            <a:br>
              <a:rPr lang="ro-RO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o-RO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Formare de Formatori</a:t>
            </a:r>
          </a:p>
        </p:txBody>
      </p:sp>
    </p:spTree>
    <p:extLst>
      <p:ext uri="{BB962C8B-B14F-4D97-AF65-F5344CB8AC3E}">
        <p14:creationId xmlns:p14="http://schemas.microsoft.com/office/powerpoint/2010/main" val="341325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Fußzeilenplatzhalter 2"/>
          <p:cNvSpPr txBox="1">
            <a:spLocks/>
          </p:cNvSpPr>
          <p:nvPr/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o-RO" b="0" smtClean="0"/>
              <a:t>Natalia Ciobanu</a:t>
            </a:r>
            <a:endParaRPr lang="de-DE" b="0" dirty="0"/>
          </a:p>
        </p:txBody>
      </p:sp>
      <p:sp>
        <p:nvSpPr>
          <p:cNvPr id="21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677863" y="1627851"/>
            <a:ext cx="8113712" cy="6477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</a:t>
            </a:r>
            <a:r>
              <a:rPr lang="ro-RO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REZENTAREA PARTICIPANŢILOR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5563" y="2622476"/>
            <a:ext cx="190976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0913" y="2622476"/>
            <a:ext cx="1881187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7513" y="2622476"/>
            <a:ext cx="21082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CE AŞTEPTĂRI AVEŢI DE LA CURS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8825" y="3506714"/>
            <a:ext cx="1614488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 1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0413" y="4336976"/>
            <a:ext cx="1612900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 2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0413" y="5111676"/>
            <a:ext cx="1612900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 3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825" y="5926064"/>
            <a:ext cx="1614488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NUMELE..N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2238" y="3528939"/>
            <a:ext cx="1909762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28913" y="4313164"/>
            <a:ext cx="1776412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09863" y="5106914"/>
            <a:ext cx="187325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5738" y="5926064"/>
            <a:ext cx="184150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0913" y="3506714"/>
            <a:ext cx="1881187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5513" y="4367139"/>
            <a:ext cx="1906587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8213" y="5176764"/>
            <a:ext cx="187960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6950" y="5960989"/>
            <a:ext cx="1820863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7513" y="3592439"/>
            <a:ext cx="217805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37363" y="4473501"/>
            <a:ext cx="21082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02438" y="5316464"/>
            <a:ext cx="217805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7363" y="6099101"/>
            <a:ext cx="21082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8338" y="2592314"/>
            <a:ext cx="1612900" cy="646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70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799" y="2451793"/>
            <a:ext cx="8150225" cy="4156075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Formarea profesională a </a:t>
            </a:r>
            <a:r>
              <a:rPr lang="ro-RO" altLang="en-US" sz="2400" b="1" u="sng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Formatorului 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pentru ocupația de </a:t>
            </a:r>
            <a:r>
              <a:rPr lang="ro-RO" altLang="en-US" sz="2400" b="1" i="1" u="sng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formator</a:t>
            </a:r>
            <a:r>
              <a:rPr lang="ro-RO" altLang="en-US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în cadrul 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Programului Național de Creștere a Capacităților Operatorilor din domeniul Alimentării cu Apă și Canalizare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ro-RO" altLang="en-US" sz="24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50" y="1528366"/>
            <a:ext cx="8366125" cy="60629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Scopul cursului  </a:t>
            </a:r>
            <a:r>
              <a:rPr lang="ro-RO" alt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Formare de Formatori:</a:t>
            </a:r>
          </a:p>
        </p:txBody>
      </p:sp>
    </p:spTree>
    <p:extLst>
      <p:ext uri="{BB962C8B-B14F-4D97-AF65-F5344CB8AC3E}">
        <p14:creationId xmlns:p14="http://schemas.microsoft.com/office/powerpoint/2010/main" val="3843490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799" y="2451793"/>
            <a:ext cx="8150225" cy="41560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Până la sfârșitul cursului Dvs ve-ți putea: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elaborați o analiză de nevoi pentru formare;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realizați un plan de seminar/sesiune;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utilizați în mod eficient și adecvat metodele, tehnicile și procedeele de formare;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pregătiți și să susțineți o prezentare pe o temă la alegere.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50" y="1528366"/>
            <a:ext cx="8366125" cy="97103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Obiectivele cursului </a:t>
            </a:r>
            <a:b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o-RO" alt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Formare de Formatori </a:t>
            </a:r>
          </a:p>
        </p:txBody>
      </p:sp>
    </p:spTree>
    <p:extLst>
      <p:ext uri="{BB962C8B-B14F-4D97-AF65-F5344CB8AC3E}">
        <p14:creationId xmlns:p14="http://schemas.microsoft.com/office/powerpoint/2010/main" val="675602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00594" y="2425700"/>
            <a:ext cx="8150225" cy="41560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 -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specifice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 -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măsurabile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A –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atins, acceptate, asumate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 -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realizabile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T –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cu timp specificat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48" y="1782934"/>
            <a:ext cx="8366125" cy="70345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Obiectivele SMART</a:t>
            </a:r>
            <a:endParaRPr lang="ro-RO" altLang="en-US" sz="2800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4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1650" y="2330450"/>
            <a:ext cx="8170863" cy="33321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CINE ESTE FORMATORUL?</a:t>
            </a:r>
          </a:p>
        </p:txBody>
      </p:sp>
      <p:pic>
        <p:nvPicPr>
          <p:cNvPr id="12" name="Picture 15" descr="Description: Imagini pentru methods of training manage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392488"/>
            <a:ext cx="44577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76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192180" y="1456102"/>
            <a:ext cx="854839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4pPr>
            <a:lvl5pPr marL="17986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  <a:tabLst/>
            </a:pPr>
            <a:r>
              <a:rPr lang="ro-RO" sz="4000" b="1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Scopul principal</a:t>
            </a:r>
            <a:r>
              <a:rPr lang="en-US" sz="4000" b="1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4000" b="0" kern="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al Institutului de Formare Continuă </a:t>
            </a:r>
            <a:r>
              <a:rPr lang="ro-RO" sz="4000" b="0" kern="0" dirty="0" smtClean="0">
                <a:ea typeface="Calibri" pitchFamily="34" charset="0"/>
                <a:cs typeface="Times New Roman" pitchFamily="18" charset="0"/>
              </a:rPr>
              <a:t>î</a:t>
            </a:r>
            <a:r>
              <a:rPr lang="ro-RO" sz="4000" b="0" kern="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n Domeniul Alimentării cu Apă și Canalizării (</a:t>
            </a:r>
            <a:r>
              <a:rPr lang="ro-RO" sz="4000" b="0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IFCAAC) este dezvoltarea relațiilor de parteneriat cu </a:t>
            </a:r>
            <a:r>
              <a:rPr lang="ro-RO" sz="4000" b="0" kern="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lang="ro-RO" sz="4000" b="0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ntreprinderile şi firmele specializate </a:t>
            </a:r>
            <a:r>
              <a:rPr lang="ro-RO" sz="4000" b="0" kern="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lang="ro-RO" sz="4000" b="0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 domeniul de alimentare cu apă şi canalizări.</a:t>
            </a:r>
            <a:endParaRPr lang="ro-RO" sz="4000" b="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0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2182" y="2088756"/>
            <a:ext cx="8758638" cy="4493019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FORMATORUL</a:t>
            </a: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este persoana care ajută/facilitează procesul de dobândire de către adulți de noi cunoștințe și abilități, antrenând participanți într-un proces interactiv, care dinamizează gândirea, reține atenția și încurajează schimbul de idei și de experiență.</a:t>
            </a:r>
          </a:p>
        </p:txBody>
      </p:sp>
    </p:spTree>
    <p:extLst>
      <p:ext uri="{BB962C8B-B14F-4D97-AF65-F5344CB8AC3E}">
        <p14:creationId xmlns:p14="http://schemas.microsoft.com/office/powerpoint/2010/main" val="2786367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1650" y="2330450"/>
            <a:ext cx="8170863" cy="33321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ROLUL FORMATORULUI?</a:t>
            </a:r>
          </a:p>
        </p:txBody>
      </p:sp>
      <p:pic>
        <p:nvPicPr>
          <p:cNvPr id="12" name="Picture 15" descr="Description: Imagini pentru methods of training manage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392488"/>
            <a:ext cx="44577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03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79449" y="1941630"/>
            <a:ext cx="7766281" cy="4598551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ajuta participanții să atingă obiectivele de învățare;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încuraja și implica participanții în procesul de învățare;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demonstra relevanța materialului;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avea grijă ca timpul și obiectivul sunt respectate;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trezi interesul participanților;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monitoriza înțelegerea materialului prezentat;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asculta activ.</a:t>
            </a:r>
          </a:p>
        </p:txBody>
      </p:sp>
    </p:spTree>
    <p:extLst>
      <p:ext uri="{BB962C8B-B14F-4D97-AF65-F5344CB8AC3E}">
        <p14:creationId xmlns:p14="http://schemas.microsoft.com/office/powerpoint/2010/main" val="289123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7213" y="1798638"/>
            <a:ext cx="8186737" cy="4425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altLang="en-US" sz="32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Rolul formatorului este cel de a facilita învăţarea şi nu de a o impune</a:t>
            </a:r>
            <a:r>
              <a:rPr lang="ro-RO" altLang="en-US" sz="32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  <p:pic>
        <p:nvPicPr>
          <p:cNvPr id="12" name="Picture 2" descr="C:\Users\Vero\Downloads\201612031806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8" y="3406878"/>
            <a:ext cx="4090219" cy="306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6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362" y="2003721"/>
            <a:ext cx="8169275" cy="333375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CALITĂŢILE FORMATORULUI?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3157411"/>
            <a:ext cx="3941762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91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550" y="1739900"/>
            <a:ext cx="7920038" cy="46609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o-RO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bun organizator, îndrumător, lider;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abilităţi interpersonale (să fie capabil să motiveze participanţii, să identifice potenţialul de învăţare în orice situaţie, să valorizeze intervenţiile participanţilor);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sursă permanentă de informaţie, sprijin şi ajutor în învăţare; </a:t>
            </a:r>
            <a:endParaRPr lang="ro-RO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164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550" y="1858963"/>
            <a:ext cx="7920038" cy="46593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competenţă în domeniu;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disponibilitate pentru munca în grup;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spirit de echipă;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interes pentru reuşită;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 adaptare uşoară la condiţiile de lucru, anticiparea dar, mai ales, influenţarea acestora;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 bun evaluator.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35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100" y="1711325"/>
            <a:ext cx="8185150" cy="46593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vi-VN" altLang="en-US" sz="30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STILURI DE INSTRUIRE </a:t>
            </a:r>
            <a:endParaRPr lang="ro-RO" altLang="en-US" sz="30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Pedagogul:</a:t>
            </a:r>
            <a:r>
              <a:rPr lang="vi-VN" altLang="en-US" sz="280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„Trebuie să luaţi notiţe cu atenţie, deoarece ulterior vă voi da un test.”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Actorul:</a:t>
            </a:r>
            <a:r>
              <a:rPr lang="vi-VN" altLang="en-US" sz="2800" dirty="0" smtClean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„Fă participanţii să râdă şi ei vor pleca veseli”. 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Animatorul: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„Încurajează-i şi trimite-i la treabă.”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Formatorul de instrucţie</a:t>
            </a:r>
            <a:r>
              <a:rPr lang="vi-VN" altLang="en-US" sz="2800" dirty="0" smtClean="0">
                <a:solidFill>
                  <a:schemeClr val="accent2"/>
                </a:solidFill>
                <a:cs typeface="Arial" panose="020B0604020202020204" pitchFamily="34" charset="0"/>
              </a:rPr>
              <a:t>: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„Spune-le despre ce ai de gând să le vorbeşti. Spune-le. Apoi, spune-le că le-ai vorbit.”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31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2181" y="1809813"/>
            <a:ext cx="876893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Obiectivele principale ale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IFCAAC</a:t>
            </a: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kumimoji="0" lang="ro-RO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pregătirea resurselor umane calificate pentru domeniul alimentarii cu apa şi canalizare; </a:t>
            </a:r>
            <a:endParaRPr kumimoji="0" lang="ro-RO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d) actualizarea cunoștințelor şi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perfecționarea pregătirii profesionale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 ocupația de bază, precum şi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 ocupații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nrudite;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e) recalificarea, determinata de restructurarea ramurii, de mobilitatea sociala sau de modificări ale capacității de munca;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90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9450" y="1635152"/>
            <a:ext cx="7488382" cy="887168"/>
          </a:xfrm>
        </p:spPr>
        <p:txBody>
          <a:bodyPr>
            <a:normAutofit fontScale="90000"/>
          </a:bodyPr>
          <a:lstStyle/>
          <a:p>
            <a:r>
              <a:rPr lang="ro-RO" b="1" u="sng" dirty="0" smtClean="0"/>
              <a:t>Formarea profesională continuă se efectuează prin: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92181" y="2349305"/>
            <a:ext cx="8332841" cy="4037427"/>
          </a:xfrm>
        </p:spPr>
        <p:txBody>
          <a:bodyPr>
            <a:normAutofit/>
          </a:bodyPr>
          <a:lstStyle/>
          <a:p>
            <a:r>
              <a:rPr lang="ro-RO" b="1" i="1" dirty="0" smtClean="0"/>
              <a:t>calificare </a:t>
            </a:r>
            <a:r>
              <a:rPr lang="ro-RO" dirty="0"/>
              <a:t>– dobândirea unui ansamblu de competențe profesionale care permit desfășurarea activității specifice;</a:t>
            </a:r>
            <a:endParaRPr lang="en-US" dirty="0"/>
          </a:p>
          <a:p>
            <a:r>
              <a:rPr lang="ro-RO" b="1" i="1" dirty="0"/>
              <a:t>perfecționare</a:t>
            </a:r>
            <a:r>
              <a:rPr lang="ro-RO" b="1" dirty="0"/>
              <a:t> </a:t>
            </a:r>
            <a:r>
              <a:rPr lang="ro-RO" dirty="0"/>
              <a:t>– dezvoltarea competențelor profesionale în cadrul aceleiași calificări;</a:t>
            </a:r>
            <a:endParaRPr lang="en-US" dirty="0"/>
          </a:p>
          <a:p>
            <a:r>
              <a:rPr lang="ro-RO" b="1" i="1" dirty="0"/>
              <a:t>specializare</a:t>
            </a:r>
            <a:r>
              <a:rPr lang="ro-RO" dirty="0"/>
              <a:t> – obținerea de cunoștințe şi deprinderi într-o arie restrânsă din sfera de cuprindere a unei ocupații;</a:t>
            </a:r>
            <a:endParaRPr lang="en-US" dirty="0"/>
          </a:p>
          <a:p>
            <a:r>
              <a:rPr lang="ro-RO" b="1" i="1" dirty="0"/>
              <a:t>obţinerea unei calificării suplimentare</a:t>
            </a:r>
            <a:r>
              <a:rPr lang="ro-RO" dirty="0"/>
              <a:t> – însușirea cunoștințelor speciale şi obținerea competențelor specifice unei noi ocupații sau profesii înrudite cu cea precedenta;</a:t>
            </a:r>
            <a:endParaRPr lang="en-US" dirty="0"/>
          </a:p>
          <a:p>
            <a:r>
              <a:rPr lang="ro-RO" b="1" i="1" dirty="0"/>
              <a:t>recalificare</a:t>
            </a:r>
            <a:r>
              <a:rPr lang="ro-RO" b="1" dirty="0"/>
              <a:t> </a:t>
            </a:r>
            <a:r>
              <a:rPr lang="ro-RO" dirty="0"/>
              <a:t>– obținerea de competențe necesare unei noi ocupații sau profesii,  diferita de cea dobândita anterior.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73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3" y="-26320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2854" y="1303875"/>
            <a:ext cx="8038291" cy="1181890"/>
          </a:xfrm>
        </p:spPr>
        <p:txBody>
          <a:bodyPr>
            <a:normAutofit fontScale="90000"/>
          </a:bodyPr>
          <a:lstStyle/>
          <a:p>
            <a:r>
              <a:rPr lang="ro-RO" sz="3600" b="1" u="sng" dirty="0" smtClean="0">
                <a:latin typeface="Cambria" panose="02040503050406030204" pitchFamily="18" charset="0"/>
              </a:rPr>
              <a:t>Direcțiile de activitate </a:t>
            </a:r>
            <a:r>
              <a:rPr lang="en-US" sz="3600" dirty="0" smtClean="0">
                <a:latin typeface="Cambria" panose="02040503050406030204" pitchFamily="18" charset="0"/>
              </a:rPr>
              <a:t/>
            </a:r>
            <a:br>
              <a:rPr lang="en-US" sz="3600" dirty="0" smtClean="0">
                <a:latin typeface="Cambria" panose="02040503050406030204" pitchFamily="18" charset="0"/>
              </a:rPr>
            </a:b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88183" y="1871641"/>
            <a:ext cx="8479315" cy="5034100"/>
          </a:xfrm>
        </p:spPr>
        <p:txBody>
          <a:bodyPr>
            <a:normAutofit fontScale="85000" lnSpcReduction="10000"/>
          </a:bodyPr>
          <a:lstStyle/>
          <a:p>
            <a:r>
              <a:rPr lang="ro-RO" dirty="0" smtClean="0">
                <a:latin typeface="Cambria" panose="02040503050406030204" pitchFamily="18" charset="0"/>
              </a:rPr>
              <a:t>IFCAAC </a:t>
            </a:r>
            <a:r>
              <a:rPr lang="ro-RO" dirty="0">
                <a:latin typeface="Cambria" panose="02040503050406030204" pitchFamily="18" charset="0"/>
              </a:rPr>
              <a:t>organizează </a:t>
            </a:r>
            <a:r>
              <a:rPr lang="ro-RO" b="1" dirty="0">
                <a:latin typeface="Cambria" panose="02040503050406030204" pitchFamily="18" charset="0"/>
              </a:rPr>
              <a:t>servicii educaționale </a:t>
            </a:r>
            <a:r>
              <a:rPr lang="ro-RO" dirty="0">
                <a:latin typeface="Cambria" panose="02040503050406030204" pitchFamily="18" charset="0"/>
              </a:rPr>
              <a:t>de formare continua in conformitate cu standardele educaționale, actele normative, cerințele clienților, planurilor şi programelor de învățământ și efectuează următoarele activități.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Studierea necesităților de formare profesionala a beneficiarilor serviciilor educaționale, inclusiv a întreprinderilor şi instituțiilor de învățământ preuniversitar şi universitar de profit tehnic;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Formarea profesionala continua a personalului membrilor Asociației ”Moldova Apa -Canal”;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Formarea profesionala continua a cadrelor didactice şi maiștrilor de instruire practica din instituțiile de învățământ secundar profesional şi colegii in domeniul alimentarii cu apa şi canalizării;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Perfecționarea şi recalificarea șomerilor şi a persoanelor in căutarea locurilor de munca;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Promovarea relațiilor de colaborare a U.T.M. cu Asociația ”Moldova Apa – Canal” prin intermediul activităților de formare profesionala continua;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Implementarea rezultatelor cercetărilor științifice în perfecționarea şi recalificarea specialiștilor în domeniul alimentarii cu apa şi canalizării;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Organizarea de către IFCAAC de comun cu Asociația ,,Moldova </a:t>
            </a:r>
            <a:r>
              <a:rPr lang="ro-RO" dirty="0" smtClean="0">
                <a:latin typeface="Cambria" panose="02040503050406030204" pitchFamily="18" charset="0"/>
              </a:rPr>
              <a:t>Apa-Canal”</a:t>
            </a:r>
            <a:r>
              <a:rPr lang="en-US" dirty="0" smtClean="0">
                <a:latin typeface="Cambria" panose="02040503050406030204" pitchFamily="18" charset="0"/>
              </a:rPr>
              <a:t>  </a:t>
            </a:r>
            <a:r>
              <a:rPr lang="ro-RO" dirty="0" smtClean="0">
                <a:latin typeface="Cambria" panose="02040503050406030204" pitchFamily="18" charset="0"/>
              </a:rPr>
              <a:t>şi </a:t>
            </a:r>
            <a:r>
              <a:rPr lang="ro-RO" dirty="0">
                <a:latin typeface="Cambria" panose="02040503050406030204" pitchFamily="18" charset="0"/>
              </a:rPr>
              <a:t>alte întreprinderi din țară şi de peste hotare a expozițiilor de tehnica, materiale şi tehnologii moderne in domeniul alimentarii cu apa şi canalizare.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0365" y="1561331"/>
            <a:ext cx="8280207" cy="648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În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perioada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funcţionare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o-RO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2012 – 2015 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 IFCAAC s-au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efectuat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următoarele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activităţi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1506" y="2539777"/>
            <a:ext cx="7938198" cy="4436347"/>
          </a:xfrm>
        </p:spPr>
        <p:txBody>
          <a:bodyPr>
            <a:normAutofit/>
          </a:bodyPr>
          <a:lstStyle/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recalificare la specializarea: </a:t>
            </a: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Exploatarea sistemelor de alimentare cu apa şi de canalizare</a:t>
            </a:r>
          </a:p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cursuri de perfecționare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muncitori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profesia: </a:t>
            </a: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Lăcătuș la lucrări de intervenție şi construcție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cursuri de perfecționare pentru ingineri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Exploatarea sistemelor de alimentare cu apa şi de canalizare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Exploatarea fondului locativ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seminare de perfecționare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Proiectarea şi exploatarea stațiilor de pompare prefabricate  WILO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Exploatare echipamentelor WILO pentru staţiile de pompare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70471" y="1996881"/>
            <a:ext cx="3599153" cy="732854"/>
          </a:xfrm>
        </p:spPr>
        <p:txBody>
          <a:bodyPr/>
          <a:lstStyle/>
          <a:p>
            <a:r>
              <a:rPr lang="ro-RO" sz="3200" b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Formatori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12667" y="2954215"/>
            <a:ext cx="7913915" cy="3017429"/>
          </a:xfrm>
        </p:spPr>
        <p:txBody>
          <a:bodyPr>
            <a:normAutofit/>
          </a:bodyPr>
          <a:lstStyle/>
          <a:p>
            <a:pPr lvl="0"/>
            <a:r>
              <a:rPr lang="ro-RO" sz="2400" dirty="0" smtClean="0">
                <a:latin typeface="Cambria" panose="02040503050406030204" pitchFamily="18" charset="0"/>
              </a:rPr>
              <a:t>cu experiență internaționali </a:t>
            </a:r>
            <a:r>
              <a:rPr lang="ro-RO" sz="2400" dirty="0">
                <a:latin typeface="Cambria" panose="02040503050406030204" pitchFamily="18" charset="0"/>
              </a:rPr>
              <a:t>și naționali;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ro-RO" sz="2400" dirty="0" smtClean="0">
                <a:latin typeface="Cambria" panose="02040503050406030204" pitchFamily="18" charset="0"/>
              </a:rPr>
              <a:t>colaboratori </a:t>
            </a:r>
            <a:r>
              <a:rPr lang="ro-RO" sz="2400" dirty="0">
                <a:latin typeface="Cambria" panose="02040503050406030204" pitchFamily="18" charset="0"/>
              </a:rPr>
              <a:t>ale </a:t>
            </a:r>
            <a:r>
              <a:rPr lang="ro-RO" sz="2400" dirty="0" smtClean="0">
                <a:latin typeface="Cambria" panose="02040503050406030204" pitchFamily="18" charset="0"/>
              </a:rPr>
              <a:t>ministerelor </a:t>
            </a:r>
            <a:r>
              <a:rPr lang="ro-RO" sz="2400" dirty="0">
                <a:latin typeface="Cambria" panose="02040503050406030204" pitchFamily="18" charset="0"/>
              </a:rPr>
              <a:t>de resort, autorități publice locale și centrale;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ro-RO" sz="2400" dirty="0">
                <a:latin typeface="Cambria" panose="02040503050406030204" pitchFamily="18" charset="0"/>
              </a:rPr>
              <a:t>profesori din instituții de învățămînt universitar;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ro-RO" sz="2400" dirty="0" smtClean="0">
                <a:latin typeface="Cambria" panose="02040503050406030204" pitchFamily="18" charset="0"/>
              </a:rPr>
              <a:t>angajați </a:t>
            </a:r>
            <a:r>
              <a:rPr lang="ro-RO" sz="2400" dirty="0">
                <a:latin typeface="Cambria" panose="02040503050406030204" pitchFamily="18" charset="0"/>
              </a:rPr>
              <a:t>ai operatorilor de prestare a serviciilor de alimentare cu apă și de canalizare.</a:t>
            </a:r>
            <a:endParaRPr lang="en-US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18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684000" y="2224237"/>
            <a:ext cx="7776000" cy="2487191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Programul Național </a:t>
            </a:r>
            <a:b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Creștere a Capacităților Actorilor din domeniul  Alimentării cu Apă și de Canalizare</a:t>
            </a:r>
            <a:endParaRPr lang="de-DE" sz="32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441</TotalTime>
  <Words>1263</Words>
  <Application>Microsoft Office PowerPoint</Application>
  <PresentationFormat>On-screen Show (4:3)</PresentationFormat>
  <Paragraphs>365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MS PGothic</vt:lpstr>
      <vt:lpstr>Arial</vt:lpstr>
      <vt:lpstr>Arial Narrow</vt:lpstr>
      <vt:lpstr>Calibri</vt:lpstr>
      <vt:lpstr>Cambria</vt:lpstr>
      <vt:lpstr>Courier New</vt:lpstr>
      <vt:lpstr>Times New Roman</vt:lpstr>
      <vt:lpstr>Wingdings</vt:lpstr>
      <vt:lpstr>GIZ_Banner_Kopfzeile-Ausland (3)</vt:lpstr>
      <vt:lpstr>PowerPoint Presentation</vt:lpstr>
      <vt:lpstr>PowerPoint Presentation</vt:lpstr>
      <vt:lpstr>PowerPoint Presentation</vt:lpstr>
      <vt:lpstr>PowerPoint Presentation</vt:lpstr>
      <vt:lpstr>Formarea profesională continuă se efectuează prin: </vt:lpstr>
      <vt:lpstr>Direcțiile de activitate  </vt:lpstr>
      <vt:lpstr>În perioada de funcţionare 2012 – 2015 a IFCAAC s-au efectuat următoarele activităţi: </vt:lpstr>
      <vt:lpstr>Formatori </vt:lpstr>
      <vt:lpstr>Programul Național   de Creștere a Capacităților Actorilor din domeniul  Alimentării cu Apă și de Canalizare</vt:lpstr>
      <vt:lpstr>Obiectivul Programului:  Asigurarea consolidării și dezvoltării capacităților manageriale și operaționale ale reprezentanților operatorilor urbani și rurali de servicii, autorități publice locale conform necesităților identificate</vt:lpstr>
      <vt:lpstr> Beneficiarii sesiunilor de instruire în cadrul programului:  </vt:lpstr>
      <vt:lpstr>PowerPoint Presentation</vt:lpstr>
      <vt:lpstr>Modulul 1: Managementul clienților și relațiile publice  Modulul 2: Managementul rețelelor de alimentare cu apă și de canalizare  Modulul 3: Managementul financiar. Determinarea, aprobarea și aplicarea tarifelor de alimentare cu apă și de canalizare pentru consumatori   Modulul 4: Managementul calității apei și apelor uzate  Modulul 5: Planificarea strategică. Indicatori de calitate a serviciului public  Modulul 6: Managementul proiectelor de investiții</vt:lpstr>
      <vt:lpstr> Modulul 7: Legislația națională și internațională în domeniul serviciilor abonați pentru Operatorii ”Apă – Canal”  Modulul 8: Aspecte tehnice în funcționarea direcțiilor Relații cu clienții pentru Operatorii ”Apă – Canal”  Modulul 9: Contractarea privind furnizarea/prestarea serviciului public de alimentare cu apă și canalizare  </vt:lpstr>
      <vt:lpstr>Modulul 10: Rolul operatorilor de servicii publice de alimentare cu apă și de canalizare în procesul de atragere a investițiilor, proiectare, construcție și dare în exploatare a obiectelor de alimentare cu apă și de canalizare  Modulul 11: Procedurile de achiziție a bunurilor, lucrărilor și serviciilor utilizate în activitatea titularilor de licențe din sectorul apă și canalizare  Modulul 12: Managementul resurselor umane din cadrul operatorilor serviciilor de alimentare cu apă și canalizare.  Modulul 13: Problemele actuale de contabilitate și impozitare a mijloacelor de transport și a mecanismelor. Modificările fiscale în RM pentru anul 2017.</vt:lpstr>
      <vt:lpstr>Modulul 14: Acte legislative și normative în domeniul alimentării cu apă și de canalizare  Modulul 15: Protecția muncii în cadrul operatorilor de alimentare cu apă și de canalizare   </vt:lpstr>
      <vt:lpstr>PowerPoint Presentation</vt:lpstr>
      <vt:lpstr>PowerPoint Presentation</vt:lpstr>
      <vt:lpstr>PowerPoint Presentation</vt:lpstr>
      <vt:lpstr>Concluzie:  Instruirile în grup organizate de IFCAAC (UTM) și AMAC, în cooperare cu GIZ vor contribui la creșterea ponderii personalului calificat al operatorilor ”Apă – Canal” din R.Moldova, fiind totodată și un criteriu important pentru eliberarea licențelor din domeniul Alimentării cu Apă și Canalizare   </vt:lpstr>
      <vt:lpstr>PowerPoint Presentation</vt:lpstr>
      <vt:lpstr>PowerPoint Presentation</vt:lpstr>
      <vt:lpstr>Prezentarea echipei de formatori</vt:lpstr>
      <vt:lpstr>Prezentarea echipei de participanti la  Formare de Formatori</vt:lpstr>
      <vt:lpstr>PowerPoint Presentation</vt:lpstr>
      <vt:lpstr>Scopul cursului  Formare de Formatori:</vt:lpstr>
      <vt:lpstr>Obiectivele cursului  Formare de Formatori </vt:lpstr>
      <vt:lpstr>Obiectivele SMART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344</cp:revision>
  <cp:lastPrinted>2017-07-11T13:18:46Z</cp:lastPrinted>
  <dcterms:created xsi:type="dcterms:W3CDTF">2013-09-05T11:54:56Z</dcterms:created>
  <dcterms:modified xsi:type="dcterms:W3CDTF">2018-09-03T17:52:23Z</dcterms:modified>
</cp:coreProperties>
</file>