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24"/>
  </p:notesMasterIdLst>
  <p:handoutMasterIdLst>
    <p:handoutMasterId r:id="rId25"/>
  </p:handoutMasterIdLst>
  <p:sldIdLst>
    <p:sldId id="407" r:id="rId2"/>
    <p:sldId id="409" r:id="rId3"/>
    <p:sldId id="410" r:id="rId4"/>
    <p:sldId id="427" r:id="rId5"/>
    <p:sldId id="428" r:id="rId6"/>
    <p:sldId id="429"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44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2932" autoAdjust="0"/>
  </p:normalViewPr>
  <p:slideViewPr>
    <p:cSldViewPr snapToGrid="0">
      <p:cViewPr varScale="1">
        <p:scale>
          <a:sx n="108" d="100"/>
          <a:sy n="108" d="100"/>
        </p:scale>
        <p:origin x="1824" y="5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atzl\Desktop\Diagramm_hatz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50" dirty="0" err="1" smtClean="0"/>
              <a:t>Distributia</a:t>
            </a:r>
            <a:r>
              <a:rPr lang="en-US" sz="1050" dirty="0" smtClean="0"/>
              <a:t> </a:t>
            </a:r>
            <a:r>
              <a:rPr lang="en-US" sz="1050" dirty="0" err="1" smtClean="0"/>
              <a:t>consumului</a:t>
            </a:r>
            <a:r>
              <a:rPr lang="en-US" sz="1050" dirty="0" smtClean="0"/>
              <a:t> de </a:t>
            </a:r>
            <a:r>
              <a:rPr lang="en-US" sz="1050" dirty="0" err="1" smtClean="0"/>
              <a:t>energie</a:t>
            </a:r>
            <a:endParaRPr lang="en-US" sz="1050" dirty="0"/>
          </a:p>
        </c:rich>
      </c:tx>
      <c:layout/>
      <c:overlay val="1"/>
    </c:title>
    <c:autoTitleDeleted val="0"/>
    <c:plotArea>
      <c:layout/>
      <c:pieChart>
        <c:varyColors val="1"/>
        <c:ser>
          <c:idx val="0"/>
          <c:order val="0"/>
          <c:dPt>
            <c:idx val="0"/>
            <c:bubble3D val="0"/>
            <c:spPr>
              <a:solidFill>
                <a:srgbClr val="FF0000"/>
              </a:solidFill>
            </c:spPr>
            <c:extLst xmlns:c16r2="http://schemas.microsoft.com/office/drawing/2015/06/chart">
              <c:ext xmlns:c16="http://schemas.microsoft.com/office/drawing/2014/chart" uri="{C3380CC4-5D6E-409C-BE32-E72D297353CC}">
                <c16:uniqueId val="{00000001-F265-4611-AD80-648D2D5F76EE}"/>
              </c:ext>
            </c:extLst>
          </c:dPt>
          <c:dPt>
            <c:idx val="1"/>
            <c:bubble3D val="0"/>
            <c:spPr>
              <a:solidFill>
                <a:srgbClr val="FFFF00"/>
              </a:solidFill>
            </c:spPr>
            <c:extLst xmlns:c16r2="http://schemas.microsoft.com/office/drawing/2015/06/chart">
              <c:ext xmlns:c16="http://schemas.microsoft.com/office/drawing/2014/chart" uri="{C3380CC4-5D6E-409C-BE32-E72D297353CC}">
                <c16:uniqueId val="{00000003-F265-4611-AD80-648D2D5F76EE}"/>
              </c:ext>
            </c:extLst>
          </c:dPt>
          <c:dPt>
            <c:idx val="2"/>
            <c:bubble3D val="0"/>
            <c:spPr>
              <a:solidFill>
                <a:srgbClr val="00B050"/>
              </a:solidFill>
            </c:spPr>
            <c:extLst xmlns:c16r2="http://schemas.microsoft.com/office/drawing/2015/06/chart">
              <c:ext xmlns:c16="http://schemas.microsoft.com/office/drawing/2014/chart" uri="{C3380CC4-5D6E-409C-BE32-E72D297353CC}">
                <c16:uniqueId val="{00000005-F265-4611-AD80-648D2D5F76EE}"/>
              </c:ext>
            </c:extLst>
          </c:dPt>
          <c:dLbls>
            <c:dLbl>
              <c:idx val="0"/>
              <c:layout>
                <c:manualLayout>
                  <c:x val="-1.1103833983368984E-2"/>
                  <c:y val="0.10480230689454267"/>
                </c:manualLayout>
              </c:layout>
              <c:tx>
                <c:rich>
                  <a:bodyPr/>
                  <a:lstStyle/>
                  <a:p>
                    <a:r>
                      <a:rPr lang="en-US" sz="800" baseline="0"/>
                      <a:t>5</a:t>
                    </a:r>
                    <a:r>
                      <a:rPr lang="en-US"/>
                      <a:t>3,7%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265-4611-AD80-648D2D5F76EE}"/>
                </c:ext>
                <c:ext xmlns:c15="http://schemas.microsoft.com/office/drawing/2012/chart" uri="{CE6537A1-D6FC-4f65-9D91-7224C49458BB}">
                  <c15:layout/>
                </c:ext>
              </c:extLst>
            </c:dLbl>
            <c:dLbl>
              <c:idx val="1"/>
              <c:layout>
                <c:manualLayout>
                  <c:x val="3.4243383128511253E-4"/>
                  <c:y val="1.2938119643784963E-2"/>
                </c:manualLayout>
              </c:layout>
              <c:tx>
                <c:rich>
                  <a:bodyPr/>
                  <a:lstStyle/>
                  <a:p>
                    <a:r>
                      <a:rPr lang="en-US" sz="800" baseline="0"/>
                      <a:t>1</a:t>
                    </a:r>
                    <a:r>
                      <a:rPr lang="en-US"/>
                      <a:t>6,0%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265-4611-AD80-648D2D5F76EE}"/>
                </c:ext>
                <c:ext xmlns:c15="http://schemas.microsoft.com/office/drawing/2012/chart" uri="{CE6537A1-D6FC-4f65-9D91-7224C49458BB}">
                  <c15:layout/>
                </c:ext>
              </c:extLst>
            </c:dLbl>
            <c:dLbl>
              <c:idx val="2"/>
              <c:layout>
                <c:manualLayout>
                  <c:x val="0"/>
                  <c:y val="6.059847661489718E-6"/>
                </c:manualLayout>
              </c:layout>
              <c:tx>
                <c:rich>
                  <a:bodyPr/>
                  <a:lstStyle/>
                  <a:p>
                    <a:r>
                      <a:rPr lang="en-US" sz="800" baseline="0" dirty="0"/>
                      <a:t>7</a:t>
                    </a:r>
                    <a:r>
                      <a:rPr lang="en-US" dirty="0"/>
                      <a:t>,0%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265-4611-AD80-648D2D5F76EE}"/>
                </c:ext>
                <c:ext xmlns:c15="http://schemas.microsoft.com/office/drawing/2012/chart" uri="{CE6537A1-D6FC-4f65-9D91-7224C49458BB}">
                  <c15:layout/>
                </c:ext>
              </c:extLst>
            </c:dLbl>
            <c:dLbl>
              <c:idx val="3"/>
              <c:layout>
                <c:manualLayout>
                  <c:x val="-6.7875978119557494E-3"/>
                  <c:y val="3.7949240720371274E-4"/>
                </c:manualLayout>
              </c:layout>
              <c:tx>
                <c:rich>
                  <a:bodyPr/>
                  <a:lstStyle/>
                  <a:p>
                    <a:r>
                      <a:rPr lang="en-US" sz="800" baseline="0"/>
                      <a:t>6</a:t>
                    </a:r>
                    <a:r>
                      <a:rPr lang="en-US"/>
                      <a:t>,4%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265-4611-AD80-648D2D5F76EE}"/>
                </c:ext>
                <c:ext xmlns:c15="http://schemas.microsoft.com/office/drawing/2012/chart" uri="{CE6537A1-D6FC-4f65-9D91-7224C49458BB}">
                  <c15:layout/>
                </c:ext>
              </c:extLst>
            </c:dLbl>
            <c:dLbl>
              <c:idx val="4"/>
              <c:layout>
                <c:manualLayout>
                  <c:x val="-6.1180611769323656E-3"/>
                  <c:y val="-3.6588178180939459E-3"/>
                </c:manualLayout>
              </c:layout>
              <c:tx>
                <c:rich>
                  <a:bodyPr/>
                  <a:lstStyle/>
                  <a:p>
                    <a:r>
                      <a:rPr lang="en-US" sz="800" baseline="0"/>
                      <a:t>5</a:t>
                    </a:r>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265-4611-AD80-648D2D5F76EE}"/>
                </c:ext>
                <c:ext xmlns:c15="http://schemas.microsoft.com/office/drawing/2012/chart" uri="{CE6537A1-D6FC-4f65-9D91-7224C49458BB}">
                  <c15:layout/>
                </c:ext>
              </c:extLst>
            </c:dLbl>
            <c:dLbl>
              <c:idx val="5"/>
              <c:layout>
                <c:manualLayout>
                  <c:x val="-7.340223097112953E-3"/>
                  <c:y val="1.1072105570137176E-2"/>
                </c:manualLayout>
              </c:layout>
              <c:tx>
                <c:rich>
                  <a:bodyPr/>
                  <a:lstStyle/>
                  <a:p>
                    <a:r>
                      <a:rPr lang="en-US" sz="800" baseline="0"/>
                      <a:t>5</a:t>
                    </a:r>
                    <a:r>
                      <a:rPr lang="en-US"/>
                      <a:t>,0%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265-4611-AD80-648D2D5F76EE}"/>
                </c:ext>
                <c:ext xmlns:c15="http://schemas.microsoft.com/office/drawing/2012/chart" uri="{CE6537A1-D6FC-4f65-9D91-7224C49458BB}">
                  <c15:layout/>
                </c:ext>
              </c:extLst>
            </c:dLbl>
            <c:dLbl>
              <c:idx val="6"/>
              <c:layout>
                <c:manualLayout>
                  <c:x val="3.0606863394412256E-4"/>
                  <c:y val="-5.8026141572778984E-3"/>
                </c:manualLayout>
              </c:layout>
              <c:tx>
                <c:rich>
                  <a:bodyPr/>
                  <a:lstStyle/>
                  <a:p>
                    <a:r>
                      <a:rPr lang="en-US" sz="800" baseline="0"/>
                      <a:t>1</a:t>
                    </a:r>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265-4611-AD80-648D2D5F76EE}"/>
                </c:ext>
                <c:ext xmlns:c15="http://schemas.microsoft.com/office/drawing/2012/chart" uri="{CE6537A1-D6FC-4f65-9D91-7224C49458BB}">
                  <c15:layout/>
                </c:ext>
              </c:extLst>
            </c:dLbl>
            <c:spPr>
              <a:noFill/>
              <a:ln>
                <a:noFill/>
              </a:ln>
              <a:effectLst/>
            </c:spPr>
            <c:txPr>
              <a:bodyPr/>
              <a:lstStyle/>
              <a:p>
                <a:pPr>
                  <a:defRPr sz="800" baseline="0"/>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Tabelle1!$B$1:$B$7</c:f>
              <c:strCache>
                <c:ptCount val="7"/>
                <c:pt idx="0">
                  <c:v>Blowers</c:v>
                </c:pt>
                <c:pt idx="1">
                  <c:v>Mixers</c:v>
                </c:pt>
                <c:pt idx="2">
                  <c:v>Return sludge and recirculation</c:v>
                </c:pt>
                <c:pt idx="3">
                  <c:v>Lifting station</c:v>
                </c:pt>
                <c:pt idx="4">
                  <c:v>Sludge treatment incl. drainage                   </c:v>
                </c:pt>
                <c:pt idx="5">
                  <c:v>Commercial buildings and other</c:v>
                </c:pt>
                <c:pt idx="6">
                  <c:v>Secondary treatment</c:v>
                </c:pt>
              </c:strCache>
            </c:strRef>
          </c:cat>
          <c:val>
            <c:numRef>
              <c:f>Tabelle1!$A$1:$A$7</c:f>
              <c:numCache>
                <c:formatCode>0.0</c:formatCode>
                <c:ptCount val="7"/>
                <c:pt idx="0">
                  <c:v>53.7</c:v>
                </c:pt>
                <c:pt idx="1">
                  <c:v>16</c:v>
                </c:pt>
                <c:pt idx="2">
                  <c:v>7</c:v>
                </c:pt>
                <c:pt idx="3">
                  <c:v>6.4</c:v>
                </c:pt>
                <c:pt idx="4">
                  <c:v>5.6</c:v>
                </c:pt>
                <c:pt idx="5">
                  <c:v>5</c:v>
                </c:pt>
                <c:pt idx="6">
                  <c:v>1.6</c:v>
                </c:pt>
              </c:numCache>
            </c:numRef>
          </c:val>
          <c:extLst xmlns:c16r2="http://schemas.microsoft.com/office/drawing/2015/06/chart">
            <c:ext xmlns:c16="http://schemas.microsoft.com/office/drawing/2014/chart" uri="{C3380CC4-5D6E-409C-BE32-E72D297353CC}">
              <c16:uniqueId val="{0000000A-F265-4611-AD80-648D2D5F76EE}"/>
            </c:ext>
          </c:extLst>
        </c:ser>
        <c:ser>
          <c:idx val="1"/>
          <c:order val="1"/>
          <c:cat>
            <c:strRef>
              <c:f>Tabelle1!$B$1:$B$7</c:f>
              <c:strCache>
                <c:ptCount val="7"/>
                <c:pt idx="0">
                  <c:v>Blowers</c:v>
                </c:pt>
                <c:pt idx="1">
                  <c:v>Mixers</c:v>
                </c:pt>
                <c:pt idx="2">
                  <c:v>Return sludge and recirculation</c:v>
                </c:pt>
                <c:pt idx="3">
                  <c:v>Lifting station</c:v>
                </c:pt>
                <c:pt idx="4">
                  <c:v>Sludge treatment incl. drainage                   </c:v>
                </c:pt>
                <c:pt idx="5">
                  <c:v>Commercial buildings and other</c:v>
                </c:pt>
                <c:pt idx="6">
                  <c:v>Secondary treatment</c:v>
                </c:pt>
              </c:strCache>
            </c:strRef>
          </c:cat>
          <c:val>
            <c:numLit>
              <c:formatCode>General</c:formatCode>
              <c:ptCount val="1"/>
              <c:pt idx="0">
                <c:v>1</c:v>
              </c:pt>
            </c:numLit>
          </c:val>
          <c:extLst xmlns:c16r2="http://schemas.microsoft.com/office/drawing/2015/06/chart">
            <c:ext xmlns:c16="http://schemas.microsoft.com/office/drawing/2014/chart" uri="{C3380CC4-5D6E-409C-BE32-E72D297353CC}">
              <c16:uniqueId val="{0000000B-F265-4611-AD80-648D2D5F76E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3085510339244975"/>
          <c:y val="0.11079021760247812"/>
          <c:w val="0.26914489660755031"/>
          <c:h val="0.54202898883044259"/>
        </c:manualLayout>
      </c:layout>
      <c:overlay val="0"/>
      <c:txPr>
        <a:bodyPr/>
        <a:lstStyle/>
        <a:p>
          <a:pPr rtl="0">
            <a:defRPr sz="700" baseline="0"/>
          </a:pPr>
          <a:endParaRPr lang="ru-RU"/>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C8D018-2849-4367-944E-648FA90DDE54}" type="slidenum">
              <a:rPr lang="de-DE" smtClean="0"/>
              <a:pPr>
                <a:defRPr/>
              </a:pPr>
              <a:t>2</a:t>
            </a:fld>
            <a:endParaRPr lang="de-DE" dirty="0"/>
          </a:p>
        </p:txBody>
      </p:sp>
    </p:spTree>
    <p:extLst>
      <p:ext uri="{BB962C8B-B14F-4D97-AF65-F5344CB8AC3E}">
        <p14:creationId xmlns:p14="http://schemas.microsoft.com/office/powerpoint/2010/main" val="27772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22/11/2018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22/11/2018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22/11/2018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22/11/2018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22/11/2018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22/11/2018</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22/11/2018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1.png"/><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4.png"/><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5.png"/><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37.png"/><Relationship Id="rId10" Type="http://schemas.openxmlformats.org/officeDocument/2006/relationships/image" Target="../media/image9.jpeg"/><Relationship Id="rId4" Type="http://schemas.openxmlformats.org/officeDocument/2006/relationships/image" Target="../media/image36.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8.pn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lcc-check.wilo.com/" TargetMode="External"/><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em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chart" Target="../charts/chart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6.png"/><Relationship Id="rId15" Type="http://schemas.openxmlformats.org/officeDocument/2006/relationships/image" Target="../media/image18.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0.tif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a:solidFill>
                  <a:schemeClr val="tx1"/>
                </a:solidFill>
              </a:rPr>
              <a:t>PROGRAMUL DE INSTRUIRI ȘI SCHIMB DE EXPERIENȚĂ A SPECIALIȘTILOR DIN CADRUL ÎNTREPRINDERILOR DE ALIMENTARE CU APĂ ȘI DE CANALIZARE MEMBRE AMAC</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SCHIMBUL DE EXPERIENȚĂ ÎN DOMENIUL </a:t>
            </a:r>
            <a:r>
              <a:rPr lang="ro-RO" sz="1600" b="1" dirty="0" smtClean="0">
                <a:solidFill>
                  <a:schemeClr val="tx1"/>
                </a:solidFill>
              </a:rPr>
              <a:t>INVESTIȚIILOR </a:t>
            </a:r>
            <a:br>
              <a:rPr lang="ro-RO" sz="1600" b="1" dirty="0" smtClean="0">
                <a:solidFill>
                  <a:schemeClr val="tx1"/>
                </a:solidFill>
              </a:rPr>
            </a:br>
            <a:r>
              <a:rPr lang="ro-RO" sz="1600" b="1" dirty="0" smtClean="0">
                <a:solidFill>
                  <a:schemeClr val="tx1"/>
                </a:solidFill>
              </a:rPr>
              <a:t/>
            </a:r>
            <a:br>
              <a:rPr lang="ro-RO" sz="1600" b="1" dirty="0" smtClean="0">
                <a:solidFill>
                  <a:schemeClr val="tx1"/>
                </a:solidFill>
              </a:rPr>
            </a:br>
            <a:r>
              <a:rPr lang="ro-RO" sz="1600" b="1" dirty="0" smtClean="0">
                <a:solidFill>
                  <a:schemeClr val="tx1"/>
                </a:solidFill>
              </a:rPr>
              <a:t>TITLUL: Rolul operatorilor de servicii publice de alimentare cu apă și de canalizare în procesul de planificare a investițiilor, proiectare, construcție și darea în exploatare a obiectelor de alimentare cu apă și de canalizare.</a:t>
            </a: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100" b="1" smtClean="0">
                <a:solidFill>
                  <a:schemeClr val="tx1"/>
                </a:solidFill>
              </a:rPr>
              <a:t/>
            </a:r>
            <a:br>
              <a:rPr lang="ro-RO" sz="1100" b="1" smtClean="0">
                <a:solidFill>
                  <a:schemeClr val="tx1"/>
                </a:solidFill>
              </a:rPr>
            </a:br>
            <a:endParaRPr lang="ro-RO" sz="11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4" name="Picture 1" descr="C:\Users\hofmann\AppData\Local\Microsoft\Windows\Temporary Internet Files\Content.Outlook\8CUEMKSH\Baukasten_T17_TE20_2012_UNI-MAXI-MEGA (2).jpg"/>
          <p:cNvPicPr>
            <a:picLocks noChangeAspect="1" noChangeArrowheads="1"/>
          </p:cNvPicPr>
          <p:nvPr/>
        </p:nvPicPr>
        <p:blipFill>
          <a:blip r:embed="rId11" cstate="print"/>
          <a:srcRect/>
          <a:stretch>
            <a:fillRect/>
          </a:stretch>
        </p:blipFill>
        <p:spPr bwMode="auto">
          <a:xfrm>
            <a:off x="4680758" y="1872123"/>
            <a:ext cx="3311975" cy="3512932"/>
          </a:xfrm>
          <a:prstGeom prst="rect">
            <a:avLst/>
          </a:prstGeom>
          <a:noFill/>
        </p:spPr>
      </p:pic>
      <p:sp>
        <p:nvSpPr>
          <p:cNvPr id="16" name="Rectangle 3"/>
          <p:cNvSpPr txBox="1">
            <a:spLocks noChangeArrowheads="1"/>
          </p:cNvSpPr>
          <p:nvPr/>
        </p:nvSpPr>
        <p:spPr bwMode="auto">
          <a:xfrm>
            <a:off x="253488" y="1407128"/>
            <a:ext cx="8629701" cy="4580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en-US" b="0" kern="0" dirty="0" err="1" smtClean="0">
                <a:solidFill>
                  <a:srgbClr val="505050"/>
                </a:solidFill>
              </a:rPr>
              <a:t>Mixere</a:t>
            </a:r>
            <a:r>
              <a:rPr lang="en-US" b="0" kern="0" dirty="0" smtClean="0">
                <a:solidFill>
                  <a:srgbClr val="505050"/>
                </a:solidFill>
              </a:rPr>
              <a:t> </a:t>
            </a:r>
            <a:r>
              <a:rPr lang="en-US" b="0" kern="0" dirty="0" err="1" smtClean="0">
                <a:solidFill>
                  <a:srgbClr val="505050"/>
                </a:solidFill>
              </a:rPr>
              <a:t>submersibile</a:t>
            </a:r>
            <a:endParaRPr lang="en-US" b="0" kern="0" dirty="0" smtClean="0">
              <a:solidFill>
                <a:srgbClr val="505050"/>
              </a:solidFill>
            </a:endParaRPr>
          </a:p>
        </p:txBody>
      </p:sp>
      <p:sp>
        <p:nvSpPr>
          <p:cNvPr id="17" name="Inhaltsplatzhalter 10"/>
          <p:cNvSpPr>
            <a:spLocks noGrp="1"/>
          </p:cNvSpPr>
          <p:nvPr>
            <p:ph idx="1"/>
          </p:nvPr>
        </p:nvSpPr>
        <p:spPr>
          <a:xfrm>
            <a:off x="644870" y="2087917"/>
            <a:ext cx="3031518" cy="2752605"/>
          </a:xfrm>
        </p:spPr>
        <p:txBody>
          <a:bodyPr/>
          <a:lstStyle/>
          <a:p>
            <a:pPr>
              <a:buFont typeface="Wingdings" pitchFamily="2" charset="2"/>
              <a:buChar char="Ø"/>
            </a:pPr>
            <a:r>
              <a:rPr lang="en-US" sz="1200" dirty="0" err="1" smtClean="0">
                <a:latin typeface="Verdana" panose="020B0604030504040204" pitchFamily="34" charset="0"/>
                <a:ea typeface="Verdana" panose="020B0604030504040204" pitchFamily="34" charset="0"/>
                <a:cs typeface="Verdana" panose="020B0604030504040204" pitchFamily="34" charset="0"/>
              </a:rPr>
              <a:t>Sistem</a:t>
            </a:r>
            <a:r>
              <a:rPr lang="en-US" sz="1200" dirty="0" smtClean="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modular</a:t>
            </a:r>
          </a:p>
          <a:p>
            <a:pPr lvl="1">
              <a:buFont typeface="Arial" pitchFamily="34" charset="0"/>
              <a:buChar char="•"/>
            </a:pPr>
            <a:r>
              <a:rPr lang="en-US" sz="1200" dirty="0" err="1">
                <a:latin typeface="Verdana" panose="020B0604030504040204" pitchFamily="34" charset="0"/>
                <a:ea typeface="Verdana" panose="020B0604030504040204" pitchFamily="34" charset="0"/>
                <a:cs typeface="Verdana" panose="020B0604030504040204" pitchFamily="34" charset="0"/>
              </a:rPr>
              <a:t>Sunt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posibile</a:t>
            </a:r>
            <a:r>
              <a:rPr lang="en-US" sz="1200" dirty="0">
                <a:latin typeface="Verdana" panose="020B0604030504040204" pitchFamily="34" charset="0"/>
                <a:ea typeface="Verdana" panose="020B0604030504040204" pitchFamily="34" charset="0"/>
                <a:cs typeface="Verdana" panose="020B0604030504040204" pitchFamily="34" charset="0"/>
              </a:rPr>
              <a:t> diverse </a:t>
            </a:r>
            <a:r>
              <a:rPr lang="en-US" sz="1200" dirty="0" err="1">
                <a:latin typeface="Verdana" panose="020B0604030504040204" pitchFamily="34" charset="0"/>
                <a:ea typeface="Verdana" panose="020B0604030504040204" pitchFamily="34" charset="0"/>
                <a:cs typeface="Verdana" panose="020B0604030504040204" pitchFamily="34" charset="0"/>
              </a:rPr>
              <a:t>combinatii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intre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motoare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elice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reductoare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planetare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pentru</a:t>
            </a:r>
            <a:r>
              <a:rPr lang="en-US" sz="1200" dirty="0">
                <a:latin typeface="Verdana" panose="020B0604030504040204" pitchFamily="34" charset="0"/>
                <a:ea typeface="Verdana" panose="020B0604030504040204" pitchFamily="34" charset="0"/>
                <a:cs typeface="Verdana" panose="020B0604030504040204" pitchFamily="34" charset="0"/>
              </a:rPr>
              <a:t> a </a:t>
            </a:r>
            <a:r>
              <a:rPr lang="en-US" sz="1200" dirty="0" err="1">
                <a:latin typeface="Verdana" panose="020B0604030504040204" pitchFamily="34" charset="0"/>
                <a:ea typeface="Verdana" panose="020B0604030504040204" pitchFamily="34" charset="0"/>
                <a:cs typeface="Verdana" panose="020B0604030504040204" pitchFamily="34" charset="0"/>
              </a:rPr>
              <a:t>raspunde</a:t>
            </a:r>
            <a:r>
              <a:rPr lang="en-US" sz="1200" dirty="0">
                <a:latin typeface="Verdana" panose="020B0604030504040204" pitchFamily="34" charset="0"/>
                <a:ea typeface="Verdana" panose="020B0604030504040204" pitchFamily="34" charset="0"/>
                <a:cs typeface="Verdana" panose="020B0604030504040204" pitchFamily="34" charset="0"/>
              </a:rPr>
              <a:t> cat </a:t>
            </a:r>
            <a:r>
              <a:rPr lang="en-US" sz="1200" dirty="0" err="1">
                <a:latin typeface="Verdana" panose="020B0604030504040204" pitchFamily="34" charset="0"/>
                <a:ea typeface="Verdana" panose="020B0604030504040204" pitchFamily="34" charset="0"/>
                <a:cs typeface="Verdana" panose="020B0604030504040204" pitchFamily="34" charset="0"/>
              </a:rPr>
              <a:t>mai</a:t>
            </a:r>
            <a:r>
              <a:rPr lang="en-US" sz="1200" dirty="0">
                <a:latin typeface="Verdana" panose="020B0604030504040204" pitchFamily="34" charset="0"/>
                <a:ea typeface="Verdana" panose="020B0604030504040204" pitchFamily="34" charset="0"/>
                <a:cs typeface="Verdana" panose="020B0604030504040204" pitchFamily="34" charset="0"/>
              </a:rPr>
              <a:t> bine </a:t>
            </a:r>
            <a:r>
              <a:rPr lang="en-US" sz="1200" dirty="0" err="1">
                <a:latin typeface="Verdana" panose="020B0604030504040204" pitchFamily="34" charset="0"/>
                <a:ea typeface="Verdana" panose="020B0604030504040204" pitchFamily="34" charset="0"/>
                <a:cs typeface="Verdana" panose="020B0604030504040204" pitchFamily="34" charset="0"/>
              </a:rPr>
              <a:t>cerintelor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proiectului</a:t>
            </a:r>
            <a:endParaRPr lang="en-US" sz="1200" dirty="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lvl="1">
              <a:buFont typeface="Arial"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Este </a:t>
            </a:r>
            <a:r>
              <a:rPr lang="en-US" sz="1200" dirty="0" err="1">
                <a:latin typeface="Verdana" panose="020B0604030504040204" pitchFamily="34" charset="0"/>
                <a:ea typeface="Verdana" panose="020B0604030504040204" pitchFamily="34" charset="0"/>
                <a:cs typeface="Verdana" panose="020B0604030504040204" pitchFamily="34" charset="0"/>
              </a:rPr>
              <a:t>posibila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echiparea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mixerelor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vechi</a:t>
            </a:r>
            <a:r>
              <a:rPr lang="en-US" sz="1200" dirty="0">
                <a:latin typeface="Verdana" panose="020B0604030504040204" pitchFamily="34" charset="0"/>
                <a:ea typeface="Verdana" panose="020B0604030504040204" pitchFamily="34" charset="0"/>
                <a:cs typeface="Verdana" panose="020B0604030504040204" pitchFamily="34" charset="0"/>
              </a:rPr>
              <a:t> cu </a:t>
            </a:r>
            <a:r>
              <a:rPr lang="en-US" sz="1200" dirty="0" err="1">
                <a:latin typeface="Verdana" panose="020B0604030504040204" pitchFamily="34" charset="0"/>
                <a:ea typeface="Verdana" panose="020B0604030504040204" pitchFamily="34" charset="0"/>
                <a:cs typeface="Verdana" panose="020B0604030504040204" pitchFamily="34" charset="0"/>
              </a:rPr>
              <a:t>motoare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submersibile</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inalta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eficienta</a:t>
            </a:r>
            <a:r>
              <a:rPr lang="en-US" sz="1200" dirty="0">
                <a:latin typeface="Verdana" panose="020B0604030504040204" pitchFamily="34" charset="0"/>
                <a:ea typeface="Verdana" panose="020B0604030504040204" pitchFamily="34" charset="0"/>
                <a:cs typeface="Verdana" panose="020B0604030504040204" pitchFamily="34" charset="0"/>
              </a:rPr>
              <a:t> IE3</a:t>
            </a:r>
          </a:p>
          <a:p>
            <a:pPr lvl="1"/>
            <a:endParaRPr lang="en-US" sz="1140" dirty="0"/>
          </a:p>
        </p:txBody>
      </p:sp>
      <p:sp>
        <p:nvSpPr>
          <p:cNvPr id="19" name="Rechteck 12"/>
          <p:cNvSpPr>
            <a:spLocks noChangeArrowheads="1"/>
          </p:cNvSpPr>
          <p:nvPr/>
        </p:nvSpPr>
        <p:spPr bwMode="auto">
          <a:xfrm>
            <a:off x="9222022" y="3616817"/>
            <a:ext cx="115390" cy="1664625"/>
          </a:xfrm>
          <a:prstGeom prst="rect">
            <a:avLst/>
          </a:prstGeom>
          <a:solidFill>
            <a:schemeClr val="bg1"/>
          </a:solidFill>
          <a:ln w="38100" algn="ctr">
            <a:noFill/>
            <a:round/>
            <a:headEnd/>
            <a:tailEnd/>
          </a:ln>
        </p:spPr>
        <p:txBody>
          <a:bodyPr lIns="44863" tIns="22431" rIns="44863" bIns="22431"/>
          <a:lstStyle/>
          <a:p>
            <a:pPr defTabSz="874480"/>
            <a:endParaRPr lang="en-US" sz="1842" dirty="0"/>
          </a:p>
        </p:txBody>
      </p:sp>
    </p:spTree>
    <p:extLst>
      <p:ext uri="{BB962C8B-B14F-4D97-AF65-F5344CB8AC3E}">
        <p14:creationId xmlns:p14="http://schemas.microsoft.com/office/powerpoint/2010/main" val="13023472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3"/>
          <p:cNvSpPr txBox="1">
            <a:spLocks noChangeArrowheads="1"/>
          </p:cNvSpPr>
          <p:nvPr/>
        </p:nvSpPr>
        <p:spPr bwMode="auto">
          <a:xfrm>
            <a:off x="406376" y="1573171"/>
            <a:ext cx="8693740" cy="752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b="0" kern="0" dirty="0" err="1" smtClean="0"/>
              <a:t>Mixere</a:t>
            </a:r>
            <a:r>
              <a:rPr lang="en-US" b="0" kern="0" dirty="0" smtClean="0"/>
              <a:t> </a:t>
            </a:r>
            <a:r>
              <a:rPr lang="en-US" b="0" kern="0" dirty="0" err="1" smtClean="0"/>
              <a:t>submersibile</a:t>
            </a:r>
            <a:r>
              <a:rPr lang="en-US" b="0" kern="0" dirty="0" smtClean="0"/>
              <a:t> – </a:t>
            </a:r>
            <a:r>
              <a:rPr lang="en-US" b="0" kern="0" dirty="0" err="1" smtClean="0"/>
              <a:t>comparatie</a:t>
            </a:r>
            <a:r>
              <a:rPr lang="en-US" b="0" kern="0" dirty="0" smtClean="0"/>
              <a:t> </a:t>
            </a:r>
            <a:r>
              <a:rPr lang="en-US" b="0" kern="0" dirty="0" err="1" smtClean="0"/>
              <a:t>privind</a:t>
            </a:r>
            <a:r>
              <a:rPr lang="en-US" b="0" kern="0" dirty="0" smtClean="0"/>
              <a:t> </a:t>
            </a:r>
            <a:r>
              <a:rPr lang="en-US" b="0" kern="0" dirty="0" err="1" smtClean="0"/>
              <a:t>consumul</a:t>
            </a:r>
            <a:r>
              <a:rPr lang="en-US" b="0" kern="0" dirty="0" smtClean="0"/>
              <a:t> de </a:t>
            </a:r>
            <a:r>
              <a:rPr lang="en-US" b="0" kern="0" dirty="0" err="1" smtClean="0"/>
              <a:t>energie</a:t>
            </a:r>
            <a:endParaRPr lang="en-US" b="0" kern="0" dirty="0" smtClean="0"/>
          </a:p>
        </p:txBody>
      </p:sp>
      <p:sp>
        <p:nvSpPr>
          <p:cNvPr id="16" name="Inhaltsplatzhalter 12"/>
          <p:cNvSpPr>
            <a:spLocks noGrp="1"/>
          </p:cNvSpPr>
          <p:nvPr>
            <p:ph idx="1"/>
          </p:nvPr>
        </p:nvSpPr>
        <p:spPr>
          <a:xfrm>
            <a:off x="450892" y="3091487"/>
            <a:ext cx="7810950" cy="2615768"/>
          </a:xfrm>
        </p:spPr>
        <p:txBody>
          <a:bodyPr/>
          <a:lstStyle/>
          <a:p>
            <a:pPr>
              <a:buFont typeface="Wingdings" pitchFamily="2" charset="2"/>
              <a:buChar char="Ø"/>
            </a:pPr>
            <a:r>
              <a:rPr lang="en-US" sz="1400" dirty="0" err="1">
                <a:latin typeface="Verdana" panose="020B0604030504040204" pitchFamily="34" charset="0"/>
                <a:ea typeface="Verdana" panose="020B0604030504040204" pitchFamily="34" charset="0"/>
                <a:cs typeface="Verdana" panose="020B0604030504040204" pitchFamily="34" charset="0"/>
              </a:rPr>
              <a:t>Comparatie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7" name="Tabelle 11"/>
          <p:cNvGraphicFramePr>
            <a:graphicFrameLocks noGrp="1"/>
          </p:cNvGraphicFramePr>
          <p:nvPr>
            <p:extLst>
              <p:ext uri="{D42A27DB-BD31-4B8C-83A1-F6EECF244321}">
                <p14:modId xmlns:p14="http://schemas.microsoft.com/office/powerpoint/2010/main" val="3885534090"/>
              </p:ext>
            </p:extLst>
          </p:nvPr>
        </p:nvGraphicFramePr>
        <p:xfrm>
          <a:off x="2145448" y="2216427"/>
          <a:ext cx="6253117" cy="2474843"/>
        </p:xfrm>
        <a:graphic>
          <a:graphicData uri="http://schemas.openxmlformats.org/drawingml/2006/table">
            <a:tbl>
              <a:tblPr firstRow="1" bandRow="1">
                <a:tableStyleId>{5C22544A-7EE6-4342-B048-85BDC9FD1C3A}</a:tableStyleId>
              </a:tblPr>
              <a:tblGrid>
                <a:gridCol w="2612968">
                  <a:extLst>
                    <a:ext uri="{9D8B030D-6E8A-4147-A177-3AD203B41FA5}">
                      <a16:colId xmlns:a16="http://schemas.microsoft.com/office/drawing/2014/main" xmlns="" val="20000"/>
                    </a:ext>
                  </a:extLst>
                </a:gridCol>
                <a:gridCol w="1832922">
                  <a:extLst>
                    <a:ext uri="{9D8B030D-6E8A-4147-A177-3AD203B41FA5}">
                      <a16:colId xmlns:a16="http://schemas.microsoft.com/office/drawing/2014/main" xmlns="" val="20001"/>
                    </a:ext>
                  </a:extLst>
                </a:gridCol>
                <a:gridCol w="1807227">
                  <a:extLst>
                    <a:ext uri="{9D8B030D-6E8A-4147-A177-3AD203B41FA5}">
                      <a16:colId xmlns:a16="http://schemas.microsoft.com/office/drawing/2014/main" xmlns="" val="20002"/>
                    </a:ext>
                  </a:extLst>
                </a:gridCol>
              </a:tblGrid>
              <a:tr h="850593">
                <a:tc>
                  <a:txBody>
                    <a:bodyPr/>
                    <a:lstStyle/>
                    <a:p>
                      <a:r>
                        <a:rPr lang="de-DE" sz="1000" b="1" dirty="0" smtClean="0">
                          <a:solidFill>
                            <a:schemeClr val="bg1"/>
                          </a:solidFill>
                          <a:latin typeface="+mn-lt"/>
                        </a:rPr>
                        <a:t>Tip</a:t>
                      </a:r>
                      <a:endParaRPr lang="en-GB" sz="1000" b="1" dirty="0">
                        <a:solidFill>
                          <a:schemeClr val="bg1"/>
                        </a:solidFill>
                        <a:latin typeface="+mn-lt"/>
                      </a:endParaRPr>
                    </a:p>
                  </a:txBody>
                  <a:tcPr marL="40104" marR="40104" marT="26732" marB="2673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787878"/>
                    </a:solidFill>
                  </a:tcPr>
                </a:tc>
                <a:tc>
                  <a:txBody>
                    <a:bodyPr/>
                    <a:lstStyle/>
                    <a:p>
                      <a:pPr algn="l" rtl="0" fontAlgn="t"/>
                      <a:r>
                        <a:rPr lang="en-GB" sz="1000" b="1" i="0" u="none" strike="noStrike" dirty="0" smtClean="0">
                          <a:solidFill>
                            <a:schemeClr val="bg1"/>
                          </a:solidFill>
                          <a:latin typeface="+mn-lt"/>
                        </a:rPr>
                        <a:t>WILO</a:t>
                      </a:r>
                      <a:r>
                        <a:rPr lang="en-GB" sz="1000" b="1" i="0" u="none" strike="noStrike" baseline="0" dirty="0" smtClean="0">
                          <a:solidFill>
                            <a:schemeClr val="bg1"/>
                          </a:solidFill>
                          <a:latin typeface="+mn-lt"/>
                        </a:rPr>
                        <a:t> </a:t>
                      </a:r>
                      <a:r>
                        <a:rPr lang="en-GB" sz="1000" b="1" i="0" u="none" strike="noStrike" dirty="0" err="1" smtClean="0">
                          <a:solidFill>
                            <a:schemeClr val="bg1"/>
                          </a:solidFill>
                          <a:latin typeface="+mn-lt"/>
                        </a:rPr>
                        <a:t>Maxiprop</a:t>
                      </a:r>
                      <a:r>
                        <a:rPr lang="en-GB" sz="1000" b="1" i="0" u="none" strike="noStrike" dirty="0" smtClean="0">
                          <a:solidFill>
                            <a:schemeClr val="bg1"/>
                          </a:solidFill>
                          <a:latin typeface="+mn-lt"/>
                        </a:rPr>
                        <a:t> </a:t>
                      </a:r>
                      <a:r>
                        <a:rPr lang="en-GB" sz="1000" b="1" i="0" u="none" strike="noStrike" dirty="0">
                          <a:solidFill>
                            <a:schemeClr val="bg1"/>
                          </a:solidFill>
                          <a:latin typeface="+mn-lt"/>
                        </a:rPr>
                        <a:t/>
                      </a:r>
                      <a:br>
                        <a:rPr lang="en-GB" sz="1000" b="1" i="0" u="none" strike="noStrike" dirty="0">
                          <a:solidFill>
                            <a:schemeClr val="bg1"/>
                          </a:solidFill>
                          <a:latin typeface="+mn-lt"/>
                        </a:rPr>
                      </a:br>
                      <a:r>
                        <a:rPr lang="en-GB" sz="1000" b="1" i="0" u="none" strike="noStrike" dirty="0" smtClean="0">
                          <a:solidFill>
                            <a:schemeClr val="bg1"/>
                          </a:solidFill>
                          <a:latin typeface="+mn-lt"/>
                        </a:rPr>
                        <a:t>(mixer cu </a:t>
                      </a:r>
                      <a:r>
                        <a:rPr lang="en-GB" sz="1000" b="1" i="0" u="none" strike="noStrike" dirty="0" err="1" smtClean="0">
                          <a:solidFill>
                            <a:schemeClr val="bg1"/>
                          </a:solidFill>
                          <a:latin typeface="+mn-lt"/>
                        </a:rPr>
                        <a:t>turatie</a:t>
                      </a:r>
                      <a:r>
                        <a:rPr lang="en-GB" sz="1000" b="1" i="0" u="none" strike="noStrike" dirty="0" smtClean="0">
                          <a:solidFill>
                            <a:schemeClr val="bg1"/>
                          </a:solidFill>
                          <a:latin typeface="+mn-lt"/>
                        </a:rPr>
                        <a:t> </a:t>
                      </a:r>
                      <a:r>
                        <a:rPr lang="en-GB" sz="1000" b="1" i="0" u="none" strike="noStrike" dirty="0" err="1" smtClean="0">
                          <a:solidFill>
                            <a:schemeClr val="bg1"/>
                          </a:solidFill>
                          <a:latin typeface="+mn-lt"/>
                        </a:rPr>
                        <a:t>lenta</a:t>
                      </a:r>
                      <a:r>
                        <a:rPr lang="en-GB" sz="1000" b="1" i="0" u="none" strike="noStrike" dirty="0" smtClean="0">
                          <a:solidFill>
                            <a:schemeClr val="bg1"/>
                          </a:solidFill>
                          <a:latin typeface="+mn-lt"/>
                        </a:rPr>
                        <a:t> cu 2</a:t>
                      </a:r>
                      <a:r>
                        <a:rPr lang="en-GB" sz="1000" b="1" i="0" u="none" strike="noStrike" baseline="0" dirty="0" smtClean="0">
                          <a:solidFill>
                            <a:schemeClr val="bg1"/>
                          </a:solidFill>
                          <a:latin typeface="+mn-lt"/>
                        </a:rPr>
                        <a:t> pale –</a:t>
                      </a:r>
                      <a:r>
                        <a:rPr lang="en-GB" sz="1000" b="1" i="0" u="none" strike="noStrike" dirty="0" smtClean="0">
                          <a:solidFill>
                            <a:schemeClr val="bg1"/>
                          </a:solidFill>
                          <a:latin typeface="+mn-lt"/>
                        </a:rPr>
                        <a:t> design </a:t>
                      </a:r>
                      <a:r>
                        <a:rPr lang="en-GB" sz="1000" b="1" i="0" u="none" strike="noStrike" dirty="0" err="1" smtClean="0">
                          <a:solidFill>
                            <a:schemeClr val="bg1"/>
                          </a:solidFill>
                          <a:latin typeface="+mn-lt"/>
                        </a:rPr>
                        <a:t>vechi</a:t>
                      </a:r>
                      <a:r>
                        <a:rPr lang="en-GB" sz="1000" b="1" i="0" u="none" strike="noStrike" dirty="0" smtClean="0">
                          <a:solidFill>
                            <a:schemeClr val="bg1"/>
                          </a:solidFill>
                          <a:latin typeface="+mn-lt"/>
                        </a:rPr>
                        <a:t>)</a:t>
                      </a:r>
                      <a:endParaRPr lang="en-GB" sz="1000" b="1" i="0" u="none" strike="noStrike" dirty="0">
                        <a:solidFill>
                          <a:schemeClr val="bg1"/>
                        </a:solidFill>
                        <a:latin typeface="+mn-lt"/>
                      </a:endParaRPr>
                    </a:p>
                  </a:txBody>
                  <a:tcPr marL="39472" marR="39472" marT="27364" marB="27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787878"/>
                    </a:solidFill>
                  </a:tcPr>
                </a:tc>
                <a:tc>
                  <a:txBody>
                    <a:bodyPr/>
                    <a:lstStyle/>
                    <a:p>
                      <a:pPr algn="l" rtl="0" fontAlgn="t"/>
                      <a:r>
                        <a:rPr lang="en-GB" sz="1000" b="1" i="0" u="none" strike="noStrike" dirty="0" smtClean="0">
                          <a:solidFill>
                            <a:schemeClr val="bg1"/>
                          </a:solidFill>
                          <a:latin typeface="+mn-lt"/>
                        </a:rPr>
                        <a:t>WILO</a:t>
                      </a:r>
                      <a:r>
                        <a:rPr lang="en-GB" sz="1000" b="1" i="0" u="none" strike="noStrike" baseline="0" dirty="0" smtClean="0">
                          <a:solidFill>
                            <a:schemeClr val="bg1"/>
                          </a:solidFill>
                          <a:latin typeface="+mn-lt"/>
                        </a:rPr>
                        <a:t> </a:t>
                      </a:r>
                      <a:r>
                        <a:rPr lang="en-GB" sz="1000" b="1" i="0" u="none" strike="noStrike" dirty="0" err="1" smtClean="0">
                          <a:solidFill>
                            <a:schemeClr val="bg1"/>
                          </a:solidFill>
                          <a:latin typeface="+mn-lt"/>
                        </a:rPr>
                        <a:t>Megaprop</a:t>
                      </a:r>
                      <a:r>
                        <a:rPr lang="en-GB" sz="1000" b="1" i="0" u="none" strike="noStrike" dirty="0" smtClean="0">
                          <a:solidFill>
                            <a:schemeClr val="bg1"/>
                          </a:solidFill>
                          <a:latin typeface="+mn-lt"/>
                        </a:rPr>
                        <a:t> </a:t>
                      </a:r>
                      <a:r>
                        <a:rPr lang="en-GB" sz="1000" b="1" i="0" u="none" strike="noStrike" dirty="0">
                          <a:solidFill>
                            <a:schemeClr val="bg1"/>
                          </a:solidFill>
                          <a:latin typeface="+mn-lt"/>
                        </a:rPr>
                        <a:t/>
                      </a:r>
                      <a:br>
                        <a:rPr lang="en-GB" sz="1000" b="1" i="0" u="none" strike="noStrike" dirty="0">
                          <a:solidFill>
                            <a:schemeClr val="bg1"/>
                          </a:solidFill>
                          <a:latin typeface="+mn-lt"/>
                        </a:rPr>
                      </a:br>
                      <a:r>
                        <a:rPr lang="en-GB" sz="1000" b="1" i="0" u="none" strike="noStrike" dirty="0" smtClean="0">
                          <a:solidFill>
                            <a:schemeClr val="bg1"/>
                          </a:solidFill>
                          <a:latin typeface="+mn-lt"/>
                        </a:rPr>
                        <a:t>(mixer cu </a:t>
                      </a:r>
                      <a:r>
                        <a:rPr lang="en-GB" sz="1000" b="1" i="0" u="none" strike="noStrike" dirty="0" err="1" smtClean="0">
                          <a:solidFill>
                            <a:schemeClr val="bg1"/>
                          </a:solidFill>
                          <a:latin typeface="+mn-lt"/>
                        </a:rPr>
                        <a:t>turatie</a:t>
                      </a:r>
                      <a:r>
                        <a:rPr lang="en-GB" sz="1000" b="1" i="0" u="none" strike="noStrike" dirty="0" smtClean="0">
                          <a:solidFill>
                            <a:schemeClr val="bg1"/>
                          </a:solidFill>
                          <a:latin typeface="+mn-lt"/>
                        </a:rPr>
                        <a:t> </a:t>
                      </a:r>
                      <a:r>
                        <a:rPr lang="en-GB" sz="1000" b="1" i="0" u="none" strike="noStrike" dirty="0" err="1" smtClean="0">
                          <a:solidFill>
                            <a:schemeClr val="bg1"/>
                          </a:solidFill>
                          <a:latin typeface="+mn-lt"/>
                        </a:rPr>
                        <a:t>lenta</a:t>
                      </a:r>
                      <a:r>
                        <a:rPr lang="en-GB" sz="1000" b="1" i="0" u="none" strike="noStrike" dirty="0" smtClean="0">
                          <a:solidFill>
                            <a:schemeClr val="bg1"/>
                          </a:solidFill>
                          <a:latin typeface="+mn-lt"/>
                        </a:rPr>
                        <a:t> cu 3</a:t>
                      </a:r>
                      <a:r>
                        <a:rPr lang="en-GB" sz="1000" b="1" i="0" u="none" strike="noStrike" baseline="0" dirty="0" smtClean="0">
                          <a:solidFill>
                            <a:schemeClr val="bg1"/>
                          </a:solidFill>
                          <a:latin typeface="+mn-lt"/>
                        </a:rPr>
                        <a:t> pale –</a:t>
                      </a:r>
                      <a:r>
                        <a:rPr lang="en-GB" sz="1000" b="1" i="0" u="none" strike="noStrike" dirty="0" smtClean="0">
                          <a:solidFill>
                            <a:schemeClr val="bg1"/>
                          </a:solidFill>
                          <a:latin typeface="+mn-lt"/>
                        </a:rPr>
                        <a:t> design </a:t>
                      </a:r>
                      <a:r>
                        <a:rPr lang="en-GB" sz="1000" b="1" i="0" u="none" strike="noStrike" dirty="0" err="1" smtClean="0">
                          <a:solidFill>
                            <a:schemeClr val="bg1"/>
                          </a:solidFill>
                          <a:latin typeface="+mn-lt"/>
                        </a:rPr>
                        <a:t>nou</a:t>
                      </a:r>
                      <a:r>
                        <a:rPr lang="en-GB" sz="1000" b="1" i="0" u="none" strike="noStrike" dirty="0" smtClean="0">
                          <a:solidFill>
                            <a:schemeClr val="bg1"/>
                          </a:solidFill>
                          <a:latin typeface="+mn-lt"/>
                        </a:rPr>
                        <a:t>) </a:t>
                      </a:r>
                      <a:r>
                        <a:rPr lang="en-GB" sz="1000" b="1" i="0" u="none" strike="noStrike" dirty="0">
                          <a:solidFill>
                            <a:schemeClr val="bg1"/>
                          </a:solidFill>
                          <a:latin typeface="+mn-lt"/>
                        </a:rPr>
                        <a:t>+ </a:t>
                      </a:r>
                      <a:r>
                        <a:rPr lang="en-GB" sz="1000" b="1" i="0" u="none" strike="noStrike" dirty="0" smtClean="0">
                          <a:solidFill>
                            <a:schemeClr val="bg1"/>
                          </a:solidFill>
                          <a:latin typeface="+mn-lt"/>
                        </a:rPr>
                        <a:t>motor IE3</a:t>
                      </a:r>
                      <a:endParaRPr lang="en-GB" sz="1000" b="1" i="0" u="none" strike="noStrike" dirty="0">
                        <a:solidFill>
                          <a:schemeClr val="bg1"/>
                        </a:solidFill>
                        <a:latin typeface="+mn-lt"/>
                      </a:endParaRPr>
                    </a:p>
                  </a:txBody>
                  <a:tcPr marL="39472" marR="39472" marT="27364" marB="2736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787878"/>
                    </a:solidFill>
                  </a:tcPr>
                </a:tc>
                <a:extLst>
                  <a:ext uri="{0D108BD9-81ED-4DB2-BD59-A6C34878D82A}">
                    <a16:rowId xmlns:a16="http://schemas.microsoft.com/office/drawing/2014/main" xmlns="" val="10000"/>
                  </a:ext>
                </a:extLst>
              </a:tr>
              <a:tr h="250983">
                <a:tc>
                  <a:txBody>
                    <a:bodyPr/>
                    <a:lstStyle/>
                    <a:p>
                      <a:endParaRPr lang="en-GB" sz="1000" b="0" dirty="0">
                        <a:solidFill>
                          <a:schemeClr val="tx1"/>
                        </a:solidFill>
                        <a:latin typeface="+mn-lt"/>
                      </a:endParaRPr>
                    </a:p>
                  </a:txBody>
                  <a:tcPr marL="40104" marR="40104" marT="26732" marB="267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GB" sz="1000" b="0" i="0" u="none" strike="noStrike" dirty="0">
                          <a:solidFill>
                            <a:schemeClr val="tx1"/>
                          </a:solidFill>
                          <a:latin typeface="+mn-lt"/>
                        </a:rPr>
                        <a:t>TR 215.53-4/12</a:t>
                      </a:r>
                    </a:p>
                  </a:txBody>
                  <a:tcPr marL="39472" marR="39472" marT="27364" marB="27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GB" sz="1000" b="0" i="0" u="none" strike="noStrike" dirty="0">
                          <a:solidFill>
                            <a:schemeClr val="tx1"/>
                          </a:solidFill>
                          <a:latin typeface="+mn-lt"/>
                        </a:rPr>
                        <a:t>TR 326.31-4/17</a:t>
                      </a:r>
                    </a:p>
                  </a:txBody>
                  <a:tcPr marL="39472" marR="39472" marT="27364" marB="2736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50983">
                <a:tc>
                  <a:txBody>
                    <a:bodyPr/>
                    <a:lstStyle/>
                    <a:p>
                      <a:pPr algn="l" rtl="0" fontAlgn="t"/>
                      <a:r>
                        <a:rPr lang="en-GB" sz="1000" b="0" i="0" u="none" strike="noStrike" dirty="0" err="1" smtClean="0">
                          <a:solidFill>
                            <a:schemeClr val="tx1"/>
                          </a:solidFill>
                          <a:latin typeface="+mn-lt"/>
                        </a:rPr>
                        <a:t>Diametru</a:t>
                      </a:r>
                      <a:r>
                        <a:rPr lang="en-GB" sz="1000" b="0" i="0" u="none" strike="noStrike" dirty="0" smtClean="0">
                          <a:solidFill>
                            <a:schemeClr val="tx1"/>
                          </a:solidFill>
                          <a:latin typeface="+mn-lt"/>
                        </a:rPr>
                        <a:t> </a:t>
                      </a:r>
                      <a:r>
                        <a:rPr lang="en-GB" sz="1000" b="0" i="0" u="none" strike="noStrike" dirty="0" err="1" smtClean="0">
                          <a:solidFill>
                            <a:schemeClr val="tx1"/>
                          </a:solidFill>
                          <a:latin typeface="+mn-lt"/>
                        </a:rPr>
                        <a:t>elice</a:t>
                      </a:r>
                      <a:endParaRPr lang="en-GB" sz="1000" b="0" i="0" u="none" strike="noStrike" dirty="0">
                        <a:solidFill>
                          <a:schemeClr val="tx1"/>
                        </a:solidFill>
                        <a:latin typeface="+mn-lt"/>
                      </a:endParaRPr>
                    </a:p>
                  </a:txBody>
                  <a:tcPr marL="39472" marR="39472" marT="27364" marB="2736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GB" sz="1000" b="0" i="0" u="none" strike="noStrike" dirty="0" smtClean="0">
                          <a:solidFill>
                            <a:schemeClr val="tx1"/>
                          </a:solidFill>
                          <a:latin typeface="+mn-lt"/>
                        </a:rPr>
                        <a:t>1,500 </a:t>
                      </a:r>
                      <a:r>
                        <a:rPr lang="en-GB" sz="1000" b="0" i="0" u="none" strike="noStrike" dirty="0">
                          <a:solidFill>
                            <a:schemeClr val="tx1"/>
                          </a:solidFill>
                          <a:latin typeface="+mn-lt"/>
                        </a:rPr>
                        <a:t>mm</a:t>
                      </a:r>
                    </a:p>
                  </a:txBody>
                  <a:tcPr marL="39472" marR="39472" marT="27364" marB="27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GB" sz="1000" b="0" i="0" u="none" strike="noStrike" dirty="0" smtClean="0">
                          <a:solidFill>
                            <a:schemeClr val="tx1"/>
                          </a:solidFill>
                          <a:latin typeface="+mn-lt"/>
                        </a:rPr>
                        <a:t>2,600 </a:t>
                      </a:r>
                      <a:r>
                        <a:rPr lang="en-GB" sz="1000" b="0" i="0" u="none" strike="noStrike" dirty="0">
                          <a:solidFill>
                            <a:schemeClr val="tx1"/>
                          </a:solidFill>
                          <a:latin typeface="+mn-lt"/>
                        </a:rPr>
                        <a:t>mm</a:t>
                      </a:r>
                    </a:p>
                  </a:txBody>
                  <a:tcPr marL="39472" marR="39472" marT="27364" marB="2736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0983">
                <a:tc>
                  <a:txBody>
                    <a:bodyPr/>
                    <a:lstStyle/>
                    <a:p>
                      <a:pPr algn="l" rtl="0" fontAlgn="t"/>
                      <a:r>
                        <a:rPr lang="en-GB" sz="1000" b="0" i="0" u="none" strike="noStrike" dirty="0" err="1" smtClean="0">
                          <a:solidFill>
                            <a:schemeClr val="tx1"/>
                          </a:solidFill>
                          <a:latin typeface="+mn-lt"/>
                        </a:rPr>
                        <a:t>Forta</a:t>
                      </a:r>
                      <a:r>
                        <a:rPr lang="en-GB" sz="1000" b="0" i="0" u="none" strike="noStrike" dirty="0" smtClean="0">
                          <a:solidFill>
                            <a:schemeClr val="tx1"/>
                          </a:solidFill>
                          <a:latin typeface="+mn-lt"/>
                        </a:rPr>
                        <a:t> de </a:t>
                      </a:r>
                      <a:r>
                        <a:rPr lang="en-GB" sz="1000" b="0" i="0" u="none" strike="noStrike" dirty="0" err="1" smtClean="0">
                          <a:solidFill>
                            <a:schemeClr val="tx1"/>
                          </a:solidFill>
                          <a:latin typeface="+mn-lt"/>
                        </a:rPr>
                        <a:t>impingere</a:t>
                      </a:r>
                      <a:endParaRPr lang="en-GB" sz="1000" b="0" i="0" u="none" strike="noStrike" dirty="0">
                        <a:solidFill>
                          <a:schemeClr val="tx1"/>
                        </a:solidFill>
                        <a:latin typeface="+mn-lt"/>
                      </a:endParaRPr>
                    </a:p>
                  </a:txBody>
                  <a:tcPr marL="39472" marR="39472" marT="27364" marB="2736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000" b="0" i="0" u="none" strike="noStrike" dirty="0">
                          <a:solidFill>
                            <a:schemeClr val="tx1"/>
                          </a:solidFill>
                          <a:latin typeface="+mn-lt"/>
                        </a:rPr>
                        <a:t>2400 N/TR</a:t>
                      </a:r>
                    </a:p>
                  </a:txBody>
                  <a:tcPr marL="39472" marR="39472" marT="27364" marB="27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GB" sz="1000" b="0" i="0" u="none" strike="noStrike" dirty="0" smtClean="0">
                          <a:solidFill>
                            <a:schemeClr val="tx1"/>
                          </a:solidFill>
                          <a:latin typeface="+mn-lt"/>
                        </a:rPr>
                        <a:t>2,330 </a:t>
                      </a:r>
                      <a:r>
                        <a:rPr lang="en-GB" sz="1000" b="0" i="0" u="none" strike="noStrike" dirty="0">
                          <a:solidFill>
                            <a:schemeClr val="tx1"/>
                          </a:solidFill>
                          <a:latin typeface="+mn-lt"/>
                        </a:rPr>
                        <a:t>N/TR</a:t>
                      </a:r>
                    </a:p>
                  </a:txBody>
                  <a:tcPr marL="39472" marR="39472" marT="27364" marB="2736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20318">
                <a:tc>
                  <a:txBody>
                    <a:bodyPr/>
                    <a:lstStyle/>
                    <a:p>
                      <a:pPr algn="l" rtl="0" fontAlgn="t"/>
                      <a:r>
                        <a:rPr lang="en-GB" sz="1000" b="0" i="0" u="none" strike="noStrike" dirty="0" err="1" smtClean="0">
                          <a:solidFill>
                            <a:schemeClr val="tx1"/>
                          </a:solidFill>
                          <a:latin typeface="+mn-lt"/>
                        </a:rPr>
                        <a:t>Putere</a:t>
                      </a:r>
                      <a:r>
                        <a:rPr lang="en-GB" sz="1000" b="0" i="0" u="none" strike="noStrike" dirty="0" smtClean="0">
                          <a:solidFill>
                            <a:schemeClr val="tx1"/>
                          </a:solidFill>
                          <a:latin typeface="+mn-lt"/>
                        </a:rPr>
                        <a:t> </a:t>
                      </a:r>
                      <a:r>
                        <a:rPr lang="en-GB" sz="1000" b="0" i="0" u="none" strike="noStrike" dirty="0" err="1" smtClean="0">
                          <a:solidFill>
                            <a:schemeClr val="tx1"/>
                          </a:solidFill>
                          <a:latin typeface="+mn-lt"/>
                        </a:rPr>
                        <a:t>absorbita</a:t>
                      </a:r>
                      <a:r>
                        <a:rPr lang="en-GB" sz="1000" b="0" i="0" u="none" strike="noStrike" dirty="0" smtClean="0">
                          <a:solidFill>
                            <a:schemeClr val="tx1"/>
                          </a:solidFill>
                          <a:latin typeface="+mn-lt"/>
                        </a:rPr>
                        <a:t> in </a:t>
                      </a:r>
                      <a:r>
                        <a:rPr lang="en-GB" sz="1000" b="0" i="0" u="none" strike="noStrike" dirty="0" err="1" smtClean="0">
                          <a:solidFill>
                            <a:schemeClr val="tx1"/>
                          </a:solidFill>
                          <a:latin typeface="+mn-lt"/>
                        </a:rPr>
                        <a:t>punctul</a:t>
                      </a:r>
                      <a:r>
                        <a:rPr lang="en-GB" sz="1000" b="0" i="0" u="none" strike="noStrike" dirty="0" smtClean="0">
                          <a:solidFill>
                            <a:schemeClr val="tx1"/>
                          </a:solidFill>
                          <a:latin typeface="+mn-lt"/>
                        </a:rPr>
                        <a:t> de </a:t>
                      </a:r>
                      <a:r>
                        <a:rPr lang="en-GB" sz="1000" b="0" i="0" u="none" strike="noStrike" dirty="0" err="1" smtClean="0">
                          <a:solidFill>
                            <a:schemeClr val="tx1"/>
                          </a:solidFill>
                          <a:latin typeface="+mn-lt"/>
                        </a:rPr>
                        <a:t>functionare</a:t>
                      </a:r>
                      <a:r>
                        <a:rPr lang="en-GB" sz="1000" b="0" i="0" u="none" strike="noStrike" baseline="0" dirty="0" smtClean="0">
                          <a:solidFill>
                            <a:schemeClr val="tx1"/>
                          </a:solidFill>
                          <a:latin typeface="+mn-lt"/>
                        </a:rPr>
                        <a:t> </a:t>
                      </a:r>
                      <a:br>
                        <a:rPr lang="en-GB" sz="1000" b="0" i="0" u="none" strike="noStrike" baseline="0" dirty="0" smtClean="0">
                          <a:solidFill>
                            <a:schemeClr val="tx1"/>
                          </a:solidFill>
                          <a:latin typeface="+mn-lt"/>
                        </a:rPr>
                      </a:br>
                      <a:r>
                        <a:rPr lang="en-GB" sz="1000" b="0" i="0" u="none" strike="noStrike" dirty="0" smtClean="0">
                          <a:solidFill>
                            <a:schemeClr val="tx1"/>
                          </a:solidFill>
                          <a:latin typeface="+mn-lt"/>
                        </a:rPr>
                        <a:t>P </a:t>
                      </a:r>
                      <a:r>
                        <a:rPr lang="en-GB" sz="1000" b="0" i="0" u="none" strike="noStrike" baseline="-25000" dirty="0" smtClean="0">
                          <a:solidFill>
                            <a:schemeClr val="tx1"/>
                          </a:solidFill>
                          <a:latin typeface="+mn-lt"/>
                        </a:rPr>
                        <a:t>1.1.</a:t>
                      </a:r>
                      <a:endParaRPr lang="en-GB" sz="1000" b="0" i="0" u="none" strike="noStrike" baseline="-25000" dirty="0">
                        <a:solidFill>
                          <a:schemeClr val="tx1"/>
                        </a:solidFill>
                        <a:latin typeface="+mn-lt"/>
                      </a:endParaRPr>
                    </a:p>
                  </a:txBody>
                  <a:tcPr marL="39472" marR="39472" marT="27364" marB="2736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000" b="0" i="0" u="none" strike="noStrike" dirty="0" smtClean="0">
                          <a:solidFill>
                            <a:schemeClr val="tx1"/>
                          </a:solidFill>
                          <a:latin typeface="+mn-lt"/>
                        </a:rPr>
                        <a:t>4.90 </a:t>
                      </a:r>
                      <a:r>
                        <a:rPr lang="en-GB" sz="1000" b="0" i="0" u="none" strike="noStrike" dirty="0">
                          <a:solidFill>
                            <a:schemeClr val="tx1"/>
                          </a:solidFill>
                          <a:latin typeface="+mn-lt"/>
                        </a:rPr>
                        <a:t>kW</a:t>
                      </a:r>
                    </a:p>
                  </a:txBody>
                  <a:tcPr marL="39472" marR="39472" marT="27364" marB="27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GB" sz="1000" b="0" i="0" u="none" strike="noStrike" dirty="0" smtClean="0">
                          <a:solidFill>
                            <a:schemeClr val="tx1"/>
                          </a:solidFill>
                          <a:latin typeface="+mn-lt"/>
                        </a:rPr>
                        <a:t>2.00 </a:t>
                      </a:r>
                      <a:r>
                        <a:rPr lang="en-GB" sz="1000" b="0" i="0" u="none" strike="noStrike" dirty="0">
                          <a:solidFill>
                            <a:schemeClr val="tx1"/>
                          </a:solidFill>
                          <a:latin typeface="+mn-lt"/>
                        </a:rPr>
                        <a:t>kW</a:t>
                      </a:r>
                    </a:p>
                  </a:txBody>
                  <a:tcPr marL="39472" marR="39472" marT="27364" marB="2736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0983">
                <a:tc>
                  <a:txBody>
                    <a:bodyPr/>
                    <a:lstStyle/>
                    <a:p>
                      <a:pPr algn="l" rtl="0" fontAlgn="t"/>
                      <a:r>
                        <a:rPr lang="en-GB" sz="1000" b="0" i="0" u="none" strike="noStrike" dirty="0" err="1" smtClean="0">
                          <a:solidFill>
                            <a:schemeClr val="tx1"/>
                          </a:solidFill>
                          <a:latin typeface="+mn-lt"/>
                        </a:rPr>
                        <a:t>Forta</a:t>
                      </a:r>
                      <a:r>
                        <a:rPr lang="en-GB" sz="1000" b="0" i="0" u="none" strike="noStrike" dirty="0" smtClean="0">
                          <a:solidFill>
                            <a:schemeClr val="tx1"/>
                          </a:solidFill>
                          <a:latin typeface="+mn-lt"/>
                        </a:rPr>
                        <a:t> de </a:t>
                      </a:r>
                      <a:r>
                        <a:rPr lang="en-GB" sz="1000" b="0" i="0" u="none" strike="noStrike" dirty="0" err="1" smtClean="0">
                          <a:solidFill>
                            <a:schemeClr val="tx1"/>
                          </a:solidFill>
                          <a:latin typeface="+mn-lt"/>
                        </a:rPr>
                        <a:t>impingere</a:t>
                      </a:r>
                      <a:r>
                        <a:rPr lang="en-GB" sz="1000" b="0" i="0" u="none" strike="noStrike" dirty="0" smtClean="0">
                          <a:solidFill>
                            <a:schemeClr val="tx1"/>
                          </a:solidFill>
                          <a:latin typeface="+mn-lt"/>
                        </a:rPr>
                        <a:t> </a:t>
                      </a:r>
                      <a:r>
                        <a:rPr lang="en-GB" sz="1000" b="0" i="0" u="none" strike="noStrike" dirty="0" err="1" smtClean="0">
                          <a:solidFill>
                            <a:schemeClr val="tx1"/>
                          </a:solidFill>
                          <a:latin typeface="+mn-lt"/>
                        </a:rPr>
                        <a:t>specifica</a:t>
                      </a:r>
                      <a:endParaRPr lang="en-GB" sz="1000" b="0" i="0" u="none" strike="noStrike" dirty="0">
                        <a:solidFill>
                          <a:schemeClr val="tx1"/>
                        </a:solidFill>
                        <a:latin typeface="+mn-lt"/>
                      </a:endParaRPr>
                    </a:p>
                  </a:txBody>
                  <a:tcPr marL="39472" marR="39472" marT="27364" marB="2736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rtl="0" fontAlgn="t"/>
                      <a:r>
                        <a:rPr lang="en-GB" sz="1000" b="0" i="0" u="none" strike="noStrike" dirty="0" smtClean="0">
                          <a:solidFill>
                            <a:schemeClr val="tx1"/>
                          </a:solidFill>
                          <a:latin typeface="+mn-lt"/>
                        </a:rPr>
                        <a:t>490 </a:t>
                      </a:r>
                      <a:r>
                        <a:rPr lang="en-GB" sz="1000" b="0" i="0" u="none" strike="noStrike" dirty="0">
                          <a:solidFill>
                            <a:schemeClr val="tx1"/>
                          </a:solidFill>
                          <a:latin typeface="+mn-lt"/>
                        </a:rPr>
                        <a:t>N/kW</a:t>
                      </a:r>
                    </a:p>
                  </a:txBody>
                  <a:tcPr marL="39472" marR="39472" marT="27364" marB="27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rtl="0" fontAlgn="t"/>
                      <a:r>
                        <a:rPr lang="en-GB" sz="1000" b="0" i="0" u="none" strike="noStrike" dirty="0" smtClean="0">
                          <a:solidFill>
                            <a:schemeClr val="tx1"/>
                          </a:solidFill>
                          <a:latin typeface="+mn-lt"/>
                        </a:rPr>
                        <a:t>1,165 </a:t>
                      </a:r>
                      <a:r>
                        <a:rPr lang="en-GB" sz="1000" b="0" i="0" u="none" strike="noStrike" dirty="0">
                          <a:solidFill>
                            <a:schemeClr val="tx1"/>
                          </a:solidFill>
                          <a:latin typeface="+mn-lt"/>
                        </a:rPr>
                        <a:t>N/kW</a:t>
                      </a:r>
                    </a:p>
                  </a:txBody>
                  <a:tcPr marL="39472" marR="39472" marT="27364" marB="2736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566919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3"/>
          <p:cNvSpPr>
            <a:spLocks noGrp="1" noChangeArrowheads="1"/>
          </p:cNvSpPr>
          <p:nvPr>
            <p:ph type="title"/>
          </p:nvPr>
        </p:nvSpPr>
        <p:spPr>
          <a:xfrm>
            <a:off x="149225" y="1400175"/>
            <a:ext cx="8839200" cy="4146550"/>
          </a:xfrm>
        </p:spPr>
        <p:txBody>
          <a:bodyPr/>
          <a:lstStyle/>
          <a:p>
            <a:pPr algn="ctr"/>
            <a:r>
              <a:rPr lang="en-US" sz="1600" dirty="0" err="1" smtClean="0">
                <a:latin typeface="Verdana" panose="020B0604030504040204" pitchFamily="34" charset="0"/>
                <a:ea typeface="Verdana" panose="020B0604030504040204" pitchFamily="34" charset="0"/>
                <a:cs typeface="Verdana" panose="020B0604030504040204" pitchFamily="34" charset="0"/>
              </a:rPr>
              <a:t>Mixere</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smtClean="0">
                <a:latin typeface="Verdana" panose="020B0604030504040204" pitchFamily="34" charset="0"/>
                <a:ea typeface="Verdana" panose="020B0604030504040204" pitchFamily="34" charset="0"/>
                <a:cs typeface="Verdana" panose="020B0604030504040204" pitchFamily="34" charset="0"/>
              </a:rPr>
              <a:t>submersibile</a:t>
            </a:r>
            <a:r>
              <a:rPr lang="en-US" sz="1600" dirty="0" smtClean="0">
                <a:latin typeface="Verdana" panose="020B0604030504040204" pitchFamily="34" charset="0"/>
                <a:ea typeface="Verdana" panose="020B0604030504040204" pitchFamily="34" charset="0"/>
                <a:cs typeface="Verdana" panose="020B0604030504040204" pitchFamily="34" charset="0"/>
              </a:rPr>
              <a:t> – </a:t>
            </a:r>
            <a:r>
              <a:rPr lang="en-US" sz="1600" dirty="0" err="1" smtClean="0">
                <a:latin typeface="Verdana" panose="020B0604030504040204" pitchFamily="34" charset="0"/>
                <a:ea typeface="Verdana" panose="020B0604030504040204" pitchFamily="34" charset="0"/>
                <a:cs typeface="Verdana" panose="020B0604030504040204" pitchFamily="34" charset="0"/>
              </a:rPr>
              <a:t>comparatie</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smtClean="0">
                <a:latin typeface="Verdana" panose="020B0604030504040204" pitchFamily="34" charset="0"/>
                <a:ea typeface="Verdana" panose="020B0604030504040204" pitchFamily="34" charset="0"/>
                <a:cs typeface="Verdana" panose="020B0604030504040204" pitchFamily="34" charset="0"/>
              </a:rPr>
              <a:t>privind</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smtClean="0">
                <a:latin typeface="Verdana" panose="020B0604030504040204" pitchFamily="34" charset="0"/>
                <a:ea typeface="Verdana" panose="020B0604030504040204" pitchFamily="34" charset="0"/>
                <a:cs typeface="Verdana" panose="020B0604030504040204" pitchFamily="34" charset="0"/>
              </a:rPr>
              <a:t>consumul</a:t>
            </a:r>
            <a:r>
              <a:rPr lang="en-US" sz="1600" dirty="0" smtClean="0">
                <a:latin typeface="Verdana" panose="020B0604030504040204" pitchFamily="34" charset="0"/>
                <a:ea typeface="Verdana" panose="020B0604030504040204" pitchFamily="34" charset="0"/>
                <a:cs typeface="Verdana" panose="020B0604030504040204" pitchFamily="34" charset="0"/>
              </a:rPr>
              <a:t> de </a:t>
            </a:r>
            <a:r>
              <a:rPr lang="en-US" sz="1600" dirty="0" err="1" smtClean="0">
                <a:latin typeface="Verdana" panose="020B0604030504040204" pitchFamily="34" charset="0"/>
                <a:ea typeface="Verdana" panose="020B0604030504040204" pitchFamily="34" charset="0"/>
                <a:cs typeface="Verdana" panose="020B0604030504040204" pitchFamily="34" charset="0"/>
              </a:rPr>
              <a:t>energie</a:t>
            </a:r>
            <a:r>
              <a:rPr lang="en-US" sz="1600" dirty="0" smtClean="0">
                <a:latin typeface="Verdana" panose="020B0604030504040204" pitchFamily="34" charset="0"/>
                <a:ea typeface="Verdana" panose="020B0604030504040204" pitchFamily="34" charset="0"/>
                <a:cs typeface="Verdana" panose="020B0604030504040204" pitchFamily="34" charset="0"/>
              </a:rPr>
              <a:t/>
            </a:r>
            <a:br>
              <a:rPr lang="en-US" sz="1600" dirty="0" smtClean="0">
                <a:latin typeface="Verdana" panose="020B0604030504040204" pitchFamily="34" charset="0"/>
                <a:ea typeface="Verdana" panose="020B0604030504040204" pitchFamily="34" charset="0"/>
                <a:cs typeface="Verdana" panose="020B0604030504040204" pitchFamily="34" charset="0"/>
              </a:rPr>
            </a:b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11"/>
          <a:stretch>
            <a:fillRect/>
          </a:stretch>
        </p:blipFill>
        <p:spPr>
          <a:xfrm>
            <a:off x="1327150" y="1826500"/>
            <a:ext cx="4550573" cy="2147579"/>
          </a:xfrm>
          <a:prstGeom prst="rect">
            <a:avLst/>
          </a:prstGeom>
        </p:spPr>
      </p:pic>
      <p:pic>
        <p:nvPicPr>
          <p:cNvPr id="5" name="Picture 4"/>
          <p:cNvPicPr>
            <a:picLocks noChangeAspect="1"/>
          </p:cNvPicPr>
          <p:nvPr/>
        </p:nvPicPr>
        <p:blipFill>
          <a:blip r:embed="rId12"/>
          <a:stretch>
            <a:fillRect/>
          </a:stretch>
        </p:blipFill>
        <p:spPr>
          <a:xfrm>
            <a:off x="1327150" y="4092514"/>
            <a:ext cx="4550573" cy="1496250"/>
          </a:xfrm>
          <a:prstGeom prst="rect">
            <a:avLst/>
          </a:prstGeom>
        </p:spPr>
      </p:pic>
      <p:pic>
        <p:nvPicPr>
          <p:cNvPr id="6" name="Picture 5"/>
          <p:cNvPicPr>
            <a:picLocks noChangeAspect="1"/>
          </p:cNvPicPr>
          <p:nvPr/>
        </p:nvPicPr>
        <p:blipFill>
          <a:blip r:embed="rId13"/>
          <a:stretch>
            <a:fillRect/>
          </a:stretch>
        </p:blipFill>
        <p:spPr>
          <a:xfrm>
            <a:off x="6587757" y="1852108"/>
            <a:ext cx="1804572" cy="1908213"/>
          </a:xfrm>
          <a:prstGeom prst="rect">
            <a:avLst/>
          </a:prstGeom>
        </p:spPr>
      </p:pic>
      <p:pic>
        <p:nvPicPr>
          <p:cNvPr id="7" name="Picture 6"/>
          <p:cNvPicPr>
            <a:picLocks noChangeAspect="1"/>
          </p:cNvPicPr>
          <p:nvPr/>
        </p:nvPicPr>
        <p:blipFill>
          <a:blip r:embed="rId14"/>
          <a:stretch>
            <a:fillRect/>
          </a:stretch>
        </p:blipFill>
        <p:spPr>
          <a:xfrm>
            <a:off x="6417054" y="4714333"/>
            <a:ext cx="2145978" cy="579170"/>
          </a:xfrm>
          <a:prstGeom prst="rect">
            <a:avLst/>
          </a:prstGeom>
        </p:spPr>
      </p:pic>
    </p:spTree>
    <p:extLst>
      <p:ext uri="{BB962C8B-B14F-4D97-AF65-F5344CB8AC3E}">
        <p14:creationId xmlns:p14="http://schemas.microsoft.com/office/powerpoint/2010/main" val="18552166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Rectangle 8"/>
          <p:cNvSpPr>
            <a:spLocks noGrp="1" noChangeArrowheads="1"/>
          </p:cNvSpPr>
          <p:nvPr>
            <p:ph type="title"/>
          </p:nvPr>
        </p:nvSpPr>
        <p:spPr>
          <a:xfrm>
            <a:off x="149225" y="1400175"/>
            <a:ext cx="8839200" cy="4146550"/>
          </a:xfrm>
        </p:spPr>
        <p:txBody>
          <a:bodyPr/>
          <a:lstStyle/>
          <a:p>
            <a:pPr marL="0" indent="0">
              <a:lnSpc>
                <a:spcPct val="100000"/>
              </a:lnSpc>
              <a:buNone/>
              <a:defRPr/>
            </a:pPr>
            <a:r>
              <a:rPr lang="en-US" altLang="en-US" sz="1114" b="1" dirty="0" smtClean="0"/>
              <a:t/>
            </a:r>
            <a:br>
              <a:rPr lang="en-US" altLang="en-US" sz="1114" b="1" dirty="0" smtClean="0"/>
            </a:br>
            <a:r>
              <a:rPr lang="en-US" altLang="en-US" sz="1114" b="1" dirty="0" smtClean="0"/>
              <a:t>POMPE TIP WILO FA</a:t>
            </a:r>
            <a:r>
              <a:rPr lang="en-US" altLang="en-US" sz="1114" b="1" dirty="0"/>
              <a:t/>
            </a:r>
            <a:br>
              <a:rPr lang="en-US" altLang="en-US" sz="1114" b="1" dirty="0"/>
            </a:br>
            <a:r>
              <a:rPr lang="en-US" altLang="en-US" sz="1114" b="1" dirty="0" smtClean="0"/>
              <a:t/>
            </a:r>
            <a:br>
              <a:rPr lang="en-US" altLang="en-US" sz="1114" b="1" dirty="0" smtClean="0"/>
            </a:br>
            <a:r>
              <a:rPr lang="en-US" altLang="en-US" sz="1114" b="1" dirty="0"/>
              <a:t/>
            </a:r>
            <a:br>
              <a:rPr lang="en-US" altLang="en-US" sz="1114" b="1" dirty="0"/>
            </a:br>
            <a:r>
              <a:rPr lang="en-US" altLang="en-US" sz="1114" b="1" dirty="0" err="1" smtClean="0"/>
              <a:t>Materiale</a:t>
            </a:r>
            <a:r>
              <a:rPr lang="en-US" altLang="en-US" sz="1114" b="1" dirty="0" smtClean="0"/>
              <a:t> </a:t>
            </a:r>
            <a:r>
              <a:rPr lang="en-US" altLang="en-US" sz="1114" b="1" dirty="0"/>
              <a:t>de </a:t>
            </a:r>
            <a:r>
              <a:rPr lang="en-US" altLang="en-US" sz="1114" b="1" dirty="0" err="1"/>
              <a:t>constructie</a:t>
            </a:r>
            <a:endParaRPr lang="en-US" altLang="en-US" sz="1114" b="1" dirty="0"/>
          </a:p>
          <a:p>
            <a:pPr marL="0" indent="0">
              <a:lnSpc>
                <a:spcPct val="100000"/>
              </a:lnSpc>
              <a:buNone/>
              <a:defRPr/>
            </a:pPr>
            <a:endParaRPr lang="en-US" altLang="en-US" sz="1114" b="1" dirty="0"/>
          </a:p>
          <a:p>
            <a:pPr marL="0" indent="0">
              <a:lnSpc>
                <a:spcPct val="100000"/>
              </a:lnSpc>
              <a:buNone/>
              <a:defRPr/>
            </a:pPr>
            <a:r>
              <a:rPr lang="en-US" altLang="en-US" sz="1114" b="1" dirty="0"/>
              <a:t>- </a:t>
            </a:r>
            <a:r>
              <a:rPr lang="en-US" altLang="en-US" sz="1114" dirty="0" err="1"/>
              <a:t>Materiale</a:t>
            </a:r>
            <a:r>
              <a:rPr lang="en-US" altLang="en-US" sz="1114" dirty="0"/>
              <a:t> </a:t>
            </a:r>
            <a:r>
              <a:rPr lang="en-US" altLang="en-US" sz="1114" dirty="0" err="1"/>
              <a:t>turnate</a:t>
            </a:r>
            <a:r>
              <a:rPr lang="en-US" altLang="en-US" sz="1114" dirty="0"/>
              <a:t> (</a:t>
            </a:r>
            <a:r>
              <a:rPr lang="en-US" altLang="en-US" sz="1114" dirty="0" err="1"/>
              <a:t>fonta</a:t>
            </a:r>
            <a:r>
              <a:rPr lang="en-US" altLang="en-US" sz="1114" dirty="0"/>
              <a:t> </a:t>
            </a:r>
            <a:r>
              <a:rPr lang="en-US" altLang="en-US" sz="1114" dirty="0" err="1"/>
              <a:t>sau</a:t>
            </a:r>
            <a:r>
              <a:rPr lang="en-US" altLang="en-US" sz="1114" dirty="0"/>
              <a:t> </a:t>
            </a:r>
            <a:r>
              <a:rPr lang="en-US" altLang="en-US" sz="1114" dirty="0" err="1"/>
              <a:t>inox</a:t>
            </a:r>
            <a:r>
              <a:rPr lang="en-US" altLang="en-US" sz="1114" dirty="0"/>
              <a:t>)</a:t>
            </a:r>
          </a:p>
          <a:p>
            <a:pPr marL="0" indent="0">
              <a:lnSpc>
                <a:spcPct val="100000"/>
              </a:lnSpc>
              <a:buNone/>
              <a:defRPr/>
            </a:pPr>
            <a:endParaRPr lang="en-US" altLang="en-US" sz="1114" dirty="0"/>
          </a:p>
          <a:p>
            <a:pPr marL="0" indent="0">
              <a:lnSpc>
                <a:spcPct val="100000"/>
              </a:lnSpc>
              <a:buNone/>
              <a:defRPr/>
            </a:pPr>
            <a:r>
              <a:rPr lang="en-US" altLang="en-US" sz="1114" dirty="0"/>
              <a:t>- </a:t>
            </a:r>
            <a:r>
              <a:rPr lang="en-US" altLang="en-US" sz="1114" dirty="0" err="1"/>
              <a:t>Acoperire</a:t>
            </a:r>
            <a:r>
              <a:rPr lang="en-US" altLang="en-US" sz="1114" dirty="0"/>
              <a:t> cu </a:t>
            </a:r>
            <a:r>
              <a:rPr lang="en-US" altLang="en-US" sz="1114" b="1" dirty="0" err="1"/>
              <a:t>strat</a:t>
            </a:r>
            <a:r>
              <a:rPr lang="en-US" altLang="en-US" sz="1114" b="1" dirty="0"/>
              <a:t> ceramic</a:t>
            </a:r>
          </a:p>
          <a:p>
            <a:pPr marL="0" indent="0">
              <a:lnSpc>
                <a:spcPct val="100000"/>
              </a:lnSpc>
              <a:buNone/>
              <a:defRPr/>
            </a:pPr>
            <a:r>
              <a:rPr kumimoji="1" lang="de-DE" altLang="en-US" sz="1114" dirty="0"/>
              <a:t>Recomandata in aplicatii unde fluidul pompat are caracteristici acide sau bazice</a:t>
            </a:r>
          </a:p>
          <a:p>
            <a:pPr marL="0" indent="0">
              <a:lnSpc>
                <a:spcPct val="100000"/>
              </a:lnSpc>
              <a:buNone/>
              <a:defRPr/>
            </a:pPr>
            <a:r>
              <a:rPr kumimoji="1" lang="de-DE" altLang="en-US" sz="1114" b="1" dirty="0"/>
              <a:t>Avantaje</a:t>
            </a:r>
          </a:p>
          <a:p>
            <a:pPr marL="0" indent="0">
              <a:lnSpc>
                <a:spcPct val="100000"/>
              </a:lnSpc>
              <a:buNone/>
              <a:defRPr/>
            </a:pPr>
            <a:r>
              <a:rPr kumimoji="1" lang="de-DE" altLang="en-US" sz="1114" dirty="0"/>
              <a:t>Fara solventi; Fara pori</a:t>
            </a:r>
          </a:p>
          <a:p>
            <a:pPr marL="0" indent="0">
              <a:lnSpc>
                <a:spcPct val="100000"/>
              </a:lnSpc>
              <a:buNone/>
              <a:defRPr/>
            </a:pPr>
            <a:r>
              <a:rPr kumimoji="1" lang="de-DE" altLang="en-US" sz="1114" dirty="0"/>
              <a:t>Rezistenta sporita la abraziune</a:t>
            </a:r>
          </a:p>
          <a:p>
            <a:pPr marL="0" indent="0">
              <a:lnSpc>
                <a:spcPct val="100000"/>
              </a:lnSpc>
              <a:buNone/>
              <a:defRPr/>
            </a:pPr>
            <a:r>
              <a:rPr kumimoji="1" lang="de-DE" altLang="en-US" sz="1114" dirty="0"/>
              <a:t>Imbunatatirea eficientei pompei</a:t>
            </a:r>
            <a:endParaRPr lang="en-US" altLang="en-US" sz="1114" dirty="0"/>
          </a:p>
          <a:p>
            <a:pPr marL="0" indent="0">
              <a:lnSpc>
                <a:spcPct val="100000"/>
              </a:lnSpc>
              <a:buNone/>
              <a:defRPr/>
            </a:pPr>
            <a:r>
              <a:rPr lang="en-US" altLang="en-US" sz="1114" dirty="0"/>
              <a:t/>
            </a:r>
            <a:br>
              <a:rPr lang="en-US" altLang="en-US" sz="1114" dirty="0"/>
            </a:br>
            <a:r>
              <a:rPr lang="en-US" altLang="en-US" sz="1114" dirty="0"/>
              <a:t>- ABRASIT</a:t>
            </a:r>
          </a:p>
          <a:p>
            <a:pPr marL="0" indent="0">
              <a:lnSpc>
                <a:spcPct val="100000"/>
              </a:lnSpc>
              <a:buNone/>
              <a:defRPr/>
            </a:pPr>
            <a:r>
              <a:rPr kumimoji="1" lang="de-DE" altLang="en-US" sz="1114" dirty="0"/>
              <a:t>Recomandat in aplicatii unde fluidul pompat are caracteristici abrazive</a:t>
            </a:r>
          </a:p>
          <a:p>
            <a:pPr marL="0" indent="0">
              <a:lnSpc>
                <a:spcPct val="100000"/>
              </a:lnSpc>
              <a:buNone/>
              <a:defRPr/>
            </a:pPr>
            <a:r>
              <a:rPr kumimoji="1" lang="de-DE" altLang="en-US" sz="1114" b="1" dirty="0"/>
              <a:t>Avantaje</a:t>
            </a:r>
          </a:p>
          <a:p>
            <a:pPr marL="0" indent="0">
              <a:lnSpc>
                <a:spcPct val="100000"/>
              </a:lnSpc>
              <a:buNone/>
              <a:defRPr/>
            </a:pPr>
            <a:r>
              <a:rPr kumimoji="1" lang="de-DE" altLang="en-US" sz="1114" dirty="0"/>
              <a:t>Durata de viata de </a:t>
            </a:r>
            <a:r>
              <a:rPr kumimoji="1" lang="de-DE" altLang="en-US" sz="1114" b="1" dirty="0"/>
              <a:t>7 ori</a:t>
            </a:r>
            <a:r>
              <a:rPr kumimoji="1" lang="de-DE" altLang="en-US" sz="1114" dirty="0"/>
              <a:t> mai mare comparativ cu fonta utilizata in aceleasi conditii</a:t>
            </a:r>
          </a:p>
          <a:p>
            <a:pPr marL="0" indent="0">
              <a:lnSpc>
                <a:spcPct val="100000"/>
              </a:lnSpc>
              <a:buNone/>
              <a:defRPr/>
            </a:pPr>
            <a:r>
              <a:rPr kumimoji="1" lang="de-DE" altLang="en-US" sz="1114" dirty="0"/>
              <a:t>Rezistenta excelenta la abraziune</a:t>
            </a:r>
          </a:p>
          <a:p>
            <a:pPr>
              <a:lnSpc>
                <a:spcPct val="100000"/>
              </a:lnSpc>
              <a:defRPr/>
            </a:pPr>
            <a:endParaRPr lang="ro-RO" altLang="en-US" dirty="0"/>
          </a:p>
        </p:txBody>
      </p:sp>
      <p:pic>
        <p:nvPicPr>
          <p:cNvPr id="4" name="Picture 3"/>
          <p:cNvPicPr>
            <a:picLocks noChangeAspect="1"/>
          </p:cNvPicPr>
          <p:nvPr/>
        </p:nvPicPr>
        <p:blipFill>
          <a:blip r:embed="rId11"/>
          <a:stretch>
            <a:fillRect/>
          </a:stretch>
        </p:blipFill>
        <p:spPr>
          <a:xfrm>
            <a:off x="5943982" y="1868556"/>
            <a:ext cx="2780144" cy="3527122"/>
          </a:xfrm>
          <a:prstGeom prst="rect">
            <a:avLst/>
          </a:prstGeom>
        </p:spPr>
      </p:pic>
    </p:spTree>
    <p:extLst>
      <p:ext uri="{BB962C8B-B14F-4D97-AF65-F5344CB8AC3E}">
        <p14:creationId xmlns:p14="http://schemas.microsoft.com/office/powerpoint/2010/main" val="36624503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72494" y="1067873"/>
            <a:ext cx="8332967" cy="3846033"/>
          </a:xfrm>
          <a:prstGeom prst="rect">
            <a:avLst/>
          </a:prstGeom>
        </p:spPr>
      </p:pic>
      <p:sp>
        <p:nvSpPr>
          <p:cNvPr id="12" name="Titel 15"/>
          <p:cNvSpPr>
            <a:spLocks noGrp="1"/>
          </p:cNvSpPr>
          <p:nvPr>
            <p:ph type="title"/>
          </p:nvPr>
        </p:nvSpPr>
        <p:spPr>
          <a:xfrm>
            <a:off x="572494" y="1218250"/>
            <a:ext cx="8054671" cy="4148848"/>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057407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0" y="1076447"/>
            <a:ext cx="8987939" cy="4338844"/>
          </a:xfrm>
          <a:prstGeom prst="rect">
            <a:avLst/>
          </a:prstGeom>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4814233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208599" y="3090136"/>
            <a:ext cx="6909684" cy="2302736"/>
          </a:xfrm>
          <a:prstGeom prst="rect">
            <a:avLst/>
          </a:prstGeom>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Titel 1"/>
          <p:cNvSpPr>
            <a:spLocks noGrp="1"/>
          </p:cNvSpPr>
          <p:nvPr>
            <p:ph type="title"/>
          </p:nvPr>
        </p:nvSpPr>
        <p:spPr>
          <a:xfrm>
            <a:off x="149225" y="1400175"/>
            <a:ext cx="8839200" cy="4146550"/>
          </a:xfrm>
        </p:spPr>
        <p:txBody>
          <a:bodyPr/>
          <a:lstStyle/>
          <a:p>
            <a:pPr algn="ctr"/>
            <a:r>
              <a:rPr lang="en-US" sz="1600" dirty="0" smtClean="0">
                <a:latin typeface="Verdana" panose="020B0604030504040204" pitchFamily="34" charset="0"/>
                <a:ea typeface="Verdana" panose="020B0604030504040204" pitchFamily="34" charset="0"/>
                <a:cs typeface="Verdana" panose="020B0604030504040204" pitchFamily="34" charset="0"/>
              </a:rPr>
              <a:t>Wilo-</a:t>
            </a:r>
            <a:r>
              <a:rPr lang="en-US" sz="1600" dirty="0" err="1" smtClean="0">
                <a:latin typeface="Verdana" panose="020B0604030504040204" pitchFamily="34" charset="0"/>
                <a:ea typeface="Verdana" panose="020B0604030504040204" pitchFamily="34" charset="0"/>
                <a:cs typeface="Verdana" panose="020B0604030504040204" pitchFamily="34" charset="0"/>
              </a:rPr>
              <a:t>EMUport</a:t>
            </a:r>
            <a:r>
              <a:rPr lang="en-US" sz="1600" dirty="0" smtClean="0">
                <a:latin typeface="Verdana" panose="020B0604030504040204" pitchFamily="34" charset="0"/>
                <a:ea typeface="Verdana" panose="020B0604030504040204" pitchFamily="34" charset="0"/>
                <a:cs typeface="Verdana" panose="020B0604030504040204" pitchFamily="34" charset="0"/>
              </a:rPr>
              <a:t> system de </a:t>
            </a:r>
            <a:r>
              <a:rPr lang="en-US" sz="1600" dirty="0" err="1" smtClean="0">
                <a:latin typeface="Verdana" panose="020B0604030504040204" pitchFamily="34" charset="0"/>
                <a:ea typeface="Verdana" panose="020B0604030504040204" pitchFamily="34" charset="0"/>
                <a:cs typeface="Verdana" panose="020B0604030504040204" pitchFamily="34" charset="0"/>
              </a:rPr>
              <a:t>separare</a:t>
            </a:r>
            <a:r>
              <a:rPr lang="en-US" sz="1600" dirty="0" smtClean="0">
                <a:latin typeface="Verdana" panose="020B0604030504040204" pitchFamily="34" charset="0"/>
                <a:ea typeface="Verdana" panose="020B0604030504040204" pitchFamily="34" charset="0"/>
                <a:cs typeface="Verdana" panose="020B0604030504040204" pitchFamily="34" charset="0"/>
              </a:rPr>
              <a:t> de </a:t>
            </a:r>
            <a:r>
              <a:rPr lang="en-US" sz="1600" dirty="0" err="1" smtClean="0">
                <a:latin typeface="Verdana" panose="020B0604030504040204" pitchFamily="34" charset="0"/>
                <a:ea typeface="Verdana" panose="020B0604030504040204" pitchFamily="34" charset="0"/>
                <a:cs typeface="Verdana" panose="020B0604030504040204" pitchFamily="34" charset="0"/>
              </a:rPr>
              <a:t>solide</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12"/>
          <a:stretch>
            <a:fillRect/>
          </a:stretch>
        </p:blipFill>
        <p:spPr>
          <a:xfrm>
            <a:off x="-2362202" y="1615786"/>
            <a:ext cx="8770953" cy="4102964"/>
          </a:xfrm>
          <a:prstGeom prst="rect">
            <a:avLst/>
          </a:prstGeom>
        </p:spPr>
      </p:pic>
      <p:pic>
        <p:nvPicPr>
          <p:cNvPr id="6" name="Picture 5"/>
          <p:cNvPicPr>
            <a:picLocks noChangeAspect="1"/>
          </p:cNvPicPr>
          <p:nvPr/>
        </p:nvPicPr>
        <p:blipFill>
          <a:blip r:embed="rId13"/>
          <a:stretch>
            <a:fillRect/>
          </a:stretch>
        </p:blipFill>
        <p:spPr>
          <a:xfrm>
            <a:off x="5756479" y="1659950"/>
            <a:ext cx="1386102" cy="1258807"/>
          </a:xfrm>
          <a:prstGeom prst="rect">
            <a:avLst/>
          </a:prstGeom>
        </p:spPr>
      </p:pic>
    </p:spTree>
    <p:extLst>
      <p:ext uri="{BB962C8B-B14F-4D97-AF65-F5344CB8AC3E}">
        <p14:creationId xmlns:p14="http://schemas.microsoft.com/office/powerpoint/2010/main" val="30041783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189538" y="1976520"/>
            <a:ext cx="6959941" cy="3331782"/>
          </a:xfrm>
          <a:prstGeom prst="rect">
            <a:avLst/>
          </a:prstGeom>
        </p:spPr>
      </p:pic>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Rectangle 5"/>
          <p:cNvSpPr>
            <a:spLocks noGrp="1" noChangeArrowheads="1"/>
          </p:cNvSpPr>
          <p:nvPr>
            <p:ph type="title"/>
          </p:nvPr>
        </p:nvSpPr>
        <p:spPr bwMode="auto">
          <a:xfrm>
            <a:off x="149225" y="1400175"/>
            <a:ext cx="88392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30678"/>
          <a:lstStyle>
            <a:lvl1pPr defTabSz="1042988">
              <a:lnSpc>
                <a:spcPct val="110000"/>
              </a:lnSpc>
              <a:buChar char="•"/>
              <a:defRPr sz="2000">
                <a:solidFill>
                  <a:srgbClr val="000000"/>
                </a:solidFill>
                <a:latin typeface="Verdana" pitchFamily="34" charset="0"/>
              </a:defRPr>
            </a:lvl1pPr>
            <a:lvl2pPr marL="742950" indent="-285750" defTabSz="1042988">
              <a:lnSpc>
                <a:spcPct val="110000"/>
              </a:lnSpc>
              <a:spcBef>
                <a:spcPct val="50000"/>
              </a:spcBef>
              <a:buFont typeface="Verdana" pitchFamily="34" charset="0"/>
              <a:buChar char="&gt;"/>
              <a:defRPr sz="2000">
                <a:solidFill>
                  <a:srgbClr val="000000"/>
                </a:solidFill>
                <a:latin typeface="Verdana" pitchFamily="34" charset="0"/>
              </a:defRPr>
            </a:lvl2pPr>
            <a:lvl3pPr marL="1143000" indent="-228600" defTabSz="1042988">
              <a:lnSpc>
                <a:spcPct val="110000"/>
              </a:lnSpc>
              <a:spcBef>
                <a:spcPct val="50000"/>
              </a:spcBef>
              <a:buFont typeface="Verdana" pitchFamily="34" charset="0"/>
              <a:buChar char="&gt;"/>
              <a:defRPr sz="2000">
                <a:solidFill>
                  <a:srgbClr val="000000"/>
                </a:solidFill>
                <a:latin typeface="Verdana" pitchFamily="34" charset="0"/>
              </a:defRPr>
            </a:lvl3pPr>
            <a:lvl4pPr marL="1600200" indent="-228600" defTabSz="1042988">
              <a:lnSpc>
                <a:spcPct val="110000"/>
              </a:lnSpc>
              <a:spcBef>
                <a:spcPct val="50000"/>
              </a:spcBef>
              <a:buFont typeface="Verdana" pitchFamily="34" charset="0"/>
              <a:buChar char="&gt;"/>
              <a:defRPr sz="2000">
                <a:solidFill>
                  <a:srgbClr val="CF142B"/>
                </a:solidFill>
                <a:latin typeface="Verdana" pitchFamily="34" charset="0"/>
              </a:defRPr>
            </a:lvl4pPr>
            <a:lvl5pPr marL="2057400" indent="-228600" defTabSz="1042988">
              <a:lnSpc>
                <a:spcPct val="110000"/>
              </a:lnSpc>
              <a:spcBef>
                <a:spcPct val="50000"/>
              </a:spcBef>
              <a:buSzPct val="120000"/>
              <a:buFont typeface="Verdana" pitchFamily="34" charset="0"/>
              <a:buChar char="&gt;"/>
              <a:defRPr sz="2000" b="1">
                <a:solidFill>
                  <a:srgbClr val="CF142B"/>
                </a:solidFill>
                <a:latin typeface="Verdana" pitchFamily="34" charset="0"/>
              </a:defRPr>
            </a:lvl5pPr>
            <a:lvl6pPr marL="2514600" indent="-228600" defTabSz="1042988" eaLnBrk="0" fontAlgn="base" hangingPunct="0">
              <a:lnSpc>
                <a:spcPct val="110000"/>
              </a:lnSpc>
              <a:spcBef>
                <a:spcPct val="50000"/>
              </a:spcBef>
              <a:spcAft>
                <a:spcPct val="0"/>
              </a:spcAft>
              <a:buSzPct val="120000"/>
              <a:buFont typeface="Verdana" pitchFamily="34" charset="0"/>
              <a:buChar char="&gt;"/>
              <a:defRPr sz="2000" b="1">
                <a:solidFill>
                  <a:srgbClr val="CF142B"/>
                </a:solidFill>
                <a:latin typeface="Verdana" pitchFamily="34" charset="0"/>
              </a:defRPr>
            </a:lvl6pPr>
            <a:lvl7pPr marL="2971800" indent="-228600" defTabSz="1042988" eaLnBrk="0" fontAlgn="base" hangingPunct="0">
              <a:lnSpc>
                <a:spcPct val="110000"/>
              </a:lnSpc>
              <a:spcBef>
                <a:spcPct val="50000"/>
              </a:spcBef>
              <a:spcAft>
                <a:spcPct val="0"/>
              </a:spcAft>
              <a:buSzPct val="120000"/>
              <a:buFont typeface="Verdana" pitchFamily="34" charset="0"/>
              <a:buChar char="&gt;"/>
              <a:defRPr sz="2000" b="1">
                <a:solidFill>
                  <a:srgbClr val="CF142B"/>
                </a:solidFill>
                <a:latin typeface="Verdana" pitchFamily="34" charset="0"/>
              </a:defRPr>
            </a:lvl7pPr>
            <a:lvl8pPr marL="3429000" indent="-228600" defTabSz="1042988" eaLnBrk="0" fontAlgn="base" hangingPunct="0">
              <a:lnSpc>
                <a:spcPct val="110000"/>
              </a:lnSpc>
              <a:spcBef>
                <a:spcPct val="50000"/>
              </a:spcBef>
              <a:spcAft>
                <a:spcPct val="0"/>
              </a:spcAft>
              <a:buSzPct val="120000"/>
              <a:buFont typeface="Verdana" pitchFamily="34" charset="0"/>
              <a:buChar char="&gt;"/>
              <a:defRPr sz="2000" b="1">
                <a:solidFill>
                  <a:srgbClr val="CF142B"/>
                </a:solidFill>
                <a:latin typeface="Verdana" pitchFamily="34" charset="0"/>
              </a:defRPr>
            </a:lvl8pPr>
            <a:lvl9pPr marL="3886200" indent="-228600" defTabSz="1042988" eaLnBrk="0" fontAlgn="base" hangingPunct="0">
              <a:lnSpc>
                <a:spcPct val="110000"/>
              </a:lnSpc>
              <a:spcBef>
                <a:spcPct val="50000"/>
              </a:spcBef>
              <a:spcAft>
                <a:spcPct val="0"/>
              </a:spcAft>
              <a:buSzPct val="120000"/>
              <a:buFont typeface="Verdana" pitchFamily="34" charset="0"/>
              <a:buChar char="&gt;"/>
              <a:defRPr sz="2000" b="1">
                <a:solidFill>
                  <a:srgbClr val="CF142B"/>
                </a:solidFill>
                <a:latin typeface="Verdana" pitchFamily="34" charset="0"/>
              </a:defRPr>
            </a:lvl9pPr>
          </a:lstStyle>
          <a:p>
            <a:pPr algn="ctr">
              <a:lnSpc>
                <a:spcPct val="100000"/>
              </a:lnSpc>
              <a:buFontTx/>
              <a:buNone/>
            </a:pPr>
            <a:r>
              <a:rPr lang="ro-RO" altLang="en-US" sz="1432" dirty="0">
                <a:solidFill>
                  <a:schemeClr val="tx1"/>
                </a:solidFill>
              </a:rPr>
              <a:t>Calculul costurilor energetice</a:t>
            </a:r>
            <a:r>
              <a:rPr lang="en-US" altLang="en-US" sz="1432" dirty="0">
                <a:solidFill>
                  <a:schemeClr val="tx1"/>
                </a:solidFill>
              </a:rPr>
              <a:t> </a:t>
            </a:r>
            <a:r>
              <a:rPr lang="en-US" altLang="en-US" sz="1432" dirty="0" err="1">
                <a:solidFill>
                  <a:schemeClr val="tx1"/>
                </a:solidFill>
              </a:rPr>
              <a:t>pentru</a:t>
            </a:r>
            <a:r>
              <a:rPr lang="en-US" altLang="en-US" sz="1432" dirty="0">
                <a:solidFill>
                  <a:schemeClr val="tx1"/>
                </a:solidFill>
              </a:rPr>
              <a:t>: o </a:t>
            </a:r>
            <a:r>
              <a:rPr lang="en-US" altLang="en-US" sz="1432" dirty="0" err="1">
                <a:solidFill>
                  <a:schemeClr val="tx1"/>
                </a:solidFill>
              </a:rPr>
              <a:t>statie</a:t>
            </a:r>
            <a:r>
              <a:rPr lang="en-US" altLang="en-US" sz="1432" dirty="0">
                <a:solidFill>
                  <a:schemeClr val="tx1"/>
                </a:solidFill>
              </a:rPr>
              <a:t> de </a:t>
            </a:r>
            <a:r>
              <a:rPr lang="en-US" altLang="en-US" sz="1432" dirty="0" err="1">
                <a:solidFill>
                  <a:schemeClr val="tx1"/>
                </a:solidFill>
              </a:rPr>
              <a:t>pompare</a:t>
            </a:r>
            <a:r>
              <a:rPr lang="en-US" altLang="en-US" sz="1432" dirty="0">
                <a:solidFill>
                  <a:schemeClr val="tx1"/>
                </a:solidFill>
              </a:rPr>
              <a:t> cu </a:t>
            </a:r>
            <a:br>
              <a:rPr lang="en-US" altLang="en-US" sz="1432" dirty="0">
                <a:solidFill>
                  <a:schemeClr val="tx1"/>
                </a:solidFill>
              </a:rPr>
            </a:br>
            <a:r>
              <a:rPr lang="en-US" altLang="en-US" sz="1432" dirty="0" err="1">
                <a:solidFill>
                  <a:schemeClr val="tx1"/>
                </a:solidFill>
              </a:rPr>
              <a:t>separare</a:t>
            </a:r>
            <a:r>
              <a:rPr lang="en-US" altLang="en-US" sz="1432" dirty="0">
                <a:solidFill>
                  <a:schemeClr val="tx1"/>
                </a:solidFill>
              </a:rPr>
              <a:t> de </a:t>
            </a:r>
            <a:r>
              <a:rPr lang="en-US" altLang="en-US" sz="1432" dirty="0" err="1">
                <a:solidFill>
                  <a:schemeClr val="tx1"/>
                </a:solidFill>
              </a:rPr>
              <a:t>solide</a:t>
            </a:r>
            <a:r>
              <a:rPr lang="en-US" altLang="en-US" sz="1432" dirty="0">
                <a:solidFill>
                  <a:schemeClr val="tx1"/>
                </a:solidFill>
              </a:rPr>
              <a:t> </a:t>
            </a:r>
            <a:r>
              <a:rPr lang="en-US" altLang="en-US" sz="1432" dirty="0" err="1">
                <a:solidFill>
                  <a:schemeClr val="tx1"/>
                </a:solidFill>
              </a:rPr>
              <a:t>si</a:t>
            </a:r>
            <a:r>
              <a:rPr lang="en-US" altLang="en-US" sz="1432" dirty="0">
                <a:solidFill>
                  <a:schemeClr val="tx1"/>
                </a:solidFill>
              </a:rPr>
              <a:t> o </a:t>
            </a:r>
            <a:r>
              <a:rPr lang="en-US" altLang="en-US" sz="1432" dirty="0" err="1">
                <a:solidFill>
                  <a:schemeClr val="tx1"/>
                </a:solidFill>
              </a:rPr>
              <a:t>si</a:t>
            </a:r>
            <a:r>
              <a:rPr lang="en-US" altLang="en-US" sz="1432" dirty="0">
                <a:solidFill>
                  <a:schemeClr val="tx1"/>
                </a:solidFill>
              </a:rPr>
              <a:t> o </a:t>
            </a:r>
            <a:r>
              <a:rPr lang="en-US" altLang="en-US" sz="1432" dirty="0" err="1">
                <a:solidFill>
                  <a:schemeClr val="tx1"/>
                </a:solidFill>
              </a:rPr>
              <a:t>statie</a:t>
            </a:r>
            <a:r>
              <a:rPr lang="en-US" altLang="en-US" sz="1432" dirty="0">
                <a:solidFill>
                  <a:schemeClr val="tx1"/>
                </a:solidFill>
              </a:rPr>
              <a:t> de </a:t>
            </a:r>
            <a:r>
              <a:rPr lang="en-US" altLang="en-US" sz="1432" dirty="0" err="1">
                <a:solidFill>
                  <a:schemeClr val="tx1"/>
                </a:solidFill>
              </a:rPr>
              <a:t>pompare</a:t>
            </a:r>
            <a:r>
              <a:rPr lang="en-US" altLang="en-US" sz="1432" dirty="0">
                <a:solidFill>
                  <a:schemeClr val="tx1"/>
                </a:solidFill>
              </a:rPr>
              <a:t> cu </a:t>
            </a:r>
            <a:r>
              <a:rPr lang="en-US" altLang="en-US" sz="1432" dirty="0" err="1">
                <a:solidFill>
                  <a:schemeClr val="tx1"/>
                </a:solidFill>
              </a:rPr>
              <a:t>instalare</a:t>
            </a:r>
            <a:r>
              <a:rPr lang="en-US" altLang="en-US" sz="1432" dirty="0">
                <a:solidFill>
                  <a:schemeClr val="tx1"/>
                </a:solidFill>
              </a:rPr>
              <a:t> </a:t>
            </a:r>
            <a:r>
              <a:rPr lang="en-US" altLang="en-US" sz="1432" dirty="0" err="1" smtClean="0">
                <a:solidFill>
                  <a:schemeClr val="tx1"/>
                </a:solidFill>
              </a:rPr>
              <a:t>umeda</a:t>
            </a:r>
            <a:r>
              <a:rPr lang="en-US" altLang="en-US" sz="1432" dirty="0" smtClean="0">
                <a:solidFill>
                  <a:schemeClr val="tx1"/>
                </a:solidFill>
              </a:rPr>
              <a:t/>
            </a:r>
            <a:br>
              <a:rPr lang="en-US" altLang="en-US" sz="1432" dirty="0" smtClean="0">
                <a:solidFill>
                  <a:schemeClr val="tx1"/>
                </a:solidFill>
              </a:rPr>
            </a:br>
            <a:r>
              <a:rPr lang="en-US" altLang="en-US" sz="1432" dirty="0">
                <a:solidFill>
                  <a:schemeClr val="tx1"/>
                </a:solidFill>
              </a:rPr>
              <a:t/>
            </a:r>
            <a:br>
              <a:rPr lang="en-US" altLang="en-US" sz="1432" dirty="0">
                <a:solidFill>
                  <a:schemeClr val="tx1"/>
                </a:solidFill>
              </a:rPr>
            </a:br>
            <a:endParaRPr lang="ro-RO" altLang="en-US" sz="1432" dirty="0">
              <a:solidFill>
                <a:schemeClr val="tx1"/>
              </a:solidFill>
            </a:endParaRPr>
          </a:p>
        </p:txBody>
      </p:sp>
    </p:spTree>
    <p:extLst>
      <p:ext uri="{BB962C8B-B14F-4D97-AF65-F5344CB8AC3E}">
        <p14:creationId xmlns:p14="http://schemas.microsoft.com/office/powerpoint/2010/main" val="35916848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635579" y="1910506"/>
            <a:ext cx="4279420" cy="2775005"/>
          </a:xfrm>
          <a:prstGeom prst="rect">
            <a:avLst/>
          </a:prstGeom>
        </p:spPr>
      </p:pic>
      <p:sp>
        <p:nvSpPr>
          <p:cNvPr id="12" name="Titel 15"/>
          <p:cNvSpPr>
            <a:spLocks noGrp="1"/>
          </p:cNvSpPr>
          <p:nvPr>
            <p:ph type="title"/>
          </p:nvPr>
        </p:nvSpPr>
        <p:spPr>
          <a:xfrm>
            <a:off x="116935" y="967531"/>
            <a:ext cx="8839199" cy="4147051"/>
          </a:xfrm>
        </p:spPr>
        <p:txBody>
          <a:bodyPr/>
          <a:lstStyle/>
          <a:p>
            <a:pPr algn="ctr"/>
            <a:r>
              <a:rPr lang="en-US" sz="1600" dirty="0" smtClean="0"/>
              <a:t/>
            </a:r>
            <a:br>
              <a:rPr lang="en-US" sz="1600" dirty="0" smtClean="0"/>
            </a:br>
            <a:r>
              <a:rPr lang="ro-RO" sz="1600" dirty="0" smtClean="0"/>
              <a:t>S</a:t>
            </a:r>
            <a:r>
              <a:rPr lang="de-DE" sz="1600" dirty="0"/>
              <a:t>isteme de </a:t>
            </a:r>
            <a:r>
              <a:rPr lang="de-DE" sz="1600" dirty="0" smtClean="0"/>
              <a:t>aerare WILO</a:t>
            </a:r>
            <a:endParaRPr lang="ro-RO" sz="1600" b="1" dirty="0">
              <a:solidFill>
                <a:srgbClr val="002060"/>
              </a:solidFill>
            </a:endParaRPr>
          </a:p>
        </p:txBody>
      </p:sp>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42307423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944820" y="2004380"/>
            <a:ext cx="5889246" cy="3176291"/>
          </a:xfrm>
          <a:prstGeom prst="rect">
            <a:avLst/>
          </a:prstGeom>
        </p:spPr>
      </p:pic>
      <p:pic>
        <p:nvPicPr>
          <p:cNvPr id="5" name="Picture 4"/>
          <p:cNvPicPr>
            <a:picLocks noChangeAspect="1"/>
          </p:cNvPicPr>
          <p:nvPr/>
        </p:nvPicPr>
        <p:blipFill>
          <a:blip r:embed="rId5"/>
          <a:stretch>
            <a:fillRect/>
          </a:stretch>
        </p:blipFill>
        <p:spPr>
          <a:xfrm>
            <a:off x="7217422" y="1864160"/>
            <a:ext cx="1231499" cy="3456732"/>
          </a:xfrm>
          <a:prstGeom prst="rect">
            <a:avLst/>
          </a:prstGeom>
        </p:spPr>
      </p:pic>
      <p:sp>
        <p:nvSpPr>
          <p:cNvPr id="12" name="Titel 15"/>
          <p:cNvSpPr>
            <a:spLocks noGrp="1"/>
          </p:cNvSpPr>
          <p:nvPr>
            <p:ph type="title"/>
          </p:nvPr>
        </p:nvSpPr>
        <p:spPr>
          <a:xfrm>
            <a:off x="148740" y="1400224"/>
            <a:ext cx="8839199" cy="4147051"/>
          </a:xfrm>
        </p:spPr>
        <p:txBody>
          <a:bodyPr/>
          <a:lstStyle/>
          <a:p>
            <a:pPr algn="ctr"/>
            <a:r>
              <a:rPr lang="de-DE" sz="1600" dirty="0"/>
              <a:t>Aeratoare Wilo Air</a:t>
            </a:r>
            <a:endParaRPr lang="ro-RO" sz="1600" b="1" dirty="0">
              <a:solidFill>
                <a:srgbClr val="002060"/>
              </a:solidFill>
            </a:endParaRPr>
          </a:p>
        </p:txBody>
      </p:sp>
      <p:pic>
        <p:nvPicPr>
          <p:cNvPr id="2" name="Рисунок 1"/>
          <p:cNvPicPr>
            <a:picLocks noChangeAspect="1"/>
          </p:cNvPicPr>
          <p:nvPr/>
        </p:nvPicPr>
        <p:blipFill>
          <a:blip r:embed="rId6"/>
          <a:stretch>
            <a:fillRect/>
          </a:stretch>
        </p:blipFill>
        <p:spPr>
          <a:xfrm>
            <a:off x="6914999" y="5652843"/>
            <a:ext cx="1619819" cy="490855"/>
          </a:xfrm>
          <a:prstGeom prst="rect">
            <a:avLst/>
          </a:prstGeom>
        </p:spPr>
      </p:pic>
      <p:pic>
        <p:nvPicPr>
          <p:cNvPr id="13" name="Рисунок 12"/>
          <p:cNvPicPr/>
          <p:nvPr/>
        </p:nvPicPr>
        <p:blipFill>
          <a:blip r:embed="rId7">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8"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9">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34167363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7" name="Picture 2"/>
          <p:cNvPicPr>
            <a:picLocks noChangeAspect="1" noChangeArrowheads="1"/>
          </p:cNvPicPr>
          <p:nvPr/>
        </p:nvPicPr>
        <p:blipFill>
          <a:blip r:embed="rId12">
            <a:extLst>
              <a:ext uri="{28A0092B-C50C-407E-A947-70E740481C1C}">
                <a14:useLocalDpi xmlns:a14="http://schemas.microsoft.com/office/drawing/2010/main" val="0"/>
              </a:ext>
            </a:extLst>
          </a:blip>
          <a:srcRect t="12488" b="12488"/>
          <a:stretch>
            <a:fillRect/>
          </a:stretch>
        </p:blipFill>
        <p:spPr bwMode="auto">
          <a:xfrm>
            <a:off x="148740" y="1299142"/>
            <a:ext cx="8987938" cy="4166855"/>
          </a:xfrm>
          <a:prstGeom prst="rect">
            <a:avLst/>
          </a:prstGeom>
          <a:noFill/>
          <a:ln w="9525">
            <a:noFill/>
            <a:miter lim="800000"/>
            <a:headEnd/>
            <a:tailEnd/>
          </a:ln>
          <a:effectLst/>
        </p:spPr>
      </p:pic>
      <p:sp>
        <p:nvSpPr>
          <p:cNvPr id="19" name="Titel 2"/>
          <p:cNvSpPr txBox="1">
            <a:spLocks/>
          </p:cNvSpPr>
          <p:nvPr/>
        </p:nvSpPr>
        <p:spPr bwMode="auto">
          <a:xfrm>
            <a:off x="148740" y="3985834"/>
            <a:ext cx="8987938" cy="5648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b="0" kern="0" dirty="0" err="1" smtClean="0">
                <a:solidFill>
                  <a:schemeClr val="tx1"/>
                </a:solidFill>
              </a:rPr>
              <a:t>Calculul</a:t>
            </a:r>
            <a:r>
              <a:rPr lang="en-GB" b="0" kern="0" dirty="0" smtClean="0">
                <a:solidFill>
                  <a:schemeClr val="tx1"/>
                </a:solidFill>
              </a:rPr>
              <a:t> </a:t>
            </a:r>
            <a:r>
              <a:rPr lang="en-GB" b="0" kern="0" dirty="0" err="1" smtClean="0">
                <a:solidFill>
                  <a:schemeClr val="tx1"/>
                </a:solidFill>
              </a:rPr>
              <a:t>ciclului</a:t>
            </a:r>
            <a:r>
              <a:rPr lang="en-GB" b="0" kern="0" dirty="0" smtClean="0">
                <a:solidFill>
                  <a:schemeClr val="tx1"/>
                </a:solidFill>
              </a:rPr>
              <a:t> de </a:t>
            </a:r>
            <a:r>
              <a:rPr lang="en-GB" b="0" kern="0" dirty="0" err="1" smtClean="0">
                <a:solidFill>
                  <a:schemeClr val="tx1"/>
                </a:solidFill>
              </a:rPr>
              <a:t>viata</a:t>
            </a:r>
            <a:r>
              <a:rPr lang="en-GB" b="0" kern="0" dirty="0" smtClean="0">
                <a:solidFill>
                  <a:schemeClr val="tx1"/>
                </a:solidFill>
              </a:rPr>
              <a:t> a </a:t>
            </a:r>
            <a:r>
              <a:rPr lang="en-GB" b="0" kern="0" dirty="0" err="1" smtClean="0">
                <a:solidFill>
                  <a:schemeClr val="tx1"/>
                </a:solidFill>
              </a:rPr>
              <a:t>agregatelor</a:t>
            </a:r>
            <a:r>
              <a:rPr lang="en-GB" b="0" kern="0" dirty="0" smtClean="0">
                <a:solidFill>
                  <a:schemeClr val="tx1"/>
                </a:solidFill>
              </a:rPr>
              <a:t> de </a:t>
            </a:r>
            <a:r>
              <a:rPr lang="en-GB" b="0" kern="0" dirty="0" err="1" smtClean="0">
                <a:solidFill>
                  <a:schemeClr val="tx1"/>
                </a:solidFill>
              </a:rPr>
              <a:t>pompare</a:t>
            </a:r>
            <a:endParaRPr lang="en-GB" b="0" kern="0" dirty="0">
              <a:solidFill>
                <a:schemeClr val="tx1"/>
              </a:solidFill>
            </a:endParaRPr>
          </a:p>
        </p:txBody>
      </p:sp>
      <p:sp>
        <p:nvSpPr>
          <p:cNvPr id="20" name="Untertitel 3"/>
          <p:cNvSpPr txBox="1">
            <a:spLocks/>
          </p:cNvSpPr>
          <p:nvPr/>
        </p:nvSpPr>
        <p:spPr bwMode="auto">
          <a:xfrm>
            <a:off x="148740" y="4696207"/>
            <a:ext cx="8995260" cy="622921"/>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fontAlgn="base">
              <a:spcBef>
                <a:spcPts val="400"/>
              </a:spcBef>
              <a:spcAft>
                <a:spcPts val="800"/>
              </a:spcAft>
              <a:buClr>
                <a:srgbClr val="C80F0F"/>
              </a:buClr>
              <a:buFont typeface="Arial" charset="0"/>
              <a:buChar char="•"/>
              <a:tabLst>
                <a:tab pos="2190750" algn="l"/>
              </a:tabLst>
              <a:defRPr sz="1800">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sz="1800">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sz="1800">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sz="1800">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sz="180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indent="0">
              <a:buNone/>
            </a:pPr>
            <a:r>
              <a:rPr lang="en-GB" sz="1000" b="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2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Sergiu Zagurean</a:t>
            </a:r>
          </a:p>
          <a:p>
            <a:pPr marL="0" indent="0">
              <a:buNone/>
            </a:pPr>
            <a:r>
              <a:rPr lang="en-GB" sz="1000" b="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b="0" kern="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WIlO</a:t>
            </a:r>
            <a:r>
              <a:rPr lang="en-GB" sz="1000" b="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Romania SRL</a:t>
            </a:r>
            <a:r>
              <a:rPr lang="en-GB" sz="1000" b="0" kern="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97035" y="3996647"/>
            <a:ext cx="1078992" cy="463296"/>
          </a:xfrm>
          <a:prstGeom prst="rect">
            <a:avLst/>
          </a:prstGeom>
        </p:spPr>
      </p:pic>
    </p:spTree>
    <p:extLst>
      <p:ext uri="{BB962C8B-B14F-4D97-AF65-F5344CB8AC3E}">
        <p14:creationId xmlns:p14="http://schemas.microsoft.com/office/powerpoint/2010/main" val="1233461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902087" y="1551506"/>
            <a:ext cx="7232098" cy="3841365"/>
          </a:xfrm>
          <a:prstGeom prst="rect">
            <a:avLst/>
          </a:prstGeom>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11568463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3"/>
          <p:cNvSpPr txBox="1">
            <a:spLocks noGrp="1"/>
          </p:cNvSpPr>
          <p:nvPr>
            <p:ph type="title"/>
          </p:nvPr>
        </p:nvSpPr>
        <p:spPr>
          <a:xfrm>
            <a:off x="149225" y="1400175"/>
            <a:ext cx="8839200" cy="3477875"/>
          </a:xfrm>
          <a:prstGeom prst="rect">
            <a:avLst/>
          </a:prstGeom>
          <a:noFill/>
        </p:spPr>
        <p:txBody>
          <a:bodyPr wrap="square" rtlCol="0">
            <a:spAutoFit/>
          </a:bodyPr>
          <a:lstStyle/>
          <a:p>
            <a:r>
              <a:rPr lang="en-US" sz="2000" dirty="0" smtClean="0">
                <a:latin typeface="+mj-lt"/>
              </a:rPr>
              <a:t>	</a:t>
            </a:r>
            <a:r>
              <a:rPr lang="en-US" sz="2000" dirty="0" err="1" smtClean="0">
                <a:latin typeface="+mj-lt"/>
              </a:rPr>
              <a:t>Acolo</a:t>
            </a:r>
            <a:r>
              <a:rPr lang="en-US" sz="2000" dirty="0" smtClean="0">
                <a:latin typeface="+mj-lt"/>
              </a:rPr>
              <a:t> </a:t>
            </a:r>
            <a:r>
              <a:rPr lang="en-US" sz="2000" dirty="0" err="1">
                <a:latin typeface="+mj-lt"/>
              </a:rPr>
              <a:t>unde</a:t>
            </a:r>
            <a:r>
              <a:rPr lang="en-US" sz="2000" dirty="0">
                <a:latin typeface="+mj-lt"/>
              </a:rPr>
              <a:t> de ex. </a:t>
            </a:r>
            <a:r>
              <a:rPr lang="en-US" sz="2000" dirty="0" err="1">
                <a:latin typeface="+mj-lt"/>
              </a:rPr>
              <a:t>utilizarea</a:t>
            </a:r>
            <a:r>
              <a:rPr lang="en-US" sz="2000" dirty="0">
                <a:latin typeface="+mj-lt"/>
              </a:rPr>
              <a:t> </a:t>
            </a:r>
            <a:r>
              <a:rPr lang="en-US" sz="2000" dirty="0" err="1">
                <a:latin typeface="+mj-lt"/>
              </a:rPr>
              <a:t>pompelor</a:t>
            </a:r>
            <a:r>
              <a:rPr lang="en-US" sz="2000" dirty="0">
                <a:latin typeface="+mj-lt"/>
              </a:rPr>
              <a:t> de </a:t>
            </a:r>
            <a:r>
              <a:rPr lang="en-US" sz="2000" dirty="0" err="1">
                <a:latin typeface="+mj-lt"/>
              </a:rPr>
              <a:t>înaltă</a:t>
            </a:r>
            <a:r>
              <a:rPr lang="en-US" sz="2000" dirty="0">
                <a:latin typeface="+mj-lt"/>
              </a:rPr>
              <a:t> </a:t>
            </a:r>
            <a:r>
              <a:rPr lang="en-US" sz="2000" dirty="0" err="1">
                <a:latin typeface="+mj-lt"/>
              </a:rPr>
              <a:t>eficienţă</a:t>
            </a:r>
            <a:endParaRPr lang="en-US" sz="2000" dirty="0">
              <a:latin typeface="+mj-lt"/>
            </a:endParaRPr>
          </a:p>
          <a:p>
            <a:pPr algn="ctr"/>
            <a:r>
              <a:rPr lang="it-IT" sz="2000" dirty="0">
                <a:latin typeface="+mj-lt"/>
              </a:rPr>
              <a:t>implică şi costuri mai mari, se va invoca argumentul convingător al reducerii </a:t>
            </a:r>
            <a:r>
              <a:rPr lang="it-IT" sz="2000" dirty="0" smtClean="0">
                <a:latin typeface="+mj-lt"/>
              </a:rPr>
              <a:t>substanţiale </a:t>
            </a:r>
            <a:r>
              <a:rPr lang="en-US" sz="2000" dirty="0" smtClean="0">
                <a:latin typeface="+mj-lt"/>
              </a:rPr>
              <a:t>a </a:t>
            </a:r>
            <a:r>
              <a:rPr lang="en-US" sz="2000" dirty="0" err="1">
                <a:latin typeface="+mj-lt"/>
              </a:rPr>
              <a:t>cheltuielor</a:t>
            </a:r>
            <a:r>
              <a:rPr lang="en-US" sz="2000" dirty="0">
                <a:latin typeface="+mj-lt"/>
              </a:rPr>
              <a:t> cu </a:t>
            </a:r>
            <a:r>
              <a:rPr lang="en-US" sz="2000" dirty="0" err="1">
                <a:latin typeface="+mj-lt"/>
              </a:rPr>
              <a:t>energia</a:t>
            </a:r>
            <a:r>
              <a:rPr lang="en-US" sz="2000" dirty="0">
                <a:latin typeface="+mj-lt"/>
              </a:rPr>
              <a:t> </a:t>
            </a:r>
            <a:r>
              <a:rPr lang="en-US" sz="2000" dirty="0" err="1">
                <a:latin typeface="+mj-lt"/>
              </a:rPr>
              <a:t>electrică</a:t>
            </a:r>
            <a:r>
              <a:rPr lang="en-US" sz="2000" dirty="0">
                <a:latin typeface="+mj-lt"/>
              </a:rPr>
              <a:t>. Wilo </a:t>
            </a:r>
            <a:r>
              <a:rPr lang="en-US" sz="2000" dirty="0" err="1">
                <a:latin typeface="+mj-lt"/>
              </a:rPr>
              <a:t>vă</a:t>
            </a:r>
            <a:r>
              <a:rPr lang="en-US" sz="2000" dirty="0">
                <a:latin typeface="+mj-lt"/>
              </a:rPr>
              <a:t> </a:t>
            </a:r>
            <a:r>
              <a:rPr lang="en-US" sz="2000" dirty="0" err="1">
                <a:latin typeface="+mj-lt"/>
              </a:rPr>
              <a:t>acordă</a:t>
            </a:r>
            <a:r>
              <a:rPr lang="en-US" sz="2000" dirty="0">
                <a:latin typeface="+mj-lt"/>
              </a:rPr>
              <a:t> </a:t>
            </a:r>
            <a:r>
              <a:rPr lang="en-US" sz="2000" dirty="0" err="1">
                <a:latin typeface="+mj-lt"/>
              </a:rPr>
              <a:t>sprijin</a:t>
            </a:r>
            <a:r>
              <a:rPr lang="en-US" sz="2000" dirty="0">
                <a:latin typeface="+mj-lt"/>
              </a:rPr>
              <a:t> </a:t>
            </a:r>
            <a:r>
              <a:rPr lang="en-US" sz="2000" dirty="0" err="1">
                <a:latin typeface="+mj-lt"/>
              </a:rPr>
              <a:t>în</a:t>
            </a:r>
            <a:r>
              <a:rPr lang="en-US" sz="2000" dirty="0">
                <a:latin typeface="+mj-lt"/>
              </a:rPr>
              <a:t> </a:t>
            </a:r>
            <a:r>
              <a:rPr lang="en-US" sz="2000" dirty="0" err="1">
                <a:latin typeface="+mj-lt"/>
              </a:rPr>
              <a:t>acest</a:t>
            </a:r>
            <a:r>
              <a:rPr lang="en-US" sz="2000" dirty="0">
                <a:latin typeface="+mj-lt"/>
              </a:rPr>
              <a:t> </a:t>
            </a:r>
            <a:r>
              <a:rPr lang="en-US" sz="2000" dirty="0" err="1">
                <a:latin typeface="+mj-lt"/>
              </a:rPr>
              <a:t>sens</a:t>
            </a:r>
            <a:r>
              <a:rPr lang="en-US" sz="2000" dirty="0">
                <a:latin typeface="+mj-lt"/>
              </a:rPr>
              <a:t> </a:t>
            </a:r>
            <a:r>
              <a:rPr lang="en-US" sz="2000" dirty="0" err="1">
                <a:latin typeface="+mj-lt"/>
              </a:rPr>
              <a:t>prin</a:t>
            </a:r>
            <a:r>
              <a:rPr lang="en-US" sz="2000" dirty="0">
                <a:latin typeface="+mj-lt"/>
              </a:rPr>
              <a:t> </a:t>
            </a:r>
            <a:r>
              <a:rPr lang="en-US" sz="2000" dirty="0" err="1" smtClean="0">
                <a:latin typeface="+mj-lt"/>
              </a:rPr>
              <a:t>calculul</a:t>
            </a:r>
            <a:r>
              <a:rPr lang="en-US" sz="2000" dirty="0" smtClean="0">
                <a:latin typeface="+mj-lt"/>
              </a:rPr>
              <a:t> </a:t>
            </a:r>
            <a:r>
              <a:rPr lang="en-US" sz="2000" dirty="0" err="1" smtClean="0">
                <a:latin typeface="+mj-lt"/>
              </a:rPr>
              <a:t>rentabilităţii</a:t>
            </a:r>
            <a:r>
              <a:rPr lang="en-US" sz="2000" dirty="0" smtClean="0">
                <a:latin typeface="+mj-lt"/>
              </a:rPr>
              <a:t> </a:t>
            </a:r>
            <a:r>
              <a:rPr lang="en-US" sz="2000" dirty="0" err="1">
                <a:latin typeface="+mj-lt"/>
              </a:rPr>
              <a:t>pe</a:t>
            </a:r>
            <a:r>
              <a:rPr lang="en-US" sz="2000" dirty="0">
                <a:latin typeface="+mj-lt"/>
              </a:rPr>
              <a:t> </a:t>
            </a:r>
            <a:r>
              <a:rPr lang="en-US" sz="2000" dirty="0" err="1">
                <a:latin typeface="+mj-lt"/>
              </a:rPr>
              <a:t>baza</a:t>
            </a:r>
            <a:r>
              <a:rPr lang="en-US" sz="2000" dirty="0">
                <a:latin typeface="+mj-lt"/>
              </a:rPr>
              <a:t> </a:t>
            </a:r>
            <a:r>
              <a:rPr lang="en-US" sz="2000" dirty="0" err="1">
                <a:latin typeface="+mj-lt"/>
              </a:rPr>
              <a:t>formularului</a:t>
            </a:r>
            <a:r>
              <a:rPr lang="en-US" sz="2000" dirty="0">
                <a:latin typeface="+mj-lt"/>
              </a:rPr>
              <a:t> LCC-Check. Cu </a:t>
            </a:r>
            <a:r>
              <a:rPr lang="en-US" sz="2000" dirty="0" err="1">
                <a:latin typeface="+mj-lt"/>
              </a:rPr>
              <a:t>ajutorul</a:t>
            </a:r>
            <a:r>
              <a:rPr lang="en-US" sz="2000" dirty="0">
                <a:latin typeface="+mj-lt"/>
              </a:rPr>
              <a:t> </a:t>
            </a:r>
            <a:r>
              <a:rPr lang="en-US" sz="2000" dirty="0" err="1">
                <a:latin typeface="+mj-lt"/>
              </a:rPr>
              <a:t>calculaţiei</a:t>
            </a:r>
            <a:r>
              <a:rPr lang="en-US" sz="2000" dirty="0">
                <a:latin typeface="+mj-lt"/>
              </a:rPr>
              <a:t> </a:t>
            </a:r>
            <a:r>
              <a:rPr lang="en-US" sz="2000" b="1" u="sng" dirty="0" smtClean="0">
                <a:latin typeface="+mj-lt"/>
                <a:hlinkClick r:id="rId11"/>
              </a:rPr>
              <a:t>lcc-check.wilo.com</a:t>
            </a:r>
            <a:r>
              <a:rPr lang="en-US" sz="2000" dirty="0" smtClean="0">
                <a:latin typeface="+mj-lt"/>
              </a:rPr>
              <a:t> </a:t>
            </a:r>
            <a:r>
              <a:rPr lang="it-IT" sz="2000" dirty="0" smtClean="0">
                <a:latin typeface="+mj-lt"/>
              </a:rPr>
              <a:t>pot </a:t>
            </a:r>
            <a:r>
              <a:rPr lang="it-IT" sz="2000" dirty="0">
                <a:latin typeface="+mj-lt"/>
              </a:rPr>
              <a:t>fi comparate diversele costuri pe un ciclu de viaţă al diferitelor tipuri de pompe </a:t>
            </a:r>
            <a:r>
              <a:rPr lang="it-IT" sz="2000" dirty="0" smtClean="0">
                <a:latin typeface="+mj-lt"/>
              </a:rPr>
              <a:t>cu </a:t>
            </a:r>
            <a:r>
              <a:rPr lang="en-US" sz="2000" dirty="0" err="1" smtClean="0">
                <a:latin typeface="+mj-lt"/>
              </a:rPr>
              <a:t>costurile</a:t>
            </a:r>
            <a:r>
              <a:rPr lang="en-US" sz="2000" dirty="0" smtClean="0">
                <a:latin typeface="+mj-lt"/>
              </a:rPr>
              <a:t> </a:t>
            </a:r>
            <a:r>
              <a:rPr lang="en-US" sz="2000" dirty="0" err="1">
                <a:latin typeface="+mj-lt"/>
              </a:rPr>
              <a:t>pompelor</a:t>
            </a:r>
            <a:r>
              <a:rPr lang="en-US" sz="2000" dirty="0">
                <a:latin typeface="+mj-lt"/>
              </a:rPr>
              <a:t> de </a:t>
            </a:r>
            <a:r>
              <a:rPr lang="en-US" sz="2000" dirty="0" err="1">
                <a:latin typeface="+mj-lt"/>
              </a:rPr>
              <a:t>înaltă</a:t>
            </a:r>
            <a:r>
              <a:rPr lang="en-US" sz="2000" dirty="0">
                <a:latin typeface="+mj-lt"/>
              </a:rPr>
              <a:t> </a:t>
            </a:r>
            <a:r>
              <a:rPr lang="en-US" sz="2000" dirty="0" err="1">
                <a:latin typeface="+mj-lt"/>
              </a:rPr>
              <a:t>eficienţă</a:t>
            </a:r>
            <a:r>
              <a:rPr lang="en-US" sz="2000" dirty="0">
                <a:latin typeface="+mj-lt"/>
              </a:rPr>
              <a:t> </a:t>
            </a:r>
            <a:r>
              <a:rPr lang="en-US" sz="2000" dirty="0" err="1">
                <a:latin typeface="+mj-lt"/>
              </a:rPr>
              <a:t>marca</a:t>
            </a:r>
            <a:r>
              <a:rPr lang="en-US" sz="2000" dirty="0">
                <a:latin typeface="+mj-lt"/>
              </a:rPr>
              <a:t> Wilo. </a:t>
            </a:r>
            <a:r>
              <a:rPr lang="en-US" sz="2000" dirty="0" err="1">
                <a:latin typeface="+mj-lt"/>
              </a:rPr>
              <a:t>Astfel</a:t>
            </a:r>
            <a:r>
              <a:rPr lang="en-US" sz="2000" dirty="0">
                <a:latin typeface="+mj-lt"/>
              </a:rPr>
              <a:t> se </a:t>
            </a:r>
            <a:r>
              <a:rPr lang="en-US" sz="2000" dirty="0" err="1">
                <a:latin typeface="+mj-lt"/>
              </a:rPr>
              <a:t>poate</a:t>
            </a:r>
            <a:r>
              <a:rPr lang="en-US" sz="2000" dirty="0">
                <a:latin typeface="+mj-lt"/>
              </a:rPr>
              <a:t> </a:t>
            </a:r>
            <a:r>
              <a:rPr lang="en-US" sz="2000" dirty="0" err="1">
                <a:latin typeface="+mj-lt"/>
              </a:rPr>
              <a:t>demonstra</a:t>
            </a:r>
            <a:r>
              <a:rPr lang="en-US" sz="2000" dirty="0">
                <a:latin typeface="+mj-lt"/>
              </a:rPr>
              <a:t> de </a:t>
            </a:r>
            <a:r>
              <a:rPr lang="en-US" sz="2000" dirty="0" err="1" smtClean="0">
                <a:latin typeface="+mj-lt"/>
              </a:rPr>
              <a:t>regulă</a:t>
            </a:r>
            <a:r>
              <a:rPr lang="en-US" sz="2000" dirty="0" smtClean="0">
                <a:latin typeface="+mj-lt"/>
              </a:rPr>
              <a:t> </a:t>
            </a:r>
            <a:r>
              <a:rPr lang="en-US" sz="2000" dirty="0" err="1" smtClean="0">
                <a:latin typeface="+mj-lt"/>
              </a:rPr>
              <a:t>că</a:t>
            </a:r>
            <a:r>
              <a:rPr lang="en-US" sz="2000" dirty="0" smtClean="0">
                <a:latin typeface="+mj-lt"/>
              </a:rPr>
              <a:t> </a:t>
            </a:r>
            <a:r>
              <a:rPr lang="en-US" sz="2000" dirty="0" err="1">
                <a:latin typeface="+mj-lt"/>
              </a:rPr>
              <a:t>economiile</a:t>
            </a:r>
            <a:r>
              <a:rPr lang="en-US" sz="2000" dirty="0">
                <a:latin typeface="+mj-lt"/>
              </a:rPr>
              <a:t> </a:t>
            </a:r>
            <a:r>
              <a:rPr lang="en-US" sz="2000" dirty="0" err="1">
                <a:latin typeface="+mj-lt"/>
              </a:rPr>
              <a:t>făcute</a:t>
            </a:r>
            <a:r>
              <a:rPr lang="en-US" sz="2000" dirty="0">
                <a:latin typeface="+mj-lt"/>
              </a:rPr>
              <a:t> cu </a:t>
            </a:r>
            <a:r>
              <a:rPr lang="en-US" sz="2000" dirty="0" err="1">
                <a:latin typeface="+mj-lt"/>
              </a:rPr>
              <a:t>energia</a:t>
            </a:r>
            <a:r>
              <a:rPr lang="en-US" sz="2000" dirty="0">
                <a:latin typeface="+mj-lt"/>
              </a:rPr>
              <a:t> </a:t>
            </a:r>
            <a:r>
              <a:rPr lang="en-US" sz="2000" dirty="0" err="1">
                <a:latin typeface="+mj-lt"/>
              </a:rPr>
              <a:t>electrică</a:t>
            </a:r>
            <a:r>
              <a:rPr lang="en-US" sz="2000" dirty="0">
                <a:latin typeface="+mj-lt"/>
              </a:rPr>
              <a:t> </a:t>
            </a:r>
            <a:r>
              <a:rPr lang="en-US" sz="2000" dirty="0" err="1">
                <a:latin typeface="+mj-lt"/>
              </a:rPr>
              <a:t>amortizează</a:t>
            </a:r>
            <a:r>
              <a:rPr lang="en-US" sz="2000" dirty="0">
                <a:latin typeface="+mj-lt"/>
              </a:rPr>
              <a:t> rapid </a:t>
            </a:r>
            <a:r>
              <a:rPr lang="en-US" sz="2000" dirty="0" err="1">
                <a:latin typeface="+mj-lt"/>
              </a:rPr>
              <a:t>costurile</a:t>
            </a:r>
            <a:r>
              <a:rPr lang="en-US" sz="2000" dirty="0">
                <a:latin typeface="+mj-lt"/>
              </a:rPr>
              <a:t> </a:t>
            </a:r>
            <a:r>
              <a:rPr lang="en-US" sz="2000" dirty="0" err="1">
                <a:latin typeface="+mj-lt"/>
              </a:rPr>
              <a:t>suplimentare</a:t>
            </a:r>
            <a:r>
              <a:rPr lang="en-US" sz="2000" dirty="0">
                <a:latin typeface="+mj-lt"/>
              </a:rPr>
              <a:t>.</a:t>
            </a:r>
          </a:p>
          <a:p>
            <a:r>
              <a:rPr lang="en-US" sz="2000" dirty="0" err="1">
                <a:latin typeface="+mj-lt"/>
              </a:rPr>
              <a:t>Aşadar</a:t>
            </a:r>
            <a:r>
              <a:rPr lang="en-US" sz="2000" dirty="0">
                <a:latin typeface="+mj-lt"/>
              </a:rPr>
              <a:t>, </a:t>
            </a:r>
            <a:r>
              <a:rPr lang="en-US" sz="2000" dirty="0" err="1">
                <a:latin typeface="+mj-lt"/>
              </a:rPr>
              <a:t>aveţi</a:t>
            </a:r>
            <a:r>
              <a:rPr lang="en-US" sz="2000" dirty="0">
                <a:latin typeface="+mj-lt"/>
              </a:rPr>
              <a:t> </a:t>
            </a:r>
            <a:r>
              <a:rPr lang="en-US" sz="2000" dirty="0" err="1">
                <a:latin typeface="+mj-lt"/>
              </a:rPr>
              <a:t>în</a:t>
            </a:r>
            <a:r>
              <a:rPr lang="en-US" sz="2000" dirty="0">
                <a:latin typeface="+mj-lt"/>
              </a:rPr>
              <a:t> </a:t>
            </a:r>
            <a:r>
              <a:rPr lang="en-US" sz="2000" dirty="0" err="1">
                <a:latin typeface="+mj-lt"/>
              </a:rPr>
              <a:t>vedere</a:t>
            </a:r>
            <a:r>
              <a:rPr lang="en-US" sz="2000" dirty="0">
                <a:latin typeface="+mj-lt"/>
              </a:rPr>
              <a:t> </a:t>
            </a:r>
            <a:r>
              <a:rPr lang="en-US" sz="2000" dirty="0" err="1">
                <a:latin typeface="+mj-lt"/>
              </a:rPr>
              <a:t>încă</a:t>
            </a:r>
            <a:r>
              <a:rPr lang="en-US" sz="2000" dirty="0">
                <a:latin typeface="+mj-lt"/>
              </a:rPr>
              <a:t> din </a:t>
            </a:r>
            <a:r>
              <a:rPr lang="en-US" sz="2000" dirty="0" err="1">
                <a:latin typeface="+mj-lt"/>
              </a:rPr>
              <a:t>prezent</a:t>
            </a:r>
            <a:r>
              <a:rPr lang="en-US" sz="2000" dirty="0">
                <a:latin typeface="+mj-lt"/>
              </a:rPr>
              <a:t> </a:t>
            </a:r>
            <a:r>
              <a:rPr lang="en-US" sz="2000" dirty="0" err="1">
                <a:latin typeface="+mj-lt"/>
              </a:rPr>
              <a:t>doar</a:t>
            </a:r>
            <a:r>
              <a:rPr lang="en-US" sz="2000" dirty="0">
                <a:latin typeface="+mj-lt"/>
              </a:rPr>
              <a:t> </a:t>
            </a:r>
            <a:r>
              <a:rPr lang="en-US" sz="2000" dirty="0" err="1">
                <a:latin typeface="+mj-lt"/>
              </a:rPr>
              <a:t>pompe</a:t>
            </a:r>
            <a:r>
              <a:rPr lang="en-US" sz="2000" dirty="0">
                <a:latin typeface="+mj-lt"/>
              </a:rPr>
              <a:t>, care </a:t>
            </a:r>
            <a:r>
              <a:rPr lang="en-US" sz="2000" dirty="0" err="1">
                <a:latin typeface="+mj-lt"/>
              </a:rPr>
              <a:t>corespund</a:t>
            </a:r>
            <a:r>
              <a:rPr lang="en-US" sz="2000" dirty="0">
                <a:latin typeface="+mj-lt"/>
              </a:rPr>
              <a:t> </a:t>
            </a:r>
            <a:r>
              <a:rPr lang="en-US" sz="2000" dirty="0" err="1" smtClean="0">
                <a:latin typeface="+mj-lt"/>
              </a:rPr>
              <a:t>regulamentelor</a:t>
            </a:r>
            <a:r>
              <a:rPr lang="en-US" sz="2000" dirty="0" smtClean="0">
                <a:latin typeface="+mj-lt"/>
              </a:rPr>
              <a:t>, </a:t>
            </a:r>
            <a:r>
              <a:rPr lang="en-US" sz="2000" dirty="0" err="1" smtClean="0">
                <a:latin typeface="+mj-lt"/>
              </a:rPr>
              <a:t>respectiv</a:t>
            </a:r>
            <a:r>
              <a:rPr lang="en-US" sz="2000" dirty="0" smtClean="0">
                <a:latin typeface="+mj-lt"/>
              </a:rPr>
              <a:t> </a:t>
            </a:r>
            <a:r>
              <a:rPr lang="en-US" sz="2000" dirty="0" err="1">
                <a:latin typeface="+mj-lt"/>
              </a:rPr>
              <a:t>directivei</a:t>
            </a:r>
            <a:r>
              <a:rPr lang="en-US" sz="2000" dirty="0">
                <a:latin typeface="+mj-lt"/>
              </a:rPr>
              <a:t> </a:t>
            </a:r>
            <a:r>
              <a:rPr lang="en-US" sz="2000" dirty="0" err="1">
                <a:latin typeface="+mj-lt"/>
              </a:rPr>
              <a:t>ErP</a:t>
            </a:r>
            <a:r>
              <a:rPr lang="en-US" sz="2000" dirty="0">
                <a:latin typeface="+mj-lt"/>
              </a:rPr>
              <a:t>. </a:t>
            </a:r>
            <a:r>
              <a:rPr lang="en-US" sz="2000" dirty="0" err="1">
                <a:latin typeface="+mj-lt"/>
              </a:rPr>
              <a:t>Astfel</a:t>
            </a:r>
            <a:r>
              <a:rPr lang="en-US" sz="2000" dirty="0">
                <a:latin typeface="+mj-lt"/>
              </a:rPr>
              <a:t> </a:t>
            </a:r>
            <a:r>
              <a:rPr lang="en-US" sz="2000" dirty="0" err="1">
                <a:latin typeface="+mj-lt"/>
              </a:rPr>
              <a:t>sunteţi</a:t>
            </a:r>
            <a:r>
              <a:rPr lang="en-US" sz="2000" dirty="0">
                <a:latin typeface="+mj-lt"/>
              </a:rPr>
              <a:t> </a:t>
            </a:r>
            <a:r>
              <a:rPr lang="en-US" sz="2000" dirty="0" err="1">
                <a:latin typeface="+mj-lt"/>
              </a:rPr>
              <a:t>în</a:t>
            </a:r>
            <a:r>
              <a:rPr lang="en-US" sz="2000" dirty="0">
                <a:latin typeface="+mj-lt"/>
              </a:rPr>
              <a:t> </a:t>
            </a:r>
            <a:r>
              <a:rPr lang="en-US" sz="2000" dirty="0" err="1">
                <a:latin typeface="+mj-lt"/>
              </a:rPr>
              <a:t>siguranţă</a:t>
            </a:r>
            <a:r>
              <a:rPr lang="en-US" sz="2000" dirty="0">
                <a:latin typeface="+mj-lt"/>
              </a:rPr>
              <a:t> </a:t>
            </a:r>
            <a:r>
              <a:rPr lang="en-US" sz="2000" dirty="0" err="1">
                <a:latin typeface="+mj-lt"/>
              </a:rPr>
              <a:t>în</a:t>
            </a:r>
            <a:r>
              <a:rPr lang="en-US" sz="2000" dirty="0">
                <a:latin typeface="+mj-lt"/>
              </a:rPr>
              <a:t> </a:t>
            </a:r>
            <a:r>
              <a:rPr lang="en-US" sz="2000" dirty="0" err="1">
                <a:latin typeface="+mj-lt"/>
              </a:rPr>
              <a:t>cazul</a:t>
            </a:r>
            <a:r>
              <a:rPr lang="en-US" sz="2000" dirty="0">
                <a:latin typeface="+mj-lt"/>
              </a:rPr>
              <a:t> </a:t>
            </a:r>
            <a:r>
              <a:rPr lang="en-US" sz="2000" dirty="0" err="1">
                <a:latin typeface="+mj-lt"/>
              </a:rPr>
              <a:t>tuturor</a:t>
            </a:r>
            <a:r>
              <a:rPr lang="en-US" sz="2000" dirty="0">
                <a:latin typeface="+mj-lt"/>
              </a:rPr>
              <a:t> </a:t>
            </a:r>
            <a:r>
              <a:rPr lang="en-US" sz="2000" dirty="0" err="1">
                <a:latin typeface="+mj-lt"/>
              </a:rPr>
              <a:t>proiectelor</a:t>
            </a:r>
            <a:r>
              <a:rPr lang="en-US" sz="2000" dirty="0">
                <a:latin typeface="+mj-lt"/>
              </a:rPr>
              <a:t> </a:t>
            </a:r>
            <a:r>
              <a:rPr lang="en-US" sz="2000" dirty="0" smtClean="0">
                <a:latin typeface="+mj-lt"/>
              </a:rPr>
              <a:t>de </a:t>
            </a:r>
            <a:r>
              <a:rPr lang="en-US" sz="2000" dirty="0" err="1" smtClean="0">
                <a:latin typeface="+mj-lt"/>
              </a:rPr>
              <a:t>construcţie</a:t>
            </a:r>
            <a:r>
              <a:rPr lang="en-US" sz="2000" dirty="0">
                <a:latin typeface="+mj-lt"/>
              </a:rPr>
              <a:t>, </a:t>
            </a:r>
            <a:r>
              <a:rPr lang="en-US" sz="2000" dirty="0" err="1">
                <a:latin typeface="+mj-lt"/>
              </a:rPr>
              <a:t>indiferent</a:t>
            </a:r>
            <a:r>
              <a:rPr lang="en-US" sz="2000" dirty="0">
                <a:latin typeface="+mj-lt"/>
              </a:rPr>
              <a:t> de </a:t>
            </a:r>
            <a:r>
              <a:rPr lang="en-US" sz="2000" dirty="0" err="1">
                <a:latin typeface="+mj-lt"/>
              </a:rPr>
              <a:t>momentul</a:t>
            </a:r>
            <a:r>
              <a:rPr lang="en-US" sz="2000" dirty="0">
                <a:latin typeface="+mj-lt"/>
              </a:rPr>
              <a:t> </a:t>
            </a:r>
            <a:r>
              <a:rPr lang="en-US" sz="2000" dirty="0" err="1">
                <a:latin typeface="+mj-lt"/>
              </a:rPr>
              <a:t>realizării</a:t>
            </a:r>
            <a:r>
              <a:rPr lang="en-US" sz="2000" dirty="0">
                <a:latin typeface="+mj-lt"/>
              </a:rPr>
              <a:t> </a:t>
            </a:r>
            <a:r>
              <a:rPr lang="en-US" sz="2000" dirty="0" err="1">
                <a:latin typeface="+mj-lt"/>
              </a:rPr>
              <a:t>acestora</a:t>
            </a:r>
            <a:r>
              <a:rPr lang="en-US" sz="2000" dirty="0">
                <a:latin typeface="+mj-lt"/>
              </a:rPr>
              <a:t>.</a:t>
            </a:r>
            <a:endParaRPr lang="en-US" sz="2000" dirty="0" smtClean="0">
              <a:latin typeface="+mj-lt"/>
            </a:endParaRPr>
          </a:p>
        </p:txBody>
      </p:sp>
    </p:spTree>
    <p:extLst>
      <p:ext uri="{BB962C8B-B14F-4D97-AF65-F5344CB8AC3E}">
        <p14:creationId xmlns:p14="http://schemas.microsoft.com/office/powerpoint/2010/main" val="1671037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pic>
        <p:nvPicPr>
          <p:cNvPr id="16" name="Bildplatzhalter 5"/>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t="4942" b="4942"/>
          <a:stretch>
            <a:fillRect/>
          </a:stretch>
        </p:blipFill>
        <p:spPr>
          <a:xfrm>
            <a:off x="1636946" y="1705861"/>
            <a:ext cx="5481433" cy="3041113"/>
          </a:xfrm>
        </p:spPr>
      </p:pic>
      <p:pic>
        <p:nvPicPr>
          <p:cNvPr id="17" name="Bildplatzhalter 5"/>
          <p:cNvPicPr>
            <a:picLocks noChangeAspect="1"/>
          </p:cNvPicPr>
          <p:nvPr/>
        </p:nvPicPr>
        <p:blipFill>
          <a:blip r:embed="rId11">
            <a:extLst>
              <a:ext uri="{28A0092B-C50C-407E-A947-70E740481C1C}">
                <a14:useLocalDpi xmlns:a14="http://schemas.microsoft.com/office/drawing/2010/main" val="0"/>
              </a:ext>
            </a:extLst>
          </a:blip>
          <a:srcRect t="4942" b="4942"/>
          <a:stretch>
            <a:fillRect/>
          </a:stretch>
        </p:blipFill>
        <p:spPr>
          <a:xfrm>
            <a:off x="216151" y="1241654"/>
            <a:ext cx="8771788" cy="4377796"/>
          </a:xfrm>
          <a:prstGeom prst="rect">
            <a:avLst/>
          </a:prstGeom>
        </p:spPr>
      </p:pic>
      <p:sp>
        <p:nvSpPr>
          <p:cNvPr id="19" name="Textfeld 6"/>
          <p:cNvSpPr txBox="1"/>
          <p:nvPr/>
        </p:nvSpPr>
        <p:spPr>
          <a:xfrm>
            <a:off x="548277" y="1936154"/>
            <a:ext cx="8084327" cy="600164"/>
          </a:xfrm>
          <a:prstGeom prst="rect">
            <a:avLst/>
          </a:prstGeom>
          <a:noFill/>
        </p:spPr>
        <p:txBody>
          <a:bodyPr wrap="square" rtlCol="0">
            <a:spAutoFit/>
          </a:bodyPr>
          <a:lstStyle/>
          <a:p>
            <a:pPr algn="ctr">
              <a:lnSpc>
                <a:spcPct val="110000"/>
              </a:lnSpc>
              <a:buClr>
                <a:schemeClr val="accent1"/>
              </a:buClr>
            </a:pPr>
            <a:r>
              <a:rPr lang="de-DE" sz="3000" dirty="0" smtClean="0">
                <a:solidFill>
                  <a:schemeClr val="bg1"/>
                </a:solidFill>
                <a:effectLst>
                  <a:outerShdw blurRad="38100" dist="38100" dir="2700000" algn="tl">
                    <a:srgbClr val="000000">
                      <a:alpha val="43137"/>
                    </a:srgbClr>
                  </a:outerShdw>
                </a:effectLst>
              </a:rPr>
              <a:t>Va multumim </a:t>
            </a:r>
            <a:r>
              <a:rPr lang="de-DE" sz="3000" dirty="0" err="1" smtClean="0">
                <a:solidFill>
                  <a:schemeClr val="bg1"/>
                </a:solidFill>
                <a:effectLst>
                  <a:outerShdw blurRad="38100" dist="38100" dir="2700000" algn="tl">
                    <a:srgbClr val="000000">
                      <a:alpha val="43137"/>
                    </a:srgbClr>
                  </a:outerShdw>
                </a:effectLst>
              </a:rPr>
              <a:t>pentru</a:t>
            </a:r>
            <a:r>
              <a:rPr lang="de-DE" sz="3000" dirty="0" smtClean="0">
                <a:solidFill>
                  <a:schemeClr val="bg1"/>
                </a:solidFill>
                <a:effectLst>
                  <a:outerShdw blurRad="38100" dist="38100" dir="2700000" algn="tl">
                    <a:srgbClr val="000000">
                      <a:alpha val="43137"/>
                    </a:srgbClr>
                  </a:outerShdw>
                </a:effectLst>
              </a:rPr>
              <a:t> </a:t>
            </a:r>
            <a:r>
              <a:rPr lang="de-DE" sz="3000" dirty="0" err="1" smtClean="0">
                <a:solidFill>
                  <a:schemeClr val="bg1"/>
                </a:solidFill>
                <a:effectLst>
                  <a:outerShdw blurRad="38100" dist="38100" dir="2700000" algn="tl">
                    <a:srgbClr val="000000">
                      <a:alpha val="43137"/>
                    </a:srgbClr>
                  </a:outerShdw>
                </a:effectLst>
              </a:rPr>
              <a:t>aten</a:t>
            </a:r>
            <a:r>
              <a:rPr lang="ro-MD" sz="3000" dirty="0" smtClean="0">
                <a:solidFill>
                  <a:schemeClr val="bg1"/>
                </a:solidFill>
                <a:effectLst>
                  <a:outerShdw blurRad="38100" dist="38100" dir="2700000" algn="tl">
                    <a:srgbClr val="000000">
                      <a:alpha val="43137"/>
                    </a:srgbClr>
                  </a:outerShdw>
                </a:effectLst>
              </a:rPr>
              <a:t>ț</a:t>
            </a:r>
            <a:r>
              <a:rPr lang="de-DE" sz="3000" dirty="0" err="1" smtClean="0">
                <a:solidFill>
                  <a:schemeClr val="bg1"/>
                </a:solidFill>
                <a:effectLst>
                  <a:outerShdw blurRad="38100" dist="38100" dir="2700000" algn="tl">
                    <a:srgbClr val="000000">
                      <a:alpha val="43137"/>
                    </a:srgbClr>
                  </a:outerShdw>
                </a:effectLst>
              </a:rPr>
              <a:t>ie</a:t>
            </a:r>
            <a:r>
              <a:rPr lang="de-DE" sz="3000" dirty="0" smtClean="0">
                <a:solidFill>
                  <a:schemeClr val="bg1"/>
                </a:solidFill>
                <a:effectLst>
                  <a:outerShdw blurRad="38100" dist="38100" dir="2700000" algn="tl">
                    <a:srgbClr val="000000">
                      <a:alpha val="43137"/>
                    </a:srgbClr>
                  </a:outerShdw>
                </a:effectLst>
              </a:rPr>
              <a:t>!</a:t>
            </a:r>
            <a:endParaRPr lang="de-DE" sz="3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802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3"/>
          <p:cNvSpPr txBox="1">
            <a:spLocks noGrp="1"/>
          </p:cNvSpPr>
          <p:nvPr>
            <p:ph type="title"/>
          </p:nvPr>
        </p:nvSpPr>
        <p:spPr>
          <a:xfrm>
            <a:off x="149225" y="1400175"/>
            <a:ext cx="8839200" cy="1323439"/>
          </a:xfrm>
          <a:prstGeom prst="rect">
            <a:avLst/>
          </a:prstGeom>
          <a:noFill/>
        </p:spPr>
        <p:txBody>
          <a:bodyPr wrap="square" rtlCol="0">
            <a:spAutoFit/>
          </a:bodyPr>
          <a:lstStyle/>
          <a:p>
            <a:pPr algn="ct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Legea</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achizitiilor</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publice</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nr.131 din 03.07.2015 a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fost</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modificata</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prin</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legea</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169 din 26 </a:t>
            </a: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iulie</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2018 .</a:t>
            </a:r>
            <a:b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600" i="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Legea</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a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fost</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republicată</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în</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Monitorul</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Oficial</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nr.424-429/666 din 16.11.2018 cu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toate</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modificările</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completările</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introduse</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dîndu</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-se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elementelor</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o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nouă</a:t>
            </a:r>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i="1" dirty="0" err="1">
                <a:solidFill>
                  <a:schemeClr val="tx1"/>
                </a:solidFill>
                <a:latin typeface="Verdana" panose="020B0604030504040204" pitchFamily="34" charset="0"/>
                <a:ea typeface="Verdana" panose="020B0604030504040204" pitchFamily="34" charset="0"/>
                <a:cs typeface="Verdana" panose="020B0604030504040204" pitchFamily="34" charset="0"/>
              </a:rPr>
              <a:t>numerotare</a:t>
            </a:r>
            <a:r>
              <a:rPr lang="en-US"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216151" y="2731580"/>
            <a:ext cx="8709188" cy="2631490"/>
          </a:xfrm>
          <a:prstGeom prst="rect">
            <a:avLst/>
          </a:prstGeom>
          <a:noFill/>
        </p:spPr>
        <p:txBody>
          <a:bodyPr wrap="square" rtlCol="0">
            <a:spAutoFit/>
          </a:bodyPr>
          <a:lstStyle/>
          <a:p>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Prezenta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lege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transpune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Directiva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2014/24/UE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Parlamentului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European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Consiliului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din 26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februarie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2014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privind</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achiziţiile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publice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abrogare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Directivei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2004/18/CE,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publicată</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în</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Jurnalul</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Oficial</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al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Uniunii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Europene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L 94 din 28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martie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2014, cu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modificările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operate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prin</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Regulamentul</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delegat</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(UE) 2017/2365 al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Comisiei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din 18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decembrie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2017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modificare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Directivei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2014/24/CE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Parlamentului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European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Consiliului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în</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ceea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priveşte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pragurile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aplicare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pentru</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procedurile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atribuire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contractelor</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achiziţii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publice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precum</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Directiva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89/665/CCE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Consiliului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din 21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decembrie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1989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privind</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coordonarea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actelor</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cu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putere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lege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actelor</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administrative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privind</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aplicarea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procedurilor</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care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vizează</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căile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atac</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faţă</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atribuirea</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contractelor</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achiziţii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publice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produse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şi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contractelor</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publice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lucrări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publicată</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în</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Jurnalul</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Oficial</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al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Uniunii</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Europene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L 395 din 30 </a:t>
            </a:r>
            <a:r>
              <a:rPr lang="en-US" sz="1500" b="0" dirty="0" err="1">
                <a:solidFill>
                  <a:schemeClr val="tx1"/>
                </a:solidFill>
                <a:latin typeface="Verdana" panose="020B0604030504040204" pitchFamily="34" charset="0"/>
                <a:ea typeface="Verdana" panose="020B0604030504040204" pitchFamily="34" charset="0"/>
                <a:cs typeface="Verdana" panose="020B0604030504040204" pitchFamily="34" charset="0"/>
              </a:rPr>
              <a:t>decembrie</a:t>
            </a: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 1989.</a:t>
            </a:r>
            <a:endParaRPr lang="en-US" sz="1500" b="0" dirty="0">
              <a:solidFill>
                <a:schemeClr val="tx1"/>
              </a:solidFill>
            </a:endParaRPr>
          </a:p>
        </p:txBody>
      </p:sp>
    </p:spTree>
    <p:extLst>
      <p:ext uri="{BB962C8B-B14F-4D97-AF65-F5344CB8AC3E}">
        <p14:creationId xmlns:p14="http://schemas.microsoft.com/office/powerpoint/2010/main" val="37935979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3"/>
          <p:cNvSpPr txBox="1">
            <a:spLocks noGrp="1"/>
          </p:cNvSpPr>
          <p:nvPr>
            <p:ph type="title"/>
          </p:nvPr>
        </p:nvSpPr>
        <p:spPr>
          <a:xfrm>
            <a:off x="149225" y="1400175"/>
            <a:ext cx="8839200" cy="4524315"/>
          </a:xfrm>
          <a:prstGeom prst="rect">
            <a:avLst/>
          </a:prstGeom>
          <a:noFill/>
        </p:spPr>
        <p:txBody>
          <a:bodyPr wrap="square" rtlCol="0">
            <a:spAutoFit/>
          </a:bodyPr>
          <a:lstStyle/>
          <a:p>
            <a:pPr algn="ctr"/>
            <a:r>
              <a:rPr lang="en-US" sz="1600" b="1" dirty="0" err="1">
                <a:latin typeface="Verdana" panose="020B0604030504040204" pitchFamily="34" charset="0"/>
                <a:ea typeface="Verdana" panose="020B0604030504040204" pitchFamily="34" charset="0"/>
                <a:cs typeface="Verdana" panose="020B0604030504040204" pitchFamily="34" charset="0"/>
              </a:rPr>
              <a:t>Capitolul</a:t>
            </a:r>
            <a:r>
              <a:rPr lang="en-US" sz="1600" b="1" dirty="0">
                <a:latin typeface="Verdana" panose="020B0604030504040204" pitchFamily="34" charset="0"/>
                <a:ea typeface="Verdana" panose="020B0604030504040204" pitchFamily="34" charset="0"/>
                <a:cs typeface="Verdana" panose="020B0604030504040204" pitchFamily="34" charset="0"/>
              </a:rPr>
              <a:t> I</a:t>
            </a:r>
            <a:br>
              <a:rPr lang="en-US" sz="1600" b="1" dirty="0">
                <a:latin typeface="Verdana" panose="020B0604030504040204" pitchFamily="34" charset="0"/>
                <a:ea typeface="Verdana" panose="020B0604030504040204" pitchFamily="34" charset="0"/>
                <a:cs typeface="Verdana" panose="020B0604030504040204" pitchFamily="34" charset="0"/>
              </a:rPr>
            </a:br>
            <a:r>
              <a:rPr lang="en-US" sz="1600" b="1" dirty="0">
                <a:latin typeface="Verdana" panose="020B0604030504040204" pitchFamily="34" charset="0"/>
                <a:ea typeface="Verdana" panose="020B0604030504040204" pitchFamily="34" charset="0"/>
                <a:cs typeface="Verdana" panose="020B0604030504040204" pitchFamily="34" charset="0"/>
              </a:rPr>
              <a:t>DISPOZIŢII GENERALE</a:t>
            </a:r>
            <a:br>
              <a:rPr lang="en-US" sz="1600" b="1" dirty="0">
                <a:latin typeface="Verdana" panose="020B0604030504040204" pitchFamily="34" charset="0"/>
                <a:ea typeface="Verdana" panose="020B0604030504040204" pitchFamily="34" charset="0"/>
                <a:cs typeface="Verdana" panose="020B0604030504040204" pitchFamily="34" charset="0"/>
              </a:rPr>
            </a:br>
            <a:r>
              <a:rPr lang="en-US" sz="1600" b="1" dirty="0" err="1">
                <a:latin typeface="Verdana" panose="020B0604030504040204" pitchFamily="34" charset="0"/>
                <a:ea typeface="Verdana" panose="020B0604030504040204" pitchFamily="34" charset="0"/>
                <a:cs typeface="Verdana" panose="020B0604030504040204" pitchFamily="34" charset="0"/>
              </a:rPr>
              <a:t>Articolul</a:t>
            </a:r>
            <a:r>
              <a:rPr lang="en-US" sz="1600" b="1" dirty="0">
                <a:latin typeface="Verdana" panose="020B0604030504040204" pitchFamily="34" charset="0"/>
                <a:ea typeface="Verdana" panose="020B0604030504040204" pitchFamily="34" charset="0"/>
                <a:cs typeface="Verdana" panose="020B0604030504040204" pitchFamily="34" charset="0"/>
              </a:rPr>
              <a:t> 1. </a:t>
            </a:r>
            <a:r>
              <a:rPr lang="en-US" sz="1600" dirty="0" err="1">
                <a:latin typeface="Verdana" panose="020B0604030504040204" pitchFamily="34" charset="0"/>
                <a:ea typeface="Verdana" panose="020B0604030504040204" pitchFamily="34" charset="0"/>
                <a:cs typeface="Verdana" panose="020B0604030504040204" pitchFamily="34" charset="0"/>
              </a:rPr>
              <a:t>Noţiuni</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principale</a:t>
            </a:r>
            <a:r>
              <a:rPr lang="en-US" sz="1600" dirty="0">
                <a:latin typeface="Verdana" panose="020B0604030504040204" pitchFamily="34" charset="0"/>
                <a:ea typeface="Verdana" panose="020B0604030504040204" pitchFamily="34" charset="0"/>
                <a:cs typeface="Verdana" panose="020B0604030504040204" pitchFamily="34" charset="0"/>
              </a:rPr>
              <a:t/>
            </a:r>
            <a:br>
              <a:rPr lang="en-US" sz="1600" dirty="0">
                <a:latin typeface="Verdana" panose="020B0604030504040204" pitchFamily="34" charset="0"/>
                <a:ea typeface="Verdana" panose="020B0604030504040204" pitchFamily="34" charset="0"/>
                <a:cs typeface="Verdana" panose="020B0604030504040204" pitchFamily="34" charset="0"/>
              </a:rPr>
            </a:br>
            <a:r>
              <a:rPr lang="en-US" sz="1600" dirty="0" err="1">
                <a:latin typeface="Verdana" panose="020B0604030504040204" pitchFamily="34" charset="0"/>
                <a:ea typeface="Verdana" panose="020B0604030504040204" pitchFamily="34" charset="0"/>
                <a:cs typeface="Verdana" panose="020B0604030504040204" pitchFamily="34" charset="0"/>
              </a:rPr>
              <a:t>În</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sensul</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prezentei</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legi</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a </a:t>
            </a:r>
            <a:r>
              <a:rPr lang="en-US" sz="1600" dirty="0" err="1" smtClean="0">
                <a:latin typeface="Verdana" panose="020B0604030504040204" pitchFamily="34" charset="0"/>
                <a:ea typeface="Verdana" panose="020B0604030504040204" pitchFamily="34" charset="0"/>
                <a:cs typeface="Verdana" panose="020B0604030504040204" pitchFamily="34" charset="0"/>
              </a:rPr>
              <a:t>fost</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smtClean="0">
                <a:latin typeface="Verdana" panose="020B0604030504040204" pitchFamily="34" charset="0"/>
                <a:ea typeface="Verdana" panose="020B0604030504040204" pitchFamily="34" charset="0"/>
                <a:cs typeface="Verdana" panose="020B0604030504040204" pitchFamily="34" charset="0"/>
              </a:rPr>
              <a:t>introdusa</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smtClean="0">
                <a:latin typeface="Verdana" panose="020B0604030504040204" pitchFamily="34" charset="0"/>
                <a:ea typeface="Verdana" panose="020B0604030504040204" pitchFamily="34" charset="0"/>
                <a:cs typeface="Verdana" panose="020B0604030504040204" pitchFamily="34" charset="0"/>
              </a:rPr>
              <a:t>următoarea</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dirty="0" err="1" smtClean="0">
                <a:latin typeface="Verdana" panose="020B0604030504040204" pitchFamily="34" charset="0"/>
                <a:ea typeface="Verdana" panose="020B0604030504040204" pitchFamily="34" charset="0"/>
                <a:cs typeface="Verdana" panose="020B0604030504040204" pitchFamily="34" charset="0"/>
              </a:rPr>
              <a:t>noţiune</a:t>
            </a:r>
            <a:r>
              <a:rPr lang="en-US" sz="1600" dirty="0" smtClean="0">
                <a:latin typeface="Verdana" panose="020B0604030504040204" pitchFamily="34" charset="0"/>
                <a:ea typeface="Verdana" panose="020B0604030504040204" pitchFamily="34" charset="0"/>
                <a:cs typeface="Verdana" panose="020B0604030504040204" pitchFamily="34" charset="0"/>
              </a:rPr>
              <a:t>:</a:t>
            </a:r>
            <a:br>
              <a:rPr lang="en-US" sz="1600" dirty="0" smtClean="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
            </a:r>
            <a:br>
              <a:rPr lang="en-US" sz="1600" dirty="0">
                <a:latin typeface="Verdana" panose="020B0604030504040204" pitchFamily="34" charset="0"/>
                <a:ea typeface="Verdana" panose="020B0604030504040204" pitchFamily="34" charset="0"/>
                <a:cs typeface="Verdana" panose="020B0604030504040204" pitchFamily="34" charset="0"/>
              </a:rPr>
            </a:br>
            <a:r>
              <a:rPr lang="en-US" b="1" i="1" dirty="0" err="1" smtClean="0"/>
              <a:t>ciclu</a:t>
            </a:r>
            <a:r>
              <a:rPr lang="en-US" b="1" i="1" dirty="0" smtClean="0"/>
              <a:t> </a:t>
            </a:r>
            <a:r>
              <a:rPr lang="en-US" b="1" i="1" dirty="0"/>
              <a:t>de </a:t>
            </a:r>
            <a:r>
              <a:rPr lang="en-US" b="1" i="1" dirty="0" err="1"/>
              <a:t>viaţă</a:t>
            </a:r>
            <a:r>
              <a:rPr lang="en-US" b="1" dirty="0"/>
              <a:t> </a:t>
            </a:r>
            <a:r>
              <a:rPr lang="en-US" dirty="0"/>
              <a:t>– </a:t>
            </a:r>
            <a:r>
              <a:rPr lang="en-US" dirty="0" err="1"/>
              <a:t>toate</a:t>
            </a:r>
            <a:r>
              <a:rPr lang="en-US" dirty="0"/>
              <a:t> </a:t>
            </a:r>
            <a:r>
              <a:rPr lang="en-US" dirty="0" err="1"/>
              <a:t>etapele</a:t>
            </a:r>
            <a:r>
              <a:rPr lang="en-US" dirty="0"/>
              <a:t> consecutive </a:t>
            </a:r>
            <a:r>
              <a:rPr lang="en-US" dirty="0" err="1"/>
              <a:t>şi</a:t>
            </a:r>
            <a:r>
              <a:rPr lang="en-US" dirty="0"/>
              <a:t>/</a:t>
            </a:r>
            <a:r>
              <a:rPr lang="en-US" dirty="0" err="1"/>
              <a:t>sau</a:t>
            </a:r>
            <a:r>
              <a:rPr lang="en-US" dirty="0"/>
              <a:t> </a:t>
            </a:r>
            <a:r>
              <a:rPr lang="en-US" dirty="0" err="1"/>
              <a:t>interconectate</a:t>
            </a:r>
            <a:r>
              <a:rPr lang="en-US" dirty="0"/>
              <a:t>, </a:t>
            </a:r>
            <a:r>
              <a:rPr lang="en-US" dirty="0" err="1"/>
              <a:t>inclusiv</a:t>
            </a:r>
            <a:r>
              <a:rPr lang="en-US" dirty="0"/>
              <a:t> </a:t>
            </a:r>
            <a:r>
              <a:rPr lang="en-US" dirty="0" err="1"/>
              <a:t>cercetarea</a:t>
            </a:r>
            <a:r>
              <a:rPr lang="en-US" dirty="0"/>
              <a:t> </a:t>
            </a:r>
            <a:r>
              <a:rPr lang="en-US" dirty="0" err="1"/>
              <a:t>şi</a:t>
            </a:r>
            <a:r>
              <a:rPr lang="en-US" dirty="0"/>
              <a:t> </a:t>
            </a:r>
            <a:r>
              <a:rPr lang="en-US" dirty="0" err="1"/>
              <a:t>dezvoltarea</a:t>
            </a:r>
            <a:r>
              <a:rPr lang="en-US" dirty="0"/>
              <a:t> care </a:t>
            </a:r>
            <a:r>
              <a:rPr lang="en-US" dirty="0" err="1"/>
              <a:t>urmează</a:t>
            </a:r>
            <a:r>
              <a:rPr lang="en-US" dirty="0"/>
              <a:t> a fi </a:t>
            </a:r>
            <a:r>
              <a:rPr lang="en-US" dirty="0" err="1"/>
              <a:t>efectuate</a:t>
            </a:r>
            <a:r>
              <a:rPr lang="en-US" dirty="0"/>
              <a:t>, </a:t>
            </a:r>
            <a:r>
              <a:rPr lang="en-US" dirty="0" err="1"/>
              <a:t>producţia</a:t>
            </a:r>
            <a:r>
              <a:rPr lang="en-US" dirty="0"/>
              <a:t>, </a:t>
            </a:r>
            <a:r>
              <a:rPr lang="en-US" dirty="0" err="1"/>
              <a:t>comercializarea</a:t>
            </a:r>
            <a:r>
              <a:rPr lang="en-US" dirty="0"/>
              <a:t> </a:t>
            </a:r>
            <a:r>
              <a:rPr lang="en-US" dirty="0" err="1"/>
              <a:t>şi</a:t>
            </a:r>
            <a:r>
              <a:rPr lang="en-US" dirty="0"/>
              <a:t> </a:t>
            </a:r>
            <a:r>
              <a:rPr lang="en-US" dirty="0" err="1"/>
              <a:t>condiţiile</a:t>
            </a:r>
            <a:r>
              <a:rPr lang="en-US" dirty="0"/>
              <a:t> </a:t>
            </a:r>
            <a:r>
              <a:rPr lang="en-US" dirty="0" err="1"/>
              <a:t>acesteia</a:t>
            </a:r>
            <a:r>
              <a:rPr lang="en-US" dirty="0"/>
              <a:t>, </a:t>
            </a:r>
            <a:r>
              <a:rPr lang="en-US" dirty="0" err="1"/>
              <a:t>transportul</a:t>
            </a:r>
            <a:r>
              <a:rPr lang="en-US" dirty="0"/>
              <a:t>, </a:t>
            </a:r>
            <a:r>
              <a:rPr lang="en-US" dirty="0" err="1"/>
              <a:t>utilizarea</a:t>
            </a:r>
            <a:r>
              <a:rPr lang="en-US" dirty="0"/>
              <a:t> </a:t>
            </a:r>
            <a:r>
              <a:rPr lang="en-US" dirty="0" err="1"/>
              <a:t>şi</a:t>
            </a:r>
            <a:r>
              <a:rPr lang="en-US" dirty="0"/>
              <a:t> </a:t>
            </a:r>
            <a:r>
              <a:rPr lang="en-US" dirty="0" err="1"/>
              <a:t>întreţinerea</a:t>
            </a:r>
            <a:r>
              <a:rPr lang="en-US" dirty="0"/>
              <a:t>, </a:t>
            </a:r>
            <a:r>
              <a:rPr lang="en-US" dirty="0" err="1"/>
              <a:t>pe</a:t>
            </a:r>
            <a:r>
              <a:rPr lang="en-US" dirty="0"/>
              <a:t> </a:t>
            </a:r>
            <a:r>
              <a:rPr lang="en-US" dirty="0" err="1"/>
              <a:t>durata</a:t>
            </a:r>
            <a:r>
              <a:rPr lang="en-US" dirty="0"/>
              <a:t> </a:t>
            </a:r>
            <a:r>
              <a:rPr lang="en-US" dirty="0" err="1"/>
              <a:t>existenţei</a:t>
            </a:r>
            <a:r>
              <a:rPr lang="en-US" dirty="0"/>
              <a:t> </a:t>
            </a:r>
            <a:r>
              <a:rPr lang="en-US" dirty="0" err="1"/>
              <a:t>unui</a:t>
            </a:r>
            <a:r>
              <a:rPr lang="en-US" dirty="0"/>
              <a:t> bun </a:t>
            </a:r>
            <a:r>
              <a:rPr lang="en-US" dirty="0" err="1"/>
              <a:t>sau</a:t>
            </a:r>
            <a:r>
              <a:rPr lang="en-US" dirty="0"/>
              <a:t> a </a:t>
            </a:r>
            <a:r>
              <a:rPr lang="en-US" dirty="0" err="1"/>
              <a:t>unei</a:t>
            </a:r>
            <a:r>
              <a:rPr lang="en-US" dirty="0"/>
              <a:t> </a:t>
            </a:r>
            <a:r>
              <a:rPr lang="en-US" dirty="0" err="1"/>
              <a:t>lucrări</a:t>
            </a:r>
            <a:r>
              <a:rPr lang="en-US" dirty="0"/>
              <a:t> </a:t>
            </a:r>
            <a:r>
              <a:rPr lang="en-US" dirty="0" err="1"/>
              <a:t>ori</a:t>
            </a:r>
            <a:r>
              <a:rPr lang="en-US" dirty="0"/>
              <a:t> a </a:t>
            </a:r>
            <a:r>
              <a:rPr lang="en-US" dirty="0" err="1"/>
              <a:t>prestării</a:t>
            </a:r>
            <a:r>
              <a:rPr lang="en-US" dirty="0"/>
              <a:t> </a:t>
            </a:r>
            <a:r>
              <a:rPr lang="en-US" dirty="0" err="1"/>
              <a:t>unui</a:t>
            </a:r>
            <a:r>
              <a:rPr lang="en-US" dirty="0"/>
              <a:t> </a:t>
            </a:r>
            <a:r>
              <a:rPr lang="en-US" dirty="0" err="1"/>
              <a:t>serviciu</a:t>
            </a:r>
            <a:r>
              <a:rPr lang="en-US" dirty="0"/>
              <a:t>, de la </a:t>
            </a:r>
            <a:r>
              <a:rPr lang="en-US" dirty="0" err="1"/>
              <a:t>achiziţia</a:t>
            </a:r>
            <a:r>
              <a:rPr lang="en-US" dirty="0"/>
              <a:t> </a:t>
            </a:r>
            <a:r>
              <a:rPr lang="en-US" dirty="0" err="1"/>
              <a:t>materiilor</a:t>
            </a:r>
            <a:r>
              <a:rPr lang="en-US" dirty="0"/>
              <a:t> prime </a:t>
            </a:r>
            <a:r>
              <a:rPr lang="en-US" dirty="0" err="1"/>
              <a:t>sau</a:t>
            </a:r>
            <a:r>
              <a:rPr lang="en-US" dirty="0"/>
              <a:t> </a:t>
            </a:r>
            <a:r>
              <a:rPr lang="en-US" dirty="0" err="1"/>
              <a:t>generarea</a:t>
            </a:r>
            <a:r>
              <a:rPr lang="en-US" dirty="0"/>
              <a:t> </a:t>
            </a:r>
            <a:r>
              <a:rPr lang="en-US" dirty="0" err="1"/>
              <a:t>resurselor</a:t>
            </a:r>
            <a:r>
              <a:rPr lang="en-US" dirty="0"/>
              <a:t> </a:t>
            </a:r>
            <a:r>
              <a:rPr lang="en-US" dirty="0" err="1"/>
              <a:t>pînă</a:t>
            </a:r>
            <a:r>
              <a:rPr lang="en-US" dirty="0"/>
              <a:t> la </a:t>
            </a:r>
            <a:r>
              <a:rPr lang="en-US" dirty="0" err="1"/>
              <a:t>eliminare</a:t>
            </a:r>
            <a:r>
              <a:rPr lang="en-US" dirty="0"/>
              <a:t>, </a:t>
            </a:r>
            <a:r>
              <a:rPr lang="en-US" dirty="0" err="1"/>
              <a:t>curăţarea</a:t>
            </a:r>
            <a:r>
              <a:rPr lang="en-US" dirty="0"/>
              <a:t> </a:t>
            </a:r>
            <a:r>
              <a:rPr lang="en-US" dirty="0" err="1"/>
              <a:t>amplasamentului</a:t>
            </a:r>
            <a:r>
              <a:rPr lang="en-US" dirty="0"/>
              <a:t> </a:t>
            </a:r>
            <a:r>
              <a:rPr lang="en-US" dirty="0" err="1"/>
              <a:t>şi</a:t>
            </a:r>
            <a:r>
              <a:rPr lang="en-US" dirty="0"/>
              <a:t> </a:t>
            </a:r>
            <a:r>
              <a:rPr lang="en-US" dirty="0" err="1"/>
              <a:t>încheierea</a:t>
            </a:r>
            <a:r>
              <a:rPr lang="en-US" dirty="0"/>
              <a:t> </a:t>
            </a:r>
            <a:r>
              <a:rPr lang="en-US" dirty="0" err="1"/>
              <a:t>serviciului</a:t>
            </a:r>
            <a:r>
              <a:rPr lang="en-US" dirty="0"/>
              <a:t> </a:t>
            </a:r>
            <a:r>
              <a:rPr lang="en-US" dirty="0" err="1"/>
              <a:t>sau</a:t>
            </a:r>
            <a:r>
              <a:rPr lang="en-US" dirty="0"/>
              <a:t> a </a:t>
            </a:r>
            <a:r>
              <a:rPr lang="en-US" dirty="0" err="1"/>
              <a:t>utilizării</a:t>
            </a:r>
            <a:r>
              <a:rPr lang="en-US" dirty="0"/>
              <a:t>; </a:t>
            </a:r>
            <a:br>
              <a:rPr lang="en-US" dirty="0"/>
            </a:br>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81560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3"/>
          <p:cNvSpPr txBox="1">
            <a:spLocks noGrp="1"/>
          </p:cNvSpPr>
          <p:nvPr>
            <p:ph type="title"/>
          </p:nvPr>
        </p:nvSpPr>
        <p:spPr>
          <a:xfrm>
            <a:off x="149225" y="1400175"/>
            <a:ext cx="8839200" cy="3785652"/>
          </a:xfrm>
          <a:prstGeom prst="rect">
            <a:avLst/>
          </a:prstGeom>
          <a:noFill/>
        </p:spPr>
        <p:txBody>
          <a:bodyPr wrap="square" rtlCol="0">
            <a:spAutoFit/>
          </a:bodyPr>
          <a:lstStyle/>
          <a:p>
            <a:r>
              <a:rPr lang="en-US" sz="1400" b="1" dirty="0" err="1">
                <a:latin typeface="Verdana" panose="020B0604030504040204" pitchFamily="34" charset="0"/>
                <a:ea typeface="Verdana" panose="020B0604030504040204" pitchFamily="34" charset="0"/>
                <a:cs typeface="Verdana" panose="020B0604030504040204" pitchFamily="34" charset="0"/>
              </a:rPr>
              <a:t>Articolul</a:t>
            </a:r>
            <a:r>
              <a:rPr lang="en-US" sz="1400" b="1" dirty="0">
                <a:latin typeface="Verdana" panose="020B0604030504040204" pitchFamily="34" charset="0"/>
                <a:ea typeface="Verdana" panose="020B0604030504040204" pitchFamily="34" charset="0"/>
                <a:cs typeface="Verdana" panose="020B0604030504040204" pitchFamily="34" charset="0"/>
              </a:rPr>
              <a:t> 26.</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Criterii</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atribuire</a:t>
            </a:r>
            <a:r>
              <a:rPr lang="en-US" sz="1400" dirty="0">
                <a:latin typeface="Verdana" panose="020B0604030504040204" pitchFamily="34" charset="0"/>
                <a:ea typeface="Verdana" panose="020B0604030504040204" pitchFamily="34" charset="0"/>
                <a:cs typeface="Verdana" panose="020B0604030504040204" pitchFamily="34" charset="0"/>
              </a:rPr>
              <a:t> a </a:t>
            </a:r>
            <a:r>
              <a:rPr lang="en-US" sz="1400" dirty="0" err="1">
                <a:latin typeface="Verdana" panose="020B0604030504040204" pitchFamily="34" charset="0"/>
                <a:ea typeface="Verdana" panose="020B0604030504040204" pitchFamily="34" charset="0"/>
                <a:cs typeface="Verdana" panose="020B0604030504040204" pitchFamily="34" charset="0"/>
              </a:rPr>
              <a:t>contractului</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achiziţii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publice</a:t>
            </a:r>
            <a:r>
              <a:rPr lang="en-US" sz="1400" dirty="0">
                <a:latin typeface="Verdana" panose="020B0604030504040204" pitchFamily="34" charset="0"/>
                <a:ea typeface="Verdana" panose="020B0604030504040204" pitchFamily="34" charset="0"/>
                <a:cs typeface="Verdana" panose="020B0604030504040204" pitchFamily="34" charset="0"/>
              </a:rPr>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(1) </a:t>
            </a:r>
            <a:r>
              <a:rPr lang="en-US" sz="1400" dirty="0" err="1">
                <a:latin typeface="Verdana" panose="020B0604030504040204" pitchFamily="34" charset="0"/>
                <a:ea typeface="Verdana" panose="020B0604030504040204" pitchFamily="34" charset="0"/>
                <a:cs typeface="Verdana" panose="020B0604030504040204" pitchFamily="34" charset="0"/>
              </a:rPr>
              <a:t>Fără</a:t>
            </a:r>
            <a:r>
              <a:rPr lang="en-US" sz="1400" dirty="0">
                <a:latin typeface="Verdana" panose="020B0604030504040204" pitchFamily="34" charset="0"/>
                <a:ea typeface="Verdana" panose="020B0604030504040204" pitchFamily="34" charset="0"/>
                <a:cs typeface="Verdana" panose="020B0604030504040204" pitchFamily="34" charset="0"/>
              </a:rPr>
              <a:t> a </a:t>
            </a:r>
            <a:r>
              <a:rPr lang="en-US" sz="1400" dirty="0" err="1">
                <a:latin typeface="Verdana" panose="020B0604030504040204" pitchFamily="34" charset="0"/>
                <a:ea typeface="Verdana" panose="020B0604030504040204" pitchFamily="34" charset="0"/>
                <a:cs typeface="Verdana" panose="020B0604030504040204" pitchFamily="34" charset="0"/>
              </a:rPr>
              <a:t>aduce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atingere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dispoziţiilor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legale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sau</a:t>
            </a:r>
            <a:r>
              <a:rPr lang="en-US" sz="1400" dirty="0">
                <a:latin typeface="Verdana" panose="020B0604030504040204" pitchFamily="34" charset="0"/>
                <a:ea typeface="Verdana" panose="020B0604030504040204" pitchFamily="34" charset="0"/>
                <a:cs typeface="Verdana" panose="020B0604030504040204" pitchFamily="34" charset="0"/>
              </a:rPr>
              <a:t> administrative </a:t>
            </a:r>
            <a:r>
              <a:rPr lang="en-US" sz="1400" dirty="0" err="1">
                <a:latin typeface="Verdana" panose="020B0604030504040204" pitchFamily="34" charset="0"/>
                <a:ea typeface="Verdana" panose="020B0604030504040204" pitchFamily="34" charset="0"/>
                <a:cs typeface="Verdana" panose="020B0604030504040204" pitchFamily="34" charset="0"/>
              </a:rPr>
              <a:t>privind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preţul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anumitor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bunuri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ori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remunerarea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anumitor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servicii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autoritatea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contractantă</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atribuie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contractul</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achiziţii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publice</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err="1">
                <a:latin typeface="Verdana" panose="020B0604030504040204" pitchFamily="34" charset="0"/>
                <a:ea typeface="Verdana" panose="020B0604030504040204" pitchFamily="34" charset="0"/>
                <a:cs typeface="Verdana" panose="020B0604030504040204" pitchFamily="34" charset="0"/>
              </a:rPr>
              <a:t>acordul-cadru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ofertantului</a:t>
            </a:r>
            <a:r>
              <a:rPr lang="en-US" sz="1400" dirty="0">
                <a:latin typeface="Verdana" panose="020B0604030504040204" pitchFamily="34" charset="0"/>
                <a:ea typeface="Verdana" panose="020B0604030504040204" pitchFamily="34" charset="0"/>
                <a:cs typeface="Verdana" panose="020B0604030504040204" pitchFamily="34" charset="0"/>
              </a:rPr>
              <a:t> care a </a:t>
            </a:r>
            <a:r>
              <a:rPr lang="en-US" sz="1400" dirty="0" err="1">
                <a:latin typeface="Verdana" panose="020B0604030504040204" pitchFamily="34" charset="0"/>
                <a:ea typeface="Verdana" panose="020B0604030504040204" pitchFamily="34" charset="0"/>
                <a:cs typeface="Verdana" panose="020B0604030504040204" pitchFamily="34" charset="0"/>
              </a:rPr>
              <a:t>depus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oferta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avantajoasă</a:t>
            </a:r>
            <a:r>
              <a:rPr lang="en-US" sz="1400" dirty="0">
                <a:latin typeface="Verdana" panose="020B0604030504040204" pitchFamily="34" charset="0"/>
                <a:ea typeface="Verdana" panose="020B0604030504040204" pitchFamily="34" charset="0"/>
                <a:cs typeface="Verdana" panose="020B0604030504040204" pitchFamily="34" charset="0"/>
              </a:rPr>
              <a:t> din </a:t>
            </a:r>
            <a:r>
              <a:rPr lang="en-US" sz="1400" dirty="0" err="1">
                <a:latin typeface="Verdana" panose="020B0604030504040204" pitchFamily="34" charset="0"/>
                <a:ea typeface="Verdana" panose="020B0604030504040204" pitchFamily="34" charset="0"/>
                <a:cs typeface="Verdana" panose="020B0604030504040204" pitchFamily="34" charset="0"/>
              </a:rPr>
              <a:t>punct</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vedere</a:t>
            </a:r>
            <a:r>
              <a:rPr lang="en-US" sz="1400" dirty="0">
                <a:latin typeface="Verdana" panose="020B0604030504040204" pitchFamily="34" charset="0"/>
                <a:ea typeface="Verdana" panose="020B0604030504040204" pitchFamily="34" charset="0"/>
                <a:cs typeface="Verdana" panose="020B0604030504040204" pitchFamily="34" charset="0"/>
              </a:rPr>
              <a:t> economic.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(2) </a:t>
            </a:r>
            <a:r>
              <a:rPr lang="en-US" sz="1400" dirty="0" err="1">
                <a:latin typeface="Verdana" panose="020B0604030504040204" pitchFamily="34" charset="0"/>
                <a:ea typeface="Verdana" panose="020B0604030504040204" pitchFamily="34" charset="0"/>
                <a:cs typeface="Verdana" panose="020B0604030504040204" pitchFamily="34" charset="0"/>
              </a:rPr>
              <a:t>În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sensul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prevederilor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alin</a:t>
            </a:r>
            <a:r>
              <a:rPr lang="en-US" sz="1400" dirty="0">
                <a:latin typeface="Verdana" panose="020B0604030504040204" pitchFamily="34" charset="0"/>
                <a:ea typeface="Verdana" panose="020B0604030504040204" pitchFamily="34" charset="0"/>
                <a:cs typeface="Verdana" panose="020B0604030504040204" pitchFamily="34" charset="0"/>
              </a:rPr>
              <a:t>.(1), </a:t>
            </a:r>
            <a:r>
              <a:rPr lang="en-US" sz="1400" dirty="0" err="1">
                <a:latin typeface="Verdana" panose="020B0604030504040204" pitchFamily="34" charset="0"/>
                <a:ea typeface="Verdana" panose="020B0604030504040204" pitchFamily="34" charset="0"/>
                <a:cs typeface="Verdana" panose="020B0604030504040204" pitchFamily="34" charset="0"/>
              </a:rPr>
              <a:t>autoritatea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contractantă</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stabileşte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oferta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avantajoasă</a:t>
            </a:r>
            <a:r>
              <a:rPr lang="en-US" sz="1400" dirty="0">
                <a:latin typeface="Verdana" panose="020B0604030504040204" pitchFamily="34" charset="0"/>
                <a:ea typeface="Verdana" panose="020B0604030504040204" pitchFamily="34" charset="0"/>
                <a:cs typeface="Verdana" panose="020B0604030504040204" pitchFamily="34" charset="0"/>
              </a:rPr>
              <a:t> din </a:t>
            </a:r>
            <a:r>
              <a:rPr lang="en-US" sz="1400" dirty="0" err="1">
                <a:latin typeface="Verdana" panose="020B0604030504040204" pitchFamily="34" charset="0"/>
                <a:ea typeface="Verdana" panose="020B0604030504040204" pitchFamily="34" charset="0"/>
                <a:cs typeface="Verdana" panose="020B0604030504040204" pitchFamily="34" charset="0"/>
              </a:rPr>
              <a:t>punct</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vedere</a:t>
            </a:r>
            <a:r>
              <a:rPr lang="en-US" sz="1400" dirty="0">
                <a:latin typeface="Verdana" panose="020B0604030504040204" pitchFamily="34" charset="0"/>
                <a:ea typeface="Verdana" panose="020B0604030504040204" pitchFamily="34" charset="0"/>
                <a:cs typeface="Verdana" panose="020B0604030504040204" pitchFamily="34" charset="0"/>
              </a:rPr>
              <a:t> economic </a:t>
            </a:r>
            <a:r>
              <a:rPr lang="en-US" sz="1400" dirty="0" err="1">
                <a:latin typeface="Verdana" panose="020B0604030504040204" pitchFamily="34" charset="0"/>
                <a:ea typeface="Verdana" panose="020B0604030504040204" pitchFamily="34" charset="0"/>
                <a:cs typeface="Verdana" panose="020B0604030504040204" pitchFamily="34" charset="0"/>
              </a:rPr>
              <a:t>pe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baza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criteriului</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atribuire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şi</a:t>
            </a:r>
            <a:r>
              <a:rPr lang="en-US" sz="1400" dirty="0">
                <a:latin typeface="Verdana" panose="020B0604030504040204" pitchFamily="34" charset="0"/>
                <a:ea typeface="Verdana" panose="020B0604030504040204" pitchFamily="34" charset="0"/>
                <a:cs typeface="Verdana" panose="020B0604030504040204" pitchFamily="34" charset="0"/>
              </a:rPr>
              <a:t> a </a:t>
            </a:r>
            <a:r>
              <a:rPr lang="en-US" sz="1400" dirty="0" err="1">
                <a:latin typeface="Verdana" panose="020B0604030504040204" pitchFamily="34" charset="0"/>
                <a:ea typeface="Verdana" panose="020B0604030504040204" pitchFamily="34" charset="0"/>
                <a:cs typeface="Verdana" panose="020B0604030504040204" pitchFamily="34" charset="0"/>
              </a:rPr>
              <a:t>factorilor</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evaluare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prevăzuţi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în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documentaţia</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atribuire</a:t>
            </a:r>
            <a:r>
              <a:rPr lang="en-US" sz="1400" dirty="0">
                <a:latin typeface="Verdana" panose="020B0604030504040204" pitchFamily="34" charset="0"/>
                <a:ea typeface="Verdana" panose="020B0604030504040204" pitchFamily="34" charset="0"/>
                <a:cs typeface="Verdana" panose="020B0604030504040204" pitchFamily="34" charset="0"/>
              </a:rPr>
              <a:t>.</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(3) </a:t>
            </a:r>
            <a:r>
              <a:rPr lang="en-US" sz="1400" dirty="0" err="1">
                <a:latin typeface="Verdana" panose="020B0604030504040204" pitchFamily="34" charset="0"/>
                <a:ea typeface="Verdana" panose="020B0604030504040204" pitchFamily="34" charset="0"/>
                <a:cs typeface="Verdana" panose="020B0604030504040204" pitchFamily="34" charset="0"/>
              </a:rPr>
              <a:t>Pentru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determinarea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celei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avantajoase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oferte</a:t>
            </a:r>
            <a:r>
              <a:rPr lang="en-US" sz="1400" dirty="0">
                <a:latin typeface="Verdana" panose="020B0604030504040204" pitchFamily="34" charset="0"/>
                <a:ea typeface="Verdana" panose="020B0604030504040204" pitchFamily="34" charset="0"/>
                <a:cs typeface="Verdana" panose="020B0604030504040204" pitchFamily="34" charset="0"/>
              </a:rPr>
              <a:t> din </a:t>
            </a:r>
            <a:r>
              <a:rPr lang="en-US" sz="1400" dirty="0" err="1">
                <a:latin typeface="Verdana" panose="020B0604030504040204" pitchFamily="34" charset="0"/>
                <a:ea typeface="Verdana" panose="020B0604030504040204" pitchFamily="34" charset="0"/>
                <a:cs typeface="Verdana" panose="020B0604030504040204" pitchFamily="34" charset="0"/>
              </a:rPr>
              <a:t>punct</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vedere</a:t>
            </a:r>
            <a:r>
              <a:rPr lang="en-US" sz="1400" dirty="0">
                <a:latin typeface="Verdana" panose="020B0604030504040204" pitchFamily="34" charset="0"/>
                <a:ea typeface="Verdana" panose="020B0604030504040204" pitchFamily="34" charset="0"/>
                <a:cs typeface="Verdana" panose="020B0604030504040204" pitchFamily="34" charset="0"/>
              </a:rPr>
              <a:t> economic </a:t>
            </a:r>
            <a:r>
              <a:rPr lang="en-US" sz="1400" dirty="0" err="1">
                <a:latin typeface="Verdana" panose="020B0604030504040204" pitchFamily="34" charset="0"/>
                <a:ea typeface="Verdana" panose="020B0604030504040204" pitchFamily="34" charset="0"/>
                <a:cs typeface="Verdana" panose="020B0604030504040204" pitchFamily="34" charset="0"/>
              </a:rPr>
              <a:t>în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conformitate</a:t>
            </a:r>
            <a:r>
              <a:rPr lang="en-US" sz="1400" dirty="0">
                <a:latin typeface="Verdana" panose="020B0604030504040204" pitchFamily="34" charset="0"/>
                <a:ea typeface="Verdana" panose="020B0604030504040204" pitchFamily="34" charset="0"/>
                <a:cs typeface="Verdana" panose="020B0604030504040204" pitchFamily="34" charset="0"/>
              </a:rPr>
              <a:t> cu </a:t>
            </a:r>
            <a:r>
              <a:rPr lang="en-US" sz="1400" dirty="0" err="1">
                <a:latin typeface="Verdana" panose="020B0604030504040204" pitchFamily="34" charset="0"/>
                <a:ea typeface="Verdana" panose="020B0604030504040204" pitchFamily="34" charset="0"/>
                <a:cs typeface="Verdana" panose="020B0604030504040204" pitchFamily="34" charset="0"/>
              </a:rPr>
              <a:t>prevederile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alin</a:t>
            </a:r>
            <a:r>
              <a:rPr lang="en-US" sz="1400" dirty="0">
                <a:latin typeface="Verdana" panose="020B0604030504040204" pitchFamily="34" charset="0"/>
                <a:ea typeface="Verdana" panose="020B0604030504040204" pitchFamily="34" charset="0"/>
                <a:cs typeface="Verdana" panose="020B0604030504040204" pitchFamily="34" charset="0"/>
              </a:rPr>
              <a:t>.(2), </a:t>
            </a:r>
            <a:r>
              <a:rPr lang="en-US" sz="1400" dirty="0" err="1">
                <a:latin typeface="Verdana" panose="020B0604030504040204" pitchFamily="34" charset="0"/>
                <a:ea typeface="Verdana" panose="020B0604030504040204" pitchFamily="34" charset="0"/>
                <a:cs typeface="Verdana" panose="020B0604030504040204" pitchFamily="34" charset="0"/>
              </a:rPr>
              <a:t>autoritatea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contractantă</a:t>
            </a:r>
            <a:r>
              <a:rPr lang="en-US" sz="1400" dirty="0">
                <a:latin typeface="Verdana" panose="020B0604030504040204" pitchFamily="34" charset="0"/>
                <a:ea typeface="Verdana" panose="020B0604030504040204" pitchFamily="34" charset="0"/>
                <a:cs typeface="Verdana" panose="020B0604030504040204" pitchFamily="34" charset="0"/>
              </a:rPr>
              <a:t> are </a:t>
            </a:r>
            <a:r>
              <a:rPr lang="en-US" sz="1400" dirty="0" err="1">
                <a:latin typeface="Verdana" panose="020B0604030504040204" pitchFamily="34" charset="0"/>
                <a:ea typeface="Verdana" panose="020B0604030504040204" pitchFamily="34" charset="0"/>
                <a:cs typeface="Verdana" panose="020B0604030504040204" pitchFamily="34" charset="0"/>
              </a:rPr>
              <a:t>dreptul</a:t>
            </a:r>
            <a:r>
              <a:rPr lang="en-US" sz="1400" dirty="0">
                <a:latin typeface="Verdana" panose="020B0604030504040204" pitchFamily="34" charset="0"/>
                <a:ea typeface="Verdana" panose="020B0604030504040204" pitchFamily="34" charset="0"/>
                <a:cs typeface="Verdana" panose="020B0604030504040204" pitchFamily="34" charset="0"/>
              </a:rPr>
              <a:t> de a </a:t>
            </a:r>
            <a:r>
              <a:rPr lang="en-US" sz="1400" dirty="0" err="1">
                <a:latin typeface="Verdana" panose="020B0604030504040204" pitchFamily="34" charset="0"/>
                <a:ea typeface="Verdana" panose="020B0604030504040204" pitchFamily="34" charset="0"/>
                <a:cs typeface="Verdana" panose="020B0604030504040204" pitchFamily="34" charset="0"/>
              </a:rPr>
              <a:t>aplica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unul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dintre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următoarele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criterii</a:t>
            </a:r>
            <a:r>
              <a:rPr lang="en-US" sz="1400" dirty="0">
                <a:latin typeface="Verdana" panose="020B0604030504040204" pitchFamily="34" charset="0"/>
                <a:ea typeface="Verdana" panose="020B0604030504040204" pitchFamily="34" charset="0"/>
                <a:cs typeface="Verdana" panose="020B0604030504040204" pitchFamily="34" charset="0"/>
              </a:rPr>
              <a:t> de </a:t>
            </a:r>
            <a:r>
              <a:rPr lang="en-US" sz="1400" dirty="0" err="1">
                <a:latin typeface="Verdana" panose="020B0604030504040204" pitchFamily="34" charset="0"/>
                <a:ea typeface="Verdana" panose="020B0604030504040204" pitchFamily="34" charset="0"/>
                <a:cs typeface="Verdana" panose="020B0604030504040204" pitchFamily="34" charset="0"/>
              </a:rPr>
              <a:t>atribuire</a:t>
            </a:r>
            <a:r>
              <a:rPr lang="en-US" sz="1400" dirty="0">
                <a:latin typeface="Verdana" panose="020B0604030504040204" pitchFamily="34" charset="0"/>
                <a:ea typeface="Verdana" panose="020B0604030504040204" pitchFamily="34" charset="0"/>
                <a:cs typeface="Verdana" panose="020B0604030504040204" pitchFamily="34" charset="0"/>
              </a:rPr>
              <a:t>:</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a) </a:t>
            </a:r>
            <a:r>
              <a:rPr lang="en-US" sz="1400" dirty="0" err="1">
                <a:latin typeface="Verdana" panose="020B0604030504040204" pitchFamily="34" charset="0"/>
                <a:ea typeface="Verdana" panose="020B0604030504040204" pitchFamily="34" charset="0"/>
                <a:cs typeface="Verdana" panose="020B0604030504040204" pitchFamily="34" charset="0"/>
              </a:rPr>
              <a:t>preţul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cel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scăzut</a:t>
            </a:r>
            <a:r>
              <a:rPr lang="en-US" sz="1400" dirty="0">
                <a:latin typeface="Verdana" panose="020B0604030504040204" pitchFamily="34" charset="0"/>
                <a:ea typeface="Verdana" panose="020B0604030504040204" pitchFamily="34" charset="0"/>
                <a:cs typeface="Verdana" panose="020B0604030504040204" pitchFamily="34" charset="0"/>
              </a:rPr>
              <a:t>;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b) </a:t>
            </a:r>
            <a:r>
              <a:rPr lang="en-US" sz="1400" dirty="0" err="1">
                <a:latin typeface="Verdana" panose="020B0604030504040204" pitchFamily="34" charset="0"/>
                <a:ea typeface="Verdana" panose="020B0604030504040204" pitchFamily="34" charset="0"/>
                <a:cs typeface="Verdana" panose="020B0604030504040204" pitchFamily="34" charset="0"/>
              </a:rPr>
              <a:t>costul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cel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scăzut</a:t>
            </a:r>
            <a:r>
              <a:rPr lang="en-US" sz="1400" dirty="0">
                <a:latin typeface="Verdana" panose="020B0604030504040204" pitchFamily="34" charset="0"/>
                <a:ea typeface="Verdana" panose="020B0604030504040204" pitchFamily="34" charset="0"/>
                <a:cs typeface="Verdana" panose="020B0604030504040204" pitchFamily="34" charset="0"/>
              </a:rPr>
              <a:t>;</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c) </a:t>
            </a:r>
            <a:r>
              <a:rPr lang="en-US" sz="1400" dirty="0" err="1">
                <a:latin typeface="Verdana" panose="020B0604030504040204" pitchFamily="34" charset="0"/>
                <a:ea typeface="Verdana" panose="020B0604030504040204" pitchFamily="34" charset="0"/>
                <a:cs typeface="Verdana" panose="020B0604030504040204" pitchFamily="34" charset="0"/>
              </a:rPr>
              <a:t>cel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bun </a:t>
            </a:r>
            <a:r>
              <a:rPr lang="en-US" sz="1400" dirty="0" err="1">
                <a:latin typeface="Verdana" panose="020B0604030504040204" pitchFamily="34" charset="0"/>
                <a:ea typeface="Verdana" panose="020B0604030504040204" pitchFamily="34" charset="0"/>
                <a:cs typeface="Verdana" panose="020B0604030504040204" pitchFamily="34" charset="0"/>
              </a:rPr>
              <a:t>raport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calitate-preţ</a:t>
            </a:r>
            <a:r>
              <a:rPr lang="en-US" sz="1400" dirty="0">
                <a:latin typeface="Verdana" panose="020B0604030504040204" pitchFamily="34" charset="0"/>
                <a:ea typeface="Verdana" panose="020B0604030504040204" pitchFamily="34" charset="0"/>
                <a:cs typeface="Verdana" panose="020B0604030504040204" pitchFamily="34" charset="0"/>
              </a:rPr>
              <a:t>; </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dirty="0">
                <a:latin typeface="Verdana" panose="020B0604030504040204" pitchFamily="34" charset="0"/>
                <a:ea typeface="Verdana" panose="020B0604030504040204" pitchFamily="34" charset="0"/>
                <a:cs typeface="Verdana" panose="020B0604030504040204" pitchFamily="34" charset="0"/>
              </a:rPr>
              <a:t>d) </a:t>
            </a:r>
            <a:r>
              <a:rPr lang="en-US" sz="1400" dirty="0" err="1">
                <a:latin typeface="Verdana" panose="020B0604030504040204" pitchFamily="34" charset="0"/>
                <a:ea typeface="Verdana" panose="020B0604030504040204" pitchFamily="34" charset="0"/>
                <a:cs typeface="Verdana" panose="020B0604030504040204" pitchFamily="34" charset="0"/>
              </a:rPr>
              <a:t>cel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mai</a:t>
            </a:r>
            <a:r>
              <a:rPr lang="en-US" sz="1400" dirty="0">
                <a:latin typeface="Verdana" panose="020B0604030504040204" pitchFamily="34" charset="0"/>
                <a:ea typeface="Verdana" panose="020B0604030504040204" pitchFamily="34" charset="0"/>
                <a:cs typeface="Verdana" panose="020B0604030504040204" pitchFamily="34" charset="0"/>
              </a:rPr>
              <a:t> bun </a:t>
            </a:r>
            <a:r>
              <a:rPr lang="en-US" sz="1400" dirty="0" err="1">
                <a:latin typeface="Verdana" panose="020B0604030504040204" pitchFamily="34" charset="0"/>
                <a:ea typeface="Verdana" panose="020B0604030504040204" pitchFamily="34" charset="0"/>
                <a:cs typeface="Verdana" panose="020B0604030504040204" pitchFamily="34" charset="0"/>
              </a:rPr>
              <a:t>raport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calitate</a:t>
            </a:r>
            <a:r>
              <a:rPr lang="en-US" sz="1400" dirty="0">
                <a:latin typeface="Verdana" panose="020B0604030504040204" pitchFamily="34" charset="0"/>
                <a:ea typeface="Verdana" panose="020B0604030504040204" pitchFamily="34" charset="0"/>
                <a:cs typeface="Verdana" panose="020B0604030504040204" pitchFamily="34" charset="0"/>
              </a:rPr>
              <a:t>-cost.</a:t>
            </a:r>
            <a:br>
              <a:rPr lang="en-US" sz="1400" dirty="0">
                <a:latin typeface="Verdana" panose="020B0604030504040204" pitchFamily="34" charset="0"/>
                <a:ea typeface="Verdana" panose="020B0604030504040204" pitchFamily="34" charset="0"/>
                <a:cs typeface="Verdana" panose="020B0604030504040204" pitchFamily="34" charset="0"/>
              </a:rPr>
            </a:br>
            <a:r>
              <a:rPr lang="en-US" sz="1400" b="1" dirty="0">
                <a:latin typeface="Verdana" panose="020B0604030504040204" pitchFamily="34" charset="0"/>
                <a:ea typeface="Verdana" panose="020B0604030504040204" pitchFamily="34" charset="0"/>
                <a:cs typeface="Verdana" panose="020B0604030504040204" pitchFamily="34" charset="0"/>
              </a:rPr>
              <a:t>(4) </a:t>
            </a:r>
            <a:r>
              <a:rPr lang="en-US" sz="1400" b="1" dirty="0" err="1">
                <a:latin typeface="Verdana" panose="020B0604030504040204" pitchFamily="34" charset="0"/>
                <a:ea typeface="Verdana" panose="020B0604030504040204" pitchFamily="34" charset="0"/>
                <a:cs typeface="Verdana" panose="020B0604030504040204" pitchFamily="34" charset="0"/>
              </a:rPr>
              <a:t>În</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sensul</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alin</a:t>
            </a:r>
            <a:r>
              <a:rPr lang="en-US" sz="1400" b="1" dirty="0">
                <a:latin typeface="Verdana" panose="020B0604030504040204" pitchFamily="34" charset="0"/>
                <a:ea typeface="Verdana" panose="020B0604030504040204" pitchFamily="34" charset="0"/>
                <a:cs typeface="Verdana" panose="020B0604030504040204" pitchFamily="34" charset="0"/>
              </a:rPr>
              <a:t>.(3) </a:t>
            </a:r>
            <a:r>
              <a:rPr lang="en-US" sz="1400" b="1" dirty="0" err="1">
                <a:latin typeface="Verdana" panose="020B0604030504040204" pitchFamily="34" charset="0"/>
                <a:ea typeface="Verdana" panose="020B0604030504040204" pitchFamily="34" charset="0"/>
                <a:cs typeface="Verdana" panose="020B0604030504040204" pitchFamily="34" charset="0"/>
              </a:rPr>
              <a:t>lit.b</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costul</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cel</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mai</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scăzut</a:t>
            </a:r>
            <a:r>
              <a:rPr lang="en-US" sz="1400" b="1" dirty="0">
                <a:latin typeface="Verdana" panose="020B0604030504040204" pitchFamily="34" charset="0"/>
                <a:ea typeface="Verdana" panose="020B0604030504040204" pitchFamily="34" charset="0"/>
                <a:cs typeface="Verdana" panose="020B0604030504040204" pitchFamily="34" charset="0"/>
              </a:rPr>
              <a:t> se </a:t>
            </a:r>
            <a:r>
              <a:rPr lang="en-US" sz="1400" b="1" dirty="0" err="1">
                <a:latin typeface="Verdana" panose="020B0604030504040204" pitchFamily="34" charset="0"/>
                <a:ea typeface="Verdana" panose="020B0604030504040204" pitchFamily="34" charset="0"/>
                <a:cs typeface="Verdana" panose="020B0604030504040204" pitchFamily="34" charset="0"/>
              </a:rPr>
              <a:t>determină</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considerente</a:t>
            </a:r>
            <a:r>
              <a:rPr lang="en-US" sz="1400" b="1" dirty="0">
                <a:latin typeface="Verdana" panose="020B0604030504040204" pitchFamily="34" charset="0"/>
                <a:ea typeface="Verdana" panose="020B0604030504040204" pitchFamily="34" charset="0"/>
                <a:cs typeface="Verdana" panose="020B0604030504040204" pitchFamily="34" charset="0"/>
              </a:rPr>
              <a:t> de </a:t>
            </a:r>
            <a:r>
              <a:rPr lang="en-US" sz="1400" b="1" dirty="0" err="1">
                <a:latin typeface="Verdana" panose="020B0604030504040204" pitchFamily="34" charset="0"/>
                <a:ea typeface="Verdana" panose="020B0604030504040204" pitchFamily="34" charset="0"/>
                <a:cs typeface="Verdana" panose="020B0604030504040204" pitchFamily="34" charset="0"/>
              </a:rPr>
              <a:t>rentabilitate</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utilizînd</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factori</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precum</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calcularea</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b="1" dirty="0" err="1">
                <a:latin typeface="Verdana" panose="020B0604030504040204" pitchFamily="34" charset="0"/>
                <a:ea typeface="Verdana" panose="020B0604030504040204" pitchFamily="34" charset="0"/>
                <a:cs typeface="Verdana" panose="020B0604030504040204" pitchFamily="34" charset="0"/>
              </a:rPr>
              <a:t>costurilor</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600" b="1" dirty="0" err="1">
                <a:latin typeface="Verdana" panose="020B0604030504040204" pitchFamily="34" charset="0"/>
                <a:ea typeface="Verdana" panose="020B0604030504040204" pitchFamily="34" charset="0"/>
                <a:cs typeface="Verdana" panose="020B0604030504040204" pitchFamily="34" charset="0"/>
              </a:rPr>
              <a:t>pe</a:t>
            </a:r>
            <a:r>
              <a:rPr lang="en-US" sz="1600" b="1" dirty="0">
                <a:latin typeface="Verdana" panose="020B0604030504040204" pitchFamily="34" charset="0"/>
                <a:ea typeface="Verdana" panose="020B0604030504040204" pitchFamily="34" charset="0"/>
                <a:cs typeface="Verdana" panose="020B0604030504040204" pitchFamily="34" charset="0"/>
              </a:rPr>
              <a:t> </a:t>
            </a:r>
            <a:r>
              <a:rPr lang="en-US" sz="1600" b="1" dirty="0" err="1">
                <a:latin typeface="Verdana" panose="020B0604030504040204" pitchFamily="34" charset="0"/>
                <a:ea typeface="Verdana" panose="020B0604030504040204" pitchFamily="34" charset="0"/>
                <a:cs typeface="Verdana" panose="020B0604030504040204" pitchFamily="34" charset="0"/>
              </a:rPr>
              <a:t>ciclul</a:t>
            </a:r>
            <a:r>
              <a:rPr lang="en-US" sz="1600" b="1" dirty="0">
                <a:latin typeface="Verdana" panose="020B0604030504040204" pitchFamily="34" charset="0"/>
                <a:ea typeface="Verdana" panose="020B0604030504040204" pitchFamily="34" charset="0"/>
                <a:cs typeface="Verdana" panose="020B0604030504040204" pitchFamily="34" charset="0"/>
              </a:rPr>
              <a:t> de </a:t>
            </a:r>
            <a:r>
              <a:rPr lang="en-US" sz="1600" b="1" dirty="0" err="1">
                <a:latin typeface="Verdana" panose="020B0604030504040204" pitchFamily="34" charset="0"/>
                <a:ea typeface="Verdana" panose="020B0604030504040204" pitchFamily="34" charset="0"/>
                <a:cs typeface="Verdana" panose="020B0604030504040204" pitchFamily="34" charset="0"/>
              </a:rPr>
              <a:t>viaţă</a:t>
            </a:r>
            <a:endParaRPr lang="en-US" sz="16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23364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le 13"/>
          <p:cNvSpPr txBox="1">
            <a:spLocks noGrp="1"/>
          </p:cNvSpPr>
          <p:nvPr>
            <p:ph type="title"/>
          </p:nvPr>
        </p:nvSpPr>
        <p:spPr>
          <a:xfrm>
            <a:off x="99529" y="1140817"/>
            <a:ext cx="8839200" cy="4708981"/>
          </a:xfrm>
          <a:prstGeom prst="rect">
            <a:avLst/>
          </a:prstGeom>
          <a:noFill/>
        </p:spPr>
        <p:txBody>
          <a:bodyPr wrap="square" rtlCol="0">
            <a:spAutoFit/>
          </a:bodyPr>
          <a:lstStyle/>
          <a:p>
            <a:r>
              <a:rPr lang="en-US" sz="1200" b="1" dirty="0" err="1">
                <a:latin typeface="Verdana" panose="020B0604030504040204" pitchFamily="34" charset="0"/>
                <a:ea typeface="Verdana" panose="020B0604030504040204" pitchFamily="34" charset="0"/>
                <a:cs typeface="Verdana" panose="020B0604030504040204" pitchFamily="34" charset="0"/>
              </a:rPr>
              <a:t>Articolul</a:t>
            </a:r>
            <a:r>
              <a:rPr lang="en-US" sz="1200" b="1" dirty="0">
                <a:latin typeface="Verdana" panose="020B0604030504040204" pitchFamily="34" charset="0"/>
                <a:ea typeface="Verdana" panose="020B0604030504040204" pitchFamily="34" charset="0"/>
                <a:cs typeface="Verdana" panose="020B0604030504040204" pitchFamily="34" charset="0"/>
              </a:rPr>
              <a:t> 27.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b="1" dirty="0" err="1">
                <a:latin typeface="Verdana" panose="020B0604030504040204" pitchFamily="34" charset="0"/>
                <a:ea typeface="Verdana" panose="020B0604030504040204" pitchFamily="34" charset="0"/>
                <a:cs typeface="Verdana" panose="020B0604030504040204" pitchFamily="34" charset="0"/>
              </a:rPr>
              <a:t>Calcularea</a:t>
            </a:r>
            <a:r>
              <a:rPr lang="en-US" sz="1200" b="1" dirty="0">
                <a:latin typeface="Verdana" panose="020B0604030504040204" pitchFamily="34" charset="0"/>
                <a:ea typeface="Verdana" panose="020B0604030504040204" pitchFamily="34" charset="0"/>
                <a:cs typeface="Verdana" panose="020B0604030504040204" pitchFamily="34" charset="0"/>
              </a:rPr>
              <a:t> </a:t>
            </a:r>
            <a:r>
              <a:rPr lang="en-US" sz="1200" b="1" dirty="0" err="1">
                <a:latin typeface="Verdana" panose="020B0604030504040204" pitchFamily="34" charset="0"/>
                <a:ea typeface="Verdana" panose="020B0604030504040204" pitchFamily="34" charset="0"/>
                <a:cs typeface="Verdana" panose="020B0604030504040204" pitchFamily="34" charset="0"/>
              </a:rPr>
              <a:t>costului</a:t>
            </a:r>
            <a:r>
              <a:rPr lang="en-US" sz="1200" b="1" dirty="0">
                <a:latin typeface="Verdana" panose="020B0604030504040204" pitchFamily="34" charset="0"/>
                <a:ea typeface="Verdana" panose="020B0604030504040204" pitchFamily="34" charset="0"/>
                <a:cs typeface="Verdana" panose="020B0604030504040204" pitchFamily="34" charset="0"/>
              </a:rPr>
              <a:t> </a:t>
            </a:r>
            <a:r>
              <a:rPr lang="en-US" sz="1200" b="1" dirty="0" err="1">
                <a:latin typeface="Verdana" panose="020B0604030504040204" pitchFamily="34" charset="0"/>
                <a:ea typeface="Verdana" panose="020B0604030504040204" pitchFamily="34" charset="0"/>
                <a:cs typeface="Verdana" panose="020B0604030504040204" pitchFamily="34" charset="0"/>
              </a:rPr>
              <a:t>pe</a:t>
            </a:r>
            <a:r>
              <a:rPr lang="en-US" sz="1200" b="1" dirty="0">
                <a:latin typeface="Verdana" panose="020B0604030504040204" pitchFamily="34" charset="0"/>
                <a:ea typeface="Verdana" panose="020B0604030504040204" pitchFamily="34" charset="0"/>
                <a:cs typeface="Verdana" panose="020B0604030504040204" pitchFamily="34" charset="0"/>
              </a:rPr>
              <a:t> </a:t>
            </a:r>
            <a:r>
              <a:rPr lang="en-US" sz="1200" b="1" dirty="0" err="1">
                <a:latin typeface="Verdana" panose="020B0604030504040204" pitchFamily="34" charset="0"/>
                <a:ea typeface="Verdana" panose="020B0604030504040204" pitchFamily="34" charset="0"/>
                <a:cs typeface="Verdana" panose="020B0604030504040204" pitchFamily="34" charset="0"/>
              </a:rPr>
              <a:t>ciclul</a:t>
            </a:r>
            <a:r>
              <a:rPr lang="en-US" sz="1200" b="1" dirty="0">
                <a:latin typeface="Verdana" panose="020B0604030504040204" pitchFamily="34" charset="0"/>
                <a:ea typeface="Verdana" panose="020B0604030504040204" pitchFamily="34" charset="0"/>
                <a:cs typeface="Verdana" panose="020B0604030504040204" pitchFamily="34" charset="0"/>
              </a:rPr>
              <a:t> de </a:t>
            </a:r>
            <a:r>
              <a:rPr lang="en-US" sz="1200" b="1" dirty="0" err="1">
                <a:latin typeface="Verdana" panose="020B0604030504040204" pitchFamily="34" charset="0"/>
                <a:ea typeface="Verdana" panose="020B0604030504040204" pitchFamily="34" charset="0"/>
                <a:cs typeface="Verdana" panose="020B0604030504040204" pitchFamily="34" charset="0"/>
              </a:rPr>
              <a:t>viaţă</a:t>
            </a:r>
            <a:r>
              <a:rPr lang="en-US" sz="1200" b="1" dirty="0">
                <a:latin typeface="Verdana" panose="020B0604030504040204" pitchFamily="34" charset="0"/>
                <a:ea typeface="Verdana" panose="020B0604030504040204" pitchFamily="34" charset="0"/>
                <a:cs typeface="Verdana" panose="020B0604030504040204" pitchFamily="34" charset="0"/>
              </a:rPr>
              <a:t/>
            </a:r>
            <a:br>
              <a:rPr lang="en-US" sz="1200" b="1"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(1) </a:t>
            </a:r>
            <a:r>
              <a:rPr lang="en-US" sz="1200" dirty="0" err="1">
                <a:latin typeface="Verdana" panose="020B0604030504040204" pitchFamily="34" charset="0"/>
                <a:ea typeface="Verdana" panose="020B0604030504040204" pitchFamily="34" charset="0"/>
                <a:cs typeface="Verdana" panose="020B0604030504040204" pitchFamily="34" charset="0"/>
              </a:rPr>
              <a:t>Calcularea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costurilor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parcursul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ciclului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viaţă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acoperă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măsura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care </a:t>
            </a:r>
            <a:r>
              <a:rPr lang="en-US" sz="1200" dirty="0" err="1">
                <a:latin typeface="Verdana" panose="020B0604030504040204" pitchFamily="34" charset="0"/>
                <a:ea typeface="Verdana" panose="020B0604030504040204" pitchFamily="34" charset="0"/>
                <a:cs typeface="Verdana" panose="020B0604030504040204" pitchFamily="34" charset="0"/>
              </a:rPr>
              <a:t>sînt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relevante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toate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o parte din </a:t>
            </a:r>
            <a:r>
              <a:rPr lang="en-US" sz="1200" dirty="0" err="1">
                <a:latin typeface="Verdana" panose="020B0604030504040204" pitchFamily="34" charset="0"/>
                <a:ea typeface="Verdana" panose="020B0604030504040204" pitchFamily="34" charset="0"/>
                <a:cs typeface="Verdana" panose="020B0604030504040204" pitchFamily="34" charset="0"/>
              </a:rPr>
              <a:t>următoarele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parcursul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ciclului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viaţă</a:t>
            </a:r>
            <a:r>
              <a:rPr lang="en-US" sz="1200" dirty="0">
                <a:latin typeface="Verdana" panose="020B0604030504040204" pitchFamily="34" charset="0"/>
                <a:ea typeface="Verdana" panose="020B0604030504040204" pitchFamily="34" charset="0"/>
                <a:cs typeface="Verdana" panose="020B0604030504040204" pitchFamily="34" charset="0"/>
              </a:rPr>
              <a:t> al </a:t>
            </a:r>
            <a:r>
              <a:rPr lang="en-US" sz="1200" dirty="0" err="1">
                <a:latin typeface="Verdana" panose="020B0604030504040204" pitchFamily="34" charset="0"/>
                <a:ea typeface="Verdana" panose="020B0604030504040204" pitchFamily="34" charset="0"/>
                <a:cs typeface="Verdana" panose="020B0604030504040204" pitchFamily="34" charset="0"/>
              </a:rPr>
              <a:t>unui</a:t>
            </a:r>
            <a:r>
              <a:rPr lang="en-US" sz="1200" dirty="0">
                <a:latin typeface="Verdana" panose="020B0604030504040204" pitchFamily="34" charset="0"/>
                <a:ea typeface="Verdana" panose="020B0604030504040204" pitchFamily="34" charset="0"/>
                <a:cs typeface="Verdana" panose="020B0604030504040204" pitchFamily="34" charset="0"/>
              </a:rPr>
              <a:t> bun, </a:t>
            </a:r>
            <a:r>
              <a:rPr lang="en-US" sz="1200" dirty="0" err="1">
                <a:latin typeface="Verdana" panose="020B0604030504040204" pitchFamily="34" charset="0"/>
                <a:ea typeface="Verdana" panose="020B0604030504040204" pitchFamily="34" charset="0"/>
                <a:cs typeface="Verdana" panose="020B0604030504040204" pitchFamily="34" charset="0"/>
              </a:rPr>
              <a:t>serviciu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al </a:t>
            </a:r>
            <a:r>
              <a:rPr lang="en-US" sz="1200" dirty="0" err="1">
                <a:latin typeface="Verdana" panose="020B0604030504040204" pitchFamily="34" charset="0"/>
                <a:ea typeface="Verdana" panose="020B0604030504040204" pitchFamily="34" charset="0"/>
                <a:cs typeface="Verdana" panose="020B0604030504040204" pitchFamily="34" charset="0"/>
              </a:rPr>
              <a:t>unei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lucrări</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a)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suportate</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autoritatea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contractantă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alţi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utilizatori</a:t>
            </a:r>
            <a:r>
              <a:rPr lang="en-US" sz="1200" dirty="0">
                <a:latin typeface="Verdana" panose="020B0604030504040204" pitchFamily="34" charset="0"/>
                <a:ea typeface="Verdana" panose="020B0604030504040204" pitchFamily="34" charset="0"/>
                <a:cs typeface="Verdana" panose="020B0604030504040204" pitchFamily="34" charset="0"/>
              </a:rPr>
              <a:t>, cum </a:t>
            </a:r>
            <a:r>
              <a:rPr lang="en-US" sz="1200" dirty="0" err="1">
                <a:latin typeface="Verdana" panose="020B0604030504040204" pitchFamily="34" charset="0"/>
                <a:ea typeface="Verdana" panose="020B0604030504040204" pitchFamily="34" charset="0"/>
                <a:cs typeface="Verdana" panose="020B0604030504040204" pitchFamily="34" charset="0"/>
              </a:rPr>
              <a:t>ar</a:t>
            </a:r>
            <a:r>
              <a:rPr lang="en-US" sz="1200" dirty="0">
                <a:latin typeface="Verdana" panose="020B0604030504040204" pitchFamily="34" charset="0"/>
                <a:ea typeface="Verdana" panose="020B0604030504040204" pitchFamily="34" charset="0"/>
                <a:cs typeface="Verdana" panose="020B0604030504040204" pitchFamily="34" charset="0"/>
              </a:rPr>
              <a:t> fi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legate de </a:t>
            </a:r>
            <a:r>
              <a:rPr lang="en-US" sz="1200" dirty="0" err="1">
                <a:latin typeface="Verdana" panose="020B0604030504040204" pitchFamily="34" charset="0"/>
                <a:ea typeface="Verdana" panose="020B0604030504040204" pitchFamily="34" charset="0"/>
                <a:cs typeface="Verdana" panose="020B0604030504040204" pitchFamily="34" charset="0"/>
              </a:rPr>
              <a:t>achiziţie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utilizare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precum</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consumul</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energie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alte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resurse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întreţinere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de la </a:t>
            </a:r>
            <a:r>
              <a:rPr lang="en-US" sz="1200" dirty="0" err="1">
                <a:latin typeface="Verdana" panose="020B0604030504040204" pitchFamily="34" charset="0"/>
                <a:ea typeface="Verdana" panose="020B0604030504040204" pitchFamily="34" charset="0"/>
                <a:cs typeface="Verdana" panose="020B0604030504040204" pitchFamily="34" charset="0"/>
              </a:rPr>
              <a:t>sfîrşitul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ciclului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viaţă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precum</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costurile</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colectare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reciclare</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b)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determinate de </a:t>
            </a:r>
            <a:r>
              <a:rPr lang="en-US" sz="1200" dirty="0" err="1">
                <a:latin typeface="Verdana" panose="020B0604030504040204" pitchFamily="34" charset="0"/>
                <a:ea typeface="Verdana" panose="020B0604030504040204" pitchFamily="34" charset="0"/>
                <a:cs typeface="Verdana" panose="020B0604030504040204" pitchFamily="34" charset="0"/>
              </a:rPr>
              <a:t>efecte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externe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asupra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mediului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legătură</a:t>
            </a:r>
            <a:r>
              <a:rPr lang="en-US" sz="1200" dirty="0">
                <a:latin typeface="Verdana" panose="020B0604030504040204" pitchFamily="34" charset="0"/>
                <a:ea typeface="Verdana" panose="020B0604030504040204" pitchFamily="34" charset="0"/>
                <a:cs typeface="Verdana" panose="020B0604030504040204" pitchFamily="34" charset="0"/>
              </a:rPr>
              <a:t> cu </a:t>
            </a:r>
            <a:r>
              <a:rPr lang="en-US" sz="1200" dirty="0" err="1">
                <a:latin typeface="Verdana" panose="020B0604030504040204" pitchFamily="34" charset="0"/>
                <a:ea typeface="Verdana" panose="020B0604030504040204" pitchFamily="34" charset="0"/>
                <a:cs typeface="Verdana" panose="020B0604030504040204" pitchFamily="34" charset="0"/>
              </a:rPr>
              <a:t>bunul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serviciul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lucrarea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parcursul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ciclului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viaţă</a:t>
            </a:r>
            <a:r>
              <a:rPr lang="en-US" sz="1200" dirty="0">
                <a:latin typeface="Verdana" panose="020B0604030504040204" pitchFamily="34" charset="0"/>
                <a:ea typeface="Verdana" panose="020B0604030504040204" pitchFamily="34" charset="0"/>
                <a:cs typeface="Verdana" panose="020B0604030504040204" pitchFamily="34" charset="0"/>
              </a:rPr>
              <a:t>, cu </a:t>
            </a:r>
            <a:r>
              <a:rPr lang="en-US" sz="1200" dirty="0" err="1">
                <a:latin typeface="Verdana" panose="020B0604030504040204" pitchFamily="34" charset="0"/>
                <a:ea typeface="Verdana" panose="020B0604030504040204" pitchFamily="34" charset="0"/>
                <a:cs typeface="Verdana" panose="020B0604030504040204" pitchFamily="34" charset="0"/>
              </a:rPr>
              <a:t>condiţia</a:t>
            </a:r>
            <a:r>
              <a:rPr lang="en-US" sz="1200" dirty="0">
                <a:latin typeface="Verdana" panose="020B0604030504040204" pitchFamily="34" charset="0"/>
                <a:ea typeface="Verdana" panose="020B0604030504040204" pitchFamily="34" charset="0"/>
                <a:cs typeface="Verdana" panose="020B0604030504040204" pitchFamily="34" charset="0"/>
              </a:rPr>
              <a:t> ca </a:t>
            </a:r>
            <a:r>
              <a:rPr lang="en-US" sz="1200" dirty="0" err="1">
                <a:latin typeface="Verdana" panose="020B0604030504040204" pitchFamily="34" charset="0"/>
                <a:ea typeface="Verdana" panose="020B0604030504040204" pitchFamily="34" charset="0"/>
                <a:cs typeface="Verdana" panose="020B0604030504040204" pitchFamily="34" charset="0"/>
              </a:rPr>
              <a:t>valoarea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pecuniară</a:t>
            </a:r>
            <a:r>
              <a:rPr lang="en-US" sz="1200" dirty="0">
                <a:latin typeface="Verdana" panose="020B0604030504040204" pitchFamily="34" charset="0"/>
                <a:ea typeface="Verdana" panose="020B0604030504040204" pitchFamily="34" charset="0"/>
                <a:cs typeface="Verdana" panose="020B0604030504040204" pitchFamily="34" charset="0"/>
              </a:rPr>
              <a:t> a </a:t>
            </a:r>
            <a:r>
              <a:rPr lang="en-US" sz="1200" dirty="0" err="1">
                <a:latin typeface="Verdana" panose="020B0604030504040204" pitchFamily="34" charset="0"/>
                <a:ea typeface="Verdana" panose="020B0604030504040204" pitchFamily="34" charset="0"/>
                <a:cs typeface="Verdana" panose="020B0604030504040204" pitchFamily="34" charset="0"/>
              </a:rPr>
              <a:t>acestora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să</a:t>
            </a:r>
            <a:r>
              <a:rPr lang="en-US" sz="1200" dirty="0">
                <a:latin typeface="Verdana" panose="020B0604030504040204" pitchFamily="34" charset="0"/>
                <a:ea typeface="Verdana" panose="020B0604030504040204" pitchFamily="34" charset="0"/>
                <a:cs typeface="Verdana" panose="020B0604030504040204" pitchFamily="34" charset="0"/>
              </a:rPr>
              <a:t> fie </a:t>
            </a:r>
            <a:r>
              <a:rPr lang="en-US" sz="1200" dirty="0" err="1">
                <a:latin typeface="Verdana" panose="020B0604030504040204" pitchFamily="34" charset="0"/>
                <a:ea typeface="Verdana" panose="020B0604030504040204" pitchFamily="34" charset="0"/>
                <a:cs typeface="Verdana" panose="020B0604030504040204" pitchFamily="34" charset="0"/>
              </a:rPr>
              <a:t>determinată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verificată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Aceste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pot </a:t>
            </a:r>
            <a:r>
              <a:rPr lang="en-US" sz="1200" dirty="0" err="1">
                <a:latin typeface="Verdana" panose="020B0604030504040204" pitchFamily="34" charset="0"/>
                <a:ea typeface="Verdana" panose="020B0604030504040204" pitchFamily="34" charset="0"/>
                <a:cs typeface="Verdana" panose="020B0604030504040204" pitchFamily="34" charset="0"/>
              </a:rPr>
              <a:t>să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includă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emisiilor</a:t>
            </a:r>
            <a:r>
              <a:rPr lang="en-US" sz="1200" dirty="0">
                <a:latin typeface="Verdana" panose="020B0604030504040204" pitchFamily="34" charset="0"/>
                <a:ea typeface="Verdana" panose="020B0604030504040204" pitchFamily="34" charset="0"/>
                <a:cs typeface="Verdana" panose="020B0604030504040204" pitchFamily="34" charset="0"/>
              </a:rPr>
              <a:t> de gaze cu </a:t>
            </a:r>
            <a:r>
              <a:rPr lang="en-US" sz="1200" dirty="0" err="1">
                <a:latin typeface="Verdana" panose="020B0604030504040204" pitchFamily="34" charset="0"/>
                <a:ea typeface="Verdana" panose="020B0604030504040204" pitchFamily="34" charset="0"/>
                <a:cs typeface="Verdana" panose="020B0604030504040204" pitchFamily="34" charset="0"/>
              </a:rPr>
              <a:t>efect</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seră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al </a:t>
            </a:r>
            <a:r>
              <a:rPr lang="en-US" sz="1200" dirty="0" err="1">
                <a:latin typeface="Verdana" panose="020B0604030504040204" pitchFamily="34" charset="0"/>
                <a:ea typeface="Verdana" panose="020B0604030504040204" pitchFamily="34" charset="0"/>
                <a:cs typeface="Verdana" panose="020B0604030504040204" pitchFamily="34" charset="0"/>
              </a:rPr>
              <a:t>altor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emisii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poluante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alte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atenuare</a:t>
            </a:r>
            <a:r>
              <a:rPr lang="en-US" sz="1200" dirty="0">
                <a:latin typeface="Verdana" panose="020B0604030504040204" pitchFamily="34" charset="0"/>
                <a:ea typeface="Verdana" panose="020B0604030504040204" pitchFamily="34" charset="0"/>
                <a:cs typeface="Verdana" panose="020B0604030504040204" pitchFamily="34" charset="0"/>
              </a:rPr>
              <a:t> a </a:t>
            </a:r>
            <a:r>
              <a:rPr lang="en-US" sz="1200" dirty="0" err="1">
                <a:latin typeface="Verdana" panose="020B0604030504040204" pitchFamily="34" charset="0"/>
                <a:ea typeface="Verdana" panose="020B0604030504040204" pitchFamily="34" charset="0"/>
                <a:cs typeface="Verdana" panose="020B0604030504040204" pitchFamily="34" charset="0"/>
              </a:rPr>
              <a:t>efectelor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schimbărilor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climatice</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(2)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cazul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care </a:t>
            </a:r>
            <a:r>
              <a:rPr lang="en-US" sz="1200" dirty="0" err="1">
                <a:latin typeface="Verdana" panose="020B0604030504040204" pitchFamily="34" charset="0"/>
                <a:ea typeface="Verdana" panose="020B0604030504040204" pitchFamily="34" charset="0"/>
                <a:cs typeface="Verdana" panose="020B0604030504040204" pitchFamily="34" charset="0"/>
              </a:rPr>
              <a:t>autoritatea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contractantă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evaluează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utilizînd</a:t>
            </a:r>
            <a:r>
              <a:rPr lang="en-US" sz="1200" dirty="0">
                <a:latin typeface="Verdana" panose="020B0604030504040204" pitchFamily="34" charset="0"/>
                <a:ea typeface="Verdana" panose="020B0604030504040204" pitchFamily="34" charset="0"/>
                <a:cs typeface="Verdana" panose="020B0604030504040204" pitchFamily="34" charset="0"/>
              </a:rPr>
              <a:t> o </a:t>
            </a:r>
            <a:r>
              <a:rPr lang="en-US" sz="1200" dirty="0" err="1">
                <a:latin typeface="Verdana" panose="020B0604030504040204" pitchFamily="34" charset="0"/>
                <a:ea typeface="Verdana" panose="020B0604030504040204" pitchFamily="34" charset="0"/>
                <a:cs typeface="Verdana" panose="020B0604030504040204" pitchFamily="34" charset="0"/>
              </a:rPr>
              <a:t>abordare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baza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costului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parcursul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ciclului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viaţă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aceasta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indică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documentaţia</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atribuire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datele</a:t>
            </a:r>
            <a:r>
              <a:rPr lang="en-US" sz="1200" dirty="0">
                <a:latin typeface="Verdana" panose="020B0604030504040204" pitchFamily="34" charset="0"/>
                <a:ea typeface="Verdana" panose="020B0604030504040204" pitchFamily="34" charset="0"/>
                <a:cs typeface="Verdana" panose="020B0604030504040204" pitchFamily="34" charset="0"/>
              </a:rPr>
              <a:t> care </a:t>
            </a:r>
            <a:r>
              <a:rPr lang="en-US" sz="1200" dirty="0" err="1">
                <a:latin typeface="Verdana" panose="020B0604030504040204" pitchFamily="34" charset="0"/>
                <a:ea typeface="Verdana" panose="020B0604030504040204" pitchFamily="34" charset="0"/>
                <a:cs typeface="Verdana" panose="020B0604030504040204" pitchFamily="34" charset="0"/>
              </a:rPr>
              <a:t>trebuie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furnizate</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către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ofertanţi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precum</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metoda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care </a:t>
            </a:r>
            <a:r>
              <a:rPr lang="en-US" sz="1200" dirty="0" err="1">
                <a:latin typeface="Verdana" panose="020B0604030504040204" pitchFamily="34" charset="0"/>
                <a:ea typeface="Verdana" panose="020B0604030504040204" pitchFamily="34" charset="0"/>
                <a:cs typeface="Verdana" panose="020B0604030504040204" pitchFamily="34" charset="0"/>
              </a:rPr>
              <a:t>autoritatea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contractantă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urmează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să</a:t>
            </a:r>
            <a:r>
              <a:rPr lang="en-US" sz="1200" dirty="0">
                <a:latin typeface="Verdana" panose="020B0604030504040204" pitchFamily="34" charset="0"/>
                <a:ea typeface="Verdana" panose="020B0604030504040204" pitchFamily="34" charset="0"/>
                <a:cs typeface="Verdana" panose="020B0604030504040204" pitchFamily="34" charset="0"/>
              </a:rPr>
              <a:t> o </a:t>
            </a:r>
            <a:r>
              <a:rPr lang="en-US" sz="1200" dirty="0" err="1">
                <a:latin typeface="Verdana" panose="020B0604030504040204" pitchFamily="34" charset="0"/>
                <a:ea typeface="Verdana" panose="020B0604030504040204" pitchFamily="34" charset="0"/>
                <a:cs typeface="Verdana" panose="020B0604030504040204" pitchFamily="34" charset="0"/>
              </a:rPr>
              <a:t>utilizeze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pentru</a:t>
            </a:r>
            <a:r>
              <a:rPr lang="en-US" sz="1200" dirty="0">
                <a:latin typeface="Verdana" panose="020B0604030504040204" pitchFamily="34" charset="0"/>
                <a:ea typeface="Verdana" panose="020B0604030504040204" pitchFamily="34" charset="0"/>
                <a:cs typeface="Verdana" panose="020B0604030504040204" pitchFamily="34" charset="0"/>
              </a:rPr>
              <a:t> a </a:t>
            </a:r>
            <a:r>
              <a:rPr lang="en-US" sz="1200" dirty="0" err="1">
                <a:latin typeface="Verdana" panose="020B0604030504040204" pitchFamily="34" charset="0"/>
                <a:ea typeface="Verdana" panose="020B0604030504040204" pitchFamily="34" charset="0"/>
                <a:cs typeface="Verdana" panose="020B0604030504040204" pitchFamily="34" charset="0"/>
              </a:rPr>
              <a:t>stabili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parcursul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ciclului</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viaţă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baza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datelor</a:t>
            </a:r>
            <a:r>
              <a:rPr lang="en-US" sz="1200" dirty="0">
                <a:latin typeface="Verdana" panose="020B0604030504040204" pitchFamily="34" charset="0"/>
                <a:ea typeface="Verdana" panose="020B0604030504040204" pitchFamily="34" charset="0"/>
                <a:cs typeface="Verdana" panose="020B0604030504040204" pitchFamily="34" charset="0"/>
              </a:rPr>
              <a:t> respective.</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(3) </a:t>
            </a:r>
            <a:r>
              <a:rPr lang="en-US" sz="1200" dirty="0" err="1">
                <a:latin typeface="Verdana" panose="020B0604030504040204" pitchFamily="34" charset="0"/>
                <a:ea typeface="Verdana" panose="020B0604030504040204" pitchFamily="34" charset="0"/>
                <a:cs typeface="Verdana" panose="020B0604030504040204" pitchFamily="34" charset="0"/>
              </a:rPr>
              <a:t>Metoda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utilizată</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autoritatea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contractantă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pentru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evaluarea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costurilor</a:t>
            </a:r>
            <a:r>
              <a:rPr lang="en-US" sz="1200" dirty="0">
                <a:latin typeface="Verdana" panose="020B0604030504040204" pitchFamily="34" charset="0"/>
                <a:ea typeface="Verdana" panose="020B0604030504040204" pitchFamily="34" charset="0"/>
                <a:cs typeface="Verdana" panose="020B0604030504040204" pitchFamily="34" charset="0"/>
              </a:rPr>
              <a:t> determinate de </a:t>
            </a:r>
            <a:r>
              <a:rPr lang="en-US" sz="1200" dirty="0" err="1">
                <a:latin typeface="Verdana" panose="020B0604030504040204" pitchFamily="34" charset="0"/>
                <a:ea typeface="Verdana" panose="020B0604030504040204" pitchFamily="34" charset="0"/>
                <a:cs typeface="Verdana" panose="020B0604030504040204" pitchFamily="34" charset="0"/>
              </a:rPr>
              <a:t>efectele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externe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asupra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mediului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prevăzute</a:t>
            </a:r>
            <a:r>
              <a:rPr lang="en-US" sz="1200" dirty="0">
                <a:latin typeface="Verdana" panose="020B0604030504040204" pitchFamily="34" charset="0"/>
                <a:ea typeface="Verdana" panose="020B0604030504040204" pitchFamily="34" charset="0"/>
                <a:cs typeface="Verdana" panose="020B0604030504040204" pitchFamily="34" charset="0"/>
              </a:rPr>
              <a:t> la </a:t>
            </a:r>
            <a:r>
              <a:rPr lang="en-US" sz="1200" dirty="0" err="1">
                <a:latin typeface="Verdana" panose="020B0604030504040204" pitchFamily="34" charset="0"/>
                <a:ea typeface="Verdana" panose="020B0604030504040204" pitchFamily="34" charset="0"/>
                <a:cs typeface="Verdana" panose="020B0604030504040204" pitchFamily="34" charset="0"/>
              </a:rPr>
              <a:t>alin</a:t>
            </a:r>
            <a:r>
              <a:rPr lang="en-US" sz="1200" dirty="0">
                <a:latin typeface="Verdana" panose="020B0604030504040204" pitchFamily="34" charset="0"/>
                <a:ea typeface="Verdana" panose="020B0604030504040204" pitchFamily="34" charset="0"/>
                <a:cs typeface="Verdana" panose="020B0604030504040204" pitchFamily="34" charset="0"/>
              </a:rPr>
              <a:t>.(1) </a:t>
            </a:r>
            <a:r>
              <a:rPr lang="en-US" sz="1200" dirty="0" err="1">
                <a:latin typeface="Verdana" panose="020B0604030504040204" pitchFamily="34" charset="0"/>
                <a:ea typeface="Verdana" panose="020B0604030504040204" pitchFamily="34" charset="0"/>
                <a:cs typeface="Verdana" panose="020B0604030504040204" pitchFamily="34" charset="0"/>
              </a:rPr>
              <a:t>lit.b</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trebuie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îndeplinească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mod </a:t>
            </a:r>
            <a:r>
              <a:rPr lang="en-US" sz="1200" dirty="0" err="1">
                <a:latin typeface="Verdana" panose="020B0604030504040204" pitchFamily="34" charset="0"/>
                <a:ea typeface="Verdana" panose="020B0604030504040204" pitchFamily="34" charset="0"/>
                <a:cs typeface="Verdana" panose="020B0604030504040204" pitchFamily="34" charset="0"/>
              </a:rPr>
              <a:t>cumulativ</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următoarele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condiţii</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a) se </a:t>
            </a:r>
            <a:r>
              <a:rPr lang="en-US" sz="1200" dirty="0" err="1">
                <a:latin typeface="Verdana" panose="020B0604030504040204" pitchFamily="34" charset="0"/>
                <a:ea typeface="Verdana" panose="020B0604030504040204" pitchFamily="34" charset="0"/>
                <a:cs typeface="Verdana" panose="020B0604030504040204" pitchFamily="34" charset="0"/>
              </a:rPr>
              <a:t>bazează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criterii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nediscriminatorii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verificabile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mod </a:t>
            </a:r>
            <a:r>
              <a:rPr lang="en-US" sz="1200" dirty="0" err="1">
                <a:latin typeface="Verdana" panose="020B0604030504040204" pitchFamily="34" charset="0"/>
                <a:ea typeface="Verdana" panose="020B0604030504040204" pitchFamily="34" charset="0"/>
                <a:cs typeface="Verdana" panose="020B0604030504040204" pitchFamily="34" charset="0"/>
              </a:rPr>
              <a:t>obiectiv</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special,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cazul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care nu a </a:t>
            </a:r>
            <a:r>
              <a:rPr lang="en-US" sz="1200" dirty="0" err="1">
                <a:latin typeface="Verdana" panose="020B0604030504040204" pitchFamily="34" charset="0"/>
                <a:ea typeface="Verdana" panose="020B0604030504040204" pitchFamily="34" charset="0"/>
                <a:cs typeface="Verdana" panose="020B0604030504040204" pitchFamily="34" charset="0"/>
              </a:rPr>
              <a:t>fost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stabilită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vederea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aplicării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repetate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continue, nu </a:t>
            </a:r>
            <a:r>
              <a:rPr lang="en-US" sz="1200" dirty="0" err="1">
                <a:latin typeface="Verdana" panose="020B0604030504040204" pitchFamily="34" charset="0"/>
                <a:ea typeface="Verdana" panose="020B0604030504040204" pitchFamily="34" charset="0"/>
                <a:cs typeface="Verdana" panose="020B0604030504040204" pitchFamily="34" charset="0"/>
              </a:rPr>
              <a:t>favorizează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dezavantajează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mod </a:t>
            </a:r>
            <a:r>
              <a:rPr lang="en-US" sz="1200" dirty="0" err="1">
                <a:latin typeface="Verdana" panose="020B0604030504040204" pitchFamily="34" charset="0"/>
                <a:ea typeface="Verdana" panose="020B0604030504040204" pitchFamily="34" charset="0"/>
                <a:cs typeface="Verdana" panose="020B0604030504040204" pitchFamily="34" charset="0"/>
              </a:rPr>
              <a:t>nejustificat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anumiţi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operatori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economici</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b) </a:t>
            </a:r>
            <a:r>
              <a:rPr lang="en-US" sz="1200" dirty="0" err="1">
                <a:latin typeface="Verdana" panose="020B0604030504040204" pitchFamily="34" charset="0"/>
                <a:ea typeface="Verdana" panose="020B0604030504040204" pitchFamily="34" charset="0"/>
                <a:cs typeface="Verdana" panose="020B0604030504040204" pitchFamily="34" charset="0"/>
              </a:rPr>
              <a:t>este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accesibilă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tuturor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părţilor</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interesate</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c) </a:t>
            </a:r>
            <a:r>
              <a:rPr lang="en-US" sz="1200" dirty="0" err="1">
                <a:latin typeface="Verdana" panose="020B0604030504040204" pitchFamily="34" charset="0"/>
                <a:ea typeface="Verdana" panose="020B0604030504040204" pitchFamily="34" charset="0"/>
                <a:cs typeface="Verdana" panose="020B0604030504040204" pitchFamily="34" charset="0"/>
              </a:rPr>
              <a:t>datele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solicitate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sînt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furnizate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printr</a:t>
            </a:r>
            <a:r>
              <a:rPr lang="en-US" sz="1200" dirty="0">
                <a:latin typeface="Verdana" panose="020B0604030504040204" pitchFamily="34" charset="0"/>
                <a:ea typeface="Verdana" panose="020B0604030504040204" pitchFamily="34" charset="0"/>
                <a:cs typeface="Verdana" panose="020B0604030504040204" pitchFamily="34" charset="0"/>
              </a:rPr>
              <a:t>-un </a:t>
            </a:r>
            <a:r>
              <a:rPr lang="en-US" sz="1200" dirty="0" err="1">
                <a:latin typeface="Verdana" panose="020B0604030504040204" pitchFamily="34" charset="0"/>
                <a:ea typeface="Verdana" panose="020B0604030504040204" pitchFamily="34" charset="0"/>
                <a:cs typeface="Verdana" panose="020B0604030504040204" pitchFamily="34" charset="0"/>
              </a:rPr>
              <a:t>efort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rezonabil</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către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operatori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economici</a:t>
            </a:r>
            <a:r>
              <a:rPr lang="en-US" sz="1200" dirty="0">
                <a:latin typeface="Verdana" panose="020B0604030504040204" pitchFamily="34" charset="0"/>
                <a:ea typeface="Verdana" panose="020B0604030504040204" pitchFamily="34" charset="0"/>
                <a:cs typeface="Verdana" panose="020B0604030504040204" pitchFamily="34" charset="0"/>
              </a:rPr>
              <a:t> care </a:t>
            </a:r>
            <a:r>
              <a:rPr lang="en-US" sz="1200" dirty="0" err="1">
                <a:latin typeface="Verdana" panose="020B0604030504040204" pitchFamily="34" charset="0"/>
                <a:ea typeface="Verdana" panose="020B0604030504040204" pitchFamily="34" charset="0"/>
                <a:cs typeface="Verdana" panose="020B0604030504040204" pitchFamily="34" charset="0"/>
              </a:rPr>
              <a:t>dau</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dovadă</a:t>
            </a:r>
            <a:r>
              <a:rPr lang="en-US" sz="1200" dirty="0">
                <a:latin typeface="Verdana" panose="020B0604030504040204" pitchFamily="34" charset="0"/>
                <a:ea typeface="Verdana" panose="020B0604030504040204" pitchFamily="34" charset="0"/>
                <a:cs typeface="Verdana" panose="020B0604030504040204" pitchFamily="34" charset="0"/>
              </a:rPr>
              <a:t> de o </a:t>
            </a:r>
            <a:r>
              <a:rPr lang="en-US" sz="1200" dirty="0" err="1">
                <a:latin typeface="Verdana" panose="020B0604030504040204" pitchFamily="34" charset="0"/>
                <a:ea typeface="Verdana" panose="020B0604030504040204" pitchFamily="34" charset="0"/>
                <a:cs typeface="Verdana" panose="020B0604030504040204" pitchFamily="34" charset="0"/>
              </a:rPr>
              <a:t>diligenţă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obişnuită</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inclusiv</a:t>
            </a:r>
            <a:r>
              <a:rPr lang="en-US" sz="1200" dirty="0">
                <a:latin typeface="Verdana" panose="020B0604030504040204" pitchFamily="34" charset="0"/>
                <a:ea typeface="Verdana" panose="020B0604030504040204" pitchFamily="34" charset="0"/>
                <a:cs typeface="Verdana" panose="020B0604030504040204" pitchFamily="34" charset="0"/>
              </a:rPr>
              <a:t> de </a:t>
            </a:r>
            <a:r>
              <a:rPr lang="en-US" sz="1200" dirty="0" err="1">
                <a:latin typeface="Verdana" panose="020B0604030504040204" pitchFamily="34" charset="0"/>
                <a:ea typeface="Verdana" panose="020B0604030504040204" pitchFamily="34" charset="0"/>
                <a:cs typeface="Verdana" panose="020B0604030504040204" pitchFamily="34" charset="0"/>
              </a:rPr>
              <a:t>operatori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economici</a:t>
            </a:r>
            <a:r>
              <a:rPr lang="en-US" sz="1200" dirty="0">
                <a:latin typeface="Verdana" panose="020B0604030504040204" pitchFamily="34" charset="0"/>
                <a:ea typeface="Verdana" panose="020B0604030504040204" pitchFamily="34" charset="0"/>
                <a:cs typeface="Verdana" panose="020B0604030504040204" pitchFamily="34" charset="0"/>
              </a:rPr>
              <a:t> din </a:t>
            </a:r>
            <a:r>
              <a:rPr lang="en-US" sz="1200" dirty="0" err="1">
                <a:latin typeface="Verdana" panose="020B0604030504040204" pitchFamily="34" charset="0"/>
                <a:ea typeface="Verdana" panose="020B0604030504040204" pitchFamily="34" charset="0"/>
                <a:cs typeface="Verdana" panose="020B0604030504040204" pitchFamily="34" charset="0"/>
              </a:rPr>
              <a:t>alte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ţări</a:t>
            </a:r>
            <a:r>
              <a:rPr lang="en-US" sz="1200" dirty="0">
                <a:latin typeface="Verdana" panose="020B0604030504040204" pitchFamily="34" charset="0"/>
                <a:ea typeface="Verdana" panose="020B0604030504040204" pitchFamily="34" charset="0"/>
                <a:cs typeface="Verdana" panose="020B0604030504040204" pitchFamily="34" charset="0"/>
              </a:rPr>
              <a:t> care </a:t>
            </a:r>
            <a:r>
              <a:rPr lang="en-US" sz="1200" dirty="0" err="1">
                <a:latin typeface="Verdana" panose="020B0604030504040204" pitchFamily="34" charset="0"/>
                <a:ea typeface="Verdana" panose="020B0604030504040204" pitchFamily="34" charset="0"/>
                <a:cs typeface="Verdana" panose="020B0604030504040204" pitchFamily="34" charset="0"/>
              </a:rPr>
              <a:t>sînt</a:t>
            </a:r>
            <a:r>
              <a:rPr lang="en-US" sz="1200" dirty="0">
                <a:latin typeface="Verdana" panose="020B0604030504040204" pitchFamily="34" charset="0"/>
                <a:ea typeface="Verdana" panose="020B0604030504040204" pitchFamily="34" charset="0"/>
                <a:cs typeface="Verdana" panose="020B0604030504040204" pitchFamily="34" charset="0"/>
              </a:rPr>
              <a:t> parte la </a:t>
            </a:r>
            <a:r>
              <a:rPr lang="en-US" sz="1200" dirty="0" err="1">
                <a:latin typeface="Verdana" panose="020B0604030504040204" pitchFamily="34" charset="0"/>
                <a:ea typeface="Verdana" panose="020B0604030504040204" pitchFamily="34" charset="0"/>
                <a:cs typeface="Verdana" panose="020B0604030504040204" pitchFamily="34" charset="0"/>
              </a:rPr>
              <a:t>Acordul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privind</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achiziţiile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publice</a:t>
            </a:r>
            <a:r>
              <a:rPr lang="en-US" sz="1200" dirty="0">
                <a:latin typeface="Verdana" panose="020B0604030504040204" pitchFamily="34" charset="0"/>
                <a:ea typeface="Verdana" panose="020B0604030504040204" pitchFamily="34" charset="0"/>
                <a:cs typeface="Verdana" panose="020B0604030504040204" pitchFamily="34" charset="0"/>
              </a:rPr>
              <a:t> al </a:t>
            </a:r>
            <a:r>
              <a:rPr lang="en-US" sz="1200" dirty="0" err="1">
                <a:latin typeface="Verdana" panose="020B0604030504040204" pitchFamily="34" charset="0"/>
                <a:ea typeface="Verdana" panose="020B0604030504040204" pitchFamily="34" charset="0"/>
                <a:cs typeface="Verdana" panose="020B0604030504040204" pitchFamily="34" charset="0"/>
              </a:rPr>
              <a:t>Organizaţiei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Mondiale</a:t>
            </a:r>
            <a:r>
              <a:rPr lang="en-US" sz="1200" dirty="0">
                <a:latin typeface="Verdana" panose="020B0604030504040204" pitchFamily="34" charset="0"/>
                <a:ea typeface="Verdana" panose="020B0604030504040204" pitchFamily="34" charset="0"/>
                <a:cs typeface="Verdana" panose="020B0604030504040204" pitchFamily="34" charset="0"/>
              </a:rPr>
              <a:t> a </a:t>
            </a:r>
            <a:r>
              <a:rPr lang="en-US" sz="1200" dirty="0" err="1">
                <a:latin typeface="Verdana" panose="020B0604030504040204" pitchFamily="34" charset="0"/>
                <a:ea typeface="Verdana" panose="020B0604030504040204" pitchFamily="34" charset="0"/>
                <a:cs typeface="Verdana" panose="020B0604030504040204" pitchFamily="34" charset="0"/>
              </a:rPr>
              <a:t>Comerţului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sau</a:t>
            </a:r>
            <a:r>
              <a:rPr lang="en-US" sz="1200" dirty="0">
                <a:latin typeface="Verdana" panose="020B0604030504040204" pitchFamily="34" charset="0"/>
                <a:ea typeface="Verdana" panose="020B0604030504040204" pitchFamily="34" charset="0"/>
                <a:cs typeface="Verdana" panose="020B0604030504040204" pitchFamily="34" charset="0"/>
              </a:rPr>
              <a:t> la </a:t>
            </a:r>
            <a:r>
              <a:rPr lang="en-US" sz="1200" dirty="0" err="1">
                <a:latin typeface="Verdana" panose="020B0604030504040204" pitchFamily="34" charset="0"/>
                <a:ea typeface="Verdana" panose="020B0604030504040204" pitchFamily="34" charset="0"/>
                <a:cs typeface="Verdana" panose="020B0604030504040204" pitchFamily="34" charset="0"/>
              </a:rPr>
              <a:t>alte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acorduri</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internaţionale</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în</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cadrul</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cărora</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Republica</a:t>
            </a:r>
            <a:r>
              <a:rPr lang="en-US" sz="1200" dirty="0">
                <a:latin typeface="Verdana" panose="020B0604030504040204" pitchFamily="34" charset="0"/>
                <a:ea typeface="Verdana" panose="020B0604030504040204" pitchFamily="34" charset="0"/>
                <a:cs typeface="Verdana" panose="020B0604030504040204" pitchFamily="34" charset="0"/>
              </a:rPr>
              <a:t> Moldova </a:t>
            </a:r>
            <a:r>
              <a:rPr lang="en-US" sz="1200" dirty="0" err="1">
                <a:latin typeface="Verdana" panose="020B0604030504040204" pitchFamily="34" charset="0"/>
                <a:ea typeface="Verdana" panose="020B0604030504040204" pitchFamily="34" charset="0"/>
                <a:cs typeface="Verdana" panose="020B0604030504040204" pitchFamily="34" charset="0"/>
              </a:rPr>
              <a:t>şi</a:t>
            </a:r>
            <a:r>
              <a:rPr lang="en-US" sz="1200" dirty="0">
                <a:latin typeface="Verdana" panose="020B0604030504040204" pitchFamily="34" charset="0"/>
                <a:ea typeface="Verdana" panose="020B0604030504040204" pitchFamily="34" charset="0"/>
                <a:cs typeface="Verdana" panose="020B0604030504040204" pitchFamily="34" charset="0"/>
              </a:rPr>
              <a:t>-a </a:t>
            </a:r>
            <a:r>
              <a:rPr lang="en-US" sz="1200" dirty="0" err="1">
                <a:latin typeface="Verdana" panose="020B0604030504040204" pitchFamily="34" charset="0"/>
                <a:ea typeface="Verdana" panose="020B0604030504040204" pitchFamily="34" charset="0"/>
                <a:cs typeface="Verdana" panose="020B0604030504040204" pitchFamily="34" charset="0"/>
              </a:rPr>
              <a:t>asumat</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err="1">
                <a:latin typeface="Verdana" panose="020B0604030504040204" pitchFamily="34" charset="0"/>
                <a:ea typeface="Verdana" panose="020B0604030504040204" pitchFamily="34" charset="0"/>
                <a:cs typeface="Verdana" panose="020B0604030504040204" pitchFamily="34" charset="0"/>
              </a:rPr>
              <a:t>obligaţii</a:t>
            </a:r>
            <a:r>
              <a:rPr lang="en-US" sz="1200" dirty="0">
                <a:latin typeface="Verdana" panose="020B0604030504040204" pitchFamily="34" charset="0"/>
                <a:ea typeface="Verdana" panose="020B0604030504040204" pitchFamily="34" charset="0"/>
                <a:cs typeface="Verdana" panose="020B0604030504040204" pitchFamily="34" charset="0"/>
              </a:rPr>
              <a:t>.</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34746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5"/>
          <a:stretch>
            <a:fillRect/>
          </a:stretch>
        </p:blipFill>
        <p:spPr>
          <a:xfrm>
            <a:off x="6914999" y="5652843"/>
            <a:ext cx="1619819" cy="490855"/>
          </a:xfrm>
          <a:prstGeom prst="rect">
            <a:avLst/>
          </a:prstGeom>
        </p:spPr>
      </p:pic>
      <p:pic>
        <p:nvPicPr>
          <p:cNvPr id="13" name="Рисунок 12"/>
          <p:cNvPicPr/>
          <p:nvPr/>
        </p:nvPicPr>
        <p:blipFill>
          <a:blip r:embed="rId6">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7"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8">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9" name="Rectangle 2"/>
          <p:cNvSpPr txBox="1">
            <a:spLocks noChangeArrowheads="1"/>
          </p:cNvSpPr>
          <p:nvPr/>
        </p:nvSpPr>
        <p:spPr bwMode="auto">
          <a:xfrm>
            <a:off x="1583687" y="1384302"/>
            <a:ext cx="5712968" cy="390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de-DE" sz="1910" kern="0" dirty="0" smtClean="0">
                <a:solidFill>
                  <a:srgbClr val="505050"/>
                </a:solidFill>
              </a:rPr>
              <a:t>Costuri si eficienta energetica</a:t>
            </a:r>
            <a:endParaRPr lang="de-DE" sz="1910" kern="0" baseline="-25000" dirty="0">
              <a:solidFill>
                <a:srgbClr val="505050"/>
              </a:solidFill>
            </a:endParaRPr>
          </a:p>
        </p:txBody>
      </p:sp>
      <p:sp>
        <p:nvSpPr>
          <p:cNvPr id="20" name="Rectangle 5"/>
          <p:cNvSpPr>
            <a:spLocks noChangeArrowheads="1"/>
          </p:cNvSpPr>
          <p:nvPr/>
        </p:nvSpPr>
        <p:spPr bwMode="auto">
          <a:xfrm>
            <a:off x="216151" y="1940991"/>
            <a:ext cx="7131284" cy="3480661"/>
          </a:xfrm>
          <a:prstGeom prst="rect">
            <a:avLst/>
          </a:prstGeom>
          <a:noFill/>
          <a:ln w="25400">
            <a:noFill/>
            <a:miter lim="800000"/>
            <a:headEnd/>
            <a:tailEnd/>
          </a:ln>
        </p:spPr>
        <p:txBody>
          <a:bodyPr wrap="square" lIns="72671" tIns="36336" rIns="72671" bIns="36336">
            <a:spAutoFit/>
          </a:bodyPr>
          <a:lstStyle/>
          <a:p>
            <a:pPr>
              <a:spcBef>
                <a:spcPct val="50000"/>
              </a:spcBef>
            </a:pPr>
            <a:r>
              <a:rPr lang="en-GB" sz="1100" dirty="0" err="1" smtClean="0">
                <a:latin typeface="Verdana" panose="020B0604030504040204" pitchFamily="34" charset="0"/>
                <a:ea typeface="Verdana" panose="020B0604030504040204" pitchFamily="34" charset="0"/>
                <a:cs typeface="Verdana" panose="020B0604030504040204" pitchFamily="34" charset="0"/>
              </a:rPr>
              <a:t>Pentru</a:t>
            </a:r>
            <a:r>
              <a:rPr lang="en-GB" sz="1100" dirty="0" smtClean="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operatori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unei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regii</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apa</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canalizare</a:t>
            </a:r>
            <a:r>
              <a:rPr lang="en-GB" sz="1100" dirty="0">
                <a:latin typeface="Verdana" panose="020B0604030504040204" pitchFamily="34" charset="0"/>
                <a:ea typeface="Verdana" panose="020B0604030504040204" pitchFamily="34" charset="0"/>
                <a:cs typeface="Verdana" panose="020B0604030504040204" pitchFamily="34" charset="0"/>
              </a:rPr>
              <a:t> nu </a:t>
            </a:r>
            <a:r>
              <a:rPr lang="en-GB" sz="1100" dirty="0" err="1">
                <a:latin typeface="Verdana" panose="020B0604030504040204" pitchFamily="34" charset="0"/>
                <a:ea typeface="Verdana" panose="020B0604030504040204" pitchFamily="34" charset="0"/>
                <a:cs typeface="Verdana" panose="020B0604030504040204" pitchFamily="34" charset="0"/>
              </a:rPr>
              <a:t>este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usor</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sa</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decida</a:t>
            </a:r>
            <a:r>
              <a:rPr lang="en-GB" sz="1100" dirty="0">
                <a:latin typeface="Verdana" panose="020B0604030504040204" pitchFamily="34" charset="0"/>
                <a:ea typeface="Verdana" panose="020B0604030504040204" pitchFamily="34" charset="0"/>
                <a:cs typeface="Verdana" panose="020B0604030504040204" pitchFamily="34" charset="0"/>
              </a:rPr>
              <a:t> in </a:t>
            </a:r>
            <a:r>
              <a:rPr lang="en-GB" sz="1100" dirty="0" err="1">
                <a:latin typeface="Verdana" panose="020B0604030504040204" pitchFamily="34" charset="0"/>
                <a:ea typeface="Verdana" panose="020B0604030504040204" pitchFamily="34" charset="0"/>
                <a:cs typeface="Verdana" panose="020B0604030504040204" pitchFamily="34" charset="0"/>
              </a:rPr>
              <a:t>favoarea</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celui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mai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eficient</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utilaj</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pompare</a:t>
            </a:r>
            <a:r>
              <a:rPr lang="en-GB" sz="1100" dirty="0">
                <a:latin typeface="Verdana" panose="020B0604030504040204" pitchFamily="34" charset="0"/>
                <a:ea typeface="Verdana" panose="020B0604030504040204" pitchFamily="34" charset="0"/>
                <a:cs typeface="Verdana" panose="020B0604030504040204" pitchFamily="34" charset="0"/>
              </a:rPr>
              <a:t>. In </a:t>
            </a:r>
            <a:r>
              <a:rPr lang="en-GB" sz="1100" dirty="0" err="1">
                <a:latin typeface="Verdana" panose="020B0604030504040204" pitchFamily="34" charset="0"/>
                <a:ea typeface="Verdana" panose="020B0604030504040204" pitchFamily="34" charset="0"/>
                <a:cs typeface="Verdana" panose="020B0604030504040204" pitchFamily="34" charset="0"/>
              </a:rPr>
              <a:t>nici</a:t>
            </a:r>
            <a:r>
              <a:rPr lang="en-GB" sz="1100" dirty="0">
                <a:latin typeface="Verdana" panose="020B0604030504040204" pitchFamily="34" charset="0"/>
                <a:ea typeface="Verdana" panose="020B0604030504040204" pitchFamily="34" charset="0"/>
                <a:cs typeface="Verdana" panose="020B0604030504040204" pitchFamily="34" charset="0"/>
              </a:rPr>
              <a:t> un </a:t>
            </a:r>
            <a:r>
              <a:rPr lang="en-GB" sz="1100" dirty="0" err="1">
                <a:latin typeface="Verdana" panose="020B0604030504040204" pitchFamily="34" charset="0"/>
                <a:ea typeface="Verdana" panose="020B0604030504040204" pitchFamily="34" charset="0"/>
                <a:cs typeface="Verdana" panose="020B0604030504040204" pitchFamily="34" charset="0"/>
              </a:rPr>
              <a:t>caz</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factorul</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decisiv</a:t>
            </a:r>
            <a:r>
              <a:rPr lang="en-GB" sz="1100" dirty="0">
                <a:latin typeface="Verdana" panose="020B0604030504040204" pitchFamily="34" charset="0"/>
                <a:ea typeface="Verdana" panose="020B0604030504040204" pitchFamily="34" charset="0"/>
                <a:cs typeface="Verdana" panose="020B0604030504040204" pitchFamily="34" charset="0"/>
              </a:rPr>
              <a:t> nu </a:t>
            </a:r>
            <a:r>
              <a:rPr lang="en-GB" sz="1100" dirty="0" err="1">
                <a:latin typeface="Verdana" panose="020B0604030504040204" pitchFamily="34" charset="0"/>
                <a:ea typeface="Verdana" panose="020B0604030504040204" pitchFamily="34" charset="0"/>
                <a:cs typeface="Verdana" panose="020B0604030504040204" pitchFamily="34" charset="0"/>
              </a:rPr>
              <a:t>trebuie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sa</a:t>
            </a:r>
            <a:r>
              <a:rPr lang="en-GB" sz="1100" dirty="0">
                <a:latin typeface="Verdana" panose="020B0604030504040204" pitchFamily="34" charset="0"/>
                <a:ea typeface="Verdana" panose="020B0604030504040204" pitchFamily="34" charset="0"/>
                <a:cs typeface="Verdana" panose="020B0604030504040204" pitchFamily="34" charset="0"/>
              </a:rPr>
              <a:t> fie </a:t>
            </a:r>
            <a:r>
              <a:rPr lang="en-GB" sz="1100" dirty="0" err="1">
                <a:latin typeface="Verdana" panose="020B0604030504040204" pitchFamily="34" charset="0"/>
                <a:ea typeface="Verdana" panose="020B0604030504040204" pitchFamily="34" charset="0"/>
                <a:cs typeface="Verdana" panose="020B0604030504040204" pitchFamily="34" charset="0"/>
              </a:rPr>
              <a:t>costul</a:t>
            </a:r>
            <a:r>
              <a:rPr lang="en-GB" sz="1100" dirty="0">
                <a:latin typeface="Verdana" panose="020B0604030504040204" pitchFamily="34" charset="0"/>
                <a:ea typeface="Verdana" panose="020B0604030504040204" pitchFamily="34" charset="0"/>
                <a:cs typeface="Verdana" panose="020B0604030504040204" pitchFamily="34" charset="0"/>
              </a:rPr>
              <a:t> mic de </a:t>
            </a:r>
            <a:r>
              <a:rPr lang="en-GB" sz="1100" dirty="0" err="1">
                <a:latin typeface="Verdana" panose="020B0604030504040204" pitchFamily="34" charset="0"/>
                <a:ea typeface="Verdana" panose="020B0604030504040204" pitchFamily="34" charset="0"/>
                <a:cs typeface="Verdana" panose="020B0604030504040204" pitchFamily="34" charset="0"/>
              </a:rPr>
              <a:t>investitie</a:t>
            </a:r>
            <a:r>
              <a:rPr lang="en-GB" sz="1100" dirty="0">
                <a:latin typeface="Verdana" panose="020B0604030504040204" pitchFamily="34" charset="0"/>
                <a:ea typeface="Verdana" panose="020B0604030504040204" pitchFamily="34" charset="0"/>
                <a:cs typeface="Verdana" panose="020B0604030504040204" pitchFamily="34" charset="0"/>
              </a:rPr>
              <a:t> ci </a:t>
            </a:r>
            <a:r>
              <a:rPr lang="en-GB" sz="1100" dirty="0" err="1">
                <a:latin typeface="Verdana" panose="020B0604030504040204" pitchFamily="34" charset="0"/>
                <a:ea typeface="Verdana" panose="020B0604030504040204" pitchFamily="34" charset="0"/>
                <a:cs typeface="Verdana" panose="020B0604030504040204" pitchFamily="34" charset="0"/>
              </a:rPr>
              <a:t>mai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degraba</a:t>
            </a:r>
            <a:r>
              <a:rPr lang="en-GB" sz="1100" dirty="0">
                <a:latin typeface="Verdana" panose="020B0604030504040204" pitchFamily="34" charset="0"/>
                <a:ea typeface="Verdana" panose="020B0604030504040204" pitchFamily="34" charset="0"/>
                <a:cs typeface="Verdana" panose="020B0604030504040204" pitchFamily="34" charset="0"/>
              </a:rPr>
              <a:t> o </a:t>
            </a:r>
            <a:r>
              <a:rPr lang="en-GB" sz="1100" dirty="0" err="1">
                <a:latin typeface="Verdana" panose="020B0604030504040204" pitchFamily="34" charset="0"/>
                <a:ea typeface="Verdana" panose="020B0604030504040204" pitchFamily="34" charset="0"/>
                <a:cs typeface="Verdana" panose="020B0604030504040204" pitchFamily="34" charset="0"/>
              </a:rPr>
              <a:t>comparatie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intre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diferitele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solutii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tinand</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cont</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toti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factorii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relevanti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Acest</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lucru</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este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posibil</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doar</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daca</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toti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factori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ce</a:t>
            </a:r>
            <a:r>
              <a:rPr lang="en-GB" sz="1100" dirty="0">
                <a:latin typeface="Verdana" panose="020B0604030504040204" pitchFamily="34" charset="0"/>
                <a:ea typeface="Verdana" panose="020B0604030504040204" pitchFamily="34" charset="0"/>
                <a:cs typeface="Verdana" panose="020B0604030504040204" pitchFamily="34" charset="0"/>
              </a:rPr>
              <a:t> tin de </a:t>
            </a:r>
            <a:r>
              <a:rPr lang="en-GB" sz="1100" dirty="0" err="1">
                <a:latin typeface="Verdana" panose="020B0604030504040204" pitchFamily="34" charset="0"/>
                <a:ea typeface="Verdana" panose="020B0604030504040204" pitchFamily="34" charset="0"/>
                <a:cs typeface="Verdana" panose="020B0604030504040204" pitchFamily="34" charset="0"/>
              </a:rPr>
              <a:t>procesul</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pompare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sunt</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luati</a:t>
            </a:r>
            <a:r>
              <a:rPr lang="en-GB" sz="1100" dirty="0">
                <a:latin typeface="Verdana" panose="020B0604030504040204" pitchFamily="34" charset="0"/>
                <a:ea typeface="Verdana" panose="020B0604030504040204" pitchFamily="34" charset="0"/>
                <a:cs typeface="Verdana" panose="020B0604030504040204" pitchFamily="34" charset="0"/>
              </a:rPr>
              <a:t> in </a:t>
            </a:r>
            <a:r>
              <a:rPr lang="en-GB" sz="1100" dirty="0" err="1">
                <a:latin typeface="Verdana" panose="020B0604030504040204" pitchFamily="34" charset="0"/>
                <a:ea typeface="Verdana" panose="020B0604030504040204" pitchFamily="34" charset="0"/>
                <a:cs typeface="Verdana" panose="020B0604030504040204" pitchFamily="34" charset="0"/>
              </a:rPr>
              <a:t>considerare</a:t>
            </a:r>
            <a:r>
              <a:rPr lang="en-GB" sz="1100" dirty="0">
                <a:latin typeface="Verdana" panose="020B0604030504040204" pitchFamily="34" charset="0"/>
                <a:ea typeface="Verdana" panose="020B0604030504040204" pitchFamily="34" charset="0"/>
                <a:cs typeface="Verdana" panose="020B0604030504040204" pitchFamily="34" charset="0"/>
              </a:rPr>
              <a:t>.</a:t>
            </a:r>
          </a:p>
          <a:p>
            <a:pPr>
              <a:spcBef>
                <a:spcPct val="50000"/>
              </a:spcBef>
            </a:pPr>
            <a:endParaRPr lang="ro-RO"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pPr>
            <a:r>
              <a:rPr lang="ro-RO" sz="1100" b="1" dirty="0">
                <a:solidFill>
                  <a:srgbClr val="00B050"/>
                </a:solidFill>
                <a:latin typeface="Verdana" panose="020B0604030504040204" pitchFamily="34" charset="0"/>
                <a:ea typeface="Verdana" panose="020B0604030504040204" pitchFamily="34" charset="0"/>
                <a:cs typeface="Verdana" panose="020B0604030504040204" pitchFamily="34" charset="0"/>
              </a:rPr>
              <a:t>LCC = Ci + </a:t>
            </a:r>
            <a:r>
              <a:rPr lang="ro-RO" sz="1100" dirty="0" err="1">
                <a:solidFill>
                  <a:srgbClr val="00B050"/>
                </a:solidFill>
                <a:latin typeface="Verdana" panose="020B0604030504040204" pitchFamily="34" charset="0"/>
                <a:ea typeface="Verdana" panose="020B0604030504040204" pitchFamily="34" charset="0"/>
                <a:cs typeface="Verdana" panose="020B0604030504040204" pitchFamily="34" charset="0"/>
              </a:rPr>
              <a:t>Cinst</a:t>
            </a:r>
            <a:r>
              <a:rPr lang="ro-RO" sz="11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ro-RO" sz="1100" b="1" dirty="0">
                <a:solidFill>
                  <a:srgbClr val="00B050"/>
                </a:solidFill>
                <a:latin typeface="Verdana" panose="020B0604030504040204" pitchFamily="34" charset="0"/>
                <a:ea typeface="Verdana" panose="020B0604030504040204" pitchFamily="34" charset="0"/>
                <a:cs typeface="Verdana" panose="020B0604030504040204" pitchFamily="34" charset="0"/>
              </a:rPr>
              <a:t>+ Ce + Cm +</a:t>
            </a:r>
            <a:r>
              <a:rPr lang="ro-RO" sz="11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ro-RO" sz="1100" dirty="0" err="1">
                <a:solidFill>
                  <a:srgbClr val="00B050"/>
                </a:solidFill>
                <a:latin typeface="Verdana" panose="020B0604030504040204" pitchFamily="34" charset="0"/>
                <a:ea typeface="Verdana" panose="020B0604030504040204" pitchFamily="34" charset="0"/>
                <a:cs typeface="Verdana" panose="020B0604030504040204" pitchFamily="34" charset="0"/>
              </a:rPr>
              <a:t>Cc</a:t>
            </a:r>
            <a:endParaRPr lang="ro-RO" sz="11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spcBef>
                <a:spcPct val="50000"/>
              </a:spcBef>
            </a:pPr>
            <a:endParaRPr lang="ro-RO"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pPr>
            <a:r>
              <a:rPr lang="en-GB" sz="1100" dirty="0" err="1">
                <a:latin typeface="Verdana" panose="020B0604030504040204" pitchFamily="34" charset="0"/>
                <a:ea typeface="Verdana" panose="020B0604030504040204" pitchFamily="34" charset="0"/>
                <a:cs typeface="Verdana" panose="020B0604030504040204" pitchFamily="34" charset="0"/>
              </a:rPr>
              <a:t>Acesti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factori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sunt</a:t>
            </a:r>
            <a:r>
              <a:rPr lang="en-GB" sz="1100" dirty="0">
                <a:latin typeface="Verdana" panose="020B0604030504040204" pitchFamily="34" charset="0"/>
                <a:ea typeface="Verdana" panose="020B0604030504040204" pitchFamily="34" charset="0"/>
                <a:cs typeface="Verdana" panose="020B0604030504040204" pitchFamily="34" charset="0"/>
              </a:rPr>
              <a:t>:</a:t>
            </a:r>
          </a:p>
          <a:p>
            <a:pPr>
              <a:spcBef>
                <a:spcPct val="50000"/>
              </a:spcBef>
              <a:buClr>
                <a:schemeClr val="accent1"/>
              </a:buClr>
              <a:buFont typeface="Wingdings" pitchFamily="2" charset="2"/>
              <a:buChar char="ü"/>
            </a:pP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Costul</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investitie</a:t>
            </a:r>
            <a:endParaRPr lang="en-GB"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chemeClr val="accent1"/>
              </a:buClr>
              <a:buFont typeface="Wingdings" pitchFamily="2" charset="2"/>
              <a:buChar char="ü"/>
            </a:pP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Costul</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instalare</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punere</a:t>
            </a:r>
            <a:r>
              <a:rPr lang="en-GB" sz="1100" dirty="0">
                <a:latin typeface="Verdana" panose="020B0604030504040204" pitchFamily="34" charset="0"/>
                <a:ea typeface="Verdana" panose="020B0604030504040204" pitchFamily="34" charset="0"/>
                <a:cs typeface="Verdana" panose="020B0604030504040204" pitchFamily="34" charset="0"/>
              </a:rPr>
              <a:t> in </a:t>
            </a:r>
            <a:r>
              <a:rPr lang="en-GB" sz="1100" dirty="0" err="1">
                <a:latin typeface="Verdana" panose="020B0604030504040204" pitchFamily="34" charset="0"/>
                <a:ea typeface="Verdana" panose="020B0604030504040204" pitchFamily="34" charset="0"/>
                <a:cs typeface="Verdana" panose="020B0604030504040204" pitchFamily="34" charset="0"/>
              </a:rPr>
              <a:t>functiune</a:t>
            </a:r>
            <a:endParaRPr lang="en-GB"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chemeClr val="accent1"/>
              </a:buClr>
              <a:buFont typeface="Wingdings" pitchFamily="2" charset="2"/>
              <a:buChar char="ü"/>
            </a:pP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Costurile</a:t>
            </a:r>
            <a:r>
              <a:rPr lang="en-GB" sz="1100" dirty="0">
                <a:latin typeface="Verdana" panose="020B0604030504040204" pitchFamily="34" charset="0"/>
                <a:ea typeface="Verdana" panose="020B0604030504040204" pitchFamily="34" charset="0"/>
                <a:cs typeface="Verdana" panose="020B0604030504040204" pitchFamily="34" charset="0"/>
              </a:rPr>
              <a:t> </a:t>
            </a:r>
            <a:r>
              <a:rPr lang="ro-RO" sz="1100" dirty="0">
                <a:latin typeface="Verdana" panose="020B0604030504040204" pitchFamily="34" charset="0"/>
                <a:ea typeface="Verdana" panose="020B0604030504040204" pitchFamily="34" charset="0"/>
                <a:cs typeface="Verdana" panose="020B0604030504040204" pitchFamily="34" charset="0"/>
              </a:rPr>
              <a:t>cu </a:t>
            </a:r>
            <a:r>
              <a:rPr lang="en-GB" sz="1100" dirty="0" err="1">
                <a:latin typeface="Verdana" panose="020B0604030504040204" pitchFamily="34" charset="0"/>
                <a:ea typeface="Verdana" panose="020B0604030504040204" pitchFamily="34" charset="0"/>
                <a:cs typeface="Verdana" panose="020B0604030504040204" pitchFamily="34" charset="0"/>
              </a:rPr>
              <a:t>consumul</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energie</a:t>
            </a:r>
            <a:endParaRPr lang="en-GB"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chemeClr val="accent1"/>
              </a:buClr>
              <a:buFont typeface="Wingdings" pitchFamily="2" charset="2"/>
              <a:buChar char="ü"/>
            </a:pP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Costurile</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mentenata</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si</a:t>
            </a: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reparatie</a:t>
            </a:r>
            <a:endParaRPr lang="en-GB"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Clr>
                <a:schemeClr val="accent1"/>
              </a:buClr>
              <a:buFont typeface="Wingdings" pitchFamily="2" charset="2"/>
              <a:buChar char="ü"/>
            </a:pPr>
            <a:r>
              <a:rPr lang="en-GB" sz="1100" dirty="0">
                <a:latin typeface="Verdana" panose="020B0604030504040204" pitchFamily="34" charset="0"/>
                <a:ea typeface="Verdana" panose="020B0604030504040204" pitchFamily="34" charset="0"/>
                <a:cs typeface="Verdana" panose="020B0604030504040204" pitchFamily="34" charset="0"/>
              </a:rPr>
              <a:t>  </a:t>
            </a:r>
            <a:r>
              <a:rPr lang="en-GB" sz="1100" dirty="0" err="1">
                <a:latin typeface="Verdana" panose="020B0604030504040204" pitchFamily="34" charset="0"/>
                <a:ea typeface="Verdana" panose="020B0604030504040204" pitchFamily="34" charset="0"/>
                <a:cs typeface="Verdana" panose="020B0604030504040204" pitchFamily="34" charset="0"/>
              </a:rPr>
              <a:t>Costurile</a:t>
            </a:r>
            <a:r>
              <a:rPr lang="en-GB" sz="1100" dirty="0">
                <a:latin typeface="Verdana" panose="020B0604030504040204" pitchFamily="34" charset="0"/>
                <a:ea typeface="Verdana" panose="020B0604030504040204" pitchFamily="34" charset="0"/>
                <a:cs typeface="Verdana" panose="020B0604030504040204" pitchFamily="34" charset="0"/>
              </a:rPr>
              <a:t> de </a:t>
            </a:r>
            <a:r>
              <a:rPr lang="en-GB" sz="1100" dirty="0" err="1">
                <a:latin typeface="Verdana" panose="020B0604030504040204" pitchFamily="34" charset="0"/>
                <a:ea typeface="Verdana" panose="020B0604030504040204" pitchFamily="34" charset="0"/>
                <a:cs typeface="Verdana" panose="020B0604030504040204" pitchFamily="34" charset="0"/>
              </a:rPr>
              <a:t>casare</a:t>
            </a:r>
            <a:endParaRPr lang="en-GB" sz="11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Font typeface="Wingdings" pitchFamily="2" charset="2"/>
              <a:buChar char="ü"/>
            </a:pPr>
            <a:endParaRPr lang="en-GB" sz="1194" dirty="0"/>
          </a:p>
        </p:txBody>
      </p:sp>
      <p:graphicFrame>
        <p:nvGraphicFramePr>
          <p:cNvPr id="26" name="Object 8"/>
          <p:cNvGraphicFramePr>
            <a:graphicFrameLocks/>
          </p:cNvGraphicFramePr>
          <p:nvPr>
            <p:extLst>
              <p:ext uri="{D42A27DB-BD31-4B8C-83A1-F6EECF244321}">
                <p14:modId xmlns:p14="http://schemas.microsoft.com/office/powerpoint/2010/main" val="4134611145"/>
              </p:ext>
            </p:extLst>
          </p:nvPr>
        </p:nvGraphicFramePr>
        <p:xfrm>
          <a:off x="4365401" y="2870421"/>
          <a:ext cx="4415509" cy="2420356"/>
        </p:xfrm>
        <a:graphic>
          <a:graphicData uri="http://schemas.openxmlformats.org/presentationml/2006/ole">
            <mc:AlternateContent xmlns:mc="http://schemas.openxmlformats.org/markup-compatibility/2006">
              <mc:Choice xmlns:v="urn:schemas-microsoft-com:vml" Requires="v">
                <p:oleObj spid="_x0000_s1073" name="Worksheet" r:id="rId12" imgW="4410190" imgH="2571750" progId="Excel.Sheet.8">
                  <p:embed/>
                </p:oleObj>
              </mc:Choice>
              <mc:Fallback>
                <p:oleObj name="Worksheet" r:id="rId12" imgW="4410190" imgH="2571750" progId="Excel.Sheet.8">
                  <p:embed/>
                  <p:pic>
                    <p:nvPicPr>
                      <p:cNvPr id="2" name="Object 8"/>
                      <p:cNvPicPr>
                        <a:picLocks noChangeArrowheads="1"/>
                      </p:cNvPicPr>
                      <p:nvPr/>
                    </p:nvPicPr>
                    <p:blipFill>
                      <a:blip r:embed="rId13"/>
                      <a:srcRect/>
                      <a:stretch>
                        <a:fillRect/>
                      </a:stretch>
                    </p:blipFill>
                    <p:spPr bwMode="auto">
                      <a:xfrm>
                        <a:off x="4365401" y="2870421"/>
                        <a:ext cx="4415509" cy="2420356"/>
                      </a:xfrm>
                      <a:prstGeom prst="rect">
                        <a:avLst/>
                      </a:prstGeom>
                      <a:noFill/>
                      <a:extLst/>
                    </p:spPr>
                  </p:pic>
                </p:oleObj>
              </mc:Fallback>
            </mc:AlternateContent>
          </a:graphicData>
        </a:graphic>
      </p:graphicFrame>
    </p:spTree>
    <p:extLst>
      <p:ext uri="{BB962C8B-B14F-4D97-AF65-F5344CB8AC3E}">
        <p14:creationId xmlns:p14="http://schemas.microsoft.com/office/powerpoint/2010/main" val="36819511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4" name="Titel 3"/>
          <p:cNvSpPr txBox="1">
            <a:spLocks/>
          </p:cNvSpPr>
          <p:nvPr/>
        </p:nvSpPr>
        <p:spPr bwMode="auto">
          <a:xfrm>
            <a:off x="1048187" y="1447804"/>
            <a:ext cx="8420686" cy="565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sz="1600" b="0" kern="0" dirty="0" err="1" smtClean="0">
                <a:latin typeface="Verdana" panose="020B0604030504040204" pitchFamily="34" charset="0"/>
                <a:ea typeface="Verdana" panose="020B0604030504040204" pitchFamily="34" charset="0"/>
                <a:cs typeface="Verdana" panose="020B0604030504040204" pitchFamily="34" charset="0"/>
              </a:rPr>
              <a:t>Mixere</a:t>
            </a:r>
            <a:r>
              <a:rPr lang="en-US" sz="1600" b="0" kern="0" dirty="0" smtClean="0">
                <a:latin typeface="Verdana" panose="020B0604030504040204" pitchFamily="34" charset="0"/>
                <a:ea typeface="Verdana" panose="020B0604030504040204" pitchFamily="34" charset="0"/>
                <a:cs typeface="Verdana" panose="020B0604030504040204" pitchFamily="34" charset="0"/>
              </a:rPr>
              <a:t>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submersibile</a:t>
            </a:r>
            <a:r>
              <a:rPr lang="en-US" sz="1600" b="0" kern="0" dirty="0" smtClean="0">
                <a:latin typeface="Verdana" panose="020B0604030504040204" pitchFamily="34" charset="0"/>
                <a:ea typeface="Verdana" panose="020B0604030504040204" pitchFamily="34" charset="0"/>
                <a:cs typeface="Verdana" panose="020B0604030504040204" pitchFamily="34" charset="0"/>
              </a:rPr>
              <a:t>,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Pompe</a:t>
            </a:r>
            <a:r>
              <a:rPr lang="en-US" sz="1600" b="0" kern="0" dirty="0" smtClean="0">
                <a:latin typeface="Verdana" panose="020B0604030504040204" pitchFamily="34" charset="0"/>
                <a:ea typeface="Verdana" panose="020B0604030504040204" pitchFamily="34" charset="0"/>
                <a:cs typeface="Verdana" panose="020B0604030504040204" pitchFamily="34" charset="0"/>
              </a:rPr>
              <a:t> de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recirculare</a:t>
            </a:r>
            <a:r>
              <a:rPr lang="en-US" sz="1600" b="0" kern="0" dirty="0" smtClean="0">
                <a:latin typeface="Verdana" panose="020B0604030504040204" pitchFamily="34" charset="0"/>
                <a:ea typeface="Verdana" panose="020B0604030504040204" pitchFamily="34" charset="0"/>
                <a:cs typeface="Verdana" panose="020B0604030504040204" pitchFamily="34" charset="0"/>
              </a:rPr>
              <a:t>,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Sisteme</a:t>
            </a:r>
            <a:r>
              <a:rPr lang="en-US" sz="1600" b="0" kern="0" dirty="0" smtClean="0">
                <a:latin typeface="Verdana" panose="020B0604030504040204" pitchFamily="34" charset="0"/>
                <a:ea typeface="Verdana" panose="020B0604030504040204" pitchFamily="34" charset="0"/>
                <a:cs typeface="Verdana" panose="020B0604030504040204" pitchFamily="34" charset="0"/>
              </a:rPr>
              <a:t> de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aerare</a:t>
            </a:r>
            <a:r>
              <a:rPr lang="en-US" sz="1600" b="0" kern="0" dirty="0" smtClean="0">
                <a:latin typeface="Verdana" panose="020B0604030504040204" pitchFamily="34" charset="0"/>
                <a:ea typeface="Verdana" panose="020B0604030504040204" pitchFamily="34" charset="0"/>
                <a:cs typeface="Verdana" panose="020B0604030504040204" pitchFamily="34" charset="0"/>
              </a:rPr>
              <a:t>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si</a:t>
            </a:r>
            <a:r>
              <a:rPr lang="en-US" sz="1600" b="0" kern="0" dirty="0" smtClean="0">
                <a:latin typeface="Verdana" panose="020B0604030504040204" pitchFamily="34" charset="0"/>
                <a:ea typeface="Verdana" panose="020B0604030504040204" pitchFamily="34" charset="0"/>
                <a:cs typeface="Verdana" panose="020B0604030504040204" pitchFamily="34" charset="0"/>
              </a:rPr>
              <a:t> </a:t>
            </a:r>
            <a:r>
              <a:rPr lang="en-US" sz="1600" b="0" kern="0" dirty="0" err="1" smtClean="0">
                <a:latin typeface="Verdana" panose="020B0604030504040204" pitchFamily="34" charset="0"/>
                <a:ea typeface="Verdana" panose="020B0604030504040204" pitchFamily="34" charset="0"/>
                <a:cs typeface="Verdana" panose="020B0604030504040204" pitchFamily="34" charset="0"/>
              </a:rPr>
              <a:t>Suflante</a:t>
            </a:r>
            <a:endParaRPr lang="en-US" sz="1600" b="0" kern="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feld 7"/>
          <p:cNvSpPr txBox="1">
            <a:spLocks noChangeArrowheads="1"/>
          </p:cNvSpPr>
          <p:nvPr/>
        </p:nvSpPr>
        <p:spPr bwMode="auto">
          <a:xfrm>
            <a:off x="1054788" y="1489520"/>
            <a:ext cx="7079182" cy="1307474"/>
          </a:xfrm>
          <a:prstGeom prst="rect">
            <a:avLst/>
          </a:prstGeom>
          <a:noFill/>
          <a:ln w="9525">
            <a:noFill/>
            <a:miter lim="800000"/>
            <a:headEnd/>
            <a:tailEnd/>
          </a:ln>
        </p:spPr>
        <p:txBody>
          <a:bodyPr wrap="none">
            <a:spAutoFit/>
          </a:bodyPr>
          <a:lstStyle/>
          <a:p>
            <a:endParaRPr lang="en-US" sz="1579" dirty="0" smtClean="0"/>
          </a:p>
          <a:p>
            <a:r>
              <a:rPr lang="en-US" sz="1579" dirty="0" err="1" smtClean="0"/>
              <a:t>Distributia</a:t>
            </a:r>
            <a:r>
              <a:rPr lang="en-US" sz="1579" dirty="0" smtClean="0"/>
              <a:t> </a:t>
            </a:r>
            <a:r>
              <a:rPr lang="en-US" sz="1579" dirty="0" err="1"/>
              <a:t>consumului</a:t>
            </a:r>
            <a:r>
              <a:rPr lang="en-US" sz="1579" dirty="0"/>
              <a:t> de </a:t>
            </a:r>
            <a:r>
              <a:rPr lang="en-US" sz="1579" dirty="0" err="1"/>
              <a:t>energie</a:t>
            </a:r>
            <a:r>
              <a:rPr lang="en-US" sz="1579" dirty="0"/>
              <a:t> in </a:t>
            </a:r>
            <a:r>
              <a:rPr lang="en-US" sz="1579" dirty="0" err="1"/>
              <a:t>procente</a:t>
            </a:r>
            <a:endParaRPr lang="en-US" sz="1579" dirty="0"/>
          </a:p>
          <a:p>
            <a:endParaRPr lang="en-US" sz="1579" dirty="0"/>
          </a:p>
          <a:p>
            <a:r>
              <a:rPr lang="en-US" sz="1053" dirty="0" err="1"/>
              <a:t>Datele</a:t>
            </a:r>
            <a:r>
              <a:rPr lang="en-US" sz="1053" dirty="0"/>
              <a:t> </a:t>
            </a:r>
            <a:r>
              <a:rPr lang="en-US" sz="1053" dirty="0" err="1"/>
              <a:t>publicate</a:t>
            </a:r>
            <a:r>
              <a:rPr lang="en-US" sz="1053" dirty="0"/>
              <a:t> in </a:t>
            </a:r>
            <a:r>
              <a:rPr lang="en-US" sz="1053" dirty="0" err="1"/>
              <a:t>literatura</a:t>
            </a:r>
            <a:r>
              <a:rPr lang="en-US" sz="1053" dirty="0"/>
              <a:t> de </a:t>
            </a:r>
            <a:r>
              <a:rPr lang="en-US" sz="1053" dirty="0" err="1"/>
              <a:t>specialitate</a:t>
            </a:r>
            <a:r>
              <a:rPr lang="en-US" sz="1053" dirty="0"/>
              <a:t> </a:t>
            </a:r>
            <a:r>
              <a:rPr lang="en-US" sz="1053" dirty="0" err="1"/>
              <a:t>indica</a:t>
            </a:r>
            <a:r>
              <a:rPr lang="en-US" sz="1053" dirty="0"/>
              <a:t> </a:t>
            </a:r>
            <a:r>
              <a:rPr lang="en-US" sz="1053" dirty="0" err="1"/>
              <a:t>faptul</a:t>
            </a:r>
            <a:r>
              <a:rPr lang="en-US" sz="1053" dirty="0"/>
              <a:t> ca </a:t>
            </a:r>
            <a:r>
              <a:rPr lang="en-US" sz="1053" dirty="0" err="1"/>
              <a:t>mixerele</a:t>
            </a:r>
            <a:r>
              <a:rPr lang="en-US" sz="1053" dirty="0"/>
              <a:t> </a:t>
            </a:r>
            <a:r>
              <a:rPr lang="en-US" sz="1053" dirty="0" err="1"/>
              <a:t>sunt</a:t>
            </a:r>
            <a:r>
              <a:rPr lang="en-US" sz="1053" dirty="0"/>
              <a:t> al </a:t>
            </a:r>
            <a:r>
              <a:rPr lang="en-US" sz="1053" dirty="0" err="1"/>
              <a:t>doilea</a:t>
            </a:r>
            <a:r>
              <a:rPr lang="en-US" sz="1053" dirty="0"/>
              <a:t> </a:t>
            </a:r>
            <a:r>
              <a:rPr lang="en-US" sz="1053" dirty="0" err="1"/>
              <a:t>sau</a:t>
            </a:r>
            <a:r>
              <a:rPr lang="en-US" sz="1053" dirty="0"/>
              <a:t> al </a:t>
            </a:r>
            <a:r>
              <a:rPr lang="en-US" sz="1053" dirty="0" err="1"/>
              <a:t>treilea</a:t>
            </a:r>
            <a:r>
              <a:rPr lang="en-US" sz="1053" dirty="0"/>
              <a:t> mare </a:t>
            </a:r>
            <a:br>
              <a:rPr lang="en-US" sz="1053" dirty="0"/>
            </a:br>
            <a:r>
              <a:rPr lang="en-US" sz="1053" dirty="0" err="1"/>
              <a:t>consumator</a:t>
            </a:r>
            <a:r>
              <a:rPr lang="en-US" sz="1053" dirty="0"/>
              <a:t> de </a:t>
            </a:r>
            <a:r>
              <a:rPr lang="en-US" sz="1053" dirty="0" err="1"/>
              <a:t>energie</a:t>
            </a:r>
            <a:r>
              <a:rPr lang="en-US" sz="1053" dirty="0"/>
              <a:t> </a:t>
            </a:r>
            <a:r>
              <a:rPr lang="en-US" sz="1053" dirty="0" err="1"/>
              <a:t>dintr</a:t>
            </a:r>
            <a:r>
              <a:rPr lang="en-US" sz="1053" dirty="0"/>
              <a:t>-o </a:t>
            </a:r>
            <a:r>
              <a:rPr lang="en-US" sz="1053" dirty="0" err="1"/>
              <a:t>statie</a:t>
            </a:r>
            <a:r>
              <a:rPr lang="en-US" sz="1053" dirty="0"/>
              <a:t> de </a:t>
            </a:r>
            <a:r>
              <a:rPr lang="en-US" sz="1053" dirty="0" err="1"/>
              <a:t>epurare</a:t>
            </a:r>
            <a:r>
              <a:rPr lang="en-US" sz="1053" dirty="0"/>
              <a:t>, in </a:t>
            </a:r>
            <a:r>
              <a:rPr lang="en-US" sz="1053" dirty="0" err="1"/>
              <a:t>functie</a:t>
            </a:r>
            <a:r>
              <a:rPr lang="en-US" sz="1053" dirty="0"/>
              <a:t> de </a:t>
            </a:r>
            <a:r>
              <a:rPr lang="en-US" sz="1053" dirty="0" err="1"/>
              <a:t>tipul</a:t>
            </a:r>
            <a:r>
              <a:rPr lang="en-US" sz="1053" dirty="0"/>
              <a:t> </a:t>
            </a:r>
            <a:r>
              <a:rPr lang="en-US" sz="1053" dirty="0" err="1"/>
              <a:t>acesteia</a:t>
            </a:r>
            <a:r>
              <a:rPr lang="en-US" sz="1053" dirty="0"/>
              <a:t>. In </a:t>
            </a:r>
            <a:r>
              <a:rPr lang="en-US" sz="1053" dirty="0" err="1"/>
              <a:t>figura</a:t>
            </a:r>
            <a:r>
              <a:rPr lang="en-US" sz="1053" dirty="0"/>
              <a:t> 1. </a:t>
            </a:r>
            <a:r>
              <a:rPr lang="en-US" sz="1053" dirty="0" err="1"/>
              <a:t>este</a:t>
            </a:r>
            <a:r>
              <a:rPr lang="en-US" sz="1053" dirty="0"/>
              <a:t> dat un </a:t>
            </a:r>
            <a:r>
              <a:rPr lang="en-US" sz="1053" dirty="0" err="1"/>
              <a:t>exemplu</a:t>
            </a:r>
            <a:endParaRPr lang="en-US" sz="1053" dirty="0"/>
          </a:p>
          <a:p>
            <a:r>
              <a:rPr lang="en-US" sz="1053" dirty="0" err="1"/>
              <a:t>privind</a:t>
            </a:r>
            <a:r>
              <a:rPr lang="en-US" sz="1053" dirty="0"/>
              <a:t> </a:t>
            </a:r>
            <a:r>
              <a:rPr lang="en-US" sz="1053" dirty="0" err="1"/>
              <a:t>distributia</a:t>
            </a:r>
            <a:r>
              <a:rPr lang="en-US" sz="1053" dirty="0"/>
              <a:t> </a:t>
            </a:r>
            <a:r>
              <a:rPr lang="en-US" sz="1053" dirty="0" err="1"/>
              <a:t>consumului</a:t>
            </a:r>
            <a:r>
              <a:rPr lang="en-US" sz="1053" dirty="0"/>
              <a:t> de </a:t>
            </a:r>
            <a:r>
              <a:rPr lang="en-US" sz="1053" dirty="0" err="1"/>
              <a:t>energie</a:t>
            </a:r>
            <a:r>
              <a:rPr lang="en-US" sz="1053" dirty="0"/>
              <a:t>.</a:t>
            </a:r>
          </a:p>
        </p:txBody>
      </p:sp>
      <p:sp>
        <p:nvSpPr>
          <p:cNvPr id="17" name="Textfeld 8"/>
          <p:cNvSpPr txBox="1">
            <a:spLocks noChangeArrowheads="1"/>
          </p:cNvSpPr>
          <p:nvPr/>
        </p:nvSpPr>
        <p:spPr bwMode="auto">
          <a:xfrm>
            <a:off x="5684247" y="2784766"/>
            <a:ext cx="2933105" cy="1226554"/>
          </a:xfrm>
          <a:prstGeom prst="rect">
            <a:avLst/>
          </a:prstGeom>
          <a:noFill/>
          <a:ln w="9525">
            <a:noFill/>
            <a:miter lim="800000"/>
            <a:headEnd/>
            <a:tailEnd/>
          </a:ln>
        </p:spPr>
        <p:txBody>
          <a:bodyPr>
            <a:spAutoFit/>
          </a:bodyPr>
          <a:lstStyle/>
          <a:p>
            <a:r>
              <a:rPr lang="en-US" sz="1053" dirty="0"/>
              <a:t>In </a:t>
            </a:r>
            <a:r>
              <a:rPr lang="en-US" sz="1053" dirty="0" err="1"/>
              <a:t>cazul</a:t>
            </a:r>
            <a:r>
              <a:rPr lang="en-US" sz="1053" dirty="0"/>
              <a:t> </a:t>
            </a:r>
            <a:r>
              <a:rPr lang="en-US" sz="1053" dirty="0" err="1"/>
              <a:t>namolului</a:t>
            </a:r>
            <a:r>
              <a:rPr lang="en-US" sz="1053" dirty="0"/>
              <a:t> </a:t>
            </a:r>
            <a:r>
              <a:rPr lang="en-US" sz="1053" dirty="0" err="1"/>
              <a:t>activat</a:t>
            </a:r>
            <a:r>
              <a:rPr lang="en-US" sz="1053" dirty="0"/>
              <a:t>, 60-80% din </a:t>
            </a:r>
            <a:r>
              <a:rPr lang="en-US" sz="1053" dirty="0" err="1"/>
              <a:t>totalul</a:t>
            </a:r>
            <a:r>
              <a:rPr lang="en-US" sz="1053" dirty="0"/>
              <a:t> </a:t>
            </a:r>
            <a:r>
              <a:rPr lang="en-US" sz="1053" dirty="0" err="1"/>
              <a:t>energiei</a:t>
            </a:r>
            <a:r>
              <a:rPr lang="en-US" sz="1053" dirty="0"/>
              <a:t> </a:t>
            </a:r>
            <a:r>
              <a:rPr lang="en-US" sz="1053" dirty="0" err="1"/>
              <a:t>consumate</a:t>
            </a:r>
            <a:r>
              <a:rPr lang="en-US" sz="1053" dirty="0"/>
              <a:t> </a:t>
            </a:r>
            <a:r>
              <a:rPr lang="en-US" sz="1053" dirty="0" err="1"/>
              <a:t>este</a:t>
            </a:r>
            <a:r>
              <a:rPr lang="en-US" sz="1053" dirty="0"/>
              <a:t> </a:t>
            </a:r>
            <a:r>
              <a:rPr lang="en-US" sz="1053" dirty="0" err="1"/>
              <a:t>folosit</a:t>
            </a:r>
            <a:r>
              <a:rPr lang="en-US" sz="1053" dirty="0"/>
              <a:t> </a:t>
            </a:r>
            <a:r>
              <a:rPr lang="en-US" sz="1053" dirty="0" err="1"/>
              <a:t>pentru</a:t>
            </a:r>
            <a:r>
              <a:rPr lang="en-US" sz="1053" dirty="0"/>
              <a:t> </a:t>
            </a:r>
            <a:r>
              <a:rPr lang="en-US" sz="1053" dirty="0" err="1"/>
              <a:t>procesele</a:t>
            </a:r>
            <a:r>
              <a:rPr lang="en-US" sz="1053" dirty="0"/>
              <a:t> din </a:t>
            </a:r>
            <a:r>
              <a:rPr lang="en-US" sz="1053" dirty="0" err="1"/>
              <a:t>faza</a:t>
            </a:r>
            <a:r>
              <a:rPr lang="en-US" sz="1053" dirty="0"/>
              <a:t> de </a:t>
            </a:r>
            <a:r>
              <a:rPr lang="en-US" sz="1053" dirty="0" err="1"/>
              <a:t>activare</a:t>
            </a:r>
            <a:r>
              <a:rPr lang="en-US" sz="1053" dirty="0"/>
              <a:t>.</a:t>
            </a:r>
          </a:p>
          <a:p>
            <a:endParaRPr lang="en-US" sz="1053" dirty="0"/>
          </a:p>
          <a:p>
            <a:r>
              <a:rPr lang="en-US" sz="1053" dirty="0"/>
              <a:t>De </a:t>
            </a:r>
            <a:r>
              <a:rPr lang="en-US" sz="1053" dirty="0" err="1"/>
              <a:t>aceea</a:t>
            </a:r>
            <a:r>
              <a:rPr lang="en-US" sz="1053" dirty="0"/>
              <a:t> </a:t>
            </a:r>
            <a:r>
              <a:rPr lang="en-US" sz="1053" dirty="0" err="1"/>
              <a:t>este</a:t>
            </a:r>
            <a:r>
              <a:rPr lang="en-US" sz="1053" dirty="0"/>
              <a:t> evident ca in </a:t>
            </a:r>
            <a:r>
              <a:rPr lang="en-US" sz="1053" dirty="0" err="1"/>
              <a:t>aceasta</a:t>
            </a:r>
            <a:r>
              <a:rPr lang="en-US" sz="1053" dirty="0"/>
              <a:t> </a:t>
            </a:r>
            <a:r>
              <a:rPr lang="en-US" sz="1053" dirty="0" err="1"/>
              <a:t>faza</a:t>
            </a:r>
            <a:r>
              <a:rPr lang="en-US" sz="1053" dirty="0"/>
              <a:t> </a:t>
            </a:r>
            <a:r>
              <a:rPr lang="en-US" sz="1053" dirty="0" err="1"/>
              <a:t>trebuie</a:t>
            </a:r>
            <a:r>
              <a:rPr lang="en-US" sz="1053" dirty="0"/>
              <a:t> </a:t>
            </a:r>
            <a:r>
              <a:rPr lang="en-US" sz="1053" dirty="0" err="1"/>
              <a:t>redus</a:t>
            </a:r>
            <a:r>
              <a:rPr lang="en-US" sz="1053" dirty="0"/>
              <a:t> </a:t>
            </a:r>
            <a:r>
              <a:rPr lang="en-US" sz="1053" dirty="0" err="1"/>
              <a:t>consumul</a:t>
            </a:r>
            <a:r>
              <a:rPr lang="en-US" sz="1053" dirty="0"/>
              <a:t> de </a:t>
            </a:r>
            <a:r>
              <a:rPr lang="en-US" sz="1053" dirty="0" err="1"/>
              <a:t>energie</a:t>
            </a:r>
            <a:r>
              <a:rPr lang="en-US" sz="1053" dirty="0"/>
              <a:t> </a:t>
            </a:r>
            <a:r>
              <a:rPr lang="en-US" sz="1053" dirty="0" err="1"/>
              <a:t>si</a:t>
            </a:r>
            <a:r>
              <a:rPr lang="en-US" sz="1053" dirty="0"/>
              <a:t> </a:t>
            </a:r>
            <a:r>
              <a:rPr lang="en-US" sz="1053" dirty="0" err="1"/>
              <a:t>imbunatatita</a:t>
            </a:r>
            <a:r>
              <a:rPr lang="en-US" sz="1053" dirty="0"/>
              <a:t> </a:t>
            </a:r>
            <a:r>
              <a:rPr lang="en-US" sz="1053" dirty="0" err="1"/>
              <a:t>eficienta</a:t>
            </a:r>
            <a:r>
              <a:rPr lang="en-US" sz="1053" dirty="0"/>
              <a:t> </a:t>
            </a:r>
            <a:r>
              <a:rPr lang="en-US" sz="1053" dirty="0" err="1"/>
              <a:t>sistemului</a:t>
            </a:r>
            <a:r>
              <a:rPr lang="en-US" sz="1053" dirty="0"/>
              <a:t>.</a:t>
            </a:r>
          </a:p>
        </p:txBody>
      </p:sp>
      <p:pic>
        <p:nvPicPr>
          <p:cNvPr id="19" name="Picture 5" descr="DH_hinten"/>
          <p:cNvPicPr>
            <a:picLocks noChangeAspect="1" noChangeArrowheads="1"/>
          </p:cNvPicPr>
          <p:nvPr/>
        </p:nvPicPr>
        <p:blipFill>
          <a:blip r:embed="rId11" cstate="print"/>
          <a:srcRect/>
          <a:stretch>
            <a:fillRect/>
          </a:stretch>
        </p:blipFill>
        <p:spPr bwMode="auto">
          <a:xfrm>
            <a:off x="7471129" y="4138507"/>
            <a:ext cx="1112797" cy="1252071"/>
          </a:xfrm>
          <a:prstGeom prst="rect">
            <a:avLst/>
          </a:prstGeom>
          <a:noFill/>
          <a:ln w="9525">
            <a:noFill/>
            <a:miter lim="800000"/>
            <a:headEnd/>
            <a:tailEnd/>
          </a:ln>
        </p:spPr>
      </p:pic>
      <p:pic>
        <p:nvPicPr>
          <p:cNvPr id="20" name="Picture 11"/>
          <p:cNvPicPr>
            <a:picLocks noChangeAspect="1" noChangeArrowheads="1"/>
          </p:cNvPicPr>
          <p:nvPr/>
        </p:nvPicPr>
        <p:blipFill>
          <a:blip r:embed="rId12" cstate="print"/>
          <a:srcRect/>
          <a:stretch>
            <a:fillRect/>
          </a:stretch>
        </p:blipFill>
        <p:spPr bwMode="auto">
          <a:xfrm>
            <a:off x="5334670" y="4339060"/>
            <a:ext cx="909457" cy="1008342"/>
          </a:xfrm>
          <a:prstGeom prst="rect">
            <a:avLst/>
          </a:prstGeom>
          <a:noFill/>
          <a:ln w="9525">
            <a:noFill/>
            <a:miter lim="800000"/>
            <a:headEnd/>
            <a:tailEnd/>
          </a:ln>
        </p:spPr>
      </p:pic>
      <p:graphicFrame>
        <p:nvGraphicFramePr>
          <p:cNvPr id="26" name="Diagramm 13"/>
          <p:cNvGraphicFramePr/>
          <p:nvPr>
            <p:extLst>
              <p:ext uri="{D42A27DB-BD31-4B8C-83A1-F6EECF244321}">
                <p14:modId xmlns:p14="http://schemas.microsoft.com/office/powerpoint/2010/main" val="3808779641"/>
              </p:ext>
            </p:extLst>
          </p:nvPr>
        </p:nvGraphicFramePr>
        <p:xfrm>
          <a:off x="954511" y="2797300"/>
          <a:ext cx="4044509" cy="2895501"/>
        </p:xfrm>
        <a:graphic>
          <a:graphicData uri="http://schemas.openxmlformats.org/drawingml/2006/chart">
            <c:chart xmlns:c="http://schemas.openxmlformats.org/drawingml/2006/chart" xmlns:r="http://schemas.openxmlformats.org/officeDocument/2006/relationships" r:id="rId13"/>
          </a:graphicData>
        </a:graphic>
      </p:graphicFrame>
      <p:pic>
        <p:nvPicPr>
          <p:cNvPr id="27" name="Grafik 17" descr="rezi_rzp_60-3__pic_3d_01.jpg"/>
          <p:cNvPicPr>
            <a:picLocks noChangeAspect="1"/>
          </p:cNvPicPr>
          <p:nvPr/>
        </p:nvPicPr>
        <p:blipFill>
          <a:blip r:embed="rId14" cstate="print"/>
          <a:srcRect/>
          <a:stretch>
            <a:fillRect/>
          </a:stretch>
        </p:blipFill>
        <p:spPr bwMode="auto">
          <a:xfrm>
            <a:off x="3775886" y="4631137"/>
            <a:ext cx="897233" cy="850705"/>
          </a:xfrm>
          <a:prstGeom prst="rect">
            <a:avLst/>
          </a:prstGeom>
          <a:noFill/>
          <a:ln w="9525">
            <a:noFill/>
            <a:miter lim="800000"/>
            <a:headEnd/>
            <a:tailEnd/>
          </a:ln>
        </p:spPr>
      </p:pic>
      <p:pic>
        <p:nvPicPr>
          <p:cNvPr id="28" name="Picture 11" descr="http://www.jaeger-envirotech.com/en/images/af101173-5015-47e9-87f2-c00b10794dfe,160.jpg"/>
          <p:cNvPicPr>
            <a:picLocks noChangeAspect="1" noChangeArrowheads="1"/>
          </p:cNvPicPr>
          <p:nvPr/>
        </p:nvPicPr>
        <p:blipFill>
          <a:blip r:embed="rId15" cstate="print"/>
          <a:srcRect/>
          <a:stretch>
            <a:fillRect/>
          </a:stretch>
        </p:blipFill>
        <p:spPr bwMode="auto">
          <a:xfrm>
            <a:off x="6502564" y="4795549"/>
            <a:ext cx="648235" cy="595029"/>
          </a:xfrm>
          <a:prstGeom prst="rect">
            <a:avLst/>
          </a:prstGeom>
          <a:noFill/>
          <a:ln w="25400">
            <a:noFill/>
            <a:miter lim="800000"/>
            <a:headEnd/>
            <a:tailEnd/>
          </a:ln>
        </p:spPr>
      </p:pic>
    </p:spTree>
    <p:extLst>
      <p:ext uri="{BB962C8B-B14F-4D97-AF65-F5344CB8AC3E}">
        <p14:creationId xmlns:p14="http://schemas.microsoft.com/office/powerpoint/2010/main" val="4388975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29" name="Title 28"/>
          <p:cNvSpPr txBox="1">
            <a:spLocks noGrp="1"/>
          </p:cNvSpPr>
          <p:nvPr>
            <p:ph type="title"/>
          </p:nvPr>
        </p:nvSpPr>
        <p:spPr>
          <a:xfrm>
            <a:off x="2742732" y="981640"/>
            <a:ext cx="6390861" cy="430887"/>
          </a:xfrm>
          <a:prstGeom prst="rect">
            <a:avLst/>
          </a:prstGeom>
          <a:noFill/>
        </p:spPr>
        <p:txBody>
          <a:bodyPr wrap="square" rtlCol="0">
            <a:spAutoFit/>
          </a:bodyPr>
          <a:lstStyle/>
          <a:p>
            <a:pPr marL="180975" indent="-180975" algn="ctr">
              <a:lnSpc>
                <a:spcPct val="110000"/>
              </a:lnSpc>
              <a:buClr>
                <a:schemeClr val="accent1"/>
              </a:buClr>
              <a:buFont typeface="Verdana" pitchFamily="34" charset="0"/>
              <a:buChar char="•"/>
            </a:pPr>
            <a:r>
              <a:rPr lang="en-US" sz="2000" dirty="0" err="1" smtClean="0"/>
              <a:t>Indicele</a:t>
            </a:r>
            <a:r>
              <a:rPr lang="en-US" sz="2000" dirty="0" smtClean="0"/>
              <a:t> de </a:t>
            </a:r>
            <a:r>
              <a:rPr lang="en-US" sz="2000" dirty="0" err="1" smtClean="0"/>
              <a:t>eficienta</a:t>
            </a:r>
            <a:r>
              <a:rPr lang="en-US" sz="2000" dirty="0" smtClean="0"/>
              <a:t> a </a:t>
            </a:r>
            <a:r>
              <a:rPr lang="en-US" sz="2000" dirty="0" err="1" smtClean="0"/>
              <a:t>motoarelor</a:t>
            </a:r>
            <a:r>
              <a:rPr lang="en-US" sz="2000" dirty="0" smtClean="0"/>
              <a:t> </a:t>
            </a:r>
            <a:r>
              <a:rPr lang="en-US" sz="2000" dirty="0" err="1" smtClean="0"/>
              <a:t>electrice</a:t>
            </a:r>
            <a:endParaRPr lang="en-US" sz="2000" dirty="0" smtClean="0"/>
          </a:p>
        </p:txBody>
      </p:sp>
      <p:graphicFrame>
        <p:nvGraphicFramePr>
          <p:cNvPr id="31" name="Tabelle 6"/>
          <p:cNvGraphicFramePr>
            <a:graphicFrameLocks noGrp="1"/>
          </p:cNvGraphicFramePr>
          <p:nvPr>
            <p:extLst>
              <p:ext uri="{D42A27DB-BD31-4B8C-83A1-F6EECF244321}">
                <p14:modId xmlns:p14="http://schemas.microsoft.com/office/powerpoint/2010/main" val="2033128517"/>
              </p:ext>
            </p:extLst>
          </p:nvPr>
        </p:nvGraphicFramePr>
        <p:xfrm>
          <a:off x="4379951" y="4179819"/>
          <a:ext cx="4127943" cy="1402008"/>
        </p:xfrm>
        <a:graphic>
          <a:graphicData uri="http://schemas.openxmlformats.org/drawingml/2006/table">
            <a:tbl>
              <a:tblPr/>
              <a:tblGrid>
                <a:gridCol w="1502107">
                  <a:extLst>
                    <a:ext uri="{9D8B030D-6E8A-4147-A177-3AD203B41FA5}">
                      <a16:colId xmlns:a16="http://schemas.microsoft.com/office/drawing/2014/main" xmlns="" val="20000"/>
                    </a:ext>
                  </a:extLst>
                </a:gridCol>
                <a:gridCol w="1326594">
                  <a:extLst>
                    <a:ext uri="{9D8B030D-6E8A-4147-A177-3AD203B41FA5}">
                      <a16:colId xmlns:a16="http://schemas.microsoft.com/office/drawing/2014/main" xmlns="" val="20001"/>
                    </a:ext>
                  </a:extLst>
                </a:gridCol>
                <a:gridCol w="1299242">
                  <a:extLst>
                    <a:ext uri="{9D8B030D-6E8A-4147-A177-3AD203B41FA5}">
                      <a16:colId xmlns:a16="http://schemas.microsoft.com/office/drawing/2014/main" xmlns="" val="20002"/>
                    </a:ext>
                  </a:extLst>
                </a:gridCol>
              </a:tblGrid>
              <a:tr h="178389">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Verdana" pitchFamily="34" charset="0"/>
                        </a:rPr>
                        <a:t>2-pole / 50 Hz</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Verdana" pitchFamily="34" charset="0"/>
                        </a:rPr>
                        <a:t>4 kW</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smtClean="0">
                          <a:ln>
                            <a:noFill/>
                          </a:ln>
                          <a:solidFill>
                            <a:srgbClr val="FFFFFF"/>
                          </a:solidFill>
                          <a:effectLst/>
                          <a:latin typeface="Verdana" pitchFamily="34" charset="0"/>
                        </a:rPr>
                        <a:t>5.5 kW</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78389">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IE1</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83.1 %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Verdana" pitchFamily="34" charset="0"/>
                        </a:rPr>
                        <a:t>84.7 %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extLst>
                  <a:ext uri="{0D108BD9-81ED-4DB2-BD59-A6C34878D82A}">
                    <a16:rowId xmlns:a16="http://schemas.microsoft.com/office/drawing/2014/main" xmlns="" val="10001"/>
                  </a:ext>
                </a:extLst>
              </a:tr>
              <a:tr h="178389">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IE2</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D"/>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85.8 %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D"/>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87.0 %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D"/>
                    </a:solidFill>
                  </a:tcPr>
                </a:tc>
                <a:extLst>
                  <a:ext uri="{0D108BD9-81ED-4DB2-BD59-A6C34878D82A}">
                    <a16:rowId xmlns:a16="http://schemas.microsoft.com/office/drawing/2014/main" xmlns="" val="10002"/>
                  </a:ext>
                </a:extLst>
              </a:tr>
              <a:tr h="178389">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IE3</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88.1 %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Verdana" pitchFamily="34" charset="0"/>
                        </a:rPr>
                        <a:t>89.2 %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extLst>
                  <a:ext uri="{0D108BD9-81ED-4DB2-BD59-A6C34878D82A}">
                    <a16:rowId xmlns:a16="http://schemas.microsoft.com/office/drawing/2014/main" xmlns="" val="10003"/>
                  </a:ext>
                </a:extLst>
              </a:tr>
              <a:tr h="178389">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IE4</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D"/>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91.1 %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D"/>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91.9 %</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D"/>
                    </a:solidFill>
                  </a:tcPr>
                </a:tc>
                <a:extLst>
                  <a:ext uri="{0D108BD9-81ED-4DB2-BD59-A6C34878D82A}">
                    <a16:rowId xmlns:a16="http://schemas.microsoft.com/office/drawing/2014/main" xmlns="" val="10004"/>
                  </a:ext>
                </a:extLst>
              </a:tr>
              <a:tr h="285428">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IE5</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000000"/>
                          </a:solidFill>
                          <a:effectLst/>
                          <a:latin typeface="Verdana" pitchFamily="34" charset="0"/>
                        </a:rPr>
                        <a:t>92,8 %</a:t>
                      </a:r>
                      <a:br>
                        <a:rPr kumimoji="0" lang="de-DE" sz="800" b="0" i="0" u="none" strike="noStrike" cap="none" normalizeH="0" baseline="0" dirty="0" smtClean="0">
                          <a:ln>
                            <a:noFill/>
                          </a:ln>
                          <a:solidFill>
                            <a:srgbClr val="000000"/>
                          </a:solidFill>
                          <a:effectLst/>
                          <a:latin typeface="Verdana" pitchFamily="34" charset="0"/>
                        </a:rPr>
                      </a:br>
                      <a:r>
                        <a:rPr kumimoji="0" lang="de-DE" sz="800" b="0" i="0" u="none" strike="noStrike" cap="none" normalizeH="0" baseline="0" dirty="0" smtClean="0">
                          <a:ln>
                            <a:noFill/>
                          </a:ln>
                          <a:solidFill>
                            <a:srgbClr val="000000"/>
                          </a:solidFill>
                          <a:effectLst/>
                          <a:latin typeface="Verdana" pitchFamily="34" charset="0"/>
                        </a:rPr>
                        <a:t>(P</a:t>
                      </a:r>
                      <a:r>
                        <a:rPr kumimoji="0" lang="de-DE" sz="800" b="0" i="0" u="none" strike="noStrike" cap="none" normalizeH="0" baseline="-25000" dirty="0" smtClean="0">
                          <a:ln>
                            <a:noFill/>
                          </a:ln>
                          <a:solidFill>
                            <a:srgbClr val="000000"/>
                          </a:solidFill>
                          <a:effectLst/>
                          <a:latin typeface="Verdana" pitchFamily="34" charset="0"/>
                        </a:rPr>
                        <a:t>2</a:t>
                      </a:r>
                      <a:r>
                        <a:rPr kumimoji="0" lang="de-DE" sz="800" b="0" i="0" u="none" strike="noStrike" cap="none" normalizeH="0" baseline="0" dirty="0" smtClean="0">
                          <a:ln>
                            <a:noFill/>
                          </a:ln>
                          <a:solidFill>
                            <a:srgbClr val="000000"/>
                          </a:solidFill>
                          <a:effectLst/>
                          <a:latin typeface="Verdana" pitchFamily="34" charset="0"/>
                        </a:rPr>
                        <a:t>=3.8 kW)</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tc>
                  <a:txBody>
                    <a:bodyPr/>
                    <a:lstStyle/>
                    <a:p>
                      <a:pPr marL="0" marR="0" lvl="0" indent="0" algn="l" defTabSz="582613"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noFill/>
                          </a:ln>
                          <a:solidFill>
                            <a:srgbClr val="000000"/>
                          </a:solidFill>
                          <a:effectLst/>
                          <a:latin typeface="Verdana" pitchFamily="34" charset="0"/>
                          <a:ea typeface="+mn-ea"/>
                          <a:cs typeface="+mn-cs"/>
                        </a:rPr>
                        <a:t>95,5 %</a:t>
                      </a:r>
                    </a:p>
                    <a:p>
                      <a:pPr marL="0" marR="0" lvl="0" indent="0" algn="l" defTabSz="582613" rtl="0" eaLnBrk="1" fontAlgn="base" latinLnBrk="0" hangingPunct="1">
                        <a:lnSpc>
                          <a:spcPct val="100000"/>
                        </a:lnSpc>
                        <a:spcBef>
                          <a:spcPct val="0"/>
                        </a:spcBef>
                        <a:spcAft>
                          <a:spcPct val="0"/>
                        </a:spcAft>
                        <a:buClrTx/>
                        <a:buSzTx/>
                        <a:buFontTx/>
                        <a:buNone/>
                        <a:tabLst/>
                        <a:defRPr/>
                      </a:pPr>
                      <a:r>
                        <a:rPr kumimoji="0" lang="de-DE" sz="800" b="0" i="0" u="none" strike="noStrike" kern="1200" cap="none" normalizeH="0" baseline="0" dirty="0" smtClean="0">
                          <a:ln>
                            <a:noFill/>
                          </a:ln>
                          <a:solidFill>
                            <a:srgbClr val="000000"/>
                          </a:solidFill>
                          <a:effectLst/>
                          <a:latin typeface="Verdana" pitchFamily="34" charset="0"/>
                          <a:ea typeface="+mn-ea"/>
                          <a:cs typeface="+mn-cs"/>
                        </a:rPr>
                        <a:t>(P2=5.6 kW)</a:t>
                      </a:r>
                    </a:p>
                  </a:txBody>
                  <a:tcPr marL="91423" marR="91423"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D8"/>
                    </a:solidFill>
                  </a:tcPr>
                </a:tc>
                <a:extLst>
                  <a:ext uri="{0D108BD9-81ED-4DB2-BD59-A6C34878D82A}">
                    <a16:rowId xmlns:a16="http://schemas.microsoft.com/office/drawing/2014/main" xmlns="" val="10005"/>
                  </a:ext>
                </a:extLst>
              </a:tr>
            </a:tbl>
          </a:graphicData>
        </a:graphic>
      </p:graphicFrame>
      <p:sp>
        <p:nvSpPr>
          <p:cNvPr id="26" name="Textfeld 3"/>
          <p:cNvSpPr txBox="1"/>
          <p:nvPr/>
        </p:nvSpPr>
        <p:spPr>
          <a:xfrm>
            <a:off x="1785709" y="1747699"/>
            <a:ext cx="2266311" cy="315086"/>
          </a:xfrm>
          <a:prstGeom prst="rect">
            <a:avLst/>
          </a:prstGeom>
          <a:noFill/>
        </p:spPr>
        <p:txBody>
          <a:bodyPr wrap="square" rtlCol="0">
            <a:spAutoFit/>
          </a:bodyPr>
          <a:lstStyle/>
          <a:p>
            <a:pPr defTabSz="1043056" fontAlgn="auto">
              <a:lnSpc>
                <a:spcPct val="110000"/>
              </a:lnSpc>
              <a:spcBef>
                <a:spcPts val="0"/>
              </a:spcBef>
              <a:spcAft>
                <a:spcPts val="0"/>
              </a:spcAft>
              <a:buClr>
                <a:srgbClr val="009C82"/>
              </a:buClr>
            </a:pPr>
            <a:r>
              <a:rPr lang="de-DE" sz="1316" dirty="0" smtClean="0">
                <a:solidFill>
                  <a:srgbClr val="505050"/>
                </a:solidFill>
                <a:latin typeface="Verdana"/>
                <a:cs typeface="+mn-cs"/>
              </a:rPr>
              <a:t>Wilo-</a:t>
            </a:r>
            <a:r>
              <a:rPr lang="de-DE" sz="1316" dirty="0" err="1" smtClean="0">
                <a:solidFill>
                  <a:srgbClr val="505050"/>
                </a:solidFill>
                <a:latin typeface="Verdana"/>
                <a:cs typeface="+mn-cs"/>
              </a:rPr>
              <a:t>Rexa</a:t>
            </a:r>
            <a:r>
              <a:rPr lang="de-DE" sz="1316" dirty="0" smtClean="0">
                <a:solidFill>
                  <a:srgbClr val="505050"/>
                </a:solidFill>
                <a:latin typeface="Verdana"/>
                <a:cs typeface="+mn-cs"/>
              </a:rPr>
              <a:t> </a:t>
            </a:r>
            <a:r>
              <a:rPr lang="de-DE" sz="1316" dirty="0">
                <a:solidFill>
                  <a:srgbClr val="505050"/>
                </a:solidFill>
                <a:latin typeface="Verdana"/>
                <a:cs typeface="+mn-cs"/>
              </a:rPr>
              <a:t>SOLID-Q</a:t>
            </a:r>
          </a:p>
        </p:txBody>
      </p:sp>
      <p:sp>
        <p:nvSpPr>
          <p:cNvPr id="27" name="Textfeld 37"/>
          <p:cNvSpPr txBox="1"/>
          <p:nvPr/>
        </p:nvSpPr>
        <p:spPr>
          <a:xfrm>
            <a:off x="1907482" y="4339831"/>
            <a:ext cx="2862937" cy="701731"/>
          </a:xfrm>
          <a:prstGeom prst="rect">
            <a:avLst/>
          </a:prstGeom>
          <a:noFill/>
        </p:spPr>
        <p:txBody>
          <a:bodyPr wrap="square" rtlCol="0">
            <a:spAutoFit/>
          </a:bodyPr>
          <a:lstStyle/>
          <a:p>
            <a:pPr defTabSz="1043056" fontAlgn="auto">
              <a:lnSpc>
                <a:spcPct val="110000"/>
              </a:lnSpc>
              <a:spcBef>
                <a:spcPts val="0"/>
              </a:spcBef>
              <a:spcAft>
                <a:spcPts val="0"/>
              </a:spcAft>
              <a:buClr>
                <a:srgbClr val="009C82"/>
              </a:buClr>
            </a:pPr>
            <a:r>
              <a:rPr lang="de-DE" sz="1200" dirty="0" smtClean="0">
                <a:solidFill>
                  <a:prstClr val="black"/>
                </a:solidFill>
                <a:latin typeface="Verdana"/>
                <a:cs typeface="+mn-cs"/>
              </a:rPr>
              <a:t>SOLID-Q </a:t>
            </a:r>
            <a:r>
              <a:rPr lang="de-DE" sz="1200" dirty="0" err="1" smtClean="0">
                <a:solidFill>
                  <a:prstClr val="black"/>
                </a:solidFill>
                <a:latin typeface="Verdana"/>
                <a:cs typeface="+mn-cs"/>
              </a:rPr>
              <a:t>Hydraulic</a:t>
            </a:r>
            <a:r>
              <a:rPr lang="de-DE" sz="1200" dirty="0" smtClean="0">
                <a:solidFill>
                  <a:prstClr val="black"/>
                </a:solidFill>
                <a:latin typeface="Verdana"/>
                <a:cs typeface="+mn-cs"/>
              </a:rPr>
              <a:t>:</a:t>
            </a:r>
            <a:endParaRPr lang="de-DE" sz="1200" dirty="0">
              <a:solidFill>
                <a:prstClr val="black"/>
              </a:solidFill>
              <a:latin typeface="Verdana"/>
              <a:cs typeface="+mn-cs"/>
            </a:endParaRP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de-DE" sz="1200" b="0" dirty="0" err="1">
                <a:solidFill>
                  <a:prstClr val="black"/>
                </a:solidFill>
                <a:latin typeface="Verdana"/>
                <a:cs typeface="+mn-cs"/>
                <a:sym typeface="Wingdings" panose="05000000000000000000" pitchFamily="2" charset="2"/>
              </a:rPr>
              <a:t>Self-cleaning</a:t>
            </a:r>
            <a:endParaRPr lang="de-DE" sz="1200" b="0" dirty="0">
              <a:solidFill>
                <a:prstClr val="black"/>
              </a:solidFill>
              <a:latin typeface="Verdana"/>
              <a:cs typeface="+mn-cs"/>
              <a:sym typeface="Wingdings" panose="05000000000000000000" pitchFamily="2" charset="2"/>
            </a:endParaRP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de-DE" sz="1200" b="0" dirty="0" err="1">
                <a:solidFill>
                  <a:prstClr val="black"/>
                </a:solidFill>
                <a:latin typeface="Verdana"/>
                <a:cs typeface="+mn-cs"/>
                <a:sym typeface="Wingdings" panose="05000000000000000000" pitchFamily="2" charset="2"/>
              </a:rPr>
              <a:t>Highly</a:t>
            </a:r>
            <a:r>
              <a:rPr lang="de-DE" sz="1200" b="0" dirty="0">
                <a:solidFill>
                  <a:prstClr val="black"/>
                </a:solidFill>
                <a:latin typeface="Verdana"/>
                <a:cs typeface="+mn-cs"/>
                <a:sym typeface="Wingdings" panose="05000000000000000000" pitchFamily="2" charset="2"/>
              </a:rPr>
              <a:t> </a:t>
            </a:r>
            <a:r>
              <a:rPr lang="de-DE" sz="1200" b="0" dirty="0" err="1">
                <a:solidFill>
                  <a:prstClr val="black"/>
                </a:solidFill>
                <a:latin typeface="Verdana"/>
                <a:cs typeface="+mn-cs"/>
                <a:sym typeface="Wingdings" panose="05000000000000000000" pitchFamily="2" charset="2"/>
              </a:rPr>
              <a:t>efficient</a:t>
            </a:r>
            <a:endParaRPr lang="de-DE" sz="1200" b="0" dirty="0">
              <a:solidFill>
                <a:prstClr val="black"/>
              </a:solidFill>
              <a:latin typeface="Verdana"/>
              <a:cs typeface="+mn-cs"/>
              <a:sym typeface="Wingdings" panose="05000000000000000000" pitchFamily="2" charset="2"/>
            </a:endParaRPr>
          </a:p>
        </p:txBody>
      </p:sp>
      <p:sp>
        <p:nvSpPr>
          <p:cNvPr id="28" name="Textfeld 38"/>
          <p:cNvSpPr txBox="1"/>
          <p:nvPr/>
        </p:nvSpPr>
        <p:spPr>
          <a:xfrm>
            <a:off x="1907482" y="3426667"/>
            <a:ext cx="2862935" cy="904863"/>
          </a:xfrm>
          <a:prstGeom prst="rect">
            <a:avLst/>
          </a:prstGeom>
          <a:noFill/>
        </p:spPr>
        <p:txBody>
          <a:bodyPr wrap="square" rtlCol="0">
            <a:spAutoFit/>
          </a:bodyPr>
          <a:lstStyle/>
          <a:p>
            <a:pPr defTabSz="1043056" fontAlgn="auto">
              <a:lnSpc>
                <a:spcPct val="110000"/>
              </a:lnSpc>
              <a:spcBef>
                <a:spcPts val="0"/>
              </a:spcBef>
              <a:spcAft>
                <a:spcPts val="0"/>
              </a:spcAft>
              <a:buClr>
                <a:srgbClr val="009C82"/>
              </a:buClr>
            </a:pPr>
            <a:r>
              <a:rPr lang="de-DE" sz="1200" dirty="0">
                <a:solidFill>
                  <a:prstClr val="black"/>
                </a:solidFill>
                <a:latin typeface="Verdana"/>
                <a:cs typeface="+mn-cs"/>
              </a:rPr>
              <a:t>High-efficiency </a:t>
            </a:r>
            <a:r>
              <a:rPr lang="de-DE" sz="1200" dirty="0" err="1">
                <a:solidFill>
                  <a:prstClr val="black"/>
                </a:solidFill>
                <a:latin typeface="Verdana"/>
                <a:cs typeface="+mn-cs"/>
              </a:rPr>
              <a:t>motor</a:t>
            </a:r>
            <a:r>
              <a:rPr lang="de-DE" sz="1200" dirty="0">
                <a:solidFill>
                  <a:prstClr val="black"/>
                </a:solidFill>
                <a:latin typeface="Verdana"/>
                <a:cs typeface="+mn-cs"/>
              </a:rPr>
              <a:t>:</a:t>
            </a: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en-US" sz="1200" b="0" dirty="0" smtClean="0">
                <a:solidFill>
                  <a:prstClr val="black"/>
                </a:solidFill>
                <a:latin typeface="Verdana"/>
                <a:cs typeface="+mn-cs"/>
                <a:sym typeface="Wingdings" panose="05000000000000000000" pitchFamily="2" charset="2"/>
              </a:rPr>
              <a:t>Up </a:t>
            </a:r>
            <a:r>
              <a:rPr lang="en-US" sz="1200" b="0" dirty="0">
                <a:solidFill>
                  <a:prstClr val="black"/>
                </a:solidFill>
                <a:latin typeface="Verdana"/>
                <a:cs typeface="+mn-cs"/>
                <a:sym typeface="Wingdings" panose="05000000000000000000" pitchFamily="2" charset="2"/>
              </a:rPr>
              <a:t>to efficiency class </a:t>
            </a:r>
            <a:r>
              <a:rPr lang="en-US" sz="1200" b="0" dirty="0" smtClean="0">
                <a:solidFill>
                  <a:prstClr val="black"/>
                </a:solidFill>
                <a:latin typeface="Verdana"/>
                <a:cs typeface="+mn-cs"/>
                <a:sym typeface="Wingdings" panose="05000000000000000000" pitchFamily="2" charset="2"/>
              </a:rPr>
              <a:t>IE5*</a:t>
            </a:r>
            <a:endParaRPr lang="en-US" sz="1200" b="0" dirty="0">
              <a:solidFill>
                <a:prstClr val="black"/>
              </a:solidFill>
              <a:latin typeface="Verdana"/>
              <a:cs typeface="+mn-cs"/>
              <a:sym typeface="Wingdings" panose="05000000000000000000" pitchFamily="2" charset="2"/>
            </a:endParaRP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en-US" sz="1200" b="0" dirty="0">
                <a:solidFill>
                  <a:prstClr val="black"/>
                </a:solidFill>
                <a:latin typeface="Verdana"/>
                <a:cs typeface="+mn-cs"/>
                <a:sym typeface="Wingdings" panose="05000000000000000000" pitchFamily="2" charset="2"/>
              </a:rPr>
              <a:t>For wet and dry sump installation</a:t>
            </a:r>
          </a:p>
        </p:txBody>
      </p:sp>
      <p:sp>
        <p:nvSpPr>
          <p:cNvPr id="32" name="Textfeld 39"/>
          <p:cNvSpPr txBox="1"/>
          <p:nvPr/>
        </p:nvSpPr>
        <p:spPr>
          <a:xfrm>
            <a:off x="1907482" y="2104895"/>
            <a:ext cx="2862937" cy="1311128"/>
          </a:xfrm>
          <a:prstGeom prst="rect">
            <a:avLst/>
          </a:prstGeom>
          <a:noFill/>
        </p:spPr>
        <p:txBody>
          <a:bodyPr wrap="square" rtlCol="0">
            <a:spAutoFit/>
          </a:bodyPr>
          <a:lstStyle/>
          <a:p>
            <a:pPr defTabSz="1043056" fontAlgn="auto">
              <a:lnSpc>
                <a:spcPct val="110000"/>
              </a:lnSpc>
              <a:spcBef>
                <a:spcPts val="0"/>
              </a:spcBef>
              <a:spcAft>
                <a:spcPts val="0"/>
              </a:spcAft>
              <a:buClr>
                <a:srgbClr val="009C82"/>
              </a:buClr>
            </a:pPr>
            <a:r>
              <a:rPr lang="de-DE" sz="1200" dirty="0">
                <a:solidFill>
                  <a:prstClr val="black"/>
                </a:solidFill>
                <a:latin typeface="Verdana"/>
                <a:cs typeface="+mn-cs"/>
              </a:rPr>
              <a:t>Wilo-DDI:</a:t>
            </a: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en-US" sz="1200" b="0" dirty="0">
                <a:solidFill>
                  <a:prstClr val="black"/>
                </a:solidFill>
                <a:latin typeface="Verdana"/>
                <a:cs typeface="+mn-cs"/>
                <a:sym typeface="Wingdings" panose="05000000000000000000" pitchFamily="2" charset="2"/>
              </a:rPr>
              <a:t>Digital </a:t>
            </a:r>
            <a:r>
              <a:rPr lang="en-US" sz="1200" b="0" dirty="0" smtClean="0">
                <a:solidFill>
                  <a:prstClr val="black"/>
                </a:solidFill>
                <a:latin typeface="Verdana"/>
                <a:cs typeface="+mn-cs"/>
                <a:sym typeface="Wingdings" panose="05000000000000000000" pitchFamily="2" charset="2"/>
              </a:rPr>
              <a:t>interface</a:t>
            </a:r>
            <a:endParaRPr lang="en-US" sz="1200" b="0" dirty="0">
              <a:solidFill>
                <a:prstClr val="black"/>
              </a:solidFill>
              <a:latin typeface="Verdana"/>
              <a:cs typeface="+mn-cs"/>
              <a:sym typeface="Wingdings" panose="05000000000000000000" pitchFamily="2" charset="2"/>
            </a:endParaRP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en-US" sz="1200" b="0" dirty="0" smtClean="0">
                <a:solidFill>
                  <a:prstClr val="black"/>
                </a:solidFill>
                <a:latin typeface="Verdana"/>
                <a:cs typeface="+mn-cs"/>
                <a:sym typeface="Wingdings" panose="05000000000000000000" pitchFamily="2" charset="2"/>
              </a:rPr>
              <a:t>Web-based control </a:t>
            </a:r>
            <a:r>
              <a:rPr lang="en-US" sz="1200" b="0" dirty="0">
                <a:solidFill>
                  <a:prstClr val="black"/>
                </a:solidFill>
                <a:latin typeface="Verdana"/>
                <a:cs typeface="+mn-cs"/>
                <a:sym typeface="Wingdings" panose="05000000000000000000" pitchFamily="2" charset="2"/>
              </a:rPr>
              <a:t>and visualization</a:t>
            </a: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en-US" sz="1200" b="0" dirty="0">
                <a:solidFill>
                  <a:prstClr val="black"/>
                </a:solidFill>
                <a:latin typeface="Verdana"/>
                <a:cs typeface="+mn-cs"/>
                <a:sym typeface="Wingdings" panose="05000000000000000000" pitchFamily="2" charset="2"/>
              </a:rPr>
              <a:t>Data logger</a:t>
            </a:r>
          </a:p>
          <a:p>
            <a:pPr marL="285590" indent="-285590" defTabSz="1043056" fontAlgn="auto">
              <a:lnSpc>
                <a:spcPct val="110000"/>
              </a:lnSpc>
              <a:spcBef>
                <a:spcPts val="0"/>
              </a:spcBef>
              <a:spcAft>
                <a:spcPts val="0"/>
              </a:spcAft>
              <a:buClr>
                <a:srgbClr val="009C82"/>
              </a:buClr>
              <a:buFont typeface="Wingdings" panose="05000000000000000000" pitchFamily="2" charset="2"/>
              <a:buChar char="è"/>
            </a:pPr>
            <a:r>
              <a:rPr lang="en-US" sz="1200" b="0" dirty="0">
                <a:solidFill>
                  <a:prstClr val="black"/>
                </a:solidFill>
                <a:latin typeface="Verdana"/>
                <a:cs typeface="+mn-cs"/>
                <a:sym typeface="Wingdings" panose="05000000000000000000" pitchFamily="2" charset="2"/>
              </a:rPr>
              <a:t>Vibration monitoring</a:t>
            </a:r>
          </a:p>
        </p:txBody>
      </p:sp>
      <p:pic>
        <p:nvPicPr>
          <p:cNvPr id="33" name="Grafik 24"/>
          <p:cNvPicPr>
            <a:picLocks noChangeAspect="1"/>
          </p:cNvPicPr>
          <p:nvPr/>
        </p:nvPicPr>
        <p:blipFill>
          <a:blip r:embed="rId11"/>
          <a:stretch>
            <a:fillRect/>
          </a:stretch>
        </p:blipFill>
        <p:spPr>
          <a:xfrm>
            <a:off x="1059635" y="1500273"/>
            <a:ext cx="622971" cy="300745"/>
          </a:xfrm>
          <a:prstGeom prst="rect">
            <a:avLst/>
          </a:prstGeom>
        </p:spPr>
      </p:pic>
      <p:pic>
        <p:nvPicPr>
          <p:cNvPr id="34" name="Grafik 29"/>
          <p:cNvPicPr>
            <a:picLocks noChangeAspect="1"/>
          </p:cNvPicPr>
          <p:nvPr/>
        </p:nvPicPr>
        <p:blipFill rotWithShape="1">
          <a:blip r:embed="rId12" cstate="print">
            <a:extLst>
              <a:ext uri="{28A0092B-C50C-407E-A947-70E740481C1C}">
                <a14:useLocalDpi xmlns:a14="http://schemas.microsoft.com/office/drawing/2010/main"/>
              </a:ext>
            </a:extLst>
          </a:blip>
          <a:srcRect l="24287" t="5627" r="23525" b="8280"/>
          <a:stretch/>
        </p:blipFill>
        <p:spPr>
          <a:xfrm>
            <a:off x="342874" y="1952426"/>
            <a:ext cx="1418868" cy="3310690"/>
          </a:xfrm>
          <a:prstGeom prst="rect">
            <a:avLst/>
          </a:prstGeom>
        </p:spPr>
      </p:pic>
      <p:pic>
        <p:nvPicPr>
          <p:cNvPr id="35" name="Grafik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06" y="1475244"/>
            <a:ext cx="812237" cy="587541"/>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0378" y="1351743"/>
            <a:ext cx="4235384" cy="2817431"/>
          </a:xfrm>
          <a:prstGeom prst="rect">
            <a:avLst/>
          </a:prstGeom>
        </p:spPr>
      </p:pic>
    </p:spTree>
    <p:extLst>
      <p:ext uri="{BB962C8B-B14F-4D97-AF65-F5344CB8AC3E}">
        <p14:creationId xmlns:p14="http://schemas.microsoft.com/office/powerpoint/2010/main" val="10423183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ILO_Master_250405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fontScheme name="WILO_Master_250405">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GIZ_Banner_Kopfzeile-Ausland (3)</Template>
  <TotalTime>1958</TotalTime>
  <Words>991</Words>
  <Application>Microsoft Office PowerPoint</Application>
  <PresentationFormat>Экран (4:3)</PresentationFormat>
  <Paragraphs>140</Paragraphs>
  <Slides>22</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8" baseType="lpstr">
      <vt:lpstr>Arial</vt:lpstr>
      <vt:lpstr>Arial Narrow</vt:lpstr>
      <vt:lpstr>Verdana</vt:lpstr>
      <vt:lpstr>Wingdings</vt:lpstr>
      <vt:lpstr>GIZ_Banner_Kopfzeile-Ausland (3)</vt:lpstr>
      <vt:lpstr>Worksheet</vt:lpstr>
      <vt:lpstr>PROGRAMUL DE INSTRUIRI ȘI SCHIMB DE EXPERIENȚĂ A SPECIALIȘTILOR DIN CADRUL ÎNTREPRINDERILOR DE ALIMENTARE CU APĂ ȘI DE CANALIZARE MEMBRE AMAC    SCHIMBUL DE EXPERIENȚĂ ÎN DOMENIUL INVESTIȚIILOR   TITLUL: Rolul operatorilor de servicii publice de alimentare cu apă și de canalizare în procesul de planificare a investițiilor, proiectare, construcție și darea în exploatare a obiectelor de alimentare cu apă și de canalizare.      </vt:lpstr>
      <vt:lpstr>Презентация PowerPoint</vt:lpstr>
      <vt:lpstr>Legea achizitiilor publice nr.131 din 03.07.2015 a fost modificata prin legea  169 din 26 iulie 2018 . Legea a fost republicată în Monitorul Oficial nr.424-429/666 din 16.11.2018 cu toate modificările şi completările introduse, dîndu-se elementelor o nouă numerotare. </vt:lpstr>
      <vt:lpstr>Capitolul I DISPOZIŢII GENERALE Articolul 1. Noţiuni principale În sensul prezentei legi, a fost introdusa următoarea noţiune:  ciclu de viaţă – toate etapele consecutive şi/sau interconectate, inclusiv cercetarea şi dezvoltarea care urmează a fi efectuate, producţia, comercializarea şi condiţiile acesteia, transportul, utilizarea şi întreţinerea, pe durata existenţei unui bun sau a unei lucrări ori a prestării unui serviciu, de la achiziţia materiilor prime sau generarea resurselor pînă la eliminare, curăţarea amplasamentului şi încheierea serviciului sau a utilizării;  </vt:lpstr>
      <vt:lpstr>Articolul 26. Criterii de atribuire a contractului de achiziţii publice (1) Fără a aduce atingere dispoziţiilor legale sau administrative privind preţul anumitor bunuri ori remunerarea anumitor servicii, autoritatea contractantă atribuie contractul de achiziţii publice/acordul-cadru ofertantului care a depus oferta cea mai avantajoasă din punct de vedere economic.  (2) În sensul prevederilor alin.(1), autoritatea contractantă stabileşte oferta cea mai avantajoasă din punct de vedere economic pe baza criteriului de atribuire şi a factorilor de evaluare prevăzuţi în documentaţia de atribuire. (3) Pentru determinarea celei mai avantajoase oferte din punct de vedere economic în conformitate cu prevederile alin.(2), autoritatea contractantă are dreptul de a aplica unul dintre următoarele criterii de atribuire: a) preţul cel mai scăzut;  b) costul cel mai scăzut; c) cel mai bun raport calitate-preţ;  d) cel mai bun raport calitate-cost. (4) În sensul alin.(3) lit.b), costul cel mai scăzut se determină pe considerente de rentabilitate, utilizînd factori precum calcularea costurilor pe ciclul de viaţă</vt:lpstr>
      <vt:lpstr>Articolul 27. Calcularea costului pe ciclul de viaţă (1) Calcularea costurilor pe parcursul ciclului de viaţă acoperă, în măsura în care sînt relevante, toate sau o parte din următoarele costuri pe parcursul ciclului de viaţă al unui bun, serviciu sau al unei lucrări: a) costuri suportate de autoritatea contractantă sau de alţi utilizatori, cum ar fi costuri legate de achiziţie, costuri de utilizare, precum consumul de energie şi de alte resurse, costuri de întreţinere, costuri de la sfîrşitul ciclului de viaţă, precum costurile de colectare şi reciclare; b) costuri determinate de efecte externe asupra mediului în legătură cu bunul, serviciul sau lucrarea pe parcursul ciclului de viaţă, cu condiţia ca valoarea pecuniară a acestora să fie determinată şi verificată. Aceste costuri pot să includă costul emisiilor de gaze cu efect de seră şi al altor emisii poluante şi alte costuri de atenuare a efectelor schimbărilor climatice. (2) În cazul în care autoritatea contractantă evaluează costurile utilizînd o abordare pe baza costului pe parcursul ciclului de viaţă, aceasta indică în documentaţia de atribuire datele care trebuie furnizate de către ofertanţi, precum şi metoda pe care autoritatea contractantă urmează să o utilizeze pentru a stabili costurile pe parcursul ciclului de viaţă pe baza datelor respective. (3) Metoda utilizată de autoritatea contractantă pentru evaluarea costurilor determinate de efectele externe asupra mediului prevăzute la alin.(1) lit.b) trebuie să îndeplinească în mod cumulativ următoarele condiţii: a) se bazează pe criterii nediscriminatorii şi verificabile în mod obiectiv; în special, în cazul în care nu a fost stabilită în vederea aplicării repetate sau continue, nu favorizează sau dezavantajează în mod nejustificat anumiţi operatori economici; b) este accesibilă tuturor părţilor interesate; c) datele solicitate sînt furnizate printr-un efort rezonabil de către operatori economici care dau dovadă de o diligenţă obişnuită, inclusiv de operatori economici din alte ţări care sînt parte la Acordul privind achiziţiile publice al Organizaţiei Mondiale a Comerţului sau la alte acorduri internaţionale în cadrul cărora Republica Moldova şi-a asumat obligaţii. </vt:lpstr>
      <vt:lpstr>Презентация PowerPoint</vt:lpstr>
      <vt:lpstr>Презентация PowerPoint</vt:lpstr>
      <vt:lpstr>Indicele de eficienta a motoarelor electrice</vt:lpstr>
      <vt:lpstr>Презентация PowerPoint</vt:lpstr>
      <vt:lpstr>Презентация PowerPoint</vt:lpstr>
      <vt:lpstr>Mixere submersibile – comparatie privind consumul de energie </vt:lpstr>
      <vt:lpstr> POMPE TIP WILO FA   Materiale de constructie  - Materiale turnate (fonta sau inox)  - Acoperire cu strat ceramic Recomandata in aplicatii unde fluidul pompat are caracteristici acide sau bazice Avantaje Fara solventi; Fara pori Rezistenta sporita la abraziune Imbunatatirea eficientei pompei  - ABRASIT Recomandat in aplicatii unde fluidul pompat are caracteristici abrazive Avantaje Durata de viata de 7 ori mai mare comparativ cu fonta utilizata in aceleasi conditii Rezistenta excelenta la abraziune </vt:lpstr>
      <vt:lpstr>Презентация PowerPoint</vt:lpstr>
      <vt:lpstr>Презентация PowerPoint</vt:lpstr>
      <vt:lpstr>Wilo-EMUport system de separare de solide</vt:lpstr>
      <vt:lpstr>Calculul costurilor energetice pentru: o statie de pompare cu  separare de solide si o si o statie de pompare cu instalare umeda  </vt:lpstr>
      <vt:lpstr> Sisteme de aerare WILO</vt:lpstr>
      <vt:lpstr>Aeratoare Wilo Air</vt:lpstr>
      <vt:lpstr>Презентация PowerPoint</vt:lpstr>
      <vt:lpstr> Acolo unde de ex. utilizarea pompelor de înaltă eficienţă implică şi costuri mai mari, se va invoca argumentul convingător al reducerii substanţiale a cheltuielor cu energia electrică. Wilo vă acordă sprijin în acest sens prin calculul rentabilităţii pe baza formularului LCC-Check. Cu ajutorul calculaţiei lcc-check.wilo.com pot fi comparate diversele costuri pe un ciclu de viaţă al diferitelor tipuri de pompe cu costurile pompelor de înaltă eficienţă marca Wilo. Astfel se poate demonstra de regulă că economiile făcute cu energia electrică amortizează rapid costurile suplimentare. Aşadar, aveţi în vedere încă din prezent doar pompe, care corespund regulamentelor, respectiv directivei ErP. Astfel sunteţi în siguranţă în cazul tuturor proiectelor de construcţie, indiferent de momentul realizării acestora.</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583</cp:revision>
  <cp:lastPrinted>2018-09-10T13:48:53Z</cp:lastPrinted>
  <dcterms:created xsi:type="dcterms:W3CDTF">2013-09-05T11:54:56Z</dcterms:created>
  <dcterms:modified xsi:type="dcterms:W3CDTF">2018-11-22T10:18:45Z</dcterms:modified>
</cp:coreProperties>
</file>