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2" r:id="rId4"/>
    <p:sldId id="258" r:id="rId5"/>
    <p:sldId id="263" r:id="rId6"/>
    <p:sldId id="259" r:id="rId7"/>
    <p:sldId id="260" r:id="rId8"/>
    <p:sldId id="261"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D3FB74-DFD5-4E92-A38A-33AAF73992C5}" type="datetimeFigureOut">
              <a:rPr lang="en-US" smtClean="0"/>
              <a:t>11/21/2017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E9FDD6-E50A-4B49-8D79-58893E4CC067}" type="slidenum">
              <a:rPr lang="en-US" smtClean="0"/>
              <a:t>‹#›</a:t>
            </a:fld>
            <a:endParaRPr lang="en-US"/>
          </a:p>
        </p:txBody>
      </p:sp>
    </p:spTree>
    <p:extLst>
      <p:ext uri="{BB962C8B-B14F-4D97-AF65-F5344CB8AC3E}">
        <p14:creationId xmlns:p14="http://schemas.microsoft.com/office/powerpoint/2010/main" val="176249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E9FDD6-E50A-4B49-8D79-58893E4CC067}" type="slidenum">
              <a:rPr lang="en-US" smtClean="0"/>
              <a:t>1</a:t>
            </a:fld>
            <a:endParaRPr lang="en-US"/>
          </a:p>
        </p:txBody>
      </p:sp>
    </p:spTree>
    <p:extLst>
      <p:ext uri="{BB962C8B-B14F-4D97-AF65-F5344CB8AC3E}">
        <p14:creationId xmlns:p14="http://schemas.microsoft.com/office/powerpoint/2010/main" val="4206086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80" y="1828800"/>
            <a:ext cx="9135035"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dirty="0"/>
          </a:p>
        </p:txBody>
      </p:sp>
      <p:sp>
        <p:nvSpPr>
          <p:cNvPr id="6" name="Title 1"/>
          <p:cNvSpPr txBox="1">
            <a:spLocks/>
          </p:cNvSpPr>
          <p:nvPr/>
        </p:nvSpPr>
        <p:spPr>
          <a:xfrm>
            <a:off x="-1280" y="1"/>
            <a:ext cx="1982480" cy="533399"/>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b="1" dirty="0" smtClean="0">
                <a:solidFill>
                  <a:schemeClr val="bg1"/>
                </a:solidFill>
              </a:rPr>
              <a:t>RAJA S.A.</a:t>
            </a:r>
          </a:p>
        </p:txBody>
      </p:sp>
      <p:sp>
        <p:nvSpPr>
          <p:cNvPr id="7" name="Rectangle 6"/>
          <p:cNvSpPr/>
          <p:nvPr/>
        </p:nvSpPr>
        <p:spPr>
          <a:xfrm>
            <a:off x="33454" y="2009814"/>
            <a:ext cx="8958146" cy="1446550"/>
          </a:xfrm>
          <a:prstGeom prst="rect">
            <a:avLst/>
          </a:prstGeom>
          <a:noFill/>
        </p:spPr>
        <p:txBody>
          <a:bodyPr wrap="square" lIns="91440" tIns="45720" rIns="91440" bIns="45720">
            <a:spAutoFit/>
          </a:bodyPr>
          <a:lstStyle/>
          <a:p>
            <a:pPr algn="ctr"/>
            <a:r>
              <a:rPr lang="en-US" sz="4400" b="1" cap="none" spc="0"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   </a:t>
            </a:r>
            <a:r>
              <a:rPr lang="en-US" sz="4400" b="1" cap="none" spc="0" dirty="0" smtClean="0">
                <a:ln w="900" cmpd="sng">
                  <a:solidFill>
                    <a:schemeClr val="accent1">
                      <a:satMod val="190000"/>
                      <a:alpha val="55000"/>
                    </a:schemeClr>
                  </a:solidFill>
                  <a:prstDash val="solid"/>
                </a:ln>
                <a:solidFill>
                  <a:schemeClr val="bg1"/>
                </a:solidFill>
                <a:effectLst>
                  <a:innerShdw blurRad="101600" dist="76200" dir="5400000">
                    <a:schemeClr val="accent1">
                      <a:satMod val="190000"/>
                      <a:tint val="100000"/>
                      <a:alpha val="74000"/>
                    </a:schemeClr>
                  </a:innerShdw>
                </a:effectLst>
              </a:rPr>
              <a:t>1. CONTRACTAREA SERVICIILOR DE APA SI CANALIZARE</a:t>
            </a:r>
            <a:endParaRPr lang="en-US" sz="4400" b="1" cap="none" spc="0" dirty="0">
              <a:ln w="900" cmpd="sng">
                <a:solidFill>
                  <a:schemeClr val="accent1">
                    <a:satMod val="190000"/>
                    <a:alpha val="55000"/>
                  </a:schemeClr>
                </a:solidFill>
                <a:prstDash val="solid"/>
              </a:ln>
              <a:solidFill>
                <a:schemeClr val="bg1"/>
              </a:solidFill>
              <a:effectLst>
                <a:innerShdw blurRad="101600" dist="76200" dir="5400000">
                  <a:schemeClr val="accent1">
                    <a:satMod val="190000"/>
                    <a:tint val="100000"/>
                    <a:alpha val="74000"/>
                  </a:schemeClr>
                </a:innerShdw>
              </a:effectLst>
            </a:endParaRPr>
          </a:p>
        </p:txBody>
      </p:sp>
      <p:sp>
        <p:nvSpPr>
          <p:cNvPr id="8" name="Rectangle 7"/>
          <p:cNvSpPr/>
          <p:nvPr/>
        </p:nvSpPr>
        <p:spPr>
          <a:xfrm>
            <a:off x="611949" y="3810000"/>
            <a:ext cx="7908575" cy="769441"/>
          </a:xfrm>
          <a:prstGeom prst="rect">
            <a:avLst/>
          </a:prstGeom>
          <a:noFill/>
        </p:spPr>
        <p:txBody>
          <a:bodyPr wrap="none" lIns="91440" tIns="45720" rIns="91440" bIns="45720">
            <a:spAutoFit/>
          </a:bodyPr>
          <a:lstStyle/>
          <a:p>
            <a:pPr algn="ctr"/>
            <a:r>
              <a:rPr lang="en-US" sz="4400" b="1" cap="none" spc="0" dirty="0">
                <a:ln w="900" cmpd="sng">
                  <a:solidFill>
                    <a:schemeClr val="accent1">
                      <a:satMod val="190000"/>
                      <a:alpha val="55000"/>
                    </a:schemeClr>
                  </a:solidFill>
                  <a:prstDash val="solid"/>
                </a:ln>
                <a:solidFill>
                  <a:schemeClr val="bg1"/>
                </a:solidFill>
                <a:effectLst>
                  <a:innerShdw blurRad="101600" dist="76200" dir="5400000">
                    <a:schemeClr val="accent1">
                      <a:satMod val="190000"/>
                      <a:tint val="100000"/>
                      <a:alpha val="74000"/>
                    </a:schemeClr>
                  </a:innerShdw>
                </a:effectLst>
              </a:rPr>
              <a:t>2</a:t>
            </a:r>
            <a:r>
              <a:rPr lang="en-US" sz="4400" b="1" cap="none" spc="0" dirty="0" smtClean="0">
                <a:ln w="900" cmpd="sng">
                  <a:solidFill>
                    <a:schemeClr val="accent1">
                      <a:satMod val="190000"/>
                      <a:alpha val="55000"/>
                    </a:schemeClr>
                  </a:solidFill>
                  <a:prstDash val="solid"/>
                </a:ln>
                <a:solidFill>
                  <a:schemeClr val="bg1"/>
                </a:solidFill>
                <a:effectLst>
                  <a:innerShdw blurRad="101600" dist="76200" dir="5400000">
                    <a:schemeClr val="accent1">
                      <a:satMod val="190000"/>
                      <a:tint val="100000"/>
                      <a:alpha val="74000"/>
                    </a:schemeClr>
                  </a:innerShdw>
                </a:effectLst>
              </a:rPr>
              <a:t>. FACTURAREA APEI METEORICE</a:t>
            </a:r>
            <a:endParaRPr lang="en-US" sz="4400" b="1" cap="none" spc="0" dirty="0">
              <a:ln w="900" cmpd="sng">
                <a:solidFill>
                  <a:schemeClr val="accent1">
                    <a:satMod val="190000"/>
                    <a:alpha val="55000"/>
                  </a:schemeClr>
                </a:solidFill>
                <a:prstDash val="solid"/>
              </a:ln>
              <a:solidFill>
                <a:schemeClr val="bg1"/>
              </a:solidFill>
              <a:effectLst>
                <a:innerShdw blurRad="101600" dist="76200" dir="5400000">
                  <a:schemeClr val="accent1">
                    <a:satMod val="190000"/>
                    <a:tint val="100000"/>
                    <a:alpha val="74000"/>
                  </a:schemeClr>
                </a:innerShdw>
              </a:effectLst>
            </a:endParaRPr>
          </a:p>
        </p:txBody>
      </p:sp>
    </p:spTree>
    <p:extLst>
      <p:ext uri="{BB962C8B-B14F-4D97-AF65-F5344CB8AC3E}">
        <p14:creationId xmlns:p14="http://schemas.microsoft.com/office/powerpoint/2010/main" val="1976131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1187"/>
            <a:ext cx="9144000" cy="505199"/>
          </a:xfrm>
        </p:spPr>
        <p:txBody>
          <a:bodyPr>
            <a:normAutofit fontScale="90000"/>
          </a:bodyPr>
          <a:lstStyle/>
          <a:p>
            <a:r>
              <a:rPr lang="en-US" sz="2000" b="1" dirty="0">
                <a:solidFill>
                  <a:srgbClr val="0070C0"/>
                </a:solidFill>
              </a:rPr>
              <a:t> </a:t>
            </a:r>
            <a:r>
              <a:rPr lang="en-US" sz="2800" b="1" dirty="0">
                <a:solidFill>
                  <a:schemeClr val="bg1"/>
                </a:solidFill>
              </a:rPr>
              <a:t>1. CONTRACTAREA SERVICIILOR DE APA SI CANALIZARE</a:t>
            </a:r>
          </a:p>
        </p:txBody>
      </p:sp>
      <p:sp>
        <p:nvSpPr>
          <p:cNvPr id="5" name="Rectangle 4"/>
          <p:cNvSpPr/>
          <p:nvPr/>
        </p:nvSpPr>
        <p:spPr>
          <a:xfrm>
            <a:off x="80587" y="727829"/>
            <a:ext cx="8908899" cy="1938992"/>
          </a:xfrm>
          <a:prstGeom prst="rect">
            <a:avLst/>
          </a:prstGeom>
        </p:spPr>
        <p:txBody>
          <a:bodyPr wrap="square">
            <a:spAutoFit/>
          </a:bodyPr>
          <a:lstStyle/>
          <a:p>
            <a:pPr algn="just"/>
            <a:r>
              <a:rPr lang="en-US" sz="2400" dirty="0" smtClean="0">
                <a:latin typeface="Arial Narrow" panose="020B0606020202030204" pitchFamily="34" charset="0"/>
              </a:rPr>
              <a:t>     </a:t>
            </a:r>
            <a:r>
              <a:rPr lang="en-US" sz="2400" b="1" dirty="0" err="1" smtClean="0">
                <a:solidFill>
                  <a:schemeClr val="bg1"/>
                </a:solidFill>
                <a:latin typeface="Arial Narrow" panose="020B0606020202030204" pitchFamily="34" charset="0"/>
              </a:rPr>
              <a:t>Contractul</a:t>
            </a:r>
            <a:r>
              <a:rPr lang="en-US" sz="2400" b="1" dirty="0" smtClean="0">
                <a:solidFill>
                  <a:schemeClr val="bg1"/>
                </a:solidFill>
                <a:latin typeface="Arial Narrow" panose="020B0606020202030204" pitchFamily="34" charset="0"/>
              </a:rPr>
              <a:t> </a:t>
            </a:r>
            <a:r>
              <a:rPr lang="en-US" sz="2400" b="1" dirty="0">
                <a:solidFill>
                  <a:schemeClr val="bg1"/>
                </a:solidFill>
                <a:latin typeface="Arial Narrow" panose="020B0606020202030204" pitchFamily="34" charset="0"/>
              </a:rPr>
              <a:t>de </a:t>
            </a:r>
            <a:r>
              <a:rPr lang="en-US" sz="2400" b="1" dirty="0" err="1">
                <a:solidFill>
                  <a:schemeClr val="bg1"/>
                </a:solidFill>
                <a:latin typeface="Arial Narrow" panose="020B0606020202030204" pitchFamily="34" charset="0"/>
              </a:rPr>
              <a:t>furnizare</a:t>
            </a:r>
            <a:r>
              <a:rPr lang="en-US" sz="2400" b="1" dirty="0">
                <a:solidFill>
                  <a:schemeClr val="bg1"/>
                </a:solidFill>
                <a:latin typeface="Arial Narrow" panose="020B0606020202030204" pitchFamily="34" charset="0"/>
              </a:rPr>
              <a:t>/</a:t>
            </a:r>
            <a:r>
              <a:rPr lang="en-US" sz="2400" b="1" dirty="0" err="1">
                <a:solidFill>
                  <a:schemeClr val="bg1"/>
                </a:solidFill>
                <a:latin typeface="Arial Narrow" panose="020B0606020202030204" pitchFamily="34" charset="0"/>
              </a:rPr>
              <a:t>prestare</a:t>
            </a:r>
            <a:r>
              <a:rPr lang="en-US" sz="2400" b="1" dirty="0">
                <a:solidFill>
                  <a:schemeClr val="bg1"/>
                </a:solidFill>
                <a:latin typeface="Arial Narrow" panose="020B0606020202030204" pitchFamily="34" charset="0"/>
              </a:rPr>
              <a:t> a </a:t>
            </a:r>
            <a:r>
              <a:rPr lang="en-US" sz="2400" b="1" dirty="0" err="1">
                <a:solidFill>
                  <a:schemeClr val="bg1"/>
                </a:solidFill>
                <a:latin typeface="Arial Narrow" panose="020B0606020202030204" pitchFamily="34" charset="0"/>
              </a:rPr>
              <a:t>servciului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este</a:t>
            </a:r>
            <a:r>
              <a:rPr lang="en-US" sz="2400" b="1" dirty="0">
                <a:solidFill>
                  <a:schemeClr val="bg1"/>
                </a:solidFill>
                <a:latin typeface="Arial Narrow" panose="020B0606020202030204" pitchFamily="34" charset="0"/>
              </a:rPr>
              <a:t> un contract </a:t>
            </a:r>
            <a:r>
              <a:rPr lang="en-US" sz="2400" b="1" dirty="0" err="1">
                <a:solidFill>
                  <a:schemeClr val="bg1"/>
                </a:solidFill>
                <a:latin typeface="Arial Narrow" panose="020B0606020202030204" pitchFamily="34" charset="0"/>
              </a:rPr>
              <a:t>cadru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aprobat</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Asociatia</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Dezvoltare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Intercomunitara</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-Canal Constanta in care </a:t>
            </a:r>
            <a:r>
              <a:rPr lang="en-US" sz="2400" b="1" dirty="0" err="1">
                <a:solidFill>
                  <a:schemeClr val="bg1"/>
                </a:solidFill>
                <a:latin typeface="Arial Narrow" panose="020B0606020202030204" pitchFamily="34" charset="0"/>
              </a:rPr>
              <a:t>isi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desfasoara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activitatea</a:t>
            </a:r>
            <a:r>
              <a:rPr lang="en-US" sz="2400" b="1" dirty="0">
                <a:solidFill>
                  <a:schemeClr val="bg1"/>
                </a:solidFill>
                <a:latin typeface="Arial Narrow" panose="020B0606020202030204" pitchFamily="34" charset="0"/>
              </a:rPr>
              <a:t> RAJA Constanta, </a:t>
            </a:r>
            <a:r>
              <a:rPr lang="en-US" sz="2400" b="1" dirty="0" err="1">
                <a:solidFill>
                  <a:schemeClr val="bg1"/>
                </a:solidFill>
                <a:latin typeface="Arial Narrow" panose="020B0606020202030204" pitchFamily="34" charset="0"/>
              </a:rPr>
              <a:t>aplicat</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tuturor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categoriilor</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utilizatori</a:t>
            </a:r>
            <a:r>
              <a:rPr lang="en-US" sz="2400" b="1" dirty="0">
                <a:solidFill>
                  <a:schemeClr val="bg1"/>
                </a:solidFill>
                <a:latin typeface="Arial Narrow" panose="020B0606020202030204" pitchFamily="34" charset="0"/>
              </a:rPr>
              <a:t> din aria de </a:t>
            </a:r>
            <a:r>
              <a:rPr lang="en-US" sz="2400" b="1" dirty="0" err="1">
                <a:solidFill>
                  <a:schemeClr val="bg1"/>
                </a:solidFill>
                <a:latin typeface="Arial Narrow" panose="020B0606020202030204" pitchFamily="34" charset="0"/>
              </a:rPr>
              <a:t>operare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respecta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prevederile</a:t>
            </a:r>
            <a:r>
              <a:rPr lang="en-US" sz="2400" b="1" dirty="0">
                <a:solidFill>
                  <a:schemeClr val="bg1"/>
                </a:solidFill>
                <a:latin typeface="Arial Narrow" panose="020B0606020202030204" pitchFamily="34" charset="0"/>
              </a:rPr>
              <a:t>:</a:t>
            </a:r>
          </a:p>
        </p:txBody>
      </p:sp>
      <p:sp>
        <p:nvSpPr>
          <p:cNvPr id="6" name="Rectangle 5"/>
          <p:cNvSpPr/>
          <p:nvPr/>
        </p:nvSpPr>
        <p:spPr>
          <a:xfrm>
            <a:off x="152400" y="2702823"/>
            <a:ext cx="8762998" cy="2308324"/>
          </a:xfrm>
          <a:prstGeom prst="rect">
            <a:avLst/>
          </a:prstGeom>
        </p:spPr>
        <p:txBody>
          <a:bodyPr wrap="square">
            <a:spAutoFit/>
          </a:bodyPr>
          <a:lstStyle/>
          <a:p>
            <a:pPr marL="285750" lvl="0" indent="-285750" algn="just">
              <a:buFont typeface="Arial" panose="020B0604020202020204" pitchFamily="34" charset="0"/>
              <a:buChar char="•"/>
            </a:pPr>
            <a:r>
              <a:rPr lang="en-US" sz="2400" b="1" dirty="0">
                <a:solidFill>
                  <a:schemeClr val="bg1"/>
                </a:solidFill>
                <a:latin typeface="Arial Narrow" panose="020B0606020202030204" pitchFamily="34" charset="0"/>
              </a:rPr>
              <a:t>ORDINULUI nr. 88 din 20 </a:t>
            </a:r>
            <a:r>
              <a:rPr lang="en-US" sz="2400" b="1" dirty="0" err="1">
                <a:solidFill>
                  <a:schemeClr val="bg1"/>
                </a:solidFill>
                <a:latin typeface="Arial Narrow" panose="020B0606020202030204" pitchFamily="34" charset="0"/>
              </a:rPr>
              <a:t>martie</a:t>
            </a:r>
            <a:r>
              <a:rPr lang="en-US" sz="2400" b="1" dirty="0">
                <a:solidFill>
                  <a:schemeClr val="bg1"/>
                </a:solidFill>
                <a:latin typeface="Arial Narrow" panose="020B0606020202030204" pitchFamily="34" charset="0"/>
              </a:rPr>
              <a:t> 2007 </a:t>
            </a:r>
            <a:r>
              <a:rPr lang="en-US" sz="2400" b="1" dirty="0" err="1">
                <a:solidFill>
                  <a:schemeClr val="bg1"/>
                </a:solidFill>
                <a:latin typeface="Arial Narrow" panose="020B0606020202030204" pitchFamily="34" charset="0"/>
              </a:rPr>
              <a:t>pentru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aprobarea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Regulamentului-cadru</a:t>
            </a:r>
            <a:r>
              <a:rPr lang="en-US" sz="2400" b="1" dirty="0">
                <a:solidFill>
                  <a:schemeClr val="bg1"/>
                </a:solidFill>
                <a:latin typeface="Arial Narrow" panose="020B0606020202030204" pitchFamily="34" charset="0"/>
              </a:rPr>
              <a:t> al </a:t>
            </a:r>
            <a:r>
              <a:rPr lang="en-US" sz="2400" b="1" dirty="0" err="1">
                <a:solidFill>
                  <a:schemeClr val="bg1"/>
                </a:solidFill>
                <a:latin typeface="Arial Narrow" panose="020B0606020202030204" pitchFamily="34" charset="0"/>
              </a:rPr>
              <a:t>serviciului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a:t>
            </a:r>
          </a:p>
          <a:p>
            <a:pPr marL="285750" indent="-285750" algn="just">
              <a:buFont typeface="Arial" panose="020B0604020202020204" pitchFamily="34" charset="0"/>
              <a:buChar char="•"/>
            </a:pPr>
            <a:r>
              <a:rPr lang="en-US" sz="2400" b="1" dirty="0" smtClean="0">
                <a:solidFill>
                  <a:schemeClr val="bg1"/>
                </a:solidFill>
                <a:latin typeface="Arial Narrow" panose="020B0606020202030204" pitchFamily="34" charset="0"/>
              </a:rPr>
              <a:t>ORDINULUI nr. 90 din 20 </a:t>
            </a:r>
            <a:r>
              <a:rPr lang="en-US" sz="2400" b="1" dirty="0" err="1" smtClean="0">
                <a:solidFill>
                  <a:schemeClr val="bg1"/>
                </a:solidFill>
                <a:latin typeface="Arial Narrow" panose="020B0606020202030204" pitchFamily="34" charset="0"/>
              </a:rPr>
              <a:t>martie</a:t>
            </a:r>
            <a:r>
              <a:rPr lang="en-US" sz="2400" b="1" dirty="0" smtClean="0">
                <a:solidFill>
                  <a:schemeClr val="bg1"/>
                </a:solidFill>
                <a:latin typeface="Arial Narrow" panose="020B0606020202030204" pitchFamily="34" charset="0"/>
              </a:rPr>
              <a:t> 2007 </a:t>
            </a:r>
            <a:r>
              <a:rPr lang="en-US" sz="2400" b="1" dirty="0" err="1" smtClean="0">
                <a:solidFill>
                  <a:schemeClr val="bg1"/>
                </a:solidFill>
                <a:latin typeface="Arial Narrow" panose="020B0606020202030204" pitchFamily="34" charset="0"/>
              </a:rPr>
              <a:t>pentru</a:t>
            </a:r>
            <a:r>
              <a:rPr lang="en-US" sz="2400" b="1" dirty="0" smtClean="0">
                <a:solidFill>
                  <a:schemeClr val="bg1"/>
                </a:solidFill>
                <a:latin typeface="Arial Narrow" panose="020B0606020202030204" pitchFamily="34" charset="0"/>
              </a:rPr>
              <a:t> </a:t>
            </a:r>
            <a:r>
              <a:rPr lang="en-US" sz="2400" b="1" dirty="0" err="1" smtClean="0">
                <a:solidFill>
                  <a:schemeClr val="bg1"/>
                </a:solidFill>
                <a:latin typeface="Arial Narrow" panose="020B0606020202030204" pitchFamily="34" charset="0"/>
              </a:rPr>
              <a:t>aprobarea</a:t>
            </a:r>
            <a:r>
              <a:rPr lang="en-US" sz="2400" b="1" dirty="0" smtClean="0">
                <a:solidFill>
                  <a:schemeClr val="bg1"/>
                </a:solidFill>
                <a:latin typeface="Arial Narrow" panose="020B0606020202030204" pitchFamily="34" charset="0"/>
              </a:rPr>
              <a:t> </a:t>
            </a:r>
            <a:r>
              <a:rPr lang="en-US" sz="2400" b="1" dirty="0" err="1" smtClean="0">
                <a:solidFill>
                  <a:schemeClr val="bg1"/>
                </a:solidFill>
                <a:latin typeface="Arial Narrow" panose="020B0606020202030204" pitchFamily="34" charset="0"/>
              </a:rPr>
              <a:t>Contractului-cadru</a:t>
            </a:r>
            <a:r>
              <a:rPr lang="en-US" sz="2400" b="1" dirty="0" smtClean="0">
                <a:solidFill>
                  <a:schemeClr val="bg1"/>
                </a:solidFill>
                <a:latin typeface="Arial Narrow" panose="020B0606020202030204" pitchFamily="34" charset="0"/>
              </a:rPr>
              <a:t> de </a:t>
            </a:r>
            <a:r>
              <a:rPr lang="en-US" sz="2400" b="1" dirty="0" err="1" smtClean="0">
                <a:solidFill>
                  <a:schemeClr val="bg1"/>
                </a:solidFill>
                <a:latin typeface="Arial Narrow" panose="020B0606020202030204" pitchFamily="34" charset="0"/>
              </a:rPr>
              <a:t>furnizare</a:t>
            </a:r>
            <a:r>
              <a:rPr lang="en-US" sz="2400" b="1" dirty="0" smtClean="0">
                <a:solidFill>
                  <a:schemeClr val="bg1"/>
                </a:solidFill>
                <a:latin typeface="Arial Narrow" panose="020B0606020202030204" pitchFamily="34" charset="0"/>
              </a:rPr>
              <a:t>/</a:t>
            </a:r>
            <a:r>
              <a:rPr lang="en-US" sz="2400" b="1" dirty="0" err="1" smtClean="0">
                <a:solidFill>
                  <a:schemeClr val="bg1"/>
                </a:solidFill>
                <a:latin typeface="Arial Narrow" panose="020B0606020202030204" pitchFamily="34" charset="0"/>
              </a:rPr>
              <a:t>prestare</a:t>
            </a:r>
            <a:r>
              <a:rPr lang="en-US" sz="2400" b="1" dirty="0" smtClean="0">
                <a:solidFill>
                  <a:schemeClr val="bg1"/>
                </a:solidFill>
                <a:latin typeface="Arial Narrow" panose="020B0606020202030204" pitchFamily="34" charset="0"/>
              </a:rPr>
              <a:t> a </a:t>
            </a:r>
            <a:r>
              <a:rPr lang="en-US" sz="2400" b="1" dirty="0" err="1" smtClean="0">
                <a:solidFill>
                  <a:schemeClr val="bg1"/>
                </a:solidFill>
                <a:latin typeface="Arial Narrow" panose="020B0606020202030204" pitchFamily="34" charset="0"/>
              </a:rPr>
              <a:t>serviciului</a:t>
            </a:r>
            <a:r>
              <a:rPr lang="en-US" sz="2400" b="1" dirty="0" smtClean="0">
                <a:solidFill>
                  <a:schemeClr val="bg1"/>
                </a:solidFill>
                <a:latin typeface="Arial Narrow" panose="020B0606020202030204" pitchFamily="34" charset="0"/>
              </a:rPr>
              <a:t> de </a:t>
            </a:r>
            <a:r>
              <a:rPr lang="en-US" sz="2400" b="1" dirty="0" err="1" smtClean="0">
                <a:solidFill>
                  <a:schemeClr val="bg1"/>
                </a:solidFill>
                <a:latin typeface="Arial Narrow" panose="020B0606020202030204" pitchFamily="34" charset="0"/>
              </a:rPr>
              <a:t>alimentare</a:t>
            </a:r>
            <a:r>
              <a:rPr lang="en-US" sz="2400" b="1" dirty="0" smtClean="0">
                <a:solidFill>
                  <a:schemeClr val="bg1"/>
                </a:solidFill>
                <a:latin typeface="Arial Narrow" panose="020B0606020202030204" pitchFamily="34" charset="0"/>
              </a:rPr>
              <a:t> cu </a:t>
            </a:r>
            <a:r>
              <a:rPr lang="en-US" sz="2400" b="1" dirty="0" err="1" smtClean="0">
                <a:solidFill>
                  <a:schemeClr val="bg1"/>
                </a:solidFill>
                <a:latin typeface="Arial Narrow" panose="020B0606020202030204" pitchFamily="34" charset="0"/>
              </a:rPr>
              <a:t>apa</a:t>
            </a:r>
            <a:r>
              <a:rPr lang="en-US" sz="2400" b="1" dirty="0" smtClean="0">
                <a:solidFill>
                  <a:schemeClr val="bg1"/>
                </a:solidFill>
                <a:latin typeface="Arial Narrow" panose="020B0606020202030204" pitchFamily="34" charset="0"/>
              </a:rPr>
              <a:t> </a:t>
            </a:r>
            <a:r>
              <a:rPr lang="en-US" sz="2400" b="1" dirty="0" err="1" smtClean="0">
                <a:solidFill>
                  <a:schemeClr val="bg1"/>
                </a:solidFill>
                <a:latin typeface="Arial Narrow" panose="020B0606020202030204" pitchFamily="34" charset="0"/>
              </a:rPr>
              <a:t>şi</a:t>
            </a:r>
            <a:r>
              <a:rPr lang="en-US" sz="2400" b="1" dirty="0" smtClean="0">
                <a:solidFill>
                  <a:schemeClr val="bg1"/>
                </a:solidFill>
                <a:latin typeface="Arial Narrow" panose="020B0606020202030204" pitchFamily="34" charset="0"/>
              </a:rPr>
              <a:t> de </a:t>
            </a:r>
            <a:r>
              <a:rPr lang="en-US" sz="2400" b="1" dirty="0" err="1" smtClean="0">
                <a:solidFill>
                  <a:schemeClr val="bg1"/>
                </a:solidFill>
                <a:latin typeface="Arial Narrow" panose="020B0606020202030204" pitchFamily="34" charset="0"/>
              </a:rPr>
              <a:t>canalizare</a:t>
            </a:r>
            <a:r>
              <a:rPr lang="en-US" sz="2400" b="1" dirty="0" smtClean="0">
                <a:solidFill>
                  <a:schemeClr val="bg1"/>
                </a:solidFill>
                <a:latin typeface="Arial Narrow" panose="020B0606020202030204" pitchFamily="34" charset="0"/>
              </a:rPr>
              <a:t>; </a:t>
            </a:r>
            <a:endParaRPr lang="en-US" sz="2400" b="1" dirty="0">
              <a:solidFill>
                <a:schemeClr val="bg1"/>
              </a:solidFill>
              <a:latin typeface="Arial Narrow" panose="020B0606020202030204" pitchFamily="34" charset="0"/>
            </a:endParaRPr>
          </a:p>
        </p:txBody>
      </p:sp>
      <p:sp>
        <p:nvSpPr>
          <p:cNvPr id="7" name="Rectangle 6"/>
          <p:cNvSpPr/>
          <p:nvPr/>
        </p:nvSpPr>
        <p:spPr>
          <a:xfrm>
            <a:off x="152400" y="5006547"/>
            <a:ext cx="8837086" cy="830997"/>
          </a:xfrm>
          <a:prstGeom prst="rect">
            <a:avLst/>
          </a:prstGeom>
        </p:spPr>
        <p:txBody>
          <a:bodyPr wrap="square">
            <a:spAutoFit/>
          </a:bodyPr>
          <a:lstStyle/>
          <a:p>
            <a:r>
              <a:rPr lang="en-US" sz="2400" b="1" dirty="0" err="1">
                <a:solidFill>
                  <a:schemeClr val="bg1"/>
                </a:solidFill>
                <a:latin typeface="Arial Narrow" panose="020B0606020202030204" pitchFamily="34" charset="0"/>
              </a:rPr>
              <a:t>emise</a:t>
            </a:r>
            <a:r>
              <a:rPr lang="en-US" sz="2400" b="1" dirty="0">
                <a:solidFill>
                  <a:schemeClr val="bg1"/>
                </a:solidFill>
                <a:latin typeface="Arial Narrow" panose="020B0606020202030204" pitchFamily="34" charset="0"/>
              </a:rPr>
              <a:t> de: AUTORITATEA NATIONALA DE REGLEMENTARE PENTRU SERVICIILE PUBLICE DE GOSPODĂRIE COMUNALĂ (A.N.R.S.C.),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ale</a:t>
            </a:r>
          </a:p>
        </p:txBody>
      </p:sp>
      <p:sp>
        <p:nvSpPr>
          <p:cNvPr id="8" name="Rectangle 7"/>
          <p:cNvSpPr/>
          <p:nvPr/>
        </p:nvSpPr>
        <p:spPr>
          <a:xfrm>
            <a:off x="152400" y="5941367"/>
            <a:ext cx="8991600" cy="830997"/>
          </a:xfrm>
          <a:prstGeom prst="rect">
            <a:avLst/>
          </a:prstGeom>
        </p:spPr>
        <p:txBody>
          <a:bodyPr wrap="square">
            <a:spAutoFit/>
          </a:bodyPr>
          <a:lstStyle/>
          <a:p>
            <a:pPr marL="285750" lvl="0" indent="-285750">
              <a:buFont typeface="Arial" panose="020B0604020202020204" pitchFamily="34" charset="0"/>
              <a:buChar char="•"/>
            </a:pPr>
            <a:r>
              <a:rPr lang="en-US" sz="2400" b="1" dirty="0" smtClean="0">
                <a:solidFill>
                  <a:schemeClr val="bg1"/>
                </a:solidFill>
                <a:latin typeface="Arial Narrow" panose="020B0606020202030204" pitchFamily="34" charset="0"/>
              </a:rPr>
              <a:t>LEGII </a:t>
            </a:r>
            <a:r>
              <a:rPr lang="en-US" sz="2400" b="1" dirty="0">
                <a:solidFill>
                  <a:schemeClr val="bg1"/>
                </a:solidFill>
                <a:latin typeface="Arial Narrow" panose="020B0606020202030204" pitchFamily="34" charset="0"/>
              </a:rPr>
              <a:t>nr.241/2006 </a:t>
            </a:r>
            <a:r>
              <a:rPr lang="en-US" sz="2400" b="1" dirty="0" err="1">
                <a:solidFill>
                  <a:schemeClr val="bg1"/>
                </a:solidFill>
                <a:latin typeface="Arial Narrow" panose="020B0606020202030204" pitchFamily="34" charset="0"/>
              </a:rPr>
              <a:t>republicata</a:t>
            </a:r>
            <a:r>
              <a:rPr lang="en-US" sz="2400" b="1" dirty="0">
                <a:solidFill>
                  <a:schemeClr val="bg1"/>
                </a:solidFill>
                <a:latin typeface="Arial Narrow" panose="020B0606020202030204" pitchFamily="34" charset="0"/>
              </a:rPr>
              <a:t>, LEGEA </a:t>
            </a:r>
            <a:r>
              <a:rPr lang="en-US" sz="2400" b="1" dirty="0" err="1">
                <a:solidFill>
                  <a:schemeClr val="bg1"/>
                </a:solidFill>
                <a:latin typeface="Arial Narrow" panose="020B0606020202030204" pitchFamily="34" charset="0"/>
              </a:rPr>
              <a:t>serviciului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a:t>
            </a:r>
          </a:p>
        </p:txBody>
      </p:sp>
      <p:sp>
        <p:nvSpPr>
          <p:cNvPr id="9" name="Rectangle 8"/>
          <p:cNvSpPr/>
          <p:nvPr/>
        </p:nvSpPr>
        <p:spPr>
          <a:xfrm>
            <a:off x="434453" y="4960380"/>
            <a:ext cx="8556170" cy="646331"/>
          </a:xfrm>
          <a:prstGeom prst="rect">
            <a:avLst/>
          </a:prstGeom>
        </p:spPr>
        <p:txBody>
          <a:bodyPr wrap="square">
            <a:spAutoFit/>
          </a:bodyPr>
          <a:lstStyle/>
          <a:p>
            <a:pPr algn="just"/>
            <a:endParaRPr lang="en-US" dirty="0">
              <a:solidFill>
                <a:schemeClr val="bg1"/>
              </a:solidFill>
              <a:latin typeface="Arial Narrow" panose="020B0606020202030204" pitchFamily="34" charset="0"/>
            </a:endParaRPr>
          </a:p>
          <a:p>
            <a:pPr algn="just"/>
            <a:endParaRPr lang="en-US" dirty="0" smtClean="0">
              <a:solidFill>
                <a:schemeClr val="bg1"/>
              </a:solidFill>
              <a:latin typeface="Arial Narrow" panose="020B0606020202030204" pitchFamily="34" charset="0"/>
            </a:endParaRPr>
          </a:p>
        </p:txBody>
      </p:sp>
      <p:sp>
        <p:nvSpPr>
          <p:cNvPr id="10" name="Rectangle 9"/>
          <p:cNvSpPr/>
          <p:nvPr/>
        </p:nvSpPr>
        <p:spPr>
          <a:xfrm>
            <a:off x="359229" y="6172200"/>
            <a:ext cx="8556170" cy="369332"/>
          </a:xfrm>
          <a:prstGeom prst="rect">
            <a:avLst/>
          </a:prstGeom>
        </p:spPr>
        <p:txBody>
          <a:bodyPr wrap="square">
            <a:spAutoFit/>
          </a:bodyPr>
          <a:lstStyle/>
          <a:p>
            <a:r>
              <a:rPr lang="en-US" dirty="0" smtClean="0">
                <a:solidFill>
                  <a:schemeClr val="bg1"/>
                </a:solidFill>
                <a:latin typeface="Arial Narrow" panose="020B0606020202030204" pitchFamily="34" charset="0"/>
              </a:rPr>
              <a:t>.</a:t>
            </a:r>
            <a:endParaRPr lang="en-US" dirty="0">
              <a:solidFill>
                <a:schemeClr val="bg1"/>
              </a:solidFill>
              <a:latin typeface="Arial Narrow" panose="020B0606020202030204" pitchFamily="34" charset="0"/>
            </a:endParaRPr>
          </a:p>
        </p:txBody>
      </p:sp>
    </p:spTree>
    <p:extLst>
      <p:ext uri="{BB962C8B-B14F-4D97-AF65-F5344CB8AC3E}">
        <p14:creationId xmlns:p14="http://schemas.microsoft.com/office/powerpoint/2010/main" val="460018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86520" y="31845"/>
            <a:ext cx="9144000" cy="2362200"/>
          </a:xfrm>
        </p:spPr>
        <p:txBody>
          <a:bodyPr>
            <a:normAutofit/>
          </a:bodyPr>
          <a:lstStyle/>
          <a:p>
            <a:pPr marL="342900" indent="-342900" algn="l">
              <a:buFont typeface="Arial" panose="020B0604020202020204" pitchFamily="34" charset="0"/>
              <a:buChar char="•"/>
            </a:pP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Contractul</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stabileşte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relaţiile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dintre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utilizator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operator la </a:t>
            </a:r>
            <a:r>
              <a:rPr lang="en-US" sz="2400" b="1" dirty="0" err="1">
                <a:solidFill>
                  <a:schemeClr val="bg1"/>
                </a:solidFill>
                <a:latin typeface="Arial Narrow" panose="020B0606020202030204" pitchFamily="34" charset="0"/>
              </a:rPr>
              <a:t>punctul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delimitare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între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reţeaua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interioară</a:t>
            </a:r>
            <a:r>
              <a:rPr lang="en-US" sz="2400" b="1" dirty="0">
                <a:solidFill>
                  <a:schemeClr val="bg1"/>
                </a:solidFill>
                <a:latin typeface="Arial Narrow" panose="020B0606020202030204" pitchFamily="34" charset="0"/>
              </a:rPr>
              <a:t> a </a:t>
            </a:r>
            <a:r>
              <a:rPr lang="en-US" sz="2400" b="1" dirty="0" err="1">
                <a:solidFill>
                  <a:schemeClr val="bg1"/>
                </a:solidFill>
                <a:latin typeface="Arial Narrow" panose="020B0606020202030204" pitchFamily="34" charset="0"/>
              </a:rPr>
              <a:t>utilizatorului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aflată</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proprietatea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acestuia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reţeaua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publica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situata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domeniul</a:t>
            </a:r>
            <a:r>
              <a:rPr lang="en-US" sz="2400" b="1" dirty="0">
                <a:solidFill>
                  <a:schemeClr val="bg1"/>
                </a:solidFill>
                <a:latin typeface="Arial Narrow" panose="020B0606020202030204" pitchFamily="34" charset="0"/>
              </a:rPr>
              <a:t> public care </a:t>
            </a:r>
            <a:r>
              <a:rPr lang="en-US" sz="2400" b="1" dirty="0" err="1">
                <a:solidFill>
                  <a:schemeClr val="bg1"/>
                </a:solidFill>
                <a:latin typeface="Arial Narrow" panose="020B0606020202030204" pitchFamily="34" charset="0"/>
              </a:rPr>
              <a:t>este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constituită</a:t>
            </a:r>
            <a:r>
              <a:rPr lang="en-US" sz="2400" b="1" dirty="0">
                <a:solidFill>
                  <a:schemeClr val="bg1"/>
                </a:solidFill>
                <a:latin typeface="Arial Narrow" panose="020B0606020202030204" pitchFamily="34" charset="0"/>
              </a:rPr>
              <a:t> din </a:t>
            </a:r>
            <a:r>
              <a:rPr lang="en-US" sz="2400" b="1" dirty="0" err="1">
                <a:solidFill>
                  <a:schemeClr val="bg1"/>
                </a:solidFill>
                <a:latin typeface="Arial Narrow" panose="020B0606020202030204" pitchFamily="34" charset="0"/>
              </a:rPr>
              <a:t>contorul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bransament</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pentru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sistemul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respectiv</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căminul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racord</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pentru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sistemul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a:t>
            </a:r>
            <a:endParaRPr lang="en-US" sz="2400" b="1" dirty="0"/>
          </a:p>
        </p:txBody>
      </p:sp>
      <p:sp>
        <p:nvSpPr>
          <p:cNvPr id="5" name="Subtitle 4"/>
          <p:cNvSpPr>
            <a:spLocks noGrp="1"/>
          </p:cNvSpPr>
          <p:nvPr>
            <p:ph type="subTitle" idx="1"/>
          </p:nvPr>
        </p:nvSpPr>
        <p:spPr>
          <a:xfrm>
            <a:off x="152400" y="2394045"/>
            <a:ext cx="8305800" cy="958755"/>
          </a:xfrm>
        </p:spPr>
        <p:txBody>
          <a:bodyPr>
            <a:normAutofit/>
          </a:bodyPr>
          <a:lstStyle/>
          <a:p>
            <a:pPr marL="342900" indent="-342900" algn="l">
              <a:buFont typeface="Arial" panose="020B0604020202020204" pitchFamily="34" charset="0"/>
              <a:buChar char="•"/>
            </a:pPr>
            <a:r>
              <a:rPr lang="en-US" sz="2400" b="1" dirty="0" err="1">
                <a:solidFill>
                  <a:schemeClr val="bg1"/>
                </a:solidFill>
                <a:latin typeface="Arial Narrow" panose="020B0606020202030204" pitchFamily="34" charset="0"/>
              </a:rPr>
              <a:t>Serviciul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este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prestat</a:t>
            </a:r>
            <a:r>
              <a:rPr lang="en-US" sz="2400" b="1" dirty="0">
                <a:solidFill>
                  <a:schemeClr val="bg1"/>
                </a:solidFill>
                <a:latin typeface="Arial Narrow" panose="020B0606020202030204" pitchFamily="34" charset="0"/>
              </a:rPr>
              <a:t> de operator </a:t>
            </a:r>
            <a:r>
              <a:rPr lang="en-US" sz="2400" b="1" dirty="0" err="1">
                <a:solidFill>
                  <a:schemeClr val="bg1"/>
                </a:solidFill>
                <a:latin typeface="Arial Narrow" panose="020B0606020202030204" pitchFamily="34" charset="0"/>
              </a:rPr>
              <a:t>doar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baza</a:t>
            </a:r>
            <a:r>
              <a:rPr lang="en-US" sz="2400" b="1" dirty="0">
                <a:solidFill>
                  <a:schemeClr val="bg1"/>
                </a:solidFill>
                <a:latin typeface="Arial Narrow" panose="020B0606020202030204" pitchFamily="34" charset="0"/>
              </a:rPr>
              <a:t> de contract</a:t>
            </a:r>
            <a:endParaRPr lang="en-US" sz="2400" b="1" dirty="0"/>
          </a:p>
        </p:txBody>
      </p:sp>
      <p:sp>
        <p:nvSpPr>
          <p:cNvPr id="6" name="Rectangle 5"/>
          <p:cNvSpPr/>
          <p:nvPr/>
        </p:nvSpPr>
        <p:spPr>
          <a:xfrm>
            <a:off x="147851" y="3505200"/>
            <a:ext cx="8610600" cy="3046988"/>
          </a:xfrm>
          <a:prstGeom prst="rect">
            <a:avLst/>
          </a:prstGeom>
        </p:spPr>
        <p:txBody>
          <a:bodyPr wrap="square">
            <a:spAutoFit/>
          </a:bodyPr>
          <a:lstStyle/>
          <a:p>
            <a:pPr marL="285750" indent="-285750" algn="just">
              <a:buFont typeface="Arial" panose="020B0604020202020204" pitchFamily="34" charset="0"/>
              <a:buChar char="•"/>
            </a:pP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Contractul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furnizare</a:t>
            </a:r>
            <a:r>
              <a:rPr lang="en-US" sz="2400" b="1" dirty="0">
                <a:solidFill>
                  <a:schemeClr val="bg1"/>
                </a:solidFill>
                <a:latin typeface="Arial Narrow" panose="020B0606020202030204" pitchFamily="34" charset="0"/>
              </a:rPr>
              <a:t>/</a:t>
            </a:r>
            <a:r>
              <a:rPr lang="en-US" sz="2400" b="1" dirty="0" err="1">
                <a:solidFill>
                  <a:schemeClr val="bg1"/>
                </a:solidFill>
                <a:latin typeface="Arial Narrow" panose="020B0606020202030204" pitchFamily="34" charset="0"/>
              </a:rPr>
              <a:t>prestare</a:t>
            </a:r>
            <a:r>
              <a:rPr lang="en-US" sz="2400" b="1" dirty="0">
                <a:solidFill>
                  <a:schemeClr val="bg1"/>
                </a:solidFill>
                <a:latin typeface="Arial Narrow" panose="020B0606020202030204" pitchFamily="34" charset="0"/>
              </a:rPr>
              <a:t> a </a:t>
            </a:r>
            <a:r>
              <a:rPr lang="en-US" sz="2400" b="1" dirty="0" err="1">
                <a:solidFill>
                  <a:schemeClr val="bg1"/>
                </a:solidFill>
                <a:latin typeface="Arial Narrow" panose="020B0606020202030204" pitchFamily="34" charset="0"/>
              </a:rPr>
              <a:t>servciului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se </a:t>
            </a:r>
            <a:r>
              <a:rPr lang="en-US" sz="2400" b="1" dirty="0" err="1">
                <a:solidFill>
                  <a:schemeClr val="bg1"/>
                </a:solidFill>
                <a:latin typeface="Arial Narrow" panose="020B0606020202030204" pitchFamily="34" charset="0"/>
              </a:rPr>
              <a:t>incheie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utilizatorul</a:t>
            </a:r>
            <a:r>
              <a:rPr lang="en-US" sz="2400" b="1" dirty="0">
                <a:solidFill>
                  <a:schemeClr val="bg1"/>
                </a:solidFill>
                <a:latin typeface="Arial Narrow" panose="020B0606020202030204" pitchFamily="34" charset="0"/>
              </a:rPr>
              <a:t>, in </a:t>
            </a:r>
            <a:r>
              <a:rPr lang="en-US" sz="2400" b="1" dirty="0" err="1">
                <a:solidFill>
                  <a:schemeClr val="bg1"/>
                </a:solidFill>
                <a:latin typeface="Arial Narrow" panose="020B0606020202030204" pitchFamily="34" charset="0"/>
              </a:rPr>
              <a:t>momentul</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depunerii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solicitarii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asistenta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tehnica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pentru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executie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lucrare</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bransare</a:t>
            </a:r>
            <a:r>
              <a:rPr lang="en-US" sz="2400" b="1" dirty="0">
                <a:solidFill>
                  <a:schemeClr val="bg1"/>
                </a:solidFill>
                <a:latin typeface="Arial Narrow" panose="020B0606020202030204" pitchFamily="34" charset="0"/>
              </a:rPr>
              <a:t>/</a:t>
            </a:r>
            <a:r>
              <a:rPr lang="en-US" sz="2400" b="1" dirty="0" err="1">
                <a:solidFill>
                  <a:schemeClr val="bg1"/>
                </a:solidFill>
                <a:latin typeface="Arial Narrow" panose="020B0606020202030204" pitchFamily="34" charset="0"/>
              </a:rPr>
              <a:t>racordare</a:t>
            </a:r>
            <a:r>
              <a:rPr lang="en-US" sz="2400" b="1" dirty="0">
                <a:solidFill>
                  <a:schemeClr val="bg1"/>
                </a:solidFill>
                <a:latin typeface="Arial Narrow" panose="020B0606020202030204" pitchFamily="34" charset="0"/>
              </a:rPr>
              <a:t> la </a:t>
            </a:r>
            <a:r>
              <a:rPr lang="en-US" sz="2400" b="1" dirty="0" err="1">
                <a:solidFill>
                  <a:schemeClr val="bg1"/>
                </a:solidFill>
                <a:latin typeface="Arial Narrow" panose="020B0606020202030204" pitchFamily="34" charset="0"/>
              </a:rPr>
              <a:t>sistemul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a:t>
            </a:r>
          </a:p>
          <a:p>
            <a:pPr marL="285750" indent="-285750" algn="just">
              <a:buFont typeface="Arial" panose="020B0604020202020204" pitchFamily="34" charset="0"/>
              <a:buChar char="•"/>
            </a:pPr>
            <a:r>
              <a:rPr lang="en-US" sz="2400" b="1" dirty="0">
                <a:solidFill>
                  <a:schemeClr val="bg1"/>
                </a:solidFill>
                <a:latin typeface="Arial Narrow" panose="020B0606020202030204" pitchFamily="34" charset="0"/>
              </a:rPr>
              <a:t> </a:t>
            </a:r>
            <a:r>
              <a:rPr lang="en-US" sz="2400" b="1" dirty="0" err="1" smtClean="0">
                <a:solidFill>
                  <a:schemeClr val="bg1"/>
                </a:solidFill>
                <a:latin typeface="Arial Narrow" panose="020B0606020202030204" pitchFamily="34" charset="0"/>
              </a:rPr>
              <a:t>Contractul</a:t>
            </a:r>
            <a:r>
              <a:rPr lang="en-US" sz="2400" b="1" dirty="0" smtClean="0">
                <a:solidFill>
                  <a:schemeClr val="bg1"/>
                </a:solidFill>
                <a:latin typeface="Arial Narrow" panose="020B0606020202030204" pitchFamily="34" charset="0"/>
              </a:rPr>
              <a:t> </a:t>
            </a:r>
            <a:r>
              <a:rPr lang="en-US" sz="2400" b="1" dirty="0">
                <a:solidFill>
                  <a:schemeClr val="bg1"/>
                </a:solidFill>
                <a:latin typeface="Arial Narrow" panose="020B0606020202030204" pitchFamily="34" charset="0"/>
              </a:rPr>
              <a:t>de </a:t>
            </a:r>
            <a:r>
              <a:rPr lang="en-US" sz="2400" b="1" dirty="0" err="1">
                <a:solidFill>
                  <a:schemeClr val="bg1"/>
                </a:solidFill>
                <a:latin typeface="Arial Narrow" panose="020B0606020202030204" pitchFamily="34" charset="0"/>
              </a:rPr>
              <a:t>furnizare</a:t>
            </a:r>
            <a:r>
              <a:rPr lang="en-US" sz="2400" b="1" dirty="0">
                <a:solidFill>
                  <a:schemeClr val="bg1"/>
                </a:solidFill>
                <a:latin typeface="Arial Narrow" panose="020B0606020202030204" pitchFamily="34" charset="0"/>
              </a:rPr>
              <a:t>/</a:t>
            </a:r>
            <a:r>
              <a:rPr lang="en-US" sz="2400" b="1" dirty="0" err="1">
                <a:solidFill>
                  <a:schemeClr val="bg1"/>
                </a:solidFill>
                <a:latin typeface="Arial Narrow" panose="020B0606020202030204" pitchFamily="34" charset="0"/>
              </a:rPr>
              <a:t>prestare</a:t>
            </a:r>
            <a:r>
              <a:rPr lang="en-US" sz="2400" b="1" dirty="0">
                <a:solidFill>
                  <a:schemeClr val="bg1"/>
                </a:solidFill>
                <a:latin typeface="Arial Narrow" panose="020B0606020202030204" pitchFamily="34" charset="0"/>
              </a:rPr>
              <a:t> a </a:t>
            </a:r>
            <a:r>
              <a:rPr lang="en-US" sz="2400" b="1" dirty="0" err="1">
                <a:solidFill>
                  <a:schemeClr val="bg1"/>
                </a:solidFill>
                <a:latin typeface="Arial Narrow" panose="020B0606020202030204" pitchFamily="34" charset="0"/>
              </a:rPr>
              <a:t>servciului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stabileste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drepturile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obligatiile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ambelor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parti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respectiv</a:t>
            </a:r>
            <a:r>
              <a:rPr lang="en-US" sz="2400" b="1" dirty="0">
                <a:solidFill>
                  <a:schemeClr val="bg1"/>
                </a:solidFill>
                <a:latin typeface="Arial Narrow" panose="020B0606020202030204" pitchFamily="34" charset="0"/>
              </a:rPr>
              <a:t>:</a:t>
            </a:r>
            <a:endParaRPr lang="en-US" sz="2400" b="1" dirty="0">
              <a:solidFill>
                <a:schemeClr val="bg1"/>
              </a:solidFill>
            </a:endParaRPr>
          </a:p>
        </p:txBody>
      </p:sp>
    </p:spTree>
    <p:extLst>
      <p:ext uri="{BB962C8B-B14F-4D97-AF65-F5344CB8AC3E}">
        <p14:creationId xmlns:p14="http://schemas.microsoft.com/office/powerpoint/2010/main" val="3200299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300335"/>
            <a:ext cx="3270447" cy="461665"/>
          </a:xfrm>
          <a:prstGeom prst="rect">
            <a:avLst/>
          </a:prstGeom>
        </p:spPr>
        <p:txBody>
          <a:bodyPr wrap="none">
            <a:spAutoFit/>
          </a:bodyPr>
          <a:lstStyle/>
          <a:p>
            <a:r>
              <a:rPr lang="en-US" dirty="0" smtClean="0"/>
              <a:t>     </a:t>
            </a:r>
            <a:r>
              <a:rPr lang="en-US" sz="2400" b="1" dirty="0" err="1" smtClean="0">
                <a:solidFill>
                  <a:schemeClr val="bg1"/>
                </a:solidFill>
                <a:latin typeface="Arial Narrow" panose="020B0606020202030204" pitchFamily="34" charset="0"/>
              </a:rPr>
              <a:t>Operatorul</a:t>
            </a:r>
            <a:r>
              <a:rPr lang="en-US" sz="2400" b="1" dirty="0" smtClean="0">
                <a:solidFill>
                  <a:schemeClr val="bg1"/>
                </a:solidFill>
                <a:latin typeface="Arial Narrow" panose="020B0606020202030204" pitchFamily="34" charset="0"/>
              </a:rPr>
              <a:t> </a:t>
            </a:r>
            <a:r>
              <a:rPr lang="en-US" sz="2400" b="1" dirty="0">
                <a:solidFill>
                  <a:schemeClr val="bg1"/>
                </a:solidFill>
                <a:latin typeface="Arial Narrow" panose="020B0606020202030204" pitchFamily="34" charset="0"/>
              </a:rPr>
              <a:t>are </a:t>
            </a:r>
            <a:r>
              <a:rPr lang="en-US" sz="2400" b="1" dirty="0" err="1">
                <a:solidFill>
                  <a:schemeClr val="bg1"/>
                </a:solidFill>
                <a:latin typeface="Arial Narrow" panose="020B0606020202030204" pitchFamily="34" charset="0"/>
              </a:rPr>
              <a:t>dreptul</a:t>
            </a:r>
            <a:r>
              <a:rPr lang="en-US" sz="2400" b="1" dirty="0">
                <a:solidFill>
                  <a:schemeClr val="bg1"/>
                </a:solidFill>
                <a:latin typeface="Arial Narrow" panose="020B0606020202030204" pitchFamily="34" charset="0"/>
              </a:rPr>
              <a:t> </a:t>
            </a:r>
            <a:r>
              <a:rPr lang="en-US" sz="2400" b="1" dirty="0">
                <a:solidFill>
                  <a:schemeClr val="bg1"/>
                </a:solidFill>
              </a:rPr>
              <a:t>:</a:t>
            </a:r>
          </a:p>
        </p:txBody>
      </p:sp>
      <p:sp>
        <p:nvSpPr>
          <p:cNvPr id="7" name="Rectangle 6"/>
          <p:cNvSpPr/>
          <p:nvPr/>
        </p:nvSpPr>
        <p:spPr>
          <a:xfrm>
            <a:off x="27296" y="762000"/>
            <a:ext cx="8665029" cy="5632311"/>
          </a:xfrm>
          <a:prstGeom prst="rect">
            <a:avLst/>
          </a:prstGeom>
        </p:spPr>
        <p:txBody>
          <a:bodyPr wrap="square">
            <a:spAutoFit/>
          </a:bodyPr>
          <a:lstStyle/>
          <a:p>
            <a:pPr marL="285750" lvl="0" indent="-285750" algn="just">
              <a:buFont typeface="Arial" panose="020B0604020202020204" pitchFamily="34" charset="0"/>
              <a:buChar char="•"/>
            </a:pPr>
            <a:r>
              <a:rPr lang="en-US" sz="2400" b="1" dirty="0" err="1" smtClean="0">
                <a:solidFill>
                  <a:schemeClr val="bg1"/>
                </a:solidFill>
              </a:rPr>
              <a:t>sa</a:t>
            </a:r>
            <a:r>
              <a:rPr lang="en-US" sz="2400" b="1" dirty="0" smtClean="0">
                <a:solidFill>
                  <a:schemeClr val="bg1"/>
                </a:solidFill>
              </a:rPr>
              <a:t> </a:t>
            </a:r>
            <a:r>
              <a:rPr lang="en-US" sz="2400" b="1" dirty="0" err="1">
                <a:solidFill>
                  <a:schemeClr val="bg1"/>
                </a:solidFill>
              </a:rPr>
              <a:t>stabilească</a:t>
            </a:r>
            <a:r>
              <a:rPr lang="en-US" sz="2400" b="1" dirty="0">
                <a:solidFill>
                  <a:schemeClr val="bg1"/>
                </a:solidFill>
              </a:rPr>
              <a:t> </a:t>
            </a:r>
            <a:r>
              <a:rPr lang="en-US" sz="2400" b="1" dirty="0" err="1">
                <a:solidFill>
                  <a:schemeClr val="bg1"/>
                </a:solidFill>
              </a:rPr>
              <a:t>condiţiile</a:t>
            </a:r>
            <a:r>
              <a:rPr lang="en-US" sz="2400" b="1" dirty="0">
                <a:solidFill>
                  <a:schemeClr val="bg1"/>
                </a:solidFill>
              </a:rPr>
              <a:t> </a:t>
            </a:r>
            <a:r>
              <a:rPr lang="en-US" sz="2400" b="1" dirty="0" err="1">
                <a:solidFill>
                  <a:schemeClr val="bg1"/>
                </a:solidFill>
              </a:rPr>
              <a:t>tehnice</a:t>
            </a:r>
            <a:r>
              <a:rPr lang="en-US" sz="2400" b="1" dirty="0">
                <a:solidFill>
                  <a:schemeClr val="bg1"/>
                </a:solidFill>
              </a:rPr>
              <a:t> de </a:t>
            </a:r>
            <a:r>
              <a:rPr lang="en-US" sz="2400" b="1" dirty="0" err="1">
                <a:solidFill>
                  <a:schemeClr val="bg1"/>
                </a:solidFill>
              </a:rPr>
              <a:t>bransare</a:t>
            </a:r>
            <a:r>
              <a:rPr lang="en-US" sz="2400" b="1" dirty="0">
                <a:solidFill>
                  <a:schemeClr val="bg1"/>
                </a:solidFill>
              </a:rPr>
              <a:t> </a:t>
            </a:r>
            <a:r>
              <a:rPr lang="en-US" sz="2400" b="1" dirty="0" err="1">
                <a:solidFill>
                  <a:schemeClr val="bg1"/>
                </a:solidFill>
              </a:rPr>
              <a:t>şi</a:t>
            </a:r>
            <a:r>
              <a:rPr lang="en-US" sz="2400" b="1" dirty="0">
                <a:solidFill>
                  <a:schemeClr val="bg1"/>
                </a:solidFill>
              </a:rPr>
              <a:t>/</a:t>
            </a:r>
            <a:r>
              <a:rPr lang="en-US" sz="2400" b="1" dirty="0" err="1">
                <a:solidFill>
                  <a:schemeClr val="bg1"/>
                </a:solidFill>
              </a:rPr>
              <a:t>sau</a:t>
            </a:r>
            <a:r>
              <a:rPr lang="en-US" sz="2400" b="1" dirty="0">
                <a:solidFill>
                  <a:schemeClr val="bg1"/>
                </a:solidFill>
              </a:rPr>
              <a:t> de </a:t>
            </a:r>
            <a:r>
              <a:rPr lang="en-US" sz="2400" b="1" dirty="0" err="1">
                <a:solidFill>
                  <a:schemeClr val="bg1"/>
                </a:solidFill>
              </a:rPr>
              <a:t>racordare</a:t>
            </a:r>
            <a:r>
              <a:rPr lang="en-US" sz="2400" b="1" dirty="0">
                <a:solidFill>
                  <a:schemeClr val="bg1"/>
                </a:solidFill>
              </a:rPr>
              <a:t> a </a:t>
            </a:r>
            <a:r>
              <a:rPr lang="en-US" sz="2400" b="1" dirty="0" err="1">
                <a:solidFill>
                  <a:schemeClr val="bg1"/>
                </a:solidFill>
              </a:rPr>
              <a:t>utilizatorului</a:t>
            </a:r>
            <a:r>
              <a:rPr lang="en-US" sz="2400" b="1" dirty="0">
                <a:solidFill>
                  <a:schemeClr val="bg1"/>
                </a:solidFill>
              </a:rPr>
              <a:t> la </a:t>
            </a:r>
            <a:r>
              <a:rPr lang="en-US" sz="2400" b="1" dirty="0" err="1">
                <a:solidFill>
                  <a:schemeClr val="bg1"/>
                </a:solidFill>
              </a:rPr>
              <a:t>instalaţiile</a:t>
            </a:r>
            <a:r>
              <a:rPr lang="en-US" sz="2400" b="1" dirty="0">
                <a:solidFill>
                  <a:schemeClr val="bg1"/>
                </a:solidFill>
              </a:rPr>
              <a:t> </a:t>
            </a:r>
            <a:r>
              <a:rPr lang="en-US" sz="2400" b="1" dirty="0" err="1">
                <a:solidFill>
                  <a:schemeClr val="bg1"/>
                </a:solidFill>
              </a:rPr>
              <a:t>aflate</a:t>
            </a:r>
            <a:r>
              <a:rPr lang="en-US" sz="2400" b="1" dirty="0">
                <a:solidFill>
                  <a:schemeClr val="bg1"/>
                </a:solidFill>
              </a:rPr>
              <a:t> </a:t>
            </a:r>
            <a:r>
              <a:rPr lang="en-US" sz="2400" b="1" dirty="0" err="1">
                <a:solidFill>
                  <a:schemeClr val="bg1"/>
                </a:solidFill>
              </a:rPr>
              <a:t>în</a:t>
            </a:r>
            <a:r>
              <a:rPr lang="en-US" sz="2400" b="1" dirty="0">
                <a:solidFill>
                  <a:schemeClr val="bg1"/>
                </a:solidFill>
              </a:rPr>
              <a:t> </a:t>
            </a:r>
            <a:r>
              <a:rPr lang="en-US" sz="2400" b="1" dirty="0" err="1">
                <a:solidFill>
                  <a:schemeClr val="bg1"/>
                </a:solidFill>
              </a:rPr>
              <a:t>administrarea</a:t>
            </a:r>
            <a:r>
              <a:rPr lang="en-US" sz="2400" b="1" dirty="0">
                <a:solidFill>
                  <a:schemeClr val="bg1"/>
                </a:solidFill>
              </a:rPr>
              <a:t> </a:t>
            </a:r>
            <a:r>
              <a:rPr lang="en-US" sz="2400" b="1" dirty="0" err="1">
                <a:solidFill>
                  <a:schemeClr val="bg1"/>
                </a:solidFill>
              </a:rPr>
              <a:t>sa</a:t>
            </a:r>
            <a:r>
              <a:rPr lang="en-US" sz="2400" b="1" dirty="0">
                <a:solidFill>
                  <a:schemeClr val="bg1"/>
                </a:solidFill>
              </a:rPr>
              <a:t>, cu </a:t>
            </a:r>
            <a:r>
              <a:rPr lang="en-US" sz="2400" b="1" dirty="0" err="1">
                <a:solidFill>
                  <a:schemeClr val="bg1"/>
                </a:solidFill>
              </a:rPr>
              <a:t>respectarea</a:t>
            </a:r>
            <a:r>
              <a:rPr lang="en-US" sz="2400" b="1" dirty="0">
                <a:solidFill>
                  <a:schemeClr val="bg1"/>
                </a:solidFill>
              </a:rPr>
              <a:t> </a:t>
            </a:r>
            <a:r>
              <a:rPr lang="en-US" sz="2400" b="1" dirty="0" err="1">
                <a:solidFill>
                  <a:schemeClr val="bg1"/>
                </a:solidFill>
              </a:rPr>
              <a:t>normativelor</a:t>
            </a:r>
            <a:r>
              <a:rPr lang="en-US" sz="2400" b="1" dirty="0">
                <a:solidFill>
                  <a:schemeClr val="bg1"/>
                </a:solidFill>
              </a:rPr>
              <a:t> </a:t>
            </a:r>
            <a:r>
              <a:rPr lang="en-US" sz="2400" b="1" dirty="0" err="1">
                <a:solidFill>
                  <a:schemeClr val="bg1"/>
                </a:solidFill>
              </a:rPr>
              <a:t>tehnice</a:t>
            </a:r>
            <a:r>
              <a:rPr lang="en-US" sz="2400" b="1" dirty="0">
                <a:solidFill>
                  <a:schemeClr val="bg1"/>
                </a:solidFill>
              </a:rPr>
              <a:t> </a:t>
            </a:r>
            <a:r>
              <a:rPr lang="en-US" sz="2400" b="1" dirty="0" err="1">
                <a:solidFill>
                  <a:schemeClr val="bg1"/>
                </a:solidFill>
              </a:rPr>
              <a:t>în</a:t>
            </a:r>
            <a:r>
              <a:rPr lang="en-US" sz="2400" b="1" dirty="0">
                <a:solidFill>
                  <a:schemeClr val="bg1"/>
                </a:solidFill>
              </a:rPr>
              <a:t> </a:t>
            </a:r>
            <a:r>
              <a:rPr lang="en-US" sz="2400" b="1" dirty="0" err="1">
                <a:solidFill>
                  <a:schemeClr val="bg1"/>
                </a:solidFill>
              </a:rPr>
              <a:t>vigoare</a:t>
            </a:r>
            <a:r>
              <a:rPr lang="en-US" sz="2400" b="1" dirty="0">
                <a:solidFill>
                  <a:schemeClr val="bg1"/>
                </a:solidFill>
              </a:rPr>
              <a:t> </a:t>
            </a:r>
            <a:r>
              <a:rPr lang="en-US" sz="2400" b="1" dirty="0" err="1">
                <a:solidFill>
                  <a:schemeClr val="bg1"/>
                </a:solidFill>
              </a:rPr>
              <a:t>şi</a:t>
            </a:r>
            <a:r>
              <a:rPr lang="en-US" sz="2400" b="1" dirty="0">
                <a:solidFill>
                  <a:schemeClr val="bg1"/>
                </a:solidFill>
              </a:rPr>
              <a:t> a </a:t>
            </a:r>
            <a:r>
              <a:rPr lang="en-US" sz="2400" b="1" dirty="0" err="1">
                <a:solidFill>
                  <a:schemeClr val="bg1"/>
                </a:solidFill>
              </a:rPr>
              <a:t>reglementărilor</a:t>
            </a:r>
            <a:r>
              <a:rPr lang="en-US" sz="2400" b="1" dirty="0">
                <a:solidFill>
                  <a:schemeClr val="bg1"/>
                </a:solidFill>
              </a:rPr>
              <a:t> elaborate de </a:t>
            </a:r>
            <a:r>
              <a:rPr lang="en-US" sz="2400" b="1" dirty="0" err="1">
                <a:solidFill>
                  <a:schemeClr val="bg1"/>
                </a:solidFill>
              </a:rPr>
              <a:t>autoritatea</a:t>
            </a:r>
            <a:r>
              <a:rPr lang="en-US" sz="2400" b="1" dirty="0">
                <a:solidFill>
                  <a:schemeClr val="bg1"/>
                </a:solidFill>
              </a:rPr>
              <a:t> de </a:t>
            </a:r>
            <a:r>
              <a:rPr lang="en-US" sz="2400" b="1" dirty="0" err="1">
                <a:solidFill>
                  <a:schemeClr val="bg1"/>
                </a:solidFill>
              </a:rPr>
              <a:t>reglementare</a:t>
            </a:r>
            <a:r>
              <a:rPr lang="en-US" sz="2400" b="1" dirty="0">
                <a:solidFill>
                  <a:schemeClr val="bg1"/>
                </a:solidFill>
              </a:rPr>
              <a:t> </a:t>
            </a:r>
            <a:r>
              <a:rPr lang="en-US" sz="2400" b="1" dirty="0" err="1">
                <a:solidFill>
                  <a:schemeClr val="bg1"/>
                </a:solidFill>
              </a:rPr>
              <a:t>competenta</a:t>
            </a:r>
            <a:r>
              <a:rPr lang="en-US" sz="2400" b="1" dirty="0" smtClean="0">
                <a:solidFill>
                  <a:schemeClr val="bg1"/>
                </a:solidFill>
              </a:rPr>
              <a:t>;</a:t>
            </a:r>
          </a:p>
          <a:p>
            <a:pPr marL="285750" lvl="0" indent="-285750" algn="just">
              <a:buFont typeface="Arial" panose="020B0604020202020204" pitchFamily="34" charset="0"/>
              <a:buChar char="•"/>
            </a:pPr>
            <a:endParaRPr lang="en-US" sz="2400" b="1" dirty="0">
              <a:solidFill>
                <a:schemeClr val="bg1"/>
              </a:solidFill>
            </a:endParaRPr>
          </a:p>
          <a:p>
            <a:pPr marL="285750" lvl="0" indent="-285750" algn="just">
              <a:buFont typeface="Arial" panose="020B0604020202020204" pitchFamily="34" charset="0"/>
              <a:buChar char="•"/>
            </a:pPr>
            <a:r>
              <a:rPr lang="en-US" sz="2400" b="1" dirty="0" err="1" smtClean="0">
                <a:solidFill>
                  <a:schemeClr val="bg1"/>
                </a:solidFill>
              </a:rPr>
              <a:t>sa</a:t>
            </a:r>
            <a:r>
              <a:rPr lang="en-US" sz="2400" b="1" dirty="0" smtClean="0">
                <a:solidFill>
                  <a:schemeClr val="bg1"/>
                </a:solidFill>
              </a:rPr>
              <a:t> </a:t>
            </a:r>
            <a:r>
              <a:rPr lang="en-US" sz="2400" b="1" dirty="0" err="1">
                <a:solidFill>
                  <a:schemeClr val="bg1"/>
                </a:solidFill>
              </a:rPr>
              <a:t>factureze</a:t>
            </a:r>
            <a:r>
              <a:rPr lang="en-US" sz="2400" b="1" dirty="0">
                <a:solidFill>
                  <a:schemeClr val="bg1"/>
                </a:solidFill>
              </a:rPr>
              <a:t> </a:t>
            </a:r>
            <a:r>
              <a:rPr lang="en-US" sz="2400" b="1" dirty="0" err="1">
                <a:solidFill>
                  <a:schemeClr val="bg1"/>
                </a:solidFill>
              </a:rPr>
              <a:t>şi</a:t>
            </a:r>
            <a:r>
              <a:rPr lang="en-US" sz="2400" b="1" dirty="0">
                <a:solidFill>
                  <a:schemeClr val="bg1"/>
                </a:solidFill>
              </a:rPr>
              <a:t> </a:t>
            </a:r>
            <a:r>
              <a:rPr lang="en-US" sz="2400" b="1" dirty="0" err="1">
                <a:solidFill>
                  <a:schemeClr val="bg1"/>
                </a:solidFill>
              </a:rPr>
              <a:t>sa</a:t>
            </a:r>
            <a:r>
              <a:rPr lang="en-US" sz="2400" b="1" dirty="0">
                <a:solidFill>
                  <a:schemeClr val="bg1"/>
                </a:solidFill>
              </a:rPr>
              <a:t> </a:t>
            </a:r>
            <a:r>
              <a:rPr lang="en-US" sz="2400" b="1" dirty="0" err="1">
                <a:solidFill>
                  <a:schemeClr val="bg1"/>
                </a:solidFill>
              </a:rPr>
              <a:t>încaseze</a:t>
            </a:r>
            <a:r>
              <a:rPr lang="en-US" sz="2400" b="1" dirty="0">
                <a:solidFill>
                  <a:schemeClr val="bg1"/>
                </a:solidFill>
              </a:rPr>
              <a:t> lunar </a:t>
            </a:r>
            <a:r>
              <a:rPr lang="en-US" sz="2400" b="1" dirty="0" err="1">
                <a:solidFill>
                  <a:schemeClr val="bg1"/>
                </a:solidFill>
              </a:rPr>
              <a:t>contravaloarea</a:t>
            </a:r>
            <a:r>
              <a:rPr lang="en-US" sz="2400" b="1" dirty="0">
                <a:solidFill>
                  <a:schemeClr val="bg1"/>
                </a:solidFill>
              </a:rPr>
              <a:t> </a:t>
            </a:r>
            <a:r>
              <a:rPr lang="en-US" sz="2400" b="1" dirty="0" err="1">
                <a:solidFill>
                  <a:schemeClr val="bg1"/>
                </a:solidFill>
              </a:rPr>
              <a:t>serviciilor</a:t>
            </a:r>
            <a:r>
              <a:rPr lang="en-US" sz="2400" b="1" dirty="0">
                <a:solidFill>
                  <a:schemeClr val="bg1"/>
                </a:solidFill>
              </a:rPr>
              <a:t> de </a:t>
            </a:r>
            <a:r>
              <a:rPr lang="en-US" sz="2400" b="1" dirty="0" err="1">
                <a:solidFill>
                  <a:schemeClr val="bg1"/>
                </a:solidFill>
              </a:rPr>
              <a:t>alimentare</a:t>
            </a:r>
            <a:r>
              <a:rPr lang="en-US" sz="2400" b="1" dirty="0">
                <a:solidFill>
                  <a:schemeClr val="bg1"/>
                </a:solidFill>
              </a:rPr>
              <a:t> cu </a:t>
            </a:r>
            <a:r>
              <a:rPr lang="en-US" sz="2400" b="1" dirty="0" err="1">
                <a:solidFill>
                  <a:schemeClr val="bg1"/>
                </a:solidFill>
              </a:rPr>
              <a:t>apa</a:t>
            </a:r>
            <a:r>
              <a:rPr lang="en-US" sz="2400" b="1" dirty="0">
                <a:solidFill>
                  <a:schemeClr val="bg1"/>
                </a:solidFill>
              </a:rPr>
              <a:t> </a:t>
            </a:r>
            <a:r>
              <a:rPr lang="en-US" sz="2400" b="1" dirty="0" err="1">
                <a:solidFill>
                  <a:schemeClr val="bg1"/>
                </a:solidFill>
              </a:rPr>
              <a:t>şi</a:t>
            </a:r>
            <a:r>
              <a:rPr lang="en-US" sz="2400" b="1" dirty="0">
                <a:solidFill>
                  <a:schemeClr val="bg1"/>
                </a:solidFill>
              </a:rPr>
              <a:t> </a:t>
            </a:r>
            <a:r>
              <a:rPr lang="en-US" sz="2400" b="1" dirty="0" smtClean="0">
                <a:solidFill>
                  <a:schemeClr val="bg1"/>
                </a:solidFill>
              </a:rPr>
              <a:t>de </a:t>
            </a:r>
            <a:r>
              <a:rPr lang="en-US" sz="2400" b="1" dirty="0" err="1" smtClean="0">
                <a:solidFill>
                  <a:schemeClr val="bg1"/>
                </a:solidFill>
              </a:rPr>
              <a:t>canalizare</a:t>
            </a:r>
            <a:r>
              <a:rPr lang="en-US" sz="2400" b="1" dirty="0" smtClean="0">
                <a:solidFill>
                  <a:schemeClr val="bg1"/>
                </a:solidFill>
              </a:rPr>
              <a:t> </a:t>
            </a:r>
            <a:r>
              <a:rPr lang="en-US" sz="2400" b="1" dirty="0" err="1">
                <a:solidFill>
                  <a:schemeClr val="bg1"/>
                </a:solidFill>
              </a:rPr>
              <a:t>furnizate</a:t>
            </a:r>
            <a:r>
              <a:rPr lang="en-US" sz="2400" b="1" dirty="0">
                <a:solidFill>
                  <a:schemeClr val="bg1"/>
                </a:solidFill>
              </a:rPr>
              <a:t>/</a:t>
            </a:r>
            <a:r>
              <a:rPr lang="en-US" sz="2400" b="1" dirty="0" err="1">
                <a:solidFill>
                  <a:schemeClr val="bg1"/>
                </a:solidFill>
              </a:rPr>
              <a:t>prestate</a:t>
            </a:r>
            <a:r>
              <a:rPr lang="en-US" sz="2400" b="1" dirty="0">
                <a:solidFill>
                  <a:schemeClr val="bg1"/>
                </a:solidFill>
              </a:rPr>
              <a:t> conform </a:t>
            </a:r>
            <a:r>
              <a:rPr lang="en-US" sz="2400" b="1" dirty="0" err="1">
                <a:solidFill>
                  <a:schemeClr val="bg1"/>
                </a:solidFill>
              </a:rPr>
              <a:t>tarifelor</a:t>
            </a:r>
            <a:r>
              <a:rPr lang="en-US" sz="2400" b="1" dirty="0">
                <a:solidFill>
                  <a:schemeClr val="bg1"/>
                </a:solidFill>
              </a:rPr>
              <a:t> </a:t>
            </a:r>
            <a:r>
              <a:rPr lang="en-US" sz="2400" b="1" dirty="0" err="1">
                <a:solidFill>
                  <a:schemeClr val="bg1"/>
                </a:solidFill>
              </a:rPr>
              <a:t>aprobate</a:t>
            </a:r>
            <a:r>
              <a:rPr lang="en-US" sz="2400" b="1" dirty="0" smtClean="0">
                <a:solidFill>
                  <a:schemeClr val="bg1"/>
                </a:solidFill>
              </a:rPr>
              <a:t>;</a:t>
            </a:r>
          </a:p>
          <a:p>
            <a:pPr marL="285750" lvl="0" indent="-285750" algn="just">
              <a:buFont typeface="Arial" panose="020B0604020202020204" pitchFamily="34" charset="0"/>
              <a:buChar char="•"/>
            </a:pPr>
            <a:endParaRPr lang="en-US" sz="2400" b="1" dirty="0">
              <a:solidFill>
                <a:schemeClr val="bg1"/>
              </a:solidFill>
            </a:endParaRPr>
          </a:p>
          <a:p>
            <a:pPr marL="285750" lvl="0" indent="-285750" algn="just">
              <a:buFont typeface="Arial" panose="020B0604020202020204" pitchFamily="34" charset="0"/>
              <a:buChar char="•"/>
            </a:pPr>
            <a:r>
              <a:rPr lang="en-US" sz="2400" b="1" dirty="0" err="1" smtClean="0">
                <a:solidFill>
                  <a:schemeClr val="bg1"/>
                </a:solidFill>
              </a:rPr>
              <a:t>sa</a:t>
            </a:r>
            <a:r>
              <a:rPr lang="en-US" sz="2400" b="1" dirty="0" smtClean="0">
                <a:solidFill>
                  <a:schemeClr val="bg1"/>
                </a:solidFill>
              </a:rPr>
              <a:t> </a:t>
            </a:r>
            <a:r>
              <a:rPr lang="en-US" sz="2400" b="1" dirty="0" err="1">
                <a:solidFill>
                  <a:schemeClr val="bg1"/>
                </a:solidFill>
              </a:rPr>
              <a:t>aplice</a:t>
            </a:r>
            <a:r>
              <a:rPr lang="en-US" sz="2400" b="1" dirty="0">
                <a:solidFill>
                  <a:schemeClr val="bg1"/>
                </a:solidFill>
              </a:rPr>
              <a:t> </a:t>
            </a:r>
            <a:r>
              <a:rPr lang="en-US" sz="2400" b="1" dirty="0" err="1">
                <a:solidFill>
                  <a:schemeClr val="bg1"/>
                </a:solidFill>
              </a:rPr>
              <a:t>penalităţi</a:t>
            </a:r>
            <a:r>
              <a:rPr lang="en-US" sz="2400" b="1" dirty="0">
                <a:solidFill>
                  <a:schemeClr val="bg1"/>
                </a:solidFill>
              </a:rPr>
              <a:t> </a:t>
            </a:r>
            <a:r>
              <a:rPr lang="en-US" sz="2400" b="1" dirty="0" err="1">
                <a:solidFill>
                  <a:schemeClr val="bg1"/>
                </a:solidFill>
              </a:rPr>
              <a:t>egale</a:t>
            </a:r>
            <a:r>
              <a:rPr lang="en-US" sz="2400" b="1" dirty="0">
                <a:solidFill>
                  <a:schemeClr val="bg1"/>
                </a:solidFill>
              </a:rPr>
              <a:t> cu </a:t>
            </a:r>
            <a:r>
              <a:rPr lang="en-US" sz="2400" b="1" dirty="0" err="1">
                <a:solidFill>
                  <a:schemeClr val="bg1"/>
                </a:solidFill>
              </a:rPr>
              <a:t>nivelul</a:t>
            </a:r>
            <a:r>
              <a:rPr lang="en-US" sz="2400" b="1" dirty="0">
                <a:solidFill>
                  <a:schemeClr val="bg1"/>
                </a:solidFill>
              </a:rPr>
              <a:t> </a:t>
            </a:r>
            <a:r>
              <a:rPr lang="en-US" sz="2400" b="1" dirty="0" err="1">
                <a:solidFill>
                  <a:schemeClr val="bg1"/>
                </a:solidFill>
              </a:rPr>
              <a:t>dobânzii</a:t>
            </a:r>
            <a:r>
              <a:rPr lang="en-US" sz="2400" b="1" dirty="0">
                <a:solidFill>
                  <a:schemeClr val="bg1"/>
                </a:solidFill>
              </a:rPr>
              <a:t> </a:t>
            </a:r>
            <a:r>
              <a:rPr lang="en-US" sz="2400" b="1" dirty="0" err="1">
                <a:solidFill>
                  <a:schemeClr val="bg1"/>
                </a:solidFill>
              </a:rPr>
              <a:t>datorate</a:t>
            </a:r>
            <a:r>
              <a:rPr lang="en-US" sz="2400" b="1" dirty="0">
                <a:solidFill>
                  <a:schemeClr val="bg1"/>
                </a:solidFill>
              </a:rPr>
              <a:t> </a:t>
            </a:r>
            <a:r>
              <a:rPr lang="en-US" sz="2400" b="1" dirty="0" err="1">
                <a:solidFill>
                  <a:schemeClr val="bg1"/>
                </a:solidFill>
              </a:rPr>
              <a:t>pentru</a:t>
            </a:r>
            <a:r>
              <a:rPr lang="en-US" sz="2400" b="1" dirty="0">
                <a:solidFill>
                  <a:schemeClr val="bg1"/>
                </a:solidFill>
              </a:rPr>
              <a:t> </a:t>
            </a:r>
            <a:r>
              <a:rPr lang="en-US" sz="2400" b="1" dirty="0" err="1">
                <a:solidFill>
                  <a:schemeClr val="bg1"/>
                </a:solidFill>
              </a:rPr>
              <a:t>neplata</a:t>
            </a:r>
            <a:r>
              <a:rPr lang="en-US" sz="2400" b="1" dirty="0">
                <a:solidFill>
                  <a:schemeClr val="bg1"/>
                </a:solidFill>
              </a:rPr>
              <a:t> la </a:t>
            </a:r>
            <a:r>
              <a:rPr lang="en-US" sz="2400" b="1" dirty="0" err="1">
                <a:solidFill>
                  <a:schemeClr val="bg1"/>
                </a:solidFill>
              </a:rPr>
              <a:t>termen</a:t>
            </a:r>
            <a:r>
              <a:rPr lang="en-US" sz="2400" b="1" dirty="0">
                <a:solidFill>
                  <a:schemeClr val="bg1"/>
                </a:solidFill>
              </a:rPr>
              <a:t> a </a:t>
            </a:r>
            <a:r>
              <a:rPr lang="en-US" sz="2400" b="1" dirty="0" err="1">
                <a:solidFill>
                  <a:schemeClr val="bg1"/>
                </a:solidFill>
              </a:rPr>
              <a:t>obligaţiilor</a:t>
            </a:r>
            <a:r>
              <a:rPr lang="en-US" sz="2400" b="1" dirty="0">
                <a:solidFill>
                  <a:schemeClr val="bg1"/>
                </a:solidFill>
              </a:rPr>
              <a:t> </a:t>
            </a:r>
            <a:r>
              <a:rPr lang="en-US" sz="2400" b="1" dirty="0" err="1">
                <a:solidFill>
                  <a:schemeClr val="bg1"/>
                </a:solidFill>
              </a:rPr>
              <a:t>bugetare</a:t>
            </a:r>
            <a:r>
              <a:rPr lang="en-US" sz="2400" b="1" dirty="0">
                <a:solidFill>
                  <a:schemeClr val="bg1"/>
                </a:solidFill>
              </a:rPr>
              <a:t>, </a:t>
            </a:r>
            <a:r>
              <a:rPr lang="en-US" sz="2400" b="1" dirty="0" err="1">
                <a:solidFill>
                  <a:schemeClr val="bg1"/>
                </a:solidFill>
              </a:rPr>
              <a:t>în</a:t>
            </a:r>
            <a:r>
              <a:rPr lang="en-US" sz="2400" b="1" dirty="0">
                <a:solidFill>
                  <a:schemeClr val="bg1"/>
                </a:solidFill>
              </a:rPr>
              <a:t> </a:t>
            </a:r>
            <a:r>
              <a:rPr lang="en-US" sz="2400" b="1" dirty="0" err="1">
                <a:solidFill>
                  <a:schemeClr val="bg1"/>
                </a:solidFill>
              </a:rPr>
              <a:t>cazul</a:t>
            </a:r>
            <a:r>
              <a:rPr lang="en-US" sz="2400" b="1" dirty="0">
                <a:solidFill>
                  <a:schemeClr val="bg1"/>
                </a:solidFill>
              </a:rPr>
              <a:t> </a:t>
            </a:r>
            <a:r>
              <a:rPr lang="en-US" sz="2400" b="1" dirty="0" err="1">
                <a:solidFill>
                  <a:schemeClr val="bg1"/>
                </a:solidFill>
              </a:rPr>
              <a:t>neachitarii</a:t>
            </a:r>
            <a:r>
              <a:rPr lang="en-US" sz="2400" b="1" dirty="0">
                <a:solidFill>
                  <a:schemeClr val="bg1"/>
                </a:solidFill>
              </a:rPr>
              <a:t> </a:t>
            </a:r>
            <a:r>
              <a:rPr lang="en-US" sz="2400" b="1" dirty="0" err="1">
                <a:solidFill>
                  <a:schemeClr val="bg1"/>
                </a:solidFill>
              </a:rPr>
              <a:t>facturilor</a:t>
            </a:r>
            <a:r>
              <a:rPr lang="en-US" sz="2400" b="1" dirty="0">
                <a:solidFill>
                  <a:schemeClr val="bg1"/>
                </a:solidFill>
              </a:rPr>
              <a:t> la </a:t>
            </a:r>
            <a:r>
              <a:rPr lang="en-US" sz="2400" b="1" dirty="0" err="1">
                <a:solidFill>
                  <a:schemeClr val="bg1"/>
                </a:solidFill>
              </a:rPr>
              <a:t>termen</a:t>
            </a:r>
            <a:r>
              <a:rPr lang="en-US" sz="2400" b="1" dirty="0" smtClean="0">
                <a:solidFill>
                  <a:schemeClr val="bg1"/>
                </a:solidFill>
              </a:rPr>
              <a:t>;</a:t>
            </a:r>
          </a:p>
          <a:p>
            <a:pPr marL="285750" lvl="0" indent="-285750" algn="just">
              <a:buFont typeface="Arial" panose="020B0604020202020204" pitchFamily="34" charset="0"/>
              <a:buChar char="•"/>
            </a:pPr>
            <a:endParaRPr lang="en-US" sz="2400" b="1" dirty="0">
              <a:solidFill>
                <a:schemeClr val="bg1"/>
              </a:solidFill>
            </a:endParaRPr>
          </a:p>
          <a:p>
            <a:pPr marL="285750" lvl="0" indent="-285750" algn="just">
              <a:buFont typeface="Arial" panose="020B0604020202020204" pitchFamily="34" charset="0"/>
              <a:buChar char="•"/>
            </a:pPr>
            <a:r>
              <a:rPr lang="en-US" sz="2400" b="1" dirty="0" err="1" smtClean="0">
                <a:solidFill>
                  <a:schemeClr val="bg1"/>
                </a:solidFill>
              </a:rPr>
              <a:t>sa</a:t>
            </a:r>
            <a:r>
              <a:rPr lang="en-US" sz="2400" b="1" dirty="0" smtClean="0">
                <a:solidFill>
                  <a:schemeClr val="bg1"/>
                </a:solidFill>
              </a:rPr>
              <a:t> </a:t>
            </a:r>
            <a:r>
              <a:rPr lang="en-US" sz="2400" b="1" dirty="0" err="1">
                <a:solidFill>
                  <a:schemeClr val="bg1"/>
                </a:solidFill>
              </a:rPr>
              <a:t>intrerupa</a:t>
            </a:r>
            <a:r>
              <a:rPr lang="en-US" sz="2400" b="1" dirty="0">
                <a:solidFill>
                  <a:schemeClr val="bg1"/>
                </a:solidFill>
              </a:rPr>
              <a:t> </a:t>
            </a:r>
            <a:r>
              <a:rPr lang="en-US" sz="2400" b="1" dirty="0" err="1">
                <a:solidFill>
                  <a:schemeClr val="bg1"/>
                </a:solidFill>
              </a:rPr>
              <a:t>furnizarea</a:t>
            </a:r>
            <a:r>
              <a:rPr lang="en-US" sz="2400" b="1" dirty="0">
                <a:solidFill>
                  <a:schemeClr val="bg1"/>
                </a:solidFill>
              </a:rPr>
              <a:t> </a:t>
            </a:r>
            <a:r>
              <a:rPr lang="en-US" sz="2400" b="1" dirty="0" err="1">
                <a:solidFill>
                  <a:schemeClr val="bg1"/>
                </a:solidFill>
              </a:rPr>
              <a:t>apei</a:t>
            </a:r>
            <a:r>
              <a:rPr lang="en-US" sz="2400" b="1" dirty="0">
                <a:solidFill>
                  <a:schemeClr val="bg1"/>
                </a:solidFill>
              </a:rPr>
              <a:t> in </a:t>
            </a:r>
            <a:r>
              <a:rPr lang="en-US" sz="2400" b="1" dirty="0" err="1">
                <a:solidFill>
                  <a:schemeClr val="bg1"/>
                </a:solidFill>
              </a:rPr>
              <a:t>cazul</a:t>
            </a:r>
            <a:r>
              <a:rPr lang="en-US" sz="2400" b="1" dirty="0">
                <a:solidFill>
                  <a:schemeClr val="bg1"/>
                </a:solidFill>
              </a:rPr>
              <a:t> </a:t>
            </a:r>
            <a:r>
              <a:rPr lang="en-US" sz="2400" b="1" dirty="0" err="1">
                <a:solidFill>
                  <a:schemeClr val="bg1"/>
                </a:solidFill>
              </a:rPr>
              <a:t>neachitarii</a:t>
            </a:r>
            <a:r>
              <a:rPr lang="en-US" sz="2400" b="1" dirty="0">
                <a:solidFill>
                  <a:schemeClr val="bg1"/>
                </a:solidFill>
              </a:rPr>
              <a:t> </a:t>
            </a:r>
            <a:r>
              <a:rPr lang="en-US" sz="2400" b="1" dirty="0" err="1">
                <a:solidFill>
                  <a:schemeClr val="bg1"/>
                </a:solidFill>
              </a:rPr>
              <a:t>facturilor</a:t>
            </a:r>
            <a:r>
              <a:rPr lang="en-US" sz="2400" b="1" dirty="0">
                <a:solidFill>
                  <a:schemeClr val="bg1"/>
                </a:solidFill>
              </a:rPr>
              <a:t> in </a:t>
            </a:r>
            <a:r>
              <a:rPr lang="en-US" sz="2400" b="1" dirty="0" err="1">
                <a:solidFill>
                  <a:schemeClr val="bg1"/>
                </a:solidFill>
              </a:rPr>
              <a:t>termenul</a:t>
            </a:r>
            <a:r>
              <a:rPr lang="en-US" sz="2400" b="1" dirty="0">
                <a:solidFill>
                  <a:schemeClr val="bg1"/>
                </a:solidFill>
              </a:rPr>
              <a:t> legal de </a:t>
            </a:r>
            <a:r>
              <a:rPr lang="en-US" sz="2400" b="1" dirty="0" err="1">
                <a:solidFill>
                  <a:schemeClr val="bg1"/>
                </a:solidFill>
              </a:rPr>
              <a:t>plata</a:t>
            </a:r>
            <a:r>
              <a:rPr lang="en-US" sz="2400" b="1" dirty="0">
                <a:solidFill>
                  <a:schemeClr val="bg1"/>
                </a:solidFill>
              </a:rPr>
              <a:t>;</a:t>
            </a:r>
          </a:p>
        </p:txBody>
      </p:sp>
    </p:spTree>
    <p:extLst>
      <p:ext uri="{BB962C8B-B14F-4D97-AF65-F5344CB8AC3E}">
        <p14:creationId xmlns:p14="http://schemas.microsoft.com/office/powerpoint/2010/main" val="9396187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4591" y="2232"/>
            <a:ext cx="4775666" cy="461665"/>
          </a:xfrm>
          <a:prstGeom prst="rect">
            <a:avLst/>
          </a:prstGeom>
        </p:spPr>
        <p:txBody>
          <a:bodyPr wrap="none">
            <a:spAutoFit/>
          </a:bodyPr>
          <a:lstStyle/>
          <a:p>
            <a:r>
              <a:rPr lang="en-US" dirty="0" smtClean="0">
                <a:latin typeface="Arial Narrow" panose="020B0606020202030204" pitchFamily="34" charset="0"/>
              </a:rPr>
              <a:t>    </a:t>
            </a:r>
            <a:r>
              <a:rPr lang="en-US" sz="2400" b="1" dirty="0" err="1" smtClean="0">
                <a:solidFill>
                  <a:schemeClr val="bg1"/>
                </a:solidFill>
                <a:latin typeface="Arial Narrow" panose="020B0606020202030204" pitchFamily="34" charset="0"/>
              </a:rPr>
              <a:t>Operatorul</a:t>
            </a:r>
            <a:r>
              <a:rPr lang="en-US" sz="2400" b="1" dirty="0" smtClean="0">
                <a:solidFill>
                  <a:schemeClr val="bg1"/>
                </a:solidFill>
                <a:latin typeface="Arial Narrow" panose="020B0606020202030204" pitchFamily="34" charset="0"/>
              </a:rPr>
              <a:t> </a:t>
            </a:r>
            <a:r>
              <a:rPr lang="en-US" sz="2400" b="1" dirty="0">
                <a:solidFill>
                  <a:schemeClr val="bg1"/>
                </a:solidFill>
                <a:latin typeface="Arial Narrow" panose="020B0606020202030204" pitchFamily="34" charset="0"/>
              </a:rPr>
              <a:t>are </a:t>
            </a:r>
            <a:r>
              <a:rPr lang="en-US" sz="2400" b="1" dirty="0" err="1">
                <a:solidFill>
                  <a:schemeClr val="bg1"/>
                </a:solidFill>
                <a:latin typeface="Arial Narrow" panose="020B0606020202030204" pitchFamily="34" charset="0"/>
              </a:rPr>
              <a:t>următoarele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obligaţii</a:t>
            </a:r>
            <a:r>
              <a:rPr lang="en-US" sz="2400" b="1" dirty="0">
                <a:solidFill>
                  <a:schemeClr val="bg1"/>
                </a:solidFill>
                <a:latin typeface="Arial Narrow" panose="020B0606020202030204" pitchFamily="34" charset="0"/>
              </a:rPr>
              <a:t>:</a:t>
            </a:r>
          </a:p>
        </p:txBody>
      </p:sp>
      <p:sp>
        <p:nvSpPr>
          <p:cNvPr id="5" name="Rectangle 4"/>
          <p:cNvSpPr/>
          <p:nvPr/>
        </p:nvSpPr>
        <p:spPr>
          <a:xfrm>
            <a:off x="178558" y="463897"/>
            <a:ext cx="8965442" cy="3046988"/>
          </a:xfrm>
          <a:prstGeom prst="rect">
            <a:avLst/>
          </a:prstGeom>
        </p:spPr>
        <p:txBody>
          <a:bodyPr wrap="square">
            <a:spAutoFit/>
          </a:bodyPr>
          <a:lstStyle/>
          <a:p>
            <a:pPr marL="285750" lvl="0" indent="-285750">
              <a:buFont typeface="Arial" panose="020B0604020202020204" pitchFamily="34" charset="0"/>
              <a:buChar char="•"/>
            </a:pPr>
            <a:r>
              <a:rPr lang="en-US" sz="2400" b="1" dirty="0" err="1" smtClean="0">
                <a:solidFill>
                  <a:schemeClr val="bg1"/>
                </a:solidFill>
              </a:rPr>
              <a:t>sa</a:t>
            </a:r>
            <a:r>
              <a:rPr lang="en-US" sz="2400" b="1" dirty="0" smtClean="0">
                <a:solidFill>
                  <a:schemeClr val="bg1"/>
                </a:solidFill>
              </a:rPr>
              <a:t> </a:t>
            </a:r>
            <a:r>
              <a:rPr lang="en-US" sz="2400" b="1" dirty="0" err="1">
                <a:solidFill>
                  <a:schemeClr val="bg1"/>
                </a:solidFill>
              </a:rPr>
              <a:t>asigure</a:t>
            </a:r>
            <a:r>
              <a:rPr lang="en-US" sz="2400" b="1" dirty="0">
                <a:solidFill>
                  <a:schemeClr val="bg1"/>
                </a:solidFill>
              </a:rPr>
              <a:t> </a:t>
            </a:r>
            <a:r>
              <a:rPr lang="en-US" sz="2400" b="1" dirty="0" err="1">
                <a:solidFill>
                  <a:schemeClr val="bg1"/>
                </a:solidFill>
              </a:rPr>
              <a:t>continuitatea</a:t>
            </a:r>
            <a:r>
              <a:rPr lang="en-US" sz="2400" b="1" dirty="0">
                <a:solidFill>
                  <a:schemeClr val="bg1"/>
                </a:solidFill>
              </a:rPr>
              <a:t> </a:t>
            </a:r>
            <a:r>
              <a:rPr lang="en-US" sz="2400" b="1" dirty="0" err="1">
                <a:solidFill>
                  <a:schemeClr val="bg1"/>
                </a:solidFill>
              </a:rPr>
              <a:t>serviciului</a:t>
            </a:r>
            <a:r>
              <a:rPr lang="en-US" sz="2400" b="1" dirty="0">
                <a:solidFill>
                  <a:schemeClr val="bg1"/>
                </a:solidFill>
              </a:rPr>
              <a:t> de </a:t>
            </a:r>
            <a:r>
              <a:rPr lang="en-US" sz="2400" b="1" dirty="0" err="1">
                <a:solidFill>
                  <a:schemeClr val="bg1"/>
                </a:solidFill>
              </a:rPr>
              <a:t>alimentare</a:t>
            </a:r>
            <a:r>
              <a:rPr lang="en-US" sz="2400" b="1" dirty="0">
                <a:solidFill>
                  <a:schemeClr val="bg1"/>
                </a:solidFill>
              </a:rPr>
              <a:t> cu </a:t>
            </a:r>
            <a:r>
              <a:rPr lang="en-US" sz="2400" b="1" dirty="0" err="1">
                <a:solidFill>
                  <a:schemeClr val="bg1"/>
                </a:solidFill>
              </a:rPr>
              <a:t>apa</a:t>
            </a:r>
            <a:r>
              <a:rPr lang="en-US" sz="2400" b="1" dirty="0">
                <a:solidFill>
                  <a:schemeClr val="bg1"/>
                </a:solidFill>
              </a:rPr>
              <a:t> la </a:t>
            </a:r>
            <a:r>
              <a:rPr lang="en-US" sz="2400" b="1" dirty="0" err="1">
                <a:solidFill>
                  <a:schemeClr val="bg1"/>
                </a:solidFill>
              </a:rPr>
              <a:t>parametrii</a:t>
            </a:r>
            <a:r>
              <a:rPr lang="en-US" sz="2400" b="1" dirty="0">
                <a:solidFill>
                  <a:schemeClr val="bg1"/>
                </a:solidFill>
              </a:rPr>
              <a:t> </a:t>
            </a:r>
            <a:r>
              <a:rPr lang="en-US" sz="2400" b="1" dirty="0" err="1">
                <a:solidFill>
                  <a:schemeClr val="bg1"/>
                </a:solidFill>
              </a:rPr>
              <a:t>fizici</a:t>
            </a:r>
            <a:r>
              <a:rPr lang="en-US" sz="2400" b="1" dirty="0">
                <a:solidFill>
                  <a:schemeClr val="bg1"/>
                </a:solidFill>
              </a:rPr>
              <a:t> </a:t>
            </a:r>
            <a:r>
              <a:rPr lang="en-US" sz="2400" b="1" dirty="0" err="1">
                <a:solidFill>
                  <a:schemeClr val="bg1"/>
                </a:solidFill>
              </a:rPr>
              <a:t>şi</a:t>
            </a:r>
            <a:r>
              <a:rPr lang="en-US" sz="2400" b="1" dirty="0">
                <a:solidFill>
                  <a:schemeClr val="bg1"/>
                </a:solidFill>
              </a:rPr>
              <a:t> </a:t>
            </a:r>
            <a:r>
              <a:rPr lang="en-US" sz="2400" b="1" dirty="0" err="1">
                <a:solidFill>
                  <a:schemeClr val="bg1"/>
                </a:solidFill>
              </a:rPr>
              <a:t>calitativi</a:t>
            </a:r>
            <a:r>
              <a:rPr lang="en-US" sz="2400" b="1" dirty="0">
                <a:solidFill>
                  <a:schemeClr val="bg1"/>
                </a:solidFill>
              </a:rPr>
              <a:t> </a:t>
            </a:r>
            <a:r>
              <a:rPr lang="en-US" sz="2400" b="1" dirty="0" err="1">
                <a:solidFill>
                  <a:schemeClr val="bg1"/>
                </a:solidFill>
              </a:rPr>
              <a:t>prevăzuţi</a:t>
            </a:r>
            <a:r>
              <a:rPr lang="en-US" sz="2400" b="1" dirty="0">
                <a:solidFill>
                  <a:schemeClr val="bg1"/>
                </a:solidFill>
              </a:rPr>
              <a:t> de </a:t>
            </a:r>
            <a:r>
              <a:rPr lang="en-US" sz="2400" b="1" dirty="0" err="1">
                <a:solidFill>
                  <a:schemeClr val="bg1"/>
                </a:solidFill>
              </a:rPr>
              <a:t>legislaţia</a:t>
            </a:r>
            <a:r>
              <a:rPr lang="en-US" sz="2400" b="1" dirty="0">
                <a:solidFill>
                  <a:schemeClr val="bg1"/>
                </a:solidFill>
              </a:rPr>
              <a:t> </a:t>
            </a:r>
            <a:r>
              <a:rPr lang="en-US" sz="2400" b="1" dirty="0" err="1">
                <a:solidFill>
                  <a:schemeClr val="bg1"/>
                </a:solidFill>
              </a:rPr>
              <a:t>în</a:t>
            </a:r>
            <a:r>
              <a:rPr lang="en-US" sz="2400" b="1" dirty="0">
                <a:solidFill>
                  <a:schemeClr val="bg1"/>
                </a:solidFill>
              </a:rPr>
              <a:t> </a:t>
            </a:r>
            <a:r>
              <a:rPr lang="en-US" sz="2400" b="1" dirty="0" err="1">
                <a:solidFill>
                  <a:schemeClr val="bg1"/>
                </a:solidFill>
              </a:rPr>
              <a:t>vigoare</a:t>
            </a:r>
            <a:r>
              <a:rPr lang="en-US" sz="2400" b="1" dirty="0">
                <a:solidFill>
                  <a:schemeClr val="bg1"/>
                </a:solidFill>
              </a:rPr>
              <a:t>;</a:t>
            </a:r>
          </a:p>
          <a:p>
            <a:pPr marL="285750" lvl="0" indent="-285750">
              <a:buFont typeface="Arial" panose="020B0604020202020204" pitchFamily="34" charset="0"/>
              <a:buChar char="•"/>
            </a:pPr>
            <a:r>
              <a:rPr lang="en-US" sz="2400" b="1" dirty="0" err="1" smtClean="0">
                <a:solidFill>
                  <a:schemeClr val="bg1"/>
                </a:solidFill>
              </a:rPr>
              <a:t>sa</a:t>
            </a:r>
            <a:r>
              <a:rPr lang="en-US" sz="2400" b="1" dirty="0" smtClean="0">
                <a:solidFill>
                  <a:schemeClr val="bg1"/>
                </a:solidFill>
              </a:rPr>
              <a:t> </a:t>
            </a:r>
            <a:r>
              <a:rPr lang="en-US" sz="2400" b="1" dirty="0" err="1">
                <a:solidFill>
                  <a:schemeClr val="bg1"/>
                </a:solidFill>
              </a:rPr>
              <a:t>asigure</a:t>
            </a:r>
            <a:r>
              <a:rPr lang="en-US" sz="2400" b="1" dirty="0">
                <a:solidFill>
                  <a:schemeClr val="bg1"/>
                </a:solidFill>
              </a:rPr>
              <a:t> </a:t>
            </a:r>
            <a:r>
              <a:rPr lang="en-US" sz="2400" b="1" dirty="0" err="1">
                <a:solidFill>
                  <a:schemeClr val="bg1"/>
                </a:solidFill>
              </a:rPr>
              <a:t>funcţionarea</a:t>
            </a:r>
            <a:r>
              <a:rPr lang="en-US" sz="2400" b="1" dirty="0">
                <a:solidFill>
                  <a:schemeClr val="bg1"/>
                </a:solidFill>
              </a:rPr>
              <a:t> </a:t>
            </a:r>
            <a:r>
              <a:rPr lang="en-US" sz="2400" b="1" dirty="0" err="1">
                <a:solidFill>
                  <a:schemeClr val="bg1"/>
                </a:solidFill>
              </a:rPr>
              <a:t>reţelei</a:t>
            </a:r>
            <a:r>
              <a:rPr lang="en-US" sz="2400" b="1" dirty="0">
                <a:solidFill>
                  <a:schemeClr val="bg1"/>
                </a:solidFill>
              </a:rPr>
              <a:t> de </a:t>
            </a:r>
            <a:r>
              <a:rPr lang="en-US" sz="2400" b="1" dirty="0" err="1">
                <a:solidFill>
                  <a:schemeClr val="bg1"/>
                </a:solidFill>
              </a:rPr>
              <a:t>canalizare</a:t>
            </a:r>
            <a:r>
              <a:rPr lang="en-US" sz="2400" b="1" dirty="0">
                <a:solidFill>
                  <a:schemeClr val="bg1"/>
                </a:solidFill>
              </a:rPr>
              <a:t> la </a:t>
            </a:r>
            <a:r>
              <a:rPr lang="en-US" sz="2400" b="1" dirty="0" err="1">
                <a:solidFill>
                  <a:schemeClr val="bg1"/>
                </a:solidFill>
              </a:rPr>
              <a:t>parametrii</a:t>
            </a:r>
            <a:r>
              <a:rPr lang="en-US" sz="2400" b="1" dirty="0">
                <a:solidFill>
                  <a:schemeClr val="bg1"/>
                </a:solidFill>
              </a:rPr>
              <a:t> </a:t>
            </a:r>
            <a:r>
              <a:rPr lang="en-US" sz="2400" b="1" dirty="0" err="1">
                <a:solidFill>
                  <a:schemeClr val="bg1"/>
                </a:solidFill>
              </a:rPr>
              <a:t>proiectati</a:t>
            </a:r>
            <a:r>
              <a:rPr lang="en-US" sz="2400" b="1" dirty="0">
                <a:solidFill>
                  <a:schemeClr val="bg1"/>
                </a:solidFill>
              </a:rPr>
              <a:t>;</a:t>
            </a:r>
          </a:p>
          <a:p>
            <a:pPr marL="285750" lvl="0" indent="-285750">
              <a:buFont typeface="Arial" panose="020B0604020202020204" pitchFamily="34" charset="0"/>
              <a:buChar char="•"/>
            </a:pPr>
            <a:r>
              <a:rPr lang="en-US" sz="2400" b="1" dirty="0" err="1" smtClean="0">
                <a:solidFill>
                  <a:schemeClr val="bg1"/>
                </a:solidFill>
              </a:rPr>
              <a:t>sa</a:t>
            </a:r>
            <a:r>
              <a:rPr lang="en-US" sz="2400" b="1" dirty="0" smtClean="0">
                <a:solidFill>
                  <a:schemeClr val="bg1"/>
                </a:solidFill>
              </a:rPr>
              <a:t> </a:t>
            </a:r>
            <a:r>
              <a:rPr lang="en-US" sz="2400" b="1" dirty="0" err="1">
                <a:solidFill>
                  <a:schemeClr val="bg1"/>
                </a:solidFill>
              </a:rPr>
              <a:t>ia</a:t>
            </a:r>
            <a:r>
              <a:rPr lang="en-US" sz="2400" b="1" dirty="0">
                <a:solidFill>
                  <a:schemeClr val="bg1"/>
                </a:solidFill>
              </a:rPr>
              <a:t> </a:t>
            </a:r>
            <a:r>
              <a:rPr lang="en-US" sz="2400" b="1" dirty="0" err="1">
                <a:solidFill>
                  <a:schemeClr val="bg1"/>
                </a:solidFill>
              </a:rPr>
              <a:t>măsuri</a:t>
            </a:r>
            <a:r>
              <a:rPr lang="en-US" sz="2400" b="1" dirty="0">
                <a:solidFill>
                  <a:schemeClr val="bg1"/>
                </a:solidFill>
              </a:rPr>
              <a:t> </a:t>
            </a:r>
            <a:r>
              <a:rPr lang="en-US" sz="2400" b="1" dirty="0" err="1">
                <a:solidFill>
                  <a:schemeClr val="bg1"/>
                </a:solidFill>
              </a:rPr>
              <a:t>pentru</a:t>
            </a:r>
            <a:r>
              <a:rPr lang="en-US" sz="2400" b="1" dirty="0">
                <a:solidFill>
                  <a:schemeClr val="bg1"/>
                </a:solidFill>
              </a:rPr>
              <a:t> </a:t>
            </a:r>
            <a:r>
              <a:rPr lang="en-US" sz="2400" b="1" dirty="0" err="1">
                <a:solidFill>
                  <a:schemeClr val="bg1"/>
                </a:solidFill>
              </a:rPr>
              <a:t>remedierea</a:t>
            </a:r>
            <a:r>
              <a:rPr lang="en-US" sz="2400" b="1" dirty="0">
                <a:solidFill>
                  <a:schemeClr val="bg1"/>
                </a:solidFill>
              </a:rPr>
              <a:t> </a:t>
            </a:r>
            <a:r>
              <a:rPr lang="en-US" sz="2400" b="1" dirty="0" err="1">
                <a:solidFill>
                  <a:schemeClr val="bg1"/>
                </a:solidFill>
              </a:rPr>
              <a:t>defectiunilor</a:t>
            </a:r>
            <a:r>
              <a:rPr lang="en-US" sz="2400" b="1" dirty="0">
                <a:solidFill>
                  <a:schemeClr val="bg1"/>
                </a:solidFill>
              </a:rPr>
              <a:t> </a:t>
            </a:r>
            <a:r>
              <a:rPr lang="en-US" sz="2400" b="1" dirty="0" err="1">
                <a:solidFill>
                  <a:schemeClr val="bg1"/>
                </a:solidFill>
              </a:rPr>
              <a:t>apărute</a:t>
            </a:r>
            <a:r>
              <a:rPr lang="en-US" sz="2400" b="1" dirty="0">
                <a:solidFill>
                  <a:schemeClr val="bg1"/>
                </a:solidFill>
              </a:rPr>
              <a:t> la </a:t>
            </a:r>
            <a:r>
              <a:rPr lang="en-US" sz="2400" b="1" dirty="0" err="1">
                <a:solidFill>
                  <a:schemeClr val="bg1"/>
                </a:solidFill>
              </a:rPr>
              <a:t>instalaţiile</a:t>
            </a:r>
            <a:r>
              <a:rPr lang="en-US" sz="2400" b="1" dirty="0">
                <a:solidFill>
                  <a:schemeClr val="bg1"/>
                </a:solidFill>
              </a:rPr>
              <a:t> sale;</a:t>
            </a:r>
          </a:p>
          <a:p>
            <a:pPr marL="285750" lvl="0" indent="-285750">
              <a:buFont typeface="Arial" panose="020B0604020202020204" pitchFamily="34" charset="0"/>
              <a:buChar char="•"/>
            </a:pPr>
            <a:r>
              <a:rPr lang="en-US" sz="2400" b="1" dirty="0" err="1" smtClean="0">
                <a:solidFill>
                  <a:schemeClr val="bg1"/>
                </a:solidFill>
              </a:rPr>
              <a:t>sa</a:t>
            </a:r>
            <a:r>
              <a:rPr lang="en-US" sz="2400" b="1" dirty="0" smtClean="0">
                <a:solidFill>
                  <a:schemeClr val="bg1"/>
                </a:solidFill>
              </a:rPr>
              <a:t> </a:t>
            </a:r>
            <a:r>
              <a:rPr lang="en-US" sz="2400" b="1" dirty="0" err="1">
                <a:solidFill>
                  <a:schemeClr val="bg1"/>
                </a:solidFill>
              </a:rPr>
              <a:t>furnizeze</a:t>
            </a:r>
            <a:r>
              <a:rPr lang="en-US" sz="2400" b="1" dirty="0">
                <a:solidFill>
                  <a:schemeClr val="bg1"/>
                </a:solidFill>
              </a:rPr>
              <a:t> </a:t>
            </a:r>
            <a:r>
              <a:rPr lang="en-US" sz="2400" b="1" dirty="0" err="1">
                <a:solidFill>
                  <a:schemeClr val="bg1"/>
                </a:solidFill>
              </a:rPr>
              <a:t>utilizatorului</a:t>
            </a:r>
            <a:r>
              <a:rPr lang="en-US" sz="2400" b="1" dirty="0">
                <a:solidFill>
                  <a:schemeClr val="bg1"/>
                </a:solidFill>
              </a:rPr>
              <a:t> </a:t>
            </a:r>
            <a:r>
              <a:rPr lang="en-US" sz="2400" b="1" dirty="0" err="1">
                <a:solidFill>
                  <a:schemeClr val="bg1"/>
                </a:solidFill>
              </a:rPr>
              <a:t>informaţii</a:t>
            </a:r>
            <a:r>
              <a:rPr lang="en-US" sz="2400" b="1" dirty="0">
                <a:solidFill>
                  <a:schemeClr val="bg1"/>
                </a:solidFill>
              </a:rPr>
              <a:t> </a:t>
            </a:r>
            <a:r>
              <a:rPr lang="en-US" sz="2400" b="1" dirty="0" err="1">
                <a:solidFill>
                  <a:schemeClr val="bg1"/>
                </a:solidFill>
              </a:rPr>
              <a:t>privind</a:t>
            </a:r>
            <a:r>
              <a:rPr lang="en-US" sz="2400" b="1" dirty="0">
                <a:solidFill>
                  <a:schemeClr val="bg1"/>
                </a:solidFill>
              </a:rPr>
              <a:t> </a:t>
            </a:r>
            <a:r>
              <a:rPr lang="en-US" sz="2400" b="1" dirty="0" err="1">
                <a:solidFill>
                  <a:schemeClr val="bg1"/>
                </a:solidFill>
              </a:rPr>
              <a:t>istoricul</a:t>
            </a:r>
            <a:r>
              <a:rPr lang="en-US" sz="2400" b="1" dirty="0">
                <a:solidFill>
                  <a:schemeClr val="bg1"/>
                </a:solidFill>
              </a:rPr>
              <a:t> </a:t>
            </a:r>
            <a:r>
              <a:rPr lang="en-US" sz="2400" b="1" dirty="0" err="1">
                <a:solidFill>
                  <a:schemeClr val="bg1"/>
                </a:solidFill>
              </a:rPr>
              <a:t>consumului</a:t>
            </a:r>
            <a:r>
              <a:rPr lang="en-US" sz="2400" b="1" dirty="0">
                <a:solidFill>
                  <a:schemeClr val="bg1"/>
                </a:solidFill>
              </a:rPr>
              <a:t> </a:t>
            </a:r>
            <a:r>
              <a:rPr lang="en-US" sz="2400" b="1" dirty="0" err="1">
                <a:solidFill>
                  <a:schemeClr val="bg1"/>
                </a:solidFill>
              </a:rPr>
              <a:t>şi</a:t>
            </a:r>
            <a:r>
              <a:rPr lang="en-US" sz="2400" b="1" dirty="0">
                <a:solidFill>
                  <a:schemeClr val="bg1"/>
                </a:solidFill>
              </a:rPr>
              <a:t> </a:t>
            </a:r>
            <a:r>
              <a:rPr lang="en-US" sz="2400" b="1" dirty="0" err="1">
                <a:solidFill>
                  <a:schemeClr val="bg1"/>
                </a:solidFill>
              </a:rPr>
              <a:t>eventualele</a:t>
            </a:r>
            <a:r>
              <a:rPr lang="en-US" sz="2400" b="1" dirty="0">
                <a:solidFill>
                  <a:schemeClr val="bg1"/>
                </a:solidFill>
              </a:rPr>
              <a:t> </a:t>
            </a:r>
            <a:r>
              <a:rPr lang="en-US" sz="2400" b="1" dirty="0" err="1">
                <a:solidFill>
                  <a:schemeClr val="bg1"/>
                </a:solidFill>
              </a:rPr>
              <a:t>penalităţi</a:t>
            </a:r>
            <a:r>
              <a:rPr lang="en-US" sz="2400" b="1" dirty="0">
                <a:solidFill>
                  <a:schemeClr val="bg1"/>
                </a:solidFill>
              </a:rPr>
              <a:t> </a:t>
            </a:r>
            <a:r>
              <a:rPr lang="en-US" sz="2400" b="1" dirty="0" err="1">
                <a:solidFill>
                  <a:schemeClr val="bg1"/>
                </a:solidFill>
              </a:rPr>
              <a:t>plătite</a:t>
            </a:r>
            <a:r>
              <a:rPr lang="en-US" sz="2400" b="1" dirty="0">
                <a:solidFill>
                  <a:schemeClr val="bg1"/>
                </a:solidFill>
              </a:rPr>
              <a:t> de </a:t>
            </a:r>
            <a:r>
              <a:rPr lang="en-US" sz="2400" b="1" dirty="0" err="1">
                <a:solidFill>
                  <a:schemeClr val="bg1"/>
                </a:solidFill>
              </a:rPr>
              <a:t>acesta</a:t>
            </a:r>
            <a:r>
              <a:rPr lang="en-US" sz="2400" b="1" dirty="0">
                <a:solidFill>
                  <a:schemeClr val="bg1"/>
                </a:solidFill>
              </a:rPr>
              <a:t>;</a:t>
            </a:r>
          </a:p>
        </p:txBody>
      </p:sp>
      <p:sp>
        <p:nvSpPr>
          <p:cNvPr id="6" name="Rectangle 5"/>
          <p:cNvSpPr/>
          <p:nvPr/>
        </p:nvSpPr>
        <p:spPr>
          <a:xfrm>
            <a:off x="152400" y="3496100"/>
            <a:ext cx="4633000" cy="461665"/>
          </a:xfrm>
          <a:prstGeom prst="rect">
            <a:avLst/>
          </a:prstGeom>
        </p:spPr>
        <p:txBody>
          <a:bodyPr wrap="none">
            <a:spAutoFit/>
          </a:bodyPr>
          <a:lstStyle/>
          <a:p>
            <a:r>
              <a:rPr lang="en-US" sz="2400" b="1" dirty="0" err="1">
                <a:solidFill>
                  <a:schemeClr val="bg1"/>
                </a:solidFill>
                <a:latin typeface="Arial Narrow" panose="020B0606020202030204" pitchFamily="34" charset="0"/>
              </a:rPr>
              <a:t>Utilizatorul</a:t>
            </a:r>
            <a:r>
              <a:rPr lang="en-US" sz="2400" b="1" dirty="0">
                <a:solidFill>
                  <a:schemeClr val="bg1"/>
                </a:solidFill>
                <a:latin typeface="Arial Narrow" panose="020B0606020202030204" pitchFamily="34" charset="0"/>
              </a:rPr>
              <a:t> are </a:t>
            </a:r>
            <a:r>
              <a:rPr lang="en-US" sz="2400" b="1" dirty="0" err="1">
                <a:solidFill>
                  <a:schemeClr val="bg1"/>
                </a:solidFill>
                <a:latin typeface="Arial Narrow" panose="020B0606020202030204" pitchFamily="34" charset="0"/>
              </a:rPr>
              <a:t>următoarele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drepturi</a:t>
            </a:r>
            <a:r>
              <a:rPr lang="en-US" sz="2400" b="1" dirty="0">
                <a:solidFill>
                  <a:schemeClr val="bg1"/>
                </a:solidFill>
                <a:latin typeface="Arial Narrow" panose="020B0606020202030204" pitchFamily="34" charset="0"/>
              </a:rPr>
              <a:t>: </a:t>
            </a:r>
          </a:p>
        </p:txBody>
      </p:sp>
      <p:sp>
        <p:nvSpPr>
          <p:cNvPr id="7" name="Rectangle 6"/>
          <p:cNvSpPr/>
          <p:nvPr/>
        </p:nvSpPr>
        <p:spPr>
          <a:xfrm>
            <a:off x="169459" y="3972550"/>
            <a:ext cx="8534400" cy="2677656"/>
          </a:xfrm>
          <a:prstGeom prst="rect">
            <a:avLst/>
          </a:prstGeom>
        </p:spPr>
        <p:txBody>
          <a:bodyPr wrap="square">
            <a:spAutoFit/>
          </a:bodyPr>
          <a:lstStyle/>
          <a:p>
            <a:pPr marL="285750" lvl="0" indent="-285750" algn="just">
              <a:buFont typeface="Arial" panose="020B0604020202020204" pitchFamily="34" charset="0"/>
              <a:buChar char="•"/>
            </a:pPr>
            <a:r>
              <a:rPr lang="en-US" sz="2400" b="1" dirty="0" err="1" smtClean="0">
                <a:solidFill>
                  <a:schemeClr val="bg1"/>
                </a:solidFill>
                <a:latin typeface="Arial Narrow" panose="020B0606020202030204" pitchFamily="34" charset="0"/>
              </a:rPr>
              <a:t>sa</a:t>
            </a:r>
            <a:r>
              <a:rPr lang="en-US" sz="2400" b="1" dirty="0" smtClean="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utilizeze</a:t>
            </a:r>
            <a:r>
              <a:rPr lang="en-US" sz="2400" b="1" dirty="0">
                <a:solidFill>
                  <a:schemeClr val="bg1"/>
                </a:solidFill>
                <a:latin typeface="Arial Narrow" panose="020B0606020202030204" pitchFamily="34" charset="0"/>
              </a:rPr>
              <a:t> liber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nediscriminatoriu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serviciul</a:t>
            </a:r>
            <a:r>
              <a:rPr lang="en-US" sz="2400" b="1" dirty="0">
                <a:solidFill>
                  <a:schemeClr val="bg1"/>
                </a:solidFill>
                <a:latin typeface="Arial Narrow" panose="020B0606020202030204" pitchFamily="34" charset="0"/>
              </a:rPr>
              <a:t> public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condiţiile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prevăzute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a:t>
            </a:r>
            <a:r>
              <a:rPr lang="en-US" sz="2400" b="1" dirty="0">
                <a:solidFill>
                  <a:schemeClr val="bg1"/>
                </a:solidFill>
                <a:latin typeface="Arial Narrow" panose="020B0606020202030204" pitchFamily="34" charset="0"/>
              </a:rPr>
              <a:t> contract;</a:t>
            </a:r>
          </a:p>
          <a:p>
            <a:pPr marL="285750" lvl="0" indent="-285750" algn="just">
              <a:buFont typeface="Arial" panose="020B0604020202020204" pitchFamily="34" charset="0"/>
              <a:buChar char="•"/>
            </a:pPr>
            <a:r>
              <a:rPr lang="en-US" sz="2400" b="1" dirty="0" err="1" smtClean="0">
                <a:solidFill>
                  <a:schemeClr val="bg1"/>
                </a:solidFill>
                <a:latin typeface="Arial Narrow" panose="020B0606020202030204" pitchFamily="34" charset="0"/>
              </a:rPr>
              <a:t>sa</a:t>
            </a:r>
            <a:r>
              <a:rPr lang="en-US" sz="2400" b="1" dirty="0" smtClean="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primească</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răspuns</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termen</a:t>
            </a:r>
            <a:r>
              <a:rPr lang="en-US" sz="2400" b="1" dirty="0">
                <a:solidFill>
                  <a:schemeClr val="bg1"/>
                </a:solidFill>
                <a:latin typeface="Arial Narrow" panose="020B0606020202030204" pitchFamily="34" charset="0"/>
              </a:rPr>
              <a:t> de maximum 30 de </a:t>
            </a:r>
            <a:r>
              <a:rPr lang="en-US" sz="2400" b="1" dirty="0" err="1">
                <a:solidFill>
                  <a:schemeClr val="bg1"/>
                </a:solidFill>
                <a:latin typeface="Arial Narrow" panose="020B0606020202030204" pitchFamily="34" charset="0"/>
              </a:rPr>
              <a:t>zile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calendaristice</a:t>
            </a:r>
            <a:r>
              <a:rPr lang="en-US" sz="2400" b="1" dirty="0">
                <a:solidFill>
                  <a:schemeClr val="bg1"/>
                </a:solidFill>
                <a:latin typeface="Arial Narrow" panose="020B0606020202030204" pitchFamily="34" charset="0"/>
              </a:rPr>
              <a:t>, la </a:t>
            </a:r>
            <a:r>
              <a:rPr lang="en-US" sz="2400" b="1" dirty="0" err="1">
                <a:solidFill>
                  <a:schemeClr val="bg1"/>
                </a:solidFill>
                <a:latin typeface="Arial Narrow" panose="020B0606020202030204" pitchFamily="34" charset="0"/>
              </a:rPr>
              <a:t>sesizările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adresate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operatorului</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privire</a:t>
            </a:r>
            <a:r>
              <a:rPr lang="en-US" sz="2400" b="1" dirty="0">
                <a:solidFill>
                  <a:schemeClr val="bg1"/>
                </a:solidFill>
                <a:latin typeface="Arial Narrow" panose="020B0606020202030204" pitchFamily="34" charset="0"/>
              </a:rPr>
              <a:t> la </a:t>
            </a:r>
            <a:r>
              <a:rPr lang="en-US" sz="2400" b="1" dirty="0" err="1">
                <a:solidFill>
                  <a:schemeClr val="bg1"/>
                </a:solidFill>
                <a:latin typeface="Arial Narrow" panose="020B0606020202030204" pitchFamily="34" charset="0"/>
              </a:rPr>
              <a:t>neîndeplinirea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unor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obligaţii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contractuale</a:t>
            </a:r>
            <a:endParaRPr lang="en-US" sz="2400" b="1" dirty="0">
              <a:solidFill>
                <a:schemeClr val="bg1"/>
              </a:solidFill>
              <a:latin typeface="Arial Narrow" panose="020B0606020202030204" pitchFamily="34" charset="0"/>
            </a:endParaRPr>
          </a:p>
          <a:p>
            <a:pPr marL="285750" lvl="0" indent="-285750" algn="just">
              <a:buFont typeface="Arial" panose="020B0604020202020204" pitchFamily="34" charset="0"/>
              <a:buChar char="•"/>
            </a:pPr>
            <a:r>
              <a:rPr lang="en-US" sz="2400" b="1" dirty="0" err="1" smtClean="0">
                <a:solidFill>
                  <a:schemeClr val="bg1"/>
                </a:solidFill>
                <a:latin typeface="Arial Narrow" panose="020B0606020202030204" pitchFamily="34" charset="0"/>
              </a:rPr>
              <a:t>sa</a:t>
            </a:r>
            <a:r>
              <a:rPr lang="en-US" sz="2400" b="1" dirty="0" smtClean="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solicite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scris</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verificarea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contoarelor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instalate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bransamentul</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propriu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defecte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sau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suspecte</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înregistrări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eronate</a:t>
            </a:r>
            <a:r>
              <a:rPr lang="en-US" sz="2400" b="1" dirty="0">
                <a:solidFill>
                  <a:schemeClr val="bg1"/>
                </a:solidFill>
                <a:latin typeface="Arial Narrow" panose="020B0606020202030204" pitchFamily="34" charset="0"/>
              </a:rPr>
              <a:t>;</a:t>
            </a:r>
          </a:p>
        </p:txBody>
      </p:sp>
    </p:spTree>
    <p:extLst>
      <p:ext uri="{BB962C8B-B14F-4D97-AF65-F5344CB8AC3E}">
        <p14:creationId xmlns:p14="http://schemas.microsoft.com/office/powerpoint/2010/main" val="8515199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52400" y="609600"/>
            <a:ext cx="4649030" cy="461665"/>
          </a:xfrm>
          <a:prstGeom prst="rect">
            <a:avLst/>
          </a:prstGeom>
        </p:spPr>
        <p:txBody>
          <a:bodyPr wrap="none">
            <a:spAutoFit/>
          </a:bodyPr>
          <a:lstStyle/>
          <a:p>
            <a:r>
              <a:rPr lang="en-US" sz="2400" b="1" dirty="0" err="1">
                <a:solidFill>
                  <a:schemeClr val="bg1"/>
                </a:solidFill>
                <a:latin typeface="Arial Narrow" panose="020B0606020202030204" pitchFamily="34" charset="0"/>
              </a:rPr>
              <a:t>Utilizatorul</a:t>
            </a:r>
            <a:r>
              <a:rPr lang="en-US" sz="2400" b="1" dirty="0">
                <a:solidFill>
                  <a:schemeClr val="bg1"/>
                </a:solidFill>
                <a:latin typeface="Arial Narrow" panose="020B0606020202030204" pitchFamily="34" charset="0"/>
              </a:rPr>
              <a:t> are </a:t>
            </a:r>
            <a:r>
              <a:rPr lang="en-US" sz="2400" b="1" dirty="0" err="1">
                <a:solidFill>
                  <a:schemeClr val="bg1"/>
                </a:solidFill>
                <a:latin typeface="Arial Narrow" panose="020B0606020202030204" pitchFamily="34" charset="0"/>
              </a:rPr>
              <a:t>următoarele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obligaţii</a:t>
            </a:r>
            <a:r>
              <a:rPr lang="en-US" sz="2400" b="1" dirty="0">
                <a:solidFill>
                  <a:schemeClr val="bg1"/>
                </a:solidFill>
                <a:latin typeface="Arial Narrow" panose="020B0606020202030204" pitchFamily="34" charset="0"/>
              </a:rPr>
              <a:t>: </a:t>
            </a:r>
          </a:p>
        </p:txBody>
      </p:sp>
      <p:sp>
        <p:nvSpPr>
          <p:cNvPr id="9" name="Rectangle 8"/>
          <p:cNvSpPr/>
          <p:nvPr/>
        </p:nvSpPr>
        <p:spPr>
          <a:xfrm>
            <a:off x="152400" y="1219200"/>
            <a:ext cx="8991600" cy="4524315"/>
          </a:xfrm>
          <a:prstGeom prst="rect">
            <a:avLst/>
          </a:prstGeom>
        </p:spPr>
        <p:txBody>
          <a:bodyPr wrap="square">
            <a:spAutoFit/>
          </a:bodyPr>
          <a:lstStyle/>
          <a:p>
            <a:pPr marL="285750" lvl="0" indent="-285750">
              <a:buFont typeface="Arial" panose="020B0604020202020204" pitchFamily="34" charset="0"/>
              <a:buChar char="•"/>
            </a:pPr>
            <a:r>
              <a:rPr lang="en-US" sz="2400" b="1" dirty="0" err="1" smtClean="0">
                <a:solidFill>
                  <a:schemeClr val="bg1"/>
                </a:solidFill>
                <a:latin typeface="Arial Narrow" panose="020B0606020202030204" pitchFamily="34" charset="0"/>
              </a:rPr>
              <a:t>sa</a:t>
            </a:r>
            <a:r>
              <a:rPr lang="en-US" sz="2400" b="1" dirty="0" smtClean="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respecte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normele</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exploatare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funcţionare</a:t>
            </a:r>
            <a:r>
              <a:rPr lang="en-US" sz="2400" b="1" dirty="0">
                <a:solidFill>
                  <a:schemeClr val="bg1"/>
                </a:solidFill>
                <a:latin typeface="Arial Narrow" panose="020B0606020202030204" pitchFamily="34" charset="0"/>
              </a:rPr>
              <a:t> a </a:t>
            </a:r>
            <a:r>
              <a:rPr lang="en-US" sz="2400" b="1" dirty="0" err="1">
                <a:solidFill>
                  <a:schemeClr val="bg1"/>
                </a:solidFill>
                <a:latin typeface="Arial Narrow" panose="020B0606020202030204" pitchFamily="34" charset="0"/>
              </a:rPr>
              <a:t>sistemelor</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prevăzute</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legislaţia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vigoare</a:t>
            </a:r>
            <a:r>
              <a:rPr lang="en-US" sz="2400" b="1" dirty="0">
                <a:solidFill>
                  <a:schemeClr val="bg1"/>
                </a:solidFill>
                <a:latin typeface="Arial Narrow" panose="020B0606020202030204" pitchFamily="34" charset="0"/>
              </a:rPr>
              <a:t>;</a:t>
            </a:r>
          </a:p>
          <a:p>
            <a:pPr marL="285750" lvl="0" indent="-285750">
              <a:buFont typeface="Arial" panose="020B0604020202020204" pitchFamily="34" charset="0"/>
              <a:buChar char="•"/>
            </a:pPr>
            <a:r>
              <a:rPr lang="en-US" sz="2400" b="1" dirty="0" err="1" smtClean="0">
                <a:solidFill>
                  <a:schemeClr val="bg1"/>
                </a:solidFill>
                <a:latin typeface="Arial Narrow" panose="020B0606020202030204" pitchFamily="34" charset="0"/>
              </a:rPr>
              <a:t>sa</a:t>
            </a:r>
            <a:r>
              <a:rPr lang="en-US" sz="2400" b="1" dirty="0" smtClean="0">
                <a:solidFill>
                  <a:schemeClr val="bg1"/>
                </a:solidFill>
                <a:latin typeface="Arial Narrow" panose="020B0606020202030204" pitchFamily="34" charset="0"/>
              </a:rPr>
              <a:t> </a:t>
            </a:r>
            <a:r>
              <a:rPr lang="en-US" sz="2400" b="1" dirty="0">
                <a:solidFill>
                  <a:schemeClr val="bg1"/>
                </a:solidFill>
                <a:latin typeface="Arial Narrow" panose="020B0606020202030204" pitchFamily="34" charset="0"/>
              </a:rPr>
              <a:t>nu </a:t>
            </a:r>
            <a:r>
              <a:rPr lang="en-US" sz="2400" b="1" dirty="0" err="1">
                <a:solidFill>
                  <a:schemeClr val="bg1"/>
                </a:solidFill>
                <a:latin typeface="Arial Narrow" panose="020B0606020202030204" pitchFamily="34" charset="0"/>
              </a:rPr>
              <a:t>folosească</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instalatia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interioară</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pompe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aspiratie</a:t>
            </a:r>
            <a:r>
              <a:rPr lang="en-US" sz="2400" b="1" dirty="0">
                <a:solidFill>
                  <a:schemeClr val="bg1"/>
                </a:solidFill>
                <a:latin typeface="Arial Narrow" panose="020B0606020202030204" pitchFamily="34" charset="0"/>
              </a:rPr>
              <a:t> din </a:t>
            </a:r>
            <a:r>
              <a:rPr lang="en-US" sz="2400" b="1" dirty="0" err="1">
                <a:solidFill>
                  <a:schemeClr val="bg1"/>
                </a:solidFill>
                <a:latin typeface="Arial Narrow" panose="020B0606020202030204" pitchFamily="34" charset="0"/>
              </a:rPr>
              <a:t>reţeaua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publica</a:t>
            </a:r>
            <a:r>
              <a:rPr lang="en-US" sz="2400" b="1" dirty="0">
                <a:solidFill>
                  <a:schemeClr val="bg1"/>
                </a:solidFill>
                <a:latin typeface="Arial Narrow" panose="020B0606020202030204" pitchFamily="34" charset="0"/>
              </a:rPr>
              <a:t>, direct </a:t>
            </a:r>
            <a:r>
              <a:rPr lang="en-US" sz="2400" b="1" dirty="0" err="1">
                <a:solidFill>
                  <a:schemeClr val="bg1"/>
                </a:solidFill>
                <a:latin typeface="Arial Narrow" panose="020B0606020202030204" pitchFamily="34" charset="0"/>
              </a:rPr>
              <a:t>sau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prin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bransamentul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a:t>
            </a:r>
          </a:p>
          <a:p>
            <a:pPr marL="285750" lvl="0" indent="-285750">
              <a:buFont typeface="Arial" panose="020B0604020202020204" pitchFamily="34" charset="0"/>
              <a:buChar char="•"/>
            </a:pPr>
            <a:r>
              <a:rPr lang="en-US" sz="2400" b="1" dirty="0" err="1" smtClean="0">
                <a:solidFill>
                  <a:schemeClr val="bg1"/>
                </a:solidFill>
                <a:latin typeface="Arial Narrow" panose="020B0606020202030204" pitchFamily="34" charset="0"/>
              </a:rPr>
              <a:t>sa</a:t>
            </a:r>
            <a:r>
              <a:rPr lang="en-US" sz="2400" b="1" dirty="0" smtClean="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aducă</a:t>
            </a:r>
            <a:r>
              <a:rPr lang="en-US" sz="2400" b="1" dirty="0">
                <a:solidFill>
                  <a:schemeClr val="bg1"/>
                </a:solidFill>
                <a:latin typeface="Arial Narrow" panose="020B0606020202030204" pitchFamily="34" charset="0"/>
              </a:rPr>
              <a:t> la </a:t>
            </a:r>
            <a:r>
              <a:rPr lang="en-US" sz="2400" b="1" dirty="0" err="1">
                <a:solidFill>
                  <a:schemeClr val="bg1"/>
                </a:solidFill>
                <a:latin typeface="Arial Narrow" panose="020B0606020202030204" pitchFamily="34" charset="0"/>
              </a:rPr>
              <a:t>cunostinta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operatorului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termen</a:t>
            </a:r>
            <a:r>
              <a:rPr lang="en-US" sz="2400" b="1" dirty="0">
                <a:solidFill>
                  <a:schemeClr val="bg1"/>
                </a:solidFill>
                <a:latin typeface="Arial Narrow" panose="020B0606020202030204" pitchFamily="34" charset="0"/>
              </a:rPr>
              <a:t> de 15 </a:t>
            </a:r>
            <a:r>
              <a:rPr lang="en-US" sz="2400" b="1" dirty="0" err="1">
                <a:solidFill>
                  <a:schemeClr val="bg1"/>
                </a:solidFill>
                <a:latin typeface="Arial Narrow" panose="020B0606020202030204" pitchFamily="34" charset="0"/>
              </a:rPr>
              <a:t>zile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lucrătoare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orice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modificare</a:t>
            </a:r>
            <a:r>
              <a:rPr lang="en-US" sz="2400" b="1" dirty="0">
                <a:solidFill>
                  <a:schemeClr val="bg1"/>
                </a:solidFill>
                <a:latin typeface="Arial Narrow" panose="020B0606020202030204" pitchFamily="34" charset="0"/>
              </a:rPr>
              <a:t> a </a:t>
            </a:r>
            <a:r>
              <a:rPr lang="en-US" sz="2400" b="1" dirty="0" err="1">
                <a:solidFill>
                  <a:schemeClr val="bg1"/>
                </a:solidFill>
                <a:latin typeface="Arial Narrow" panose="020B0606020202030204" pitchFamily="34" charset="0"/>
              </a:rPr>
              <a:t>datelor</a:t>
            </a:r>
            <a:r>
              <a:rPr lang="en-US" sz="2400" b="1" dirty="0">
                <a:solidFill>
                  <a:schemeClr val="bg1"/>
                </a:solidFill>
                <a:latin typeface="Arial Narrow" panose="020B0606020202030204" pitchFamily="34" charset="0"/>
              </a:rPr>
              <a:t> sale de </a:t>
            </a:r>
            <a:r>
              <a:rPr lang="en-US" sz="2400" b="1" dirty="0" err="1">
                <a:solidFill>
                  <a:schemeClr val="bg1"/>
                </a:solidFill>
                <a:latin typeface="Arial Narrow" panose="020B0606020202030204" pitchFamily="34" charset="0"/>
              </a:rPr>
              <a:t>identificare</a:t>
            </a:r>
            <a:r>
              <a:rPr lang="en-US" sz="2400" b="1" dirty="0">
                <a:solidFill>
                  <a:schemeClr val="bg1"/>
                </a:solidFill>
                <a:latin typeface="Arial Narrow" panose="020B0606020202030204" pitchFamily="34" charset="0"/>
              </a:rPr>
              <a:t>,</a:t>
            </a:r>
          </a:p>
          <a:p>
            <a:pPr marL="285750" lvl="0" indent="-285750">
              <a:buFont typeface="Arial" panose="020B0604020202020204" pitchFamily="34" charset="0"/>
              <a:buChar char="•"/>
            </a:pPr>
            <a:r>
              <a:rPr lang="en-US" sz="2400" b="1" dirty="0" err="1" smtClean="0">
                <a:solidFill>
                  <a:schemeClr val="bg1"/>
                </a:solidFill>
                <a:latin typeface="Arial Narrow" panose="020B0606020202030204" pitchFamily="34" charset="0"/>
              </a:rPr>
              <a:t>sa</a:t>
            </a:r>
            <a:r>
              <a:rPr lang="en-US" sz="2400" b="1" dirty="0" smtClean="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asigure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integritatea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întreţinerea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repararea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instalaţiilor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interioare</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a:t>
            </a:r>
          </a:p>
          <a:p>
            <a:pPr marL="285750" lvl="0" indent="-285750">
              <a:buFont typeface="Arial" panose="020B0604020202020204" pitchFamily="34" charset="0"/>
              <a:buChar char="•"/>
            </a:pPr>
            <a:r>
              <a:rPr lang="en-US" sz="2400" b="1" dirty="0" err="1" smtClean="0">
                <a:solidFill>
                  <a:schemeClr val="bg1"/>
                </a:solidFill>
                <a:latin typeface="Arial Narrow" panose="020B0606020202030204" pitchFamily="34" charset="0"/>
              </a:rPr>
              <a:t>sa</a:t>
            </a:r>
            <a:r>
              <a:rPr lang="en-US" sz="2400" b="1" dirty="0" smtClean="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solicite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rezilierea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contractului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încetarea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furnizarii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serviciului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termen</a:t>
            </a:r>
            <a:r>
              <a:rPr lang="en-US" sz="2400" b="1" dirty="0">
                <a:solidFill>
                  <a:schemeClr val="bg1"/>
                </a:solidFill>
                <a:latin typeface="Arial Narrow" panose="020B0606020202030204" pitchFamily="34" charset="0"/>
              </a:rPr>
              <a:t> de 15 </a:t>
            </a:r>
            <a:r>
              <a:rPr lang="en-US" sz="2400" b="1" dirty="0" err="1">
                <a:solidFill>
                  <a:schemeClr val="bg1"/>
                </a:solidFill>
                <a:latin typeface="Arial Narrow" panose="020B0606020202030204" pitchFamily="34" charset="0"/>
              </a:rPr>
              <a:t>zile</a:t>
            </a:r>
            <a:r>
              <a:rPr lang="en-US" sz="2400" b="1" dirty="0">
                <a:solidFill>
                  <a:schemeClr val="bg1"/>
                </a:solidFill>
                <a:latin typeface="Arial Narrow" panose="020B0606020202030204" pitchFamily="34" charset="0"/>
              </a:rPr>
              <a:t> de la </a:t>
            </a:r>
            <a:r>
              <a:rPr lang="en-US" sz="2400" b="1" dirty="0" err="1">
                <a:solidFill>
                  <a:schemeClr val="bg1"/>
                </a:solidFill>
                <a:latin typeface="Arial Narrow" panose="020B0606020202030204" pitchFamily="34" charset="0"/>
              </a:rPr>
              <a:t>înstrăinarea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imobilului</a:t>
            </a:r>
            <a:r>
              <a:rPr lang="en-US" sz="2400" b="1" dirty="0">
                <a:solidFill>
                  <a:schemeClr val="bg1"/>
                </a:solidFill>
                <a:latin typeface="Arial Narrow" panose="020B0606020202030204" pitchFamily="34" charset="0"/>
              </a:rPr>
              <a:t>;</a:t>
            </a:r>
          </a:p>
          <a:p>
            <a:pPr marL="285750" lvl="0" indent="-285750">
              <a:buFont typeface="Arial" panose="020B0604020202020204" pitchFamily="34" charset="0"/>
              <a:buChar char="•"/>
            </a:pPr>
            <a:r>
              <a:rPr lang="en-US" sz="2400" b="1" dirty="0" err="1" smtClean="0">
                <a:solidFill>
                  <a:schemeClr val="bg1"/>
                </a:solidFill>
                <a:latin typeface="Arial Narrow" panose="020B0606020202030204" pitchFamily="34" charset="0"/>
              </a:rPr>
              <a:t>sa</a:t>
            </a:r>
            <a:r>
              <a:rPr lang="en-US" sz="2400" b="1" dirty="0" smtClean="0">
                <a:solidFill>
                  <a:schemeClr val="bg1"/>
                </a:solidFill>
                <a:latin typeface="Arial Narrow" panose="020B0606020202030204" pitchFamily="34" charset="0"/>
              </a:rPr>
              <a:t> </a:t>
            </a:r>
            <a:r>
              <a:rPr lang="en-US" sz="2400" b="1" dirty="0">
                <a:solidFill>
                  <a:schemeClr val="bg1"/>
                </a:solidFill>
                <a:latin typeface="Arial Narrow" panose="020B0606020202030204" pitchFamily="34" charset="0"/>
              </a:rPr>
              <a:t>nu </a:t>
            </a:r>
            <a:r>
              <a:rPr lang="en-US" sz="2400" b="1" dirty="0" err="1">
                <a:solidFill>
                  <a:schemeClr val="bg1"/>
                </a:solidFill>
                <a:latin typeface="Arial Narrow" panose="020B0606020202030204" pitchFamily="34" charset="0"/>
              </a:rPr>
              <a:t>modifice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instalaţiile</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utilizare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interioare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aferente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unui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condominiu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decât</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acordul</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operatorului</a:t>
            </a:r>
            <a:r>
              <a:rPr lang="en-US" sz="2400" b="1" dirty="0">
                <a:solidFill>
                  <a:schemeClr val="bg1"/>
                </a:solidFill>
                <a:latin typeface="Arial Narrow" panose="020B0606020202030204" pitchFamily="34" charset="0"/>
              </a:rPr>
              <a:t>.</a:t>
            </a:r>
          </a:p>
        </p:txBody>
      </p:sp>
    </p:spTree>
    <p:extLst>
      <p:ext uri="{BB962C8B-B14F-4D97-AF65-F5344CB8AC3E}">
        <p14:creationId xmlns:p14="http://schemas.microsoft.com/office/powerpoint/2010/main" val="9417735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23566" y="0"/>
            <a:ext cx="7772400" cy="50519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smtClean="0">
                <a:solidFill>
                  <a:schemeClr val="bg1"/>
                </a:solidFill>
              </a:rPr>
              <a:t> 2. CUM SE CALCULEAZA APA METEORICA</a:t>
            </a:r>
            <a:endParaRPr lang="en-US" sz="2400" b="1" dirty="0">
              <a:solidFill>
                <a:schemeClr val="bg1"/>
              </a:solidFill>
            </a:endParaRPr>
          </a:p>
        </p:txBody>
      </p:sp>
      <p:sp>
        <p:nvSpPr>
          <p:cNvPr id="5" name="Rectangle 4"/>
          <p:cNvSpPr/>
          <p:nvPr/>
        </p:nvSpPr>
        <p:spPr>
          <a:xfrm>
            <a:off x="12376" y="560138"/>
            <a:ext cx="9131624" cy="2308324"/>
          </a:xfrm>
          <a:prstGeom prst="rect">
            <a:avLst/>
          </a:prstGeom>
        </p:spPr>
        <p:txBody>
          <a:bodyPr wrap="square">
            <a:spAutoFit/>
          </a:bodyPr>
          <a:lstStyle/>
          <a:p>
            <a:pPr algn="just"/>
            <a:r>
              <a:rPr lang="en-US" sz="2400" b="1" dirty="0" smtClean="0">
                <a:solidFill>
                  <a:schemeClr val="bg1"/>
                </a:solidFill>
                <a:latin typeface="Arial Narrow" panose="020B0606020202030204" pitchFamily="34" charset="0"/>
              </a:rPr>
              <a:t>     </a:t>
            </a:r>
            <a:r>
              <a:rPr lang="en-US" sz="2400" b="1" dirty="0" err="1" smtClean="0">
                <a:solidFill>
                  <a:schemeClr val="bg1"/>
                </a:solidFill>
                <a:latin typeface="Arial Narrow" panose="020B0606020202030204" pitchFamily="34" charset="0"/>
              </a:rPr>
              <a:t>Facturarea</a:t>
            </a:r>
            <a:r>
              <a:rPr lang="en-US" sz="2400" b="1" dirty="0" smtClean="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serviciului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preluare</a:t>
            </a:r>
            <a:r>
              <a:rPr lang="en-US" sz="2400" b="1" dirty="0">
                <a:solidFill>
                  <a:schemeClr val="bg1"/>
                </a:solidFill>
                <a:latin typeface="Arial Narrow" panose="020B0606020202030204" pitchFamily="34" charset="0"/>
              </a:rPr>
              <a:t> a </a:t>
            </a:r>
            <a:r>
              <a:rPr lang="en-US" sz="2400" b="1" dirty="0" err="1">
                <a:solidFill>
                  <a:schemeClr val="bg1"/>
                </a:solidFill>
                <a:latin typeface="Arial Narrow" panose="020B0606020202030204" pitchFamily="34" charset="0"/>
              </a:rPr>
              <a:t>cantitatii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meteorica</a:t>
            </a:r>
            <a:r>
              <a:rPr lang="en-US" sz="2400" b="1" dirty="0">
                <a:solidFill>
                  <a:schemeClr val="bg1"/>
                </a:solidFill>
                <a:latin typeface="Arial Narrow" panose="020B0606020202030204" pitchFamily="34" charset="0"/>
              </a:rPr>
              <a:t> in </a:t>
            </a:r>
            <a:r>
              <a:rPr lang="en-US" sz="2400" b="1" dirty="0" err="1">
                <a:solidFill>
                  <a:schemeClr val="bg1"/>
                </a:solidFill>
                <a:latin typeface="Arial Narrow" panose="020B0606020202030204" pitchFamily="34" charset="0"/>
              </a:rPr>
              <a:t>reteaua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publica</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se </a:t>
            </a:r>
            <a:r>
              <a:rPr lang="en-US" sz="2400" b="1" dirty="0" err="1">
                <a:solidFill>
                  <a:schemeClr val="bg1"/>
                </a:solidFill>
                <a:latin typeface="Arial Narrow" panose="020B0606020202030204" pitchFamily="34" charset="0"/>
              </a:rPr>
              <a:t>realizeaza</a:t>
            </a:r>
            <a:r>
              <a:rPr lang="en-US" sz="2400" b="1" dirty="0">
                <a:solidFill>
                  <a:schemeClr val="bg1"/>
                </a:solidFill>
                <a:latin typeface="Arial Narrow" panose="020B0606020202030204" pitchFamily="34" charset="0"/>
              </a:rPr>
              <a:t> in </a:t>
            </a:r>
            <a:r>
              <a:rPr lang="en-US" sz="2400" b="1" dirty="0" err="1">
                <a:solidFill>
                  <a:schemeClr val="bg1"/>
                </a:solidFill>
                <a:latin typeface="Arial Narrow" panose="020B0606020202030204" pitchFamily="34" charset="0"/>
              </a:rPr>
              <a:t>conformitate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prevederile</a:t>
            </a:r>
            <a:r>
              <a:rPr lang="en-US" sz="2400" b="1" dirty="0">
                <a:solidFill>
                  <a:schemeClr val="bg1"/>
                </a:solidFill>
                <a:latin typeface="Arial Narrow" panose="020B0606020202030204" pitchFamily="34" charset="0"/>
              </a:rPr>
              <a:t> din </a:t>
            </a:r>
            <a:r>
              <a:rPr lang="en-US" sz="2400" b="1" dirty="0" err="1">
                <a:solidFill>
                  <a:schemeClr val="bg1"/>
                </a:solidFill>
                <a:latin typeface="Arial Narrow" panose="020B0606020202030204" pitchFamily="34" charset="0"/>
              </a:rPr>
              <a:t>contractul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furnizare</a:t>
            </a:r>
            <a:r>
              <a:rPr lang="en-US" sz="2400" b="1" dirty="0">
                <a:solidFill>
                  <a:schemeClr val="bg1"/>
                </a:solidFill>
                <a:latin typeface="Arial Narrow" panose="020B0606020202030204" pitchFamily="34" charset="0"/>
              </a:rPr>
              <a:t>/</a:t>
            </a:r>
            <a:r>
              <a:rPr lang="en-US" sz="2400" b="1" dirty="0" err="1">
                <a:solidFill>
                  <a:schemeClr val="bg1"/>
                </a:solidFill>
                <a:latin typeface="Arial Narrow" panose="020B0606020202030204" pitchFamily="34" charset="0"/>
              </a:rPr>
              <a:t>prestare</a:t>
            </a:r>
            <a:r>
              <a:rPr lang="en-US" sz="2400" b="1" dirty="0">
                <a:solidFill>
                  <a:schemeClr val="bg1"/>
                </a:solidFill>
                <a:latin typeface="Arial Narrow" panose="020B0606020202030204" pitchFamily="34" charset="0"/>
              </a:rPr>
              <a:t> a </a:t>
            </a:r>
            <a:r>
              <a:rPr lang="en-US" sz="2400" b="1" dirty="0" err="1">
                <a:solidFill>
                  <a:schemeClr val="bg1"/>
                </a:solidFill>
                <a:latin typeface="Arial Narrow" panose="020B0606020202030204" pitchFamily="34" charset="0"/>
              </a:rPr>
              <a:t>serviciului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incheiat</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intre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parti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respectarea</a:t>
            </a:r>
            <a:r>
              <a:rPr lang="en-US" sz="2400" b="1" dirty="0">
                <a:solidFill>
                  <a:schemeClr val="bg1"/>
                </a:solidFill>
                <a:latin typeface="Arial Narrow" panose="020B0606020202030204" pitchFamily="34" charset="0"/>
              </a:rPr>
              <a:t> </a:t>
            </a:r>
            <a:r>
              <a:rPr lang="en-US" sz="2400" b="1" i="1" dirty="0">
                <a:solidFill>
                  <a:schemeClr val="bg1"/>
                </a:solidFill>
                <a:latin typeface="Arial Narrow" panose="020B0606020202030204" pitchFamily="34" charset="0"/>
              </a:rPr>
              <a:t>art. 215 din</a:t>
            </a:r>
            <a:r>
              <a:rPr lang="en-US" sz="2400" b="1" dirty="0">
                <a:solidFill>
                  <a:schemeClr val="bg1"/>
                </a:solidFill>
                <a:latin typeface="Arial Narrow" panose="020B0606020202030204" pitchFamily="34" charset="0"/>
              </a:rPr>
              <a:t> </a:t>
            </a:r>
            <a:r>
              <a:rPr lang="en-US" sz="2400" b="1" i="1" dirty="0">
                <a:solidFill>
                  <a:schemeClr val="bg1"/>
                </a:solidFill>
                <a:latin typeface="Arial Narrow" panose="020B0606020202030204" pitchFamily="34" charset="0"/>
              </a:rPr>
              <a:t>ORDIN nr. 88 din 20 </a:t>
            </a:r>
            <a:r>
              <a:rPr lang="en-US" sz="2400" b="1" i="1" dirty="0" err="1">
                <a:solidFill>
                  <a:schemeClr val="bg1"/>
                </a:solidFill>
                <a:latin typeface="Arial Narrow" panose="020B0606020202030204" pitchFamily="34" charset="0"/>
              </a:rPr>
              <a:t>martie</a:t>
            </a:r>
            <a:r>
              <a:rPr lang="en-US" sz="2400" b="1" i="1" dirty="0">
                <a:solidFill>
                  <a:schemeClr val="bg1"/>
                </a:solidFill>
                <a:latin typeface="Arial Narrow" panose="020B0606020202030204" pitchFamily="34" charset="0"/>
              </a:rPr>
              <a:t> 2007 </a:t>
            </a:r>
            <a:r>
              <a:rPr lang="en-US" sz="2400" b="1" i="1" dirty="0" err="1">
                <a:solidFill>
                  <a:schemeClr val="bg1"/>
                </a:solidFill>
                <a:latin typeface="Arial Narrow" panose="020B0606020202030204" pitchFamily="34" charset="0"/>
              </a:rPr>
              <a:t>pentru</a:t>
            </a:r>
            <a:r>
              <a:rPr lang="en-US" sz="2400" b="1" i="1" dirty="0">
                <a:solidFill>
                  <a:schemeClr val="bg1"/>
                </a:solidFill>
                <a:latin typeface="Arial Narrow" panose="020B0606020202030204" pitchFamily="34" charset="0"/>
              </a:rPr>
              <a:t> </a:t>
            </a:r>
            <a:r>
              <a:rPr lang="en-US" sz="2400" b="1" i="1" dirty="0" err="1">
                <a:solidFill>
                  <a:schemeClr val="bg1"/>
                </a:solidFill>
                <a:latin typeface="Arial Narrow" panose="020B0606020202030204" pitchFamily="34" charset="0"/>
              </a:rPr>
              <a:t>aprobarea</a:t>
            </a:r>
            <a:r>
              <a:rPr lang="en-US" sz="2400" b="1" i="1" dirty="0">
                <a:solidFill>
                  <a:schemeClr val="bg1"/>
                </a:solidFill>
                <a:latin typeface="Arial Narrow" panose="020B0606020202030204" pitchFamily="34" charset="0"/>
              </a:rPr>
              <a:t> </a:t>
            </a:r>
            <a:r>
              <a:rPr lang="en-US" sz="2400" b="1" i="1" dirty="0" err="1">
                <a:solidFill>
                  <a:schemeClr val="bg1"/>
                </a:solidFill>
                <a:latin typeface="Arial Narrow" panose="020B0606020202030204" pitchFamily="34" charset="0"/>
              </a:rPr>
              <a:t>Regulamentului-cadru</a:t>
            </a:r>
            <a:r>
              <a:rPr lang="en-US" sz="2400" b="1" i="1" dirty="0">
                <a:solidFill>
                  <a:schemeClr val="bg1"/>
                </a:solidFill>
                <a:latin typeface="Arial Narrow" panose="020B0606020202030204" pitchFamily="34" charset="0"/>
              </a:rPr>
              <a:t> al </a:t>
            </a:r>
            <a:r>
              <a:rPr lang="en-US" sz="2400" b="1" i="1" dirty="0" err="1">
                <a:solidFill>
                  <a:schemeClr val="bg1"/>
                </a:solidFill>
                <a:latin typeface="Arial Narrow" panose="020B0606020202030204" pitchFamily="34" charset="0"/>
              </a:rPr>
              <a:t>serviciului</a:t>
            </a:r>
            <a:r>
              <a:rPr lang="en-US" sz="2400" b="1" i="1" dirty="0">
                <a:solidFill>
                  <a:schemeClr val="bg1"/>
                </a:solidFill>
                <a:latin typeface="Arial Narrow" panose="020B0606020202030204" pitchFamily="34" charset="0"/>
              </a:rPr>
              <a:t> de </a:t>
            </a:r>
            <a:r>
              <a:rPr lang="en-US" sz="2400" b="1" i="1" dirty="0" err="1">
                <a:solidFill>
                  <a:schemeClr val="bg1"/>
                </a:solidFill>
                <a:latin typeface="Arial Narrow" panose="020B0606020202030204" pitchFamily="34" charset="0"/>
              </a:rPr>
              <a:t>alimentare</a:t>
            </a:r>
            <a:r>
              <a:rPr lang="en-US" sz="2400" b="1" i="1" dirty="0">
                <a:solidFill>
                  <a:schemeClr val="bg1"/>
                </a:solidFill>
                <a:latin typeface="Arial Narrow" panose="020B0606020202030204" pitchFamily="34" charset="0"/>
              </a:rPr>
              <a:t> cu </a:t>
            </a:r>
            <a:r>
              <a:rPr lang="en-US" sz="2400" b="1" i="1" dirty="0" err="1">
                <a:solidFill>
                  <a:schemeClr val="bg1"/>
                </a:solidFill>
                <a:latin typeface="Arial Narrow" panose="020B0606020202030204" pitchFamily="34" charset="0"/>
              </a:rPr>
              <a:t>apa</a:t>
            </a:r>
            <a:r>
              <a:rPr lang="en-US" sz="2400" b="1" i="1" dirty="0">
                <a:solidFill>
                  <a:schemeClr val="bg1"/>
                </a:solidFill>
                <a:latin typeface="Arial Narrow" panose="020B0606020202030204" pitchFamily="34" charset="0"/>
              </a:rPr>
              <a:t> </a:t>
            </a:r>
            <a:r>
              <a:rPr lang="en-US" sz="2400" b="1" i="1" dirty="0" err="1">
                <a:solidFill>
                  <a:schemeClr val="bg1"/>
                </a:solidFill>
                <a:latin typeface="Arial Narrow" panose="020B0606020202030204" pitchFamily="34" charset="0"/>
              </a:rPr>
              <a:t>si</a:t>
            </a:r>
            <a:r>
              <a:rPr lang="en-US" sz="2400" b="1" i="1" dirty="0">
                <a:solidFill>
                  <a:schemeClr val="bg1"/>
                </a:solidFill>
                <a:latin typeface="Arial Narrow" panose="020B0606020202030204" pitchFamily="34" charset="0"/>
              </a:rPr>
              <a:t> de </a:t>
            </a:r>
            <a:r>
              <a:rPr lang="en-US" sz="2400" b="1" i="1" dirty="0" err="1">
                <a:solidFill>
                  <a:schemeClr val="bg1"/>
                </a:solidFill>
                <a:latin typeface="Arial Narrow" panose="020B0606020202030204" pitchFamily="34" charset="0"/>
              </a:rPr>
              <a:t>canalizare</a:t>
            </a:r>
            <a:r>
              <a:rPr lang="en-US" sz="2400" b="1" i="1" dirty="0">
                <a:solidFill>
                  <a:schemeClr val="bg1"/>
                </a:solidFill>
                <a:latin typeface="Arial Narrow" panose="020B0606020202030204" pitchFamily="34" charset="0"/>
              </a:rPr>
              <a:t>.</a:t>
            </a:r>
            <a:endParaRPr lang="en-US" sz="2400" b="1" dirty="0">
              <a:solidFill>
                <a:schemeClr val="bg1"/>
              </a:solidFill>
              <a:latin typeface="Arial Narrow" panose="020B0606020202030204" pitchFamily="34" charset="0"/>
            </a:endParaRPr>
          </a:p>
        </p:txBody>
      </p:sp>
      <p:sp>
        <p:nvSpPr>
          <p:cNvPr id="6" name="Rectangle 5"/>
          <p:cNvSpPr/>
          <p:nvPr/>
        </p:nvSpPr>
        <p:spPr>
          <a:xfrm>
            <a:off x="0" y="3032120"/>
            <a:ext cx="9131623" cy="3785652"/>
          </a:xfrm>
          <a:prstGeom prst="rect">
            <a:avLst/>
          </a:prstGeom>
        </p:spPr>
        <p:txBody>
          <a:bodyPr wrap="square">
            <a:spAutoFit/>
          </a:bodyPr>
          <a:lstStyle/>
          <a:p>
            <a:pPr algn="just"/>
            <a:r>
              <a:rPr lang="en-US" sz="2400" b="1" dirty="0" smtClean="0">
                <a:solidFill>
                  <a:schemeClr val="bg1"/>
                </a:solidFill>
                <a:latin typeface="Arial Narrow" panose="020B0606020202030204" pitchFamily="34" charset="0"/>
              </a:rPr>
              <a:t>(</a:t>
            </a:r>
            <a:r>
              <a:rPr lang="en-US" sz="2400" b="1" dirty="0">
                <a:solidFill>
                  <a:schemeClr val="bg1"/>
                </a:solidFill>
                <a:latin typeface="Arial Narrow" panose="020B0606020202030204" pitchFamily="34" charset="0"/>
              </a:rPr>
              <a:t>1) </a:t>
            </a:r>
            <a:r>
              <a:rPr lang="en-US" sz="2400" b="1" dirty="0" err="1">
                <a:solidFill>
                  <a:schemeClr val="bg1"/>
                </a:solidFill>
                <a:latin typeface="Arial Narrow" panose="020B0606020202030204" pitchFamily="34" charset="0"/>
              </a:rPr>
              <a:t>Cantitatea</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meteorica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preluată</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reţeaua</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 se </a:t>
            </a:r>
            <a:r>
              <a:rPr lang="en-US" sz="2400" b="1" dirty="0" err="1">
                <a:solidFill>
                  <a:schemeClr val="bg1"/>
                </a:solidFill>
                <a:latin typeface="Arial Narrow" panose="020B0606020202030204" pitchFamily="34" charset="0"/>
              </a:rPr>
              <a:t>determina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prin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înmulţirea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cantităţii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specifice</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meteorica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comunicată</a:t>
            </a:r>
            <a:r>
              <a:rPr lang="en-US" sz="2400" b="1" dirty="0">
                <a:solidFill>
                  <a:schemeClr val="bg1"/>
                </a:solidFill>
                <a:latin typeface="Arial Narrow" panose="020B0606020202030204" pitchFamily="34" charset="0"/>
              </a:rPr>
              <a:t> de A.N.M. </a:t>
            </a:r>
            <a:r>
              <a:rPr lang="en-US" sz="2400" b="1" dirty="0" err="1">
                <a:solidFill>
                  <a:schemeClr val="bg1"/>
                </a:solidFill>
                <a:latin typeface="Arial Narrow" panose="020B0606020202030204" pitchFamily="34" charset="0"/>
              </a:rPr>
              <a:t>pentru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luna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anterioară</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emiterii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facturii</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suprafeţele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totale</a:t>
            </a:r>
            <a:r>
              <a:rPr lang="en-US" sz="2400" b="1" dirty="0">
                <a:solidFill>
                  <a:schemeClr val="bg1"/>
                </a:solidFill>
                <a:latin typeface="Arial Narrow" panose="020B0606020202030204" pitchFamily="34" charset="0"/>
              </a:rPr>
              <a:t> ale </a:t>
            </a:r>
            <a:r>
              <a:rPr lang="en-US" sz="2400" b="1" dirty="0" err="1">
                <a:solidFill>
                  <a:schemeClr val="bg1"/>
                </a:solidFill>
                <a:latin typeface="Arial Narrow" panose="020B0606020202030204" pitchFamily="34" charset="0"/>
              </a:rPr>
              <a:t>incintelor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construite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neconstruite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declarate</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fiecare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utilizator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şi</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coeficienţii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scurgere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recomandaţi</a:t>
            </a:r>
            <a:r>
              <a:rPr lang="en-US" sz="2400" b="1" dirty="0">
                <a:solidFill>
                  <a:schemeClr val="bg1"/>
                </a:solidFill>
                <a:latin typeface="Arial Narrow" panose="020B0606020202030204" pitchFamily="34" charset="0"/>
              </a:rPr>
              <a:t> de SR 1846-2:2007. </a:t>
            </a:r>
          </a:p>
          <a:p>
            <a:pPr algn="just"/>
            <a:r>
              <a:rPr lang="en-US" sz="2400" b="1" dirty="0">
                <a:solidFill>
                  <a:schemeClr val="bg1"/>
                </a:solidFill>
                <a:latin typeface="Arial Narrow" panose="020B0606020202030204" pitchFamily="34" charset="0"/>
              </a:rPr>
              <a:t>(2) </a:t>
            </a:r>
            <a:r>
              <a:rPr lang="en-US" sz="2400" b="1" dirty="0" err="1">
                <a:solidFill>
                  <a:schemeClr val="bg1"/>
                </a:solidFill>
                <a:latin typeface="Arial Narrow" panose="020B0606020202030204" pitchFamily="34" charset="0"/>
              </a:rPr>
              <a:t>În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cadrul</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contractelor</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furnizare</a:t>
            </a:r>
            <a:r>
              <a:rPr lang="en-US" sz="2400" b="1" dirty="0">
                <a:solidFill>
                  <a:schemeClr val="bg1"/>
                </a:solidFill>
                <a:latin typeface="Arial Narrow" panose="020B0606020202030204" pitchFamily="34" charset="0"/>
              </a:rPr>
              <a:t> se </a:t>
            </a:r>
            <a:r>
              <a:rPr lang="en-US" sz="2400" b="1" dirty="0" err="1">
                <a:solidFill>
                  <a:schemeClr val="bg1"/>
                </a:solidFill>
                <a:latin typeface="Arial Narrow" panose="020B0606020202030204" pitchFamily="34" charset="0"/>
              </a:rPr>
              <a:t>vor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putea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utiliza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formule</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calcul</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analitic</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aplicabile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fiecărui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utilizator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sau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norme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specifice</a:t>
            </a:r>
            <a:r>
              <a:rPr lang="en-US" sz="2400" b="1" dirty="0">
                <a:solidFill>
                  <a:schemeClr val="bg1"/>
                </a:solidFill>
                <a:latin typeface="Arial Narrow" panose="020B0606020202030204" pitchFamily="34" charset="0"/>
              </a:rPr>
              <a:t> locale, </a:t>
            </a:r>
            <a:r>
              <a:rPr lang="en-US" sz="2400" b="1" dirty="0" err="1">
                <a:solidFill>
                  <a:schemeClr val="bg1"/>
                </a:solidFill>
                <a:latin typeface="Arial Narrow" panose="020B0606020202030204" pitchFamily="34" charset="0"/>
              </a:rPr>
              <a:t>pe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categorii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utilizatori</a:t>
            </a:r>
            <a:r>
              <a:rPr lang="en-US" sz="2400" b="1" dirty="0">
                <a:solidFill>
                  <a:schemeClr val="bg1"/>
                </a:solidFill>
                <a:latin typeface="Arial Narrow" panose="020B0606020202030204" pitchFamily="34" charset="0"/>
              </a:rPr>
              <a:t>, determinate tot </a:t>
            </a:r>
            <a:r>
              <a:rPr lang="en-US" sz="2400" b="1" dirty="0" err="1">
                <a:solidFill>
                  <a:schemeClr val="bg1"/>
                </a:solidFill>
                <a:latin typeface="Arial Narrow" panose="020B0606020202030204" pitchFamily="34" charset="0"/>
              </a:rPr>
              <a:t>analitic</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baza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prevederilor</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alineatului</a:t>
            </a:r>
            <a:r>
              <a:rPr lang="en-US" sz="2400" b="1" dirty="0">
                <a:solidFill>
                  <a:schemeClr val="bg1"/>
                </a:solidFill>
                <a:latin typeface="Arial Narrow" panose="020B0606020202030204" pitchFamily="34" charset="0"/>
              </a:rPr>
              <a:t> (1). </a:t>
            </a:r>
            <a:r>
              <a:rPr lang="en-US" sz="2400" b="1" dirty="0" err="1">
                <a:solidFill>
                  <a:schemeClr val="bg1"/>
                </a:solidFill>
                <a:latin typeface="Arial Narrow" panose="020B0606020202030204" pitchFamily="34" charset="0"/>
              </a:rPr>
              <a:t>Indiferent</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varianta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aleasă</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în</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documentele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menţionate</a:t>
            </a:r>
            <a:r>
              <a:rPr lang="en-US" sz="2400" b="1" dirty="0">
                <a:solidFill>
                  <a:schemeClr val="bg1"/>
                </a:solidFill>
                <a:latin typeface="Arial Narrow" panose="020B0606020202030204" pitchFamily="34" charset="0"/>
              </a:rPr>
              <a:t> se </a:t>
            </a:r>
            <a:r>
              <a:rPr lang="en-US" sz="2400" b="1" dirty="0" err="1">
                <a:solidFill>
                  <a:schemeClr val="bg1"/>
                </a:solidFill>
                <a:latin typeface="Arial Narrow" panose="020B0606020202030204" pitchFamily="34" charset="0"/>
              </a:rPr>
              <a:t>va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evidenţia</a:t>
            </a:r>
            <a:r>
              <a:rPr lang="en-US" sz="2400" b="1" dirty="0">
                <a:solidFill>
                  <a:schemeClr val="bg1"/>
                </a:solidFill>
                <a:latin typeface="Arial Narrow" panose="020B0606020202030204" pitchFamily="34" charset="0"/>
              </a:rPr>
              <a:t> formula de </a:t>
            </a:r>
            <a:r>
              <a:rPr lang="en-US" sz="2400" b="1" dirty="0" err="1">
                <a:solidFill>
                  <a:schemeClr val="bg1"/>
                </a:solidFill>
                <a:latin typeface="Arial Narrow" panose="020B0606020202030204" pitchFamily="34" charset="0"/>
              </a:rPr>
              <a:t>determinare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folosită</a:t>
            </a:r>
            <a:r>
              <a:rPr lang="en-US" sz="2400" b="1" dirty="0">
                <a:solidFill>
                  <a:schemeClr val="bg1"/>
                </a:solidFill>
                <a:latin typeface="Arial Narrow" panose="020B0606020202030204" pitchFamily="34" charset="0"/>
              </a:rPr>
              <a:t>. </a:t>
            </a:r>
          </a:p>
        </p:txBody>
      </p:sp>
    </p:spTree>
    <p:extLst>
      <p:ext uri="{BB962C8B-B14F-4D97-AF65-F5344CB8AC3E}">
        <p14:creationId xmlns:p14="http://schemas.microsoft.com/office/powerpoint/2010/main" val="16571344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33662"/>
            <a:ext cx="8991600" cy="830997"/>
          </a:xfrm>
          <a:prstGeom prst="rect">
            <a:avLst/>
          </a:prstGeom>
        </p:spPr>
        <p:txBody>
          <a:bodyPr wrap="square">
            <a:spAutoFit/>
          </a:bodyPr>
          <a:lstStyle/>
          <a:p>
            <a:r>
              <a:rPr lang="en-US" sz="2400" b="1" dirty="0" smtClean="0">
                <a:solidFill>
                  <a:schemeClr val="bg1"/>
                </a:solidFill>
                <a:latin typeface="Arial Narrow" panose="020B0606020202030204" pitchFamily="34" charset="0"/>
              </a:rPr>
              <a:t>     Conform </a:t>
            </a:r>
            <a:r>
              <a:rPr lang="en-US" sz="2400" b="1" dirty="0" err="1">
                <a:solidFill>
                  <a:schemeClr val="bg1"/>
                </a:solidFill>
                <a:latin typeface="Arial Narrow" panose="020B0606020202030204" pitchFamily="34" charset="0"/>
              </a:rPr>
              <a:t>prevederilor</a:t>
            </a:r>
            <a:r>
              <a:rPr lang="en-US" sz="2400" b="1" dirty="0">
                <a:solidFill>
                  <a:schemeClr val="bg1"/>
                </a:solidFill>
                <a:latin typeface="Arial Narrow" panose="020B0606020202030204" pitchFamily="34" charset="0"/>
              </a:rPr>
              <a:t> din </a:t>
            </a:r>
            <a:r>
              <a:rPr lang="en-US" sz="2400" b="1" dirty="0" err="1">
                <a:solidFill>
                  <a:schemeClr val="bg1"/>
                </a:solidFill>
                <a:latin typeface="Arial Narrow" panose="020B0606020202030204" pitchFamily="34" charset="0"/>
              </a:rPr>
              <a:t>contractul</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furnizare</a:t>
            </a:r>
            <a:r>
              <a:rPr lang="en-US" sz="2400" b="1" dirty="0">
                <a:solidFill>
                  <a:schemeClr val="bg1"/>
                </a:solidFill>
                <a:latin typeface="Arial Narrow" panose="020B0606020202030204" pitchFamily="34" charset="0"/>
              </a:rPr>
              <a:t>/</a:t>
            </a:r>
            <a:r>
              <a:rPr lang="en-US" sz="2400" b="1" dirty="0" err="1">
                <a:solidFill>
                  <a:schemeClr val="bg1"/>
                </a:solidFill>
                <a:latin typeface="Arial Narrow" panose="020B0606020202030204" pitchFamily="34" charset="0"/>
              </a:rPr>
              <a:t>prestare</a:t>
            </a:r>
            <a:r>
              <a:rPr lang="en-US" sz="2400" b="1" dirty="0">
                <a:solidFill>
                  <a:schemeClr val="bg1"/>
                </a:solidFill>
                <a:latin typeface="Arial Narrow" panose="020B0606020202030204" pitchFamily="34" charset="0"/>
              </a:rPr>
              <a:t> a </a:t>
            </a:r>
            <a:r>
              <a:rPr lang="en-US" sz="2400" b="1" dirty="0" err="1">
                <a:solidFill>
                  <a:schemeClr val="bg1"/>
                </a:solidFill>
                <a:latin typeface="Arial Narrow" panose="020B0606020202030204" pitchFamily="34" charset="0"/>
              </a:rPr>
              <a:t>serviciului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alimentare</a:t>
            </a:r>
            <a:r>
              <a:rPr lang="en-US" sz="2400" b="1" dirty="0">
                <a:solidFill>
                  <a:schemeClr val="bg1"/>
                </a:solidFill>
                <a:latin typeface="Arial Narrow" panose="020B0606020202030204" pitchFamily="34" charset="0"/>
              </a:rPr>
              <a:t> cu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canalizare</a:t>
            </a:r>
            <a:r>
              <a:rPr lang="en-US" sz="2400" b="1" dirty="0">
                <a:solidFill>
                  <a:schemeClr val="bg1"/>
                </a:solidFill>
                <a:latin typeface="Arial Narrow" panose="020B0606020202030204" pitchFamily="34" charset="0"/>
              </a:rPr>
              <a:t>,</a:t>
            </a:r>
          </a:p>
        </p:txBody>
      </p:sp>
      <p:sp>
        <p:nvSpPr>
          <p:cNvPr id="5" name="Rectangle 4"/>
          <p:cNvSpPr/>
          <p:nvPr/>
        </p:nvSpPr>
        <p:spPr>
          <a:xfrm>
            <a:off x="152400" y="1307900"/>
            <a:ext cx="8991600" cy="2677656"/>
          </a:xfrm>
          <a:prstGeom prst="rect">
            <a:avLst/>
          </a:prstGeom>
        </p:spPr>
        <p:txBody>
          <a:bodyPr wrap="square">
            <a:spAutoFit/>
          </a:bodyPr>
          <a:lstStyle/>
          <a:p>
            <a:r>
              <a:rPr lang="en-US" sz="2400" b="1" dirty="0">
                <a:solidFill>
                  <a:schemeClr val="bg1"/>
                </a:solidFill>
                <a:latin typeface="Arial Narrow" panose="020B0606020202030204" pitchFamily="34" charset="0"/>
              </a:rPr>
              <a:t>Formula de </a:t>
            </a:r>
            <a:r>
              <a:rPr lang="en-US" sz="2400" b="1" dirty="0" err="1">
                <a:solidFill>
                  <a:schemeClr val="bg1"/>
                </a:solidFill>
                <a:latin typeface="Arial Narrow" panose="020B0606020202030204" pitchFamily="34" charset="0"/>
              </a:rPr>
              <a:t>calcul</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utilizata</a:t>
            </a:r>
            <a:r>
              <a:rPr lang="en-US" sz="2400" b="1" dirty="0">
                <a:solidFill>
                  <a:schemeClr val="bg1"/>
                </a:solidFill>
                <a:latin typeface="Arial Narrow" panose="020B0606020202030204" pitchFamily="34" charset="0"/>
              </a:rPr>
              <a:t> : Q=(</a:t>
            </a:r>
            <a:r>
              <a:rPr lang="en-US" sz="2400" b="1" dirty="0" err="1">
                <a:solidFill>
                  <a:schemeClr val="bg1"/>
                </a:solidFill>
                <a:latin typeface="Arial Narrow" panose="020B0606020202030204" pitchFamily="34" charset="0"/>
              </a:rPr>
              <a:t>SxNxK</a:t>
            </a:r>
            <a:r>
              <a:rPr lang="en-US" sz="2400" b="1" dirty="0">
                <a:solidFill>
                  <a:schemeClr val="bg1"/>
                </a:solidFill>
                <a:latin typeface="Arial Narrow" panose="020B0606020202030204" pitchFamily="34" charset="0"/>
              </a:rPr>
              <a:t>)/12, in care</a:t>
            </a:r>
            <a:r>
              <a:rPr lang="en-US" sz="2400" b="1" dirty="0" smtClean="0">
                <a:solidFill>
                  <a:schemeClr val="bg1"/>
                </a:solidFill>
                <a:latin typeface="Arial Narrow" panose="020B0606020202030204" pitchFamily="34" charset="0"/>
              </a:rPr>
              <a:t>:</a:t>
            </a:r>
          </a:p>
          <a:p>
            <a:endParaRPr lang="en-US" sz="2400" b="1" dirty="0">
              <a:solidFill>
                <a:schemeClr val="bg1"/>
              </a:solidFill>
              <a:latin typeface="Arial Narrow" panose="020B0606020202030204" pitchFamily="34" charset="0"/>
            </a:endParaRPr>
          </a:p>
          <a:p>
            <a:r>
              <a:rPr lang="en-US" sz="2400" b="1" dirty="0">
                <a:solidFill>
                  <a:schemeClr val="bg1"/>
                </a:solidFill>
                <a:latin typeface="Arial Narrow" panose="020B0606020202030204" pitchFamily="34" charset="0"/>
              </a:rPr>
              <a:t>Q(mc) – </a:t>
            </a:r>
            <a:r>
              <a:rPr lang="en-US" sz="2400" b="1" dirty="0" err="1">
                <a:solidFill>
                  <a:schemeClr val="bg1"/>
                </a:solidFill>
                <a:latin typeface="Arial Narrow" panose="020B0606020202030204" pitchFamily="34" charset="0"/>
              </a:rPr>
              <a:t>cantitatea</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meteorica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facturata</a:t>
            </a:r>
            <a:r>
              <a:rPr lang="en-US" sz="2400" b="1" dirty="0">
                <a:solidFill>
                  <a:schemeClr val="bg1"/>
                </a:solidFill>
                <a:latin typeface="Arial Narrow" panose="020B0606020202030204" pitchFamily="34" charset="0"/>
              </a:rPr>
              <a:t>;</a:t>
            </a:r>
          </a:p>
          <a:p>
            <a:r>
              <a:rPr lang="en-US" sz="2400" b="1" dirty="0">
                <a:solidFill>
                  <a:schemeClr val="bg1"/>
                </a:solidFill>
                <a:latin typeface="Arial Narrow" panose="020B0606020202030204" pitchFamily="34" charset="0"/>
              </a:rPr>
              <a:t>S(</a:t>
            </a:r>
            <a:r>
              <a:rPr lang="en-US" sz="2400" b="1" dirty="0" err="1">
                <a:solidFill>
                  <a:schemeClr val="bg1"/>
                </a:solidFill>
                <a:latin typeface="Arial Narrow" panose="020B0606020202030204" pitchFamily="34" charset="0"/>
              </a:rPr>
              <a:t>mp</a:t>
            </a:r>
            <a:r>
              <a:rPr lang="en-US" sz="2400" b="1" dirty="0">
                <a:solidFill>
                  <a:schemeClr val="bg1"/>
                </a:solidFill>
                <a:latin typeface="Arial Narrow" panose="020B0606020202030204" pitchFamily="34" charset="0"/>
              </a:rPr>
              <a:t>) – </a:t>
            </a:r>
            <a:r>
              <a:rPr lang="en-US" sz="2400" b="1" dirty="0" err="1">
                <a:solidFill>
                  <a:schemeClr val="bg1"/>
                </a:solidFill>
                <a:latin typeface="Arial Narrow" panose="020B0606020202030204" pitchFamily="34" charset="0"/>
              </a:rPr>
              <a:t>suprafata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totala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construita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neconstruita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declarata</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utilizator</a:t>
            </a:r>
            <a:r>
              <a:rPr lang="en-US" sz="2400" b="1" dirty="0">
                <a:solidFill>
                  <a:schemeClr val="bg1"/>
                </a:solidFill>
                <a:latin typeface="Arial Narrow" panose="020B0606020202030204" pitchFamily="34" charset="0"/>
              </a:rPr>
              <a:t>;</a:t>
            </a:r>
          </a:p>
          <a:p>
            <a:r>
              <a:rPr lang="en-US" sz="2400" b="1" dirty="0">
                <a:solidFill>
                  <a:schemeClr val="bg1"/>
                </a:solidFill>
                <a:latin typeface="Arial Narrow" panose="020B0606020202030204" pitchFamily="34" charset="0"/>
              </a:rPr>
              <a:t>N(mc/</a:t>
            </a:r>
            <a:r>
              <a:rPr lang="en-US" sz="2400" b="1" dirty="0" err="1">
                <a:solidFill>
                  <a:schemeClr val="bg1"/>
                </a:solidFill>
                <a:latin typeface="Arial Narrow" panose="020B0606020202030204" pitchFamily="34" charset="0"/>
              </a:rPr>
              <a:t>mp</a:t>
            </a:r>
            <a:r>
              <a:rPr lang="en-US" sz="2400" b="1" dirty="0">
                <a:solidFill>
                  <a:schemeClr val="bg1"/>
                </a:solidFill>
                <a:latin typeface="Arial Narrow" panose="020B0606020202030204" pitchFamily="34" charset="0"/>
              </a:rPr>
              <a:t>/an) – </a:t>
            </a:r>
            <a:r>
              <a:rPr lang="en-US" sz="2400" b="1" dirty="0" err="1">
                <a:solidFill>
                  <a:schemeClr val="bg1"/>
                </a:solidFill>
                <a:latin typeface="Arial Narrow" panose="020B0606020202030204" pitchFamily="34" charset="0"/>
              </a:rPr>
              <a:t>cantitatea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medie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multianuala</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precipitatii</a:t>
            </a:r>
            <a:r>
              <a:rPr lang="en-US" sz="2400" b="1" dirty="0">
                <a:solidFill>
                  <a:schemeClr val="bg1"/>
                </a:solidFill>
                <a:latin typeface="Arial Narrow" panose="020B0606020202030204" pitchFamily="34" charset="0"/>
              </a:rPr>
              <a:t>;</a:t>
            </a:r>
          </a:p>
          <a:p>
            <a:r>
              <a:rPr lang="en-US" sz="2400" b="1" dirty="0">
                <a:solidFill>
                  <a:schemeClr val="bg1"/>
                </a:solidFill>
                <a:latin typeface="Arial Narrow" panose="020B0606020202030204" pitchFamily="34" charset="0"/>
              </a:rPr>
              <a:t>K – </a:t>
            </a:r>
            <a:r>
              <a:rPr lang="en-US" sz="2400" b="1" dirty="0" err="1">
                <a:solidFill>
                  <a:schemeClr val="bg1"/>
                </a:solidFill>
                <a:latin typeface="Arial Narrow" panose="020B0606020202030204" pitchFamily="34" charset="0"/>
              </a:rPr>
              <a:t>coeficient</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scurgere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adimensional</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stabilit</a:t>
            </a:r>
            <a:r>
              <a:rPr lang="en-US" sz="2400" b="1" dirty="0">
                <a:solidFill>
                  <a:schemeClr val="bg1"/>
                </a:solidFill>
                <a:latin typeface="Arial Narrow" panose="020B0606020202030204" pitchFamily="34" charset="0"/>
              </a:rPr>
              <a:t> conform STAS  SR 1846-2/2007 </a:t>
            </a:r>
            <a:r>
              <a:rPr lang="en-US" sz="2400" b="1" dirty="0" err="1">
                <a:solidFill>
                  <a:schemeClr val="bg1"/>
                </a:solidFill>
                <a:latin typeface="Arial Narrow" panose="020B0606020202030204" pitchFamily="34" charset="0"/>
              </a:rPr>
              <a:t>privind</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Determinarea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debitelor</a:t>
            </a:r>
            <a:r>
              <a:rPr lang="en-US" sz="2400" b="1" dirty="0">
                <a:solidFill>
                  <a:schemeClr val="bg1"/>
                </a:solidFill>
                <a:latin typeface="Arial Narrow" panose="020B0606020202030204" pitchFamily="34" charset="0"/>
              </a:rPr>
              <a:t> de ape </a:t>
            </a:r>
            <a:r>
              <a:rPr lang="en-US" sz="2400" b="1" dirty="0" err="1">
                <a:solidFill>
                  <a:schemeClr val="bg1"/>
                </a:solidFill>
                <a:latin typeface="Arial Narrow" panose="020B0606020202030204" pitchFamily="34" charset="0"/>
              </a:rPr>
              <a:t>meteorice</a:t>
            </a:r>
            <a:r>
              <a:rPr lang="en-US" sz="2400" b="1" dirty="0">
                <a:solidFill>
                  <a:schemeClr val="bg1"/>
                </a:solidFill>
                <a:latin typeface="Arial Narrow" panose="020B0606020202030204" pitchFamily="34" charset="0"/>
              </a:rPr>
              <a:t>”.</a:t>
            </a:r>
          </a:p>
        </p:txBody>
      </p:sp>
      <p:sp>
        <p:nvSpPr>
          <p:cNvPr id="8" name="Rectangle 7"/>
          <p:cNvSpPr/>
          <p:nvPr/>
        </p:nvSpPr>
        <p:spPr>
          <a:xfrm>
            <a:off x="152400" y="4228797"/>
            <a:ext cx="8991600" cy="2308324"/>
          </a:xfrm>
          <a:prstGeom prst="rect">
            <a:avLst/>
          </a:prstGeom>
        </p:spPr>
        <p:txBody>
          <a:bodyPr wrap="square">
            <a:spAutoFit/>
          </a:bodyPr>
          <a:lstStyle/>
          <a:p>
            <a:r>
              <a:rPr lang="en-US" sz="2400" b="1" dirty="0" smtClean="0">
                <a:solidFill>
                  <a:schemeClr val="bg1"/>
                </a:solidFill>
                <a:latin typeface="Arial Narrow" panose="020B0606020202030204" pitchFamily="34" charset="0"/>
              </a:rPr>
              <a:t>     RAJA </a:t>
            </a:r>
            <a:r>
              <a:rPr lang="en-US" sz="2400" b="1" dirty="0">
                <a:solidFill>
                  <a:schemeClr val="bg1"/>
                </a:solidFill>
                <a:latin typeface="Arial Narrow" panose="020B0606020202030204" pitchFamily="34" charset="0"/>
              </a:rPr>
              <a:t>Constanta a </a:t>
            </a:r>
            <a:r>
              <a:rPr lang="en-US" sz="2400" b="1" dirty="0" err="1">
                <a:solidFill>
                  <a:schemeClr val="bg1"/>
                </a:solidFill>
                <a:latin typeface="Arial Narrow" panose="020B0606020202030204" pitchFamily="34" charset="0"/>
              </a:rPr>
              <a:t>cuprins</a:t>
            </a:r>
            <a:r>
              <a:rPr lang="en-US" sz="2400" b="1" dirty="0">
                <a:solidFill>
                  <a:schemeClr val="bg1"/>
                </a:solidFill>
                <a:latin typeface="Arial Narrow" panose="020B0606020202030204" pitchFamily="34" charset="0"/>
              </a:rPr>
              <a:t> in formula de </a:t>
            </a:r>
            <a:r>
              <a:rPr lang="en-US" sz="2400" b="1" dirty="0" err="1">
                <a:solidFill>
                  <a:schemeClr val="bg1"/>
                </a:solidFill>
                <a:latin typeface="Arial Narrow" panose="020B0606020202030204" pitchFamily="34" charset="0"/>
              </a:rPr>
              <a:t>calcul</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cantitatea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multianuala</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meteorica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pe</a:t>
            </a:r>
            <a:r>
              <a:rPr lang="en-US" sz="2400" b="1" dirty="0">
                <a:solidFill>
                  <a:schemeClr val="bg1"/>
                </a:solidFill>
                <a:latin typeface="Arial Narrow" panose="020B0606020202030204" pitchFamily="34" charset="0"/>
              </a:rPr>
              <a:t> </a:t>
            </a:r>
            <a:r>
              <a:rPr lang="en-US" sz="2400" b="1" dirty="0" err="1" smtClean="0">
                <a:solidFill>
                  <a:schemeClr val="bg1"/>
                </a:solidFill>
                <a:latin typeface="Arial Narrow" panose="020B0606020202030204" pitchFamily="34" charset="0"/>
              </a:rPr>
              <a:t>ultimii</a:t>
            </a:r>
            <a:r>
              <a:rPr lang="en-US" sz="2400" b="1" dirty="0" smtClean="0">
                <a:solidFill>
                  <a:schemeClr val="bg1"/>
                </a:solidFill>
                <a:latin typeface="Arial Narrow" panose="020B0606020202030204" pitchFamily="34" charset="0"/>
              </a:rPr>
              <a:t> 3 </a:t>
            </a:r>
            <a:r>
              <a:rPr lang="en-US" sz="2400" b="1" dirty="0" err="1">
                <a:solidFill>
                  <a:schemeClr val="bg1"/>
                </a:solidFill>
                <a:latin typeface="Arial Narrow" panose="020B0606020202030204" pitchFamily="34" charset="0"/>
              </a:rPr>
              <a:t>ani</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comunicata</a:t>
            </a:r>
            <a:r>
              <a:rPr lang="en-US" sz="2400" b="1" dirty="0">
                <a:solidFill>
                  <a:schemeClr val="bg1"/>
                </a:solidFill>
                <a:latin typeface="Arial Narrow" panose="020B0606020202030204" pitchFamily="34" charset="0"/>
              </a:rPr>
              <a:t> </a:t>
            </a:r>
            <a:r>
              <a:rPr lang="en-US" sz="2400" b="1">
                <a:solidFill>
                  <a:schemeClr val="bg1"/>
                </a:solidFill>
                <a:latin typeface="Arial Narrow" panose="020B0606020202030204" pitchFamily="34" charset="0"/>
              </a:rPr>
              <a:t>de </a:t>
            </a:r>
            <a:r>
              <a:rPr lang="en-US" sz="2400" b="1" smtClean="0">
                <a:solidFill>
                  <a:schemeClr val="bg1"/>
                </a:solidFill>
                <a:latin typeface="Arial Narrow" panose="020B0606020202030204" pitchFamily="34" charset="0"/>
              </a:rPr>
              <a:t>A.N.M.</a:t>
            </a:r>
            <a:endParaRPr lang="en-US" sz="2400" b="1" dirty="0" smtClean="0">
              <a:solidFill>
                <a:schemeClr val="bg1"/>
              </a:solidFill>
              <a:latin typeface="Arial Narrow" panose="020B0606020202030204" pitchFamily="34" charset="0"/>
            </a:endParaRPr>
          </a:p>
          <a:p>
            <a:endParaRPr lang="en-US" sz="2400" b="1" dirty="0">
              <a:solidFill>
                <a:schemeClr val="bg1"/>
              </a:solidFill>
              <a:latin typeface="Arial Narrow" panose="020B0606020202030204" pitchFamily="34" charset="0"/>
            </a:endParaRPr>
          </a:p>
          <a:p>
            <a:r>
              <a:rPr lang="en-US" sz="2400" b="1" dirty="0" smtClean="0">
                <a:solidFill>
                  <a:schemeClr val="bg1"/>
                </a:solidFill>
                <a:latin typeface="Arial Narrow" panose="020B0606020202030204" pitchFamily="34" charset="0"/>
              </a:rPr>
              <a:t>     Lunar </a:t>
            </a:r>
            <a:r>
              <a:rPr lang="en-US" sz="2400" b="1" dirty="0">
                <a:solidFill>
                  <a:schemeClr val="bg1"/>
                </a:solidFill>
                <a:latin typeface="Arial Narrow" panose="020B0606020202030204" pitchFamily="34" charset="0"/>
              </a:rPr>
              <a:t>se </a:t>
            </a:r>
            <a:r>
              <a:rPr lang="en-US" sz="2400" b="1" dirty="0" err="1">
                <a:solidFill>
                  <a:schemeClr val="bg1"/>
                </a:solidFill>
                <a:latin typeface="Arial Narrow" panose="020B0606020202030204" pitchFamily="34" charset="0"/>
              </a:rPr>
              <a:t>emite</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factura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pentru</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cantitatea</a:t>
            </a:r>
            <a:r>
              <a:rPr lang="en-US" sz="2400" b="1" dirty="0">
                <a:solidFill>
                  <a:schemeClr val="bg1"/>
                </a:solidFill>
                <a:latin typeface="Arial Narrow" panose="020B0606020202030204" pitchFamily="34" charset="0"/>
              </a:rPr>
              <a:t> de </a:t>
            </a:r>
            <a:r>
              <a:rPr lang="en-US" sz="2400" b="1" dirty="0" err="1">
                <a:solidFill>
                  <a:schemeClr val="bg1"/>
                </a:solidFill>
                <a:latin typeface="Arial Narrow" panose="020B0606020202030204" pitchFamily="34" charset="0"/>
              </a:rPr>
              <a:t>apa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meteorica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rezultata</a:t>
            </a:r>
            <a:r>
              <a:rPr lang="en-US" sz="2400" b="1" dirty="0">
                <a:solidFill>
                  <a:schemeClr val="bg1"/>
                </a:solidFill>
                <a:latin typeface="Arial Narrow" panose="020B0606020202030204" pitchFamily="34" charset="0"/>
              </a:rPr>
              <a:t> din formula de </a:t>
            </a:r>
            <a:r>
              <a:rPr lang="en-US" sz="2400" b="1" dirty="0" err="1">
                <a:solidFill>
                  <a:schemeClr val="bg1"/>
                </a:solidFill>
                <a:latin typeface="Arial Narrow" panose="020B0606020202030204" pitchFamily="34" charset="0"/>
              </a:rPr>
              <a:t>calcul</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se </a:t>
            </a:r>
            <a:r>
              <a:rPr lang="en-US" sz="2400" b="1" dirty="0" err="1">
                <a:solidFill>
                  <a:schemeClr val="bg1"/>
                </a:solidFill>
                <a:latin typeface="Arial Narrow" panose="020B0606020202030204" pitchFamily="34" charset="0"/>
              </a:rPr>
              <a:t>incaseaza</a:t>
            </a:r>
            <a:r>
              <a:rPr lang="en-US" sz="2400" b="1" dirty="0">
                <a:solidFill>
                  <a:schemeClr val="bg1"/>
                </a:solidFill>
                <a:latin typeface="Arial Narrow" panose="020B0606020202030204" pitchFamily="34" charset="0"/>
              </a:rPr>
              <a:t> in </a:t>
            </a:r>
            <a:r>
              <a:rPr lang="en-US" sz="2400" b="1" dirty="0" err="1">
                <a:solidFill>
                  <a:schemeClr val="bg1"/>
                </a:solidFill>
                <a:latin typeface="Arial Narrow" panose="020B0606020202030204" pitchFamily="34" charset="0"/>
              </a:rPr>
              <a:t>termenul</a:t>
            </a:r>
            <a:r>
              <a:rPr lang="en-US" sz="2400" b="1" dirty="0">
                <a:solidFill>
                  <a:schemeClr val="bg1"/>
                </a:solidFill>
                <a:latin typeface="Arial Narrow" panose="020B0606020202030204" pitchFamily="34" charset="0"/>
              </a:rPr>
              <a:t> legal de </a:t>
            </a:r>
            <a:r>
              <a:rPr lang="en-US" sz="2400" b="1" dirty="0" err="1">
                <a:solidFill>
                  <a:schemeClr val="bg1"/>
                </a:solidFill>
                <a:latin typeface="Arial Narrow" panose="020B0606020202030204" pitchFamily="34" charset="0"/>
              </a:rPr>
              <a:t>plata</a:t>
            </a:r>
            <a:r>
              <a:rPr lang="en-US" sz="2400" b="1" dirty="0">
                <a:solidFill>
                  <a:schemeClr val="bg1"/>
                </a:solidFill>
                <a:latin typeface="Arial Narrow" panose="020B0606020202030204" pitchFamily="34" charset="0"/>
              </a:rPr>
              <a:t> </a:t>
            </a:r>
            <a:r>
              <a:rPr lang="en-US" sz="2400" b="1" dirty="0" err="1">
                <a:solidFill>
                  <a:schemeClr val="bg1"/>
                </a:solidFill>
                <a:latin typeface="Arial Narrow" panose="020B0606020202030204" pitchFamily="34" charset="0"/>
              </a:rPr>
              <a:t>prevazut</a:t>
            </a:r>
            <a:r>
              <a:rPr lang="en-US" sz="2400" b="1" dirty="0">
                <a:solidFill>
                  <a:schemeClr val="bg1"/>
                </a:solidFill>
                <a:latin typeface="Arial Narrow" panose="020B0606020202030204" pitchFamily="34" charset="0"/>
              </a:rPr>
              <a:t> in contract </a:t>
            </a:r>
            <a:r>
              <a:rPr lang="en-US" sz="2400" b="1" dirty="0" err="1">
                <a:solidFill>
                  <a:schemeClr val="bg1"/>
                </a:solidFill>
                <a:latin typeface="Arial Narrow" panose="020B0606020202030204" pitchFamily="34" charset="0"/>
              </a:rPr>
              <a:t>si</a:t>
            </a:r>
            <a:r>
              <a:rPr lang="en-US" sz="2400" b="1" dirty="0">
                <a:solidFill>
                  <a:schemeClr val="bg1"/>
                </a:solidFill>
                <a:latin typeface="Arial Narrow" panose="020B0606020202030204" pitchFamily="34" charset="0"/>
              </a:rPr>
              <a:t> in </a:t>
            </a:r>
            <a:r>
              <a:rPr lang="en-US" sz="2400" b="1" dirty="0" err="1">
                <a:solidFill>
                  <a:schemeClr val="bg1"/>
                </a:solidFill>
                <a:latin typeface="Arial Narrow" panose="020B0606020202030204" pitchFamily="34" charset="0"/>
              </a:rPr>
              <a:t>Legea</a:t>
            </a:r>
            <a:r>
              <a:rPr lang="en-US" sz="2400" b="1" dirty="0">
                <a:solidFill>
                  <a:schemeClr val="bg1"/>
                </a:solidFill>
                <a:latin typeface="Arial Narrow" panose="020B0606020202030204" pitchFamily="34" charset="0"/>
              </a:rPr>
              <a:t> nr. 241/2006 </a:t>
            </a:r>
            <a:r>
              <a:rPr lang="en-US" sz="2400" b="1" dirty="0" err="1">
                <a:solidFill>
                  <a:schemeClr val="bg1"/>
                </a:solidFill>
                <a:latin typeface="Arial Narrow" panose="020B0606020202030204" pitchFamily="34" charset="0"/>
              </a:rPr>
              <a:t>r</a:t>
            </a:r>
            <a:r>
              <a:rPr lang="en-US" sz="2400" b="1" dirty="0" err="1" smtClean="0">
                <a:solidFill>
                  <a:schemeClr val="bg1"/>
                </a:solidFill>
                <a:latin typeface="Arial Narrow" panose="020B0606020202030204" pitchFamily="34" charset="0"/>
              </a:rPr>
              <a:t>epublicata</a:t>
            </a:r>
            <a:r>
              <a:rPr lang="en-US" sz="2400" b="1" dirty="0">
                <a:solidFill>
                  <a:schemeClr val="bg1"/>
                </a:solidFill>
                <a:latin typeface="Arial Narrow" panose="020B0606020202030204" pitchFamily="34" charset="0"/>
              </a:rPr>
              <a:t>.</a:t>
            </a:r>
          </a:p>
        </p:txBody>
      </p:sp>
    </p:spTree>
    <p:extLst>
      <p:ext uri="{BB962C8B-B14F-4D97-AF65-F5344CB8AC3E}">
        <p14:creationId xmlns:p14="http://schemas.microsoft.com/office/powerpoint/2010/main" val="31920066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895600"/>
            <a:ext cx="8229600" cy="1143000"/>
          </a:xfrm>
        </p:spPr>
        <p:txBody>
          <a:bodyPr>
            <a:normAutofit/>
          </a:bodyPr>
          <a:lstStyle/>
          <a:p>
            <a:r>
              <a:rPr lang="en-US" sz="6600" b="1" dirty="0" err="1" smtClean="0">
                <a:solidFill>
                  <a:schemeClr val="bg1"/>
                </a:solidFill>
              </a:rPr>
              <a:t>Va</a:t>
            </a:r>
            <a:r>
              <a:rPr lang="en-US" sz="6600" b="1" dirty="0" smtClean="0">
                <a:solidFill>
                  <a:schemeClr val="bg1"/>
                </a:solidFill>
              </a:rPr>
              <a:t> </a:t>
            </a:r>
            <a:r>
              <a:rPr lang="en-US" sz="6600" b="1" dirty="0" err="1" smtClean="0">
                <a:solidFill>
                  <a:schemeClr val="bg1"/>
                </a:solidFill>
              </a:rPr>
              <a:t>multumim</a:t>
            </a:r>
            <a:r>
              <a:rPr lang="en-US" sz="6600" b="1" dirty="0" smtClean="0">
                <a:solidFill>
                  <a:schemeClr val="bg1"/>
                </a:solidFill>
              </a:rPr>
              <a:t>!</a:t>
            </a:r>
            <a:endParaRPr lang="en-US" sz="6600" b="1" dirty="0">
              <a:solidFill>
                <a:schemeClr val="bg1"/>
              </a:solidFill>
            </a:endParaRPr>
          </a:p>
        </p:txBody>
      </p:sp>
    </p:spTree>
    <p:extLst>
      <p:ext uri="{BB962C8B-B14F-4D97-AF65-F5344CB8AC3E}">
        <p14:creationId xmlns:p14="http://schemas.microsoft.com/office/powerpoint/2010/main" val="2903523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951</Words>
  <Application>Microsoft Office PowerPoint</Application>
  <PresentationFormat>On-screen Show (4:3)</PresentationFormat>
  <Paragraphs>54</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Arial Narrow</vt:lpstr>
      <vt:lpstr>Calibri</vt:lpstr>
      <vt:lpstr>Office Theme</vt:lpstr>
      <vt:lpstr>PowerPoint Presentation</vt:lpstr>
      <vt:lpstr> 1. CONTRACTAREA SERVICIILOR DE APA SI CANALIZARE</vt:lpstr>
      <vt:lpstr> Contractul stabileşte relaţiile dintre utilizator şi operator la punctul de delimitare între reţeaua interioară a utilizatorului aflată pe proprietatea acestuia şi reţeaua publica situata pe domeniul public care este constituită din contorul de bransament pentru sistemul de alimentare cu apa, respectiv căminul de racord pentru sistemul de canalizare.</vt:lpstr>
      <vt:lpstr>PowerPoint Presentation</vt:lpstr>
      <vt:lpstr>PowerPoint Presentation</vt:lpstr>
      <vt:lpstr>PowerPoint Presentation</vt:lpstr>
      <vt:lpstr>PowerPoint Presentation</vt:lpstr>
      <vt:lpstr>PowerPoint Presentation</vt:lpstr>
      <vt:lpstr>Va multumim!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FACTURAREA APEI METEORICE</dc:title>
  <dc:creator>Gina Tecuta</dc:creator>
  <cp:lastModifiedBy>Administrator</cp:lastModifiedBy>
  <cp:revision>32</cp:revision>
  <dcterms:created xsi:type="dcterms:W3CDTF">2006-08-16T00:00:00Z</dcterms:created>
  <dcterms:modified xsi:type="dcterms:W3CDTF">2017-11-21T12:19:23Z</dcterms:modified>
</cp:coreProperties>
</file>