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8"/>
  </p:notesMasterIdLst>
  <p:handoutMasterIdLst>
    <p:handoutMasterId r:id="rId19"/>
  </p:handoutMasterIdLst>
  <p:sldIdLst>
    <p:sldId id="280" r:id="rId2"/>
    <p:sldId id="295" r:id="rId3"/>
    <p:sldId id="296" r:id="rId4"/>
    <p:sldId id="297" r:id="rId5"/>
    <p:sldId id="298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299" r:id="rId17"/>
  </p:sldIdLst>
  <p:sldSz cx="9144000" cy="6858000" type="screen4x3"/>
  <p:notesSz cx="6735763" cy="98663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Bohantova" initials="L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F2E"/>
    <a:srgbClr val="6E6452"/>
    <a:srgbClr val="E5DBA1"/>
    <a:srgbClr val="BABA93"/>
    <a:srgbClr val="BABB93"/>
    <a:srgbClr val="DEDEAF"/>
    <a:srgbClr val="999999"/>
    <a:srgbClr val="D9D9D9"/>
    <a:srgbClr val="CCCCCC"/>
    <a:srgbClr val="C8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5730" autoAdjust="0"/>
  </p:normalViewPr>
  <p:slideViewPr>
    <p:cSldViewPr snapToGrid="0">
      <p:cViewPr varScale="1">
        <p:scale>
          <a:sx n="56" d="100"/>
          <a:sy n="56" d="100"/>
        </p:scale>
        <p:origin x="90" y="240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696"/>
            <a:ext cx="4939560" cy="443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3391"/>
            <a:ext cx="2918830" cy="49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28" tIns="45164" rIns="90328" bIns="4516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581427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 hasCustomPrompt="1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Click on symbol </a:t>
            </a:r>
            <a:br>
              <a:rPr lang="en-GB" noProof="0" dirty="0" smtClean="0"/>
            </a:br>
            <a:r>
              <a:rPr lang="en-GB" noProof="0" dirty="0" smtClean="0"/>
              <a:t>to add image</a:t>
            </a:r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06/12/2017</a:t>
            </a:fld>
            <a:endParaRPr lang="en-GB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GB" noProof="0" dirty="0" smtClean="0"/>
              <a:t>Click here to add text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en-GB" noProof="0" dirty="0" smtClean="0"/>
              <a:t>Click here to add title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155" y="6581001"/>
            <a:ext cx="1295400" cy="246221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0F9A5078-6F60-49E2-B50D-11C30D454C38}" type="datetime1">
              <a:rPr lang="en-GB" smtClean="0"/>
              <a:pPr/>
              <a:t>06/12/2017</a:t>
            </a:fld>
            <a:endParaRPr lang="en-GB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</p:txBody>
      </p:sp>
    </p:spTree>
    <p:extLst>
      <p:ext uri="{BB962C8B-B14F-4D97-AF65-F5344CB8AC3E}">
        <p14:creationId xmlns:p14="http://schemas.microsoft.com/office/powerpoint/2010/main" val="993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First layer</a:t>
            </a:r>
          </a:p>
          <a:p>
            <a:pPr lvl="1"/>
            <a:r>
              <a:rPr lang="en-GB" noProof="0" dirty="0" smtClean="0"/>
              <a:t>Second layer</a:t>
            </a:r>
          </a:p>
          <a:p>
            <a:pPr lvl="2"/>
            <a:r>
              <a:rPr lang="en-GB" noProof="0" dirty="0" smtClean="0"/>
              <a:t>Third layer</a:t>
            </a:r>
          </a:p>
          <a:p>
            <a:pPr lvl="3"/>
            <a:r>
              <a:rPr lang="en-GB" noProof="0" dirty="0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3687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GB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327115CA-E6A4-425F-BB4F-A64D48743A27}" type="slidenum">
              <a:rPr lang="en-GB" sz="1000" b="0" noProof="0" smtClean="0">
                <a:solidFill>
                  <a:srgbClr val="6E6452"/>
                </a:solidFill>
                <a:latin typeface="Arial Narrow" pitchFamily="34" charset="0"/>
              </a:rPr>
              <a:pPr/>
              <a:t>‹#›</a:t>
            </a:fld>
            <a:endParaRPr lang="en-GB" sz="1000" b="0" noProof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r>
              <a:rPr lang="de-DE" dirty="0" smtClean="0"/>
              <a:t>XXX</a:t>
            </a:r>
            <a:endParaRPr lang="de-DE" dirty="0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6E6452"/>
                </a:solidFill>
                <a:latin typeface="Arial Narrow" pitchFamily="34" charset="0"/>
              </a:defRPr>
            </a:lvl1pPr>
          </a:lstStyle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add title</a:t>
            </a:r>
            <a:endParaRPr lang="de-DE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09" r:id="rId3"/>
    <p:sldLayoutId id="2147483714" r:id="rId4"/>
    <p:sldLayoutId id="2147483710" r:id="rId5"/>
    <p:sldLayoutId id="2147483711" r:id="rId6"/>
  </p:sldLayoutIdLst>
  <p:transition/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>
          <a:solidFill>
            <a:srgbClr val="6E645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12" Type="http://schemas.openxmlformats.org/officeDocument/2006/relationships/hyperlink" Target="http://www.ifcaac.amac.md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Учебный курс для сотрудников и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операторов 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>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Модуль 13: </a:t>
            </a:r>
            <a:r>
              <a:rPr lang="ru-RU" b="1" dirty="0">
                <a:solidFill>
                  <a:schemeClr val="tx1"/>
                </a:solidFill>
              </a:rPr>
              <a:t>Актуальные проблемы учета и налогообложения транспортных средств и механизмов. Налоговые изменения в Республике Молдова на 2017 год.</a:t>
            </a:r>
            <a:r>
              <a:rPr lang="ro-RO" b="1" dirty="0" smtClean="0">
                <a:solidFill>
                  <a:schemeClr val="tx1"/>
                </a:solidFill>
              </a:rPr>
              <a:t/>
            </a:r>
            <a:br>
              <a:rPr lang="ro-RO" b="1" dirty="0" smtClean="0">
                <a:solidFill>
                  <a:schemeClr val="tx1"/>
                </a:solidFill>
              </a:rPr>
            </a:br>
            <a:r>
              <a:rPr lang="ru-RU" altLang="en-US" sz="2000" b="1" dirty="0">
                <a:solidFill>
                  <a:srgbClr val="FF0000"/>
                </a:solidFill>
              </a:rPr>
              <a:t>Сессия 4: </a:t>
            </a:r>
            <a:r>
              <a:rPr lang="ru-RU" altLang="en-US" sz="2000" b="1" dirty="0">
                <a:solidFill>
                  <a:schemeClr val="tx1"/>
                </a:solidFill>
              </a:rPr>
              <a:t>Учет дебиторской задолженности и денежных средств (транспортных средств и механизмов</a:t>
            </a:r>
            <a:r>
              <a:rPr lang="ru-RU" altLang="en-US" sz="2000" b="1" dirty="0" smtClean="0">
                <a:solidFill>
                  <a:schemeClr val="tx1"/>
                </a:solidFill>
              </a:rPr>
              <a:t>)</a:t>
            </a:r>
            <a:r>
              <a:rPr lang="en-US" altLang="en-US" sz="2000" b="1" dirty="0" smtClean="0">
                <a:solidFill>
                  <a:schemeClr val="tx1"/>
                </a:solidFill>
              </a:rPr>
              <a:t/>
            </a:r>
            <a:br>
              <a:rPr lang="en-US" altLang="en-US" sz="2000" b="1" dirty="0" smtClean="0">
                <a:solidFill>
                  <a:schemeClr val="tx1"/>
                </a:solidFill>
              </a:rPr>
            </a:br>
            <a:r>
              <a:rPr lang="en-US" altLang="en-US" sz="2000" b="1" dirty="0">
                <a:solidFill>
                  <a:schemeClr val="tx1"/>
                </a:solidFill>
              </a:rPr>
              <a:t/>
            </a:r>
            <a:br>
              <a:rPr lang="en-US" altLang="en-US" sz="2000" b="1" dirty="0">
                <a:solidFill>
                  <a:schemeClr val="tx1"/>
                </a:solidFill>
              </a:rPr>
            </a:br>
            <a:r>
              <a:rPr lang="ro-RO" b="1" dirty="0" smtClean="0">
                <a:solidFill>
                  <a:schemeClr val="tx1"/>
                </a:solidFill>
              </a:rPr>
              <a:t/>
            </a:r>
            <a:br>
              <a:rPr lang="ro-RO" b="1" dirty="0" smtClean="0">
                <a:solidFill>
                  <a:schemeClr val="tx1"/>
                </a:solidFill>
              </a:rPr>
            </a:br>
            <a:r>
              <a:rPr lang="ro-RO" sz="1800" b="1" i="1" dirty="0">
                <a:solidFill>
                  <a:srgbClr val="002060"/>
                </a:solidFill>
              </a:rPr>
              <a:t>Expert conf. univ. dr. </a:t>
            </a:r>
            <a:r>
              <a:rPr lang="en-US" sz="1800" b="1" i="1" dirty="0">
                <a:solidFill>
                  <a:srgbClr val="002060"/>
                </a:solidFill>
              </a:rPr>
              <a:t>Margareta V</a:t>
            </a:r>
            <a:r>
              <a:rPr lang="ro-RO" sz="1800" b="1" i="1" dirty="0">
                <a:solidFill>
                  <a:srgbClr val="002060"/>
                </a:solidFill>
              </a:rPr>
              <a:t>îrcolici</a:t>
            </a:r>
            <a:r>
              <a:rPr lang="ro-RO" sz="1800" b="1" dirty="0">
                <a:solidFill>
                  <a:srgbClr val="002060"/>
                </a:solidFill>
              </a:rPr>
              <a:t/>
            </a:r>
            <a:br>
              <a:rPr lang="ro-RO" sz="1800" b="1" dirty="0">
                <a:solidFill>
                  <a:srgbClr val="002060"/>
                </a:solidFill>
              </a:rPr>
            </a:br>
            <a:r>
              <a:rPr lang="en-US" sz="1800" b="1" i="1" dirty="0">
                <a:solidFill>
                  <a:srgbClr val="002060"/>
                </a:solidFill>
              </a:rPr>
              <a:t>lector superior </a:t>
            </a:r>
            <a:r>
              <a:rPr lang="en-US" sz="1800" b="1" dirty="0">
                <a:solidFill>
                  <a:srgbClr val="002060"/>
                </a:solidFill>
              </a:rPr>
              <a:t>Lidia </a:t>
            </a:r>
            <a:r>
              <a:rPr lang="en-US" sz="1800" b="1" dirty="0" err="1">
                <a:solidFill>
                  <a:srgbClr val="002060"/>
                </a:solidFill>
              </a:rPr>
              <a:t>Surdu</a:t>
            </a:r>
            <a:r>
              <a:rPr lang="ro-RO" sz="1600" b="1">
                <a:solidFill>
                  <a:srgbClr val="002060"/>
                </a:solidFill>
              </a:rPr>
              <a:t/>
            </a:r>
            <a:br>
              <a:rPr lang="ro-RO" sz="1600" b="1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28-29-30 </a:t>
            </a:r>
            <a:r>
              <a:rPr lang="ru-RU" sz="1600" b="1" dirty="0">
                <a:solidFill>
                  <a:srgbClr val="002060"/>
                </a:solidFill>
              </a:rPr>
              <a:t>Ноября</a:t>
            </a:r>
            <a:r>
              <a:rPr lang="ro-RO" sz="1600" b="1" dirty="0" smtClean="0">
                <a:solidFill>
                  <a:srgbClr val="002060"/>
                </a:solidFill>
              </a:rPr>
              <a:t> 2017, </a:t>
            </a:r>
            <a:r>
              <a:rPr lang="ru-RU" sz="1600" b="1" dirty="0">
                <a:solidFill>
                  <a:srgbClr val="002060"/>
                </a:solidFill>
              </a:rPr>
              <a:t>Кишинев</a:t>
            </a: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4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506724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Активный </a:t>
            </a:r>
            <a:r>
              <a:rPr lang="ru-RU" sz="2200" dirty="0" smtClean="0">
                <a:solidFill>
                  <a:schemeClr val="tx1"/>
                </a:solidFill>
              </a:rPr>
              <a:t>счет </a:t>
            </a:r>
            <a:r>
              <a:rPr lang="ro-RO" b="1" i="1" dirty="0" smtClean="0">
                <a:solidFill>
                  <a:schemeClr val="tx1"/>
                </a:solidFill>
              </a:rPr>
              <a:t>221 </a:t>
            </a:r>
            <a:r>
              <a:rPr lang="ro-RO" b="1" i="1" dirty="0">
                <a:solidFill>
                  <a:schemeClr val="tx1"/>
                </a:solidFill>
              </a:rPr>
              <a:t>„Creanţe </a:t>
            </a:r>
            <a:r>
              <a:rPr lang="ro-RO" b="1" i="1" dirty="0" smtClean="0">
                <a:solidFill>
                  <a:schemeClr val="tx1"/>
                </a:solidFill>
              </a:rPr>
              <a:t>comerciale</a:t>
            </a:r>
            <a:r>
              <a:rPr lang="ro-RO" b="1" i="1" dirty="0">
                <a:solidFill>
                  <a:schemeClr val="tx1"/>
                </a:solidFill>
              </a:rPr>
              <a:t>”</a:t>
            </a:r>
            <a:r>
              <a:rPr lang="ro-RO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o-RO" b="1" i="1" dirty="0" smtClean="0">
                <a:solidFill>
                  <a:schemeClr val="tx1"/>
                </a:solidFill>
              </a:rPr>
              <a:t>223 </a:t>
            </a:r>
            <a:r>
              <a:rPr lang="ro-RO" b="1" i="1" dirty="0">
                <a:solidFill>
                  <a:schemeClr val="tx1"/>
                </a:solidFill>
              </a:rPr>
              <a:t>„</a:t>
            </a:r>
            <a:r>
              <a:rPr lang="ro-RO" b="1" i="1" dirty="0" smtClean="0">
                <a:solidFill>
                  <a:schemeClr val="tx1"/>
                </a:solidFill>
              </a:rPr>
              <a:t>Creanţe</a:t>
            </a:r>
            <a:r>
              <a:rPr lang="en-US" b="1" i="1" dirty="0" smtClean="0">
                <a:solidFill>
                  <a:schemeClr val="tx1"/>
                </a:solidFill>
              </a:rPr>
              <a:t> ale </a:t>
            </a:r>
            <a:r>
              <a:rPr lang="en-US" b="1" i="1" dirty="0" err="1" smtClean="0">
                <a:solidFill>
                  <a:schemeClr val="tx1"/>
                </a:solidFill>
              </a:rPr>
              <a:t>partilor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afiliate</a:t>
            </a:r>
            <a:r>
              <a:rPr lang="ro-RO" b="1" i="1" dirty="0" smtClean="0">
                <a:solidFill>
                  <a:schemeClr val="tx1"/>
                </a:solidFill>
              </a:rPr>
              <a:t>”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предназначены для учета контрактной (рыночной) стоимости </a:t>
            </a:r>
            <a:r>
              <a:rPr lang="ru-RU" dirty="0" smtClean="0">
                <a:solidFill>
                  <a:schemeClr val="tx1"/>
                </a:solidFill>
              </a:rPr>
              <a:t>предоставленных </a:t>
            </a:r>
            <a:r>
              <a:rPr lang="ru-RU" dirty="0">
                <a:solidFill>
                  <a:schemeClr val="tx1"/>
                </a:solidFill>
              </a:rPr>
              <a:t>товаров и услуг, включая НДС.</a:t>
            </a:r>
            <a:r>
              <a:rPr lang="ro-RO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  </a:t>
            </a:r>
            <a:r>
              <a:rPr lang="ru-RU" dirty="0">
                <a:solidFill>
                  <a:schemeClr val="tx1"/>
                </a:solidFill>
              </a:rPr>
              <a:t>Дебет номинированных счетов отражает формирование краткосрочной дебиторской задолженности, связанной с коммерческими счетами, а в кредит - их оплату. Остатки на этих счетах являются дебиторами и представляют собой суммы краткосрочной дебиторской задолженности, не связанные с окончанием отчетного периода.</a:t>
            </a:r>
            <a:endParaRPr lang="ro-RO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02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Счет</a:t>
            </a:r>
            <a:r>
              <a:rPr lang="ro-RO" sz="2500" dirty="0" smtClean="0">
                <a:solidFill>
                  <a:schemeClr val="tx1"/>
                </a:solidFill>
              </a:rPr>
              <a:t> </a:t>
            </a:r>
            <a:r>
              <a:rPr lang="ro-RO" sz="2500" b="1" i="1" dirty="0">
                <a:solidFill>
                  <a:schemeClr val="tx1"/>
                </a:solidFill>
              </a:rPr>
              <a:t>222 „Corecţii </a:t>
            </a:r>
            <a:r>
              <a:rPr lang="en-US" sz="2500" b="1" i="1" dirty="0" smtClean="0">
                <a:solidFill>
                  <a:schemeClr val="tx1"/>
                </a:solidFill>
              </a:rPr>
              <a:t>(</a:t>
            </a:r>
            <a:r>
              <a:rPr lang="en-US" sz="2500" b="1" i="1" dirty="0" err="1" smtClean="0">
                <a:solidFill>
                  <a:schemeClr val="tx1"/>
                </a:solidFill>
              </a:rPr>
              <a:t>provizioane</a:t>
            </a:r>
            <a:r>
              <a:rPr lang="en-US" sz="2500" b="1" i="1" dirty="0" smtClean="0">
                <a:solidFill>
                  <a:schemeClr val="tx1"/>
                </a:solidFill>
              </a:rPr>
              <a:t>) </a:t>
            </a:r>
            <a:r>
              <a:rPr lang="en-US" sz="2500" b="1" i="1" dirty="0" err="1" smtClean="0">
                <a:solidFill>
                  <a:schemeClr val="tx1"/>
                </a:solidFill>
              </a:rPr>
              <a:t>privind</a:t>
            </a:r>
            <a:r>
              <a:rPr lang="en-US" sz="2500" b="1" i="1" dirty="0" smtClean="0">
                <a:solidFill>
                  <a:schemeClr val="tx1"/>
                </a:solidFill>
              </a:rPr>
              <a:t> </a:t>
            </a:r>
            <a:r>
              <a:rPr lang="en-US" sz="2500" b="1" i="1" dirty="0" err="1" smtClean="0">
                <a:solidFill>
                  <a:schemeClr val="tx1"/>
                </a:solidFill>
              </a:rPr>
              <a:t>creantele</a:t>
            </a:r>
            <a:r>
              <a:rPr lang="en-US" sz="2500" b="1" i="1" dirty="0" smtClean="0">
                <a:solidFill>
                  <a:schemeClr val="tx1"/>
                </a:solidFill>
              </a:rPr>
              <a:t> compromise</a:t>
            </a:r>
            <a:r>
              <a:rPr lang="ro-RO" sz="2500" b="1" i="1" dirty="0" smtClean="0">
                <a:solidFill>
                  <a:schemeClr val="tx1"/>
                </a:solidFill>
              </a:rPr>
              <a:t>”</a:t>
            </a:r>
            <a:r>
              <a:rPr lang="ro-RO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с функцией пассивной учетной записи не соответствует учетной записи </a:t>
            </a:r>
            <a:r>
              <a:rPr lang="ro-RO" sz="2500" b="1" i="1" dirty="0" smtClean="0">
                <a:solidFill>
                  <a:schemeClr val="tx1"/>
                </a:solidFill>
              </a:rPr>
              <a:t>221 </a:t>
            </a:r>
            <a:r>
              <a:rPr lang="ro-RO" sz="2500" b="1" i="1" dirty="0">
                <a:solidFill>
                  <a:schemeClr val="tx1"/>
                </a:solidFill>
              </a:rPr>
              <a:t>„Creanţe </a:t>
            </a:r>
            <a:r>
              <a:rPr lang="ro-RO" sz="2500" b="1" i="1" dirty="0" smtClean="0">
                <a:solidFill>
                  <a:schemeClr val="tx1"/>
                </a:solidFill>
              </a:rPr>
              <a:t>comerciale</a:t>
            </a:r>
            <a:r>
              <a:rPr lang="ro-RO" sz="2500" b="1" i="1" dirty="0">
                <a:solidFill>
                  <a:schemeClr val="tx1"/>
                </a:solidFill>
              </a:rPr>
              <a:t>”</a:t>
            </a:r>
            <a:r>
              <a:rPr lang="ro-RO" sz="2500" dirty="0">
                <a:solidFill>
                  <a:schemeClr val="tx1"/>
                </a:solidFill>
              </a:rPr>
              <a:t>. </a:t>
            </a:r>
            <a:r>
              <a:rPr lang="en-US" sz="2500" dirty="0" smtClean="0">
                <a:solidFill>
                  <a:schemeClr val="tx1"/>
                </a:solidFill>
              </a:rPr>
              <a:t/>
            </a:r>
            <a:br>
              <a:rPr lang="en-US" sz="2500" dirty="0" smtClean="0">
                <a:solidFill>
                  <a:schemeClr val="tx1"/>
                </a:solidFill>
              </a:rPr>
            </a:br>
            <a:r>
              <a:rPr lang="en-US" sz="2500" dirty="0">
                <a:solidFill>
                  <a:schemeClr val="tx1"/>
                </a:solidFill>
              </a:rPr>
              <a:t> </a:t>
            </a:r>
            <a:r>
              <a:rPr lang="en-US" sz="2500" dirty="0" smtClean="0">
                <a:solidFill>
                  <a:schemeClr val="tx1"/>
                </a:solidFill>
              </a:rPr>
              <a:t>  </a:t>
            </a:r>
            <a:r>
              <a:rPr lang="ru-RU" sz="2500" dirty="0">
                <a:solidFill>
                  <a:schemeClr val="tx1"/>
                </a:solidFill>
              </a:rPr>
              <a:t>Кредит на этом счете отражает создание резервов по сомнительным долгам на суммы, прогнозируемые на основе этих расчетов и анализа, а в </a:t>
            </a:r>
            <a:r>
              <a:rPr lang="ru-RU" sz="2500" dirty="0" err="1">
                <a:solidFill>
                  <a:schemeClr val="tx1"/>
                </a:solidFill>
              </a:rPr>
              <a:t>дебетовании</a:t>
            </a:r>
            <a:r>
              <a:rPr lang="ru-RU" sz="2500" dirty="0">
                <a:solidFill>
                  <a:schemeClr val="tx1"/>
                </a:solidFill>
              </a:rPr>
              <a:t> - использование резервов для погашения сумм ссуд, которые были скомпрометированы. </a:t>
            </a:r>
            <a:r>
              <a:rPr lang="ru-RU" sz="2500" dirty="0" smtClean="0">
                <a:solidFill>
                  <a:schemeClr val="tx1"/>
                </a:solidFill>
              </a:rPr>
              <a:t> </a:t>
            </a:r>
            <a:r>
              <a:rPr lang="en-US" sz="2500" dirty="0" smtClean="0">
                <a:solidFill>
                  <a:schemeClr val="tx1"/>
                </a:solidFill>
              </a:rPr>
              <a:t/>
            </a:r>
            <a:br>
              <a:rPr lang="en-US" sz="2500" dirty="0" smtClean="0">
                <a:solidFill>
                  <a:schemeClr val="tx1"/>
                </a:solidFill>
              </a:rPr>
            </a:br>
            <a:r>
              <a:rPr lang="ru-RU" sz="2500" dirty="0" smtClean="0">
                <a:solidFill>
                  <a:schemeClr val="tx1"/>
                </a:solidFill>
              </a:rPr>
              <a:t>Остаток </a:t>
            </a:r>
            <a:r>
              <a:rPr lang="ru-RU" sz="2500" dirty="0">
                <a:solidFill>
                  <a:schemeClr val="tx1"/>
                </a:solidFill>
              </a:rPr>
              <a:t>по счету является </a:t>
            </a:r>
            <a:r>
              <a:rPr lang="ru-RU" sz="2500" dirty="0" smtClean="0">
                <a:solidFill>
                  <a:schemeClr val="tx1"/>
                </a:solidFill>
              </a:rPr>
              <a:t>кредитовым </a:t>
            </a:r>
            <a:r>
              <a:rPr lang="ru-RU" sz="2500" dirty="0">
                <a:solidFill>
                  <a:schemeClr val="tx1"/>
                </a:solidFill>
              </a:rPr>
              <a:t>и представляет собой сумму неиспользованных резервов на конец отчетного периода.</a:t>
            </a:r>
            <a:endParaRPr lang="ro-RO" sz="2500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45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282" y="4404741"/>
            <a:ext cx="2019300" cy="22669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Учет наличных денег в кассе </a:t>
            </a:r>
            <a:r>
              <a:rPr lang="it-IT" sz="3200" b="1" dirty="0" smtClean="0">
                <a:solidFill>
                  <a:srgbClr val="002060"/>
                </a:solidFill>
              </a:rPr>
              <a:t>:</a:t>
            </a:r>
            <a:br>
              <a:rPr lang="it-IT" sz="3200" b="1" dirty="0" smtClean="0">
                <a:solidFill>
                  <a:srgbClr val="002060"/>
                </a:solidFill>
              </a:rPr>
            </a:br>
            <a:r>
              <a:rPr lang="it-IT" sz="3200" b="1" dirty="0" smtClean="0">
                <a:solidFill>
                  <a:srgbClr val="002060"/>
                </a:solidFill>
              </a:rPr>
              <a:t>  </a:t>
            </a:r>
            <a:r>
              <a:rPr lang="ru-RU" sz="2200" dirty="0">
                <a:solidFill>
                  <a:schemeClr val="tx1"/>
                </a:solidFill>
              </a:rPr>
              <a:t>Сбор и удержание наличных денег, а также расчеты наличными производится в кассе. Кассовые операции осуществляются кассиром, который несет всю существенную ответственность за интеграцию доступных денег и ценных бумаг, полученных за хранение (почтовые марки, банкноты и т. Д.).</a:t>
            </a:r>
            <a:endParaRPr lang="ro-RO" sz="220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96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3853" y="1532624"/>
            <a:ext cx="9215492" cy="472885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Деньги, </a:t>
            </a:r>
            <a:r>
              <a:rPr lang="ru-RU" sz="2000" dirty="0" smtClean="0">
                <a:solidFill>
                  <a:schemeClr val="tx1"/>
                </a:solidFill>
              </a:rPr>
              <a:t>поступающие </a:t>
            </a:r>
            <a:r>
              <a:rPr lang="ru-RU" sz="2000" dirty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кассу, </a:t>
            </a:r>
            <a:r>
              <a:rPr lang="ru-RU" sz="2000" dirty="0">
                <a:solidFill>
                  <a:schemeClr val="tx1"/>
                </a:solidFill>
              </a:rPr>
              <a:t>отражаются </a:t>
            </a:r>
            <a:r>
              <a:rPr lang="ru-RU" sz="2000" dirty="0" smtClean="0">
                <a:solidFill>
                  <a:schemeClr val="tx1"/>
                </a:solidFill>
              </a:rPr>
              <a:t>проводкой</a:t>
            </a:r>
            <a:r>
              <a:rPr lang="ro-RO" sz="2000" dirty="0" smtClean="0">
                <a:solidFill>
                  <a:schemeClr val="tx1"/>
                </a:solidFill>
              </a:rPr>
              <a:t>:</a:t>
            </a: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o-RO" sz="2000" b="1" i="1" dirty="0" smtClean="0">
                <a:solidFill>
                  <a:schemeClr val="tx1"/>
                </a:solidFill>
              </a:rPr>
              <a:t>Dt  241</a:t>
            </a:r>
            <a:r>
              <a:rPr lang="en-US" sz="2000" b="1" i="1" dirty="0">
                <a:solidFill>
                  <a:schemeClr val="tx1"/>
                </a:solidFill>
              </a:rPr>
              <a:t/>
            </a:r>
            <a:br>
              <a:rPr lang="en-US" sz="2000" b="1" i="1" dirty="0">
                <a:solidFill>
                  <a:schemeClr val="tx1"/>
                </a:solidFill>
              </a:rPr>
            </a:br>
            <a:r>
              <a:rPr lang="en-US" sz="2000" b="1" i="1" dirty="0" smtClean="0">
                <a:solidFill>
                  <a:schemeClr val="tx1"/>
                </a:solidFill>
              </a:rPr>
              <a:t>Dt 242, 243 </a:t>
            </a:r>
            <a:r>
              <a:rPr lang="ro-RO" sz="2000" b="1" i="1" dirty="0" smtClean="0">
                <a:solidFill>
                  <a:schemeClr val="tx1"/>
                </a:solidFill>
              </a:rPr>
              <a:t>- </a:t>
            </a:r>
            <a:r>
              <a:rPr lang="ru-RU" sz="2000" dirty="0">
                <a:solidFill>
                  <a:schemeClr val="tx1"/>
                </a:solidFill>
              </a:rPr>
              <a:t>к суммам, собранным с текущих счетов в национальной валюте и иностранной валюте</a:t>
            </a:r>
            <a:r>
              <a:rPr lang="ro-RO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Ct  </a:t>
            </a:r>
            <a:r>
              <a:rPr lang="ro-RO" sz="2000" b="1" i="1" dirty="0" smtClean="0">
                <a:solidFill>
                  <a:schemeClr val="tx1"/>
                </a:solidFill>
              </a:rPr>
              <a:t>611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ro-RO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</a:rPr>
              <a:t>на суммы, полученные от продажи наличных денег и товаров, предоставление услуг</a:t>
            </a:r>
            <a:r>
              <a:rPr lang="ro-RO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Ct  </a:t>
            </a:r>
            <a:r>
              <a:rPr lang="ro-RO" sz="2000" b="1" i="1" dirty="0" smtClean="0">
                <a:solidFill>
                  <a:schemeClr val="tx1"/>
                </a:solidFill>
              </a:rPr>
              <a:t>612</a:t>
            </a:r>
            <a:r>
              <a:rPr lang="ro-RO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</a:rPr>
              <a:t>к денежным поступлениям от продажи прочих оборотных средств, выплате штрафов, штрафов, расчетных убытков, доходов от текущей арендной платы и т. д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Ct  </a:t>
            </a:r>
            <a:r>
              <a:rPr lang="ro-RO" sz="2000" b="1" i="1" dirty="0" smtClean="0">
                <a:solidFill>
                  <a:schemeClr val="tx1"/>
                </a:solidFill>
              </a:rPr>
              <a:t>621</a:t>
            </a:r>
            <a:r>
              <a:rPr lang="ro-RO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</a:rPr>
              <a:t>к доходам от продажи долгосрочных активов</a:t>
            </a:r>
            <a:r>
              <a:rPr lang="ro-RO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Ct  </a:t>
            </a:r>
            <a:r>
              <a:rPr lang="ro-RO" sz="2000" b="1" i="1" dirty="0" smtClean="0">
                <a:solidFill>
                  <a:schemeClr val="tx1"/>
                </a:solidFill>
              </a:rPr>
              <a:t>622– </a:t>
            </a:r>
            <a:r>
              <a:rPr lang="ru-RU" sz="2000" dirty="0">
                <a:solidFill>
                  <a:schemeClr val="tx1"/>
                </a:solidFill>
              </a:rPr>
              <a:t>на суммы дохода, полученные от роялти, а также на деньги, внесенные бесплатно в виде государственных субсидий и т. д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Ct  </a:t>
            </a:r>
            <a:r>
              <a:rPr lang="ro-RO" sz="2000" b="1" i="1" dirty="0" smtClean="0">
                <a:solidFill>
                  <a:schemeClr val="tx1"/>
                </a:solidFill>
              </a:rPr>
              <a:t>623</a:t>
            </a:r>
            <a:r>
              <a:rPr lang="ro-RO" sz="2000" dirty="0" smtClean="0">
                <a:solidFill>
                  <a:schemeClr val="tx1"/>
                </a:solidFill>
              </a:rPr>
              <a:t>– </a:t>
            </a:r>
            <a:r>
              <a:rPr lang="ru-RU" sz="2000" dirty="0">
                <a:solidFill>
                  <a:schemeClr val="tx1"/>
                </a:solidFill>
              </a:rPr>
              <a:t>к компенсированным суммам потерь в результате исключительных ситуаций</a:t>
            </a:r>
            <a:r>
              <a:rPr lang="ro-RO" sz="2000" dirty="0" smtClean="0">
                <a:solidFill>
                  <a:schemeClr val="tx1"/>
                </a:solidFill>
              </a:rPr>
              <a:t>.</a:t>
            </a:r>
            <a:r>
              <a:rPr lang="ru-RU" sz="2200" dirty="0"/>
              <a:t/>
            </a:r>
            <a:br>
              <a:rPr lang="ru-RU" sz="2200" dirty="0"/>
            </a:br>
            <a:endParaRPr lang="ro-RO" sz="22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43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2200" dirty="0" smtClean="0">
                <a:solidFill>
                  <a:schemeClr val="tx1"/>
                </a:solidFill>
              </a:rPr>
              <a:t>Выбытие </a:t>
            </a:r>
            <a:r>
              <a:rPr lang="ru-RU" sz="2200" dirty="0">
                <a:solidFill>
                  <a:schemeClr val="tx1"/>
                </a:solidFill>
              </a:rPr>
              <a:t>денежных средств </a:t>
            </a:r>
            <a:r>
              <a:rPr lang="ru-RU" sz="2200" dirty="0" smtClean="0">
                <a:solidFill>
                  <a:schemeClr val="tx1"/>
                </a:solidFill>
              </a:rPr>
              <a:t>из кассы </a:t>
            </a:r>
            <a:r>
              <a:rPr lang="ru-RU" sz="2200" dirty="0">
                <a:solidFill>
                  <a:schemeClr val="tx1"/>
                </a:solidFill>
              </a:rPr>
              <a:t>учитывается формулами бухгалтерского учета</a:t>
            </a:r>
            <a:r>
              <a:rPr lang="ro-RO" sz="2200" dirty="0" smtClean="0">
                <a:solidFill>
                  <a:schemeClr val="tx1"/>
                </a:solidFill>
              </a:rPr>
              <a:t>: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o-RO" sz="2200" b="1" i="1" dirty="0" smtClean="0">
                <a:solidFill>
                  <a:schemeClr val="tx1"/>
                </a:solidFill>
              </a:rPr>
              <a:t>Dt</a:t>
            </a:r>
            <a:r>
              <a:rPr lang="en-US" sz="2200" b="1" i="1" dirty="0" smtClean="0">
                <a:solidFill>
                  <a:schemeClr val="tx1"/>
                </a:solidFill>
              </a:rPr>
              <a:t> 242, 243, 244 </a:t>
            </a:r>
            <a:r>
              <a:rPr lang="ro-RO" sz="2200" dirty="0" smtClean="0">
                <a:solidFill>
                  <a:schemeClr val="tx1"/>
                </a:solidFill>
              </a:rPr>
              <a:t>– </a:t>
            </a:r>
            <a:r>
              <a:rPr lang="ru-RU" sz="2200" dirty="0" smtClean="0">
                <a:solidFill>
                  <a:schemeClr val="tx1"/>
                </a:solidFill>
              </a:rPr>
              <a:t>перевод денег в </a:t>
            </a:r>
            <a:r>
              <a:rPr lang="ru-RU" sz="2200" dirty="0">
                <a:solidFill>
                  <a:schemeClr val="tx1"/>
                </a:solidFill>
              </a:rPr>
              <a:t>банк </a:t>
            </a:r>
            <a:r>
              <a:rPr lang="ru-RU" sz="2200" dirty="0" smtClean="0">
                <a:solidFill>
                  <a:schemeClr val="tx1"/>
                </a:solidFill>
              </a:rPr>
              <a:t>на </a:t>
            </a:r>
            <a:r>
              <a:rPr lang="ru-RU" sz="2200" dirty="0">
                <a:solidFill>
                  <a:schemeClr val="tx1"/>
                </a:solidFill>
              </a:rPr>
              <a:t>текущих счетах в национальной валюте и иностранной валюте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o-RO" sz="2200" b="1" i="1" dirty="0" smtClean="0">
                <a:solidFill>
                  <a:schemeClr val="tx1"/>
                </a:solidFill>
              </a:rPr>
              <a:t>Dt  22</a:t>
            </a:r>
            <a:r>
              <a:rPr lang="en-US" sz="2200" b="1" i="1" dirty="0" smtClean="0">
                <a:solidFill>
                  <a:schemeClr val="tx1"/>
                </a:solidFill>
              </a:rPr>
              <a:t>6 </a:t>
            </a:r>
            <a:r>
              <a:rPr lang="ro-RO" sz="2200" dirty="0" smtClean="0">
                <a:solidFill>
                  <a:schemeClr val="tx1"/>
                </a:solidFill>
              </a:rPr>
              <a:t>– </a:t>
            </a:r>
            <a:r>
              <a:rPr lang="ru-RU" sz="2200" dirty="0" smtClean="0">
                <a:solidFill>
                  <a:schemeClr val="tx1"/>
                </a:solidFill>
              </a:rPr>
              <a:t>выдача авансов </a:t>
            </a:r>
            <a:r>
              <a:rPr lang="ru-RU" sz="2200" dirty="0">
                <a:solidFill>
                  <a:schemeClr val="tx1"/>
                </a:solidFill>
              </a:rPr>
              <a:t>для </a:t>
            </a:r>
            <a:r>
              <a:rPr lang="ru-RU" sz="2200" dirty="0" smtClean="0">
                <a:solidFill>
                  <a:schemeClr val="tx1"/>
                </a:solidFill>
              </a:rPr>
              <a:t>расчетов с подотчетными лицами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o-RO" sz="2200" b="1" i="1" dirty="0">
                <a:solidFill>
                  <a:schemeClr val="tx1"/>
                </a:solidFill>
              </a:rPr>
              <a:t>Dt </a:t>
            </a:r>
            <a:r>
              <a:rPr lang="ro-RO" sz="2200" b="1" i="1" dirty="0" smtClean="0">
                <a:solidFill>
                  <a:schemeClr val="tx1"/>
                </a:solidFill>
              </a:rPr>
              <a:t>245</a:t>
            </a:r>
            <a:r>
              <a:rPr lang="en-US" sz="2200" b="1" i="1" dirty="0" smtClean="0">
                <a:solidFill>
                  <a:schemeClr val="tx1"/>
                </a:solidFill>
              </a:rPr>
              <a:t> </a:t>
            </a:r>
            <a:r>
              <a:rPr lang="ro-RO" sz="2200" dirty="0" smtClean="0">
                <a:solidFill>
                  <a:schemeClr val="tx1"/>
                </a:solidFill>
              </a:rPr>
              <a:t>– </a:t>
            </a:r>
            <a:r>
              <a:rPr lang="ru-RU" sz="2200" dirty="0" smtClean="0">
                <a:solidFill>
                  <a:schemeClr val="tx1"/>
                </a:solidFill>
              </a:rPr>
              <a:t>перевод </a:t>
            </a:r>
            <a:r>
              <a:rPr lang="ru-RU" sz="2200" dirty="0">
                <a:solidFill>
                  <a:schemeClr val="tx1"/>
                </a:solidFill>
              </a:rPr>
              <a:t>денег в кассах других банков, почтовых отделений с целью передачи и регистрации на банковских счетах банка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o-RO" sz="2200" b="1" i="1" dirty="0" smtClean="0">
                <a:solidFill>
                  <a:schemeClr val="tx1"/>
                </a:solidFill>
              </a:rPr>
              <a:t>Dt  531</a:t>
            </a:r>
            <a:r>
              <a:rPr lang="en-US" sz="2200" b="1" i="1" dirty="0" smtClean="0">
                <a:solidFill>
                  <a:schemeClr val="tx1"/>
                </a:solidFill>
              </a:rPr>
              <a:t>, </a:t>
            </a:r>
            <a:r>
              <a:rPr lang="ro-RO" sz="2200" b="1" i="1" dirty="0" smtClean="0">
                <a:solidFill>
                  <a:schemeClr val="tx1"/>
                </a:solidFill>
              </a:rPr>
              <a:t>532</a:t>
            </a:r>
            <a:r>
              <a:rPr lang="en-US" sz="2200" b="1" i="1" dirty="0" smtClean="0">
                <a:solidFill>
                  <a:schemeClr val="tx1"/>
                </a:solidFill>
              </a:rPr>
              <a:t>, 533, </a:t>
            </a:r>
            <a:r>
              <a:rPr lang="ro-RO" sz="2200" b="1" i="1" dirty="0" smtClean="0">
                <a:solidFill>
                  <a:schemeClr val="tx1"/>
                </a:solidFill>
              </a:rPr>
              <a:t>534</a:t>
            </a:r>
            <a:r>
              <a:rPr lang="en-US" sz="2200" b="1" i="1" dirty="0" smtClean="0">
                <a:solidFill>
                  <a:schemeClr val="tx1"/>
                </a:solidFill>
              </a:rPr>
              <a:t>, </a:t>
            </a:r>
            <a:r>
              <a:rPr lang="ro-RO" sz="2200" b="1" i="1" dirty="0" smtClean="0">
                <a:solidFill>
                  <a:schemeClr val="tx1"/>
                </a:solidFill>
              </a:rPr>
              <a:t>53</a:t>
            </a:r>
            <a:r>
              <a:rPr lang="en-US" sz="2200" b="1" i="1" dirty="0" smtClean="0">
                <a:solidFill>
                  <a:schemeClr val="tx1"/>
                </a:solidFill>
              </a:rPr>
              <a:t>6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ro-RO" sz="2200" b="1" i="1" dirty="0" smtClean="0">
                <a:solidFill>
                  <a:schemeClr val="tx1"/>
                </a:solidFill>
              </a:rPr>
              <a:t>539</a:t>
            </a:r>
            <a:r>
              <a:rPr lang="en-US" sz="2200" b="1" i="1" dirty="0" smtClean="0">
                <a:solidFill>
                  <a:schemeClr val="tx1"/>
                </a:solidFill>
              </a:rPr>
              <a:t> </a:t>
            </a:r>
            <a:r>
              <a:rPr lang="ro-RO" sz="2200" b="1" i="1" dirty="0" smtClean="0">
                <a:solidFill>
                  <a:schemeClr val="tx1"/>
                </a:solidFill>
              </a:rPr>
              <a:t>– </a:t>
            </a:r>
            <a:r>
              <a:rPr lang="ru-RU" sz="2200" dirty="0" smtClean="0">
                <a:solidFill>
                  <a:schemeClr val="tx1"/>
                </a:solidFill>
              </a:rPr>
              <a:t>погашение задолженности </a:t>
            </a:r>
            <a:r>
              <a:rPr lang="ru-RU" sz="2200" dirty="0">
                <a:solidFill>
                  <a:schemeClr val="tx1"/>
                </a:solidFill>
              </a:rPr>
              <a:t>перед персоналом, государственным бюджетом, учредителями и другими кредиторами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endParaRPr lang="ro-RO" sz="2200" b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109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o-RO" sz="2200" b="1" i="1" dirty="0">
                <a:solidFill>
                  <a:schemeClr val="tx1"/>
                </a:solidFill>
              </a:rPr>
              <a:t>Dt </a:t>
            </a:r>
            <a:r>
              <a:rPr lang="ro-RO" sz="2200" b="1" dirty="0">
                <a:solidFill>
                  <a:schemeClr val="tx1"/>
                </a:solidFill>
              </a:rPr>
              <a:t> </a:t>
            </a:r>
            <a:r>
              <a:rPr lang="ro-RO" sz="2200" b="1" i="1" dirty="0" smtClean="0">
                <a:solidFill>
                  <a:schemeClr val="tx1"/>
                </a:solidFill>
              </a:rPr>
              <a:t>51</a:t>
            </a:r>
            <a:r>
              <a:rPr lang="en-US" sz="2200" b="1" i="1" dirty="0" smtClean="0">
                <a:solidFill>
                  <a:schemeClr val="tx1"/>
                </a:solidFill>
              </a:rPr>
              <a:t>1, </a:t>
            </a:r>
            <a:r>
              <a:rPr lang="ro-RO" sz="2200" b="1" i="1" dirty="0" smtClean="0">
                <a:solidFill>
                  <a:schemeClr val="tx1"/>
                </a:solidFill>
              </a:rPr>
              <a:t>512</a:t>
            </a:r>
            <a:r>
              <a:rPr lang="en-US" sz="2200" b="1" i="1" dirty="0" smtClean="0">
                <a:solidFill>
                  <a:schemeClr val="tx1"/>
                </a:solidFill>
              </a:rPr>
              <a:t> </a:t>
            </a:r>
            <a:r>
              <a:rPr lang="ro-RO" sz="2200" dirty="0" smtClean="0">
                <a:solidFill>
                  <a:schemeClr val="tx1"/>
                </a:solidFill>
              </a:rPr>
              <a:t>– </a:t>
            </a:r>
            <a:r>
              <a:rPr lang="ru-RU" sz="2200" dirty="0">
                <a:solidFill>
                  <a:schemeClr val="tx1"/>
                </a:solidFill>
              </a:rPr>
              <a:t>на оплату банковских кредитов и других финансовых долгов.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o-RO" sz="2200" b="1" i="1" dirty="0">
                <a:solidFill>
                  <a:schemeClr val="tx1"/>
                </a:solidFill>
              </a:rPr>
              <a:t>Dt </a:t>
            </a:r>
            <a:r>
              <a:rPr lang="ro-RO" sz="2200" b="1" i="1" dirty="0" smtClean="0">
                <a:solidFill>
                  <a:schemeClr val="tx1"/>
                </a:solidFill>
              </a:rPr>
              <a:t>521</a:t>
            </a:r>
            <a:r>
              <a:rPr lang="en-US" sz="2200" b="1" i="1" dirty="0" smtClean="0">
                <a:solidFill>
                  <a:schemeClr val="tx1"/>
                </a:solidFill>
              </a:rPr>
              <a:t>,</a:t>
            </a:r>
            <a:r>
              <a:rPr lang="ro-RO" sz="2200" b="1" i="1" dirty="0" smtClean="0">
                <a:solidFill>
                  <a:schemeClr val="tx1"/>
                </a:solidFill>
              </a:rPr>
              <a:t> 522</a:t>
            </a:r>
            <a:r>
              <a:rPr lang="en-US" sz="2200" b="1" i="1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-</a:t>
            </a:r>
            <a:r>
              <a:rPr lang="en-US" sz="2200" dirty="0" smtClean="0">
                <a:solidFill>
                  <a:schemeClr val="tx1"/>
                </a:solidFill>
              </a:rPr>
              <a:t>-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при выплате долгов поставщикам за полученные материалы и товары, предоставляемые услуги</a:t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o-RO" sz="2200" b="1" i="1" dirty="0">
                <a:solidFill>
                  <a:schemeClr val="tx1"/>
                </a:solidFill>
              </a:rPr>
              <a:t>Dt  </a:t>
            </a:r>
            <a:r>
              <a:rPr lang="ro-RO" sz="2200" b="1" i="1" dirty="0" smtClean="0">
                <a:solidFill>
                  <a:schemeClr val="tx1"/>
                </a:solidFill>
              </a:rPr>
              <a:t>424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ro-RO" sz="2200" b="1" i="1" dirty="0" smtClean="0">
                <a:solidFill>
                  <a:schemeClr val="tx1"/>
                </a:solidFill>
              </a:rPr>
              <a:t>523</a:t>
            </a:r>
            <a:r>
              <a:rPr lang="en-US" sz="2200" b="1" i="1" dirty="0" smtClean="0">
                <a:solidFill>
                  <a:schemeClr val="tx1"/>
                </a:solidFill>
              </a:rPr>
              <a:t> </a:t>
            </a:r>
            <a:r>
              <a:rPr lang="ro-RO" sz="2200" dirty="0" smtClean="0">
                <a:solidFill>
                  <a:schemeClr val="tx1"/>
                </a:solidFill>
              </a:rPr>
              <a:t>–</a:t>
            </a:r>
            <a:r>
              <a:rPr lang="ru-RU" sz="2200" dirty="0" smtClean="0">
                <a:solidFill>
                  <a:schemeClr val="tx1"/>
                </a:solidFill>
              </a:rPr>
              <a:t> погашение займов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o-RO" sz="2200" b="1" i="1" dirty="0" smtClean="0">
                <a:solidFill>
                  <a:schemeClr val="tx1"/>
                </a:solidFill>
              </a:rPr>
              <a:t>Dt  722</a:t>
            </a:r>
            <a:r>
              <a:rPr lang="en-US" sz="2200" b="1" i="1" dirty="0" smtClean="0">
                <a:solidFill>
                  <a:schemeClr val="tx1"/>
                </a:solidFill>
              </a:rPr>
              <a:t> </a:t>
            </a:r>
            <a:r>
              <a:rPr lang="ro-RO" sz="2200" dirty="0" smtClean="0">
                <a:solidFill>
                  <a:schemeClr val="tx1"/>
                </a:solidFill>
              </a:rPr>
              <a:t>– </a:t>
            </a:r>
            <a:r>
              <a:rPr lang="ru-RU" sz="2200" dirty="0">
                <a:solidFill>
                  <a:schemeClr val="tx1"/>
                </a:solidFill>
              </a:rPr>
              <a:t>для отражения сумм неблагоприятных курсовых разниц, связанных с остатком денежных средств в иностранной валюте на конец отчетного периода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o-RO" sz="2200" b="1" i="1" dirty="0">
                <a:solidFill>
                  <a:schemeClr val="tx1"/>
                </a:solidFill>
              </a:rPr>
              <a:t>Ct  241 „Casa”.</a:t>
            </a:r>
            <a:r>
              <a:rPr lang="ru-RU" sz="1600" dirty="0"/>
              <a:t/>
            </a:r>
            <a:br>
              <a:rPr lang="ru-RU" sz="1600" dirty="0"/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162" y="4264723"/>
            <a:ext cx="20955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38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Fußzeilenplatzhalter 2"/>
          <p:cNvSpPr txBox="1">
            <a:spLocks/>
          </p:cNvSpPr>
          <p:nvPr/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pc="70" baseline="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/>
              <a:t>XXX</a:t>
            </a:r>
            <a:endParaRPr lang="de-DE"/>
          </a:p>
        </p:txBody>
      </p:sp>
      <p:sp>
        <p:nvSpPr>
          <p:cNvPr id="15" name="Datumsplatzhalter 3"/>
          <p:cNvSpPr txBox="1">
            <a:spLocks/>
          </p:cNvSpPr>
          <p:nvPr/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rgbClr val="6E6452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1A768533-9F5A-4A96-B8F6-9A95114E0856}" type="datetime1">
              <a:rPr lang="en-GB" smtClean="0">
                <a:cs typeface="Arial" charset="0"/>
              </a:rPr>
              <a:pPr/>
              <a:t>06/12/2017</a:t>
            </a:fld>
            <a:endParaRPr lang="de-DE">
              <a:cs typeface="Arial" charset="0"/>
            </a:endParaRPr>
          </a:p>
        </p:txBody>
      </p:sp>
      <p:sp>
        <p:nvSpPr>
          <p:cNvPr id="16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17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" name="Picture 11" descr="F:\Branding\EU\jau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:\bn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1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23" name="Picture 22" descr="D:\Users\Desktop\logotype.pn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12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7373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Obiective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O1 </a:t>
            </a:r>
            <a:r>
              <a:rPr lang="ru-RU" sz="3200" dirty="0">
                <a:solidFill>
                  <a:schemeClr val="tx1"/>
                </a:solidFill>
              </a:rPr>
              <a:t>Определение и классификация </a:t>
            </a:r>
            <a:r>
              <a:rPr lang="ru-RU" sz="3200" dirty="0" smtClean="0">
                <a:solidFill>
                  <a:schemeClr val="tx1"/>
                </a:solidFill>
              </a:rPr>
              <a:t>дебеторской задолженности</a:t>
            </a:r>
            <a:r>
              <a:rPr lang="en-US" sz="3200" dirty="0" smtClean="0">
                <a:solidFill>
                  <a:schemeClr val="tx1"/>
                </a:solidFill>
              </a:rPr>
              <a:t>;</a:t>
            </a:r>
            <a:r>
              <a:rPr lang="vi-VN" sz="3200" dirty="0">
                <a:solidFill>
                  <a:schemeClr val="tx1"/>
                </a:solidFill>
              </a:rPr>
              <a:t/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O2 </a:t>
            </a:r>
            <a:r>
              <a:rPr lang="ru-RU" sz="3200" dirty="0">
                <a:solidFill>
                  <a:schemeClr val="tx1"/>
                </a:solidFill>
              </a:rPr>
              <a:t>Учет торговой дебиторской задолженности</a:t>
            </a:r>
            <a:r>
              <a:rPr lang="en-US" sz="3200" dirty="0" smtClean="0">
                <a:solidFill>
                  <a:schemeClr val="tx1"/>
                </a:solidFill>
              </a:rPr>
              <a:t>;</a:t>
            </a:r>
            <a:r>
              <a:rPr lang="vi-VN" sz="3200" dirty="0">
                <a:solidFill>
                  <a:schemeClr val="tx1"/>
                </a:solidFill>
              </a:rPr>
              <a:t/>
            </a:r>
            <a:br>
              <a:rPr lang="vi-VN" sz="3200" dirty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O3 </a:t>
            </a:r>
            <a:r>
              <a:rPr lang="ru-RU" sz="3200" dirty="0">
                <a:solidFill>
                  <a:schemeClr val="tx1"/>
                </a:solidFill>
              </a:rPr>
              <a:t>Учет наличных денег в кассе.</a:t>
            </a:r>
            <a:r>
              <a:rPr lang="vi-VN" sz="3200" dirty="0">
                <a:solidFill>
                  <a:schemeClr val="tx1"/>
                </a:solidFill>
              </a:rPr>
              <a:t/>
            </a:r>
            <a:br>
              <a:rPr lang="vi-VN" sz="3200" dirty="0">
                <a:solidFill>
                  <a:schemeClr val="tx1"/>
                </a:solidFill>
              </a:rPr>
            </a:br>
            <a:endParaRPr lang="ro-RO" sz="320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0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64" y="3962400"/>
            <a:ext cx="3130018" cy="215265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Определение и классификация </a:t>
            </a:r>
            <a:r>
              <a:rPr lang="ru-RU" sz="3200" b="1" dirty="0" smtClean="0">
                <a:solidFill>
                  <a:srgbClr val="002060"/>
                </a:solidFill>
              </a:rPr>
              <a:t>претензий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u="sng" dirty="0" smtClean="0">
                <a:solidFill>
                  <a:schemeClr val="tx1"/>
                </a:solidFill>
              </a:rPr>
              <a:t>   </a:t>
            </a:r>
            <a:r>
              <a:rPr lang="ru-RU" sz="2500" b="1" i="1" u="sng" dirty="0" smtClean="0">
                <a:solidFill>
                  <a:schemeClr val="tx1"/>
                </a:solidFill>
              </a:rPr>
              <a:t>Дебеторской задолженностью </a:t>
            </a:r>
            <a:r>
              <a:rPr lang="ru-RU" sz="2500" i="1" dirty="0">
                <a:solidFill>
                  <a:schemeClr val="tx1"/>
                </a:solidFill>
              </a:rPr>
              <a:t>являются законными правами предприятия в качестве кредитора на получение в установленный договорами, векселями или другими документами денежных средств, материальных благ или других ценностей от юридических или физических лиц, называемых должниками, в качестве </a:t>
            </a:r>
            <a:r>
              <a:rPr lang="ru-RU" sz="2500" i="1" dirty="0" smtClean="0">
                <a:solidFill>
                  <a:schemeClr val="tx1"/>
                </a:solidFill>
              </a:rPr>
              <a:t>дебетора</a:t>
            </a:r>
            <a:r>
              <a:rPr lang="ru-RU" sz="2500" i="1" dirty="0">
                <a:solidFill>
                  <a:schemeClr val="tx1"/>
                </a:solidFill>
              </a:rPr>
              <a:t>.</a:t>
            </a:r>
            <a:endParaRPr lang="ro-RO" sz="2500" i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410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b="1" u="sng" dirty="0">
                <a:solidFill>
                  <a:schemeClr val="tx1"/>
                </a:solidFill>
              </a:rPr>
              <a:t>Дебиторская задолженность </a:t>
            </a:r>
            <a:r>
              <a:rPr lang="ru-RU" sz="2500" dirty="0">
                <a:solidFill>
                  <a:schemeClr val="tx1"/>
                </a:solidFill>
              </a:rPr>
              <a:t>может быть признана активами при соблюдении следующих требований </a:t>
            </a:r>
            <a:r>
              <a:rPr lang="vi-VN" sz="2500" dirty="0" smtClean="0">
                <a:solidFill>
                  <a:schemeClr val="tx1"/>
                </a:solidFill>
              </a:rPr>
              <a:t>:</a:t>
            </a:r>
            <a:r>
              <a:rPr lang="vi-VN" sz="2500" dirty="0">
                <a:solidFill>
                  <a:schemeClr val="tx1"/>
                </a:solidFill>
              </a:rPr>
              <a:t/>
            </a:r>
            <a:br>
              <a:rPr lang="vi-VN" sz="2500" dirty="0">
                <a:solidFill>
                  <a:schemeClr val="tx1"/>
                </a:solidFill>
              </a:rPr>
            </a:br>
            <a:r>
              <a:rPr lang="vi-VN" sz="2500" dirty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1. </a:t>
            </a:r>
            <a:r>
              <a:rPr lang="ru-RU" sz="2500" dirty="0">
                <a:solidFill>
                  <a:schemeClr val="tx1"/>
                </a:solidFill>
              </a:rPr>
              <a:t>Они контролируются предприятием в результате </a:t>
            </a:r>
            <a:r>
              <a:rPr lang="ru-RU" sz="2500" dirty="0" smtClean="0">
                <a:solidFill>
                  <a:schemeClr val="tx1"/>
                </a:solidFill>
              </a:rPr>
              <a:t>произошедших </a:t>
            </a:r>
            <a:r>
              <a:rPr lang="ru-RU" sz="2500" dirty="0">
                <a:solidFill>
                  <a:schemeClr val="tx1"/>
                </a:solidFill>
              </a:rPr>
              <a:t>событий (на основе их законных прав</a:t>
            </a:r>
            <a:r>
              <a:rPr lang="ru-RU" sz="2500" dirty="0" smtClean="0">
                <a:solidFill>
                  <a:schemeClr val="tx1"/>
                </a:solidFill>
              </a:rPr>
              <a:t>);</a:t>
            </a:r>
            <a:r>
              <a:rPr lang="en-US" sz="2500" dirty="0" smtClean="0">
                <a:solidFill>
                  <a:schemeClr val="tx1"/>
                </a:solidFill>
              </a:rPr>
              <a:t/>
            </a:r>
            <a:br>
              <a:rPr lang="en-US" sz="2500" dirty="0" smtClean="0">
                <a:solidFill>
                  <a:schemeClr val="tx1"/>
                </a:solidFill>
              </a:rPr>
            </a:br>
            <a:r>
              <a:rPr lang="vi-VN" sz="2500" dirty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2. </a:t>
            </a:r>
            <a:r>
              <a:rPr lang="ru-RU" sz="2500" dirty="0">
                <a:solidFill>
                  <a:schemeClr val="tx1"/>
                </a:solidFill>
              </a:rPr>
              <a:t>Есть уверенность, что они принесут экономические выгоды в будущем</a:t>
            </a:r>
            <a:r>
              <a:rPr lang="vi-VN" sz="2500" dirty="0" smtClean="0">
                <a:solidFill>
                  <a:schemeClr val="tx1"/>
                </a:solidFill>
              </a:rPr>
              <a:t>;</a:t>
            </a:r>
            <a:r>
              <a:rPr lang="vi-VN" sz="2500" dirty="0">
                <a:solidFill>
                  <a:schemeClr val="tx1"/>
                </a:solidFill>
              </a:rPr>
              <a:t/>
            </a:r>
            <a:br>
              <a:rPr lang="vi-VN" sz="2500" dirty="0">
                <a:solidFill>
                  <a:schemeClr val="tx1"/>
                </a:solidFill>
              </a:rPr>
            </a:br>
            <a:r>
              <a:rPr lang="vi-VN" sz="2500" dirty="0">
                <a:solidFill>
                  <a:schemeClr val="tx1"/>
                </a:solidFill>
              </a:rPr>
              <a:t>	</a:t>
            </a:r>
            <a:r>
              <a:rPr lang="en-US" sz="2500" dirty="0" smtClean="0">
                <a:solidFill>
                  <a:schemeClr val="tx1"/>
                </a:solidFill>
              </a:rPr>
              <a:t>3. </a:t>
            </a:r>
            <a:r>
              <a:rPr lang="ru-RU" sz="2500" dirty="0">
                <a:solidFill>
                  <a:schemeClr val="tx1"/>
                </a:solidFill>
              </a:rPr>
              <a:t>Их ценность может быть определена с высокой степенью уверенности</a:t>
            </a:r>
            <a:r>
              <a:rPr lang="vi-VN" sz="2500" dirty="0" smtClean="0">
                <a:solidFill>
                  <a:schemeClr val="tx1"/>
                </a:solidFill>
              </a:rPr>
              <a:t>.</a:t>
            </a:r>
            <a:r>
              <a:rPr lang="vi-VN" sz="2500" dirty="0">
                <a:solidFill>
                  <a:schemeClr val="tx1"/>
                </a:solidFill>
              </a:rPr>
              <a:t/>
            </a:r>
            <a:br>
              <a:rPr lang="vi-VN" sz="2500" dirty="0">
                <a:solidFill>
                  <a:schemeClr val="tx1"/>
                </a:solidFill>
              </a:rPr>
            </a:br>
            <a:endParaRPr lang="ro-RO" sz="2500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38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Критерии </a:t>
            </a:r>
            <a:r>
              <a:rPr lang="ru-RU" sz="2200" b="1" dirty="0" smtClean="0">
                <a:solidFill>
                  <a:schemeClr val="tx1"/>
                </a:solidFill>
              </a:rPr>
              <a:t>дебеторской задолженности</a:t>
            </a:r>
            <a:r>
              <a:rPr lang="ro-RO" sz="2200" b="1" dirty="0" smtClean="0">
                <a:solidFill>
                  <a:schemeClr val="tx1"/>
                </a:solidFill>
              </a:rPr>
              <a:t>:</a:t>
            </a:r>
            <a:r>
              <a:rPr lang="en-US" sz="2200" b="1" dirty="0" smtClean="0">
                <a:solidFill>
                  <a:schemeClr val="tx1"/>
                </a:solidFill>
              </a:rPr>
              <a:t/>
            </a:r>
            <a:br>
              <a:rPr lang="en-US" sz="2200" b="1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2200" i="1" dirty="0">
                <a:solidFill>
                  <a:schemeClr val="tx1"/>
                </a:solidFill>
              </a:rPr>
              <a:t>I. В зависимости от происхождения (экономического содержания):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Торговая дебиторская задолженность, включая полученные авансы и векселя, полученные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</a:rPr>
              <a:t>Дебеторская задолженность с государственным бюджетом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 smtClean="0">
                <a:solidFill>
                  <a:schemeClr val="tx1"/>
                </a:solidFill>
              </a:rPr>
              <a:t>С персоналом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Другие </a:t>
            </a:r>
            <a:r>
              <a:rPr lang="ru-RU" sz="2200" dirty="0" smtClean="0">
                <a:solidFill>
                  <a:schemeClr val="tx1"/>
                </a:solidFill>
              </a:rPr>
              <a:t> дебеторы (страховых </a:t>
            </a:r>
            <a:r>
              <a:rPr lang="ru-RU" sz="2200" dirty="0">
                <a:solidFill>
                  <a:schemeClr val="tx1"/>
                </a:solidFill>
              </a:rPr>
              <a:t>компаний, по передовым и признанным претензиям и т. Д.).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u-RU" sz="1600" dirty="0"/>
              <a:t/>
            </a:r>
            <a:br>
              <a:rPr lang="ru-RU" sz="1600" dirty="0"/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42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o-RO" sz="2200" i="1" dirty="0">
                <a:solidFill>
                  <a:schemeClr val="tx1"/>
                </a:solidFill>
              </a:rPr>
              <a:t>II. </a:t>
            </a:r>
            <a:r>
              <a:rPr lang="ru-RU" sz="2200" i="1" dirty="0">
                <a:solidFill>
                  <a:schemeClr val="tx1"/>
                </a:solidFill>
              </a:rPr>
              <a:t>В зависимости от срока оплаты </a:t>
            </a:r>
            <a:r>
              <a:rPr lang="ro-RO" sz="2200" dirty="0" smtClean="0">
                <a:solidFill>
                  <a:schemeClr val="tx1"/>
                </a:solidFill>
              </a:rPr>
              <a:t>: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Краткосрочная дебиторская задолженность (с сроком оплаты не более одного года</a:t>
            </a:r>
            <a:r>
              <a:rPr lang="ru-RU" sz="2200" dirty="0" smtClean="0">
                <a:solidFill>
                  <a:schemeClr val="tx1"/>
                </a:solidFill>
              </a:rPr>
              <a:t>).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Долгосрочная дебиторская задолженность (выплачивается более одного года)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o-RO" sz="2200" i="1" dirty="0">
                <a:solidFill>
                  <a:schemeClr val="tx1"/>
                </a:solidFill>
              </a:rPr>
              <a:t>III. </a:t>
            </a:r>
            <a:r>
              <a:rPr lang="ru-RU" sz="2200" i="1" dirty="0">
                <a:solidFill>
                  <a:schemeClr val="tx1"/>
                </a:solidFill>
              </a:rPr>
              <a:t>В зависимости от степени ассоциации </a:t>
            </a:r>
            <a:r>
              <a:rPr lang="ru-RU" sz="2200" i="1" dirty="0" smtClean="0">
                <a:solidFill>
                  <a:schemeClr val="tx1"/>
                </a:solidFill>
              </a:rPr>
              <a:t>заемщиков</a:t>
            </a:r>
            <a:r>
              <a:rPr lang="ro-RO" sz="2200" dirty="0" smtClean="0">
                <a:solidFill>
                  <a:schemeClr val="tx1"/>
                </a:solidFill>
              </a:rPr>
              <a:t>: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Требования к несвязанным сторонам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Претензии связанных сторон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r>
              <a:rPr lang="en-US" sz="2200" dirty="0" smtClean="0">
                <a:solidFill>
                  <a:schemeClr val="tx1"/>
                </a:solidFill>
              </a:rPr>
              <a:t/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ro-RO" sz="2200" i="1" dirty="0">
                <a:solidFill>
                  <a:schemeClr val="tx1"/>
                </a:solidFill>
              </a:rPr>
              <a:t>IV. </a:t>
            </a:r>
            <a:r>
              <a:rPr lang="ru-RU" sz="2200" i="1" dirty="0">
                <a:solidFill>
                  <a:schemeClr val="tx1"/>
                </a:solidFill>
              </a:rPr>
              <a:t>В зависимости от валюты, в которой они выражены </a:t>
            </a:r>
            <a:r>
              <a:rPr lang="ro-RO" sz="2200" dirty="0" smtClean="0">
                <a:solidFill>
                  <a:schemeClr val="tx1"/>
                </a:solidFill>
              </a:rPr>
              <a:t>: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Претензии в национальной валюте</a:t>
            </a:r>
            <a:r>
              <a:rPr lang="ro-RO" sz="2200" dirty="0" smtClean="0">
                <a:solidFill>
                  <a:schemeClr val="tx1"/>
                </a:solidFill>
              </a:rPr>
              <a:t>,</a:t>
            </a:r>
            <a:r>
              <a:rPr lang="ru-RU" sz="2200" dirty="0">
                <a:solidFill>
                  <a:schemeClr val="tx1"/>
                </a:solidFill>
              </a:rPr>
              <a:t/>
            </a:r>
            <a:br>
              <a:rPr lang="ru-RU" sz="2200" dirty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- </a:t>
            </a:r>
            <a:r>
              <a:rPr lang="ru-RU" sz="2200" dirty="0">
                <a:solidFill>
                  <a:schemeClr val="tx1"/>
                </a:solidFill>
              </a:rPr>
              <a:t>Претензии в иностранной валюте</a:t>
            </a:r>
            <a:r>
              <a:rPr lang="ro-RO" sz="2200" dirty="0" smtClean="0">
                <a:solidFill>
                  <a:schemeClr val="tx1"/>
                </a:solidFill>
              </a:rPr>
              <a:t>.</a:t>
            </a:r>
            <a:endParaRPr lang="ro-RO" sz="22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82" y="3775336"/>
            <a:ext cx="1353199" cy="135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76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82" y="3986784"/>
            <a:ext cx="6400000" cy="26540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ru-RU" sz="3200" b="1" dirty="0">
                <a:solidFill>
                  <a:srgbClr val="002060"/>
                </a:solidFill>
              </a:rPr>
              <a:t>Учет торговой дебиторской задолженности </a:t>
            </a:r>
            <a:r>
              <a:rPr lang="en-US" sz="3200" b="1" dirty="0" smtClean="0">
                <a:solidFill>
                  <a:srgbClr val="002060"/>
                </a:solidFill>
              </a:rPr>
              <a:t>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ru-RU" b="1" i="1" u="sng" dirty="0">
                <a:solidFill>
                  <a:schemeClr val="tx1"/>
                </a:solidFill>
              </a:rPr>
              <a:t>Коммерческая дебиторская задолженность </a:t>
            </a:r>
            <a:r>
              <a:rPr lang="ru-RU" i="1" dirty="0">
                <a:solidFill>
                  <a:schemeClr val="tx1"/>
                </a:solidFill>
              </a:rPr>
              <a:t>является частью требований, которые возникают, когда момент передачи покупателям прав собственности на товары, товары и другие активы, а также предоставление услуг не совпадает с моментом оплаты.</a:t>
            </a:r>
            <a:endParaRPr lang="ro-RO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01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389" y="3925824"/>
            <a:ext cx="2895432" cy="219303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sz="2500" dirty="0">
                <a:solidFill>
                  <a:schemeClr val="tx1"/>
                </a:solidFill>
              </a:rPr>
              <a:t>Доставка товаров (товаров) и предоставление услуг, которые приводят к коммерческим претензиям, производится на основе следующих первичных документов </a:t>
            </a:r>
            <a:r>
              <a:rPr lang="ro-RO" sz="2500" dirty="0" smtClean="0">
                <a:solidFill>
                  <a:schemeClr val="tx1"/>
                </a:solidFill>
              </a:rPr>
              <a:t>: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- </a:t>
            </a:r>
            <a:r>
              <a:rPr lang="ru-RU" sz="2500" dirty="0" smtClean="0">
                <a:solidFill>
                  <a:schemeClr val="tx1"/>
                </a:solidFill>
              </a:rPr>
              <a:t>Налоговая накладная</a:t>
            </a:r>
            <a:r>
              <a:rPr lang="ro-RO" sz="2500" dirty="0" smtClean="0">
                <a:solidFill>
                  <a:schemeClr val="tx1"/>
                </a:solidFill>
              </a:rPr>
              <a:t>;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- </a:t>
            </a:r>
            <a:r>
              <a:rPr lang="ru-RU" sz="2500" dirty="0" smtClean="0">
                <a:solidFill>
                  <a:schemeClr val="tx1"/>
                </a:solidFill>
              </a:rPr>
              <a:t>Накладная транспортная</a:t>
            </a:r>
            <a:r>
              <a:rPr lang="ro-RO" sz="2500" dirty="0" smtClean="0">
                <a:solidFill>
                  <a:schemeClr val="tx1"/>
                </a:solidFill>
              </a:rPr>
              <a:t>;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- </a:t>
            </a:r>
            <a:r>
              <a:rPr lang="ru-RU" sz="2500" dirty="0" smtClean="0">
                <a:solidFill>
                  <a:schemeClr val="tx1"/>
                </a:solidFill>
              </a:rPr>
              <a:t>Акт приема-передачи услуг</a:t>
            </a:r>
            <a:r>
              <a:rPr lang="ro-RO" sz="2500" dirty="0" smtClean="0">
                <a:solidFill>
                  <a:schemeClr val="tx1"/>
                </a:solidFill>
              </a:rPr>
              <a:t>;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- </a:t>
            </a:r>
            <a:r>
              <a:rPr lang="ru-RU" sz="2500" dirty="0" smtClean="0">
                <a:solidFill>
                  <a:schemeClr val="tx1"/>
                </a:solidFill>
              </a:rPr>
              <a:t>Прием </a:t>
            </a:r>
            <a:r>
              <a:rPr lang="ru-RU" sz="2500" dirty="0">
                <a:solidFill>
                  <a:schemeClr val="tx1"/>
                </a:solidFill>
              </a:rPr>
              <a:t>наличных</a:t>
            </a:r>
            <a:r>
              <a:rPr lang="ro-RO" sz="2500" dirty="0" smtClean="0">
                <a:solidFill>
                  <a:schemeClr val="tx1"/>
                </a:solidFill>
              </a:rPr>
              <a:t>;</a:t>
            </a:r>
            <a:r>
              <a:rPr lang="ru-RU" sz="2500" dirty="0">
                <a:solidFill>
                  <a:schemeClr val="tx1"/>
                </a:solidFill>
              </a:rPr>
              <a:t/>
            </a:r>
            <a:br>
              <a:rPr lang="ru-RU" sz="2500" dirty="0">
                <a:solidFill>
                  <a:schemeClr val="tx1"/>
                </a:solidFill>
              </a:rPr>
            </a:br>
            <a:r>
              <a:rPr lang="en-US" sz="2500" dirty="0" smtClean="0">
                <a:solidFill>
                  <a:schemeClr val="tx1"/>
                </a:solidFill>
              </a:rPr>
              <a:t>- </a:t>
            </a:r>
            <a:r>
              <a:rPr lang="ru-RU" sz="2500" dirty="0" smtClean="0">
                <a:solidFill>
                  <a:schemeClr val="tx1"/>
                </a:solidFill>
              </a:rPr>
              <a:t>АКТ </a:t>
            </a:r>
            <a:r>
              <a:rPr lang="ru-RU" sz="2500" dirty="0">
                <a:solidFill>
                  <a:schemeClr val="tx1"/>
                </a:solidFill>
              </a:rPr>
              <a:t>инвентаризации</a:t>
            </a:r>
            <a:r>
              <a:rPr lang="ro-RO" sz="2500" dirty="0" smtClean="0">
                <a:solidFill>
                  <a:schemeClr val="tx1"/>
                </a:solidFill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o-RO" sz="1600" b="1" dirty="0">
              <a:solidFill>
                <a:srgbClr val="002060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38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o-RO" dirty="0" smtClean="0"/>
              <a:t>Margareta Vîrcolici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F9A5078-6F60-49E2-B50D-11C30D454C38}" type="datetime1">
              <a:rPr lang="en-GB" noProof="0" smtClean="0"/>
              <a:pPr/>
              <a:t>06/12/2017</a:t>
            </a:fld>
            <a:endParaRPr lang="en-GB" noProof="0" dirty="0"/>
          </a:p>
        </p:txBody>
      </p:sp>
      <p:sp>
        <p:nvSpPr>
          <p:cNvPr id="7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r>
              <a:rPr lang="en-US" sz="25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Аналитический учет </a:t>
            </a:r>
            <a:r>
              <a:rPr lang="ru-RU" dirty="0">
                <a:solidFill>
                  <a:schemeClr val="tx1"/>
                </a:solidFill>
              </a:rPr>
              <a:t>краткосрочной дебиторской задолженности, связанные с коммерческими счетами, проводятся по каждому должнику, условиям обучения и оплаты</a:t>
            </a:r>
            <a:r>
              <a:rPr lang="ro-RO" dirty="0" smtClean="0">
                <a:solidFill>
                  <a:schemeClr val="tx1"/>
                </a:solidFill>
              </a:rPr>
              <a:t>.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Счета для отслеживания торговой дебиторской задолженности могут быть открыты на </a:t>
            </a:r>
            <a:r>
              <a:rPr lang="ru-RU" sz="2000" dirty="0" err="1">
                <a:solidFill>
                  <a:schemeClr val="tx1"/>
                </a:solidFill>
              </a:rPr>
              <a:t>субсчетах</a:t>
            </a:r>
            <a:r>
              <a:rPr lang="ru-RU" sz="2000" dirty="0">
                <a:solidFill>
                  <a:schemeClr val="tx1"/>
                </a:solidFill>
              </a:rPr>
              <a:t> (счета второго уровня):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Счета за регистрацию торговой дебиторской </a:t>
            </a:r>
            <a:r>
              <a:rPr lang="ru-RU" sz="2000" dirty="0" smtClean="0">
                <a:solidFill>
                  <a:schemeClr val="tx1"/>
                </a:solidFill>
              </a:rPr>
              <a:t>задолженности</a:t>
            </a:r>
            <a:r>
              <a:rPr lang="ro-RO" sz="2000" dirty="0" smtClean="0">
                <a:solidFill>
                  <a:schemeClr val="tx1"/>
                </a:solidFill>
              </a:rPr>
              <a:t>: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o-RO" sz="2000" b="1" i="1" dirty="0" smtClean="0">
                <a:solidFill>
                  <a:schemeClr val="tx1"/>
                </a:solidFill>
              </a:rPr>
              <a:t>221 </a:t>
            </a:r>
            <a:r>
              <a:rPr lang="ro-RO" sz="2000" b="1" i="1" dirty="0">
                <a:solidFill>
                  <a:schemeClr val="tx1"/>
                </a:solidFill>
              </a:rPr>
              <a:t>„Creanţe </a:t>
            </a:r>
            <a:r>
              <a:rPr lang="ro-RO" sz="2000" b="1" i="1" dirty="0" smtClean="0">
                <a:solidFill>
                  <a:schemeClr val="tx1"/>
                </a:solidFill>
              </a:rPr>
              <a:t>comerciale”:</a:t>
            </a: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   </a:t>
            </a:r>
            <a:r>
              <a:rPr lang="ro-RO" sz="2000" b="1" i="1" dirty="0" smtClean="0">
                <a:solidFill>
                  <a:schemeClr val="tx1"/>
                </a:solidFill>
              </a:rPr>
              <a:t>2221 „</a:t>
            </a:r>
            <a:r>
              <a:rPr lang="en-US" sz="2000" b="1" i="1" dirty="0" err="1" smtClean="0">
                <a:solidFill>
                  <a:schemeClr val="tx1"/>
                </a:solidFill>
              </a:rPr>
              <a:t>Creante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comerciale</a:t>
            </a:r>
            <a:r>
              <a:rPr lang="en-US" sz="2000" b="1" i="1" dirty="0" smtClean="0">
                <a:solidFill>
                  <a:schemeClr val="tx1"/>
                </a:solidFill>
              </a:rPr>
              <a:t> in </a:t>
            </a:r>
            <a:r>
              <a:rPr lang="en-US" sz="2000" b="1" i="1" dirty="0" err="1" smtClean="0">
                <a:solidFill>
                  <a:schemeClr val="tx1"/>
                </a:solidFill>
              </a:rPr>
              <a:t>tara</a:t>
            </a:r>
            <a:r>
              <a:rPr lang="ro-RO" sz="2000" b="1" i="1" dirty="0" smtClean="0">
                <a:solidFill>
                  <a:schemeClr val="tx1"/>
                </a:solidFill>
              </a:rPr>
              <a:t>”</a:t>
            </a: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   </a:t>
            </a:r>
            <a:r>
              <a:rPr lang="ro-RO" sz="2000" b="1" i="1" dirty="0" smtClean="0">
                <a:solidFill>
                  <a:schemeClr val="tx1"/>
                </a:solidFill>
              </a:rPr>
              <a:t>2212 „</a:t>
            </a:r>
            <a:r>
              <a:rPr lang="en-US" sz="2000" b="1" i="1" dirty="0" err="1" smtClean="0">
                <a:solidFill>
                  <a:schemeClr val="tx1"/>
                </a:solidFill>
              </a:rPr>
              <a:t>Creante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comerciale</a:t>
            </a:r>
            <a:r>
              <a:rPr lang="en-US" sz="2000" b="1" i="1" dirty="0" smtClean="0">
                <a:solidFill>
                  <a:schemeClr val="tx1"/>
                </a:solidFill>
              </a:rPr>
              <a:t> in </a:t>
            </a:r>
            <a:r>
              <a:rPr lang="en-US" sz="2000" b="1" i="1" dirty="0" err="1" smtClean="0">
                <a:solidFill>
                  <a:schemeClr val="tx1"/>
                </a:solidFill>
              </a:rPr>
              <a:t>starinatate</a:t>
            </a:r>
            <a:r>
              <a:rPr lang="ro-RO" sz="2000" b="1" i="1" dirty="0" smtClean="0">
                <a:solidFill>
                  <a:schemeClr val="tx1"/>
                </a:solidFill>
              </a:rPr>
              <a:t>”</a:t>
            </a: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</a:rPr>
              <a:t>   </a:t>
            </a:r>
            <a:r>
              <a:rPr lang="ro-RO" sz="2000" b="1" i="1" dirty="0" smtClean="0">
                <a:solidFill>
                  <a:schemeClr val="tx1"/>
                </a:solidFill>
              </a:rPr>
              <a:t>2213 „</a:t>
            </a:r>
            <a:r>
              <a:rPr lang="en-US" sz="2000" b="1" i="1" dirty="0" err="1" smtClean="0">
                <a:solidFill>
                  <a:schemeClr val="tx1"/>
                </a:solidFill>
              </a:rPr>
              <a:t>Alte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creante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comerciale</a:t>
            </a:r>
            <a:r>
              <a:rPr lang="en-US" sz="2000" b="1" i="1" dirty="0" smtClean="0">
                <a:solidFill>
                  <a:schemeClr val="tx1"/>
                </a:solidFill>
              </a:rPr>
              <a:t>”.</a:t>
            </a:r>
            <a:r>
              <a:rPr lang="ru-RU" sz="2000" i="1" dirty="0">
                <a:solidFill>
                  <a:schemeClr val="tx1"/>
                </a:solidFill>
              </a:rPr>
              <a:t/>
            </a:r>
            <a:br>
              <a:rPr lang="ru-RU" sz="2000" i="1" dirty="0">
                <a:solidFill>
                  <a:schemeClr val="tx1"/>
                </a:solidFill>
              </a:rPr>
            </a:br>
            <a:r>
              <a:rPr lang="ro-RO" sz="2000" b="1" i="1" dirty="0">
                <a:solidFill>
                  <a:schemeClr val="tx1"/>
                </a:solidFill>
              </a:rPr>
              <a:t>222 „</a:t>
            </a:r>
            <a:r>
              <a:rPr lang="ro-RO" sz="2000" b="1" i="1" dirty="0" smtClean="0">
                <a:solidFill>
                  <a:schemeClr val="tx1"/>
                </a:solidFill>
              </a:rPr>
              <a:t>Corecţ</a:t>
            </a:r>
            <a:r>
              <a:rPr lang="en-US" sz="2000" b="1" i="1" dirty="0" smtClean="0">
                <a:solidFill>
                  <a:schemeClr val="tx1"/>
                </a:solidFill>
              </a:rPr>
              <a:t>ii (</a:t>
            </a:r>
            <a:r>
              <a:rPr lang="en-US" sz="2000" b="1" i="1" dirty="0" err="1" smtClean="0">
                <a:solidFill>
                  <a:schemeClr val="tx1"/>
                </a:solidFill>
              </a:rPr>
              <a:t>provizioane</a:t>
            </a:r>
            <a:r>
              <a:rPr lang="en-US" sz="2000" b="1" i="1" dirty="0" smtClean="0">
                <a:solidFill>
                  <a:schemeClr val="tx1"/>
                </a:solidFill>
              </a:rPr>
              <a:t>) </a:t>
            </a:r>
            <a:r>
              <a:rPr lang="en-US" sz="2000" b="1" i="1" dirty="0" err="1" smtClean="0">
                <a:solidFill>
                  <a:schemeClr val="tx1"/>
                </a:solidFill>
              </a:rPr>
              <a:t>privind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sz="2000" b="1" i="1" dirty="0" err="1" smtClean="0">
                <a:solidFill>
                  <a:schemeClr val="tx1"/>
                </a:solidFill>
              </a:rPr>
              <a:t>creantele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compromise</a:t>
            </a:r>
            <a:r>
              <a:rPr lang="ro-RO" b="1" i="1" dirty="0" smtClean="0">
                <a:solidFill>
                  <a:schemeClr val="tx1"/>
                </a:solidFill>
              </a:rPr>
              <a:t>”</a:t>
            </a:r>
            <a:r>
              <a:rPr lang="en-US" b="1" i="1" dirty="0" smtClean="0">
                <a:solidFill>
                  <a:schemeClr val="tx1"/>
                </a:solidFill>
              </a:rPr>
              <a:t>.</a:t>
            </a:r>
            <a:r>
              <a:rPr lang="ru-RU" sz="2500" i="1" dirty="0">
                <a:solidFill>
                  <a:schemeClr val="tx1"/>
                </a:solidFill>
              </a:rPr>
              <a:t/>
            </a:r>
            <a:br>
              <a:rPr lang="ru-RU" sz="2500" i="1" dirty="0">
                <a:solidFill>
                  <a:schemeClr val="tx1"/>
                </a:solidFill>
              </a:rPr>
            </a:br>
            <a:endParaRPr lang="ro-RO" sz="2500" b="1" i="1" dirty="0">
              <a:solidFill>
                <a:schemeClr val="tx1"/>
              </a:solidFill>
            </a:endParaRPr>
          </a:p>
        </p:txBody>
      </p:sp>
      <p:pic>
        <p:nvPicPr>
          <p:cNvPr id="8" name="Picture 6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65" y="337831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10" y="364946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f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68" y="231642"/>
            <a:ext cx="858817" cy="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fcaac_logo0200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384" y="200049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" y="8376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163782" y="1040180"/>
            <a:ext cx="71628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o-RO" altLang="ro-RO" sz="4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ИНСТИТУТ НЕПРЕРЫВНОЙ ПОДГОТОВКИ В ОБЛАСТИ ВОДОСНАБЖЕНИЯ И КАНАЛИЗАЦИИ</a:t>
            </a:r>
            <a:r>
              <a:rPr lang="en-US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altLang="ro-RO" sz="900" b="0" dirty="0">
                <a:solidFill>
                  <a:srgbClr val="A6A6A6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ЧЛЕНОВ АССОЦИАЦИИ «МОЛДОВА АПĂ-КАНАЛ»</a:t>
            </a:r>
            <a:endParaRPr lang="ro-RO" altLang="ro-RO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966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1760</TotalTime>
  <Words>256</Words>
  <Application>Microsoft Office PowerPoint</Application>
  <PresentationFormat>On-screen Show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GIZ_Banner_Kopfzeile-Ausland (3)</vt:lpstr>
      <vt:lpstr>Учебный курс для сотрудников и операторов  „Apă-Canal”  Модуль 13: Актуальные проблемы учета и налогообложения транспортных средств и механизмов. Налоговые изменения в Республике Молдова на 2017 год. Сессия 4: Учет дебиторской задолженности и денежных средств (транспортных средств и механизмов)   Expert conf. univ. dr. Margareta Vîrcolici lector superior Lidia Surdu  28-29-30 Ноября 2017, Кишинев</vt:lpstr>
      <vt:lpstr>Obiective:  O1 Определение и классификация дебеторской задолженности; O2 Учет торговой дебиторской задолженности; O3 Учет наличных денег в кассе. </vt:lpstr>
      <vt:lpstr>Определение и классификация претензий:    Дебеторской задолженностью являются законными правами предприятия в качестве кредитора на получение в установленный договорами, векселями или другими документами денежных средств, материальных благ или других ценностей от юридических или физических лиц, называемых должниками, в качестве дебетора.</vt:lpstr>
      <vt:lpstr> Дебиторская задолженность может быть признана активами при соблюдении следующих требований :  1. Они контролируются предприятием в результате произошедших событий (на основе их законных прав);  2. Есть уверенность, что они принесут экономические выгоды в будущем;  3. Их ценность может быть определена с высокой степенью уверенности. </vt:lpstr>
      <vt:lpstr> Критерии дебеторской задолженности:  I. В зависимости от происхождения (экономического содержания): - Торговая дебиторская задолженность, включая полученные авансы и векселя, полученные. - Дебеторская задолженность с государственным бюджетом. - С персоналом. - Другие  дебеторы (страховых компаний, по передовым и признанным претензиям и т. Д.).   </vt:lpstr>
      <vt:lpstr>II. В зависимости от срока оплаты : - Краткосрочная дебиторская задолженность (с сроком оплаты не более одного года). - Долгосрочная дебиторская задолженность (выплачивается более одного года).  III. В зависимости от степени ассоциации заемщиков: - Требования к несвязанным сторонам. - Претензии связанных сторон.  IV. В зависимости от валюты, в которой они выражены : - Претензии в национальной валюте, - Претензии в иностранной валюте.</vt:lpstr>
      <vt:lpstr>Учет торговой дебиторской задолженности : Коммерческая дебиторская задолженность является частью требований, которые возникают, когда момент передачи покупателям прав собственности на товары, товары и другие активы, а также предоставление услуг не совпадает с моментом оплаты.</vt:lpstr>
      <vt:lpstr> Доставка товаров (товаров) и предоставление услуг, которые приводят к коммерческим претензиям, производится на основе следующих первичных документов : - Налоговая накладная; - Накладная транспортная; - Акт приема-передачи услуг; - Прием наличных; - АКТ инвентаризации. </vt:lpstr>
      <vt:lpstr> Аналитический учет краткосрочной дебиторской задолженности, связанные с коммерческими счетами, проводятся по каждому должнику, условиям обучения и оплаты.  Счета для отслеживания торговой дебиторской задолженности могут быть открыты на субсчетах (счета второго уровня): Счета за регистрацию торговой дебиторской задолженности:  221 „Creanţe comerciale”:    2221 „Creante comerciale in tara”    2212 „Creante comerciale in starinatate”    2213 „Alte creante comerciale”. 222 „Corecţii (provizioane) privind creantele compromise”. </vt:lpstr>
      <vt:lpstr> Активный счет 221 „Creanţe comerciale” и 223 „Creanţe ale partilor afiliate” предназначены для учета контрактной (рыночной) стоимости предоставленных товаров и услуг, включая НДС.     Дебет номинированных счетов отражает формирование краткосрочной дебиторской задолженности, связанной с коммерческими счетами, а в кредит - их оплату. Остатки на этих счетах являются дебиторами и представляют собой суммы краткосрочной дебиторской задолженности, не связанные с окончанием отчетного периода.</vt:lpstr>
      <vt:lpstr> Счет 222 „Corecţii (provizioane) privind creantele compromise” с функцией пассивной учетной записи не соответствует учетной записи 221 „Creanţe comerciale”.     Кредит на этом счете отражает создание резервов по сомнительным долгам на суммы, прогнозируемые на основе этих расчетов и анализа, а в дебетовании - использование резервов для погашения сумм ссуд, которые были скомпрометированы.   Остаток по счету является кредитовым и представляет собой сумму неиспользованных резервов на конец отчетного периода.</vt:lpstr>
      <vt:lpstr>Учет наличных денег в кассе :   Сбор и удержание наличных денег, а также расчеты наличными производится в кассе. Кассовые операции осуществляются кассиром, который несет всю существенную ответственность за интеграцию доступных денег и ценных бумаг, полученных за хранение (почтовые марки, банкноты и т. Д.).</vt:lpstr>
      <vt:lpstr> Деньги, поступающие в кассу, отражаются проводкой: Dt  241 Dt 242, 243 - к суммам, собранным с текущих счетов в национальной валюте и иностранной валюте. Ct  611 – на суммы, полученные от продажи наличных денег и товаров, предоставление услуг. Ct  612– к денежным поступлениям от продажи прочих оборотных средств, выплате штрафов, штрафов, расчетных убытков, доходов от текущей арендной платы и т. д. Ct  621– к доходам от продажи долгосрочных активов. Ct  622– на суммы дохода, полученные от роялти, а также на деньги, внесенные бесплатно в виде государственных субсидий и т. д. Ct  623– к компенсированным суммам потерь в результате исключительных ситуаций. </vt:lpstr>
      <vt:lpstr>Выбытие денежных средств из кассы учитывается формулами бухгалтерского учета: Dt 242, 243, 244 – перевод денег в банк на текущих счетах в национальной валюте и иностранной валюте. Dt  226 – выдача авансов для расчетов с подотчетными лицами. Dt 245 – перевод денег в кассах других банков, почтовых отделений с целью передачи и регистрации на банковских счетах банка. Dt  531, 532, 533, 534, 536, 539 – погашение задолженности перед персоналом, государственным бюджетом, учредителями и другими кредиторами.  </vt:lpstr>
      <vt:lpstr>Dt  511, 512 – на оплату банковских кредитов и других финансовых долгов. Dt 521, 522 -- при выплате долгов поставщикам за полученные материалы и товары, предоставляемые услуги Dt  424, 523 – погашение займов Dt  722 – для отражения сумм неблагоприятных курсовых разниц, связанных с остатком денежных средств в иностранной валюте на конец отчетного периода. Ct  241 „Casa”. 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184</cp:revision>
  <cp:lastPrinted>2017-06-05T10:38:21Z</cp:lastPrinted>
  <dcterms:created xsi:type="dcterms:W3CDTF">2013-09-05T11:54:56Z</dcterms:created>
  <dcterms:modified xsi:type="dcterms:W3CDTF">2017-12-06T07:47:58Z</dcterms:modified>
</cp:coreProperties>
</file>