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57"/>
  </p:notesMasterIdLst>
  <p:handoutMasterIdLst>
    <p:handoutMasterId r:id="rId58"/>
  </p:handoutMasterIdLst>
  <p:sldIdLst>
    <p:sldId id="488" r:id="rId2"/>
    <p:sldId id="492" r:id="rId3"/>
    <p:sldId id="489" r:id="rId4"/>
    <p:sldId id="490" r:id="rId5"/>
    <p:sldId id="491" r:id="rId6"/>
    <p:sldId id="494" r:id="rId7"/>
    <p:sldId id="409" r:id="rId8"/>
    <p:sldId id="495" r:id="rId9"/>
    <p:sldId id="496" r:id="rId10"/>
    <p:sldId id="497" r:id="rId11"/>
    <p:sldId id="498" r:id="rId12"/>
    <p:sldId id="502" r:id="rId13"/>
    <p:sldId id="499" r:id="rId14"/>
    <p:sldId id="542" r:id="rId15"/>
    <p:sldId id="543" r:id="rId16"/>
    <p:sldId id="544" r:id="rId17"/>
    <p:sldId id="545" r:id="rId18"/>
    <p:sldId id="546" r:id="rId19"/>
    <p:sldId id="506" r:id="rId20"/>
    <p:sldId id="507" r:id="rId21"/>
    <p:sldId id="508" r:id="rId22"/>
    <p:sldId id="509" r:id="rId23"/>
    <p:sldId id="510" r:id="rId24"/>
    <p:sldId id="511" r:id="rId25"/>
    <p:sldId id="512" r:id="rId26"/>
    <p:sldId id="513" r:id="rId27"/>
    <p:sldId id="514" r:id="rId28"/>
    <p:sldId id="515" r:id="rId29"/>
    <p:sldId id="516" r:id="rId30"/>
    <p:sldId id="517" r:id="rId31"/>
    <p:sldId id="518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7" r:id="rId41"/>
    <p:sldId id="528" r:id="rId42"/>
    <p:sldId id="529" r:id="rId43"/>
    <p:sldId id="530" r:id="rId44"/>
    <p:sldId id="531" r:id="rId45"/>
    <p:sldId id="532" r:id="rId46"/>
    <p:sldId id="533" r:id="rId47"/>
    <p:sldId id="534" r:id="rId48"/>
    <p:sldId id="535" r:id="rId49"/>
    <p:sldId id="536" r:id="rId50"/>
    <p:sldId id="537" r:id="rId51"/>
    <p:sldId id="538" r:id="rId52"/>
    <p:sldId id="539" r:id="rId53"/>
    <p:sldId id="540" r:id="rId54"/>
    <p:sldId id="541" r:id="rId55"/>
    <p:sldId id="406" r:id="rId56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42" autoAdjust="0"/>
    <p:restoredTop sz="92385" autoAdjust="0"/>
  </p:normalViewPr>
  <p:slideViewPr>
    <p:cSldViewPr snapToGrid="0">
      <p:cViewPr varScale="1">
        <p:scale>
          <a:sx n="68" d="100"/>
          <a:sy n="68" d="100"/>
        </p:scale>
        <p:origin x="1338" y="5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03/09/2018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hyperlink" Target="https://www.google.ro/url?sa=i&amp;rct=j&amp;q=&amp;esrc=s&amp;source=images&amp;cd=&amp;cad=rja&amp;uact=8&amp;ved=0ahUKEwi2q4OgyvfOAhVEOBoKHbFgAzcQjRwIBw&amp;url=https://www.iconfinder.com/icons/353855/destination_direction_find_gps_locate_location_locator_map_marker_pin_pinpoint_search_spot_icon&amp;psig=AFQjCNERFywBVlpT2DiNjOCenRMOkEt8lQ&amp;ust=1473142639418907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cub.ro/articoledr.htm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-democracy.md/monitoring/politics/comments/reasons-referendum-failure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6.png"/><Relationship Id="rId5" Type="http://schemas.openxmlformats.org/officeDocument/2006/relationships/image" Target="../media/image22.jpeg"/><Relationship Id="rId10" Type="http://schemas.openxmlformats.org/officeDocument/2006/relationships/image" Target="../media/image5.png"/><Relationship Id="rId4" Type="http://schemas.openxmlformats.org/officeDocument/2006/relationships/image" Target="../media/image21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15900" y="2867492"/>
            <a:ext cx="8366125" cy="326776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C80F0F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36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Modulul 1</a:t>
            </a:r>
            <a:r>
              <a:rPr lang="en-US" altLang="en-US" sz="36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</a:t>
            </a:r>
            <a:r>
              <a:rPr lang="ro-RO" altLang="en-US" sz="3600" b="1" dirty="0" smtClean="0">
                <a:solidFill>
                  <a:srgbClr val="C80F0F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ro-RO" sz="3600" b="1" dirty="0">
                <a:solidFill>
                  <a:srgbClr val="002060"/>
                </a:solidFill>
              </a:rPr>
              <a:t>Acte legislative și normative în domeniul alimentării cu apă și de canalizare</a:t>
            </a:r>
            <a:endParaRPr lang="ro-RO" altLang="en-US" sz="3600" b="1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5900" y="1873021"/>
            <a:ext cx="8366125" cy="54795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Modulul de instruire</a:t>
            </a:r>
          </a:p>
        </p:txBody>
      </p:sp>
    </p:spTree>
    <p:extLst>
      <p:ext uri="{BB962C8B-B14F-4D97-AF65-F5344CB8AC3E}">
        <p14:creationId xmlns:p14="http://schemas.microsoft.com/office/powerpoint/2010/main" val="3753147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15111" y="2088757"/>
            <a:ext cx="3661604" cy="1217152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Suport de curs/</a:t>
            </a:r>
            <a:br>
              <a:rPr lang="ro-RO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</a:br>
            <a:r>
              <a:rPr lang="ro-RO" altLang="en-US" sz="32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Note de curs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9" t="6768" r="2717" b="30667"/>
          <a:stretch/>
        </p:blipFill>
        <p:spPr>
          <a:xfrm>
            <a:off x="192181" y="1423549"/>
            <a:ext cx="5022929" cy="515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3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Prezentarea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012" y="2214395"/>
            <a:ext cx="4978340" cy="433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58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72" y="1493724"/>
            <a:ext cx="8229600" cy="785813"/>
          </a:xfrm>
        </p:spPr>
        <p:txBody>
          <a:bodyPr/>
          <a:lstStyle/>
          <a:p>
            <a:r>
              <a:rPr lang="ro-RO" altLang="en-U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Cum sa faci o prezentare Power Point de impact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00" y="1996881"/>
            <a:ext cx="7279013" cy="454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726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Prezentarea trebuie gandita in trei dimensiuni: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719" y="2363207"/>
            <a:ext cx="82585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narativa</a:t>
            </a:r>
            <a:r>
              <a:rPr lang="ro-RO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(fiecare diapozitiv reprezinta un element important al povestii, care deriva din diapozitivul precedent, astfel publicul este obligat sa ramana atent</a:t>
            </a: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spcBef>
                <a:spcPts val="0"/>
              </a:spcBef>
            </a:pPr>
            <a:endParaRPr lang="ro-RO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descriptiva</a:t>
            </a:r>
            <a:r>
              <a:rPr lang="ro-RO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(fiecare diapozitiv coloreaza un aspect al povestii</a:t>
            </a: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spcBef>
                <a:spcPts val="0"/>
              </a:spcBef>
            </a:pPr>
            <a:endParaRPr lang="ro-RO" sz="2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argumentativa</a:t>
            </a:r>
            <a:r>
              <a:rPr lang="ro-RO" sz="2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(vrei sa demonstrezi, vrei sa convingi).</a:t>
            </a: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964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482313"/>
            <a:ext cx="8366125" cy="508152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Reguli generale: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719" y="2099432"/>
            <a:ext cx="825856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Fiecare diapozitiv trebuie sa ilustreze un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singur punct 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o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 aglomerati diapozitivul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Daca aveti o cantitate mare de date, impartiti-le in mai multe diapozitive.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litere mari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izibile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dimensiunea </a:t>
            </a: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28pt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este suficient de mare.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Daca informatiile de pe diapozitive sunt alb-negru, utilizati mai bine</a:t>
            </a: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literele albe 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un </a:t>
            </a:r>
            <a:r>
              <a:rPr lang="it-IT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fundal negru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- totusi acest stil este obositor pentru ochi. Mai bine utilizati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culori deschise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cum ar fi alb si galben, pe un fundal intunecat, cum ar fi albastru inchis. Nu folositi culori, cum ar fi rosu sau violet.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Evitati diapozitivele cu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fonduri in degrade 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pentru a nu oscila vizibilitatea.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folositi prea multe </a:t>
            </a:r>
            <a:r>
              <a:rPr lang="it-IT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cuvinte cu majuscula</a:t>
            </a: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deoarece reduc viteza citirii.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 numarul de diapozitive. Nu utilizati mai mult de un diapozitiv pentru fiecare minut de prezentare. Diapozitivele nu trebuie sa contina intreaga prezentare. Scopul lor este de a sprijini discursul dumneavoastra si pentru a sublinia punctele importante.</a:t>
            </a:r>
          </a:p>
          <a:p>
            <a:pPr algn="just">
              <a:spcBef>
                <a:spcPts val="0"/>
              </a:spcBef>
            </a:pP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24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Numărul de cuvinte:</a:t>
            </a:r>
          </a:p>
        </p:txBody>
      </p:sp>
      <p:sp>
        <p:nvSpPr>
          <p:cNvPr id="2" name="Rectangle 1"/>
          <p:cNvSpPr/>
          <p:nvPr/>
        </p:nvSpPr>
        <p:spPr>
          <a:xfrm>
            <a:off x="1" y="2377275"/>
            <a:ext cx="8932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Diapozitivele-titlu trebuie sa contina cinci sau mai putine cuvinte.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Continutul unui singur diapozitiv trebuie sa fie usor inte-les in 20 secunde - </a:t>
            </a:r>
            <a:r>
              <a:rPr lang="ro-RO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sapte  linii pe fiecare diapozitiv si cel mult sapte cuvinte pe linie!</a:t>
            </a:r>
            <a:endParaRPr lang="ro-RO" sz="28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Spatiile dintre linii ar trebui sa fie cel putin la inaltimea unei majuscule.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o-RO" sz="28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 folositi decat doua fonturi si doua marimi de text.</a:t>
            </a:r>
          </a:p>
          <a:p>
            <a:pPr algn="just">
              <a:spcBef>
                <a:spcPts val="0"/>
              </a:spcBef>
            </a:pP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42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Utilizarea tabelelor:</a:t>
            </a:r>
          </a:p>
        </p:txBody>
      </p:sp>
      <p:sp>
        <p:nvSpPr>
          <p:cNvPr id="4" name="Rectangle 3"/>
          <p:cNvSpPr/>
          <p:nvPr/>
        </p:nvSpPr>
        <p:spPr>
          <a:xfrm>
            <a:off x="192181" y="2437457"/>
            <a:ext cx="82833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 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diagrame decat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tabele</a:t>
            </a: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 cat este posibil.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Utilizati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tabele cat mai scurte posibil - doua sau mai multe diapozitive simple sunt mai eficiente decat un diapozitiv complicat.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</a:t>
            </a: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aglomerati diapozitivul - asigurati caractere (litere) cat mai mari.</a:t>
            </a:r>
            <a:endParaRPr lang="it-IT" sz="32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850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Utilizarea graficelor:</a:t>
            </a:r>
          </a:p>
        </p:txBody>
      </p:sp>
      <p:sp>
        <p:nvSpPr>
          <p:cNvPr id="2" name="Rectangle 1"/>
          <p:cNvSpPr/>
          <p:nvPr/>
        </p:nvSpPr>
        <p:spPr>
          <a:xfrm>
            <a:off x="442719" y="2363207"/>
            <a:ext cx="8258561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Pastrati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simple,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rotunjiti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cifrele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numarul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subtitluri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legende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Folositi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linii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evidentia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schimbarile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grafice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 bare </a:t>
            </a:r>
            <a:r>
              <a:rPr lang="en-US" sz="36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comparatii</a:t>
            </a:r>
            <a:r>
              <a:rPr lang="en-US" sz="36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37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Utilizarea diagramelor:</a:t>
            </a:r>
          </a:p>
        </p:txBody>
      </p:sp>
      <p:sp>
        <p:nvSpPr>
          <p:cNvPr id="2" name="Rectangle 1"/>
          <p:cNvSpPr/>
          <p:nvPr/>
        </p:nvSpPr>
        <p:spPr>
          <a:xfrm>
            <a:off x="856224" y="2437457"/>
            <a:ext cx="747035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Simplificati diagramele pentru a le pastra </a:t>
            </a:r>
            <a:r>
              <a:rPr lang="ro-RO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it-IT" sz="3200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izibile</a:t>
            </a:r>
            <a:r>
              <a:rPr lang="ro-RO" sz="32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 citețe</a:t>
            </a:r>
            <a:r>
              <a:rPr lang="it-IT" sz="32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Separati diagramele complexe intr-o serie de diapozitive.</a:t>
            </a:r>
          </a:p>
          <a:p>
            <a:pPr algn="just">
              <a:spcBef>
                <a:spcPts val="0"/>
              </a:spcBef>
            </a:pPr>
            <a:endParaRPr lang="ro-RO" sz="28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9412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72" y="1615834"/>
            <a:ext cx="8229600" cy="639913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it-IT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Sfaturi pentru susținerea unei prezentări eficiente</a:t>
            </a:r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10972" y="2090636"/>
            <a:ext cx="8229600" cy="3916852"/>
          </a:xfrm>
        </p:spPr>
        <p:txBody>
          <a:bodyPr/>
          <a:lstStyle/>
          <a:p>
            <a:pPr marL="0" indent="0">
              <a:buNone/>
            </a:pPr>
            <a:endParaRPr lang="ro-RO" altLang="en-US" sz="3200" dirty="0" smtClean="0"/>
          </a:p>
          <a:p>
            <a:pPr algn="just"/>
            <a:r>
              <a:rPr lang="vi-VN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Sosiţi mai devreme şi verificaţi dacă echipamentul funcţionează corespunzător.</a:t>
            </a:r>
            <a:endParaRPr lang="ro-RO" alt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vi-VN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Cereţi-le celor din public să pună întrebări doar la sfârşit</a:t>
            </a:r>
            <a:r>
              <a:rPr lang="ro-RO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algn="just"/>
            <a:r>
              <a:rPr lang="vi-VN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Încadraţi-vă în timp; </a:t>
            </a:r>
            <a:endParaRPr lang="ro-RO" altLang="en-US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/>
            <a:r>
              <a:rPr lang="ro-RO" altLang="en-US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Nu citiţi integral prezentarea.</a:t>
            </a:r>
          </a:p>
        </p:txBody>
      </p:sp>
    </p:spTree>
    <p:extLst>
      <p:ext uri="{BB962C8B-B14F-4D97-AF65-F5344CB8AC3E}">
        <p14:creationId xmlns:p14="http://schemas.microsoft.com/office/powerpoint/2010/main" val="379972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6564" y="1602815"/>
            <a:ext cx="8366125" cy="54795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Modulul 14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idx="1"/>
          </p:nvPr>
        </p:nvSpPr>
        <p:spPr>
          <a:xfrm>
            <a:off x="215900" y="2408757"/>
            <a:ext cx="7776000" cy="3554888"/>
          </a:xfrm>
        </p:spPr>
        <p:txBody>
          <a:bodyPr/>
          <a:lstStyle/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 cursului: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zile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Perioada: </a:t>
            </a:r>
            <a:r>
              <a:rPr lang="en-US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septembrie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octombrie 2018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Localitatea de desfășurare:      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Chișinău 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 de curs: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UTM Chișinău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Organizatori: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IFCAAC, AMAC, GIZ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Condiții: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studii superioare, studii medii profesionale</a:t>
            </a:r>
          </a:p>
          <a:p>
            <a:r>
              <a:rPr lang="ro-RO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Traineri: </a:t>
            </a:r>
            <a:r>
              <a:rPr lang="ro-RO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formatorii prezenti in sala	</a:t>
            </a:r>
            <a:r>
              <a:rPr lang="ro-RO" dirty="0" smtClean="0"/>
              <a:t>	</a:t>
            </a:r>
            <a:endParaRPr lang="ro-RO" dirty="0"/>
          </a:p>
        </p:txBody>
      </p:sp>
      <p:pic>
        <p:nvPicPr>
          <p:cNvPr id="22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94677" y="2120672"/>
            <a:ext cx="609600" cy="648230"/>
          </a:xfrm>
          <a:prstGeom prst="rect">
            <a:avLst/>
          </a:prstGeom>
          <a:noFill/>
        </p:spPr>
      </p:pic>
      <p:pic>
        <p:nvPicPr>
          <p:cNvPr id="23" name="Picture 6" descr="http://www.cau.edu/registrar/_includes/images/calenda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34242" y="2536408"/>
            <a:ext cx="821140" cy="615855"/>
          </a:xfrm>
          <a:prstGeom prst="rect">
            <a:avLst/>
          </a:prstGeom>
          <a:noFill/>
        </p:spPr>
      </p:pic>
      <p:pic>
        <p:nvPicPr>
          <p:cNvPr id="24" name="Picture 23" descr="Image result for GPS spot, pictures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49250" y="3141298"/>
            <a:ext cx="381000" cy="381000"/>
          </a:xfrm>
          <a:prstGeom prst="rect">
            <a:avLst/>
          </a:prstGeom>
          <a:noFill/>
        </p:spPr>
      </p:pic>
      <p:pic>
        <p:nvPicPr>
          <p:cNvPr id="25" name="Picture 19" descr="Vector illustration of gold detailed certificat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94325" y="3248887"/>
            <a:ext cx="1143000" cy="9169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627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385762" y="2258703"/>
            <a:ext cx="8372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pt-BR" altLang="en-US" sz="3000" b="1" kern="0" dirty="0" smtClean="0">
                <a:solidFill>
                  <a:srgbClr val="C00000"/>
                </a:solidFill>
              </a:rPr>
              <a:t>METODOLOGIA ELABORĂRII STRUCTURII</a:t>
            </a:r>
            <a:r>
              <a:rPr lang="ro-RO" altLang="en-US" sz="3000" b="1" kern="0" dirty="0" smtClean="0">
                <a:solidFill>
                  <a:srgbClr val="C00000"/>
                </a:solidFill>
              </a:rPr>
              <a:t> </a:t>
            </a:r>
            <a:r>
              <a:rPr lang="pt-BR" altLang="en-US" sz="3000" b="1" kern="0" dirty="0" smtClean="0">
                <a:solidFill>
                  <a:srgbClr val="C00000"/>
                </a:solidFill>
              </a:rPr>
              <a:t>CURRICULEI/ SUPORTULUI DE CURS</a:t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endParaRPr lang="en-US" altLang="en-US" sz="3000" b="1" kern="0" dirty="0" smtClean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17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437741"/>
            <a:ext cx="8056359" cy="619125"/>
          </a:xfrm>
        </p:spPr>
        <p:txBody>
          <a:bodyPr/>
          <a:lstStyle/>
          <a:p>
            <a:pPr eaLnBrk="1" hangingPunct="1"/>
            <a:r>
              <a:rPr lang="ro-RO" altLang="en-US" sz="3600" b="1" dirty="0" smtClean="0">
                <a:solidFill>
                  <a:srgbClr val="C00000"/>
                </a:solidFill>
              </a:rPr>
              <a:t>Obiectivele sesiunii: 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341028"/>
            <a:ext cx="8056359" cy="40465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 smtClean="0"/>
              <a:t>descrierea regulilor </a:t>
            </a:r>
            <a:r>
              <a:rPr lang="ro-RO" sz="2800" dirty="0"/>
              <a:t>de elaborare a structurii modulului pe exemplele Modulelor adresate secțiilor </a:t>
            </a:r>
            <a:r>
              <a:rPr lang="ro-RO" sz="2800" dirty="0" smtClean="0"/>
              <a:t>respective.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 smtClean="0"/>
              <a:t>alegerea </a:t>
            </a:r>
            <a:r>
              <a:rPr lang="ro-RO" sz="2800" dirty="0"/>
              <a:t>temei şi obiectivelor </a:t>
            </a:r>
            <a:r>
              <a:rPr lang="ro-RO" sz="2800" dirty="0" smtClean="0"/>
              <a:t>modulului.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 smtClean="0"/>
              <a:t>descrierea regulilor </a:t>
            </a:r>
            <a:r>
              <a:rPr lang="ro-RO" sz="2800" dirty="0"/>
              <a:t>de elaborare a structurii </a:t>
            </a:r>
            <a:r>
              <a:rPr lang="ro-RO" sz="2800" dirty="0" err="1" smtClean="0"/>
              <a:t>curriculei</a:t>
            </a:r>
            <a:r>
              <a:rPr lang="ro-RO" sz="2800" dirty="0" smtClean="0"/>
              <a:t>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ro-RO" sz="2800" dirty="0"/>
              <a:t>identificarea regulilor de elaborare </a:t>
            </a:r>
            <a:r>
              <a:rPr lang="ro-RO" sz="2800" dirty="0" smtClean="0"/>
              <a:t>a </a:t>
            </a:r>
            <a:r>
              <a:rPr lang="ro-RO" sz="2800" dirty="0"/>
              <a:t>scriptului </a:t>
            </a:r>
            <a:r>
              <a:rPr lang="ro-RO" sz="2800" dirty="0" smtClean="0"/>
              <a:t>modulului.</a:t>
            </a:r>
            <a:endParaRPr lang="ro-RO" dirty="0" smtClean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36965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7700" y="1974320"/>
            <a:ext cx="7775575" cy="619125"/>
          </a:xfrm>
        </p:spPr>
        <p:txBody>
          <a:bodyPr/>
          <a:lstStyle/>
          <a:p>
            <a:pPr eaLnBrk="1" hangingPunct="1"/>
            <a:r>
              <a:rPr lang="ro-RO" altLang="en-US" sz="3600" b="1" dirty="0" smtClean="0">
                <a:solidFill>
                  <a:srgbClr val="C00000"/>
                </a:solidFill>
              </a:rPr>
              <a:t>Cuvintele cheie :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9450" y="2734732"/>
            <a:ext cx="7775575" cy="3225801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o-RO" sz="3600" b="1" dirty="0" smtClean="0">
                <a:solidFill>
                  <a:schemeClr val="bg1">
                    <a:lumMod val="50000"/>
                  </a:schemeClr>
                </a:solidFill>
              </a:rPr>
              <a:t>Modul           Sesiune </a:t>
            </a:r>
          </a:p>
          <a:p>
            <a:pPr>
              <a:defRPr/>
            </a:pPr>
            <a:r>
              <a:rPr lang="ro-RO" sz="3600" b="1" dirty="0" smtClean="0">
                <a:solidFill>
                  <a:schemeClr val="bg1">
                    <a:lumMod val="50000"/>
                  </a:schemeClr>
                </a:solidFill>
              </a:rPr>
              <a:t>Obiective      Concept </a:t>
            </a:r>
          </a:p>
          <a:p>
            <a:pPr>
              <a:defRPr/>
            </a:pPr>
            <a:r>
              <a:rPr lang="ro-RO" sz="3600" b="1" dirty="0" err="1" smtClean="0">
                <a:solidFill>
                  <a:schemeClr val="bg1">
                    <a:lumMod val="50000"/>
                  </a:schemeClr>
                </a:solidFill>
              </a:rPr>
              <a:t>Curricula</a:t>
            </a:r>
            <a:r>
              <a:rPr lang="ro-RO" sz="3600" b="1" dirty="0" smtClean="0">
                <a:solidFill>
                  <a:schemeClr val="bg1">
                    <a:lumMod val="50000"/>
                  </a:schemeClr>
                </a:solidFill>
              </a:rPr>
              <a:t>       Scriptul </a:t>
            </a:r>
          </a:p>
          <a:p>
            <a:pPr>
              <a:defRPr/>
            </a:pPr>
            <a:r>
              <a:rPr lang="ro-RO" sz="3600" b="1" dirty="0" smtClean="0">
                <a:solidFill>
                  <a:srgbClr val="FFFFFF">
                    <a:lumMod val="50000"/>
                  </a:srgbClr>
                </a:solidFill>
              </a:rPr>
              <a:t>Expertul        Expertiza</a:t>
            </a:r>
            <a:endParaRPr lang="ro-RO" b="1" dirty="0" smtClean="0"/>
          </a:p>
        </p:txBody>
      </p:sp>
    </p:spTree>
    <p:extLst>
      <p:ext uri="{BB962C8B-B14F-4D97-AF65-F5344CB8AC3E}">
        <p14:creationId xmlns:p14="http://schemas.microsoft.com/office/powerpoint/2010/main" val="2967486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6"/>
          <p:cNvSpPr>
            <a:spLocks noGrp="1"/>
          </p:cNvSpPr>
          <p:nvPr>
            <p:ph type="title"/>
          </p:nvPr>
        </p:nvSpPr>
        <p:spPr>
          <a:xfrm>
            <a:off x="498181" y="1482717"/>
            <a:ext cx="8946000" cy="555876"/>
          </a:xfrm>
        </p:spPr>
        <p:txBody>
          <a:bodyPr/>
          <a:lstStyle/>
          <a:p>
            <a:pPr eaLnBrk="1" hangingPunct="1"/>
            <a:r>
              <a:rPr lang="en-US" altLang="en-US" sz="2800" b="1" dirty="0" err="1" smtClean="0">
                <a:solidFill>
                  <a:srgbClr val="C00000"/>
                </a:solidFill>
              </a:rPr>
              <a:t>Regulil</a:t>
            </a:r>
            <a:r>
              <a:rPr lang="ro-RO" altLang="en-US" sz="2800" b="1" dirty="0" smtClean="0">
                <a:solidFill>
                  <a:srgbClr val="C00000"/>
                </a:solidFill>
              </a:rPr>
              <a:t>i 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de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elaborare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a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structurii</a:t>
            </a:r>
            <a:r>
              <a:rPr lang="en-US" altLang="en-US" sz="2800" b="1" dirty="0" smtClean="0">
                <a:solidFill>
                  <a:srgbClr val="C0000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</a:rPr>
              <a:t>modulului</a:t>
            </a:r>
            <a:endParaRPr lang="en-US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Inhaltsplatzhalter 7"/>
          <p:cNvSpPr>
            <a:spLocks noGrp="1"/>
          </p:cNvSpPr>
          <p:nvPr>
            <p:ph idx="1"/>
          </p:nvPr>
        </p:nvSpPr>
        <p:spPr>
          <a:xfrm>
            <a:off x="474133" y="2174866"/>
            <a:ext cx="8669867" cy="42759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1</a:t>
            </a:r>
            <a:r>
              <a:rPr lang="ro-RO" altLang="en-US" sz="1700" dirty="0" smtClean="0">
                <a:solidFill>
                  <a:srgbClr val="000000"/>
                </a:solidFill>
              </a:rPr>
              <a:t>. </a:t>
            </a:r>
            <a:r>
              <a:rPr lang="vi-VN" altLang="en-US" sz="1700" dirty="0" smtClean="0">
                <a:solidFill>
                  <a:srgbClr val="000000"/>
                </a:solidFill>
              </a:rPr>
              <a:t>Pregătirea setului de documente de bază, necesare pentru elaborarea </a:t>
            </a:r>
            <a:r>
              <a:rPr lang="ro-RO" altLang="en-US" sz="1700" dirty="0" smtClean="0">
                <a:solidFill>
                  <a:srgbClr val="000000"/>
                </a:solidFill>
              </a:rPr>
              <a:t>Modulului.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2</a:t>
            </a:r>
            <a:r>
              <a:rPr lang="ro-RO" altLang="en-US" sz="1700" dirty="0" smtClean="0">
                <a:solidFill>
                  <a:srgbClr val="000000"/>
                </a:solidFill>
              </a:rPr>
              <a:t>. Valorificarea bibliografiei relevante  pentru identificarea sesiunilor modulului.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3.</a:t>
            </a:r>
            <a:r>
              <a:rPr lang="ro-RO" altLang="en-US" sz="1700" dirty="0" smtClean="0">
                <a:solidFill>
                  <a:schemeClr val="accent2"/>
                </a:solidFill>
              </a:rPr>
              <a:t> </a:t>
            </a:r>
            <a:r>
              <a:rPr lang="ro-RO" altLang="en-US" sz="1700" dirty="0" smtClean="0">
                <a:solidFill>
                  <a:srgbClr val="000000"/>
                </a:solidFill>
              </a:rPr>
              <a:t>Identificarea Sesiunilor pentru fiecare Modul în parte.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4</a:t>
            </a:r>
            <a:r>
              <a:rPr lang="ro-RO" altLang="en-US" sz="1700" dirty="0" smtClean="0">
                <a:solidFill>
                  <a:srgbClr val="000000"/>
                </a:solidFill>
              </a:rPr>
              <a:t>. Stabilirea </a:t>
            </a:r>
            <a:r>
              <a:rPr lang="ro-RO" altLang="en-US" sz="1700" dirty="0">
                <a:solidFill>
                  <a:srgbClr val="000000"/>
                </a:solidFill>
              </a:rPr>
              <a:t>obiectivelor </a:t>
            </a:r>
            <a:r>
              <a:rPr lang="ro-RO" altLang="en-US" sz="1700" dirty="0" smtClean="0">
                <a:solidFill>
                  <a:srgbClr val="000000"/>
                </a:solidFill>
              </a:rPr>
              <a:t>specifice pentru fiecare sesiune.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5</a:t>
            </a:r>
            <a:r>
              <a:rPr lang="ro-RO" altLang="en-US" sz="1700" dirty="0" smtClean="0">
                <a:solidFill>
                  <a:srgbClr val="000000"/>
                </a:solidFill>
              </a:rPr>
              <a:t>. Identificarea pentru fiecare sesiune a modulului cuvintele cheie.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6.</a:t>
            </a:r>
            <a:r>
              <a:rPr lang="ro-RO" altLang="en-US" sz="1700" dirty="0" smtClean="0">
                <a:solidFill>
                  <a:srgbClr val="000000"/>
                </a:solidFill>
              </a:rPr>
              <a:t> Elaborarea părții teoretice a fiecărei sesiuni.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7.</a:t>
            </a:r>
            <a:r>
              <a:rPr lang="ro-RO" altLang="en-US" sz="1700" dirty="0" smtClean="0">
                <a:solidFill>
                  <a:srgbClr val="000000"/>
                </a:solidFill>
              </a:rPr>
              <a:t> </a:t>
            </a:r>
            <a:r>
              <a:rPr lang="it-IT" altLang="en-US" sz="1700" dirty="0" smtClean="0">
                <a:solidFill>
                  <a:srgbClr val="000000"/>
                </a:solidFill>
              </a:rPr>
              <a:t>Elaborarea părţi</a:t>
            </a:r>
            <a:r>
              <a:rPr lang="ro-RO" altLang="en-US" sz="1700" dirty="0" smtClean="0">
                <a:solidFill>
                  <a:srgbClr val="000000"/>
                </a:solidFill>
              </a:rPr>
              <a:t>i</a:t>
            </a:r>
            <a:r>
              <a:rPr lang="it-IT" altLang="en-US" sz="1700" dirty="0" smtClean="0">
                <a:solidFill>
                  <a:srgbClr val="000000"/>
                </a:solidFill>
              </a:rPr>
              <a:t> </a:t>
            </a:r>
            <a:r>
              <a:rPr lang="ro-RO" altLang="en-US" sz="1700" dirty="0" smtClean="0">
                <a:solidFill>
                  <a:srgbClr val="000000"/>
                </a:solidFill>
              </a:rPr>
              <a:t>practice</a:t>
            </a:r>
            <a:r>
              <a:rPr lang="it-IT" altLang="en-US" sz="1700" dirty="0" smtClean="0">
                <a:solidFill>
                  <a:srgbClr val="000000"/>
                </a:solidFill>
              </a:rPr>
              <a:t> a fiecărei sesiuni</a:t>
            </a:r>
            <a:r>
              <a:rPr lang="ro-RO" altLang="en-US" sz="1700" dirty="0" smtClean="0">
                <a:solidFill>
                  <a:srgbClr val="000000"/>
                </a:solidFill>
              </a:rPr>
              <a:t>.</a:t>
            </a:r>
          </a:p>
          <a:p>
            <a:pPr marL="0" indent="0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8. </a:t>
            </a:r>
            <a:r>
              <a:rPr lang="ro-RO" altLang="en-US" sz="1700" dirty="0" smtClean="0">
                <a:solidFill>
                  <a:srgbClr val="000000"/>
                </a:solidFill>
              </a:rPr>
              <a:t> Identificarea din partea teoretică şi practică a </a:t>
            </a:r>
            <a:r>
              <a:rPr lang="ro-RO" altLang="en-US" sz="1700" i="1" dirty="0" smtClean="0">
                <a:solidFill>
                  <a:srgbClr val="000000"/>
                </a:solidFill>
              </a:rPr>
              <a:t>exercițiilor practice .</a:t>
            </a:r>
          </a:p>
          <a:p>
            <a:pPr marL="0" indent="0" algn="just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9</a:t>
            </a:r>
            <a:r>
              <a:rPr lang="ro-RO" altLang="en-US" sz="1700" i="1" dirty="0" smtClean="0">
                <a:solidFill>
                  <a:srgbClr val="000000"/>
                </a:solidFill>
              </a:rPr>
              <a:t>. </a:t>
            </a:r>
            <a:r>
              <a:rPr lang="ro-RO" altLang="en-US" sz="1700" dirty="0" smtClean="0">
                <a:solidFill>
                  <a:srgbClr val="000000"/>
                </a:solidFill>
              </a:rPr>
              <a:t>Identificarea din partea teoretică  şi  practică a sesiunii întrebărille  pentru  auto-evaluare.</a:t>
            </a:r>
          </a:p>
          <a:p>
            <a:pPr marL="0" indent="0" algn="just" eaLnBrk="1" hangingPunct="1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ro-RO" altLang="en-US" sz="1700" b="1" dirty="0" smtClean="0">
                <a:solidFill>
                  <a:schemeClr val="accent2"/>
                </a:solidFill>
              </a:rPr>
              <a:t>Regula 10. </a:t>
            </a:r>
            <a:r>
              <a:rPr lang="ro-RO" altLang="en-US" sz="1700" dirty="0" smtClean="0">
                <a:solidFill>
                  <a:schemeClr val="tx1"/>
                </a:solidFill>
              </a:rPr>
              <a:t>Prezentarea pentru fiecare sesiune a modulului referinţe bibliografice .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o-RO" altLang="en-US" i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o-RO" altLang="en-US" i="1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o-RO" altLang="en-US" dirty="0" smtClean="0">
              <a:solidFill>
                <a:srgbClr val="00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419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90796" y="1518644"/>
            <a:ext cx="8308772" cy="628362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7614" y="2301340"/>
            <a:ext cx="8308772" cy="4108829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000" dirty="0" smtClean="0"/>
              <a:t>O</a:t>
            </a:r>
            <a:r>
              <a:rPr lang="vi-VN" sz="2000" dirty="0" smtClean="0"/>
              <a:t>biectivele </a:t>
            </a:r>
            <a:r>
              <a:rPr lang="vi-VN" sz="2000" dirty="0"/>
              <a:t>reprezintă intenţionalităţi ale procesului instructiv-educativ care indică </a:t>
            </a:r>
            <a:r>
              <a:rPr lang="vi-VN" sz="2000" b="1" dirty="0"/>
              <a:t>schimbări ce urmează să se producă în conştiinţa şi conduita </a:t>
            </a:r>
            <a:r>
              <a:rPr lang="vi-VN" sz="2000" b="1" dirty="0" smtClean="0"/>
              <a:t>individuală</a:t>
            </a:r>
            <a:r>
              <a:rPr lang="ro-RO" sz="2000" dirty="0"/>
              <a:t>: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vi-VN" sz="2000" b="1" dirty="0" smtClean="0">
                <a:solidFill>
                  <a:srgbClr val="C00000"/>
                </a:solidFill>
              </a:rPr>
              <a:t>Cunoaştere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80F0F"/>
                </a:solidFill>
              </a:rPr>
              <a:t>2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en-US" sz="2000" b="1" dirty="0" err="1" smtClean="0">
                <a:solidFill>
                  <a:srgbClr val="C00000"/>
                </a:solidFill>
              </a:rPr>
              <a:t>Înţelegere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80F0F"/>
                </a:solidFill>
              </a:rPr>
              <a:t>3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en-US" sz="2000" b="1" dirty="0" err="1" smtClean="0">
                <a:solidFill>
                  <a:srgbClr val="C80F0F"/>
                </a:solidFill>
              </a:rPr>
              <a:t>Aplicare</a:t>
            </a:r>
            <a:endParaRPr lang="ro-RO" sz="2000" b="1" dirty="0" smtClean="0">
              <a:solidFill>
                <a:srgbClr val="C80F0F"/>
              </a:solidFill>
            </a:endParaRP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80F0F"/>
                </a:solidFill>
              </a:rPr>
              <a:t>4</a:t>
            </a:r>
            <a:r>
              <a:rPr lang="ro-RO" sz="2000" dirty="0">
                <a:solidFill>
                  <a:srgbClr val="C00000"/>
                </a:solidFill>
              </a:rPr>
              <a:t>.</a:t>
            </a:r>
            <a:r>
              <a:rPr lang="vi-VN" sz="2000" b="1" dirty="0" smtClean="0">
                <a:solidFill>
                  <a:srgbClr val="C80F0F"/>
                </a:solidFill>
              </a:rPr>
              <a:t>Analiza</a:t>
            </a:r>
            <a:endParaRPr lang="ro-RO" sz="2000" b="1" dirty="0" smtClean="0">
              <a:solidFill>
                <a:srgbClr val="C80F0F"/>
              </a:solidFill>
            </a:endParaRP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80F0F"/>
                </a:solidFill>
              </a:rPr>
              <a:t>5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ro-RO" sz="2000" b="1" dirty="0" smtClean="0">
                <a:solidFill>
                  <a:srgbClr val="C00000"/>
                </a:solidFill>
              </a:rPr>
              <a:t>Sinteza</a:t>
            </a:r>
          </a:p>
          <a:p>
            <a:pPr marL="0" indent="0">
              <a:buNone/>
              <a:defRPr/>
            </a:pPr>
            <a:r>
              <a:rPr lang="ro-RO" sz="2000" b="1" dirty="0">
                <a:solidFill>
                  <a:srgbClr val="C00000"/>
                </a:solidFill>
              </a:rPr>
              <a:t>6. Evaluarea </a:t>
            </a:r>
            <a:endParaRPr lang="ro-RO" sz="2000" b="1" dirty="0" smtClean="0">
              <a:solidFill>
                <a:srgbClr val="C00000"/>
              </a:solidFill>
            </a:endParaRPr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329330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637238"/>
            <a:ext cx="7775575" cy="537342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272237"/>
            <a:ext cx="8036340" cy="4278070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buFont typeface="+mj-lt"/>
              <a:buAutoNum type="arabicPeriod"/>
              <a:defRPr/>
            </a:pPr>
            <a:r>
              <a:rPr lang="vi-VN" sz="2800" b="1" dirty="0" smtClean="0">
                <a:solidFill>
                  <a:srgbClr val="C00000"/>
                </a:solidFill>
              </a:rPr>
              <a:t>Cunoaştere</a:t>
            </a:r>
            <a:r>
              <a:rPr lang="vi-VN" sz="2800" b="1" dirty="0" smtClean="0">
                <a:solidFill>
                  <a:schemeClr val="tx1"/>
                </a:solidFill>
              </a:rPr>
              <a:t> </a:t>
            </a:r>
            <a:r>
              <a:rPr lang="vi-VN" sz="2800" dirty="0"/>
              <a:t>(terminologie, date, termeni, clasificări, criterii, metode, principii și legi, teorii)</a:t>
            </a:r>
          </a:p>
          <a:p>
            <a:pPr>
              <a:defRPr/>
            </a:pPr>
            <a:endParaRPr lang="ro-RO" sz="24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vi-VN" sz="2800" b="1" i="1" dirty="0" smtClean="0">
                <a:solidFill>
                  <a:schemeClr val="accent2"/>
                </a:solidFill>
              </a:rPr>
              <a:t>Verbe </a:t>
            </a:r>
            <a:r>
              <a:rPr lang="vi-VN" sz="2800" b="1" i="1" dirty="0">
                <a:solidFill>
                  <a:schemeClr val="accent2"/>
                </a:solidFill>
              </a:rPr>
              <a:t>specifice</a:t>
            </a:r>
            <a:r>
              <a:rPr lang="vi-VN" sz="2800" b="1" i="1" dirty="0" smtClean="0">
                <a:solidFill>
                  <a:schemeClr val="accent2"/>
                </a:solidFill>
              </a:rPr>
              <a:t>:</a:t>
            </a:r>
            <a:r>
              <a:rPr lang="ro-RO" sz="2800" b="1" i="1" dirty="0" smtClean="0">
                <a:solidFill>
                  <a:schemeClr val="accent2"/>
                </a:solidFill>
              </a:rPr>
              <a:t>  </a:t>
            </a:r>
            <a:r>
              <a:rPr lang="vi-VN" sz="3200" dirty="0" smtClean="0"/>
              <a:t>a </a:t>
            </a:r>
            <a:r>
              <a:rPr lang="vi-VN" sz="3200" dirty="0"/>
              <a:t>defini, a recunoaşte, a distinge, a identifica, a enumera, a numi, a reproduce, a alege, a </a:t>
            </a:r>
            <a:r>
              <a:rPr lang="vi-VN" sz="3200" dirty="0" smtClean="0"/>
              <a:t>formula</a:t>
            </a:r>
            <a:r>
              <a:rPr lang="ro-RO" sz="3200" dirty="0" smtClean="0"/>
              <a:t>.</a:t>
            </a:r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77316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535631"/>
            <a:ext cx="7775575" cy="569145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170631"/>
            <a:ext cx="7777162" cy="4531273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spcBef>
                <a:spcPts val="1200"/>
              </a:spcBef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2</a:t>
            </a:r>
            <a:r>
              <a:rPr lang="ro-RO" sz="2800" dirty="0" smtClean="0">
                <a:solidFill>
                  <a:srgbClr val="C00000"/>
                </a:solidFill>
              </a:rPr>
              <a:t>. </a:t>
            </a:r>
            <a:r>
              <a:rPr lang="en-US" sz="2800" b="1" dirty="0" err="1" smtClean="0">
                <a:solidFill>
                  <a:srgbClr val="C00000"/>
                </a:solidFill>
              </a:rPr>
              <a:t>Înţelegere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(</a:t>
            </a:r>
            <a:r>
              <a:rPr lang="en-US" sz="2800" dirty="0" err="1" smtClean="0"/>
              <a:t>capacitatea</a:t>
            </a:r>
            <a:r>
              <a:rPr lang="en-US" sz="2800" dirty="0" smtClean="0"/>
              <a:t> de a </a:t>
            </a:r>
            <a:r>
              <a:rPr lang="en-US" sz="2800" dirty="0" err="1" smtClean="0"/>
              <a:t>raporta</a:t>
            </a:r>
            <a:r>
              <a:rPr lang="en-US" sz="2800" dirty="0" smtClean="0"/>
              <a:t> </a:t>
            </a:r>
            <a:r>
              <a:rPr lang="en-US" sz="2800" dirty="0" err="1" smtClean="0"/>
              <a:t>noile</a:t>
            </a:r>
            <a:r>
              <a:rPr lang="en-US" sz="2800" dirty="0" smtClean="0"/>
              <a:t> </a:t>
            </a:r>
            <a:r>
              <a:rPr lang="en-US" sz="2800" dirty="0" err="1" smtClean="0"/>
              <a:t>cunoştinţe</a:t>
            </a:r>
            <a:r>
              <a:rPr lang="en-US" sz="2800" dirty="0" smtClean="0"/>
              <a:t> la </a:t>
            </a:r>
            <a:r>
              <a:rPr lang="en-US" sz="2800" dirty="0" err="1" smtClean="0"/>
              <a:t>cunoştinţele</a:t>
            </a:r>
            <a:r>
              <a:rPr lang="en-US" sz="2800" dirty="0" smtClean="0"/>
              <a:t> </a:t>
            </a:r>
            <a:r>
              <a:rPr lang="en-US" sz="2800" dirty="0" err="1" smtClean="0"/>
              <a:t>anterioare</a:t>
            </a:r>
            <a:r>
              <a:rPr lang="en-US" sz="2800" dirty="0" smtClean="0"/>
              <a:t> </a:t>
            </a:r>
            <a:r>
              <a:rPr lang="en-US" sz="2800" dirty="0" err="1" smtClean="0"/>
              <a:t>prin</a:t>
            </a:r>
            <a:r>
              <a:rPr lang="ro-RO" sz="2800" dirty="0" smtClean="0"/>
              <a:t>: -</a:t>
            </a:r>
            <a:r>
              <a:rPr lang="en-US" sz="2800" dirty="0" smtClean="0"/>
              <a:t> </a:t>
            </a:r>
            <a:r>
              <a:rPr lang="en-US" sz="2800" dirty="0" err="1" smtClean="0"/>
              <a:t>transpunere</a:t>
            </a:r>
            <a:r>
              <a:rPr lang="en-US" sz="2800" dirty="0" smtClean="0"/>
              <a:t> – </a:t>
            </a:r>
            <a:r>
              <a:rPr lang="en-US" sz="2800" dirty="0" err="1" smtClean="0"/>
              <a:t>interpretare</a:t>
            </a:r>
            <a:r>
              <a:rPr lang="ro-RO" sz="2800" dirty="0" smtClean="0"/>
              <a:t> </a:t>
            </a:r>
            <a:r>
              <a:rPr lang="en-US" sz="2800" dirty="0" smtClean="0"/>
              <a:t>- </a:t>
            </a:r>
            <a:r>
              <a:rPr lang="en-US" sz="2800" dirty="0" err="1" smtClean="0"/>
              <a:t>extrapolare</a:t>
            </a:r>
            <a:r>
              <a:rPr lang="en-US" sz="2800" dirty="0" smtClean="0"/>
              <a:t>)</a:t>
            </a:r>
          </a:p>
          <a:p>
            <a:pPr>
              <a:spcBef>
                <a:spcPts val="1200"/>
              </a:spcBef>
              <a:defRPr/>
            </a:pPr>
            <a:r>
              <a:rPr lang="en-US" sz="2800" b="1" i="1" dirty="0" err="1" smtClean="0">
                <a:solidFill>
                  <a:schemeClr val="accent2"/>
                </a:solidFill>
              </a:rPr>
              <a:t>Verbe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specifice</a:t>
            </a:r>
            <a:r>
              <a:rPr lang="en-US" sz="2800" b="1" i="1" dirty="0" smtClean="0">
                <a:solidFill>
                  <a:schemeClr val="accent2"/>
                </a:solidFill>
              </a:rPr>
              <a:t>:</a:t>
            </a:r>
          </a:p>
          <a:p>
            <a:pPr>
              <a:spcBef>
                <a:spcPts val="1200"/>
              </a:spcBef>
              <a:defRPr/>
            </a:pPr>
            <a:r>
              <a:rPr lang="en-US" sz="2800" dirty="0" smtClean="0"/>
              <a:t>a </a:t>
            </a:r>
            <a:r>
              <a:rPr lang="en-US" sz="2800" dirty="0" err="1" smtClean="0"/>
              <a:t>tranforma</a:t>
            </a:r>
            <a:r>
              <a:rPr lang="en-US" sz="2800" dirty="0" smtClean="0"/>
              <a:t>, a </a:t>
            </a:r>
            <a:r>
              <a:rPr lang="en-US" sz="2800" dirty="0" err="1" smtClean="0"/>
              <a:t>ilustra</a:t>
            </a:r>
            <a:r>
              <a:rPr lang="en-US" sz="2800" dirty="0" smtClean="0"/>
              <a:t>, a </a:t>
            </a:r>
            <a:r>
              <a:rPr lang="en-US" sz="2800" dirty="0" err="1" smtClean="0"/>
              <a:t>redefini</a:t>
            </a:r>
            <a:r>
              <a:rPr lang="en-US" sz="2800" dirty="0" smtClean="0"/>
              <a:t>, a </a:t>
            </a:r>
            <a:r>
              <a:rPr lang="en-US" sz="2800" dirty="0" err="1" smtClean="0"/>
              <a:t>interpreta</a:t>
            </a:r>
            <a:r>
              <a:rPr lang="en-US" sz="2800" dirty="0" smtClean="0"/>
              <a:t>, a </a:t>
            </a:r>
            <a:r>
              <a:rPr lang="en-US" sz="2800" dirty="0" err="1" smtClean="0"/>
              <a:t>reorganiza</a:t>
            </a:r>
            <a:r>
              <a:rPr lang="en-US" sz="2800" dirty="0" smtClean="0"/>
              <a:t>, a </a:t>
            </a:r>
            <a:r>
              <a:rPr lang="en-US" sz="2800" dirty="0" err="1" smtClean="0"/>
              <a:t>explica</a:t>
            </a:r>
            <a:r>
              <a:rPr lang="en-US" sz="2800" dirty="0" smtClean="0"/>
              <a:t>, a </a:t>
            </a:r>
            <a:r>
              <a:rPr lang="en-US" sz="2800" dirty="0" err="1" smtClean="0"/>
              <a:t>demonstra</a:t>
            </a:r>
            <a:r>
              <a:rPr lang="en-US" sz="2800" dirty="0" smtClean="0"/>
              <a:t>, a </a:t>
            </a:r>
            <a:r>
              <a:rPr lang="en-US" sz="2800" dirty="0" err="1" smtClean="0"/>
              <a:t>extinde</a:t>
            </a:r>
            <a:r>
              <a:rPr lang="en-US" sz="2800" dirty="0" smtClean="0"/>
              <a:t>, a </a:t>
            </a:r>
            <a:r>
              <a:rPr lang="en-US" sz="2800" dirty="0" err="1" smtClean="0"/>
              <a:t>extrapola</a:t>
            </a:r>
            <a:r>
              <a:rPr lang="en-US" sz="2800" dirty="0" smtClean="0"/>
              <a:t>, a </a:t>
            </a:r>
            <a:r>
              <a:rPr lang="en-US" sz="2800" dirty="0" err="1" smtClean="0"/>
              <a:t>estima</a:t>
            </a:r>
            <a:r>
              <a:rPr lang="en-US" sz="2800" dirty="0" smtClean="0"/>
              <a:t>, a </a:t>
            </a:r>
            <a:r>
              <a:rPr lang="en-US" sz="2800" dirty="0" err="1" smtClean="0"/>
              <a:t>determina</a:t>
            </a:r>
            <a:r>
              <a:rPr lang="en-US" sz="2800" dirty="0" smtClean="0"/>
              <a:t>, a </a:t>
            </a:r>
            <a:r>
              <a:rPr lang="en-US" sz="2800" dirty="0" err="1" smtClean="0"/>
              <a:t>distinge</a:t>
            </a:r>
            <a:r>
              <a:rPr lang="en-US" sz="2800" dirty="0" smtClean="0"/>
              <a:t>, a </a:t>
            </a:r>
            <a:r>
              <a:rPr lang="en-US" sz="2800" dirty="0" err="1" smtClean="0"/>
              <a:t>generaliza</a:t>
            </a:r>
            <a:r>
              <a:rPr lang="en-US" sz="2800" dirty="0" smtClean="0"/>
              <a:t>, a </a:t>
            </a:r>
            <a:r>
              <a:rPr lang="en-US" sz="2800" dirty="0" err="1" smtClean="0"/>
              <a:t>parafraza</a:t>
            </a:r>
            <a:r>
              <a:rPr lang="en-US" sz="2800" dirty="0" smtClean="0"/>
              <a:t>, a </a:t>
            </a:r>
            <a:r>
              <a:rPr lang="en-US" sz="2800" dirty="0" err="1" smtClean="0"/>
              <a:t>rescrie</a:t>
            </a:r>
            <a:r>
              <a:rPr lang="en-US" sz="2800" dirty="0" smtClean="0"/>
              <a:t>, a </a:t>
            </a:r>
            <a:r>
              <a:rPr lang="en-US" sz="2800" dirty="0" err="1" smtClean="0"/>
              <a:t>rezuma</a:t>
            </a:r>
            <a:endParaRPr lang="ro-RO" sz="2800" dirty="0" smtClean="0"/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421694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704973"/>
            <a:ext cx="7775575" cy="501548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339972"/>
            <a:ext cx="7777162" cy="3993094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3</a:t>
            </a:r>
            <a:r>
              <a:rPr lang="ro-RO" sz="2800" dirty="0" smtClean="0">
                <a:solidFill>
                  <a:srgbClr val="C00000"/>
                </a:solidFill>
              </a:rPr>
              <a:t>. </a:t>
            </a:r>
            <a:r>
              <a:rPr lang="en-US" sz="2800" b="1" dirty="0" err="1">
                <a:solidFill>
                  <a:schemeClr val="accent1"/>
                </a:solidFill>
              </a:rPr>
              <a:t>Aplicare</a:t>
            </a:r>
            <a:r>
              <a:rPr lang="en-US" sz="2800" b="1" dirty="0">
                <a:solidFill>
                  <a:schemeClr val="accent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a </a:t>
            </a:r>
            <a:r>
              <a:rPr lang="en-US" sz="2800" dirty="0" err="1">
                <a:solidFill>
                  <a:schemeClr val="tx1"/>
                </a:solidFill>
              </a:rPr>
              <a:t>noilor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cunoştinţe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en-US" sz="2800" b="1" i="1" dirty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i="1" dirty="0" err="1">
                <a:solidFill>
                  <a:schemeClr val="accent2"/>
                </a:solidFill>
              </a:rPr>
              <a:t>Verbe</a:t>
            </a:r>
            <a:r>
              <a:rPr lang="en-US" sz="2800" b="1" i="1" dirty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specifice</a:t>
            </a:r>
            <a:r>
              <a:rPr lang="en-US" sz="2800" b="1" i="1" dirty="0">
                <a:solidFill>
                  <a:schemeClr val="accent2"/>
                </a:solidFill>
              </a:rPr>
              <a:t>: </a:t>
            </a:r>
            <a:r>
              <a:rPr lang="ro-RO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a </a:t>
            </a:r>
            <a:r>
              <a:rPr lang="en-US" sz="2800" dirty="0" err="1"/>
              <a:t>aplica</a:t>
            </a:r>
            <a:r>
              <a:rPr lang="en-US" sz="2800" dirty="0"/>
              <a:t>, a </a:t>
            </a:r>
            <a:r>
              <a:rPr lang="en-US" sz="2800" dirty="0" err="1"/>
              <a:t>generaliza</a:t>
            </a:r>
            <a:r>
              <a:rPr lang="en-US" sz="2800" dirty="0"/>
              <a:t>, a </a:t>
            </a:r>
            <a:r>
              <a:rPr lang="en-US" sz="2800" dirty="0" err="1"/>
              <a:t>utiliza</a:t>
            </a:r>
            <a:r>
              <a:rPr lang="en-US" sz="2800" dirty="0"/>
              <a:t>, a </a:t>
            </a:r>
            <a:r>
              <a:rPr lang="en-US" sz="2800" dirty="0" err="1"/>
              <a:t>alege</a:t>
            </a:r>
            <a:r>
              <a:rPr lang="en-US" sz="2800" dirty="0"/>
              <a:t>, a </a:t>
            </a:r>
            <a:r>
              <a:rPr lang="en-US" sz="2800" dirty="0" err="1"/>
              <a:t>clasifica</a:t>
            </a:r>
            <a:r>
              <a:rPr lang="en-US" sz="2800" dirty="0"/>
              <a:t>, a </a:t>
            </a:r>
            <a:r>
              <a:rPr lang="en-US" sz="2800" dirty="0" err="1"/>
              <a:t>restructura</a:t>
            </a:r>
            <a:r>
              <a:rPr lang="en-US" sz="2800" dirty="0"/>
              <a:t>, a </a:t>
            </a:r>
            <a:r>
              <a:rPr lang="en-US" sz="2800" dirty="0" err="1"/>
              <a:t>schimba</a:t>
            </a:r>
            <a:r>
              <a:rPr lang="en-US" sz="2800" dirty="0"/>
              <a:t>, a </a:t>
            </a:r>
            <a:r>
              <a:rPr lang="en-US" sz="2800" dirty="0" err="1"/>
              <a:t>demonstra</a:t>
            </a:r>
            <a:r>
              <a:rPr lang="en-US" sz="2800" dirty="0"/>
              <a:t>, a </a:t>
            </a:r>
            <a:r>
              <a:rPr lang="en-US" sz="2800" dirty="0" err="1"/>
              <a:t>descoperi</a:t>
            </a:r>
            <a:r>
              <a:rPr lang="en-US" sz="2800" dirty="0"/>
              <a:t>, a </a:t>
            </a:r>
            <a:r>
              <a:rPr lang="en-US" sz="2800" dirty="0" err="1"/>
              <a:t>manipula</a:t>
            </a:r>
            <a:r>
              <a:rPr lang="en-US" sz="2800" dirty="0"/>
              <a:t>, a </a:t>
            </a:r>
            <a:r>
              <a:rPr lang="en-US" sz="2800" dirty="0" err="1"/>
              <a:t>modifica</a:t>
            </a:r>
            <a:r>
              <a:rPr lang="en-US" sz="2800" dirty="0"/>
              <a:t>, a </a:t>
            </a:r>
            <a:r>
              <a:rPr lang="en-US" sz="2800" dirty="0" err="1"/>
              <a:t>prezenta</a:t>
            </a:r>
            <a:r>
              <a:rPr lang="en-US" sz="2800" dirty="0"/>
              <a:t>, a </a:t>
            </a:r>
            <a:r>
              <a:rPr lang="en-US" sz="2800" dirty="0" err="1"/>
              <a:t>folosi</a:t>
            </a:r>
            <a:endParaRPr lang="ro-RO" sz="2800" dirty="0"/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92538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789641"/>
            <a:ext cx="7775575" cy="495167"/>
          </a:xfrm>
        </p:spPr>
        <p:txBody>
          <a:bodyPr/>
          <a:lstStyle/>
          <a:p>
            <a:pPr eaLnBrk="1" hangingPunct="1"/>
            <a:r>
              <a:rPr lang="ro-RO" altLang="en-US" b="1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424641"/>
            <a:ext cx="7777162" cy="3942292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4</a:t>
            </a:r>
            <a:r>
              <a:rPr lang="ro-RO" sz="2800" dirty="0" smtClean="0">
                <a:solidFill>
                  <a:srgbClr val="C00000"/>
                </a:solidFill>
              </a:rPr>
              <a:t>. </a:t>
            </a:r>
            <a:r>
              <a:rPr lang="vi-VN" sz="2800" b="1" dirty="0" smtClean="0">
                <a:solidFill>
                  <a:schemeClr val="accent1"/>
                </a:solidFill>
              </a:rPr>
              <a:t>Analiza </a:t>
            </a:r>
            <a:r>
              <a:rPr lang="vi-VN" sz="2800" dirty="0">
                <a:solidFill>
                  <a:schemeClr val="tx1"/>
                </a:solidFill>
              </a:rPr>
              <a:t>pentru căutarea elementelor,  relaţiilor, principiilor de organizare</a:t>
            </a:r>
            <a:endParaRPr lang="en-US" sz="2800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ro-RO" sz="2800" b="1" i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i="1" dirty="0" err="1" smtClean="0">
                <a:solidFill>
                  <a:schemeClr val="accent2"/>
                </a:solidFill>
              </a:rPr>
              <a:t>Verbe</a:t>
            </a:r>
            <a:r>
              <a:rPr lang="en-US" sz="2800" b="1" i="1" dirty="0" smtClean="0">
                <a:solidFill>
                  <a:schemeClr val="accent2"/>
                </a:solidFill>
              </a:rPr>
              <a:t> </a:t>
            </a:r>
            <a:r>
              <a:rPr lang="en-US" sz="2800" b="1" i="1" dirty="0" err="1">
                <a:solidFill>
                  <a:schemeClr val="accent2"/>
                </a:solidFill>
              </a:rPr>
              <a:t>specifice</a:t>
            </a:r>
            <a:r>
              <a:rPr lang="en-US" sz="2800" b="1" i="1" dirty="0">
                <a:solidFill>
                  <a:schemeClr val="accent2"/>
                </a:solidFill>
              </a:rPr>
              <a:t>: </a:t>
            </a:r>
            <a:r>
              <a:rPr lang="ro-RO" sz="2800" b="1" i="1" dirty="0" smtClean="0">
                <a:solidFill>
                  <a:schemeClr val="accent2"/>
                </a:solidFill>
              </a:rPr>
              <a:t> </a:t>
            </a:r>
            <a:r>
              <a:rPr lang="pt-BR" sz="2800" dirty="0" smtClean="0"/>
              <a:t>a </a:t>
            </a:r>
            <a:r>
              <a:rPr lang="pt-BR" sz="2800" dirty="0"/>
              <a:t>distinge, a identifica, a recunoaşte, a analiza, a compara, a deduce,  a detecta, a diferenţia, a ilustra, a alege, a separa, a dirija</a:t>
            </a:r>
          </a:p>
          <a:p>
            <a:pPr>
              <a:defRPr/>
            </a:pPr>
            <a:endParaRPr lang="vi-VN" dirty="0"/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97213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1037" y="1637467"/>
            <a:ext cx="7775575" cy="579715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9450" y="2527680"/>
            <a:ext cx="7777162" cy="3620558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o-RO" sz="2000" b="1" dirty="0" smtClean="0">
                <a:solidFill>
                  <a:schemeClr val="accent1"/>
                </a:solidFill>
              </a:rPr>
              <a:t>5</a:t>
            </a:r>
            <a:r>
              <a:rPr lang="ro-RO" sz="2000" dirty="0">
                <a:solidFill>
                  <a:srgbClr val="C00000"/>
                </a:solidFill>
              </a:rPr>
              <a:t>. </a:t>
            </a:r>
            <a:r>
              <a:rPr lang="ro-RO" sz="2000" b="1" dirty="0">
                <a:solidFill>
                  <a:srgbClr val="C00000"/>
                </a:solidFill>
              </a:rPr>
              <a:t>Sinteza</a:t>
            </a:r>
            <a:r>
              <a:rPr lang="ro-RO" sz="2000" dirty="0">
                <a:solidFill>
                  <a:srgbClr val="C00000"/>
                </a:solidFill>
              </a:rPr>
              <a:t> </a:t>
            </a:r>
            <a:r>
              <a:rPr lang="ro-RO" sz="2000" dirty="0">
                <a:solidFill>
                  <a:schemeClr val="tx1"/>
                </a:solidFill>
              </a:rPr>
              <a:t>(crearea unei opere personale, elaborarea unui plan de acţiune, derivarea unor relaţii abstracte dintr-un ansamblu)</a:t>
            </a:r>
            <a:endParaRPr lang="vi-VN" sz="2000" dirty="0">
              <a:solidFill>
                <a:schemeClr val="tx1"/>
              </a:solidFill>
            </a:endParaRPr>
          </a:p>
          <a:p>
            <a:pPr>
              <a:defRPr/>
            </a:pPr>
            <a:endParaRPr lang="ro-RO" sz="2000" b="1" i="1" dirty="0" smtClean="0">
              <a:solidFill>
                <a:schemeClr val="accent2"/>
              </a:solidFill>
            </a:endParaRPr>
          </a:p>
          <a:p>
            <a:pPr marL="0" indent="0">
              <a:buNone/>
              <a:defRPr/>
            </a:pPr>
            <a:r>
              <a:rPr lang="en-US" sz="2000" b="1" i="1" dirty="0" err="1" smtClean="0">
                <a:solidFill>
                  <a:schemeClr val="accent2"/>
                </a:solidFill>
              </a:rPr>
              <a:t>Verbe</a:t>
            </a:r>
            <a:r>
              <a:rPr lang="en-US" sz="2000" b="1" i="1" dirty="0" smtClean="0">
                <a:solidFill>
                  <a:schemeClr val="accent2"/>
                </a:solidFill>
              </a:rPr>
              <a:t> </a:t>
            </a:r>
            <a:r>
              <a:rPr lang="en-US" sz="2000" b="1" i="1" dirty="0" err="1">
                <a:solidFill>
                  <a:schemeClr val="accent2"/>
                </a:solidFill>
              </a:rPr>
              <a:t>specifice</a:t>
            </a:r>
            <a:r>
              <a:rPr lang="en-US" sz="2000" b="1" i="1" dirty="0">
                <a:solidFill>
                  <a:schemeClr val="accent2"/>
                </a:solidFill>
              </a:rPr>
              <a:t>: </a:t>
            </a:r>
            <a:r>
              <a:rPr lang="en-GB" sz="2000" dirty="0" smtClean="0">
                <a:latin typeface="+mj-lt"/>
              </a:rPr>
              <a:t>a </a:t>
            </a:r>
            <a:r>
              <a:rPr lang="en-GB" sz="2000" dirty="0" err="1">
                <a:latin typeface="+mj-lt"/>
              </a:rPr>
              <a:t>scrie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relata</a:t>
            </a:r>
            <a:r>
              <a:rPr lang="en-GB" sz="2000" dirty="0">
                <a:latin typeface="+mj-lt"/>
              </a:rPr>
              <a:t>, a produce, a </a:t>
            </a:r>
            <a:r>
              <a:rPr lang="en-GB" sz="2000" dirty="0" err="1">
                <a:latin typeface="+mj-lt"/>
              </a:rPr>
              <a:t>proiecta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planifica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propune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deriva</a:t>
            </a:r>
            <a:r>
              <a:rPr lang="en-GB" sz="2000" dirty="0">
                <a:latin typeface="+mj-lt"/>
              </a:rPr>
              <a:t>, a formula, a </a:t>
            </a:r>
            <a:r>
              <a:rPr lang="en-GB" sz="2000" dirty="0" err="1">
                <a:latin typeface="+mj-lt"/>
              </a:rPr>
              <a:t>sintetiza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aborda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pe</a:t>
            </a:r>
            <a:r>
              <a:rPr lang="en-GB" sz="2000" dirty="0">
                <a:latin typeface="+mj-lt"/>
              </a:rPr>
              <a:t> </a:t>
            </a:r>
            <a:r>
              <a:rPr lang="en-GB" sz="2000" dirty="0" err="1">
                <a:latin typeface="+mj-lt"/>
              </a:rPr>
              <a:t>categorii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combina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compune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imagina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explica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modifica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organiza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>
                <a:latin typeface="+mj-lt"/>
              </a:rPr>
              <a:t>rezuma</a:t>
            </a:r>
            <a:r>
              <a:rPr lang="en-GB" sz="2000" dirty="0">
                <a:latin typeface="+mj-lt"/>
              </a:rPr>
              <a:t>, a </a:t>
            </a:r>
            <a:r>
              <a:rPr lang="en-GB" sz="2000" dirty="0" err="1" smtClean="0">
                <a:latin typeface="+mj-lt"/>
              </a:rPr>
              <a:t>rescrie</a:t>
            </a:r>
            <a:r>
              <a:rPr lang="ro-RO" sz="2000" dirty="0" smtClean="0">
                <a:latin typeface="+mj-lt"/>
              </a:rPr>
              <a:t>.</a:t>
            </a:r>
            <a:endParaRPr lang="ro-RO" sz="2000" dirty="0">
              <a:latin typeface="+mj-lt"/>
            </a:endParaRPr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85544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898902" y="2057584"/>
            <a:ext cx="7841670" cy="4393249"/>
          </a:xfrm>
        </p:spPr>
        <p:txBody>
          <a:bodyPr/>
          <a:lstStyle/>
          <a:p>
            <a:r>
              <a:rPr lang="ro-RO" altLang="en-US" sz="24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Obiectivele de instruire a modulului:</a:t>
            </a:r>
          </a:p>
          <a:p>
            <a:pPr marL="0" indent="0">
              <a:buNone/>
            </a:pPr>
            <a:endParaRPr lang="ro-RO" altLang="en-US" sz="2400" b="1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o-RO" sz="2400" dirty="0" smtClean="0">
                <a:solidFill>
                  <a:schemeClr val="tx1"/>
                </a:solidFill>
              </a:rPr>
              <a:t>cunoaşterea și familiarizarea modificărilor </a:t>
            </a:r>
            <a:r>
              <a:rPr lang="ro-RO" sz="2400" dirty="0">
                <a:solidFill>
                  <a:schemeClr val="tx1"/>
                </a:solidFill>
              </a:rPr>
              <a:t>operate în cadrul legislativ-normativ privind </a:t>
            </a:r>
            <a:r>
              <a:rPr lang="ro-RO" sz="2400" dirty="0" smtClean="0">
                <a:solidFill>
                  <a:schemeClr val="tx1"/>
                </a:solidFill>
              </a:rPr>
              <a:t>exploatarea sistemelor de alimentare cu apă și de canalizare;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/>
            </a:r>
            <a:br>
              <a:rPr lang="ro-RO" altLang="en-US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</a:br>
            <a:endParaRPr lang="ro-RO" altLang="en-US" sz="2400" b="1" strike="sngStrike" dirty="0" smtClean="0">
              <a:solidFill>
                <a:schemeClr val="tx1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03226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68338" y="1450967"/>
            <a:ext cx="8165817" cy="556478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Elaborarea corectă a Obiectivelor  Sesiunilor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73088" y="2085966"/>
            <a:ext cx="8167484" cy="4430418"/>
          </a:xfr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  <a:defRPr/>
            </a:pPr>
            <a:endParaRPr lang="ro-RO" sz="2800" b="1" dirty="0" smtClean="0">
              <a:solidFill>
                <a:schemeClr val="accent1"/>
              </a:solidFill>
            </a:endParaRP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ro-RO" sz="2800" b="1" dirty="0" smtClean="0">
                <a:solidFill>
                  <a:schemeClr val="accent1"/>
                </a:solidFill>
              </a:rPr>
              <a:t>6</a:t>
            </a:r>
            <a:r>
              <a:rPr lang="ro-RO" sz="2800" dirty="0" smtClean="0">
                <a:solidFill>
                  <a:srgbClr val="C00000"/>
                </a:solidFill>
              </a:rPr>
              <a:t>.</a:t>
            </a:r>
            <a:r>
              <a:rPr lang="vi-VN" sz="2800" dirty="0">
                <a:solidFill>
                  <a:srgbClr val="C00000"/>
                </a:solidFill>
              </a:rPr>
              <a:t> </a:t>
            </a:r>
            <a:r>
              <a:rPr lang="vi-VN" sz="2800" b="1" dirty="0">
                <a:solidFill>
                  <a:srgbClr val="C00000"/>
                </a:solidFill>
              </a:rPr>
              <a:t>Evaluarea</a:t>
            </a:r>
            <a:r>
              <a:rPr lang="vi-VN" sz="2800" dirty="0">
                <a:solidFill>
                  <a:srgbClr val="C0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(critică internă – în interiorul unei lucrări, critică externă – valoarea unui proces care e mijloc relevant pentru un scop</a:t>
            </a:r>
            <a:r>
              <a:rPr lang="vi-VN" sz="2800" dirty="0" smtClean="0">
                <a:solidFill>
                  <a:schemeClr val="tx1"/>
                </a:solidFill>
              </a:rPr>
              <a:t>)</a:t>
            </a:r>
            <a:r>
              <a:rPr lang="ro-RO" sz="2800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ro-RO" sz="2800" dirty="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2800" b="1" i="1" dirty="0" err="1">
                <a:solidFill>
                  <a:srgbClr val="4B859F"/>
                </a:solidFill>
              </a:rPr>
              <a:t>Verbe</a:t>
            </a:r>
            <a:r>
              <a:rPr lang="en-US" sz="2800" b="1" i="1" dirty="0">
                <a:solidFill>
                  <a:srgbClr val="4B859F"/>
                </a:solidFill>
              </a:rPr>
              <a:t> </a:t>
            </a:r>
            <a:r>
              <a:rPr lang="en-US" sz="2800" b="1" i="1" dirty="0" err="1">
                <a:solidFill>
                  <a:srgbClr val="4B859F"/>
                </a:solidFill>
              </a:rPr>
              <a:t>specifice</a:t>
            </a:r>
            <a:r>
              <a:rPr lang="en-US" sz="2800" b="1" i="1" dirty="0">
                <a:solidFill>
                  <a:srgbClr val="4B859F"/>
                </a:solidFill>
              </a:rPr>
              <a:t>: </a:t>
            </a:r>
            <a:r>
              <a:rPr lang="en-US" sz="3200" dirty="0" smtClean="0">
                <a:solidFill>
                  <a:srgbClr val="000000"/>
                </a:solidFill>
              </a:rPr>
              <a:t>a </a:t>
            </a:r>
            <a:r>
              <a:rPr lang="en-US" sz="3200" dirty="0" err="1">
                <a:solidFill>
                  <a:srgbClr val="000000"/>
                </a:solidFill>
              </a:rPr>
              <a:t>judeca</a:t>
            </a:r>
            <a:r>
              <a:rPr lang="en-US" sz="3200" dirty="0">
                <a:solidFill>
                  <a:srgbClr val="000000"/>
                </a:solidFill>
              </a:rPr>
              <a:t>, a argumenta, a </a:t>
            </a:r>
            <a:r>
              <a:rPr lang="en-US" sz="3200" dirty="0" err="1">
                <a:solidFill>
                  <a:srgbClr val="000000"/>
                </a:solidFill>
              </a:rPr>
              <a:t>valida</a:t>
            </a:r>
            <a:r>
              <a:rPr lang="en-US" sz="3200" dirty="0">
                <a:solidFill>
                  <a:srgbClr val="000000"/>
                </a:solidFill>
              </a:rPr>
              <a:t>, a decide, a </a:t>
            </a:r>
            <a:r>
              <a:rPr lang="en-US" sz="3200" dirty="0" err="1">
                <a:solidFill>
                  <a:srgbClr val="000000"/>
                </a:solidFill>
              </a:rPr>
              <a:t>evalua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compara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contrasta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standardiza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aprecia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descrie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justifica</a:t>
            </a:r>
            <a:r>
              <a:rPr lang="en-US" sz="3200" dirty="0">
                <a:solidFill>
                  <a:srgbClr val="000000"/>
                </a:solidFill>
              </a:rPr>
              <a:t>, a </a:t>
            </a:r>
            <a:r>
              <a:rPr lang="en-US" sz="3200" dirty="0" err="1">
                <a:solidFill>
                  <a:srgbClr val="000000"/>
                </a:solidFill>
              </a:rPr>
              <a:t>interpreta</a:t>
            </a:r>
            <a:endParaRPr lang="en-US" sz="3200" dirty="0">
              <a:solidFill>
                <a:srgbClr val="000000"/>
              </a:solidFill>
            </a:endParaRPr>
          </a:p>
          <a:p>
            <a:pPr algn="just">
              <a:lnSpc>
                <a:spcPct val="80000"/>
              </a:lnSpc>
              <a:defRPr/>
            </a:pPr>
            <a:endParaRPr lang="ro-R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77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652055"/>
            <a:ext cx="7775575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617255"/>
            <a:ext cx="7775575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o-RO" altLang="en-US" b="1" smtClean="0">
                <a:solidFill>
                  <a:schemeClr val="accent2"/>
                </a:solidFill>
              </a:rPr>
              <a:t>Introducere</a:t>
            </a:r>
            <a:endParaRPr lang="ro-RO" altLang="en-US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o-RO" altLang="en-US" smtClean="0">
                <a:solidFill>
                  <a:srgbClr val="000000"/>
                </a:solidFill>
              </a:rPr>
              <a:t>Introducere, Introducere, Introducere, Introducere, Introducere, Introducere, Introducere, Introducere, Introducere, Introducere, </a:t>
            </a:r>
            <a:endParaRPr lang="ro-RO" altLang="en-US" b="1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o-RO" altLang="en-US" b="1" smtClean="0">
                <a:solidFill>
                  <a:schemeClr val="accent2"/>
                </a:solidFill>
              </a:rPr>
              <a:t>Descrierea teoretică şi analitică (practică)</a:t>
            </a:r>
          </a:p>
          <a:p>
            <a:pPr>
              <a:defRPr/>
            </a:pPr>
            <a:r>
              <a:rPr lang="ro-RO" altLang="en-US" smtClean="0">
                <a:solidFill>
                  <a:srgbClr val="000000"/>
                </a:solidFill>
              </a:rPr>
              <a:t>Text, text, text, text, text, text, text, text, text, text, text, text, text, text, text, text, text, text, text, text, text, text, , text, text, text, text, text, text, text, text,</a:t>
            </a:r>
          </a:p>
          <a:p>
            <a:pPr>
              <a:defRPr/>
            </a:pPr>
            <a:r>
              <a:rPr lang="ro-RO" altLang="en-US" b="1" smtClean="0">
                <a:solidFill>
                  <a:schemeClr val="accent2"/>
                </a:solidFill>
              </a:rPr>
              <a:t>Concluzii şi recomandări:</a:t>
            </a:r>
          </a:p>
          <a:p>
            <a:pPr>
              <a:defRPr/>
            </a:pPr>
            <a:r>
              <a:rPr lang="ro-RO" altLang="en-US" smtClean="0">
                <a:solidFill>
                  <a:srgbClr val="000000"/>
                </a:solidFill>
              </a:rPr>
              <a:t>Text, text, text, text, text, text, text, text, text, text, text, text, text, text, text, text, text, text, text, text, text, text, , text, text, text, text, text, text, text, text, </a:t>
            </a:r>
          </a:p>
        </p:txBody>
      </p:sp>
    </p:spTree>
    <p:extLst>
      <p:ext uri="{BB962C8B-B14F-4D97-AF65-F5344CB8AC3E}">
        <p14:creationId xmlns:p14="http://schemas.microsoft.com/office/powerpoint/2010/main" val="28127922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79450" y="1909583"/>
            <a:ext cx="7775575" cy="734616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9450" y="2874783"/>
            <a:ext cx="7775575" cy="356051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400" b="1" dirty="0" smtClean="0">
                <a:solidFill>
                  <a:schemeClr val="accent2"/>
                </a:solidFill>
              </a:rPr>
              <a:t>Introducere</a:t>
            </a:r>
          </a:p>
          <a:p>
            <a:pPr algn="just">
              <a:defRPr/>
            </a:pPr>
            <a:r>
              <a:rPr lang="ro-RO" sz="2400" dirty="0"/>
              <a:t>Se descrie </a:t>
            </a:r>
            <a:r>
              <a:rPr lang="ro-RO" sz="2400" dirty="0" smtClean="0"/>
              <a:t>actualitatea, </a:t>
            </a:r>
            <a:r>
              <a:rPr lang="vi-VN" sz="2400" dirty="0"/>
              <a:t>se definesc conceptele esenţiale şi mai puţin uzuale, se menţionează importanţa teoretică şi valoarea aplicativă a </a:t>
            </a:r>
            <a:r>
              <a:rPr lang="ro-RO" sz="2400" dirty="0" smtClean="0"/>
              <a:t>sesiunii. </a:t>
            </a:r>
            <a:endParaRPr lang="ro-RO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56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804453"/>
            <a:ext cx="7775575" cy="581488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769653"/>
            <a:ext cx="7775575" cy="28183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altLang="en-US" sz="2800" b="1" dirty="0" smtClean="0">
                <a:solidFill>
                  <a:schemeClr val="accent2"/>
                </a:solidFill>
              </a:rPr>
              <a:t>Descrierea teoretică şi analitică (practică)</a:t>
            </a:r>
          </a:p>
          <a:p>
            <a:pPr algn="just">
              <a:defRPr/>
            </a:pPr>
            <a:r>
              <a:rPr lang="ro-RO" altLang="en-US" sz="2800" dirty="0" smtClean="0">
                <a:solidFill>
                  <a:schemeClr val="tx1"/>
                </a:solidFill>
              </a:rPr>
              <a:t>Analiza teoretico-metodologică din domeniul care este prezentat în sesiune.</a:t>
            </a:r>
          </a:p>
          <a:p>
            <a:pPr algn="just">
              <a:defRPr/>
            </a:pPr>
            <a:endParaRPr lang="ro-RO" altLang="en-US" sz="2800" dirty="0" smtClean="0">
              <a:solidFill>
                <a:schemeClr val="tx1"/>
              </a:solidFill>
            </a:endParaRPr>
          </a:p>
          <a:p>
            <a:pPr marL="0" indent="0" algn="r">
              <a:buNone/>
              <a:defRPr/>
            </a:pPr>
            <a:endParaRPr lang="ro-RO" altLang="en-US" sz="28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695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567390"/>
            <a:ext cx="7775575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532590"/>
            <a:ext cx="7775575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vi-VN" sz="2400" b="1" dirty="0">
                <a:solidFill>
                  <a:schemeClr val="accent2"/>
                </a:solidFill>
              </a:rPr>
              <a:t>Concluzii şi recomandări </a:t>
            </a:r>
            <a:endParaRPr lang="ro-RO" sz="2400" dirty="0"/>
          </a:p>
          <a:p>
            <a:pPr algn="just">
              <a:defRPr/>
            </a:pPr>
            <a:r>
              <a:rPr lang="vi-VN" sz="2400" dirty="0" smtClean="0"/>
              <a:t>se </a:t>
            </a:r>
            <a:r>
              <a:rPr lang="vi-VN" sz="2400" dirty="0"/>
              <a:t>recomandă </a:t>
            </a:r>
            <a:r>
              <a:rPr lang="ro-RO" sz="2400" dirty="0" smtClean="0"/>
              <a:t>ca de a fi prezentate </a:t>
            </a:r>
            <a:r>
              <a:rPr lang="vi-VN" sz="2400" dirty="0" smtClean="0"/>
              <a:t>concluziile </a:t>
            </a:r>
            <a:r>
              <a:rPr lang="ro-RO" sz="2400" dirty="0" smtClean="0"/>
              <a:t>identificate </a:t>
            </a:r>
            <a:r>
              <a:rPr lang="vi-VN" sz="2400" dirty="0" smtClean="0"/>
              <a:t>în </a:t>
            </a:r>
            <a:r>
              <a:rPr lang="vi-VN" sz="2400" dirty="0"/>
              <a:t>urma </a:t>
            </a:r>
            <a:r>
              <a:rPr lang="vi-VN" sz="2400" dirty="0" smtClean="0"/>
              <a:t>realizării</a:t>
            </a:r>
            <a:r>
              <a:rPr lang="ro-RO" sz="2400" dirty="0" smtClean="0"/>
              <a:t> </a:t>
            </a:r>
            <a:r>
              <a:rPr lang="vi-VN" sz="2400" dirty="0" smtClean="0"/>
              <a:t>cercetării </a:t>
            </a:r>
            <a:r>
              <a:rPr lang="vi-VN" sz="2400" dirty="0"/>
              <a:t>şi recomandările formulate.</a:t>
            </a:r>
          </a:p>
          <a:p>
            <a:pPr>
              <a:defRPr/>
            </a:pPr>
            <a:r>
              <a:rPr lang="vi-VN" sz="2400" dirty="0" smtClean="0"/>
              <a:t>Concluziile </a:t>
            </a:r>
            <a:r>
              <a:rPr lang="vi-VN" sz="2400" dirty="0"/>
              <a:t>şi recomandările trebuie să fie relevante, să vină ca urmare a analizei arătate în </a:t>
            </a:r>
            <a:r>
              <a:rPr lang="ro-RO" sz="2400" dirty="0" smtClean="0"/>
              <a:t>sesiune</a:t>
            </a:r>
            <a:r>
              <a:rPr lang="vi-VN" sz="2400" dirty="0" smtClean="0"/>
              <a:t> </a:t>
            </a:r>
            <a:r>
              <a:rPr lang="vi-VN" sz="2400" dirty="0"/>
              <a:t>şi </a:t>
            </a:r>
            <a:r>
              <a:rPr lang="vi-VN" sz="2400" dirty="0" smtClean="0"/>
              <a:t>să</a:t>
            </a:r>
            <a:r>
              <a:rPr lang="ro-RO" sz="2400" dirty="0" smtClean="0"/>
              <a:t> </a:t>
            </a:r>
            <a:r>
              <a:rPr lang="vi-VN" sz="2400" dirty="0" smtClean="0"/>
              <a:t>fie </a:t>
            </a:r>
            <a:r>
              <a:rPr lang="vi-VN" sz="2400" dirty="0"/>
              <a:t>însoţite de argumente pertinente. </a:t>
            </a:r>
          </a:p>
          <a:p>
            <a:pPr>
              <a:defRPr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259471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040" y="1529287"/>
            <a:ext cx="8047123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6400" y="2380187"/>
            <a:ext cx="8232775" cy="39537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  <a:defRPr/>
            </a:pPr>
            <a:r>
              <a:rPr lang="vi-VN" sz="2400" b="1" dirty="0">
                <a:solidFill>
                  <a:schemeClr val="accent2"/>
                </a:solidFill>
              </a:rPr>
              <a:t>Referinţele bibliografice </a:t>
            </a:r>
            <a:r>
              <a:rPr lang="vi-VN" sz="2400" dirty="0"/>
              <a:t>vor conţine resursele bibliografice folosite </a:t>
            </a:r>
            <a:r>
              <a:rPr lang="ro-RO" sz="2400" dirty="0" smtClean="0"/>
              <a:t>pentru fiecare sesiune în parte</a:t>
            </a:r>
            <a:r>
              <a:rPr lang="vi-VN" sz="2400" dirty="0" smtClean="0"/>
              <a:t>.</a:t>
            </a:r>
            <a:endParaRPr lang="ro-RO" sz="2400" dirty="0"/>
          </a:p>
          <a:p>
            <a:pPr algn="just">
              <a:defRPr/>
            </a:pPr>
            <a:r>
              <a:rPr lang="vi-VN" sz="2000" dirty="0" smtClean="0"/>
              <a:t>Lista </a:t>
            </a:r>
            <a:r>
              <a:rPr lang="vi-VN" sz="2000" dirty="0"/>
              <a:t>cu referinţe bibliografice trebuie să </a:t>
            </a:r>
            <a:r>
              <a:rPr lang="vi-VN" sz="2000" dirty="0" smtClean="0"/>
              <a:t>fi </a:t>
            </a:r>
            <a:r>
              <a:rPr lang="vi-VN" sz="2000" dirty="0"/>
              <a:t>repartizate după: </a:t>
            </a:r>
            <a:endParaRPr lang="ro-RO" sz="20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 smtClean="0">
                <a:solidFill>
                  <a:schemeClr val="tx1"/>
                </a:solidFill>
              </a:rPr>
              <a:t>Acte </a:t>
            </a:r>
            <a:r>
              <a:rPr lang="vi-VN" sz="2000" i="1" dirty="0">
                <a:solidFill>
                  <a:schemeClr val="tx1"/>
                </a:solidFill>
              </a:rPr>
              <a:t>normative (legile Republicii Moldova, </a:t>
            </a:r>
            <a:r>
              <a:rPr lang="ro-RO" sz="2000" i="1" dirty="0" smtClean="0">
                <a:solidFill>
                  <a:schemeClr val="tx1"/>
                </a:solidFill>
              </a:rPr>
              <a:t>H</a:t>
            </a:r>
            <a:r>
              <a:rPr lang="vi-VN" sz="2000" i="1" dirty="0" smtClean="0">
                <a:solidFill>
                  <a:schemeClr val="tx1"/>
                </a:solidFill>
              </a:rPr>
              <a:t>otărârile </a:t>
            </a:r>
            <a:r>
              <a:rPr lang="vi-VN" sz="2000" i="1" dirty="0">
                <a:solidFill>
                  <a:schemeClr val="tx1"/>
                </a:solidFill>
              </a:rPr>
              <a:t>Guvernului Republicii Moldova, regulamente, materiale </a:t>
            </a:r>
            <a:r>
              <a:rPr lang="vi-VN" sz="2000" i="1" dirty="0" smtClean="0">
                <a:solidFill>
                  <a:schemeClr val="tx1"/>
                </a:solidFill>
              </a:rPr>
              <a:t>instructive);</a:t>
            </a:r>
            <a:endParaRPr lang="ro-RO" sz="2000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Manuale, </a:t>
            </a:r>
            <a:r>
              <a:rPr lang="vi-VN" sz="2000" i="1" dirty="0" smtClean="0">
                <a:solidFill>
                  <a:schemeClr val="tx1"/>
                </a:solidFill>
              </a:rPr>
              <a:t>monografii, </a:t>
            </a:r>
            <a:r>
              <a:rPr lang="vi-VN" sz="2000" i="1" dirty="0">
                <a:solidFill>
                  <a:schemeClr val="tx1"/>
                </a:solidFill>
              </a:rPr>
              <a:t>broşuri;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Articole din ediţii periodice (reviste, culegeri de articole etc.).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Site-ografia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Standarde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Documente interne etc.  </a:t>
            </a:r>
            <a:endParaRPr lang="ro-RO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6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4213" y="1635122"/>
            <a:ext cx="7775575" cy="787400"/>
          </a:xfrm>
        </p:spPr>
        <p:txBody>
          <a:bodyPr/>
          <a:lstStyle/>
          <a:p>
            <a:pPr eaLnBrk="1" hangingPunct="1"/>
            <a:r>
              <a:rPr lang="ro-RO" altLang="en-US" b="1" dirty="0" smtClean="0">
                <a:solidFill>
                  <a:srgbClr val="C00000"/>
                </a:solidFill>
              </a:rPr>
              <a:t>Condiţii de tehno-redactare a Conţinutului Sesiunilor Modulului 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600322"/>
            <a:ext cx="7775575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o-RO" sz="2800" dirty="0"/>
          </a:p>
          <a:p>
            <a:pPr marL="0" indent="0" algn="just">
              <a:buNone/>
              <a:defRPr/>
            </a:pPr>
            <a:r>
              <a:rPr lang="vi-VN" sz="2800" b="1" dirty="0" smtClean="0">
                <a:solidFill>
                  <a:schemeClr val="accent2"/>
                </a:solidFill>
              </a:rPr>
              <a:t>Anexele</a:t>
            </a:r>
            <a:r>
              <a:rPr lang="vi-VN" sz="2800" dirty="0" smtClean="0"/>
              <a:t> </a:t>
            </a:r>
            <a:r>
              <a:rPr lang="vi-VN" sz="2800" dirty="0"/>
              <a:t>pot conţine tabele, grafice, </a:t>
            </a:r>
            <a:r>
              <a:rPr lang="vi-VN" sz="2800" dirty="0" smtClean="0"/>
              <a:t>figuri</a:t>
            </a:r>
            <a:r>
              <a:rPr lang="vi-VN" sz="2800" dirty="0"/>
              <a:t>, scheme, documente financiare completate etc. </a:t>
            </a:r>
            <a:endParaRPr lang="ro-RO" sz="2800" dirty="0" smtClean="0"/>
          </a:p>
          <a:p>
            <a:pPr algn="just">
              <a:defRPr/>
            </a:pPr>
            <a:r>
              <a:rPr lang="ro-RO" sz="4800" b="1" dirty="0" smtClean="0">
                <a:solidFill>
                  <a:srgbClr val="C00000"/>
                </a:solidFill>
              </a:rPr>
              <a:t>!</a:t>
            </a:r>
            <a:r>
              <a:rPr lang="ro-RO" sz="2800" dirty="0" smtClean="0"/>
              <a:t> </a:t>
            </a:r>
            <a:r>
              <a:rPr lang="vi-VN" sz="2800" dirty="0" smtClean="0"/>
              <a:t>Tabel</a:t>
            </a:r>
            <a:r>
              <a:rPr lang="ro-RO" sz="2800" dirty="0" smtClean="0"/>
              <a:t>e, grafice, figuri</a:t>
            </a:r>
            <a:r>
              <a:rPr lang="vi-VN" sz="2800" dirty="0" smtClean="0"/>
              <a:t> </a:t>
            </a:r>
            <a:r>
              <a:rPr lang="vi-VN" sz="2800" dirty="0"/>
              <a:t>ce ocupă mai mult de </a:t>
            </a:r>
            <a:r>
              <a:rPr lang="vi-VN" sz="2800" b="1" dirty="0"/>
              <a:t>2/3 </a:t>
            </a:r>
            <a:r>
              <a:rPr lang="vi-VN" sz="2800" b="1" dirty="0" smtClean="0"/>
              <a:t>din </a:t>
            </a:r>
            <a:r>
              <a:rPr lang="vi-VN" sz="2800" b="1" dirty="0"/>
              <a:t>pagină </a:t>
            </a:r>
            <a:r>
              <a:rPr lang="vi-VN" sz="2800" dirty="0"/>
              <a:t>se plasează la </a:t>
            </a:r>
            <a:r>
              <a:rPr lang="vi-VN" sz="2800" dirty="0" smtClean="0"/>
              <a:t>Anexe</a:t>
            </a:r>
            <a:r>
              <a:rPr lang="ro-RO" sz="2800" dirty="0" smtClean="0"/>
              <a:t>.</a:t>
            </a: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276074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630357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Descrierea regulilor de elaborare a structurii curriculei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09575" y="2752719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vi-VN" sz="2800" b="1" dirty="0">
                <a:solidFill>
                  <a:schemeClr val="accent2"/>
                </a:solidFill>
              </a:rPr>
              <a:t>Curricula (curriculum</a:t>
            </a:r>
            <a:r>
              <a:rPr lang="vi-VN" sz="2800" b="1" dirty="0" smtClean="0">
                <a:solidFill>
                  <a:schemeClr val="accent2"/>
                </a:solidFill>
              </a:rPr>
              <a:t>)</a:t>
            </a:r>
            <a:r>
              <a:rPr lang="ro-RO" sz="2800" b="1" dirty="0" smtClean="0">
                <a:solidFill>
                  <a:schemeClr val="accent2"/>
                </a:solidFill>
              </a:rPr>
              <a:t> </a:t>
            </a:r>
            <a:r>
              <a:rPr lang="vi-VN" sz="2800" dirty="0" smtClean="0"/>
              <a:t>= </a:t>
            </a:r>
            <a:r>
              <a:rPr lang="vi-VN" sz="2800" dirty="0"/>
              <a:t>cursă, alergare, </a:t>
            </a:r>
            <a:r>
              <a:rPr lang="vi-VN" sz="2800" dirty="0" smtClean="0"/>
              <a:t>traseu</a:t>
            </a:r>
            <a:endParaRPr lang="ro-RO" sz="2800" dirty="0" smtClean="0"/>
          </a:p>
          <a:p>
            <a:pPr algn="just">
              <a:defRPr/>
            </a:pPr>
            <a:r>
              <a:rPr lang="vi-VN" sz="2800" dirty="0"/>
              <a:t>este un proiect educativ care defineşte: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 smtClean="0"/>
              <a:t>obiectivele </a:t>
            </a:r>
            <a:r>
              <a:rPr lang="vi-VN" sz="2800" b="1" dirty="0"/>
              <a:t>unei acţiuni educative,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/>
              <a:t>căile, mijloacele </a:t>
            </a:r>
            <a:r>
              <a:rPr lang="vi-VN" sz="2800" b="1" dirty="0" smtClean="0"/>
              <a:t>şi</a:t>
            </a:r>
            <a:r>
              <a:rPr lang="ro-RO" sz="2800" b="1" dirty="0" smtClean="0"/>
              <a:t> </a:t>
            </a:r>
            <a:r>
              <a:rPr lang="vi-VN" sz="2800" b="1" dirty="0" smtClean="0"/>
              <a:t>activităţile </a:t>
            </a:r>
            <a:r>
              <a:rPr lang="vi-VN" sz="2800" b="1" dirty="0"/>
              <a:t>utilizate pentru realizarea finalităţilor,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vi-VN" sz="2800" b="1" dirty="0"/>
              <a:t>metode şi instrumente de </a:t>
            </a:r>
            <a:r>
              <a:rPr lang="vi-VN" sz="2800" b="1" dirty="0" smtClean="0"/>
              <a:t>evaluare</a:t>
            </a:r>
            <a:r>
              <a:rPr lang="ro-RO" sz="2800" b="1" dirty="0" smtClean="0"/>
              <a:t>.</a:t>
            </a:r>
            <a:endParaRPr lang="vi-VN" sz="2800" b="1" dirty="0"/>
          </a:p>
          <a:p>
            <a:pPr algn="just">
              <a:defRPr/>
            </a:pPr>
            <a:endParaRPr lang="ro-RO" sz="2800" dirty="0"/>
          </a:p>
        </p:txBody>
      </p:sp>
    </p:spTree>
    <p:extLst>
      <p:ext uri="{BB962C8B-B14F-4D97-AF65-F5344CB8AC3E}">
        <p14:creationId xmlns:p14="http://schemas.microsoft.com/office/powerpoint/2010/main" val="3489402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3513" y="1640941"/>
            <a:ext cx="8034337" cy="762155"/>
          </a:xfrm>
        </p:spPr>
        <p:txBody>
          <a:bodyPr/>
          <a:lstStyle/>
          <a:p>
            <a:pPr eaLnBrk="1" hangingPunct="1"/>
            <a:r>
              <a:rPr lang="ro-RO" altLang="en-US" sz="2800" b="1" smtClean="0">
                <a:solidFill>
                  <a:srgbClr val="C00000"/>
                </a:solidFill>
              </a:rPr>
              <a:t>Descrierea regulilor de elaborare a structurii curriculei</a:t>
            </a: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41325" y="2161641"/>
          <a:ext cx="8213725" cy="4374626"/>
        </p:xfrm>
        <a:graphic>
          <a:graphicData uri="http://schemas.openxmlformats.org/drawingml/2006/table">
            <a:tbl>
              <a:tblPr/>
              <a:tblGrid>
                <a:gridCol w="8213725">
                  <a:extLst>
                    <a:ext uri="{9D8B030D-6E8A-4147-A177-3AD203B41FA5}">
                      <a16:colId xmlns:a16="http://schemas.microsoft.com/office/drawing/2014/main" val="1422335657"/>
                    </a:ext>
                  </a:extLst>
                </a:gridCol>
              </a:tblGrid>
              <a:tr h="977278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Obiective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123952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Cuvinte cheie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6143943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Durata sesiunii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383397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Metodologia 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243878"/>
                  </a:ext>
                </a:extLst>
              </a:tr>
              <a:tr h="42871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Exerciții practice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589066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Auto-evaluarea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88401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Materialele distributive 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997581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Referinţe bibliografice (materiale de referinţă)</a:t>
                      </a:r>
                      <a:endParaRPr kumimoji="0" lang="ro-RO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208858"/>
                  </a:ext>
                </a:extLst>
              </a:tr>
              <a:tr h="407200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C80F0F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400"/>
                        </a:spcBef>
                        <a:spcAft>
                          <a:spcPts val="800"/>
                        </a:spcAft>
                        <a:buClr>
                          <a:srgbClr val="6E6452"/>
                        </a:buClr>
                        <a:buFont typeface="Arial" panose="020B0604020202020204" pitchFamily="34" charset="0"/>
                        <a:defRPr sz="1600">
                          <a:solidFill>
                            <a:srgbClr val="6E6452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ro-RO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Logistica</a:t>
                      </a:r>
                      <a:endParaRPr kumimoji="0" lang="ro-RO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0771" marR="60771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240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357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BlokTextu 4"/>
          <p:cNvSpPr txBox="1">
            <a:spLocks noChangeArrowheads="1"/>
          </p:cNvSpPr>
          <p:nvPr/>
        </p:nvSpPr>
        <p:spPr bwMode="auto">
          <a:xfrm>
            <a:off x="609600" y="1528366"/>
            <a:ext cx="792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o-RO" altLang="en-US" sz="3600" dirty="0">
                <a:solidFill>
                  <a:schemeClr val="tx1"/>
                </a:solidFill>
                <a:latin typeface="Calibri" panose="020F0502020204030204" pitchFamily="34" charset="0"/>
              </a:rPr>
              <a:t>Bibliografie</a:t>
            </a:r>
            <a:endParaRPr lang="en-US" altLang="en-US" sz="3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BlokTextu 5"/>
          <p:cNvSpPr txBox="1">
            <a:spLocks noChangeArrowheads="1"/>
          </p:cNvSpPr>
          <p:nvPr/>
        </p:nvSpPr>
        <p:spPr bwMode="auto">
          <a:xfrm>
            <a:off x="228600" y="2235199"/>
            <a:ext cx="86868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buChar char="•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anose="020B0604020202020204" pitchFamily="34" charset="0"/>
              <a:defRPr>
                <a:solidFill>
                  <a:srgbClr val="6E645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Knowles, Malcolm S. (1980) The Modern Practice of Adult Education;  From Andragogy to Pedagogy. Englewood Cliffs, NJ: Cambridge Adult Education</a:t>
            </a:r>
            <a:b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Merriam,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Sharan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B. and Rosemary S.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Caffarella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 (1999) Learning in Adulthood: A Comprehensive Guide. San Francisco: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Jossey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Bass.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Coetzee, M. (2002) Short course in Skills Development Facilitation. Pretoria: University of South Africa.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Gough, Jacqui (1996), developing learning materials, Institute of Personnel and Development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Sloman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Martyn (1994) A Handbook for Training Strategy - England: Grower publishing Limited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Tiberius, R.G. (1990) Small Group Teaching: A Trouble‐Shooting Guide, Toronto, OISE Press and the Ontario Institute for Studies in Education.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Gibbs, Graham (1992), Teaching More Students: Discussion with More Students, Oxford Brookes University, Oxford Centre for Staff.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Pts val="1200"/>
              <a:buFontTx/>
              <a:buNone/>
            </a:pPr>
            <a:r>
              <a:rPr lang="en-US" altLang="en-US" dirty="0">
                <a:solidFill>
                  <a:schemeClr val="tx1"/>
                </a:solidFill>
              </a:rPr>
              <a:t/>
            </a:r>
            <a:br>
              <a:rPr lang="en-US" altLang="en-US" dirty="0">
                <a:solidFill>
                  <a:schemeClr val="tx1"/>
                </a:solidFill>
              </a:rPr>
            </a:br>
            <a:endParaRPr lang="it-IT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627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92181" y="2283405"/>
            <a:ext cx="8717186" cy="4156075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Sesiunea 1:</a:t>
            </a: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Sesiunea </a:t>
            </a:r>
            <a:r>
              <a:rPr lang="ro-RO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ro-RO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o-RO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Sesiunea </a:t>
            </a:r>
            <a:r>
              <a:rPr lang="ro-RO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endParaRPr lang="ro-RO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C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C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4447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Structura cursului (modulului)</a:t>
            </a:r>
          </a:p>
        </p:txBody>
      </p:sp>
    </p:spTree>
    <p:extLst>
      <p:ext uri="{BB962C8B-B14F-4D97-AF65-F5344CB8AC3E}">
        <p14:creationId xmlns:p14="http://schemas.microsoft.com/office/powerpoint/2010/main" val="4151860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 descr="C:\Users\Computer\Desktop\cup-o-cofee-simp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285875"/>
            <a:ext cx="62865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54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el 9"/>
          <p:cNvSpPr txBox="1">
            <a:spLocks/>
          </p:cNvSpPr>
          <p:nvPr/>
        </p:nvSpPr>
        <p:spPr bwMode="auto">
          <a:xfrm>
            <a:off x="428625" y="2486025"/>
            <a:ext cx="83724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o-RO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ro-RO" altLang="en-US" sz="3000" b="1" kern="0" dirty="0" smtClean="0">
                <a:solidFill>
                  <a:srgbClr val="FF0000"/>
                </a:solidFill>
              </a:rPr>
              <a:t>Sfaturi pentru documentare</a:t>
            </a:r>
            <a:br>
              <a:rPr lang="ro-RO" altLang="en-US" sz="3000" b="1" kern="0" dirty="0" smtClean="0">
                <a:solidFill>
                  <a:srgbClr val="FF0000"/>
                </a:solidFill>
              </a:rPr>
            </a:br>
            <a:r>
              <a:rPr lang="vi-VN" altLang="en-US" sz="3000" b="1" kern="0" dirty="0" smtClean="0">
                <a:solidFill>
                  <a:srgbClr val="FF0000"/>
                </a:solidFill>
              </a:rPr>
              <a:t>Sursele de referinţă. Plagiatul şi internetul</a:t>
            </a:r>
            <a:br>
              <a:rPr lang="vi-VN" altLang="en-US" sz="3000" b="1" kern="0" dirty="0" smtClean="0">
                <a:solidFill>
                  <a:srgbClr val="FF0000"/>
                </a:solidFill>
              </a:rPr>
            </a:br>
            <a:r>
              <a:rPr lang="pt-BR" altLang="en-US" sz="3000" b="1" kern="0" dirty="0" smtClean="0">
                <a:solidFill>
                  <a:srgbClr val="C0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C00000"/>
                </a:solidFill>
              </a:rPr>
            </a:br>
            <a:r>
              <a:rPr lang="pt-BR" altLang="en-US" sz="3000" b="1" kern="0" dirty="0" smtClean="0">
                <a:solidFill>
                  <a:srgbClr val="FF0000"/>
                </a:solidFill>
              </a:rPr>
              <a:t/>
            </a:r>
            <a:br>
              <a:rPr lang="pt-BR" altLang="en-US" sz="3000" b="1" kern="0" dirty="0" smtClean="0">
                <a:solidFill>
                  <a:srgbClr val="FF0000"/>
                </a:solidFill>
              </a:rPr>
            </a:br>
            <a:endParaRPr lang="en-US" altLang="en-US" sz="3000" b="1" kern="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45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647290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MATERIALE DE FORMARE</a:t>
            </a:r>
            <a:br>
              <a:rPr lang="ro-RO" altLang="en-US" sz="2800" b="1" dirty="0" smtClean="0">
                <a:solidFill>
                  <a:srgbClr val="C00000"/>
                </a:solidFill>
              </a:rPr>
            </a:br>
            <a:endParaRPr lang="ro-RO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2445802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alt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Suportul de curs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Acesta este suportul teoretic care sprijină cursul DVs. El trebuie să conţină nici prea multă, nici prea puţină informaţie, astfel încât să lămurească şi să fixeze conţinutul şi să ofere</a:t>
            </a:r>
            <a:r>
              <a:rPr lang="ro-RO" alt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posibilitatea cursantului de a căpăta gust pentru studiu individual</a:t>
            </a:r>
            <a:r>
              <a:rPr lang="ro-RO" alt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ro-RO" alt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alt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Materiale pentru participanţi.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Materialele pentru participanţi conţin </a:t>
            </a:r>
            <a:r>
              <a:rPr lang="ro-RO" alt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exerciţiile pe care le daţi participanţilor, fişe de lucru, tabele, grafice sau alte tipuri de materiale </a:t>
            </a:r>
            <a:r>
              <a:rPr lang="ro-RO" altLang="en-US" sz="2000" b="1" u="sng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pe care le daţi în timpul cursului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, pentru a exemplifica mai bine un anume subiect.</a:t>
            </a:r>
          </a:p>
          <a:p>
            <a:pPr>
              <a:defRPr/>
            </a:pPr>
            <a:r>
              <a:rPr lang="ro-RO" altLang="en-US" sz="20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Slide-urile.</a:t>
            </a:r>
            <a:r>
              <a:rPr lang="ro-RO" altLang="en-US" sz="20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Slide-urile printate se pot da participanţilor pentru a-şi lua notiţe în timpul expunerii Dvs. </a:t>
            </a:r>
            <a:endParaRPr lang="ro-RO" alt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35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782762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MATERIALE DE FORMARE</a:t>
            </a:r>
            <a:br>
              <a:rPr lang="ro-RO" altLang="en-US" sz="2800" b="1" dirty="0" smtClean="0">
                <a:solidFill>
                  <a:srgbClr val="C00000"/>
                </a:solidFill>
              </a:rPr>
            </a:br>
            <a:endParaRPr lang="ro-RO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2581274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r>
              <a:rPr lang="vi-VN" sz="24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ocumentarea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: </a:t>
            </a:r>
            <a:r>
              <a:rPr lang="vi-VN" sz="2400" dirty="0">
                <a:latin typeface="Calibri" panose="020F0502020204030204" pitchFamily="34" charset="0"/>
              </a:rPr>
              <a:t>identificarea </a:t>
            </a:r>
            <a:r>
              <a:rPr lang="vi-VN" sz="2400" b="1" u="sng" dirty="0">
                <a:latin typeface="Calibri" panose="020F0502020204030204" pitchFamily="34" charset="0"/>
              </a:rPr>
              <a:t>setului de argumente, teorii sau opinii c</a:t>
            </a:r>
            <a:r>
              <a:rPr lang="vi-VN" sz="2400" dirty="0">
                <a:latin typeface="Calibri" panose="020F0502020204030204" pitchFamily="34" charset="0"/>
              </a:rPr>
              <a:t>e pot sprijini sau infirma punctul de vedere pe care l-am prevăzut prin intermediul ipotezei fundamentale a lucrării. </a:t>
            </a:r>
            <a:endParaRPr lang="ro-RO" sz="24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endParaRPr lang="ro-RO" sz="24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400" dirty="0" smtClean="0">
                <a:latin typeface="Calibri" panose="020F0502020204030204" pitchFamily="34" charset="0"/>
              </a:rPr>
              <a:t>P</a:t>
            </a:r>
            <a:r>
              <a:rPr lang="vi-VN" sz="2400" dirty="0" smtClean="0">
                <a:latin typeface="Calibri" panose="020F0502020204030204" pitchFamily="34" charset="0"/>
              </a:rPr>
              <a:t>rin </a:t>
            </a:r>
            <a:r>
              <a:rPr lang="vi-VN" sz="2400" dirty="0">
                <a:latin typeface="Calibri" panose="020F0502020204030204" pitchFamily="34" charset="0"/>
              </a:rPr>
              <a:t>documentare se înţelege </a:t>
            </a:r>
            <a:r>
              <a:rPr lang="vi-VN" sz="2400" b="1" dirty="0">
                <a:solidFill>
                  <a:schemeClr val="accent1"/>
                </a:solidFill>
                <a:latin typeface="Calibri" panose="020F0502020204030204" pitchFamily="34" charset="0"/>
              </a:rPr>
              <a:t>apelul la surse bibliografice dintre cele mai relevante</a:t>
            </a:r>
            <a:r>
              <a:rPr lang="vi-VN" sz="2400" dirty="0">
                <a:latin typeface="Calibri" panose="020F0502020204030204" pitchFamily="34" charset="0"/>
              </a:rPr>
              <a:t> dar, când situaţia o impune (în cazul unui text oral), documentarea poate consta şi într-o operaţiune de </a:t>
            </a:r>
            <a:r>
              <a:rPr lang="vi-VN" sz="2400" i="1" dirty="0">
                <a:latin typeface="Calibri" panose="020F0502020204030204" pitchFamily="34" charset="0"/>
              </a:rPr>
              <a:t>brainstorming</a:t>
            </a:r>
            <a:r>
              <a:rPr lang="vi-VN" sz="2400" dirty="0">
                <a:latin typeface="Calibri" panose="020F0502020204030204" pitchFamily="34" charset="0"/>
              </a:rPr>
              <a:t>, căutare în „fişierele” propriei noastre memorii. </a:t>
            </a:r>
            <a:endParaRPr lang="ro-RO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640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15925" y="1681156"/>
            <a:ext cx="8034338" cy="787400"/>
          </a:xfrm>
        </p:spPr>
        <p:txBody>
          <a:bodyPr/>
          <a:lstStyle/>
          <a:p>
            <a:pPr eaLnBrk="1" hangingPunct="1"/>
            <a:r>
              <a:rPr lang="ro-RO" altLang="en-US" sz="2800" b="1" dirty="0" smtClean="0">
                <a:solidFill>
                  <a:srgbClr val="C00000"/>
                </a:solidFill>
              </a:rPr>
              <a:t>MATERIALE DE FORMARE</a:t>
            </a:r>
            <a:br>
              <a:rPr lang="ro-RO" altLang="en-US" sz="2800" b="1" dirty="0" smtClean="0">
                <a:solidFill>
                  <a:srgbClr val="C00000"/>
                </a:solidFill>
              </a:rPr>
            </a:br>
            <a:endParaRPr lang="ro-RO" altLang="en-US" sz="28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19100" y="2479668"/>
            <a:ext cx="8324850" cy="381635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</a:rPr>
              <a:t>Bibliografia </a:t>
            </a:r>
            <a:r>
              <a:rPr lang="vi-VN" sz="2800" dirty="0">
                <a:latin typeface="Calibri" panose="020F0502020204030204" pitchFamily="34" charset="0"/>
              </a:rPr>
              <a:t>exprimă măsura documentării care trebuie să fie solidă, reală, autentică </a:t>
            </a:r>
            <a:r>
              <a:rPr lang="vi-VN" sz="2800" dirty="0" smtClean="0">
                <a:latin typeface="Calibri" panose="020F0502020204030204" pitchFamily="34" charset="0"/>
              </a:rPr>
              <a:t>şi</a:t>
            </a:r>
            <a:r>
              <a:rPr lang="ro-RO" sz="2800" dirty="0" smtClean="0"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latin typeface="Calibri" panose="020F0502020204030204" pitchFamily="34" charset="0"/>
              </a:rPr>
              <a:t>relevantă</a:t>
            </a:r>
            <a:r>
              <a:rPr lang="vi-VN" sz="2800" dirty="0">
                <a:latin typeface="Calibri" panose="020F0502020204030204" pitchFamily="34" charset="0"/>
              </a:rPr>
              <a:t>, regăsită la nivelul referinţelor bibliografice</a:t>
            </a:r>
            <a:r>
              <a:rPr lang="ro-RO" sz="2800" dirty="0" smtClean="0"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vi-VN" sz="2800" dirty="0" smtClean="0">
                <a:latin typeface="Calibri" panose="020F0502020204030204" pitchFamily="34" charset="0"/>
              </a:rPr>
              <a:t>În </a:t>
            </a:r>
            <a:r>
              <a:rPr lang="vi-VN" sz="2800" dirty="0">
                <a:latin typeface="Calibri" panose="020F0502020204030204" pitchFamily="34" charset="0"/>
              </a:rPr>
              <a:t>lista bibliografică vor fi inserate doar lucrările consultate, indiferent de natura lor primară. 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Nu se permite indicarea titlurilor care nu au fost consultate. </a:t>
            </a:r>
            <a:r>
              <a:rPr lang="vi-VN" sz="2800" dirty="0">
                <a:latin typeface="Calibri" panose="020F0502020204030204" pitchFamily="34" charset="0"/>
              </a:rPr>
              <a:t>De asemenea, </a:t>
            </a:r>
            <a:r>
              <a:rPr lang="vi-VN" sz="2800" u="sng" dirty="0">
                <a:latin typeface="Calibri" panose="020F0502020204030204" pitchFamily="34" charset="0"/>
              </a:rPr>
              <a:t>toate sursele citate în textul lucrării trebuie să se regăsească în lista bibliografiei. </a:t>
            </a:r>
            <a:endParaRPr lang="ro-RO" sz="2800" u="sng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92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3738" y="1625600"/>
            <a:ext cx="7954962" cy="446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400" b="1" dirty="0">
                <a:solidFill>
                  <a:schemeClr val="accent2"/>
                </a:solidFill>
              </a:rPr>
              <a:t>Referinţele bibliografice </a:t>
            </a:r>
            <a:r>
              <a:rPr lang="vi-VN" sz="2400" dirty="0"/>
              <a:t>vor conţine resursele bibliografice folosite </a:t>
            </a:r>
            <a:r>
              <a:rPr lang="ro-RO" sz="2400" dirty="0" smtClean="0"/>
              <a:t>pentru fiecare sesiune în parte</a:t>
            </a:r>
            <a:r>
              <a:rPr lang="vi-VN" sz="2400" dirty="0" smtClean="0"/>
              <a:t>.</a:t>
            </a:r>
            <a:endParaRPr lang="ro-RO" sz="2400" dirty="0"/>
          </a:p>
          <a:p>
            <a:pPr algn="just">
              <a:defRPr/>
            </a:pPr>
            <a:endParaRPr lang="ro-RO" sz="2000" dirty="0" smtClean="0"/>
          </a:p>
          <a:p>
            <a:pPr algn="just">
              <a:defRPr/>
            </a:pPr>
            <a:r>
              <a:rPr lang="vi-VN" sz="2000" dirty="0" smtClean="0"/>
              <a:t>Lista </a:t>
            </a:r>
            <a:r>
              <a:rPr lang="vi-VN" sz="2000" dirty="0"/>
              <a:t>cu referinţe bibliografice trebuie să </a:t>
            </a:r>
            <a:r>
              <a:rPr lang="vi-VN" sz="2000" dirty="0" smtClean="0"/>
              <a:t>fi </a:t>
            </a:r>
            <a:r>
              <a:rPr lang="vi-VN" sz="2000" dirty="0"/>
              <a:t>repartizate după: </a:t>
            </a:r>
            <a:endParaRPr lang="ro-RO" sz="2000" dirty="0"/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 smtClean="0">
                <a:solidFill>
                  <a:schemeClr val="tx1"/>
                </a:solidFill>
              </a:rPr>
              <a:t>Acte </a:t>
            </a:r>
            <a:r>
              <a:rPr lang="vi-VN" sz="2000" i="1" dirty="0">
                <a:solidFill>
                  <a:schemeClr val="tx1"/>
                </a:solidFill>
              </a:rPr>
              <a:t>normative (legile Republicii Moldova, hotărârile Guvernului Republicii Moldova, regulamente, materiale </a:t>
            </a:r>
            <a:r>
              <a:rPr lang="vi-VN" sz="2000" i="1" dirty="0" smtClean="0">
                <a:solidFill>
                  <a:schemeClr val="tx1"/>
                </a:solidFill>
              </a:rPr>
              <a:t>instructive);</a:t>
            </a:r>
            <a:endParaRPr lang="ro-RO" sz="2000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Manuale, </a:t>
            </a:r>
            <a:r>
              <a:rPr lang="vi-VN" sz="2000" i="1" dirty="0" smtClean="0">
                <a:solidFill>
                  <a:schemeClr val="tx1"/>
                </a:solidFill>
              </a:rPr>
              <a:t>monografii, </a:t>
            </a:r>
            <a:r>
              <a:rPr lang="vi-VN" sz="2000" i="1" dirty="0">
                <a:solidFill>
                  <a:schemeClr val="tx1"/>
                </a:solidFill>
              </a:rPr>
              <a:t>broşuri;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Articole din ediţii periodice (reviste, culegeri de articole etc.).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Site-ografia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Standarde</a:t>
            </a:r>
          </a:p>
          <a:p>
            <a:pPr marL="285750" indent="-28575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vi-VN" sz="2000" i="1" dirty="0">
                <a:solidFill>
                  <a:schemeClr val="tx1"/>
                </a:solidFill>
              </a:rPr>
              <a:t>Documente interne etc.  </a:t>
            </a:r>
            <a:endParaRPr lang="ro-RO" sz="2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81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93738" y="1777997"/>
            <a:ext cx="7954962" cy="446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Codul cu privire la ştiinţă şi inovare al Republicii Moldova. Nr. 259-XV din 15 iulie 2004. În: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Monitorul Oficial al Republicii Moldova, 30.07.2004, nr.125-129 (1479-1483).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Palii A., Cultura comunicării. Chişinău: Epigraf, 1999,  p.77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Ad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am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M.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,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Tratarea apei 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In: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Apa</a:t>
            </a:r>
            <a:r>
              <a:rPr lang="vi-VN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Moldovei, 1997, nr 9, p.17-22.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Dumitrescu D. Evaluarea 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apei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In: UniBIB. 2007. 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  <a:hlinkClick r:id="rId8"/>
              </a:rPr>
              <a:t>http://www.bcub.ro/articoledr.htm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(vizitat 15.03.20</a:t>
            </a:r>
            <a:r>
              <a:rPr lang="ro-RO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16</a:t>
            </a:r>
            <a:r>
              <a:rPr lang="it-IT" alt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</a:t>
            </a:r>
            <a:endParaRPr lang="ro-RO" altLang="en-US" sz="2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defRPr/>
            </a:pPr>
            <a:endParaRPr lang="vi-VN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it-IT" altLang="en-US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101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776413"/>
            <a:ext cx="3548062" cy="354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232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2047344"/>
            <a:ext cx="7102475" cy="553515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706156"/>
            <a:ext cx="7954962" cy="313584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xistă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trei principale forme de conduită imorală în scrierea 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manualului participantului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: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2800" b="1" i="1" dirty="0">
                <a:solidFill>
                  <a:schemeClr val="tx1"/>
                </a:solidFill>
                <a:latin typeface="Calibri" panose="020F0502020204030204" pitchFamily="34" charset="0"/>
              </a:rPr>
              <a:t>falsificarea datelor </a:t>
            </a: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cercetării</a:t>
            </a:r>
            <a:endParaRPr lang="ro-RO" sz="2800" b="1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o-RO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f</a:t>
            </a: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abricarea</a:t>
            </a:r>
            <a:r>
              <a:rPr lang="ro-RO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datelor cercetării</a:t>
            </a:r>
            <a:endParaRPr lang="ro-RO" sz="2800" b="1" i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28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plagiatul </a:t>
            </a:r>
            <a:endParaRPr lang="ro-RO" sz="28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066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8468" y="1674810"/>
            <a:ext cx="7541779" cy="691007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4578" y="2333622"/>
            <a:ext cx="8446994" cy="39147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Una dintre formele cele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mai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clare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, frecvente şi grave de conduită neetică în scrierea lucrărilor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este </a:t>
            </a:r>
            <a:r>
              <a:rPr lang="vi-VN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plagiatul</a:t>
            </a:r>
            <a:r>
              <a:rPr lang="ro-RO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Nu e neapărat un </a:t>
            </a:r>
            <a:r>
              <a:rPr lang="vi-VN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furt intelectual (de proprietate)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căci poţi plagia şi o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lucrare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asupra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căreia nimeni nu mai are drepturi de proprietate intelectuală. </a:t>
            </a: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înşelare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(minţire) a cititorului cu privire la adevăratul autor şi o încălcare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demnităţii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autorului. </a:t>
            </a:r>
            <a:endParaRPr lang="ro-RO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51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74447" y="2469750"/>
            <a:ext cx="8150225" cy="3931049"/>
          </a:xfrm>
        </p:spPr>
        <p:txBody>
          <a:bodyPr/>
          <a:lstStyle/>
          <a:p>
            <a:pPr lvl="0"/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Evaluarea finală a participanților de către formatori se face prin aplicarea unui test în ultima zi a modulului, care cuprinde mai multe întrebări din curricula cursului predat, având o pondere de 50% din media finală;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o-RO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Participarea activă a cursanților va fi evaluată de către formatori și va avea o pondere de 50% din nota finală.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ro-RO" altLang="en-US" sz="2800" b="1" dirty="0" smtClean="0">
              <a:solidFill>
                <a:srgbClr val="0020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74447" y="1533629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Metodologia de evaluare a participanților</a:t>
            </a:r>
          </a:p>
        </p:txBody>
      </p:sp>
    </p:spTree>
    <p:extLst>
      <p:ext uri="{BB962C8B-B14F-4D97-AF65-F5344CB8AC3E}">
        <p14:creationId xmlns:p14="http://schemas.microsoft.com/office/powerpoint/2010/main" val="2237854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907809" y="1759477"/>
            <a:ext cx="7290042" cy="673073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74133" y="2418289"/>
            <a:ext cx="8165042" cy="38131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o-RO" sz="28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P</a:t>
            </a:r>
            <a:r>
              <a:rPr lang="vi-VN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lagiatul </a:t>
            </a:r>
            <a:r>
              <a:rPr lang="vi-VN" sz="2800" b="1" dirty="0">
                <a:solidFill>
                  <a:schemeClr val="tx1"/>
                </a:solidFill>
                <a:latin typeface="Calibri" panose="020F0502020204030204" pitchFamily="34" charset="0"/>
              </a:rPr>
              <a:t>-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expunerea într-o operă scrisă sau o comunicare orală, inclusiv în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format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electronic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, a unor texte, expresii, idei, demonstrații, date, ipoteze, teorii, rezultate ori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metode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științifice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extrase din opere scrise, inclusiv în format electronic, ale altor autori, fără a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menționa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acest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lucru și fără a face trimitere la sursele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originale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endParaRPr lang="vi-VN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54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1945746"/>
            <a:ext cx="7102475" cy="561922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36588" y="2556933"/>
            <a:ext cx="7954962" cy="31834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Se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pot plagia atât textele cât şi ideile, dar şi operele de artă, graficele,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schemele</a:t>
            </a:r>
            <a:r>
              <a:rPr lang="ro-RO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etc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ro-RO" sz="2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Una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dintre formele cele mai frecvente de plagiat e parafraza incorect </a:t>
            </a:r>
            <a:r>
              <a:rPr lang="vi-VN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făcută,nu </a:t>
            </a:r>
            <a:r>
              <a:rPr lang="vi-VN" sz="2800" dirty="0">
                <a:solidFill>
                  <a:schemeClr val="tx1"/>
                </a:solidFill>
                <a:latin typeface="Calibri" panose="020F0502020204030204" pitchFamily="34" charset="0"/>
              </a:rPr>
              <a:t>numai copierea cuvânt cu cuvânt.</a:t>
            </a:r>
            <a:endParaRPr lang="ro-RO" sz="2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53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3803" y="1336143"/>
            <a:ext cx="7541779" cy="787400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9913" y="1994955"/>
            <a:ext cx="8446994" cy="44608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Pentru 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</a:rPr>
              <a:t>orice fel de sprijin, material, logistic sau intelectual acordat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pentru</a:t>
            </a:r>
            <a:r>
              <a:rPr lang="ro-RO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realizarea 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</a:rPr>
              <a:t>lucrării, autorul trebuie să aducă „mulţumiri” într-o rubrică specială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sau</a:t>
            </a:r>
            <a:r>
              <a:rPr lang="ro-RO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3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la </a:t>
            </a:r>
            <a:r>
              <a:rPr lang="vi-VN" sz="3600" dirty="0">
                <a:solidFill>
                  <a:schemeClr val="tx1"/>
                </a:solidFill>
                <a:latin typeface="Calibri" panose="020F0502020204030204" pitchFamily="34" charset="0"/>
              </a:rPr>
              <a:t>subsolul paginii. </a:t>
            </a:r>
            <a:endParaRPr lang="ro-RO" sz="3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Legea nr. 436-XVI din 28.12.2006 privind administraţia publică locală. În: 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Monitorul</a:t>
            </a:r>
            <a:r>
              <a:rPr lang="ro-RO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Oficial </a:t>
            </a: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</a:rPr>
              <a:t>al Republicii Moldova nr. 32-35 din 09.03.2007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  <a:endParaRPr lang="ro-RO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o-RO" sz="1400" i="1" dirty="0" err="1"/>
              <a:t>Boţan</a:t>
            </a:r>
            <a:r>
              <a:rPr lang="ro-RO" sz="1400" i="1" dirty="0"/>
              <a:t> I. Cauzele eşecului referendumului. În: Comentarii politice, 13 septembrie 2010</a:t>
            </a:r>
            <a:r>
              <a:rPr lang="ro-RO" sz="1400" i="1" dirty="0" smtClean="0"/>
              <a:t>. </a:t>
            </a:r>
            <a:r>
              <a:rPr lang="ro-RO" sz="1400" i="1" dirty="0" smtClean="0">
                <a:hlinkClick r:id="rId8"/>
              </a:rPr>
              <a:t>http</a:t>
            </a:r>
            <a:r>
              <a:rPr lang="ro-RO" sz="1400" i="1" dirty="0">
                <a:hlinkClick r:id="rId8"/>
              </a:rPr>
              <a:t>://www.e-democracy.md/monitoring/politics/comments/reasons-referendum-failure/</a:t>
            </a:r>
            <a:r>
              <a:rPr lang="ro-RO" sz="1400" i="1" dirty="0"/>
              <a:t> (vizitat </a:t>
            </a:r>
            <a:r>
              <a:rPr lang="ro-RO" sz="1400" i="1" dirty="0" smtClean="0"/>
              <a:t>01.05.2016)</a:t>
            </a:r>
            <a:endParaRPr lang="ro-RO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620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2047346"/>
            <a:ext cx="7102475" cy="553515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4213" y="2706159"/>
            <a:ext cx="7954962" cy="31358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defRPr/>
            </a:pPr>
            <a:r>
              <a:rPr lang="vi-VN" sz="2400" dirty="0">
                <a:solidFill>
                  <a:schemeClr val="tx1"/>
                </a:solidFill>
                <a:latin typeface="Calibri" panose="020F0502020204030204" pitchFamily="34" charset="0"/>
              </a:rPr>
              <a:t>Sunt permise, fără consimţământul autorului, reproducerea: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vi-VN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unor </a:t>
            </a:r>
            <a:r>
              <a:rPr lang="vi-VN" sz="2400" b="1" dirty="0">
                <a:solidFill>
                  <a:schemeClr val="tx1"/>
                </a:solidFill>
                <a:latin typeface="Calibri" panose="020F0502020204030204" pitchFamily="34" charset="0"/>
              </a:rPr>
              <a:t>scurte citate dintr-o operă, în scop de analiză, comentariu şi critică ori cu titlu </a:t>
            </a:r>
            <a:r>
              <a:rPr lang="vi-VN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de</a:t>
            </a:r>
            <a:r>
              <a:rPr lang="ro-RO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vi-VN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exemplificare</a:t>
            </a:r>
            <a:r>
              <a:rPr lang="ro-RO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algn="just">
              <a:defRPr/>
            </a:pPr>
            <a:endParaRPr lang="ro-RO" sz="24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ro-RO" sz="24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       </a:t>
            </a:r>
            <a:r>
              <a:rPr lang="ro-RO" sz="4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REGULI </a:t>
            </a:r>
            <a:r>
              <a:rPr lang="ro-RO" sz="4000" b="1" dirty="0">
                <a:solidFill>
                  <a:schemeClr val="tx1"/>
                </a:solidFill>
                <a:latin typeface="Calibri" panose="020F0502020204030204" pitchFamily="34" charset="0"/>
              </a:rPr>
              <a:t>ANTIPLAGIAT HARVARD</a:t>
            </a:r>
            <a:endParaRPr lang="ro-RO" sz="40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14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95375" y="1742543"/>
            <a:ext cx="7102475" cy="581163"/>
          </a:xfrm>
        </p:spPr>
        <p:txBody>
          <a:bodyPr/>
          <a:lstStyle/>
          <a:p>
            <a:pPr eaLnBrk="1" hangingPunct="1"/>
            <a:r>
              <a:rPr lang="vi-VN" altLang="en-US" sz="3200" b="1" dirty="0" smtClean="0">
                <a:solidFill>
                  <a:srgbClr val="C00000"/>
                </a:solidFill>
              </a:rPr>
              <a:t>Cum	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 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s</a:t>
            </a:r>
            <a:r>
              <a:rPr lang="ro-RO" altLang="en-US" sz="3200" b="1" dirty="0" smtClean="0">
                <a:solidFill>
                  <a:srgbClr val="C00000"/>
                </a:solidFill>
              </a:rPr>
              <a:t>ă scriem etic</a:t>
            </a:r>
            <a:r>
              <a:rPr lang="vi-VN" altLang="en-US" sz="3200" b="1" dirty="0" smtClean="0">
                <a:solidFill>
                  <a:srgbClr val="C00000"/>
                </a:solidFill>
              </a:rPr>
              <a:t>?</a:t>
            </a:r>
            <a:endParaRPr lang="ro-RO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74688" y="2363255"/>
            <a:ext cx="7954962" cy="32924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o-RO" altLang="en-US" b="1" smtClean="0">
              <a:solidFill>
                <a:srgbClr val="000000"/>
              </a:solidFill>
            </a:endParaRPr>
          </a:p>
          <a:p>
            <a:pPr>
              <a:defRPr/>
            </a:pPr>
            <a:endParaRPr lang="ro-RO" altLang="en-US" sz="3600" b="1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ro-RO" altLang="en-US" sz="3600" b="1" smtClean="0">
                <a:solidFill>
                  <a:srgbClr val="0070C0"/>
                </a:solidFill>
              </a:rPr>
              <a:t>Nu uitați ca există software cu care se identifică sursele de unde s-a plagiat....</a:t>
            </a:r>
          </a:p>
          <a:p>
            <a:pPr algn="just">
              <a:defRPr/>
            </a:pPr>
            <a:endParaRPr lang="ro-RO" altLang="en-US" b="1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0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XXX</a:t>
            </a:r>
          </a:p>
        </p:txBody>
      </p:sp>
      <p:sp>
        <p:nvSpPr>
          <p:cNvPr id="109570" name="Datumsplatzhalt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4813" y="3025244"/>
            <a:ext cx="8150225" cy="2790825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ro-RO" alt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Reprezentanți ai intreprinderilor prestătoare de servicii de apă și canalizare (urbani + rurali)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1625" y="1798106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Grupul ţintă</a:t>
            </a:r>
          </a:p>
        </p:txBody>
      </p:sp>
    </p:spTree>
    <p:extLst>
      <p:ext uri="{BB962C8B-B14F-4D97-AF65-F5344CB8AC3E}">
        <p14:creationId xmlns:p14="http://schemas.microsoft.com/office/powerpoint/2010/main" val="1268656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04811" y="2337387"/>
            <a:ext cx="8150225" cy="4063413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Planul/Programul modulului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Agenda modulului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Curricula modulului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Prezentarea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Suport de curs/Note de curs/Manual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Chestionare de evaluare a participanților</a:t>
            </a: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ro-RO" altLang="en-US" sz="2400" b="1" dirty="0" smtClean="0">
                <a:solidFill>
                  <a:srgbClr val="0020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Chestionar de evaluare a sesiunii de formare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696913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Formare pe instruiri</a:t>
            </a:r>
          </a:p>
        </p:txBody>
      </p:sp>
    </p:spTree>
    <p:extLst>
      <p:ext uri="{BB962C8B-B14F-4D97-AF65-F5344CB8AC3E}">
        <p14:creationId xmlns:p14="http://schemas.microsoft.com/office/powerpoint/2010/main" val="40103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96862" y="1517482"/>
            <a:ext cx="8366125" cy="479399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Ce trebuie să conțină o agendă?</a:t>
            </a:r>
          </a:p>
        </p:txBody>
      </p:sp>
      <p:graphicFrame>
        <p:nvGraphicFramePr>
          <p:cNvPr id="12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2943155"/>
              </p:ext>
            </p:extLst>
          </p:nvPr>
        </p:nvGraphicFramePr>
        <p:xfrm>
          <a:off x="563359" y="2515258"/>
          <a:ext cx="8177213" cy="409498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65818">
                  <a:extLst>
                    <a:ext uri="{9D8B030D-6E8A-4147-A177-3AD203B41FA5}">
                      <a16:colId xmlns:a16="http://schemas.microsoft.com/office/drawing/2014/main" val="3449066322"/>
                    </a:ext>
                  </a:extLst>
                </a:gridCol>
                <a:gridCol w="4501727">
                  <a:extLst>
                    <a:ext uri="{9D8B030D-6E8A-4147-A177-3AD203B41FA5}">
                      <a16:colId xmlns:a16="http://schemas.microsoft.com/office/drawing/2014/main" val="1564775614"/>
                    </a:ext>
                  </a:extLst>
                </a:gridCol>
                <a:gridCol w="2009668">
                  <a:extLst>
                    <a:ext uri="{9D8B030D-6E8A-4147-A177-3AD203B41FA5}">
                      <a16:colId xmlns:a16="http://schemas.microsoft.com/office/drawing/2014/main" val="2113429106"/>
                    </a:ext>
                  </a:extLst>
                </a:gridCol>
              </a:tblGrid>
              <a:tr h="2476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Ora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Tema sesiunii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Lectorul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0062632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09.00 – 09.30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Înregistrarea participanţilor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0179745"/>
                  </a:ext>
                </a:extLst>
              </a:tr>
              <a:tr h="742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09.30 – 10.00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Prezentarea echipei/participanților, conținutului și structurii cursului; stabilirea regulilor de lucru; identificarea necesităților de instruire a cursanților.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9901922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10.00 – </a:t>
                      </a:r>
                      <a:r>
                        <a:rPr lang="ro-RO" sz="1100" dirty="0" smtClean="0">
                          <a:effectLst/>
                        </a:rPr>
                        <a:t>10.45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Sesiunea 1: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6728166"/>
                  </a:ext>
                </a:extLst>
              </a:tr>
              <a:tr h="39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10.45 </a:t>
                      </a:r>
                      <a:r>
                        <a:rPr lang="ro-RO" sz="1100" dirty="0">
                          <a:effectLst/>
                        </a:rPr>
                        <a:t>– </a:t>
                      </a:r>
                      <a:r>
                        <a:rPr lang="ro-RO" sz="1100" dirty="0" smtClean="0">
                          <a:effectLst/>
                        </a:rPr>
                        <a:t>11.00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Pauză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29346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11.00 </a:t>
                      </a:r>
                      <a:r>
                        <a:rPr lang="ro-RO" sz="1100" dirty="0">
                          <a:effectLst/>
                        </a:rPr>
                        <a:t>– </a:t>
                      </a:r>
                      <a:r>
                        <a:rPr lang="ro-RO" sz="1100" dirty="0" smtClean="0">
                          <a:effectLst/>
                        </a:rPr>
                        <a:t>11.45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Sesiunea 2: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5110284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11.45 </a:t>
                      </a:r>
                      <a:r>
                        <a:rPr lang="ro-RO" sz="1100" dirty="0">
                          <a:effectLst/>
                        </a:rPr>
                        <a:t>– </a:t>
                      </a:r>
                      <a:r>
                        <a:rPr lang="ro-RO" sz="1100" dirty="0" smtClean="0">
                          <a:effectLst/>
                        </a:rPr>
                        <a:t>12.30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Sesiunea 3: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45543395"/>
                  </a:ext>
                </a:extLst>
              </a:tr>
              <a:tr h="478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12.30 </a:t>
                      </a:r>
                      <a:r>
                        <a:rPr lang="ro-RO" sz="1100" dirty="0">
                          <a:effectLst/>
                        </a:rPr>
                        <a:t>– </a:t>
                      </a:r>
                      <a:r>
                        <a:rPr lang="ro-RO" sz="1100" dirty="0" smtClean="0">
                          <a:effectLst/>
                        </a:rPr>
                        <a:t>13.30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kern="0" dirty="0">
                          <a:effectLst/>
                        </a:rPr>
                        <a:t>Masa de </a:t>
                      </a:r>
                      <a:r>
                        <a:rPr lang="ro-RO" sz="1100" kern="0" dirty="0" smtClean="0">
                          <a:effectLst/>
                        </a:rPr>
                        <a:t>prânz</a:t>
                      </a:r>
                      <a:endParaRPr lang="en-US" sz="1100" b="1" i="1" kern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622671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13.30 </a:t>
                      </a:r>
                      <a:r>
                        <a:rPr lang="ro-RO" sz="1100" dirty="0">
                          <a:effectLst/>
                        </a:rPr>
                        <a:t>– 15.00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Sesiunea 4: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5105655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15.00 – 15.15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kern="0" dirty="0">
                          <a:effectLst/>
                        </a:rPr>
                        <a:t>Pauză </a:t>
                      </a:r>
                      <a:endParaRPr lang="en-US" sz="1100" b="1" i="1" kern="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4967753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15.15 – 16.00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Sesiunea 5: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341434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16.00 – 16.30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Testarea cursanților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2396521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16.30 – 17.00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Concluziile zile de instruire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975869"/>
                  </a:ext>
                </a:extLst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66750" y="2095981"/>
            <a:ext cx="7588250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0" anchor="ctr"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o-RO" altLang="en-US" sz="2000" dirty="0" smtClean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MODULUL</a:t>
            </a:r>
            <a:r>
              <a:rPr lang="ro-RO" altLang="en-US" sz="2000" dirty="0">
                <a:solidFill>
                  <a:srgbClr val="00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: denumirea </a:t>
            </a:r>
            <a:endParaRPr lang="en-US" altLang="en-US" sz="2000" dirty="0">
              <a:latin typeface="Cambria" panose="02040503050406030204" pitchFamily="18" charset="0"/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59765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o-RO" b="0" dirty="0" smtClean="0"/>
              <a:t>Natalia Ciobanu</a:t>
            </a:r>
            <a:endParaRPr lang="de-DE" b="0" dirty="0"/>
          </a:p>
        </p:txBody>
      </p:sp>
      <p:sp>
        <p:nvSpPr>
          <p:cNvPr id="109570" name="Datumsplatzhalter 3"/>
          <p:cNvSpPr>
            <a:spLocks noGrp="1"/>
          </p:cNvSpPr>
          <p:nvPr>
            <p:ph type="dt" sz="half" idx="11"/>
          </p:nvPr>
        </p:nvSpPr>
        <p:spPr>
          <a:noFill/>
        </p:spPr>
        <p:txBody>
          <a:bodyPr/>
          <a:lstStyle/>
          <a:p>
            <a:fld id="{1A768533-9F5A-4A96-B8F6-9A95114E0856}" type="datetime1">
              <a:rPr lang="en-GB">
                <a:cs typeface="Arial" charset="0"/>
              </a:rPr>
              <a:pPr/>
              <a:t>03/09/2018</a:t>
            </a:fld>
            <a:endParaRPr lang="de-DE"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7963" y="1508748"/>
            <a:ext cx="8226889" cy="574827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ro-RO" altLang="en-US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Curricula modulului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t="3733" r="2154" b="9279"/>
          <a:stretch/>
        </p:blipFill>
        <p:spPr>
          <a:xfrm>
            <a:off x="288388" y="1230923"/>
            <a:ext cx="8567224" cy="562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49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621</TotalTime>
  <Words>2469</Words>
  <Application>Microsoft Office PowerPoint</Application>
  <PresentationFormat>On-screen Show (4:3)</PresentationFormat>
  <Paragraphs>572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MS PGothic</vt:lpstr>
      <vt:lpstr>SimSun</vt:lpstr>
      <vt:lpstr>Arial</vt:lpstr>
      <vt:lpstr>Arial Narrow</vt:lpstr>
      <vt:lpstr>Calibri</vt:lpstr>
      <vt:lpstr>Cambria</vt:lpstr>
      <vt:lpstr>Times New Roman</vt:lpstr>
      <vt:lpstr>Wingdings</vt:lpstr>
      <vt:lpstr>GIZ_Banner_Kopfzeile-Ausland (3)</vt:lpstr>
      <vt:lpstr>Modulul de instruire</vt:lpstr>
      <vt:lpstr>Modulul 14</vt:lpstr>
      <vt:lpstr>PowerPoint Presentation</vt:lpstr>
      <vt:lpstr>Structura cursului (modulului)</vt:lpstr>
      <vt:lpstr>Metodologia de evaluare a participanților</vt:lpstr>
      <vt:lpstr>Grupul ţintă</vt:lpstr>
      <vt:lpstr>Formare pe instruiri</vt:lpstr>
      <vt:lpstr>Ce trebuie să conțină o agendă?</vt:lpstr>
      <vt:lpstr>Curricula modulului</vt:lpstr>
      <vt:lpstr>Suport de curs/ Note de curs</vt:lpstr>
      <vt:lpstr>Prezentarea</vt:lpstr>
      <vt:lpstr>Cum sa faci o prezentare Power Point de impact</vt:lpstr>
      <vt:lpstr>Prezentarea trebuie gandita in trei dimensiuni:</vt:lpstr>
      <vt:lpstr>Reguli generale:</vt:lpstr>
      <vt:lpstr>Numărul de cuvinte:</vt:lpstr>
      <vt:lpstr>Utilizarea tabelelor:</vt:lpstr>
      <vt:lpstr>Utilizarea graficelor:</vt:lpstr>
      <vt:lpstr>Utilizarea diagramelor:</vt:lpstr>
      <vt:lpstr>Sfaturi pentru susținerea unei prezentări eficiente:</vt:lpstr>
      <vt:lpstr>PowerPoint Presentation</vt:lpstr>
      <vt:lpstr>Obiectivele sesiunii:  </vt:lpstr>
      <vt:lpstr>Cuvintele cheie : </vt:lpstr>
      <vt:lpstr>Regulili de elaborare a structurii modulului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Elaborarea corectă a Obiectivelor  Sesiunilor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Condiţii de tehno-redactare a Conţinutului Sesiunilor Modulului </vt:lpstr>
      <vt:lpstr>Descrierea regulilor de elaborare a structurii curriculei</vt:lpstr>
      <vt:lpstr>Descrierea regulilor de elaborare a structurii curriculei</vt:lpstr>
      <vt:lpstr>PowerPoint Presentation</vt:lpstr>
      <vt:lpstr>PowerPoint Presentation</vt:lpstr>
      <vt:lpstr>PowerPoint Presentation</vt:lpstr>
      <vt:lpstr>MATERIALE DE FORMARE </vt:lpstr>
      <vt:lpstr>MATERIALE DE FORMARE </vt:lpstr>
      <vt:lpstr>MATERIALE DE FORMARE </vt:lpstr>
      <vt:lpstr>PowerPoint Presentation</vt:lpstr>
      <vt:lpstr>PowerPoint Presentation</vt:lpstr>
      <vt:lpstr>PowerPoint Presentation</vt:lpstr>
      <vt:lpstr>Cum  să scriem etic?</vt:lpstr>
      <vt:lpstr>Cum  să scriem etic?</vt:lpstr>
      <vt:lpstr>Cum  să scriem etic?</vt:lpstr>
      <vt:lpstr>Cum  să scriem etic?</vt:lpstr>
      <vt:lpstr>Cum  să scriem etic?</vt:lpstr>
      <vt:lpstr>Cum  să scriem etic?</vt:lpstr>
      <vt:lpstr>Cum  să scriem etic?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Admin</cp:lastModifiedBy>
  <cp:revision>373</cp:revision>
  <cp:lastPrinted>2017-07-11T13:18:46Z</cp:lastPrinted>
  <dcterms:created xsi:type="dcterms:W3CDTF">2013-09-05T11:54:56Z</dcterms:created>
  <dcterms:modified xsi:type="dcterms:W3CDTF">2018-09-03T18:27:40Z</dcterms:modified>
</cp:coreProperties>
</file>