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73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5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0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5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0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26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11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5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04395-7DBA-4B1B-BCE2-9CC9FBC8CC60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1CC7-C00D-4A7F-9E5A-58530E90B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7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012" y="274256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</a:rPr>
              <a:t>Evidenta</a:t>
            </a:r>
            <a:r>
              <a:rPr lang="en-US" sz="6600" b="1" dirty="0">
                <a:solidFill>
                  <a:schemeClr val="bg1"/>
                </a:solidFill>
              </a:rPr>
              <a:t> </a:t>
            </a:r>
            <a:r>
              <a:rPr lang="en-US" sz="6600" b="1" dirty="0" err="1">
                <a:solidFill>
                  <a:schemeClr val="bg1"/>
                </a:solidFill>
              </a:rPr>
              <a:t>Volumelor</a:t>
            </a:r>
            <a:r>
              <a:rPr lang="en-US" sz="6600" b="1" dirty="0">
                <a:solidFill>
                  <a:schemeClr val="bg1"/>
                </a:solidFill>
              </a:rPr>
              <a:t> de </a:t>
            </a:r>
            <a:r>
              <a:rPr lang="en-US" sz="6600" b="1" dirty="0" smtClean="0">
                <a:solidFill>
                  <a:schemeClr val="bg1"/>
                </a:solidFill>
              </a:rPr>
              <a:t/>
            </a:r>
            <a:br>
              <a:rPr lang="en-US" sz="6600" b="1" dirty="0" smtClean="0">
                <a:solidFill>
                  <a:schemeClr val="bg1"/>
                </a:solidFill>
              </a:rPr>
            </a:br>
            <a:r>
              <a:rPr lang="en-US" sz="6600" b="1" dirty="0" err="1" smtClean="0">
                <a:solidFill>
                  <a:schemeClr val="bg1"/>
                </a:solidFill>
              </a:rPr>
              <a:t>Servicii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</a:rPr>
              <a:t>Prestate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86124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u="sng" dirty="0">
              <a:solidFill>
                <a:schemeClr val="bg1"/>
              </a:solidFill>
            </a:endParaRPr>
          </a:p>
          <a:p>
            <a:pPr algn="ctr"/>
            <a:r>
              <a:rPr lang="en-US" sz="2400" b="1" u="sng" dirty="0" err="1" smtClean="0">
                <a:solidFill>
                  <a:schemeClr val="bg1"/>
                </a:solidFill>
              </a:rPr>
              <a:t>Evidenta</a:t>
            </a:r>
            <a:r>
              <a:rPr lang="en-US" sz="2400" b="1" u="sng" dirty="0" smtClean="0">
                <a:solidFill>
                  <a:schemeClr val="bg1"/>
                </a:solidFill>
              </a:rPr>
              <a:t> </a:t>
            </a:r>
            <a:r>
              <a:rPr lang="en-US" sz="2400" b="1" u="sng" dirty="0" err="1">
                <a:solidFill>
                  <a:schemeClr val="bg1"/>
                </a:solidFill>
              </a:rPr>
              <a:t>Volumelor</a:t>
            </a:r>
            <a:r>
              <a:rPr lang="en-US" sz="2400" b="1" u="sng" dirty="0">
                <a:solidFill>
                  <a:schemeClr val="bg1"/>
                </a:solidFill>
              </a:rPr>
              <a:t> de </a:t>
            </a:r>
            <a:r>
              <a:rPr lang="en-US" sz="2400" b="1" u="sng" dirty="0" err="1">
                <a:solidFill>
                  <a:schemeClr val="bg1"/>
                </a:solidFill>
              </a:rPr>
              <a:t>S</a:t>
            </a:r>
            <a:r>
              <a:rPr lang="en-US" sz="2400" b="1" u="sng" dirty="0" err="1" smtClean="0">
                <a:solidFill>
                  <a:schemeClr val="bg1"/>
                </a:solidFill>
              </a:rPr>
              <a:t>ervicii</a:t>
            </a:r>
            <a:r>
              <a:rPr lang="en-US" sz="2400" b="1" u="sng" dirty="0" smtClean="0">
                <a:solidFill>
                  <a:schemeClr val="bg1"/>
                </a:solidFill>
              </a:rPr>
              <a:t> </a:t>
            </a:r>
            <a:r>
              <a:rPr lang="en-US" sz="2400" b="1" u="sng" dirty="0" err="1">
                <a:solidFill>
                  <a:schemeClr val="bg1"/>
                </a:solidFill>
              </a:rPr>
              <a:t>P</a:t>
            </a:r>
            <a:r>
              <a:rPr lang="en-US" sz="2400" b="1" u="sng" dirty="0" err="1" smtClean="0">
                <a:solidFill>
                  <a:schemeClr val="bg1"/>
                </a:solidFill>
              </a:rPr>
              <a:t>restate</a:t>
            </a:r>
            <a:endParaRPr lang="en-US" sz="2400" b="1" u="sng" dirty="0" smtClean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a) </a:t>
            </a:r>
            <a:r>
              <a:rPr lang="en-US" sz="2400" b="1" dirty="0" err="1">
                <a:solidFill>
                  <a:schemeClr val="bg1"/>
                </a:solidFill>
              </a:rPr>
              <a:t>Contoare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instalate</a:t>
            </a:r>
            <a:r>
              <a:rPr lang="en-US" sz="2400" b="1" dirty="0">
                <a:solidFill>
                  <a:schemeClr val="bg1"/>
                </a:solidFill>
              </a:rPr>
              <a:t> la </a:t>
            </a:r>
            <a:r>
              <a:rPr lang="en-US" sz="2400" b="1" dirty="0" err="1">
                <a:solidFill>
                  <a:schemeClr val="bg1"/>
                </a:solidFill>
              </a:rPr>
              <a:t>diferiti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consumatori</a:t>
            </a:r>
            <a:r>
              <a:rPr lang="en-US" sz="2400" b="1" dirty="0">
                <a:solidFill>
                  <a:schemeClr val="bg1"/>
                </a:solidFill>
              </a:rPr>
              <a:t> %de </a:t>
            </a:r>
            <a:r>
              <a:rPr lang="en-US" sz="2400" b="1" dirty="0" err="1">
                <a:solidFill>
                  <a:schemeClr val="bg1"/>
                </a:solidFill>
              </a:rPr>
              <a:t>acoperire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procentul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contorizare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nivelul</a:t>
            </a:r>
            <a:r>
              <a:rPr lang="en-US" sz="2400" dirty="0">
                <a:solidFill>
                  <a:schemeClr val="bg1"/>
                </a:solidFill>
              </a:rPr>
              <a:t> S.C. RAJA S.A. (</a:t>
            </a:r>
            <a:r>
              <a:rPr lang="en-US" sz="2400" dirty="0" err="1">
                <a:solidFill>
                  <a:schemeClr val="bg1"/>
                </a:solidFill>
              </a:rPr>
              <a:t>calculat</a:t>
            </a:r>
            <a:r>
              <a:rPr lang="en-US" sz="2400" dirty="0">
                <a:solidFill>
                  <a:schemeClr val="bg1"/>
                </a:solidFill>
              </a:rPr>
              <a:t> conform </a:t>
            </a:r>
            <a:r>
              <a:rPr lang="en-US" sz="2400" dirty="0" err="1">
                <a:solidFill>
                  <a:schemeClr val="bg1"/>
                </a:solidFill>
              </a:rPr>
              <a:t>datelor</a:t>
            </a:r>
            <a:r>
              <a:rPr lang="en-US" sz="2400" dirty="0">
                <a:solidFill>
                  <a:schemeClr val="bg1"/>
                </a:solidFill>
              </a:rPr>
              <a:t> din CRM) </a:t>
            </a:r>
            <a:r>
              <a:rPr lang="en-US" sz="2400" dirty="0" err="1">
                <a:solidFill>
                  <a:schemeClr val="bg1"/>
                </a:solidFill>
              </a:rPr>
              <a:t>este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aproximativ</a:t>
            </a:r>
            <a:r>
              <a:rPr lang="en-US" sz="2400" dirty="0">
                <a:solidFill>
                  <a:schemeClr val="bg1"/>
                </a:solidFill>
              </a:rPr>
              <a:t> 95%.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b) </a:t>
            </a:r>
            <a:r>
              <a:rPr lang="en-US" sz="2400" b="1" dirty="0" err="1">
                <a:solidFill>
                  <a:schemeClr val="bg1"/>
                </a:solidFill>
              </a:rPr>
              <a:t>Ce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fel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contoare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instaleaza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ce</a:t>
            </a:r>
            <a:r>
              <a:rPr lang="en-US" sz="2400" b="1" dirty="0">
                <a:solidFill>
                  <a:schemeClr val="bg1"/>
                </a:solidFill>
              </a:rPr>
              <a:t> grad de </a:t>
            </a:r>
            <a:r>
              <a:rPr lang="en-US" sz="2400" b="1" dirty="0" err="1">
                <a:solidFill>
                  <a:schemeClr val="bg1"/>
                </a:solidFill>
              </a:rPr>
              <a:t>precizie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- se </a:t>
            </a:r>
            <a:r>
              <a:rPr lang="en-US" sz="2400" dirty="0" err="1">
                <a:solidFill>
                  <a:schemeClr val="bg1"/>
                </a:solidFill>
              </a:rPr>
              <a:t>instaleaza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</a:t>
            </a:r>
            <a:r>
              <a:rPr lang="en-US" sz="2400" dirty="0">
                <a:solidFill>
                  <a:schemeClr val="bg1"/>
                </a:solidFill>
              </a:rPr>
              <a:t> cu </a:t>
            </a:r>
            <a:r>
              <a:rPr lang="en-US" sz="2400" dirty="0" err="1">
                <a:solidFill>
                  <a:schemeClr val="bg1"/>
                </a:solidFill>
              </a:rPr>
              <a:t>citire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distanta</a:t>
            </a:r>
            <a:r>
              <a:rPr lang="en-US" sz="2400" dirty="0">
                <a:solidFill>
                  <a:schemeClr val="bg1"/>
                </a:solidFill>
              </a:rPr>
              <a:t> (</a:t>
            </a:r>
            <a:r>
              <a:rPr lang="en-US" sz="2400" dirty="0" err="1">
                <a:solidFill>
                  <a:schemeClr val="bg1"/>
                </a:solidFill>
              </a:rPr>
              <a:t>modul</a:t>
            </a:r>
            <a:r>
              <a:rPr lang="en-US" sz="2400" dirty="0">
                <a:solidFill>
                  <a:schemeClr val="bg1"/>
                </a:solidFill>
              </a:rPr>
              <a:t> radio)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preechipate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citire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distanta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ambela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categorii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avand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clasa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precizie</a:t>
            </a:r>
            <a:r>
              <a:rPr lang="en-US" sz="2400" dirty="0">
                <a:solidFill>
                  <a:schemeClr val="bg1"/>
                </a:solidFill>
              </a:rPr>
              <a:t> C (</a:t>
            </a:r>
            <a:r>
              <a:rPr lang="en-US" sz="2400" dirty="0" err="1">
                <a:solidFill>
                  <a:schemeClr val="bg1"/>
                </a:solidFill>
              </a:rPr>
              <a:t>raport</a:t>
            </a:r>
            <a:r>
              <a:rPr lang="en-US" sz="2400" dirty="0">
                <a:solidFill>
                  <a:schemeClr val="bg1"/>
                </a:solidFill>
              </a:rPr>
              <a:t> R=160)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c) </a:t>
            </a:r>
            <a:r>
              <a:rPr lang="en-US" sz="2400" b="1" dirty="0" err="1">
                <a:solidFill>
                  <a:schemeClr val="bg1"/>
                </a:solidFill>
              </a:rPr>
              <a:t>Conditiile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instalare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contoarelor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cine le </a:t>
            </a:r>
            <a:r>
              <a:rPr lang="en-US" sz="2400" b="1" dirty="0" err="1">
                <a:solidFill>
                  <a:schemeClr val="bg1"/>
                </a:solidFill>
              </a:rPr>
              <a:t>instaleaza</a:t>
            </a:r>
            <a:r>
              <a:rPr lang="en-US" sz="2400" b="1" dirty="0">
                <a:solidFill>
                  <a:schemeClr val="bg1"/>
                </a:solidFill>
              </a:rPr>
              <a:t> la </a:t>
            </a:r>
            <a:r>
              <a:rPr lang="en-US" sz="2400" b="1" dirty="0" err="1">
                <a:solidFill>
                  <a:schemeClr val="bg1"/>
                </a:solidFill>
              </a:rPr>
              <a:t>diferite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categorii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consumatori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din </a:t>
            </a:r>
            <a:r>
              <a:rPr lang="en-US" sz="2400" b="1" dirty="0" err="1">
                <a:solidFill>
                  <a:schemeClr val="bg1"/>
                </a:solidFill>
              </a:rPr>
              <a:t>ce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</a:t>
            </a:r>
            <a:r>
              <a:rPr lang="en-US" sz="2400" b="1" dirty="0">
                <a:solidFill>
                  <a:schemeClr val="bg1"/>
                </a:solidFill>
              </a:rPr>
              <a:t>?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montarea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contoarelor</a:t>
            </a:r>
            <a:r>
              <a:rPr lang="en-US" sz="2400" dirty="0">
                <a:solidFill>
                  <a:schemeClr val="bg1"/>
                </a:solidFill>
              </a:rPr>
              <a:t> se face la </a:t>
            </a:r>
            <a:r>
              <a:rPr lang="en-US" sz="2400" dirty="0" err="1">
                <a:solidFill>
                  <a:schemeClr val="bg1"/>
                </a:solidFill>
              </a:rPr>
              <a:t>punctul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delimitare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dintre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retea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publica-utilizator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numai</a:t>
            </a:r>
            <a:r>
              <a:rPr lang="en-US" sz="2400" dirty="0">
                <a:solidFill>
                  <a:schemeClr val="bg1"/>
                </a:solidFill>
              </a:rPr>
              <a:t> in </a:t>
            </a:r>
            <a:r>
              <a:rPr lang="en-US" sz="2400" dirty="0" err="1">
                <a:solidFill>
                  <a:schemeClr val="bg1"/>
                </a:solidFill>
              </a:rPr>
              <a:t>incinte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protejate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inghet</a:t>
            </a:r>
            <a:r>
              <a:rPr lang="en-US" sz="2400" dirty="0">
                <a:solidFill>
                  <a:schemeClr val="bg1"/>
                </a:solidFill>
              </a:rPr>
              <a:t>, cu </a:t>
            </a:r>
            <a:r>
              <a:rPr lang="en-US" sz="2400" dirty="0" err="1">
                <a:solidFill>
                  <a:schemeClr val="bg1"/>
                </a:solidFill>
              </a:rPr>
              <a:t>respectarea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stricta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instructiunilor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instalare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exploatare</a:t>
            </a:r>
            <a:r>
              <a:rPr lang="en-US" sz="2400" dirty="0">
                <a:solidFill>
                  <a:schemeClr val="bg1"/>
                </a:solidFill>
              </a:rPr>
              <a:t> ale </a:t>
            </a:r>
            <a:r>
              <a:rPr lang="en-US" sz="2400" dirty="0" err="1">
                <a:solidFill>
                  <a:schemeClr val="bg1"/>
                </a:solidFill>
              </a:rPr>
              <a:t>producatorilor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contorul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monteaza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obicei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conducte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orizontale</a:t>
            </a:r>
            <a:r>
              <a:rPr lang="en-US" sz="2400" dirty="0">
                <a:solidFill>
                  <a:schemeClr val="bg1"/>
                </a:solidFill>
              </a:rPr>
              <a:t>, la </a:t>
            </a:r>
            <a:r>
              <a:rPr lang="en-US" sz="2400" dirty="0" err="1">
                <a:solidFill>
                  <a:schemeClr val="bg1"/>
                </a:solidFill>
              </a:rPr>
              <a:t>limitele</a:t>
            </a:r>
            <a:r>
              <a:rPr lang="en-US" sz="2400" dirty="0">
                <a:solidFill>
                  <a:schemeClr val="bg1"/>
                </a:solidFill>
              </a:rPr>
              <a:t> fata de </a:t>
            </a:r>
            <a:r>
              <a:rPr lang="en-US" sz="2400" dirty="0" err="1">
                <a:solidFill>
                  <a:schemeClr val="bg1"/>
                </a:solidFill>
              </a:rPr>
              <a:t>peretii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caminului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bransament</a:t>
            </a:r>
            <a:r>
              <a:rPr lang="en-US" sz="2400" dirty="0">
                <a:solidFill>
                  <a:schemeClr val="bg1"/>
                </a:solidFill>
              </a:rPr>
              <a:t>, conform </a:t>
            </a:r>
            <a:r>
              <a:rPr lang="en-US" sz="2400" dirty="0" err="1">
                <a:solidFill>
                  <a:schemeClr val="bg1"/>
                </a:solidFill>
              </a:rPr>
              <a:t>indicatiilor</a:t>
            </a:r>
            <a:r>
              <a:rPr lang="en-US" sz="2400" dirty="0">
                <a:solidFill>
                  <a:schemeClr val="bg1"/>
                </a:solidFill>
              </a:rPr>
              <a:t> date de </a:t>
            </a:r>
            <a:r>
              <a:rPr lang="en-US" sz="2400" dirty="0" err="1">
                <a:solidFill>
                  <a:schemeClr val="bg1"/>
                </a:solidFill>
              </a:rPr>
              <a:t>producator</a:t>
            </a:r>
            <a:r>
              <a:rPr lang="en-US" sz="2400" dirty="0">
                <a:solidFill>
                  <a:schemeClr val="bg1"/>
                </a:solidFill>
              </a:rPr>
              <a:t>; in </a:t>
            </a:r>
            <a:r>
              <a:rPr lang="en-US" sz="2400" dirty="0" err="1">
                <a:solidFill>
                  <a:schemeClr val="bg1"/>
                </a:solidFill>
              </a:rPr>
              <a:t>situatia</a:t>
            </a:r>
            <a:r>
              <a:rPr lang="en-US" sz="2400" dirty="0">
                <a:solidFill>
                  <a:schemeClr val="bg1"/>
                </a:solidFill>
              </a:rPr>
              <a:t> in care nu </a:t>
            </a:r>
            <a:r>
              <a:rPr lang="en-US" sz="2400" dirty="0" err="1">
                <a:solidFill>
                  <a:schemeClr val="bg1"/>
                </a:solidFill>
              </a:rPr>
              <a:t>exista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posibilitatea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montarii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decat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vertical, </a:t>
            </a:r>
            <a:r>
              <a:rPr lang="en-US" sz="2400" dirty="0" err="1">
                <a:solidFill>
                  <a:schemeClr val="bg1"/>
                </a:solidFill>
              </a:rPr>
              <a:t>atunci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trebuie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neaparat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monteze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contori</a:t>
            </a:r>
            <a:r>
              <a:rPr lang="en-US" sz="2400" dirty="0">
                <a:solidFill>
                  <a:schemeClr val="bg1"/>
                </a:solidFill>
              </a:rPr>
              <a:t> special, </a:t>
            </a:r>
            <a:r>
              <a:rPr lang="en-US" sz="2400" dirty="0" err="1">
                <a:solidFill>
                  <a:schemeClr val="bg1"/>
                </a:solidFill>
              </a:rPr>
              <a:t>avand</a:t>
            </a:r>
            <a:r>
              <a:rPr lang="en-US" sz="2400" dirty="0">
                <a:solidFill>
                  <a:schemeClr val="bg1"/>
                </a:solidFill>
              </a:rPr>
              <a:t> R minim 180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13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>
                <a:solidFill>
                  <a:schemeClr val="bg1"/>
                </a:solidFill>
              </a:rPr>
              <a:t>-  pozitionarea contorului se va face astfel încat sensul sagetii sa corespunda cu sensul de curgere al apei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ro-RO" sz="2400" dirty="0">
                <a:solidFill>
                  <a:schemeClr val="bg1"/>
                </a:solidFill>
              </a:rPr>
              <a:t>- în scopul crearii conditiilor de demontare a contorului, pe conducta, in amonte si aval se monteaza robinete de trecere (sau vane), 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ro-RO" sz="2400" dirty="0">
                <a:solidFill>
                  <a:schemeClr val="bg1"/>
                </a:solidFill>
              </a:rPr>
              <a:t>- contorul se plaseaza intr-un punct de inaltime minima in cadrul instalatiei,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ro-RO" sz="2400" dirty="0">
                <a:solidFill>
                  <a:schemeClr val="bg1"/>
                </a:solidFill>
              </a:rPr>
              <a:t>- pentru asigurarea protectiei impotriva curgerii inverse a apei, pe racordul aval se recomanda montarea unei supape antiretur,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ro-RO" sz="2400" dirty="0">
                <a:solidFill>
                  <a:schemeClr val="bg1"/>
                </a:solidFill>
              </a:rPr>
              <a:t>- pentru protejarea mecanismului, este necesara montarea pe conducta amonte a unui filtru de impuritati (contorii montati fara filtru isi pierd garantiadata de producator),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ro-RO" sz="2400" dirty="0">
                <a:solidFill>
                  <a:schemeClr val="bg1"/>
                </a:solidFill>
              </a:rPr>
              <a:t>- se respecta prevederile aprobarii de model eliberata de BRML sau a altor reglementari legale în vigoare la data introducerii pe piata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 - </a:t>
            </a:r>
            <a:r>
              <a:rPr lang="en-US" sz="2400" dirty="0" err="1">
                <a:solidFill>
                  <a:schemeClr val="bg1"/>
                </a:solidFill>
              </a:rPr>
              <a:t>montarea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contoarelor</a:t>
            </a:r>
            <a:r>
              <a:rPr lang="en-US" sz="2400" dirty="0">
                <a:solidFill>
                  <a:schemeClr val="bg1"/>
                </a:solidFill>
              </a:rPr>
              <a:t> se face de </a:t>
            </a:r>
            <a:r>
              <a:rPr lang="en-US" sz="2400" dirty="0" err="1">
                <a:solidFill>
                  <a:schemeClr val="bg1"/>
                </a:solidFill>
              </a:rPr>
              <a:t>catre</a:t>
            </a:r>
            <a:r>
              <a:rPr lang="en-US" sz="2400" dirty="0">
                <a:solidFill>
                  <a:schemeClr val="bg1"/>
                </a:solidFill>
              </a:rPr>
              <a:t> o firma </a:t>
            </a:r>
            <a:r>
              <a:rPr lang="en-US" sz="2400" dirty="0" err="1">
                <a:solidFill>
                  <a:schemeClr val="bg1"/>
                </a:solidFill>
              </a:rPr>
              <a:t>autorizata</a:t>
            </a:r>
            <a:r>
              <a:rPr lang="en-US" sz="2400" dirty="0">
                <a:solidFill>
                  <a:schemeClr val="bg1"/>
                </a:solidFill>
              </a:rPr>
              <a:t> S.C. RAJA S.A. – in </a:t>
            </a:r>
            <a:r>
              <a:rPr lang="en-US" sz="2400" dirty="0" err="1">
                <a:solidFill>
                  <a:schemeClr val="bg1"/>
                </a:solidFill>
              </a:rPr>
              <a:t>cazul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bransamentelor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catre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instalatorii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societatii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acreditati</a:t>
            </a:r>
            <a:r>
              <a:rPr lang="en-US" sz="2400" dirty="0">
                <a:solidFill>
                  <a:schemeClr val="bg1"/>
                </a:solidFill>
              </a:rPr>
              <a:t> BRML, in </a:t>
            </a:r>
            <a:r>
              <a:rPr lang="en-US" sz="2400" dirty="0" err="1">
                <a:solidFill>
                  <a:schemeClr val="bg1"/>
                </a:solidFill>
              </a:rPr>
              <a:t>cazul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lucrarilor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curente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inlocuire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contoarelor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bg1"/>
                </a:solidFill>
              </a:rPr>
              <a:t>Montarea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initiala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contorului</a:t>
            </a:r>
            <a:r>
              <a:rPr lang="en-US" sz="2400" dirty="0">
                <a:solidFill>
                  <a:schemeClr val="bg1"/>
                </a:solidFill>
              </a:rPr>
              <a:t>, se face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cheltuiala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utilizatorului</a:t>
            </a:r>
            <a:r>
              <a:rPr lang="en-US" sz="2400" dirty="0">
                <a:solidFill>
                  <a:schemeClr val="bg1"/>
                </a:solidFill>
              </a:rPr>
              <a:t>, care </a:t>
            </a:r>
            <a:r>
              <a:rPr lang="en-US" sz="2400" dirty="0" err="1">
                <a:solidFill>
                  <a:schemeClr val="bg1"/>
                </a:solidFill>
              </a:rPr>
              <a:t>suporta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cheltuielile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executare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bransamentului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Dupa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acest</a:t>
            </a:r>
            <a:r>
              <a:rPr lang="en-US" sz="2400" dirty="0">
                <a:solidFill>
                  <a:schemeClr val="bg1"/>
                </a:solidFill>
              </a:rPr>
              <a:t> moment, </a:t>
            </a:r>
            <a:r>
              <a:rPr lang="en-US" sz="2400" dirty="0" err="1">
                <a:solidFill>
                  <a:schemeClr val="bg1"/>
                </a:solidFill>
              </a:rPr>
              <a:t>contorii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inlocuiesc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cheltuiala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operatorului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daca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ajuns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termenul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expirare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valabilitatii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verificarii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metrologice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cheltuiala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utilizatorului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cauze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ce</a:t>
            </a:r>
            <a:r>
              <a:rPr lang="en-US" sz="2400" dirty="0">
                <a:solidFill>
                  <a:schemeClr val="bg1"/>
                </a:solidFill>
              </a:rPr>
              <a:t> ii </a:t>
            </a:r>
            <a:r>
              <a:rPr lang="en-US" sz="2400" dirty="0" err="1">
                <a:solidFill>
                  <a:schemeClr val="bg1"/>
                </a:solidFill>
              </a:rPr>
              <a:t>sunt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imputabile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acestuia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34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152" y="0"/>
            <a:ext cx="1210184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d) Cine </a:t>
            </a:r>
            <a:r>
              <a:rPr lang="en-US" sz="2400" dirty="0" err="1">
                <a:solidFill>
                  <a:schemeClr val="bg1"/>
                </a:solidFill>
              </a:rPr>
              <a:t>citeste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indicatiile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contorilor</a:t>
            </a:r>
            <a:r>
              <a:rPr lang="en-US" sz="2400" dirty="0">
                <a:solidFill>
                  <a:schemeClr val="bg1"/>
                </a:solidFill>
              </a:rPr>
              <a:t>, in </a:t>
            </a:r>
            <a:r>
              <a:rPr lang="en-US" sz="2400" dirty="0" err="1">
                <a:solidFill>
                  <a:schemeClr val="bg1"/>
                </a:solidFill>
              </a:rPr>
              <a:t>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perioada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modalitatea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citire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indicatiilor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contorilor</a:t>
            </a:r>
            <a:r>
              <a:rPr lang="en-US" sz="2400" dirty="0">
                <a:solidFill>
                  <a:schemeClr val="bg1"/>
                </a:solidFill>
              </a:rPr>
              <a:t>? </a:t>
            </a:r>
          </a:p>
          <a:p>
            <a:r>
              <a:rPr lang="en-US" sz="2400" dirty="0">
                <a:solidFill>
                  <a:schemeClr val="bg1"/>
                </a:solidFill>
              </a:rPr>
              <a:t> - </a:t>
            </a:r>
            <a:r>
              <a:rPr lang="en-US" sz="2400" dirty="0" err="1">
                <a:solidFill>
                  <a:schemeClr val="bg1"/>
                </a:solidFill>
              </a:rPr>
              <a:t>indicatiile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contorilor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sunt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citite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catre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inspectorii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constatatori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zona</a:t>
            </a:r>
            <a:r>
              <a:rPr lang="en-US" sz="2400" dirty="0">
                <a:solidFill>
                  <a:schemeClr val="bg1"/>
                </a:solidFill>
              </a:rPr>
              <a:t>, conform </a:t>
            </a:r>
            <a:r>
              <a:rPr lang="en-US" sz="2400" dirty="0" err="1">
                <a:solidFill>
                  <a:schemeClr val="bg1"/>
                </a:solidFill>
              </a:rPr>
              <a:t>graficelor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zilnice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citire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Citirile</a:t>
            </a:r>
            <a:r>
              <a:rPr lang="en-US" sz="2400" dirty="0">
                <a:solidFill>
                  <a:schemeClr val="bg1"/>
                </a:solidFill>
              </a:rPr>
              <a:t> pot fi </a:t>
            </a:r>
            <a:r>
              <a:rPr lang="en-US" sz="2400" dirty="0" err="1">
                <a:solidFill>
                  <a:schemeClr val="bg1"/>
                </a:solidFill>
              </a:rPr>
              <a:t>atat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mecanice</a:t>
            </a:r>
            <a:r>
              <a:rPr lang="en-US" sz="2400" dirty="0">
                <a:solidFill>
                  <a:schemeClr val="bg1"/>
                </a:solidFill>
              </a:rPr>
              <a:t>,  cat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electronice</a:t>
            </a:r>
            <a:r>
              <a:rPr lang="en-US" sz="2400" dirty="0">
                <a:solidFill>
                  <a:schemeClr val="bg1"/>
                </a:solidFill>
              </a:rPr>
              <a:t> (</a:t>
            </a:r>
            <a:r>
              <a:rPr lang="en-US" sz="2400" dirty="0" err="1">
                <a:solidFill>
                  <a:schemeClr val="bg1"/>
                </a:solidFill>
              </a:rPr>
              <a:t>efectuate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specialisti</a:t>
            </a:r>
            <a:r>
              <a:rPr lang="en-US" sz="2400" dirty="0">
                <a:solidFill>
                  <a:schemeClr val="bg1"/>
                </a:solidFill>
              </a:rPr>
              <a:t> din </a:t>
            </a:r>
            <a:r>
              <a:rPr lang="en-US" sz="2400" dirty="0" err="1">
                <a:solidFill>
                  <a:schemeClr val="bg1"/>
                </a:solidFill>
              </a:rPr>
              <a:t>cadrul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Directiei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Comerciale</a:t>
            </a:r>
            <a:r>
              <a:rPr lang="en-US" sz="2400" dirty="0">
                <a:solidFill>
                  <a:schemeClr val="bg1"/>
                </a:solidFill>
              </a:rPr>
              <a:t>).</a:t>
            </a:r>
          </a:p>
          <a:p>
            <a:r>
              <a:rPr lang="en-US" sz="2400" dirty="0">
                <a:solidFill>
                  <a:schemeClr val="bg1"/>
                </a:solidFill>
              </a:rPr>
              <a:t>e) </a:t>
            </a:r>
            <a:r>
              <a:rPr lang="en-US" sz="2400" dirty="0" err="1">
                <a:solidFill>
                  <a:schemeClr val="bg1"/>
                </a:solidFill>
              </a:rPr>
              <a:t>Documentele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evidenta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consumului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apa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dirty="0">
                <a:solidFill>
                  <a:schemeClr val="bg1"/>
                </a:solidFill>
              </a:rPr>
              <a:t> - </a:t>
            </a:r>
            <a:r>
              <a:rPr lang="en-US" sz="2400" dirty="0" err="1">
                <a:solidFill>
                  <a:schemeClr val="bg1"/>
                </a:solidFill>
              </a:rPr>
              <a:t>evidenta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consumului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apa</a:t>
            </a:r>
            <a:r>
              <a:rPr lang="en-US" sz="2400" dirty="0">
                <a:solidFill>
                  <a:schemeClr val="bg1"/>
                </a:solidFill>
              </a:rPr>
              <a:t> se tine in </a:t>
            </a:r>
            <a:r>
              <a:rPr lang="en-US" sz="2400" dirty="0" err="1">
                <a:solidFill>
                  <a:schemeClr val="bg1"/>
                </a:solidFill>
              </a:rPr>
              <a:t>Carnete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fise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constatare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consum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toate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categoriile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consumatori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Pentru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institutii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publice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agenti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economici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asociatii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proprietari</a:t>
            </a:r>
            <a:r>
              <a:rPr lang="en-US" sz="2400" dirty="0">
                <a:solidFill>
                  <a:schemeClr val="bg1"/>
                </a:solidFill>
              </a:rPr>
              <a:t>, lunar, se </a:t>
            </a:r>
            <a:r>
              <a:rPr lang="en-US" sz="2400" dirty="0" err="1">
                <a:solidFill>
                  <a:schemeClr val="bg1"/>
                </a:solidFill>
              </a:rPr>
              <a:t>intocmesc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procese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verbale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constatare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consum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semnate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stampilate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utilizatori</a:t>
            </a:r>
            <a:r>
              <a:rPr lang="en-US" sz="2400" dirty="0">
                <a:solidFill>
                  <a:schemeClr val="bg1"/>
                </a:solidFill>
              </a:rPr>
              <a:t>,  </a:t>
            </a:r>
            <a:r>
              <a:rPr lang="en-US" sz="2400" dirty="0" err="1">
                <a:solidFill>
                  <a:schemeClr val="bg1"/>
                </a:solidFill>
              </a:rPr>
              <a:t>pe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baza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carora</a:t>
            </a:r>
            <a:r>
              <a:rPr lang="en-US" sz="2400" dirty="0">
                <a:solidFill>
                  <a:schemeClr val="bg1"/>
                </a:solidFill>
              </a:rPr>
              <a:t> se emit </a:t>
            </a:r>
            <a:r>
              <a:rPr lang="en-US" sz="2400" dirty="0" err="1">
                <a:solidFill>
                  <a:schemeClr val="bg1"/>
                </a:solidFill>
              </a:rPr>
              <a:t>facturile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  <a:p>
            <a:r>
              <a:rPr lang="en-US" sz="2400" dirty="0">
                <a:solidFill>
                  <a:schemeClr val="bg1"/>
                </a:solidFill>
              </a:rPr>
              <a:t>f) Cine </a:t>
            </a:r>
            <a:r>
              <a:rPr lang="en-US" sz="2400" dirty="0" err="1">
                <a:solidFill>
                  <a:schemeClr val="bg1"/>
                </a:solidFill>
              </a:rPr>
              <a:t>efectueaza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montarea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demontarea</a:t>
            </a:r>
            <a:r>
              <a:rPr lang="en-US" sz="2400" dirty="0">
                <a:solidFill>
                  <a:schemeClr val="bg1"/>
                </a:solidFill>
              </a:rPr>
              <a:t> /</a:t>
            </a:r>
            <a:r>
              <a:rPr lang="en-US" sz="2400" dirty="0" err="1">
                <a:solidFill>
                  <a:schemeClr val="bg1"/>
                </a:solidFill>
              </a:rPr>
              <a:t>verificarea</a:t>
            </a:r>
            <a:r>
              <a:rPr lang="en-US" sz="2400" dirty="0">
                <a:solidFill>
                  <a:schemeClr val="bg1"/>
                </a:solidFill>
              </a:rPr>
              <a:t> 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reparatia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contoarelor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  <a:p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montarea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demontarea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contoarelor</a:t>
            </a:r>
            <a:r>
              <a:rPr lang="en-US" sz="2400" dirty="0">
                <a:solidFill>
                  <a:schemeClr val="bg1"/>
                </a:solidFill>
              </a:rPr>
              <a:t>  se face de </a:t>
            </a:r>
            <a:r>
              <a:rPr lang="en-US" sz="2400" dirty="0" err="1">
                <a:solidFill>
                  <a:schemeClr val="bg1"/>
                </a:solidFill>
              </a:rPr>
              <a:t>catre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instalatorii</a:t>
            </a:r>
            <a:r>
              <a:rPr lang="en-US" sz="2400" dirty="0">
                <a:solidFill>
                  <a:schemeClr val="bg1"/>
                </a:solidFill>
              </a:rPr>
              <a:t> S.C. RAJA S.A. </a:t>
            </a:r>
            <a:r>
              <a:rPr lang="en-US" sz="2400" dirty="0" err="1">
                <a:solidFill>
                  <a:schemeClr val="bg1"/>
                </a:solidFill>
              </a:rPr>
              <a:t>acreditati</a:t>
            </a:r>
            <a:r>
              <a:rPr lang="en-US" sz="2400" dirty="0">
                <a:solidFill>
                  <a:schemeClr val="bg1"/>
                </a:solidFill>
              </a:rPr>
              <a:t> BRML </a:t>
            </a:r>
            <a:r>
              <a:rPr lang="en-US" sz="2400" dirty="0" err="1">
                <a:solidFill>
                  <a:schemeClr val="bg1"/>
                </a:solidFill>
              </a:rPr>
              <a:t>iar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verificarea</a:t>
            </a:r>
            <a:r>
              <a:rPr lang="en-US" sz="2400" dirty="0">
                <a:solidFill>
                  <a:schemeClr val="bg1"/>
                </a:solidFill>
              </a:rPr>
              <a:t> se face in </a:t>
            </a:r>
            <a:r>
              <a:rPr lang="en-US" sz="2400" dirty="0" err="1">
                <a:solidFill>
                  <a:schemeClr val="bg1"/>
                </a:solidFill>
              </a:rPr>
              <a:t>Laboratorul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Verificari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Metrologice</a:t>
            </a:r>
            <a:r>
              <a:rPr lang="en-US" sz="2400" dirty="0">
                <a:solidFill>
                  <a:schemeClr val="bg1"/>
                </a:solidFill>
              </a:rPr>
              <a:t>  al SC RAJA SA care </a:t>
            </a:r>
            <a:r>
              <a:rPr lang="en-US" sz="2400" dirty="0" err="1">
                <a:solidFill>
                  <a:schemeClr val="bg1"/>
                </a:solidFill>
              </a:rPr>
              <a:t>este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acreditat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supravegheat</a:t>
            </a:r>
            <a:r>
              <a:rPr lang="en-US" sz="2400" dirty="0">
                <a:solidFill>
                  <a:schemeClr val="bg1"/>
                </a:solidFill>
              </a:rPr>
              <a:t> de BRML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, la </a:t>
            </a:r>
            <a:r>
              <a:rPr lang="en-US" sz="2400" dirty="0" err="1">
                <a:solidFill>
                  <a:schemeClr val="bg1"/>
                </a:solidFill>
              </a:rPr>
              <a:t>solicitarea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expresa</a:t>
            </a:r>
            <a:r>
              <a:rPr lang="en-US" sz="2400" dirty="0">
                <a:solidFill>
                  <a:schemeClr val="bg1"/>
                </a:solidFill>
              </a:rPr>
              <a:t> a </a:t>
            </a:r>
            <a:r>
              <a:rPr lang="en-US" sz="2400" dirty="0" err="1">
                <a:solidFill>
                  <a:schemeClr val="bg1"/>
                </a:solidFill>
              </a:rPr>
              <a:t>utilizatorului</a:t>
            </a:r>
            <a:r>
              <a:rPr lang="en-US" sz="2400" dirty="0">
                <a:solidFill>
                  <a:schemeClr val="bg1"/>
                </a:solidFill>
              </a:rPr>
              <a:t>, la </a:t>
            </a:r>
            <a:r>
              <a:rPr lang="en-US" sz="2400" dirty="0" err="1">
                <a:solidFill>
                  <a:schemeClr val="bg1"/>
                </a:solidFill>
              </a:rPr>
              <a:t>orice</a:t>
            </a:r>
            <a:r>
              <a:rPr lang="en-US" sz="2400" dirty="0">
                <a:solidFill>
                  <a:schemeClr val="bg1"/>
                </a:solidFill>
              </a:rPr>
              <a:t> alt </a:t>
            </a:r>
            <a:r>
              <a:rPr lang="en-US" sz="2400" dirty="0" err="1">
                <a:solidFill>
                  <a:schemeClr val="bg1"/>
                </a:solidFill>
              </a:rPr>
              <a:t>Laborator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Verificari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Metrologice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acreditat</a:t>
            </a:r>
            <a:r>
              <a:rPr lang="en-US" sz="2400" dirty="0">
                <a:solidFill>
                  <a:schemeClr val="bg1"/>
                </a:solidFill>
              </a:rPr>
              <a:t>/</a:t>
            </a:r>
            <a:r>
              <a:rPr lang="en-US" sz="2400" dirty="0" err="1">
                <a:solidFill>
                  <a:schemeClr val="bg1"/>
                </a:solidFill>
              </a:rPr>
              <a:t>autorizat</a:t>
            </a:r>
            <a:r>
              <a:rPr lang="en-US" sz="2400" dirty="0">
                <a:solidFill>
                  <a:schemeClr val="bg1"/>
                </a:solidFill>
              </a:rPr>
              <a:t> de </a:t>
            </a:r>
            <a:r>
              <a:rPr lang="en-US" sz="2400" dirty="0" err="1">
                <a:solidFill>
                  <a:schemeClr val="bg1"/>
                </a:solidFill>
              </a:rPr>
              <a:t>catre</a:t>
            </a:r>
            <a:r>
              <a:rPr lang="en-US" sz="2400" dirty="0">
                <a:solidFill>
                  <a:schemeClr val="bg1"/>
                </a:solidFill>
              </a:rPr>
              <a:t> BRML.</a:t>
            </a:r>
          </a:p>
          <a:p>
            <a:r>
              <a:rPr lang="en-US" sz="2400" dirty="0">
                <a:solidFill>
                  <a:schemeClr val="bg1"/>
                </a:solidFill>
              </a:rPr>
              <a:t>g) Care </a:t>
            </a:r>
            <a:r>
              <a:rPr lang="en-US" sz="2400" dirty="0" err="1">
                <a:solidFill>
                  <a:schemeClr val="bg1"/>
                </a:solidFill>
              </a:rPr>
              <a:t>este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intervalul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dintre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verificari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  <a:p>
            <a:r>
              <a:rPr lang="en-US" sz="2400" dirty="0">
                <a:solidFill>
                  <a:schemeClr val="bg1"/>
                </a:solidFill>
              </a:rPr>
              <a:t>- </a:t>
            </a:r>
            <a:r>
              <a:rPr lang="en-US" sz="2400" dirty="0" err="1">
                <a:solidFill>
                  <a:schemeClr val="bg1"/>
                </a:solidFill>
              </a:rPr>
              <a:t>contoarele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verifica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metrologic</a:t>
            </a:r>
            <a:r>
              <a:rPr lang="en-US" sz="2400" dirty="0">
                <a:solidFill>
                  <a:schemeClr val="bg1"/>
                </a:solidFill>
              </a:rPr>
              <a:t> la un interval de 7 </a:t>
            </a:r>
            <a:r>
              <a:rPr lang="en-US" sz="2400" dirty="0" err="1">
                <a:solidFill>
                  <a:schemeClr val="bg1"/>
                </a:solidFill>
              </a:rPr>
              <a:t>ani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sau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cererea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utilizatorilor</a:t>
            </a:r>
            <a:r>
              <a:rPr lang="en-US" sz="2400" dirty="0">
                <a:solidFill>
                  <a:schemeClr val="bg1"/>
                </a:solidFill>
              </a:rPr>
              <a:t>, contra cost.</a:t>
            </a:r>
          </a:p>
          <a:p>
            <a:r>
              <a:rPr lang="en-US" sz="2400" dirty="0">
                <a:solidFill>
                  <a:schemeClr val="bg1"/>
                </a:solidFill>
              </a:rPr>
              <a:t>h) </a:t>
            </a:r>
            <a:r>
              <a:rPr lang="en-US" sz="2400" dirty="0" err="1">
                <a:solidFill>
                  <a:schemeClr val="bg1"/>
                </a:solidFill>
              </a:rPr>
              <a:t>Ce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sanctiuni</a:t>
            </a:r>
            <a:r>
              <a:rPr lang="en-US" sz="2400" dirty="0">
                <a:solidFill>
                  <a:schemeClr val="bg1"/>
                </a:solidFill>
              </a:rPr>
              <a:t> se </a:t>
            </a:r>
            <a:r>
              <a:rPr lang="en-US" sz="2400" dirty="0" err="1">
                <a:solidFill>
                  <a:schemeClr val="bg1"/>
                </a:solidFill>
              </a:rPr>
              <a:t>aplica</a:t>
            </a:r>
            <a:r>
              <a:rPr lang="en-US" sz="2400" dirty="0">
                <a:solidFill>
                  <a:schemeClr val="bg1"/>
                </a:solidFill>
              </a:rPr>
              <a:t> in </a:t>
            </a:r>
            <a:r>
              <a:rPr lang="en-US" sz="2400" dirty="0" err="1">
                <a:solidFill>
                  <a:schemeClr val="bg1"/>
                </a:solidFill>
              </a:rPr>
              <a:t>cazul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deteriorarii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contorului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interventiei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consumatorului</a:t>
            </a:r>
            <a:r>
              <a:rPr lang="en-US" sz="2400" dirty="0">
                <a:solidFill>
                  <a:schemeClr val="bg1"/>
                </a:solidFill>
              </a:rPr>
              <a:t>, </a:t>
            </a:r>
            <a:r>
              <a:rPr lang="en-US" sz="2400" dirty="0" err="1">
                <a:solidFill>
                  <a:schemeClr val="bg1"/>
                </a:solidFill>
              </a:rPr>
              <a:t>ruperii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sigiliului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etc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  <a:p>
            <a:r>
              <a:rPr lang="en-US" sz="2400" dirty="0">
                <a:solidFill>
                  <a:schemeClr val="bg1"/>
                </a:solidFill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8365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- </a:t>
            </a:r>
            <a:r>
              <a:rPr lang="en-US" sz="2400" b="1" dirty="0">
                <a:solidFill>
                  <a:schemeClr val="bg1"/>
                </a:solidFill>
              </a:rPr>
              <a:t>conform </a:t>
            </a:r>
            <a:r>
              <a:rPr lang="en-US" sz="2400" b="1" dirty="0" err="1">
                <a:solidFill>
                  <a:schemeClr val="bg1"/>
                </a:solidFill>
              </a:rPr>
              <a:t>prevederilor</a:t>
            </a:r>
            <a:r>
              <a:rPr lang="en-US" sz="2400" b="1" dirty="0">
                <a:solidFill>
                  <a:schemeClr val="bg1"/>
                </a:solidFill>
              </a:rPr>
              <a:t> art.163 lit. </a:t>
            </a:r>
            <a:r>
              <a:rPr lang="en-US" sz="2400" b="1" dirty="0" err="1">
                <a:solidFill>
                  <a:schemeClr val="bg1"/>
                </a:solidFill>
              </a:rPr>
              <a:t>i</a:t>
            </a:r>
            <a:r>
              <a:rPr lang="en-US" sz="2400" b="1" dirty="0">
                <a:solidFill>
                  <a:schemeClr val="bg1"/>
                </a:solidFill>
              </a:rPr>
              <a:t> din </a:t>
            </a:r>
            <a:r>
              <a:rPr lang="en-US" sz="2400" b="1" dirty="0" err="1">
                <a:solidFill>
                  <a:schemeClr val="bg1"/>
                </a:solidFill>
              </a:rPr>
              <a:t>Regulamentul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serviciului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alimentare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canalizare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aprobat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prin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Hotararea</a:t>
            </a:r>
            <a:r>
              <a:rPr lang="en-US" sz="2400" b="1" dirty="0">
                <a:solidFill>
                  <a:schemeClr val="bg1"/>
                </a:solidFill>
              </a:rPr>
              <a:t> nr. 11/2016 a </a:t>
            </a:r>
            <a:r>
              <a:rPr lang="en-US" sz="2400" b="1" dirty="0" err="1">
                <a:solidFill>
                  <a:schemeClr val="bg1"/>
                </a:solidFill>
              </a:rPr>
              <a:t>Adunarii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Generale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Membrilor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Asociatiei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Dezvoltare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Intercomunitare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canalizare</a:t>
            </a:r>
            <a:r>
              <a:rPr lang="en-US" sz="2400" b="1" dirty="0">
                <a:solidFill>
                  <a:schemeClr val="bg1"/>
                </a:solidFill>
              </a:rPr>
              <a:t> “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-Canal Constanta”,  in </a:t>
            </a:r>
            <a:r>
              <a:rPr lang="en-US" sz="2400" b="1" dirty="0" err="1">
                <a:solidFill>
                  <a:schemeClr val="bg1"/>
                </a:solidFill>
              </a:rPr>
              <a:t>astfel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cazuri</a:t>
            </a:r>
            <a:r>
              <a:rPr lang="en-US" sz="2400" b="1" dirty="0">
                <a:solidFill>
                  <a:schemeClr val="bg1"/>
                </a:solidFill>
              </a:rPr>
              <a:t>,  </a:t>
            </a:r>
            <a:r>
              <a:rPr lang="en-US" sz="2400" b="1" dirty="0" err="1">
                <a:solidFill>
                  <a:schemeClr val="bg1"/>
                </a:solidFill>
              </a:rPr>
              <a:t>operatorul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factura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utilizatorului</a:t>
            </a:r>
            <a:r>
              <a:rPr lang="en-US" sz="2400" b="1" dirty="0">
                <a:solidFill>
                  <a:schemeClr val="bg1"/>
                </a:solidFill>
              </a:rPr>
              <a:t> un </a:t>
            </a:r>
            <a:r>
              <a:rPr lang="en-US" sz="2400" b="1" dirty="0" err="1">
                <a:solidFill>
                  <a:schemeClr val="bg1"/>
                </a:solidFill>
              </a:rPr>
              <a:t>consum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-canal </a:t>
            </a:r>
            <a:r>
              <a:rPr lang="en-US" sz="2400" b="1" dirty="0" err="1">
                <a:solidFill>
                  <a:schemeClr val="bg1"/>
                </a:solidFill>
              </a:rPr>
              <a:t>calculat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retroactiv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pentru</a:t>
            </a:r>
            <a:r>
              <a:rPr lang="en-US" sz="2400" b="1" dirty="0">
                <a:solidFill>
                  <a:schemeClr val="bg1"/>
                </a:solidFill>
              </a:rPr>
              <a:t> o </a:t>
            </a:r>
            <a:r>
              <a:rPr lang="en-US" sz="2400" b="1" dirty="0" err="1">
                <a:solidFill>
                  <a:schemeClr val="bg1"/>
                </a:solidFill>
              </a:rPr>
              <a:t>perioada</a:t>
            </a:r>
            <a:r>
              <a:rPr lang="en-US" sz="2400" b="1" dirty="0">
                <a:solidFill>
                  <a:schemeClr val="bg1"/>
                </a:solidFill>
              </a:rPr>
              <a:t> de 24 </a:t>
            </a:r>
            <a:r>
              <a:rPr lang="en-US" sz="2400" b="1" dirty="0" err="1">
                <a:solidFill>
                  <a:schemeClr val="bg1"/>
                </a:solidFill>
              </a:rPr>
              <a:t>luni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sistem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pausal</a:t>
            </a:r>
            <a:r>
              <a:rPr lang="en-US" sz="2400" b="1" dirty="0">
                <a:solidFill>
                  <a:schemeClr val="bg1"/>
                </a:solidFill>
              </a:rPr>
              <a:t>,  conform </a:t>
            </a:r>
            <a:r>
              <a:rPr lang="en-US" sz="2400" b="1" dirty="0" err="1">
                <a:solidFill>
                  <a:schemeClr val="bg1"/>
                </a:solidFill>
              </a:rPr>
              <a:t>normativului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vigoare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pentru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toti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consumatorii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depistati</a:t>
            </a:r>
            <a:r>
              <a:rPr lang="en-US" sz="2400" b="1" dirty="0">
                <a:solidFill>
                  <a:schemeClr val="bg1"/>
                </a:solidFill>
              </a:rPr>
              <a:t> la data </a:t>
            </a:r>
            <a:r>
              <a:rPr lang="en-US" sz="2400" b="1" dirty="0" err="1">
                <a:solidFill>
                  <a:schemeClr val="bg1"/>
                </a:solidFill>
              </a:rPr>
              <a:t>efectuarii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controlului</a:t>
            </a:r>
            <a:r>
              <a:rPr lang="en-US" sz="2400" b="1" dirty="0">
                <a:solidFill>
                  <a:schemeClr val="bg1"/>
                </a:solidFill>
              </a:rPr>
              <a:t>, din care se </a:t>
            </a:r>
            <a:r>
              <a:rPr lang="en-US" sz="2400" b="1" dirty="0" err="1">
                <a:solidFill>
                  <a:schemeClr val="bg1"/>
                </a:solidFill>
              </a:rPr>
              <a:t>va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scadea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cantitatea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-canal </a:t>
            </a:r>
            <a:r>
              <a:rPr lang="en-US" sz="2400" b="1" dirty="0" err="1">
                <a:solidFill>
                  <a:schemeClr val="bg1"/>
                </a:solidFill>
              </a:rPr>
              <a:t>facturata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pentru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aceasta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perioada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 err="1">
                <a:solidFill>
                  <a:schemeClr val="bg1"/>
                </a:solidFill>
              </a:rPr>
              <a:t>Totodata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utilizatorul</a:t>
            </a:r>
            <a:r>
              <a:rPr lang="en-US" sz="2400" b="1" dirty="0">
                <a:solidFill>
                  <a:schemeClr val="bg1"/>
                </a:solidFill>
              </a:rPr>
              <a:t> are </a:t>
            </a:r>
            <a:r>
              <a:rPr lang="en-US" sz="2400" b="1" dirty="0" err="1">
                <a:solidFill>
                  <a:schemeClr val="bg1"/>
                </a:solidFill>
              </a:rPr>
              <a:t>obligatia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achite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contravaloarea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componentelor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sistemului</a:t>
            </a:r>
            <a:r>
              <a:rPr lang="en-US" sz="2400" b="1" dirty="0">
                <a:solidFill>
                  <a:schemeClr val="bg1"/>
                </a:solidFill>
              </a:rPr>
              <a:t> public de </a:t>
            </a:r>
            <a:r>
              <a:rPr lang="en-US" sz="2400" b="1" dirty="0" err="1">
                <a:solidFill>
                  <a:schemeClr val="bg1"/>
                </a:solidFill>
              </a:rPr>
              <a:t>alimentare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canalizare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distruse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precum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contravalorii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lucrarilor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readucere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sistemelor</a:t>
            </a:r>
            <a:r>
              <a:rPr lang="en-US" sz="2400" b="1" dirty="0">
                <a:solidFill>
                  <a:schemeClr val="bg1"/>
                </a:solidFill>
              </a:rPr>
              <a:t> in stare </a:t>
            </a:r>
            <a:r>
              <a:rPr lang="en-US" sz="2400" b="1" dirty="0" err="1">
                <a:solidFill>
                  <a:schemeClr val="bg1"/>
                </a:solidFill>
              </a:rPr>
              <a:t>normala</a:t>
            </a:r>
            <a:r>
              <a:rPr lang="en-US" sz="2400" b="1" dirty="0">
                <a:solidFill>
                  <a:schemeClr val="bg1"/>
                </a:solidFill>
              </a:rPr>
              <a:t>  de </a:t>
            </a:r>
            <a:r>
              <a:rPr lang="en-US" sz="2400" b="1" dirty="0" err="1">
                <a:solidFill>
                  <a:schemeClr val="bg1"/>
                </a:solidFill>
              </a:rPr>
              <a:t>functionare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r>
              <a:rPr lang="ro-RO" sz="2400" b="1" dirty="0">
                <a:solidFill>
                  <a:schemeClr val="bg1"/>
                </a:solidFill>
              </a:rPr>
              <a:t>i) Cine efectueaza achizitionarea, montarea contoarelor de apartamente in blocurile locative cu multe etaje? Cine citeste indicatiile contoarelor de apartamente? Cine factureaza serviciile prestate la nivel de apartament?</a:t>
            </a:r>
            <a:endParaRPr lang="en-US" sz="2400" b="1" dirty="0">
              <a:solidFill>
                <a:schemeClr val="bg1"/>
              </a:solidFill>
            </a:endParaRPr>
          </a:p>
          <a:p>
            <a:r>
              <a:rPr lang="ro-RO" sz="2400" b="1" dirty="0">
                <a:solidFill>
                  <a:schemeClr val="bg1"/>
                </a:solidFill>
              </a:rPr>
              <a:t>	</a:t>
            </a:r>
            <a:endParaRPr lang="en-US" sz="2400" b="1" dirty="0">
              <a:solidFill>
                <a:schemeClr val="bg1"/>
              </a:solidFill>
            </a:endParaRPr>
          </a:p>
          <a:p>
            <a:r>
              <a:rPr lang="ro-RO" sz="2400" b="1" dirty="0">
                <a:solidFill>
                  <a:schemeClr val="bg1"/>
                </a:solidFill>
              </a:rPr>
              <a:t>	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75978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i="1" dirty="0">
                <a:solidFill>
                  <a:schemeClr val="bg1"/>
                </a:solidFill>
              </a:rPr>
              <a:t>Conform prevederilor legale, operatorul are ca si competenta, administrarea sistemului care face parte din domeniul public. Ultima componenta a sistemului public de apa, asa cum este specificat in Legea 241 din 2006, este contorul - contor de branşament - aparatul de măsurare a volumului de apă consumat de utilizator, care se montează pe branşament între două vane - robinete la limita proprietăţii utilizatorului; contorul este ultima componentă a reţelei publice de distribuţie în sensul de curgere a apei;</a:t>
            </a:r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</a:rPr>
              <a:t>   - </a:t>
            </a:r>
            <a:r>
              <a:rPr lang="en-US" sz="2400" b="1" dirty="0" err="1">
                <a:solidFill>
                  <a:schemeClr val="bg1"/>
                </a:solidFill>
              </a:rPr>
              <a:t>achizitionarea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montarea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contoarelor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apartamente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efectueaza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proprietarii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apartamente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citirea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indicatiilor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contoarelor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apartament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efectuandu</a:t>
            </a:r>
            <a:r>
              <a:rPr lang="en-US" sz="2400" b="1" dirty="0">
                <a:solidFill>
                  <a:schemeClr val="bg1"/>
                </a:solidFill>
              </a:rPr>
              <a:t>-se de </a:t>
            </a:r>
            <a:r>
              <a:rPr lang="en-US" sz="2400" b="1" dirty="0" err="1">
                <a:solidFill>
                  <a:schemeClr val="bg1"/>
                </a:solidFill>
              </a:rPr>
              <a:t>catre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reprezentantul</a:t>
            </a:r>
            <a:r>
              <a:rPr lang="en-US" sz="2400" b="1" dirty="0">
                <a:solidFill>
                  <a:schemeClr val="bg1"/>
                </a:solidFill>
              </a:rPr>
              <a:t> legal (</a:t>
            </a:r>
            <a:r>
              <a:rPr lang="en-US" sz="2400" b="1" dirty="0" err="1">
                <a:solidFill>
                  <a:schemeClr val="bg1"/>
                </a:solidFill>
              </a:rPr>
              <a:t>administratorul</a:t>
            </a:r>
            <a:r>
              <a:rPr lang="en-US" sz="2400" b="1" dirty="0">
                <a:solidFill>
                  <a:schemeClr val="bg1"/>
                </a:solidFill>
              </a:rPr>
              <a:t>) al </a:t>
            </a:r>
            <a:r>
              <a:rPr lang="en-US" sz="2400" b="1" dirty="0" err="1">
                <a:solidFill>
                  <a:schemeClr val="bg1"/>
                </a:solidFill>
              </a:rPr>
              <a:t>asociatiei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proprietari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 err="1">
                <a:solidFill>
                  <a:schemeClr val="bg1"/>
                </a:solidFill>
              </a:rPr>
              <a:t>Factura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emite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asociatia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proprietari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In </a:t>
            </a:r>
            <a:r>
              <a:rPr lang="en-US" sz="2400" b="1" dirty="0" err="1">
                <a:solidFill>
                  <a:schemeClr val="bg1"/>
                </a:solidFill>
              </a:rPr>
              <a:t>cazul</a:t>
            </a:r>
            <a:r>
              <a:rPr lang="en-US" sz="2400" b="1" dirty="0">
                <a:solidFill>
                  <a:schemeClr val="bg1"/>
                </a:solidFill>
              </a:rPr>
              <a:t> in care la </a:t>
            </a:r>
            <a:r>
              <a:rPr lang="en-US" sz="2400" b="1" dirty="0" err="1">
                <a:solidFill>
                  <a:schemeClr val="bg1"/>
                </a:solidFill>
              </a:rPr>
              <a:t>nivel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asociatie</a:t>
            </a:r>
            <a:r>
              <a:rPr lang="en-US" sz="2400" b="1" dirty="0">
                <a:solidFill>
                  <a:schemeClr val="bg1"/>
                </a:solidFill>
              </a:rPr>
              <a:t>/</a:t>
            </a:r>
            <a:r>
              <a:rPr lang="en-US" sz="2400" b="1" dirty="0" err="1">
                <a:solidFill>
                  <a:schemeClr val="bg1"/>
                </a:solidFill>
              </a:rPr>
              <a:t>condominiu</a:t>
            </a:r>
            <a:r>
              <a:rPr lang="en-US" sz="2400" b="1" dirty="0">
                <a:solidFill>
                  <a:schemeClr val="bg1"/>
                </a:solidFill>
              </a:rPr>
              <a:t> s-au </a:t>
            </a:r>
            <a:r>
              <a:rPr lang="en-US" sz="2400" b="1" dirty="0" err="1">
                <a:solidFill>
                  <a:schemeClr val="bg1"/>
                </a:solidFill>
              </a:rPr>
              <a:t>incheiat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conventii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facturare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factura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va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emite</a:t>
            </a:r>
            <a:r>
              <a:rPr lang="en-US" sz="2400" b="1" dirty="0">
                <a:solidFill>
                  <a:schemeClr val="bg1"/>
                </a:solidFill>
              </a:rPr>
              <a:t> individual </a:t>
            </a:r>
            <a:r>
              <a:rPr lang="en-US" sz="2400" b="1" dirty="0" err="1">
                <a:solidFill>
                  <a:schemeClr val="bg1"/>
                </a:solidFill>
              </a:rPr>
              <a:t>pentru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fiecare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apartament</a:t>
            </a:r>
            <a:r>
              <a:rPr lang="en-US" sz="2400" b="1" dirty="0">
                <a:solidFill>
                  <a:schemeClr val="bg1"/>
                </a:solidFill>
              </a:rPr>
              <a:t> in parte , in </a:t>
            </a:r>
            <a:r>
              <a:rPr lang="en-US" sz="2400" b="1" dirty="0" err="1">
                <a:solidFill>
                  <a:schemeClr val="bg1"/>
                </a:solidFill>
              </a:rPr>
              <a:t>baza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tabelului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defalcarea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consumului</a:t>
            </a:r>
            <a:r>
              <a:rPr lang="en-US" sz="2400" b="1" dirty="0">
                <a:solidFill>
                  <a:schemeClr val="bg1"/>
                </a:solidFill>
              </a:rPr>
              <a:t> general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predat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administratorul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asociatiei</a:t>
            </a:r>
            <a:r>
              <a:rPr lang="en-US" sz="2400" b="1" dirty="0">
                <a:solidFill>
                  <a:schemeClr val="bg1"/>
                </a:solidFill>
              </a:rPr>
              <a:t>,  care </a:t>
            </a:r>
            <a:r>
              <a:rPr lang="en-US" sz="2400" b="1" dirty="0" err="1">
                <a:solidFill>
                  <a:schemeClr val="bg1"/>
                </a:solidFill>
              </a:rPr>
              <a:t>efectueaza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citirea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individuala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 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j) </a:t>
            </a:r>
            <a:r>
              <a:rPr lang="en-US" sz="2400" b="1" dirty="0" err="1">
                <a:solidFill>
                  <a:schemeClr val="bg1"/>
                </a:solidFill>
              </a:rPr>
              <a:t>Diferenta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volum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dintre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volumul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indicatiilor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contorului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comun</a:t>
            </a:r>
            <a:r>
              <a:rPr lang="en-US" sz="2400" b="1" dirty="0">
                <a:solidFill>
                  <a:schemeClr val="bg1"/>
                </a:solidFill>
              </a:rPr>
              <a:t> de la bloc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suma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volumelor</a:t>
            </a:r>
            <a:r>
              <a:rPr lang="en-US" sz="2400" b="1" dirty="0">
                <a:solidFill>
                  <a:schemeClr val="bg1"/>
                </a:solidFill>
              </a:rPr>
              <a:t> indicate de </a:t>
            </a:r>
            <a:r>
              <a:rPr lang="en-US" sz="2400" b="1" dirty="0" err="1">
                <a:solidFill>
                  <a:schemeClr val="bg1"/>
                </a:solidFill>
              </a:rPr>
              <a:t>contoarele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apartament</a:t>
            </a:r>
            <a:r>
              <a:rPr lang="en-US" sz="2400" b="1" dirty="0">
                <a:solidFill>
                  <a:schemeClr val="bg1"/>
                </a:solidFill>
              </a:rPr>
              <a:t>. Cum se </a:t>
            </a:r>
            <a:r>
              <a:rPr lang="en-US" sz="2400" b="1" dirty="0" err="1">
                <a:solidFill>
                  <a:schemeClr val="bg1"/>
                </a:solidFill>
              </a:rPr>
              <a:t>repartizeaza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aceasta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diferenta</a:t>
            </a:r>
            <a:r>
              <a:rPr lang="en-US" sz="2400" b="1" dirty="0">
                <a:solidFill>
                  <a:schemeClr val="bg1"/>
                </a:solidFill>
              </a:rPr>
              <a:t>? In </a:t>
            </a:r>
            <a:r>
              <a:rPr lang="en-US" sz="2400" b="1" dirty="0" err="1">
                <a:solidFill>
                  <a:schemeClr val="bg1"/>
                </a:solidFill>
              </a:rPr>
              <a:t>baza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caror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acte</a:t>
            </a:r>
            <a:r>
              <a:rPr lang="en-US" sz="2400" b="1" dirty="0">
                <a:solidFill>
                  <a:schemeClr val="bg1"/>
                </a:solidFill>
              </a:rPr>
              <a:t> legislative normative?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370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Repartizarea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diferentei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volum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dintre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contorul</a:t>
            </a:r>
            <a:r>
              <a:rPr lang="en-US" sz="2400" b="1" dirty="0">
                <a:solidFill>
                  <a:schemeClr val="bg1"/>
                </a:solidFill>
              </a:rPr>
              <a:t> general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suma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volumelor</a:t>
            </a:r>
            <a:r>
              <a:rPr lang="en-US" sz="2400" b="1" dirty="0">
                <a:solidFill>
                  <a:schemeClr val="bg1"/>
                </a:solidFill>
              </a:rPr>
              <a:t> indicate de </a:t>
            </a:r>
            <a:r>
              <a:rPr lang="en-US" sz="2400" b="1" dirty="0" err="1">
                <a:solidFill>
                  <a:schemeClr val="bg1"/>
                </a:solidFill>
              </a:rPr>
              <a:t>contoarele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apartament</a:t>
            </a:r>
            <a:r>
              <a:rPr lang="en-US" sz="2400" b="1" dirty="0">
                <a:solidFill>
                  <a:schemeClr val="bg1"/>
                </a:solidFill>
              </a:rPr>
              <a:t> se face de </a:t>
            </a:r>
            <a:r>
              <a:rPr lang="en-US" sz="2400" b="1" dirty="0" err="1">
                <a:solidFill>
                  <a:schemeClr val="bg1"/>
                </a:solidFill>
              </a:rPr>
              <a:t>catre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asociatia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proprietari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prin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conducerea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.  </a:t>
            </a:r>
            <a:r>
              <a:rPr lang="en-US" sz="2400" b="1" dirty="0" err="1">
                <a:solidFill>
                  <a:schemeClr val="bg1"/>
                </a:solidFill>
              </a:rPr>
              <a:t>Comitetul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executiv</a:t>
            </a:r>
            <a:r>
              <a:rPr lang="en-US" sz="2400" b="1" dirty="0">
                <a:solidFill>
                  <a:schemeClr val="bg1"/>
                </a:solidFill>
              </a:rPr>
              <a:t> al </a:t>
            </a:r>
            <a:r>
              <a:rPr lang="en-US" sz="2400" b="1" dirty="0" err="1">
                <a:solidFill>
                  <a:schemeClr val="bg1"/>
                </a:solidFill>
              </a:rPr>
              <a:t>acesteia</a:t>
            </a:r>
            <a:r>
              <a:rPr lang="en-US" sz="2400" b="1" dirty="0">
                <a:solidFill>
                  <a:schemeClr val="bg1"/>
                </a:solidFill>
              </a:rPr>
              <a:t> are </a:t>
            </a:r>
            <a:r>
              <a:rPr lang="en-US" sz="2400" b="1" dirty="0" err="1">
                <a:solidFill>
                  <a:schemeClr val="bg1"/>
                </a:solidFill>
              </a:rPr>
              <a:t>obligatia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efectueze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calculul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repartitia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consumurilor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apartamente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inclusiv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repartizeze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cota</a:t>
            </a:r>
            <a:r>
              <a:rPr lang="en-US" sz="2400" b="1" dirty="0">
                <a:solidFill>
                  <a:schemeClr val="bg1"/>
                </a:solidFill>
              </a:rPr>
              <a:t> parte din </a:t>
            </a:r>
            <a:r>
              <a:rPr lang="en-US" sz="2400" b="1" dirty="0" err="1">
                <a:solidFill>
                  <a:schemeClr val="bg1"/>
                </a:solidFill>
              </a:rPr>
              <a:t>diferentele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suma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citirilor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apometrele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bransament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dupa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criteriile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aprobate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Adunarea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Generala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asociatiei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proprietari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 err="1">
                <a:solidFill>
                  <a:schemeClr val="bg1"/>
                </a:solidFill>
              </a:rPr>
              <a:t>Temeiul</a:t>
            </a:r>
            <a:r>
              <a:rPr lang="en-US" sz="2400" b="1" dirty="0">
                <a:solidFill>
                  <a:schemeClr val="bg1"/>
                </a:solidFill>
              </a:rPr>
              <a:t> legal </a:t>
            </a:r>
            <a:r>
              <a:rPr lang="en-US" sz="2400" b="1" dirty="0" err="1">
                <a:solidFill>
                  <a:schemeClr val="bg1"/>
                </a:solidFill>
              </a:rPr>
              <a:t>il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reprezinta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Legea</a:t>
            </a:r>
            <a:r>
              <a:rPr lang="en-US" sz="2400" b="1" dirty="0">
                <a:solidFill>
                  <a:schemeClr val="bg1"/>
                </a:solidFill>
              </a:rPr>
              <a:t> nr. 230/2007 </a:t>
            </a:r>
            <a:r>
              <a:rPr lang="en-US" sz="2400" b="1" dirty="0" err="1">
                <a:solidFill>
                  <a:schemeClr val="bg1"/>
                </a:solidFill>
              </a:rPr>
              <a:t>modificata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privind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infiintarea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organizarea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functionarea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asociatiilor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proprietari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Normele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Metodologice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aplicare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acesteia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In </a:t>
            </a:r>
            <a:r>
              <a:rPr lang="en-US" sz="2400" b="1" dirty="0" err="1">
                <a:solidFill>
                  <a:schemeClr val="bg1"/>
                </a:solidFill>
              </a:rPr>
              <a:t>cazul</a:t>
            </a:r>
            <a:r>
              <a:rPr lang="en-US" sz="2400" b="1" dirty="0">
                <a:solidFill>
                  <a:schemeClr val="bg1"/>
                </a:solidFill>
              </a:rPr>
              <a:t> in care la </a:t>
            </a:r>
            <a:r>
              <a:rPr lang="en-US" sz="2400" b="1" dirty="0" err="1">
                <a:solidFill>
                  <a:schemeClr val="bg1"/>
                </a:solidFill>
              </a:rPr>
              <a:t>nivel</a:t>
            </a:r>
            <a:r>
              <a:rPr lang="en-US" sz="2400" b="1" dirty="0">
                <a:solidFill>
                  <a:schemeClr val="bg1"/>
                </a:solidFill>
              </a:rPr>
              <a:t> de condominium  </a:t>
            </a:r>
            <a:r>
              <a:rPr lang="en-US" sz="2400" b="1" dirty="0" err="1">
                <a:solidFill>
                  <a:schemeClr val="bg1"/>
                </a:solidFill>
              </a:rPr>
              <a:t>sunt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incheiate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contracte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ceea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presupune</a:t>
            </a:r>
            <a:r>
              <a:rPr lang="en-US" sz="2400" b="1" dirty="0">
                <a:solidFill>
                  <a:schemeClr val="bg1"/>
                </a:solidFill>
              </a:rPr>
              <a:t>, in </a:t>
            </a:r>
            <a:r>
              <a:rPr lang="en-US" sz="2400" b="1" dirty="0" err="1">
                <a:solidFill>
                  <a:schemeClr val="bg1"/>
                </a:solidFill>
              </a:rPr>
              <a:t>principal,ca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toate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locurile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consum</a:t>
            </a:r>
            <a:r>
              <a:rPr lang="en-US" sz="2400" b="1" dirty="0">
                <a:solidFill>
                  <a:schemeClr val="bg1"/>
                </a:solidFill>
              </a:rPr>
              <a:t> al </a:t>
            </a:r>
            <a:r>
              <a:rPr lang="en-US" sz="2400" b="1" dirty="0" err="1">
                <a:solidFill>
                  <a:schemeClr val="bg1"/>
                </a:solidFill>
              </a:rPr>
              <a:t>apei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reci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al </a:t>
            </a:r>
            <a:r>
              <a:rPr lang="en-US" sz="2400" b="1" dirty="0" err="1">
                <a:solidFill>
                  <a:schemeClr val="bg1"/>
                </a:solidFill>
              </a:rPr>
              <a:t>apei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calde</a:t>
            </a:r>
            <a:r>
              <a:rPr lang="en-US" sz="2400" b="1" dirty="0">
                <a:solidFill>
                  <a:schemeClr val="bg1"/>
                </a:solidFill>
              </a:rPr>
              <a:t> din </a:t>
            </a:r>
            <a:r>
              <a:rPr lang="en-US" sz="2400" b="1" dirty="0" err="1">
                <a:solidFill>
                  <a:schemeClr val="bg1"/>
                </a:solidFill>
              </a:rPr>
              <a:t>proprietatea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monteze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cheltuiala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utilizatorului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nnumai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contoare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citire</a:t>
            </a:r>
            <a:r>
              <a:rPr lang="en-US" sz="2400" b="1" dirty="0">
                <a:solidFill>
                  <a:schemeClr val="bg1"/>
                </a:solidFill>
              </a:rPr>
              <a:t> la </a:t>
            </a:r>
            <a:r>
              <a:rPr lang="en-US" sz="2400" b="1" dirty="0" err="1">
                <a:solidFill>
                  <a:schemeClr val="bg1"/>
                </a:solidFill>
              </a:rPr>
              <a:t>distanta</a:t>
            </a:r>
            <a:r>
              <a:rPr lang="en-US" sz="2400" b="1" dirty="0">
                <a:solidFill>
                  <a:schemeClr val="bg1"/>
                </a:solidFill>
              </a:rPr>
              <a:t>, cu </a:t>
            </a:r>
            <a:r>
              <a:rPr lang="en-US" sz="2400" b="1" dirty="0" err="1">
                <a:solidFill>
                  <a:schemeClr val="bg1"/>
                </a:solidFill>
              </a:rPr>
              <a:t>avizul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operatorului,atunci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operatorul</a:t>
            </a:r>
            <a:r>
              <a:rPr lang="en-US" sz="2400" b="1" dirty="0">
                <a:solidFill>
                  <a:schemeClr val="bg1"/>
                </a:solidFill>
              </a:rPr>
              <a:t> are </a:t>
            </a:r>
            <a:r>
              <a:rPr lang="en-US" sz="2400" b="1" dirty="0" err="1">
                <a:solidFill>
                  <a:schemeClr val="bg1"/>
                </a:solidFill>
              </a:rPr>
              <a:t>obligatia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repartizeze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fiecare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unitate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imobiliara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consumul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inregistrat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contorul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montat</a:t>
            </a:r>
            <a:r>
              <a:rPr lang="en-US" sz="2400" b="1" dirty="0">
                <a:solidFill>
                  <a:schemeClr val="bg1"/>
                </a:solidFill>
              </a:rPr>
              <a:t> la </a:t>
            </a:r>
            <a:r>
              <a:rPr lang="en-US" sz="2400" b="1" dirty="0" err="1">
                <a:solidFill>
                  <a:schemeClr val="bg1"/>
                </a:solidFill>
              </a:rPr>
              <a:t>bransamentul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condominiului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</a:t>
            </a:r>
            <a:r>
              <a:rPr lang="en-US" sz="2400" b="1" dirty="0" err="1">
                <a:solidFill>
                  <a:schemeClr val="bg1"/>
                </a:solidFill>
              </a:rPr>
              <a:t>Diferenta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dintre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inregistrat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contorul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bransament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suma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consumurilor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individuale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repartizeaza</a:t>
            </a:r>
            <a:r>
              <a:rPr lang="en-US" sz="2400" b="1" dirty="0">
                <a:solidFill>
                  <a:schemeClr val="bg1"/>
                </a:solidFill>
              </a:rPr>
              <a:t> de operator </a:t>
            </a:r>
            <a:r>
              <a:rPr lang="en-US" sz="2400" b="1" dirty="0" err="1">
                <a:solidFill>
                  <a:schemeClr val="bg1"/>
                </a:solidFill>
              </a:rPr>
              <a:t>egal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unitate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imobiliara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factureaza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individual.In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prezent</a:t>
            </a:r>
            <a:r>
              <a:rPr lang="en-US" sz="2400" b="1" dirty="0">
                <a:solidFill>
                  <a:schemeClr val="bg1"/>
                </a:solidFill>
              </a:rPr>
              <a:t> RAJA nu are </a:t>
            </a:r>
            <a:r>
              <a:rPr lang="en-US" sz="2400" b="1" dirty="0" err="1">
                <a:solidFill>
                  <a:schemeClr val="bg1"/>
                </a:solidFill>
              </a:rPr>
              <a:t>incheiate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contracte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individuale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utilizatorii</a:t>
            </a:r>
            <a:r>
              <a:rPr lang="en-US" sz="2400" b="1" dirty="0">
                <a:solidFill>
                  <a:schemeClr val="bg1"/>
                </a:solidFill>
              </a:rPr>
              <a:t> din </a:t>
            </a:r>
            <a:r>
              <a:rPr lang="en-US" sz="2400" b="1" dirty="0" err="1">
                <a:solidFill>
                  <a:schemeClr val="bg1"/>
                </a:solidFill>
              </a:rPr>
              <a:t>asociatii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k) </a:t>
            </a:r>
            <a:r>
              <a:rPr lang="en-US" sz="2400" b="1" dirty="0" err="1" smtClean="0">
                <a:solidFill>
                  <a:schemeClr val="bg1"/>
                </a:solidFill>
              </a:rPr>
              <a:t>Sanctiunile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aplicate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cazul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neplatii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intarzierii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platii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</a:t>
            </a:r>
          </a:p>
          <a:p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7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2542" y="0"/>
            <a:ext cx="119294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Conform </a:t>
            </a:r>
            <a:r>
              <a:rPr lang="en-US" sz="2400" b="1" dirty="0" err="1">
                <a:solidFill>
                  <a:schemeClr val="bg1"/>
                </a:solidFill>
              </a:rPr>
              <a:t>prevederilor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Legii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241/2006 ,</a:t>
            </a:r>
            <a:r>
              <a:rPr lang="en-US" sz="2400" b="1" dirty="0" err="1">
                <a:solidFill>
                  <a:schemeClr val="bg1"/>
                </a:solidFill>
              </a:rPr>
              <a:t>modificata</a:t>
            </a:r>
            <a:r>
              <a:rPr lang="en-US" sz="2400" b="1" dirty="0">
                <a:solidFill>
                  <a:schemeClr val="bg1"/>
                </a:solidFill>
              </a:rPr>
              <a:t>, a </a:t>
            </a:r>
            <a:r>
              <a:rPr lang="en-US" sz="2400" b="1" dirty="0" err="1">
                <a:solidFill>
                  <a:schemeClr val="bg1"/>
                </a:solidFill>
              </a:rPr>
              <a:t>serviciului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alimentare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apa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canalizare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utilizatorii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sunt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obligati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achite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facturile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reprezentand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contravaloarea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serviciului</a:t>
            </a:r>
            <a:r>
              <a:rPr lang="en-US" sz="2400" b="1" dirty="0">
                <a:solidFill>
                  <a:schemeClr val="bg1"/>
                </a:solidFill>
              </a:rPr>
              <a:t> de care au </a:t>
            </a:r>
            <a:r>
              <a:rPr lang="en-US" sz="2400" b="1" dirty="0" err="1">
                <a:solidFill>
                  <a:schemeClr val="bg1"/>
                </a:solidFill>
              </a:rPr>
              <a:t>beneficiat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termenul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scadenta</a:t>
            </a:r>
            <a:r>
              <a:rPr lang="en-US" sz="2400" b="1" dirty="0">
                <a:solidFill>
                  <a:schemeClr val="bg1"/>
                </a:solidFill>
              </a:rPr>
              <a:t> de 15 </a:t>
            </a:r>
            <a:r>
              <a:rPr lang="en-US" sz="2400" b="1" dirty="0" err="1">
                <a:solidFill>
                  <a:schemeClr val="bg1"/>
                </a:solidFill>
              </a:rPr>
              <a:t>zile</a:t>
            </a:r>
            <a:r>
              <a:rPr lang="en-US" sz="2400" b="1" dirty="0">
                <a:solidFill>
                  <a:schemeClr val="bg1"/>
                </a:solidFill>
              </a:rPr>
              <a:t> de la data </a:t>
            </a:r>
            <a:r>
              <a:rPr lang="en-US" sz="2400" b="1" dirty="0" err="1">
                <a:solidFill>
                  <a:schemeClr val="bg1"/>
                </a:solidFill>
              </a:rPr>
              <a:t>emiterii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facturilor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dirty="0" err="1">
                <a:solidFill>
                  <a:schemeClr val="bg1"/>
                </a:solidFill>
              </a:rPr>
              <a:t>Operatorul</a:t>
            </a:r>
            <a:r>
              <a:rPr lang="en-US" sz="2400" b="1" dirty="0">
                <a:solidFill>
                  <a:schemeClr val="bg1"/>
                </a:solidFill>
              </a:rPr>
              <a:t> are </a:t>
            </a:r>
            <a:r>
              <a:rPr lang="en-US" sz="2400" b="1" dirty="0" err="1">
                <a:solidFill>
                  <a:schemeClr val="bg1"/>
                </a:solidFill>
              </a:rPr>
              <a:t>dreptul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sisteze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furnizarea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serviciului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acelor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utilizatori</a:t>
            </a:r>
            <a:r>
              <a:rPr lang="en-US" sz="2400" b="1" dirty="0">
                <a:solidFill>
                  <a:schemeClr val="bg1"/>
                </a:solidFill>
              </a:rPr>
              <a:t> care nu-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achita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contavalorea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serviciilor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cel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mult</a:t>
            </a:r>
            <a:r>
              <a:rPr lang="en-US" sz="2400" b="1" dirty="0">
                <a:solidFill>
                  <a:schemeClr val="bg1"/>
                </a:solidFill>
              </a:rPr>
              <a:t> 30 </a:t>
            </a:r>
            <a:r>
              <a:rPr lang="en-US" sz="2400" b="1" dirty="0" err="1">
                <a:solidFill>
                  <a:schemeClr val="bg1"/>
                </a:solidFill>
              </a:rPr>
              <a:t>zile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calendaristice</a:t>
            </a:r>
            <a:r>
              <a:rPr lang="en-US" sz="2400" b="1" dirty="0">
                <a:solidFill>
                  <a:schemeClr val="bg1"/>
                </a:solidFill>
              </a:rPr>
              <a:t> de la data </a:t>
            </a:r>
            <a:r>
              <a:rPr lang="en-US" sz="2400" b="1" dirty="0" err="1">
                <a:solidFill>
                  <a:schemeClr val="bg1"/>
                </a:solidFill>
              </a:rPr>
              <a:t>expirarii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termenului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plata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facturilor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prin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debransarea</a:t>
            </a:r>
            <a:r>
              <a:rPr lang="en-US" sz="2400" b="1" dirty="0">
                <a:solidFill>
                  <a:schemeClr val="bg1"/>
                </a:solidFill>
              </a:rPr>
              <a:t> de la </a:t>
            </a:r>
            <a:r>
              <a:rPr lang="en-US" sz="2400" b="1" dirty="0" err="1">
                <a:solidFill>
                  <a:schemeClr val="bg1"/>
                </a:solidFill>
              </a:rPr>
              <a:t>retelele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publice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distributir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apei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ori</a:t>
            </a:r>
            <a:r>
              <a:rPr lang="en-US" sz="2400" b="1" dirty="0">
                <a:solidFill>
                  <a:schemeClr val="bg1"/>
                </a:solidFill>
              </a:rPr>
              <a:t> de la </a:t>
            </a:r>
            <a:r>
              <a:rPr lang="en-US" sz="2400" b="1" dirty="0" err="1">
                <a:solidFill>
                  <a:schemeClr val="bg1"/>
                </a:solidFill>
              </a:rPr>
              <a:t>retelele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publice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canalizare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solicite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recuperarea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debitelor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instanta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</a:t>
            </a:r>
            <a:r>
              <a:rPr lang="en-US" sz="2400" b="1" dirty="0" err="1">
                <a:solidFill>
                  <a:schemeClr val="bg1"/>
                </a:solidFill>
              </a:rPr>
              <a:t>Masura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debransarii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poate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lua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numai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urma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unei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notificari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prealabile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adresate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utilizatorului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restant</a:t>
            </a:r>
            <a:r>
              <a:rPr lang="en-US" sz="2400" b="1" dirty="0">
                <a:solidFill>
                  <a:schemeClr val="bg1"/>
                </a:solidFill>
              </a:rPr>
              <a:t>  </a:t>
            </a:r>
            <a:r>
              <a:rPr lang="en-US" sz="2400" b="1" dirty="0" err="1">
                <a:solidFill>
                  <a:schemeClr val="bg1"/>
                </a:solidFill>
              </a:rPr>
              <a:t>si</a:t>
            </a:r>
            <a:r>
              <a:rPr lang="en-US" sz="2400" b="1" dirty="0">
                <a:solidFill>
                  <a:schemeClr val="bg1"/>
                </a:solidFill>
              </a:rPr>
              <a:t> se </a:t>
            </a:r>
            <a:r>
              <a:rPr lang="en-US" sz="2400" b="1" dirty="0" err="1">
                <a:solidFill>
                  <a:schemeClr val="bg1"/>
                </a:solidFill>
              </a:rPr>
              <a:t>poate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pune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aplicare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dupa</a:t>
            </a:r>
            <a:r>
              <a:rPr lang="en-US" sz="2400" b="1" dirty="0">
                <a:solidFill>
                  <a:schemeClr val="bg1"/>
                </a:solidFill>
              </a:rPr>
              <a:t> 5 </a:t>
            </a:r>
            <a:r>
              <a:rPr lang="en-US" sz="2400" b="1" dirty="0" err="1">
                <a:solidFill>
                  <a:schemeClr val="bg1"/>
                </a:solidFill>
              </a:rPr>
              <a:t>zile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lucratoare</a:t>
            </a:r>
            <a:r>
              <a:rPr lang="en-US" sz="2400" b="1" dirty="0">
                <a:solidFill>
                  <a:schemeClr val="bg1"/>
                </a:solidFill>
              </a:rPr>
              <a:t> de la data </a:t>
            </a:r>
            <a:r>
              <a:rPr lang="en-US" sz="2400" b="1" dirty="0" err="1">
                <a:solidFill>
                  <a:schemeClr val="bg1"/>
                </a:solidFill>
              </a:rPr>
              <a:t>primirii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acesteia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</a:t>
            </a:r>
            <a:r>
              <a:rPr lang="en-US" sz="2400" b="1" dirty="0" err="1">
                <a:solidFill>
                  <a:schemeClr val="bg1"/>
                </a:solidFill>
              </a:rPr>
              <a:t>Neachitarea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facturii</a:t>
            </a:r>
            <a:r>
              <a:rPr lang="en-US" sz="2400" b="1" dirty="0">
                <a:solidFill>
                  <a:schemeClr val="bg1"/>
                </a:solidFill>
              </a:rPr>
              <a:t> in </a:t>
            </a:r>
            <a:r>
              <a:rPr lang="en-US" sz="2400" b="1" dirty="0" err="1">
                <a:solidFill>
                  <a:schemeClr val="bg1"/>
                </a:solidFill>
              </a:rPr>
              <a:t>termen</a:t>
            </a:r>
            <a:r>
              <a:rPr lang="en-US" sz="2400" b="1" dirty="0">
                <a:solidFill>
                  <a:schemeClr val="bg1"/>
                </a:solidFill>
              </a:rPr>
              <a:t> de 30 de </a:t>
            </a:r>
            <a:r>
              <a:rPr lang="en-US" sz="2400" b="1" dirty="0" err="1">
                <a:solidFill>
                  <a:schemeClr val="bg1"/>
                </a:solidFill>
              </a:rPr>
              <a:t>zile</a:t>
            </a:r>
            <a:r>
              <a:rPr lang="en-US" sz="2400" b="1" dirty="0">
                <a:solidFill>
                  <a:schemeClr val="bg1"/>
                </a:solidFill>
              </a:rPr>
              <a:t> de la data </a:t>
            </a:r>
            <a:r>
              <a:rPr lang="en-US" sz="2400" b="1" dirty="0" err="1">
                <a:solidFill>
                  <a:schemeClr val="bg1"/>
                </a:solidFill>
              </a:rPr>
              <a:t>scadentei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atrage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dupa</a:t>
            </a:r>
            <a:r>
              <a:rPr lang="en-US" sz="2400" b="1" dirty="0">
                <a:solidFill>
                  <a:schemeClr val="bg1"/>
                </a:solidFill>
              </a:rPr>
              <a:t> sine </a:t>
            </a:r>
            <a:r>
              <a:rPr lang="en-US" sz="2400" b="1" dirty="0" err="1">
                <a:solidFill>
                  <a:schemeClr val="bg1"/>
                </a:solidFill>
              </a:rPr>
              <a:t>penalitati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intarziere</a:t>
            </a:r>
            <a:r>
              <a:rPr lang="en-US" sz="2400" b="1" dirty="0">
                <a:solidFill>
                  <a:schemeClr val="bg1"/>
                </a:solidFill>
              </a:rPr>
              <a:t>, </a:t>
            </a:r>
            <a:r>
              <a:rPr lang="en-US" sz="2400" b="1" dirty="0" err="1">
                <a:solidFill>
                  <a:schemeClr val="bg1"/>
                </a:solidFill>
              </a:rPr>
              <a:t>egale</a:t>
            </a:r>
            <a:r>
              <a:rPr lang="en-US" sz="2400" b="1" dirty="0">
                <a:solidFill>
                  <a:schemeClr val="bg1"/>
                </a:solidFill>
              </a:rPr>
              <a:t> cu </a:t>
            </a:r>
            <a:r>
              <a:rPr lang="en-US" sz="2400" b="1" dirty="0" err="1">
                <a:solidFill>
                  <a:schemeClr val="bg1"/>
                </a:solidFill>
              </a:rPr>
              <a:t>nivelul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dobanzii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datorate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pentru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neplata</a:t>
            </a:r>
            <a:r>
              <a:rPr lang="en-US" sz="2400" b="1" dirty="0">
                <a:solidFill>
                  <a:schemeClr val="bg1"/>
                </a:solidFill>
              </a:rPr>
              <a:t> la </a:t>
            </a:r>
            <a:r>
              <a:rPr lang="en-US" sz="2400" b="1" dirty="0" err="1">
                <a:solidFill>
                  <a:schemeClr val="bg1"/>
                </a:solidFill>
              </a:rPr>
              <a:t>termen</a:t>
            </a:r>
            <a:r>
              <a:rPr lang="en-US" sz="2400" b="1" dirty="0">
                <a:solidFill>
                  <a:schemeClr val="bg1"/>
                </a:solidFill>
              </a:rPr>
              <a:t> a </a:t>
            </a:r>
            <a:r>
              <a:rPr lang="en-US" sz="2400" b="1" dirty="0" err="1">
                <a:solidFill>
                  <a:schemeClr val="bg1"/>
                </a:solidFill>
              </a:rPr>
              <a:t>obligatiilor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bugetare</a:t>
            </a:r>
            <a:r>
              <a:rPr lang="en-US" sz="2400" b="1" dirty="0">
                <a:solidFill>
                  <a:schemeClr val="bg1"/>
                </a:solidFill>
              </a:rPr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8530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335" y="27003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</a:rPr>
              <a:t>Va</a:t>
            </a:r>
            <a:r>
              <a:rPr lang="en-US" sz="6600" b="1" dirty="0" smtClean="0">
                <a:solidFill>
                  <a:schemeClr val="bg1"/>
                </a:solidFill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</a:rPr>
              <a:t>multumim</a:t>
            </a:r>
            <a:r>
              <a:rPr lang="en-US" sz="6600" b="1" dirty="0" smtClean="0">
                <a:solidFill>
                  <a:schemeClr val="bg1"/>
                </a:solidFill>
              </a:rPr>
              <a:t>!</a:t>
            </a:r>
            <a:endParaRPr lang="en-US" sz="6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35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1252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Evidenta Volumelor de  Servicii Prestate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Va multumim!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12</cp:revision>
  <dcterms:created xsi:type="dcterms:W3CDTF">2017-11-21T08:51:50Z</dcterms:created>
  <dcterms:modified xsi:type="dcterms:W3CDTF">2017-11-21T12:18:55Z</dcterms:modified>
</cp:coreProperties>
</file>