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2" r:id="rId2"/>
    <p:sldId id="256" r:id="rId3"/>
    <p:sldId id="257" r:id="rId4"/>
    <p:sldId id="258" r:id="rId5"/>
    <p:sldId id="259" r:id="rId6"/>
    <p:sldId id="260" r:id="rId7"/>
    <p:sldId id="261"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44" autoAdjust="0"/>
    <p:restoredTop sz="94660"/>
  </p:normalViewPr>
  <p:slideViewPr>
    <p:cSldViewPr snapToGrid="0">
      <p:cViewPr varScale="1">
        <p:scale>
          <a:sx n="68" d="100"/>
          <a:sy n="68" d="100"/>
        </p:scale>
        <p:origin x="90" y="21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AEC04395-7DBA-4B1B-BCE2-9CC9FBC8CC60}" type="datetimeFigureOut">
              <a:rPr lang="en-US" smtClean="0"/>
              <a:t>11/21/2017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2B31CC7-C00D-4A7F-9E5A-58530E90BC15}" type="slidenum">
              <a:rPr lang="en-US" smtClean="0"/>
              <a:t>‹#›</a:t>
            </a:fld>
            <a:endParaRPr lang="en-US"/>
          </a:p>
        </p:txBody>
      </p:sp>
    </p:spTree>
    <p:extLst>
      <p:ext uri="{BB962C8B-B14F-4D97-AF65-F5344CB8AC3E}">
        <p14:creationId xmlns:p14="http://schemas.microsoft.com/office/powerpoint/2010/main" val="192873895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EC04395-7DBA-4B1B-BCE2-9CC9FBC8CC60}" type="datetimeFigureOut">
              <a:rPr lang="en-US" smtClean="0"/>
              <a:t>11/21/2017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2B31CC7-C00D-4A7F-9E5A-58530E90BC15}" type="slidenum">
              <a:rPr lang="en-US" smtClean="0"/>
              <a:t>‹#›</a:t>
            </a:fld>
            <a:endParaRPr lang="en-US"/>
          </a:p>
        </p:txBody>
      </p:sp>
    </p:spTree>
    <p:extLst>
      <p:ext uri="{BB962C8B-B14F-4D97-AF65-F5344CB8AC3E}">
        <p14:creationId xmlns:p14="http://schemas.microsoft.com/office/powerpoint/2010/main" val="243245859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EC04395-7DBA-4B1B-BCE2-9CC9FBC8CC60}" type="datetimeFigureOut">
              <a:rPr lang="en-US" smtClean="0"/>
              <a:t>11/21/2017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2B31CC7-C00D-4A7F-9E5A-58530E90BC15}" type="slidenum">
              <a:rPr lang="en-US" smtClean="0"/>
              <a:t>‹#›</a:t>
            </a:fld>
            <a:endParaRPr lang="en-US"/>
          </a:p>
        </p:txBody>
      </p:sp>
    </p:spTree>
    <p:extLst>
      <p:ext uri="{BB962C8B-B14F-4D97-AF65-F5344CB8AC3E}">
        <p14:creationId xmlns:p14="http://schemas.microsoft.com/office/powerpoint/2010/main" val="8769049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EC04395-7DBA-4B1B-BCE2-9CC9FBC8CC60}" type="datetimeFigureOut">
              <a:rPr lang="en-US" smtClean="0"/>
              <a:t>11/21/2017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2B31CC7-C00D-4A7F-9E5A-58530E90BC15}" type="slidenum">
              <a:rPr lang="en-US" smtClean="0"/>
              <a:t>‹#›</a:t>
            </a:fld>
            <a:endParaRPr lang="en-US"/>
          </a:p>
        </p:txBody>
      </p:sp>
    </p:spTree>
    <p:extLst>
      <p:ext uri="{BB962C8B-B14F-4D97-AF65-F5344CB8AC3E}">
        <p14:creationId xmlns:p14="http://schemas.microsoft.com/office/powerpoint/2010/main" val="11232813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EC04395-7DBA-4B1B-BCE2-9CC9FBC8CC60}" type="datetimeFigureOut">
              <a:rPr lang="en-US" smtClean="0"/>
              <a:t>11/21/2017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2B31CC7-C00D-4A7F-9E5A-58530E90BC15}" type="slidenum">
              <a:rPr lang="en-US" smtClean="0"/>
              <a:t>‹#›</a:t>
            </a:fld>
            <a:endParaRPr lang="en-US"/>
          </a:p>
        </p:txBody>
      </p:sp>
    </p:spTree>
    <p:extLst>
      <p:ext uri="{BB962C8B-B14F-4D97-AF65-F5344CB8AC3E}">
        <p14:creationId xmlns:p14="http://schemas.microsoft.com/office/powerpoint/2010/main" val="3687418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AEC04395-7DBA-4B1B-BCE2-9CC9FBC8CC60}" type="datetimeFigureOut">
              <a:rPr lang="en-US" smtClean="0"/>
              <a:t>11/21/2017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2B31CC7-C00D-4A7F-9E5A-58530E90BC15}" type="slidenum">
              <a:rPr lang="en-US" smtClean="0"/>
              <a:t>‹#›</a:t>
            </a:fld>
            <a:endParaRPr lang="en-US"/>
          </a:p>
        </p:txBody>
      </p:sp>
    </p:spTree>
    <p:extLst>
      <p:ext uri="{BB962C8B-B14F-4D97-AF65-F5344CB8AC3E}">
        <p14:creationId xmlns:p14="http://schemas.microsoft.com/office/powerpoint/2010/main" val="183555223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AEC04395-7DBA-4B1B-BCE2-9CC9FBC8CC60}" type="datetimeFigureOut">
              <a:rPr lang="en-US" smtClean="0"/>
              <a:t>11/21/2017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2B31CC7-C00D-4A7F-9E5A-58530E90BC15}" type="slidenum">
              <a:rPr lang="en-US" smtClean="0"/>
              <a:t>‹#›</a:t>
            </a:fld>
            <a:endParaRPr lang="en-US"/>
          </a:p>
        </p:txBody>
      </p:sp>
    </p:spTree>
    <p:extLst>
      <p:ext uri="{BB962C8B-B14F-4D97-AF65-F5344CB8AC3E}">
        <p14:creationId xmlns:p14="http://schemas.microsoft.com/office/powerpoint/2010/main" val="87598602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AEC04395-7DBA-4B1B-BCE2-9CC9FBC8CC60}" type="datetimeFigureOut">
              <a:rPr lang="en-US" smtClean="0"/>
              <a:t>11/21/2017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2B31CC7-C00D-4A7F-9E5A-58530E90BC15}" type="slidenum">
              <a:rPr lang="en-US" smtClean="0"/>
              <a:t>‹#›</a:t>
            </a:fld>
            <a:endParaRPr lang="en-US"/>
          </a:p>
        </p:txBody>
      </p:sp>
    </p:spTree>
    <p:extLst>
      <p:ext uri="{BB962C8B-B14F-4D97-AF65-F5344CB8AC3E}">
        <p14:creationId xmlns:p14="http://schemas.microsoft.com/office/powerpoint/2010/main" val="159980524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EC04395-7DBA-4B1B-BCE2-9CC9FBC8CC60}" type="datetimeFigureOut">
              <a:rPr lang="en-US" smtClean="0"/>
              <a:t>11/21/2017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2B31CC7-C00D-4A7F-9E5A-58530E90BC15}" type="slidenum">
              <a:rPr lang="en-US" smtClean="0"/>
              <a:t>‹#›</a:t>
            </a:fld>
            <a:endParaRPr lang="en-US"/>
          </a:p>
        </p:txBody>
      </p:sp>
    </p:spTree>
    <p:extLst>
      <p:ext uri="{BB962C8B-B14F-4D97-AF65-F5344CB8AC3E}">
        <p14:creationId xmlns:p14="http://schemas.microsoft.com/office/powerpoint/2010/main" val="128492674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EC04395-7DBA-4B1B-BCE2-9CC9FBC8CC60}" type="datetimeFigureOut">
              <a:rPr lang="en-US" smtClean="0"/>
              <a:t>11/21/2017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2B31CC7-C00D-4A7F-9E5A-58530E90BC15}" type="slidenum">
              <a:rPr lang="en-US" smtClean="0"/>
              <a:t>‹#›</a:t>
            </a:fld>
            <a:endParaRPr lang="en-US"/>
          </a:p>
        </p:txBody>
      </p:sp>
    </p:spTree>
    <p:extLst>
      <p:ext uri="{BB962C8B-B14F-4D97-AF65-F5344CB8AC3E}">
        <p14:creationId xmlns:p14="http://schemas.microsoft.com/office/powerpoint/2010/main" val="102841118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EC04395-7DBA-4B1B-BCE2-9CC9FBC8CC60}" type="datetimeFigureOut">
              <a:rPr lang="en-US" smtClean="0"/>
              <a:t>11/21/2017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2B31CC7-C00D-4A7F-9E5A-58530E90BC15}" type="slidenum">
              <a:rPr lang="en-US" smtClean="0"/>
              <a:t>‹#›</a:t>
            </a:fld>
            <a:endParaRPr lang="en-US"/>
          </a:p>
        </p:txBody>
      </p:sp>
    </p:spTree>
    <p:extLst>
      <p:ext uri="{BB962C8B-B14F-4D97-AF65-F5344CB8AC3E}">
        <p14:creationId xmlns:p14="http://schemas.microsoft.com/office/powerpoint/2010/main" val="26618524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EC04395-7DBA-4B1B-BCE2-9CC9FBC8CC60}" type="datetimeFigureOut">
              <a:rPr lang="en-US" smtClean="0"/>
              <a:t>11/21/2017</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2B31CC7-C00D-4A7F-9E5A-58530E90BC15}" type="slidenum">
              <a:rPr lang="en-US" smtClean="0"/>
              <a:t>‹#›</a:t>
            </a:fld>
            <a:endParaRPr lang="en-US"/>
          </a:p>
        </p:txBody>
      </p:sp>
    </p:spTree>
    <p:extLst>
      <p:ext uri="{BB962C8B-B14F-4D97-AF65-F5344CB8AC3E}">
        <p14:creationId xmlns:p14="http://schemas.microsoft.com/office/powerpoint/2010/main" val="75027828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1">
            <a:lumMod val="60000"/>
            <a:lumOff val="4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950741" y="2967648"/>
            <a:ext cx="10515600" cy="1325563"/>
          </a:xfrm>
        </p:spPr>
        <p:txBody>
          <a:bodyPr>
            <a:normAutofit/>
          </a:bodyPr>
          <a:lstStyle/>
          <a:p>
            <a:pPr algn="ctr"/>
            <a:r>
              <a:rPr lang="ro-RO" sz="6600" b="1" dirty="0">
                <a:solidFill>
                  <a:schemeClr val="bg1"/>
                </a:solidFill>
              </a:rPr>
              <a:t>POLITICI SI STRATEGII </a:t>
            </a:r>
            <a:r>
              <a:rPr lang="ro-RO" sz="6600" b="1" dirty="0" smtClean="0">
                <a:solidFill>
                  <a:schemeClr val="bg1"/>
                </a:solidFill>
              </a:rPr>
              <a:t>TARIFARE</a:t>
            </a:r>
            <a:endParaRPr lang="en-US" sz="6600" dirty="0"/>
          </a:p>
        </p:txBody>
      </p:sp>
    </p:spTree>
    <p:extLst>
      <p:ext uri="{BB962C8B-B14F-4D97-AF65-F5344CB8AC3E}">
        <p14:creationId xmlns:p14="http://schemas.microsoft.com/office/powerpoint/2010/main" val="263091324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accent1">
            <a:lumMod val="60000"/>
            <a:lumOff val="40000"/>
          </a:schemeClr>
        </a:solidFill>
        <a:effectLst/>
      </p:bgPr>
    </p:bg>
    <p:spTree>
      <p:nvGrpSpPr>
        <p:cNvPr id="1" name=""/>
        <p:cNvGrpSpPr/>
        <p:nvPr/>
      </p:nvGrpSpPr>
      <p:grpSpPr>
        <a:xfrm>
          <a:off x="0" y="0"/>
          <a:ext cx="0" cy="0"/>
          <a:chOff x="0" y="0"/>
          <a:chExt cx="0" cy="0"/>
        </a:xfrm>
      </p:grpSpPr>
      <p:sp>
        <p:nvSpPr>
          <p:cNvPr id="4" name="TextBox 3"/>
          <p:cNvSpPr txBox="1"/>
          <p:nvPr/>
        </p:nvSpPr>
        <p:spPr>
          <a:xfrm>
            <a:off x="0" y="0"/>
            <a:ext cx="12192000" cy="6924973"/>
          </a:xfrm>
          <a:prstGeom prst="rect">
            <a:avLst/>
          </a:prstGeom>
          <a:noFill/>
        </p:spPr>
        <p:txBody>
          <a:bodyPr wrap="square" rtlCol="0">
            <a:spAutoFit/>
          </a:bodyPr>
          <a:lstStyle/>
          <a:p>
            <a:pPr algn="ctr"/>
            <a:endParaRPr lang="en-US" sz="2400" b="1" dirty="0" smtClean="0">
              <a:solidFill>
                <a:schemeClr val="bg1"/>
              </a:solidFill>
            </a:endParaRPr>
          </a:p>
          <a:p>
            <a:pPr algn="ctr"/>
            <a:r>
              <a:rPr lang="ro-RO" sz="2400" b="1" dirty="0" smtClean="0">
                <a:solidFill>
                  <a:schemeClr val="bg1"/>
                </a:solidFill>
              </a:rPr>
              <a:t>POLITICI </a:t>
            </a:r>
            <a:r>
              <a:rPr lang="ro-RO" sz="2400" b="1" dirty="0">
                <a:solidFill>
                  <a:schemeClr val="bg1"/>
                </a:solidFill>
              </a:rPr>
              <a:t>SI STRATEGII TARIFARE</a:t>
            </a:r>
            <a:endParaRPr lang="en-US" sz="2400" b="1" dirty="0">
              <a:solidFill>
                <a:schemeClr val="bg1"/>
              </a:solidFill>
            </a:endParaRPr>
          </a:p>
          <a:p>
            <a:r>
              <a:rPr lang="ro-RO" sz="2200" b="1" dirty="0">
                <a:solidFill>
                  <a:schemeClr val="bg1"/>
                </a:solidFill>
              </a:rPr>
              <a:t> </a:t>
            </a:r>
            <a:endParaRPr lang="en-US" sz="2200" b="1" dirty="0">
              <a:solidFill>
                <a:schemeClr val="bg1"/>
              </a:solidFill>
            </a:endParaRPr>
          </a:p>
          <a:p>
            <a:r>
              <a:rPr lang="ro-RO" sz="2200" b="1" dirty="0" smtClean="0">
                <a:solidFill>
                  <a:schemeClr val="bg1"/>
                </a:solidFill>
              </a:rPr>
              <a:t>Dincolo </a:t>
            </a:r>
            <a:r>
              <a:rPr lang="ro-RO" sz="2200" b="1" dirty="0">
                <a:solidFill>
                  <a:schemeClr val="bg1"/>
                </a:solidFill>
              </a:rPr>
              <a:t>de formularea rigida si cu totul insuficienta in exprimarea complexitatii si adancimii proceselor reflectate condensat in conceptul de tariful apei potabile, putem afirma fara riscul de a gresi prea mult ca insomniile tuturor factorilor din top managementul operatorilor de servicii de apa si canalizare vin din continutul intrisec, dimensiunea si dinamica acestui concept.</a:t>
            </a:r>
            <a:endParaRPr lang="en-US" sz="2200" b="1" dirty="0">
              <a:solidFill>
                <a:schemeClr val="bg1"/>
              </a:solidFill>
            </a:endParaRPr>
          </a:p>
          <a:p>
            <a:r>
              <a:rPr lang="ro-RO" sz="2200" b="1" dirty="0">
                <a:solidFill>
                  <a:schemeClr val="bg1"/>
                </a:solidFill>
              </a:rPr>
              <a:t>Factori dintre cei mai diversi, pornind de la dinamica preturilor la energie, apa bruta, forta de munca, continuand cu structura, dinamica si extinderea pietei si pana la imperativele care tin de practici politice si protectie sociala, actioneaza simultan sau secvential, in sensul cresterii presiunii pe tarife.</a:t>
            </a:r>
            <a:endParaRPr lang="en-US" sz="2200" b="1" dirty="0">
              <a:solidFill>
                <a:schemeClr val="bg1"/>
              </a:solidFill>
            </a:endParaRPr>
          </a:p>
          <a:p>
            <a:r>
              <a:rPr lang="ro-RO" sz="2200" b="1" dirty="0">
                <a:solidFill>
                  <a:schemeClr val="bg1"/>
                </a:solidFill>
              </a:rPr>
              <a:t>De cealalta parte suntem noi, cei pusi sa controlam si sa mentinem tarifele in dimensiuni rationale, indiferent de comportamentul pietei, al factorilor enuntati mai sus, cu grija de a nu impieta procesele investitionale, de dezvoltare, de asigurare a unei rentabilitati permanente, chiar daca uneori modeste, dar si cu grija la sutele de mii si milioanele de consumatori, fie ei din mediul urban sau rural, fie ei populatie, institutii publice sau agenti economici.</a:t>
            </a:r>
            <a:endParaRPr lang="en-US" sz="2200" b="1" dirty="0">
              <a:solidFill>
                <a:schemeClr val="bg1"/>
              </a:solidFill>
            </a:endParaRPr>
          </a:p>
          <a:p>
            <a:r>
              <a:rPr lang="ro-RO" sz="2200" b="1" dirty="0">
                <a:solidFill>
                  <a:schemeClr val="bg1"/>
                </a:solidFill>
              </a:rPr>
              <a:t>SC RAJA SA a promovat in permanenta o activitate sustinuta de analiza in detaliu al elementelor si factorilor care concura la dimensiunea tarifului, aplicand, dupa caz acele politici care au condus in final la aplicarea tarifelor care ne-au pozitionat in permanenta pe un loc onorabil in ceea ce priveste optimizarea mixului de factori de influenta ai tarifului, mai ales dupa dificila perioada a crizei din intervalul 2008-2010</a:t>
            </a:r>
            <a:r>
              <a:rPr lang="ro-RO" sz="2200" b="1" dirty="0" smtClean="0">
                <a:solidFill>
                  <a:schemeClr val="bg1"/>
                </a:solidFill>
              </a:rPr>
              <a:t>.</a:t>
            </a:r>
            <a:endParaRPr lang="en-US" sz="2200" b="1" dirty="0">
              <a:solidFill>
                <a:schemeClr val="bg1"/>
              </a:solidFill>
            </a:endParaRPr>
          </a:p>
        </p:txBody>
      </p:sp>
    </p:spTree>
    <p:extLst>
      <p:ext uri="{BB962C8B-B14F-4D97-AF65-F5344CB8AC3E}">
        <p14:creationId xmlns:p14="http://schemas.microsoft.com/office/powerpoint/2010/main" val="191613570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accent1">
            <a:lumMod val="60000"/>
            <a:lumOff val="40000"/>
          </a:schemeClr>
        </a:solidFill>
        <a:effectLst/>
      </p:bgPr>
    </p:bg>
    <p:spTree>
      <p:nvGrpSpPr>
        <p:cNvPr id="1" name=""/>
        <p:cNvGrpSpPr/>
        <p:nvPr/>
      </p:nvGrpSpPr>
      <p:grpSpPr>
        <a:xfrm>
          <a:off x="0" y="0"/>
          <a:ext cx="0" cy="0"/>
          <a:chOff x="0" y="0"/>
          <a:chExt cx="0" cy="0"/>
        </a:xfrm>
      </p:grpSpPr>
      <p:sp>
        <p:nvSpPr>
          <p:cNvPr id="4" name="TextBox 3"/>
          <p:cNvSpPr txBox="1"/>
          <p:nvPr/>
        </p:nvSpPr>
        <p:spPr>
          <a:xfrm>
            <a:off x="0" y="0"/>
            <a:ext cx="12192000" cy="7417415"/>
          </a:xfrm>
          <a:prstGeom prst="rect">
            <a:avLst/>
          </a:prstGeom>
          <a:noFill/>
        </p:spPr>
        <p:txBody>
          <a:bodyPr wrap="square" rtlCol="0">
            <a:spAutoFit/>
          </a:bodyPr>
          <a:lstStyle/>
          <a:p>
            <a:r>
              <a:rPr lang="ro-RO" sz="2200" b="1" dirty="0" smtClean="0">
                <a:solidFill>
                  <a:schemeClr val="bg1"/>
                </a:solidFill>
              </a:rPr>
              <a:t>Avand o vasta experienta in domeniu, echipa manageriala a SC RAJA SA considera ca, fara a exagera rolul statului in economie, avand in vedere caracterul social puternic al serviciilor pe care le prestam, sa solicitam o flexibilizare si o crestere a autonomiei noastre decizionale in procesul de definire, conceptualizare si aplicare a strategiilor in domeniul tarifelor cu tot lantul de consecinte pozitive pe linia diminuarii unor blocaje care uneori dureaza luni de zile, perioada in care multi dintre noi ar putea intra definitiv in zona pierderilor.</a:t>
            </a:r>
            <a:endParaRPr lang="en-US" sz="2200" b="1" dirty="0" smtClean="0">
              <a:solidFill>
                <a:schemeClr val="bg1"/>
              </a:solidFill>
            </a:endParaRPr>
          </a:p>
          <a:p>
            <a:r>
              <a:rPr lang="ro-RO" sz="2200" b="1" dirty="0" smtClean="0">
                <a:solidFill>
                  <a:schemeClr val="bg1"/>
                </a:solidFill>
              </a:rPr>
              <a:t>Nu agreem, desi aplicam politica tarifului unic (fie el national sau regional) mai ales acum cand constatam din insasi experienta noastra, cat de diferite sunt conditiile tehnice, tehnologice, economice si sociale, intre zone dintr-o parte sau alta a tarii.</a:t>
            </a:r>
            <a:endParaRPr lang="en-US" sz="2200" b="1" dirty="0" smtClean="0">
              <a:solidFill>
                <a:schemeClr val="bg1"/>
              </a:solidFill>
            </a:endParaRPr>
          </a:p>
          <a:p>
            <a:r>
              <a:rPr lang="ro-RO" sz="2200" b="1" dirty="0" smtClean="0">
                <a:solidFill>
                  <a:schemeClr val="bg1"/>
                </a:solidFill>
              </a:rPr>
              <a:t>Vom actiona mai atent in ceea ce priveste analizele comparative ante-postfacturare a unor ample procese investtionale realizate pe parcursul a decenii de activitate astfel incat procesul de modernizare sa nu se incheie odata cu realizarea proceselor investitionale si mai ales sa actionam de maniera ca anumite tipuri de costuri sa nu ne ia prin surprindere sub aspectul dimensionarii si permanentei lor (cum ar fi de exemplu cheltuielile cu mentenanta).</a:t>
            </a:r>
            <a:endParaRPr lang="en-US" sz="2200" b="1" dirty="0" smtClean="0">
              <a:solidFill>
                <a:schemeClr val="bg1"/>
              </a:solidFill>
            </a:endParaRPr>
          </a:p>
          <a:p>
            <a:r>
              <a:rPr lang="ro-RO" sz="2200" b="1" dirty="0" smtClean="0">
                <a:solidFill>
                  <a:schemeClr val="bg1"/>
                </a:solidFill>
              </a:rPr>
              <a:t>Desi este un desiderat mai vechi, trebuie sa reluam si sa reconsideram ideea de a transforma diversele actiuni punctuale de majorare a tarifelor (pe care este totusi cam pretentios sa le numim strategii) in actiuni care sa vizeze cu adevart domeniul politicilor tarifare. In acest caz, dam exemplu corelarii tarifului cu dimensiunea consumului astfel incat acesta sa stimuleze un consum rational pentru utilizator si economic pentru operator, dar sa sanctioneze atat risipa cat si, sa spunem economisirea irationala.</a:t>
            </a:r>
            <a:endParaRPr lang="en-US" sz="2200" b="1" dirty="0" smtClean="0">
              <a:solidFill>
                <a:schemeClr val="bg1"/>
              </a:solidFill>
            </a:endParaRPr>
          </a:p>
          <a:p>
            <a:endParaRPr lang="en-US" dirty="0" smtClean="0"/>
          </a:p>
          <a:p>
            <a:endParaRPr lang="en-US" dirty="0"/>
          </a:p>
        </p:txBody>
      </p:sp>
    </p:spTree>
    <p:extLst>
      <p:ext uri="{BB962C8B-B14F-4D97-AF65-F5344CB8AC3E}">
        <p14:creationId xmlns:p14="http://schemas.microsoft.com/office/powerpoint/2010/main" val="38043474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accent1">
            <a:lumMod val="60000"/>
            <a:lumOff val="40000"/>
          </a:schemeClr>
        </a:solidFill>
        <a:effectLst/>
      </p:bgPr>
    </p:bg>
    <p:spTree>
      <p:nvGrpSpPr>
        <p:cNvPr id="1" name=""/>
        <p:cNvGrpSpPr/>
        <p:nvPr/>
      </p:nvGrpSpPr>
      <p:grpSpPr>
        <a:xfrm>
          <a:off x="0" y="0"/>
          <a:ext cx="0" cy="0"/>
          <a:chOff x="0" y="0"/>
          <a:chExt cx="0" cy="0"/>
        </a:xfrm>
      </p:grpSpPr>
      <p:sp>
        <p:nvSpPr>
          <p:cNvPr id="4" name="TextBox 3"/>
          <p:cNvSpPr txBox="1"/>
          <p:nvPr/>
        </p:nvSpPr>
        <p:spPr>
          <a:xfrm>
            <a:off x="0" y="0"/>
            <a:ext cx="12192000" cy="6278642"/>
          </a:xfrm>
          <a:prstGeom prst="rect">
            <a:avLst/>
          </a:prstGeom>
          <a:noFill/>
        </p:spPr>
        <p:txBody>
          <a:bodyPr wrap="square" rtlCol="0">
            <a:spAutoFit/>
          </a:bodyPr>
          <a:lstStyle/>
          <a:p>
            <a:endParaRPr lang="en-US" sz="2400" b="1" dirty="0" smtClean="0">
              <a:solidFill>
                <a:schemeClr val="bg1"/>
              </a:solidFill>
            </a:endParaRPr>
          </a:p>
          <a:p>
            <a:endParaRPr lang="en-US" sz="2400" b="1" dirty="0" smtClean="0">
              <a:solidFill>
                <a:schemeClr val="bg1"/>
              </a:solidFill>
            </a:endParaRPr>
          </a:p>
          <a:p>
            <a:r>
              <a:rPr lang="ro-RO" sz="2400" b="1" dirty="0" smtClean="0">
                <a:solidFill>
                  <a:schemeClr val="bg1"/>
                </a:solidFill>
              </a:rPr>
              <a:t>De</a:t>
            </a:r>
            <a:r>
              <a:rPr lang="en-US" sz="2400" b="1" dirty="0" smtClean="0">
                <a:solidFill>
                  <a:schemeClr val="bg1"/>
                </a:solidFill>
              </a:rPr>
              <a:t> </a:t>
            </a:r>
            <a:r>
              <a:rPr lang="ro-RO" sz="2400" b="1" dirty="0" smtClean="0">
                <a:solidFill>
                  <a:schemeClr val="bg1"/>
                </a:solidFill>
              </a:rPr>
              <a:t>asemenea, factor precum elasticitatea consumului de apa potabila trebuie luati in considerare la aplicarea unei politici tarifare care sa mai scoata operatorii „din gheara” presiunilor financiare, sociale sau de alta natura, presiuni pe care nu avem curajul sa le evaluam sub aspectul pierderilor de fluxuri financiare nete pe care ni le provoaca sistematic, an de an, zi de zi.</a:t>
            </a:r>
            <a:endParaRPr lang="en-US" sz="2400" b="1" dirty="0" smtClean="0">
              <a:solidFill>
                <a:schemeClr val="bg1"/>
              </a:solidFill>
            </a:endParaRPr>
          </a:p>
          <a:p>
            <a:r>
              <a:rPr lang="ro-RO" sz="2400" b="1" dirty="0" smtClean="0">
                <a:solidFill>
                  <a:schemeClr val="bg1"/>
                </a:solidFill>
              </a:rPr>
              <a:t>Sa nu fiu gresit inteleasa. Nu avem curajul sa le evaluam, nu din cazuza celor care exercita astfel de presiuni ci din cauza dimensiunii pierderilor care ni s-ar releva.</a:t>
            </a:r>
            <a:endParaRPr lang="en-US" sz="2400" b="1" dirty="0" smtClean="0">
              <a:solidFill>
                <a:schemeClr val="bg1"/>
              </a:solidFill>
            </a:endParaRPr>
          </a:p>
          <a:p>
            <a:r>
              <a:rPr lang="ro-RO" sz="2400" b="1" dirty="0" smtClean="0">
                <a:solidFill>
                  <a:schemeClr val="bg1"/>
                </a:solidFill>
              </a:rPr>
              <a:t>Nu in ultimul rand sa nu uitam ca ne confrutam cu totii cu cresterea tot mai agresiva a cheltuielilor cu canalizarea, zona a serviciilor care ne produc dureri de cap (si asta nu doar din cauza nu stiu caror miasme). Tariful nu reflecta corect aspectele de protectia mediului si intr-o zona cu masive fluxuri de turisti, datorita sezonalitatii, prudenta ne indeamna la a regandi intreaga politica tarifara astfel incat, pe de o parte sa ne recuperam investitiile realizate si, pe de alta parte, sa nu nedreptatim populatia rezidenta.</a:t>
            </a:r>
            <a:endParaRPr lang="en-US" sz="2400" b="1" dirty="0" smtClean="0">
              <a:solidFill>
                <a:schemeClr val="bg1"/>
              </a:solidFill>
            </a:endParaRPr>
          </a:p>
          <a:p>
            <a:r>
              <a:rPr lang="ro-RO" sz="2400" b="1" dirty="0" smtClean="0">
                <a:solidFill>
                  <a:schemeClr val="bg1"/>
                </a:solidFill>
              </a:rPr>
              <a:t> </a:t>
            </a:r>
            <a:endParaRPr lang="en-US" sz="2400" b="1" dirty="0" smtClean="0">
              <a:solidFill>
                <a:schemeClr val="bg1"/>
              </a:solidFill>
            </a:endParaRPr>
          </a:p>
          <a:p>
            <a:r>
              <a:rPr lang="ro-RO" b="1" dirty="0" smtClean="0"/>
              <a:t> </a:t>
            </a:r>
            <a:endParaRPr lang="en-US" dirty="0" smtClean="0"/>
          </a:p>
        </p:txBody>
      </p:sp>
    </p:spTree>
    <p:extLst>
      <p:ext uri="{BB962C8B-B14F-4D97-AF65-F5344CB8AC3E}">
        <p14:creationId xmlns:p14="http://schemas.microsoft.com/office/powerpoint/2010/main" val="324836514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accent1">
            <a:lumMod val="60000"/>
            <a:lumOff val="40000"/>
          </a:schemeClr>
        </a:solidFill>
        <a:effectLst/>
      </p:bgPr>
    </p:bg>
    <p:spTree>
      <p:nvGrpSpPr>
        <p:cNvPr id="1" name=""/>
        <p:cNvGrpSpPr/>
        <p:nvPr/>
      </p:nvGrpSpPr>
      <p:grpSpPr>
        <a:xfrm>
          <a:off x="0" y="0"/>
          <a:ext cx="0" cy="0"/>
          <a:chOff x="0" y="0"/>
          <a:chExt cx="0" cy="0"/>
        </a:xfrm>
      </p:grpSpPr>
      <p:sp>
        <p:nvSpPr>
          <p:cNvPr id="4" name="TextBox 3"/>
          <p:cNvSpPr txBox="1"/>
          <p:nvPr/>
        </p:nvSpPr>
        <p:spPr>
          <a:xfrm>
            <a:off x="0" y="0"/>
            <a:ext cx="12192000" cy="6001643"/>
          </a:xfrm>
          <a:prstGeom prst="rect">
            <a:avLst/>
          </a:prstGeom>
          <a:noFill/>
        </p:spPr>
        <p:txBody>
          <a:bodyPr wrap="square" rtlCol="0">
            <a:spAutoFit/>
          </a:bodyPr>
          <a:lstStyle/>
          <a:p>
            <a:endParaRPr lang="en-US" sz="2400" dirty="0" smtClean="0">
              <a:solidFill>
                <a:schemeClr val="bg1"/>
              </a:solidFill>
            </a:endParaRPr>
          </a:p>
          <a:p>
            <a:endParaRPr lang="en-US" sz="2400" dirty="0">
              <a:solidFill>
                <a:schemeClr val="bg1"/>
              </a:solidFill>
            </a:endParaRPr>
          </a:p>
          <a:p>
            <a:pPr algn="ctr"/>
            <a:r>
              <a:rPr lang="ro-RO" sz="2400" b="1" dirty="0" smtClean="0">
                <a:solidFill>
                  <a:schemeClr val="bg1"/>
                </a:solidFill>
              </a:rPr>
              <a:t>DETALII TEHNICE FUNDAMENTARE TARIF</a:t>
            </a:r>
            <a:endParaRPr lang="en-US" sz="2400" b="1" dirty="0" smtClean="0">
              <a:solidFill>
                <a:schemeClr val="bg1"/>
              </a:solidFill>
            </a:endParaRPr>
          </a:p>
          <a:p>
            <a:r>
              <a:rPr lang="ro-RO" sz="2400" b="1" dirty="0" smtClean="0">
                <a:solidFill>
                  <a:schemeClr val="bg1"/>
                </a:solidFill>
              </a:rPr>
              <a:t> </a:t>
            </a:r>
            <a:endParaRPr lang="en-US" sz="2400" b="1" dirty="0" smtClean="0">
              <a:solidFill>
                <a:schemeClr val="bg1"/>
              </a:solidFill>
            </a:endParaRPr>
          </a:p>
          <a:p>
            <a:endParaRPr lang="en-US" sz="2400" b="1" dirty="0">
              <a:solidFill>
                <a:schemeClr val="bg1"/>
              </a:solidFill>
            </a:endParaRPr>
          </a:p>
          <a:p>
            <a:endParaRPr lang="en-US" sz="2400" b="1" dirty="0" smtClean="0">
              <a:solidFill>
                <a:schemeClr val="bg1"/>
              </a:solidFill>
            </a:endParaRPr>
          </a:p>
          <a:p>
            <a:r>
              <a:rPr lang="ro-RO" sz="2400" b="1" dirty="0" smtClean="0">
                <a:solidFill>
                  <a:schemeClr val="bg1"/>
                </a:solidFill>
              </a:rPr>
              <a:t>Tarifele aferente serviciilor de alimentare cu apa si de canalizare se fundamenteaza cu respectarea metodologiei de calcul stabilite de A.N.R.S.C. pe baza cheltuielilor de productie si exploatare, a cheltuielilor de intretinere si reparatii, a amortismentelor aferente capitalului imobilizat in active corporale si necorporale, a costurilor pentru protectia mediului, a costurilor financiare asociate creditelor contractate, a costurilor derivand din Contractual de Delegare a Gestiunii si include o cota pentru creearea surselor de dezvoltare si de modernizare a sistemelor de utilitati publice, precum si o cota de profit.</a:t>
            </a:r>
            <a:endParaRPr lang="en-US" sz="2400" b="1" dirty="0" smtClean="0">
              <a:solidFill>
                <a:schemeClr val="bg1"/>
              </a:solidFill>
            </a:endParaRPr>
          </a:p>
          <a:p>
            <a:r>
              <a:rPr lang="ro-RO" sz="2400" b="1" dirty="0" smtClean="0">
                <a:solidFill>
                  <a:schemeClr val="bg1"/>
                </a:solidFill>
              </a:rPr>
              <a:t>La fundamentarea preturilor si tarifelor, operatorii pot include in nivelul acestora o cota corespunzatoare pierderilor de apa din sistem, justificate de starea tehnica a acestora.</a:t>
            </a:r>
            <a:endParaRPr lang="en-US" sz="2400" b="1" dirty="0" smtClean="0">
              <a:solidFill>
                <a:schemeClr val="bg1"/>
              </a:solidFill>
            </a:endParaRPr>
          </a:p>
          <a:p>
            <a:r>
              <a:rPr lang="ro-RO" sz="2400" dirty="0" smtClean="0">
                <a:solidFill>
                  <a:schemeClr val="bg1"/>
                </a:solidFill>
              </a:rPr>
              <a:t> </a:t>
            </a:r>
            <a:endParaRPr lang="en-US" sz="2400" dirty="0" smtClean="0">
              <a:solidFill>
                <a:schemeClr val="bg1"/>
              </a:solidFill>
            </a:endParaRPr>
          </a:p>
        </p:txBody>
      </p:sp>
    </p:spTree>
    <p:extLst>
      <p:ext uri="{BB962C8B-B14F-4D97-AF65-F5344CB8AC3E}">
        <p14:creationId xmlns:p14="http://schemas.microsoft.com/office/powerpoint/2010/main" val="237597800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accent1">
            <a:lumMod val="60000"/>
            <a:lumOff val="40000"/>
          </a:schemeClr>
        </a:solidFill>
        <a:effectLst/>
      </p:bgPr>
    </p:bg>
    <p:spTree>
      <p:nvGrpSpPr>
        <p:cNvPr id="1" name=""/>
        <p:cNvGrpSpPr/>
        <p:nvPr/>
      </p:nvGrpSpPr>
      <p:grpSpPr>
        <a:xfrm>
          <a:off x="0" y="0"/>
          <a:ext cx="0" cy="0"/>
          <a:chOff x="0" y="0"/>
          <a:chExt cx="0" cy="0"/>
        </a:xfrm>
      </p:grpSpPr>
      <p:sp>
        <p:nvSpPr>
          <p:cNvPr id="4" name="TextBox 3"/>
          <p:cNvSpPr txBox="1"/>
          <p:nvPr/>
        </p:nvSpPr>
        <p:spPr>
          <a:xfrm>
            <a:off x="0" y="0"/>
            <a:ext cx="12192000" cy="6647974"/>
          </a:xfrm>
          <a:prstGeom prst="rect">
            <a:avLst/>
          </a:prstGeom>
          <a:noFill/>
        </p:spPr>
        <p:txBody>
          <a:bodyPr wrap="square" rtlCol="0">
            <a:spAutoFit/>
          </a:bodyPr>
          <a:lstStyle/>
          <a:p>
            <a:endParaRPr lang="en-US" sz="2400" b="1" dirty="0" smtClean="0">
              <a:solidFill>
                <a:schemeClr val="bg1"/>
              </a:solidFill>
            </a:endParaRPr>
          </a:p>
          <a:p>
            <a:endParaRPr lang="en-US" sz="2400" b="1">
              <a:solidFill>
                <a:schemeClr val="bg1"/>
              </a:solidFill>
            </a:endParaRPr>
          </a:p>
          <a:p>
            <a:r>
              <a:rPr lang="ro-RO" sz="2400" b="1" smtClean="0">
                <a:solidFill>
                  <a:schemeClr val="bg1"/>
                </a:solidFill>
              </a:rPr>
              <a:t>Operatorul </a:t>
            </a:r>
            <a:r>
              <a:rPr lang="ro-RO" sz="2400" b="1" dirty="0" smtClean="0">
                <a:solidFill>
                  <a:schemeClr val="bg1"/>
                </a:solidFill>
              </a:rPr>
              <a:t>care realizeaza proiecte cu asistenta financiara nerambursabila din partea Uniunii Europene are obligatia in conformitate cu legislatia in vigoare sa constituie si sa alimenteze Fondul de Intretinere Inlocuire si Dezvoltare ca fond de rezerva, pe intreaga perioada a investitiei. In determinarea fondului IID cuprins in preturi si tarife, autoritatile administratiei publice si locale trebuie sa tina cont si de gradul de suportabilitate al consumatorului.</a:t>
            </a:r>
            <a:endParaRPr lang="en-US" sz="2400" b="1" dirty="0" smtClean="0">
              <a:solidFill>
                <a:schemeClr val="bg1"/>
              </a:solidFill>
            </a:endParaRPr>
          </a:p>
          <a:p>
            <a:r>
              <a:rPr lang="ro-RO" sz="2400" b="1" dirty="0" smtClean="0">
                <a:solidFill>
                  <a:schemeClr val="bg1"/>
                </a:solidFill>
              </a:rPr>
              <a:t>Operatorii regionali cuprinsi in programele de dezvoltare si  reabilitare cu finantare externa au obligatia practicarii unui tarif unic pe intreaga arie de operare in conformitate cu prevederile Contractului de Delegare a Gestiunii a serviciilor si/sau ale acordurilor de finantare internationala, situatie in care se regaseste si SC RAJA SA, practicand un singur tarif in toate cele 8 judete pe teritoriul carora isi desfasoara activitatea.</a:t>
            </a:r>
            <a:endParaRPr lang="en-US" sz="2400" b="1" dirty="0" smtClean="0">
              <a:solidFill>
                <a:schemeClr val="bg1"/>
              </a:solidFill>
            </a:endParaRPr>
          </a:p>
          <a:p>
            <a:r>
              <a:rPr lang="ro-RO" sz="2400" b="1" dirty="0" smtClean="0">
                <a:solidFill>
                  <a:schemeClr val="bg1"/>
                </a:solidFill>
              </a:rPr>
              <a:t>Tariful practicat de SC RAJA SA se situeaza la nivel mediu ca si valoare/mc apa fata de tarifele de apa practicate de celelalte societati comerciale de distribuire a apei.</a:t>
            </a:r>
            <a:endParaRPr lang="en-US" sz="2400" b="1" dirty="0" smtClean="0">
              <a:solidFill>
                <a:schemeClr val="bg1"/>
              </a:solidFill>
            </a:endParaRPr>
          </a:p>
          <a:p>
            <a:r>
              <a:rPr lang="ro-RO" sz="2400" b="1" dirty="0" smtClean="0">
                <a:solidFill>
                  <a:schemeClr val="bg1"/>
                </a:solidFill>
              </a:rPr>
              <a:t>In conditiile in care tariful nu este avizat de A.N.R.S.C. si aprobat de U.A.T. nu se poate aplica noul tarif chiar daca acesta este corect fundamentat din punct de vedere economic (una din motivatii fiind depasirea gradului de suportabilitate la nivel national si local).</a:t>
            </a:r>
            <a:endParaRPr lang="en-US" sz="2400" b="1" dirty="0" smtClean="0">
              <a:solidFill>
                <a:schemeClr val="bg1"/>
              </a:solidFill>
            </a:endParaRPr>
          </a:p>
          <a:p>
            <a:endParaRPr lang="en-US" dirty="0"/>
          </a:p>
        </p:txBody>
      </p:sp>
    </p:spTree>
    <p:extLst>
      <p:ext uri="{BB962C8B-B14F-4D97-AF65-F5344CB8AC3E}">
        <p14:creationId xmlns:p14="http://schemas.microsoft.com/office/powerpoint/2010/main" val="90337012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accent1">
            <a:lumMod val="60000"/>
            <a:lumOff val="4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922606" y="2897309"/>
            <a:ext cx="10515600" cy="1325563"/>
          </a:xfrm>
        </p:spPr>
        <p:txBody>
          <a:bodyPr>
            <a:normAutofit/>
          </a:bodyPr>
          <a:lstStyle/>
          <a:p>
            <a:pPr algn="ctr"/>
            <a:r>
              <a:rPr lang="en-US" sz="6600" b="1" dirty="0" err="1" smtClean="0">
                <a:solidFill>
                  <a:schemeClr val="bg1"/>
                </a:solidFill>
              </a:rPr>
              <a:t>Va</a:t>
            </a:r>
            <a:r>
              <a:rPr lang="en-US" sz="6600" b="1" dirty="0" smtClean="0">
                <a:solidFill>
                  <a:schemeClr val="bg1"/>
                </a:solidFill>
              </a:rPr>
              <a:t> </a:t>
            </a:r>
            <a:r>
              <a:rPr lang="en-US" sz="6600" b="1" dirty="0" err="1" smtClean="0">
                <a:solidFill>
                  <a:schemeClr val="bg1"/>
                </a:solidFill>
              </a:rPr>
              <a:t>multumim</a:t>
            </a:r>
            <a:r>
              <a:rPr lang="en-US" sz="6600" b="1" dirty="0" smtClean="0">
                <a:solidFill>
                  <a:schemeClr val="bg1"/>
                </a:solidFill>
              </a:rPr>
              <a:t>!</a:t>
            </a:r>
            <a:endParaRPr lang="en-US" sz="6600" b="1" dirty="0">
              <a:solidFill>
                <a:schemeClr val="bg1"/>
              </a:solidFill>
            </a:endParaRPr>
          </a:p>
        </p:txBody>
      </p:sp>
    </p:spTree>
    <p:extLst>
      <p:ext uri="{BB962C8B-B14F-4D97-AF65-F5344CB8AC3E}">
        <p14:creationId xmlns:p14="http://schemas.microsoft.com/office/powerpoint/2010/main" val="144121187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723</Words>
  <Application>Microsoft Office PowerPoint</Application>
  <PresentationFormat>Widescreen</PresentationFormat>
  <Paragraphs>35</Paragraphs>
  <Slides>7</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7</vt:i4>
      </vt:variant>
    </vt:vector>
  </HeadingPairs>
  <TitlesOfParts>
    <vt:vector size="11" baseType="lpstr">
      <vt:lpstr>Arial</vt:lpstr>
      <vt:lpstr>Calibri</vt:lpstr>
      <vt:lpstr>Calibri Light</vt:lpstr>
      <vt:lpstr>Office Theme</vt:lpstr>
      <vt:lpstr>POLITICI SI STRATEGII TARIFARE</vt:lpstr>
      <vt:lpstr>PowerPoint Presentation</vt:lpstr>
      <vt:lpstr>PowerPoint Presentation</vt:lpstr>
      <vt:lpstr>PowerPoint Presentation</vt:lpstr>
      <vt:lpstr>PowerPoint Presentation</vt:lpstr>
      <vt:lpstr>PowerPoint Presentation</vt:lpstr>
      <vt:lpstr>Va multumim!</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Administrator</dc:creator>
  <cp:lastModifiedBy>Administrator</cp:lastModifiedBy>
  <cp:revision>10</cp:revision>
  <dcterms:created xsi:type="dcterms:W3CDTF">2017-11-21T08:51:50Z</dcterms:created>
  <dcterms:modified xsi:type="dcterms:W3CDTF">2017-11-21T12:20:47Z</dcterms:modified>
</cp:coreProperties>
</file>