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280" r:id="rId2"/>
    <p:sldId id="295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0" r:id="rId15"/>
    <p:sldId id="299" r:id="rId16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56" d="100"/>
          <a:sy n="56" d="100"/>
        </p:scale>
        <p:origin x="90" y="24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37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06/12/2017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06/12/2017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>„Apă-Canal”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Модуль 13: </a:t>
            </a:r>
            <a:r>
              <a:rPr lang="ru-RU" b="1" dirty="0">
                <a:solidFill>
                  <a:schemeClr val="tx1"/>
                </a:solidFill>
              </a:rPr>
              <a:t>Актуальные проблемы учета и налогообложения транспортных средств и механизмов. Налоговые изменения в Республике Молдова на 2017 год</a:t>
            </a:r>
            <a:r>
              <a:rPr lang="ro-RO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altLang="en-US" sz="2000" b="1" dirty="0">
                <a:solidFill>
                  <a:srgbClr val="FF0000"/>
                </a:solidFill>
              </a:rPr>
              <a:t>Сессия 6: </a:t>
            </a:r>
            <a:r>
              <a:rPr lang="ru-RU" altLang="en-US" sz="2000" b="1" dirty="0" smtClean="0">
                <a:solidFill>
                  <a:schemeClr val="tx1"/>
                </a:solidFill>
              </a:rPr>
              <a:t>Учет Долгосрочных и краткосрочных обязательств (транспортные </a:t>
            </a:r>
            <a:r>
              <a:rPr lang="ru-RU" altLang="en-US" sz="2000" b="1" dirty="0">
                <a:solidFill>
                  <a:schemeClr val="tx1"/>
                </a:solidFill>
              </a:rPr>
              <a:t>средства и механизмы</a:t>
            </a:r>
            <a:r>
              <a:rPr lang="ru-RU" altLang="en-US" sz="2000" b="1" dirty="0" smtClean="0">
                <a:solidFill>
                  <a:schemeClr val="tx1"/>
                </a:solidFill>
              </a:rPr>
              <a:t>)</a:t>
            </a: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 conf. univ. dr. </a:t>
            </a:r>
            <a:r>
              <a:rPr lang="en-US" sz="1800" b="1" i="1" dirty="0">
                <a:solidFill>
                  <a:srgbClr val="002060"/>
                </a:solidFill>
              </a:rPr>
              <a:t>Margareta V</a:t>
            </a:r>
            <a:r>
              <a:rPr lang="ro-RO" sz="1800" b="1" i="1" dirty="0">
                <a:solidFill>
                  <a:srgbClr val="002060"/>
                </a:solidFill>
              </a:rPr>
              <a:t>îrcolici</a:t>
            </a: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en-US" sz="1800" b="1" i="1" dirty="0">
                <a:solidFill>
                  <a:srgbClr val="002060"/>
                </a:solidFill>
              </a:rPr>
              <a:t>lector superior </a:t>
            </a:r>
            <a:r>
              <a:rPr lang="en-US" sz="1800" b="1" dirty="0">
                <a:solidFill>
                  <a:srgbClr val="002060"/>
                </a:solidFill>
              </a:rPr>
              <a:t>Lidia </a:t>
            </a:r>
            <a:r>
              <a:rPr lang="en-US" sz="1800" b="1" dirty="0" err="1">
                <a:solidFill>
                  <a:srgbClr val="002060"/>
                </a:solidFill>
              </a:rPr>
              <a:t>Surdu</a:t>
            </a:r>
            <a:r>
              <a:rPr lang="ro-RO" sz="1600" b="1">
                <a:solidFill>
                  <a:srgbClr val="002060"/>
                </a:solidFill>
              </a:rPr>
              <a:t/>
            </a:r>
            <a:br>
              <a:rPr lang="ro-RO" sz="1600" b="1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28-29-30 </a:t>
            </a:r>
            <a:r>
              <a:rPr lang="ru-RU" sz="1600" b="1" dirty="0">
                <a:solidFill>
                  <a:srgbClr val="002060"/>
                </a:solidFill>
              </a:rPr>
              <a:t>ноябрь </a:t>
            </a:r>
            <a:r>
              <a:rPr lang="ro-RO" sz="1600" b="1" dirty="0">
                <a:solidFill>
                  <a:srgbClr val="002060"/>
                </a:solidFill>
              </a:rPr>
              <a:t>2017, </a:t>
            </a:r>
            <a:r>
              <a:rPr lang="ru-RU" sz="1600" b="1" dirty="0">
                <a:solidFill>
                  <a:srgbClr val="002060"/>
                </a:solidFill>
              </a:rPr>
              <a:t>Кишинев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 </a:t>
            </a:r>
            <a:r>
              <a:rPr lang="ru-RU" sz="2500" dirty="0" smtClean="0">
                <a:solidFill>
                  <a:schemeClr val="tx1"/>
                </a:solidFill>
              </a:rPr>
              <a:t>Аналитический </a:t>
            </a:r>
            <a:r>
              <a:rPr lang="ru-RU" sz="2500" dirty="0">
                <a:solidFill>
                  <a:schemeClr val="tx1"/>
                </a:solidFill>
              </a:rPr>
              <a:t>отчет о коммерческих долгах проводится </a:t>
            </a:r>
            <a:r>
              <a:rPr lang="ru-RU" sz="2500" dirty="0" smtClean="0">
                <a:solidFill>
                  <a:schemeClr val="tx1"/>
                </a:solidFill>
              </a:rPr>
              <a:t>по поставщикам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подрядчикам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кредиторам</a:t>
            </a:r>
            <a:r>
              <a:rPr lang="ru-RU" sz="2500" dirty="0">
                <a:solidFill>
                  <a:schemeClr val="tx1"/>
                </a:solidFill>
              </a:rPr>
              <a:t>, </a:t>
            </a:r>
            <a:r>
              <a:rPr lang="ru-RU" sz="2500" dirty="0" smtClean="0">
                <a:solidFill>
                  <a:schemeClr val="tx1"/>
                </a:solidFill>
              </a:rPr>
              <a:t>срокам появления </a:t>
            </a:r>
            <a:r>
              <a:rPr lang="ru-RU" sz="2500" dirty="0">
                <a:solidFill>
                  <a:schemeClr val="tx1"/>
                </a:solidFill>
              </a:rPr>
              <a:t>и </a:t>
            </a:r>
            <a:r>
              <a:rPr lang="ru-RU" sz="2500" dirty="0" smtClean="0">
                <a:solidFill>
                  <a:schemeClr val="tx1"/>
                </a:solidFill>
              </a:rPr>
              <a:t>погашения </a:t>
            </a:r>
            <a:r>
              <a:rPr lang="ru-RU" sz="2500" dirty="0">
                <a:solidFill>
                  <a:schemeClr val="tx1"/>
                </a:solidFill>
              </a:rPr>
              <a:t>задолженности</a:t>
            </a:r>
            <a:r>
              <a:rPr lang="vi-VN" sz="2500" dirty="0" smtClean="0">
                <a:solidFill>
                  <a:schemeClr val="tx1"/>
                </a:solidFill>
              </a:rPr>
              <a:t>.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Счета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vi-VN" sz="2800" b="1" i="1" dirty="0" smtClean="0">
                <a:solidFill>
                  <a:schemeClr val="tx1"/>
                </a:solidFill>
              </a:rPr>
              <a:t>521 </a:t>
            </a:r>
            <a:r>
              <a:rPr lang="vi-VN" sz="2800" b="1" i="1" dirty="0">
                <a:solidFill>
                  <a:schemeClr val="tx1"/>
                </a:solidFill>
              </a:rPr>
              <a:t>„Datorii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comerciale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cirente</a:t>
            </a:r>
            <a:r>
              <a:rPr lang="vi-VN" sz="2800" b="1" i="1" dirty="0" smtClean="0">
                <a:solidFill>
                  <a:schemeClr val="tx1"/>
                </a:solidFill>
              </a:rPr>
              <a:t>”</a:t>
            </a:r>
            <a:r>
              <a:rPr lang="en-US" sz="2800" b="1" i="1" dirty="0" smtClean="0">
                <a:solidFill>
                  <a:schemeClr val="tx1"/>
                </a:solidFill>
              </a:rPr>
              <a:t>  </a:t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vi-VN" sz="2800" b="1" i="1" dirty="0" smtClean="0">
                <a:solidFill>
                  <a:schemeClr val="tx1"/>
                </a:solidFill>
              </a:rPr>
              <a:t>522 </a:t>
            </a:r>
            <a:r>
              <a:rPr lang="vi-VN" sz="2800" b="1" i="1" dirty="0">
                <a:solidFill>
                  <a:schemeClr val="tx1"/>
                </a:solidFill>
              </a:rPr>
              <a:t>„Datorii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curente</a:t>
            </a:r>
            <a:r>
              <a:rPr lang="en-US" sz="2800" b="1" i="1" dirty="0" smtClean="0">
                <a:solidFill>
                  <a:schemeClr val="tx1"/>
                </a:solidFill>
              </a:rPr>
              <a:t> fata de </a:t>
            </a:r>
            <a:r>
              <a:rPr lang="en-US" sz="2800" b="1" i="1" dirty="0" err="1" smtClean="0">
                <a:solidFill>
                  <a:schemeClr val="tx1"/>
                </a:solidFill>
              </a:rPr>
              <a:t>partile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afiliate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</a:rPr>
              <a:t>”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vi-VN" sz="2800" b="1" i="1" dirty="0" smtClean="0">
                <a:solidFill>
                  <a:schemeClr val="tx1"/>
                </a:solidFill>
              </a:rPr>
              <a:t>523 </a:t>
            </a:r>
            <a:r>
              <a:rPr lang="vi-VN" sz="2800" b="1" i="1" dirty="0">
                <a:solidFill>
                  <a:schemeClr val="tx1"/>
                </a:solidFill>
              </a:rPr>
              <a:t>„Avansuri </a:t>
            </a:r>
            <a:r>
              <a:rPr lang="en-US" sz="2800" b="1" i="1" dirty="0" err="1" smtClean="0">
                <a:solidFill>
                  <a:schemeClr val="tx1"/>
                </a:solidFill>
              </a:rPr>
              <a:t>primite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curente</a:t>
            </a:r>
            <a:r>
              <a:rPr lang="vi-VN" sz="2800" b="1" i="1" dirty="0" smtClean="0">
                <a:solidFill>
                  <a:schemeClr val="tx1"/>
                </a:solidFill>
              </a:rPr>
              <a:t>”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544 “</a:t>
            </a:r>
            <a:r>
              <a:rPr lang="en-US" sz="2800" b="1" i="1" dirty="0" err="1" smtClean="0">
                <a:solidFill>
                  <a:schemeClr val="tx1"/>
                </a:solidFill>
              </a:rPr>
              <a:t>Alte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datorii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curente</a:t>
            </a:r>
            <a:r>
              <a:rPr lang="en-US" sz="2800" b="1" i="1" dirty="0" smtClean="0">
                <a:solidFill>
                  <a:schemeClr val="tx1"/>
                </a:solidFill>
              </a:rPr>
              <a:t>”</a:t>
            </a:r>
            <a:r>
              <a:rPr lang="vi-VN" sz="2800" b="1" i="1" dirty="0" smtClean="0">
                <a:solidFill>
                  <a:schemeClr val="tx1"/>
                </a:solidFill>
              </a:rPr>
              <a:t>. </a:t>
            </a:r>
            <a:endParaRPr lang="ro-RO" sz="2800" b="1" i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5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" y="1845308"/>
            <a:ext cx="8987940" cy="4416167"/>
          </a:xfrm>
        </p:spPr>
        <p:txBody>
          <a:bodyPr/>
          <a:lstStyle/>
          <a:p>
            <a:pPr lvl="0"/>
            <a:r>
              <a:rPr lang="ru-RU" sz="2300" dirty="0" smtClean="0">
                <a:solidFill>
                  <a:schemeClr val="tx1"/>
                </a:solidFill>
              </a:rPr>
              <a:t>1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smtClean="0">
                <a:solidFill>
                  <a:schemeClr val="tx1"/>
                </a:solidFill>
              </a:rPr>
              <a:t>По безналичному расчету</a:t>
            </a:r>
            <a:r>
              <a:rPr lang="ro-RO" sz="2300" dirty="0" smtClean="0">
                <a:solidFill>
                  <a:schemeClr val="tx1"/>
                </a:solidFill>
              </a:rPr>
              <a:t>:</a:t>
            </a: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         </a:t>
            </a:r>
            <a:r>
              <a:rPr lang="ro-RO" b="1" i="1" dirty="0" smtClean="0">
                <a:solidFill>
                  <a:schemeClr val="tx1"/>
                </a:solidFill>
              </a:rPr>
              <a:t>Dt 521</a:t>
            </a:r>
            <a:r>
              <a:rPr lang="en-US" b="1" i="1" dirty="0" smtClean="0">
                <a:solidFill>
                  <a:schemeClr val="tx1"/>
                </a:solidFill>
              </a:rPr>
              <a:t>, 522, 544, </a:t>
            </a:r>
            <a:r>
              <a:rPr lang="en-US" b="1" i="1" dirty="0" err="1" smtClean="0">
                <a:solidFill>
                  <a:schemeClr val="tx1"/>
                </a:solidFill>
              </a:rPr>
              <a:t>etc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        </a:t>
            </a:r>
            <a:r>
              <a:rPr lang="ro-RO" b="1" i="1" dirty="0" smtClean="0">
                <a:solidFill>
                  <a:schemeClr val="tx1"/>
                </a:solidFill>
              </a:rPr>
              <a:t>Ct 242</a:t>
            </a:r>
            <a:r>
              <a:rPr lang="en-US" b="1" i="1" dirty="0" smtClean="0">
                <a:solidFill>
                  <a:schemeClr val="tx1"/>
                </a:solidFill>
              </a:rPr>
              <a:t>, 243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2. </a:t>
            </a:r>
            <a:r>
              <a:rPr lang="ru-RU" sz="2300" dirty="0" smtClean="0">
                <a:solidFill>
                  <a:schemeClr val="tx1"/>
                </a:solidFill>
              </a:rPr>
              <a:t>С учетом авансов</a:t>
            </a:r>
            <a:r>
              <a:rPr lang="ro-RO" sz="2300" dirty="0" smtClean="0">
                <a:solidFill>
                  <a:schemeClr val="tx1"/>
                </a:solidFill>
              </a:rPr>
              <a:t>:</a:t>
            </a: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       </a:t>
            </a:r>
            <a:r>
              <a:rPr lang="ro-RO" b="1" i="1" dirty="0" smtClean="0">
                <a:solidFill>
                  <a:schemeClr val="tx1"/>
                </a:solidFill>
              </a:rPr>
              <a:t>Dt 521</a:t>
            </a:r>
            <a:r>
              <a:rPr lang="en-US" b="1" i="1" dirty="0" smtClean="0">
                <a:solidFill>
                  <a:schemeClr val="tx1"/>
                </a:solidFill>
              </a:rPr>
              <a:t>, 522, 544, </a:t>
            </a:r>
            <a:r>
              <a:rPr lang="en-US" b="1" i="1" dirty="0" err="1" smtClean="0">
                <a:solidFill>
                  <a:schemeClr val="tx1"/>
                </a:solidFill>
              </a:rPr>
              <a:t>etc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      </a:t>
            </a:r>
            <a:r>
              <a:rPr lang="ro-RO" b="1" i="1" dirty="0" smtClean="0">
                <a:solidFill>
                  <a:schemeClr val="tx1"/>
                </a:solidFill>
              </a:rPr>
              <a:t>Ct 224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Затруднения в данной отрасли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2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Начисление штрафов, пени, и т.д.</a:t>
            </a:r>
            <a:r>
              <a:rPr lang="ro-RO" dirty="0" smtClean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Dt  </a:t>
            </a:r>
            <a:r>
              <a:rPr lang="ro-RO" sz="2000" b="1" i="1" dirty="0" smtClean="0">
                <a:solidFill>
                  <a:schemeClr val="tx1"/>
                </a:solidFill>
              </a:rPr>
              <a:t>714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Ct </a:t>
            </a:r>
            <a:r>
              <a:rPr lang="ro-RO" sz="2000" b="1" i="1" dirty="0">
                <a:solidFill>
                  <a:schemeClr val="tx1"/>
                </a:solidFill>
              </a:rPr>
              <a:t>521 </a:t>
            </a:r>
            <a:r>
              <a:rPr lang="en-US" sz="2000" b="1" i="1" dirty="0" smtClean="0">
                <a:solidFill>
                  <a:schemeClr val="tx1"/>
                </a:solidFill>
              </a:rPr>
              <a:t>,522, 544, etc.</a:t>
            </a: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Данные расходы </a:t>
            </a:r>
            <a:r>
              <a:rPr lang="ru-RU" i="1" dirty="0" err="1" smtClean="0">
                <a:solidFill>
                  <a:schemeClr val="tx1"/>
                </a:solidFill>
              </a:rPr>
              <a:t>налогооблагаемы</a:t>
            </a:r>
            <a:r>
              <a:rPr lang="ru-RU" i="1" dirty="0" smtClean="0">
                <a:solidFill>
                  <a:schemeClr val="tx1"/>
                </a:solidFill>
              </a:rPr>
              <a:t>?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а) ДА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б) НЕТ</a:t>
            </a:r>
            <a:endParaRPr lang="ro-RO" sz="25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4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3852" y="1845308"/>
            <a:ext cx="9130149" cy="4416167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Сумма полученных авансов 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Dt   </a:t>
            </a:r>
            <a:r>
              <a:rPr lang="ro-RO" sz="2000" b="1" i="1" dirty="0" smtClean="0">
                <a:solidFill>
                  <a:schemeClr val="tx1"/>
                </a:solidFill>
              </a:rPr>
              <a:t>241</a:t>
            </a:r>
            <a:r>
              <a:rPr lang="en-US" sz="2000" b="1" i="1" dirty="0" smtClean="0">
                <a:solidFill>
                  <a:schemeClr val="tx1"/>
                </a:solidFill>
              </a:rPr>
              <a:t>, 242, 243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Ct   </a:t>
            </a:r>
            <a:r>
              <a:rPr lang="ro-RO" sz="2000" b="1" i="1" dirty="0">
                <a:solidFill>
                  <a:schemeClr val="tx1"/>
                </a:solidFill>
              </a:rPr>
              <a:t>523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Сумма НДС по полученным авансам 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Dt   225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Ct   </a:t>
            </a:r>
            <a:r>
              <a:rPr lang="ro-RO" sz="2000" b="1" i="1" dirty="0">
                <a:solidFill>
                  <a:schemeClr val="tx1"/>
                </a:solidFill>
              </a:rPr>
              <a:t>534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При погашении </a:t>
            </a:r>
            <a:r>
              <a:rPr lang="ru-RU" dirty="0">
                <a:solidFill>
                  <a:schemeClr val="tx1"/>
                </a:solidFill>
              </a:rPr>
              <a:t>суммы НДС по полученному авансу 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Dt   534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Ct   </a:t>
            </a:r>
            <a:r>
              <a:rPr lang="ro-RO" sz="2000" b="1" i="1" dirty="0">
                <a:solidFill>
                  <a:schemeClr val="tx1"/>
                </a:solidFill>
              </a:rPr>
              <a:t>242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Сумма НДС, уплаченная авансом, переносится на сумму, рассчитанную на стоимость </a:t>
            </a:r>
            <a:r>
              <a:rPr lang="ru-RU" dirty="0" smtClean="0">
                <a:solidFill>
                  <a:schemeClr val="tx1"/>
                </a:solidFill>
              </a:rPr>
              <a:t>поставок 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Dt   534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Ct  </a:t>
            </a:r>
            <a:r>
              <a:rPr lang="ro-RO" sz="2000" b="1" i="1" dirty="0">
                <a:solidFill>
                  <a:schemeClr val="tx1"/>
                </a:solidFill>
              </a:rPr>
              <a:t>225 </a:t>
            </a:r>
            <a:r>
              <a:rPr lang="en-US" sz="2000" b="1" i="1" dirty="0">
                <a:solidFill>
                  <a:schemeClr val="tx1"/>
                </a:solidFill>
              </a:rPr>
              <a:t>.</a:t>
            </a: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o-RO" sz="2300" dirty="0">
                <a:solidFill>
                  <a:schemeClr val="tx1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o-RO" sz="25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данной отрасли замечаем следующие затруднения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o-RO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24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Fußzeilenplatzhalter 2"/>
          <p:cNvSpPr txBox="1">
            <a:spLocks/>
          </p:cNvSpPr>
          <p:nvPr/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XXX</a:t>
            </a:r>
            <a:endParaRPr lang="de-DE"/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06/12/2017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>
                <a:solidFill>
                  <a:srgbClr val="534B3E"/>
                </a:solidFill>
              </a:rPr>
              <a:t>Благодарю за внимание.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2060"/>
                </a:solidFill>
              </a:rPr>
              <a:t>Цели </a:t>
            </a:r>
            <a:r>
              <a:rPr lang="en-US" sz="4500" b="1" dirty="0" smtClean="0">
                <a:solidFill>
                  <a:srgbClr val="002060"/>
                </a:solidFill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O1 </a:t>
            </a:r>
            <a:r>
              <a:rPr lang="ru-RU" sz="3200" dirty="0">
                <a:solidFill>
                  <a:schemeClr val="tx1"/>
                </a:solidFill>
              </a:rPr>
              <a:t>Определение и структура </a:t>
            </a:r>
            <a:r>
              <a:rPr lang="ru-RU" sz="3200" dirty="0" smtClean="0">
                <a:solidFill>
                  <a:schemeClr val="tx1"/>
                </a:solidFill>
              </a:rPr>
              <a:t>обязательств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O2 </a:t>
            </a:r>
            <a:r>
              <a:rPr lang="ru-RU" sz="3200" dirty="0">
                <a:solidFill>
                  <a:schemeClr val="tx1"/>
                </a:solidFill>
              </a:rPr>
              <a:t>Учет долгосрочных и краткосрочных финансовых обязательств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O3 </a:t>
            </a:r>
            <a:r>
              <a:rPr lang="ru-RU" sz="3200" dirty="0">
                <a:solidFill>
                  <a:schemeClr val="tx1"/>
                </a:solidFill>
              </a:rPr>
              <a:t>Учет долгосрочных и краткосрочных коммерческих </a:t>
            </a:r>
            <a:r>
              <a:rPr lang="ru-RU" sz="3200" dirty="0" smtClean="0">
                <a:solidFill>
                  <a:schemeClr val="tx1"/>
                </a:solidFill>
              </a:rPr>
              <a:t>обязательств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ro-RO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3584448"/>
            <a:ext cx="4364736" cy="22387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500" b="1" dirty="0">
                <a:solidFill>
                  <a:srgbClr val="002060"/>
                </a:solidFill>
              </a:rPr>
              <a:t>Определение и структура долгов </a:t>
            </a:r>
            <a:r>
              <a:rPr lang="it-IT" sz="3500" b="1" dirty="0" smtClean="0">
                <a:solidFill>
                  <a:srgbClr val="002060"/>
                </a:solidFill>
              </a:rPr>
              <a:t>: </a:t>
            </a:r>
            <a:br>
              <a:rPr lang="it-IT" sz="3500" b="1" dirty="0" smtClean="0">
                <a:solidFill>
                  <a:srgbClr val="002060"/>
                </a:solidFill>
              </a:rPr>
            </a:br>
            <a:r>
              <a:rPr lang="it-IT" sz="1600" b="1" dirty="0" smtClean="0">
                <a:solidFill>
                  <a:srgbClr val="002060"/>
                </a:solidFill>
              </a:rPr>
              <a:t/>
            </a:r>
            <a:br>
              <a:rPr lang="it-IT" sz="1600" b="1" dirty="0" smtClean="0">
                <a:solidFill>
                  <a:srgbClr val="002060"/>
                </a:solidFill>
              </a:rPr>
            </a:br>
            <a:r>
              <a:rPr lang="ru-RU" sz="2500" b="1" i="1" u="sng" dirty="0" smtClean="0">
                <a:solidFill>
                  <a:schemeClr val="tx1"/>
                </a:solidFill>
              </a:rPr>
              <a:t>Обязательства </a:t>
            </a:r>
            <a:r>
              <a:rPr lang="ru-RU" sz="2500" i="1" dirty="0" smtClean="0">
                <a:solidFill>
                  <a:schemeClr val="tx1"/>
                </a:solidFill>
              </a:rPr>
              <a:t>представляют </a:t>
            </a:r>
            <a:r>
              <a:rPr lang="ru-RU" sz="2500" i="1" dirty="0">
                <a:solidFill>
                  <a:schemeClr val="tx1"/>
                </a:solidFill>
              </a:rPr>
              <a:t>собой </a:t>
            </a:r>
            <a:r>
              <a:rPr lang="ru-RU" sz="2500" i="1" dirty="0" smtClean="0">
                <a:solidFill>
                  <a:schemeClr val="tx1"/>
                </a:solidFill>
              </a:rPr>
              <a:t>обязанность </a:t>
            </a:r>
            <a:r>
              <a:rPr lang="ru-RU" sz="2500" i="1" dirty="0">
                <a:solidFill>
                  <a:schemeClr val="tx1"/>
                </a:solidFill>
              </a:rPr>
              <a:t>по оплате предприятия поставщиками за товары и услуги, предоставляемые сотрудникам, занятым на оплату труда, государству в отношении уплаты налогов и сборов другим юридическим и физическим лицам.</a:t>
            </a:r>
            <a:endParaRPr lang="ro-RO" sz="25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572256"/>
            <a:ext cx="4376928" cy="25692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2" y="1845309"/>
            <a:ext cx="8995258" cy="4693714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Задолженность регистрируется и может отражаться в </a:t>
            </a:r>
            <a:r>
              <a:rPr lang="ru-RU" sz="2500" i="1" dirty="0">
                <a:solidFill>
                  <a:schemeClr val="tx1"/>
                </a:solidFill>
              </a:rPr>
              <a:t>балансе</a:t>
            </a:r>
            <a:r>
              <a:rPr lang="ru-RU" sz="2500" dirty="0">
                <a:solidFill>
                  <a:schemeClr val="tx1"/>
                </a:solidFill>
              </a:rPr>
              <a:t> при соблюдении следующих условий </a:t>
            </a:r>
            <a:r>
              <a:rPr lang="ro-RO" sz="2500" dirty="0" smtClean="0">
                <a:solidFill>
                  <a:schemeClr val="tx1"/>
                </a:solidFill>
              </a:rPr>
              <a:t>: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1. </a:t>
            </a:r>
            <a:r>
              <a:rPr lang="ru-RU" sz="2500" dirty="0">
                <a:solidFill>
                  <a:schemeClr val="tx1"/>
                </a:solidFill>
              </a:rPr>
              <a:t>Существует вероятность будущего уменьшения активов (денег и других активов), которые имеют экономические преимущества</a:t>
            </a:r>
            <a:r>
              <a:rPr lang="en-US" sz="2500" dirty="0" smtClean="0">
                <a:solidFill>
                  <a:schemeClr val="tx1"/>
                </a:solidFill>
              </a:rPr>
              <a:t>;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2. </a:t>
            </a:r>
            <a:r>
              <a:rPr lang="ru-RU" sz="2500" dirty="0" smtClean="0">
                <a:solidFill>
                  <a:schemeClr val="tx1"/>
                </a:solidFill>
              </a:rPr>
              <a:t>Сумма долга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определяется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с точностью</a:t>
            </a:r>
            <a:r>
              <a:rPr lang="ro-RO" sz="2500" dirty="0" smtClean="0">
                <a:solidFill>
                  <a:schemeClr val="tx1"/>
                </a:solidFill>
              </a:rPr>
              <a:t>.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endParaRPr lang="ro-RO" sz="25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2500" i="1" dirty="0" smtClean="0">
                <a:solidFill>
                  <a:schemeClr val="tx1"/>
                </a:solidFill>
              </a:rPr>
              <a:t>В </a:t>
            </a:r>
            <a:r>
              <a:rPr lang="ru-RU" sz="2500" i="1" dirty="0">
                <a:solidFill>
                  <a:schemeClr val="tx1"/>
                </a:solidFill>
              </a:rPr>
              <a:t>учете </a:t>
            </a:r>
            <a:r>
              <a:rPr lang="ru-RU" sz="2500" i="1" dirty="0" smtClean="0">
                <a:solidFill>
                  <a:schemeClr val="tx1"/>
                </a:solidFill>
              </a:rPr>
              <a:t>долги </a:t>
            </a:r>
            <a:r>
              <a:rPr lang="ru-RU" sz="2500" i="1" dirty="0">
                <a:solidFill>
                  <a:schemeClr val="tx1"/>
                </a:solidFill>
              </a:rPr>
              <a:t>отражаются </a:t>
            </a:r>
            <a:r>
              <a:rPr lang="ru-RU" sz="2500" i="1" dirty="0" smtClean="0">
                <a:solidFill>
                  <a:schemeClr val="tx1"/>
                </a:solidFill>
              </a:rPr>
              <a:t>по принципу начисления  (</a:t>
            </a:r>
            <a:r>
              <a:rPr lang="vi-VN" sz="2500" i="1" u="sng" dirty="0" smtClean="0">
                <a:solidFill>
                  <a:schemeClr val="tx1"/>
                </a:solidFill>
              </a:rPr>
              <a:t>principiului </a:t>
            </a:r>
            <a:r>
              <a:rPr lang="vi-VN" sz="2500" i="1" u="sng" dirty="0">
                <a:solidFill>
                  <a:schemeClr val="tx1"/>
                </a:solidFill>
              </a:rPr>
              <a:t>specializării exerciţiilor </a:t>
            </a:r>
            <a:r>
              <a:rPr lang="ru-RU" sz="2500" i="1" u="sng" dirty="0" smtClean="0">
                <a:solidFill>
                  <a:schemeClr val="tx1"/>
                </a:solidFill>
              </a:rPr>
              <a:t>)</a:t>
            </a:r>
            <a:r>
              <a:rPr lang="ru-RU" sz="2500" i="1" dirty="0" smtClean="0">
                <a:solidFill>
                  <a:schemeClr val="tx1"/>
                </a:solidFill>
              </a:rPr>
              <a:t>, независимо от момента перечисления денежных средств</a:t>
            </a:r>
            <a:r>
              <a:rPr lang="vi-VN" sz="2500" dirty="0" smtClean="0">
                <a:solidFill>
                  <a:schemeClr val="tx1"/>
                </a:solidFill>
              </a:rPr>
              <a:t>.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Финансовые отчеты, подготовленные на основе принципа специализации упражнений, информируют пользователей не только о прошлых транзакциях, но и о будущих платежных обязательствах денежных средств</a:t>
            </a:r>
            <a:r>
              <a:rPr lang="vi-VN" sz="2500" dirty="0" smtClean="0">
                <a:solidFill>
                  <a:schemeClr val="tx1"/>
                </a:solidFill>
              </a:rPr>
              <a:t>.</a:t>
            </a:r>
            <a:r>
              <a:rPr lang="ru-RU" sz="2500" dirty="0" smtClean="0">
                <a:solidFill>
                  <a:schemeClr val="tx1"/>
                </a:solidFill>
              </a:rPr>
              <a:t/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Затруднения, </a:t>
            </a:r>
            <a:r>
              <a:rPr lang="ru-RU" sz="2500" dirty="0" err="1" smtClean="0">
                <a:solidFill>
                  <a:schemeClr val="tx1"/>
                </a:solidFill>
              </a:rPr>
              <a:t>звязаные</a:t>
            </a:r>
            <a:r>
              <a:rPr lang="ru-RU" sz="2500" dirty="0" smtClean="0">
                <a:solidFill>
                  <a:schemeClr val="tx1"/>
                </a:solidFill>
              </a:rPr>
              <a:t> с этим принципом в отрасли….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endParaRPr lang="ro-RO" sz="25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995259" cy="4416167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Учет долгосрочных и краткосрочных финансовых обязательств </a:t>
            </a:r>
            <a:r>
              <a:rPr lang="it-IT" sz="3200" b="1" dirty="0" smtClean="0">
                <a:solidFill>
                  <a:srgbClr val="002060"/>
                </a:solidFill>
              </a:rPr>
              <a:t>: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Долги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финансовые </a:t>
            </a:r>
            <a:r>
              <a:rPr lang="ru-RU" sz="2200" dirty="0">
                <a:solidFill>
                  <a:schemeClr val="tx1"/>
                </a:solidFill>
              </a:rPr>
              <a:t>кредиты включают кредиты и займы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Кредиты поступают от финансовых учреждений, а кредиты могут быть получены от предприятий, физических лиц и персонала предприятия</a:t>
            </a:r>
            <a:r>
              <a:rPr lang="ro-RO" sz="2200" b="1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В зависимости от срока погашения банковские кредиты и займы могут быть краткосрочными и долгосрочными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Кредиты и кредиты могут быть получены непосредственно наличными в результате заключения кредитного или кредитного соглашения между кредитором и заемщиком. Кредиты и кредиты также могут быть получены в иностранной валюте.</a:t>
            </a:r>
            <a:r>
              <a:rPr lang="it-IT" sz="2200" b="1" dirty="0" smtClean="0">
                <a:solidFill>
                  <a:schemeClr val="tx1"/>
                </a:solidFill>
              </a:rPr>
              <a:t/>
            </a:r>
            <a:br>
              <a:rPr lang="it-IT" sz="2200" b="1" dirty="0" smtClean="0">
                <a:solidFill>
                  <a:schemeClr val="tx1"/>
                </a:solidFill>
              </a:rPr>
            </a:br>
            <a:endParaRPr lang="ro-RO" sz="22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9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2500" dirty="0" smtClean="0">
                <a:solidFill>
                  <a:schemeClr val="tx1"/>
                </a:solidFill>
              </a:rPr>
              <a:t>Для </a:t>
            </a:r>
            <a:r>
              <a:rPr lang="ru-RU" sz="2500" dirty="0">
                <a:solidFill>
                  <a:schemeClr val="tx1"/>
                </a:solidFill>
              </a:rPr>
              <a:t>учета краткосрочных и долгосрочных банковских кредитов </a:t>
            </a:r>
            <a:r>
              <a:rPr lang="ru-RU" sz="2500" dirty="0" smtClean="0">
                <a:solidFill>
                  <a:schemeClr val="tx1"/>
                </a:solidFill>
              </a:rPr>
              <a:t>предназначены следующие счета</a:t>
            </a:r>
            <a:r>
              <a:rPr lang="vi-VN" sz="2500" dirty="0" smtClean="0">
                <a:solidFill>
                  <a:schemeClr val="tx1"/>
                </a:solidFill>
              </a:rPr>
              <a:t>: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vi-VN" sz="2500" dirty="0">
                <a:solidFill>
                  <a:schemeClr val="tx1"/>
                </a:solidFill>
              </a:rPr>
              <a:t>	</a:t>
            </a:r>
            <a:r>
              <a:rPr lang="vi-VN" sz="2500" b="1" i="1" dirty="0">
                <a:solidFill>
                  <a:schemeClr val="tx1"/>
                </a:solidFill>
              </a:rPr>
              <a:t>511 </a:t>
            </a:r>
            <a:r>
              <a:rPr lang="en-US" sz="2500" b="1" i="1" dirty="0" smtClean="0">
                <a:solidFill>
                  <a:schemeClr val="tx1"/>
                </a:solidFill>
              </a:rPr>
              <a:t>“</a:t>
            </a:r>
            <a:r>
              <a:rPr lang="vi-VN" sz="2500" b="1" i="1" dirty="0" smtClean="0">
                <a:solidFill>
                  <a:schemeClr val="tx1"/>
                </a:solidFill>
              </a:rPr>
              <a:t>Credite </a:t>
            </a:r>
            <a:r>
              <a:rPr lang="vi-VN" sz="2500" b="1" i="1" dirty="0">
                <a:solidFill>
                  <a:schemeClr val="tx1"/>
                </a:solidFill>
              </a:rPr>
              <a:t>bancare pe termen </a:t>
            </a:r>
            <a:r>
              <a:rPr lang="vi-VN" sz="2500" b="1" i="1" dirty="0" smtClean="0">
                <a:solidFill>
                  <a:schemeClr val="tx1"/>
                </a:solidFill>
              </a:rPr>
              <a:t>scurt</a:t>
            </a:r>
            <a:r>
              <a:rPr lang="en-US" sz="2500" b="1" i="1" dirty="0" smtClean="0">
                <a:solidFill>
                  <a:schemeClr val="tx1"/>
                </a:solidFill>
              </a:rPr>
              <a:t>”</a:t>
            </a:r>
            <a:r>
              <a:rPr lang="vi-VN" sz="2500" b="1" i="1" dirty="0">
                <a:solidFill>
                  <a:schemeClr val="tx1"/>
                </a:solidFill>
              </a:rPr>
              <a:t/>
            </a:r>
            <a:br>
              <a:rPr lang="vi-VN" sz="2500" b="1" i="1" dirty="0">
                <a:solidFill>
                  <a:schemeClr val="tx1"/>
                </a:solidFill>
              </a:rPr>
            </a:br>
            <a:r>
              <a:rPr lang="vi-VN" sz="2500" b="1" i="1" dirty="0">
                <a:solidFill>
                  <a:schemeClr val="tx1"/>
                </a:solidFill>
              </a:rPr>
              <a:t>	411 </a:t>
            </a:r>
            <a:r>
              <a:rPr lang="en-US" sz="2500" b="1" i="1" dirty="0" smtClean="0">
                <a:solidFill>
                  <a:schemeClr val="tx1"/>
                </a:solidFill>
              </a:rPr>
              <a:t>“</a:t>
            </a:r>
            <a:r>
              <a:rPr lang="vi-VN" sz="2500" b="1" i="1" dirty="0" smtClean="0">
                <a:solidFill>
                  <a:schemeClr val="tx1"/>
                </a:solidFill>
              </a:rPr>
              <a:t>Credite </a:t>
            </a:r>
            <a:r>
              <a:rPr lang="vi-VN" sz="2500" b="1" i="1" dirty="0">
                <a:solidFill>
                  <a:schemeClr val="tx1"/>
                </a:solidFill>
              </a:rPr>
              <a:t>bancare pe lung </a:t>
            </a:r>
            <a:r>
              <a:rPr lang="vi-VN" sz="2500" b="1" i="1" dirty="0" smtClean="0">
                <a:solidFill>
                  <a:schemeClr val="tx1"/>
                </a:solidFill>
              </a:rPr>
              <a:t>scurt</a:t>
            </a:r>
            <a:r>
              <a:rPr lang="en-US" sz="2500" b="1" i="1" dirty="0" smtClean="0">
                <a:solidFill>
                  <a:schemeClr val="tx1"/>
                </a:solidFill>
              </a:rPr>
              <a:t>“.</a:t>
            </a:r>
            <a:br>
              <a:rPr lang="en-US" sz="2500" b="1" i="1" dirty="0" smtClean="0">
                <a:solidFill>
                  <a:schemeClr val="tx1"/>
                </a:solidFill>
              </a:rPr>
            </a:br>
            <a:r>
              <a:rPr lang="en-US" sz="2500" i="1" dirty="0" smtClean="0">
                <a:solidFill>
                  <a:schemeClr val="tx1"/>
                </a:solidFill>
              </a:rPr>
              <a:t> </a:t>
            </a:r>
            <a:r>
              <a:rPr lang="ru-RU" sz="2500" i="1" dirty="0" smtClean="0">
                <a:solidFill>
                  <a:schemeClr val="tx1"/>
                </a:solidFill>
              </a:rPr>
              <a:t/>
            </a:r>
            <a:br>
              <a:rPr lang="ru-RU" sz="2500" i="1" dirty="0" smtClean="0">
                <a:solidFill>
                  <a:schemeClr val="tx1"/>
                </a:solidFill>
              </a:rPr>
            </a:br>
            <a:r>
              <a:rPr lang="ru-RU" sz="2500" dirty="0">
                <a:solidFill>
                  <a:schemeClr val="tx1"/>
                </a:solidFill>
              </a:rPr>
              <a:t>Для учета краткосрочных и долгосрочных </a:t>
            </a:r>
            <a:r>
              <a:rPr lang="ru-RU" sz="2500" dirty="0" smtClean="0">
                <a:solidFill>
                  <a:schemeClr val="tx1"/>
                </a:solidFill>
              </a:rPr>
              <a:t>займов предназначены </a:t>
            </a:r>
            <a:r>
              <a:rPr lang="ru-RU" sz="2500" dirty="0">
                <a:solidFill>
                  <a:schemeClr val="tx1"/>
                </a:solidFill>
              </a:rPr>
              <a:t>следующие счета</a:t>
            </a:r>
            <a:r>
              <a:rPr lang="vi-VN" sz="2500" dirty="0">
                <a:solidFill>
                  <a:schemeClr val="tx1"/>
                </a:solidFill>
              </a:rPr>
              <a:t>:</a:t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         </a:t>
            </a:r>
            <a:r>
              <a:rPr lang="ro-RO" sz="2500" b="1" i="1" dirty="0" smtClean="0">
                <a:solidFill>
                  <a:schemeClr val="tx1"/>
                </a:solidFill>
              </a:rPr>
              <a:t>51</a:t>
            </a:r>
            <a:r>
              <a:rPr lang="en-US" sz="2500" b="1" i="1" dirty="0" smtClean="0">
                <a:solidFill>
                  <a:schemeClr val="tx1"/>
                </a:solidFill>
              </a:rPr>
              <a:t>2 </a:t>
            </a:r>
            <a:r>
              <a:rPr lang="en-US" sz="2500" b="1" i="1" dirty="0">
                <a:solidFill>
                  <a:schemeClr val="tx1"/>
                </a:solidFill>
              </a:rPr>
              <a:t>“ </a:t>
            </a:r>
            <a:r>
              <a:rPr lang="ro-RO" sz="2500" b="1" i="1" dirty="0" smtClean="0">
                <a:solidFill>
                  <a:schemeClr val="tx1"/>
                </a:solidFill>
              </a:rPr>
              <a:t>Împrumut </a:t>
            </a:r>
            <a:r>
              <a:rPr lang="ro-RO" sz="2500" b="1" i="1" dirty="0">
                <a:solidFill>
                  <a:schemeClr val="tx1"/>
                </a:solidFill>
              </a:rPr>
              <a:t>pe termen </a:t>
            </a:r>
            <a:r>
              <a:rPr lang="ro-RO" sz="2500" b="1" i="1" dirty="0" smtClean="0">
                <a:solidFill>
                  <a:schemeClr val="tx1"/>
                </a:solidFill>
              </a:rPr>
              <a:t>scurt</a:t>
            </a:r>
            <a:r>
              <a:rPr lang="en-US" sz="2500" b="1" i="1" dirty="0" smtClean="0">
                <a:solidFill>
                  <a:schemeClr val="tx1"/>
                </a:solidFill>
              </a:rPr>
              <a:t>“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         </a:t>
            </a:r>
            <a:r>
              <a:rPr lang="ro-RO" sz="2500" b="1" i="1" dirty="0" smtClean="0">
                <a:solidFill>
                  <a:schemeClr val="tx1"/>
                </a:solidFill>
              </a:rPr>
              <a:t>41</a:t>
            </a:r>
            <a:r>
              <a:rPr lang="en-US" sz="2500" b="1" i="1" dirty="0" smtClean="0">
                <a:solidFill>
                  <a:schemeClr val="tx1"/>
                </a:solidFill>
              </a:rPr>
              <a:t>2</a:t>
            </a:r>
            <a:r>
              <a:rPr lang="ro-RO" sz="2500" b="1" i="1" dirty="0" smtClean="0">
                <a:solidFill>
                  <a:schemeClr val="tx1"/>
                </a:solidFill>
              </a:rPr>
              <a:t> </a:t>
            </a:r>
            <a:r>
              <a:rPr lang="en-US" sz="2500" b="1" i="1" dirty="0">
                <a:solidFill>
                  <a:schemeClr val="tx1"/>
                </a:solidFill>
              </a:rPr>
              <a:t>“ </a:t>
            </a:r>
            <a:r>
              <a:rPr lang="ro-RO" sz="2500" b="1" i="1" dirty="0" smtClean="0">
                <a:solidFill>
                  <a:schemeClr val="tx1"/>
                </a:solidFill>
              </a:rPr>
              <a:t>Împrumut </a:t>
            </a:r>
            <a:r>
              <a:rPr lang="ro-RO" sz="2500" b="1" i="1" dirty="0">
                <a:solidFill>
                  <a:schemeClr val="tx1"/>
                </a:solidFill>
              </a:rPr>
              <a:t>pe termen </a:t>
            </a:r>
            <a:r>
              <a:rPr lang="ro-RO" sz="2500" b="1" i="1" dirty="0" smtClean="0">
                <a:solidFill>
                  <a:schemeClr val="tx1"/>
                </a:solidFill>
              </a:rPr>
              <a:t>lung</a:t>
            </a:r>
            <a:r>
              <a:rPr lang="en-US" sz="2500" b="1" i="1" dirty="0" smtClean="0">
                <a:solidFill>
                  <a:schemeClr val="tx1"/>
                </a:solidFill>
              </a:rPr>
              <a:t>“</a:t>
            </a:r>
            <a:r>
              <a:rPr lang="ro-RO" sz="2500" b="1" i="1" dirty="0" smtClean="0">
                <a:solidFill>
                  <a:schemeClr val="tx1"/>
                </a:solidFill>
              </a:rPr>
              <a:t>.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vi-VN" sz="2500" b="1" i="1" dirty="0">
                <a:solidFill>
                  <a:schemeClr val="tx1"/>
                </a:solidFill>
              </a:rPr>
              <a:t/>
            </a:r>
            <a:br>
              <a:rPr lang="vi-VN" sz="2500" b="1" i="1" dirty="0">
                <a:solidFill>
                  <a:schemeClr val="tx1"/>
                </a:solidFill>
              </a:rPr>
            </a:br>
            <a:endParaRPr lang="ro-RO" sz="2500" b="1" i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41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8688"/>
            <a:ext cx="6449567" cy="30478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Банковские кредиты и займы отражены в следующих формулах бухгалтерского учета </a:t>
            </a:r>
            <a:r>
              <a:rPr lang="ro-RO" sz="2500" dirty="0" smtClean="0">
                <a:solidFill>
                  <a:schemeClr val="tx1"/>
                </a:solidFill>
              </a:rPr>
              <a:t>: 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ro-RO" sz="2800" b="1" i="1" dirty="0">
                <a:solidFill>
                  <a:schemeClr val="tx1"/>
                </a:solidFill>
              </a:rPr>
              <a:t>Dt    </a:t>
            </a:r>
            <a:r>
              <a:rPr lang="ro-RO" sz="2800" b="1" i="1" dirty="0" smtClean="0">
                <a:solidFill>
                  <a:schemeClr val="tx1"/>
                </a:solidFill>
              </a:rPr>
              <a:t>241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242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243 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ro-RO" sz="2800" b="1" i="1" dirty="0" smtClean="0">
                <a:solidFill>
                  <a:schemeClr val="tx1"/>
                </a:solidFill>
              </a:rPr>
              <a:t>Ct   511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512</a:t>
            </a:r>
            <a:r>
              <a:rPr lang="en-US" sz="2800" b="1" i="1" dirty="0" smtClean="0">
                <a:solidFill>
                  <a:schemeClr val="tx1"/>
                </a:solidFill>
              </a:rPr>
              <a:t>, 4</a:t>
            </a:r>
            <a:r>
              <a:rPr lang="ro-RO" sz="2800" b="1" i="1" dirty="0" smtClean="0">
                <a:solidFill>
                  <a:schemeClr val="tx1"/>
                </a:solidFill>
              </a:rPr>
              <a:t>11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412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513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ro-RO" sz="2800" b="1" i="1" dirty="0" smtClean="0">
                <a:solidFill>
                  <a:schemeClr val="tx1"/>
                </a:solidFill>
              </a:rPr>
              <a:t>413</a:t>
            </a:r>
            <a:r>
              <a:rPr lang="en-US" sz="2800" b="1" i="1" dirty="0" smtClean="0">
                <a:solidFill>
                  <a:schemeClr val="tx1"/>
                </a:solidFill>
              </a:rPr>
              <a:t>, etc.</a:t>
            </a:r>
            <a:endParaRPr lang="ro-RO" sz="28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Учет долгосрочных и краткосрочных коммерческих долгов </a:t>
            </a:r>
            <a:r>
              <a:rPr lang="it-IT" sz="3200" b="1" dirty="0" smtClean="0">
                <a:solidFill>
                  <a:srgbClr val="002060"/>
                </a:solidFill>
              </a:rPr>
              <a:t>: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ro-RO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u="sng" dirty="0">
                <a:solidFill>
                  <a:schemeClr val="tx1"/>
                </a:solidFill>
              </a:rPr>
              <a:t>Коммерческие </a:t>
            </a:r>
            <a:r>
              <a:rPr lang="ru-RU" sz="2800" b="1" u="sng" dirty="0" smtClean="0">
                <a:solidFill>
                  <a:schemeClr val="tx1"/>
                </a:solidFill>
              </a:rPr>
              <a:t>обязательства </a:t>
            </a:r>
            <a:r>
              <a:rPr lang="ru-RU" sz="2800" dirty="0">
                <a:solidFill>
                  <a:schemeClr val="tx1"/>
                </a:solidFill>
              </a:rPr>
              <a:t>включают обязательства по платежам предприятия перед поставщиками, подрядчиками и другими кредиторами за </a:t>
            </a:r>
            <a:r>
              <a:rPr lang="ru-RU" sz="2800" dirty="0" smtClean="0">
                <a:solidFill>
                  <a:schemeClr val="tx1"/>
                </a:solidFill>
              </a:rPr>
              <a:t>приобретенные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активы, полученные </a:t>
            </a:r>
            <a:r>
              <a:rPr lang="ru-RU" sz="2800" dirty="0" smtClean="0">
                <a:solidFill>
                  <a:schemeClr val="tx1"/>
                </a:solidFill>
              </a:rPr>
              <a:t>авансы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услуги предприятия</a:t>
            </a:r>
            <a:r>
              <a:rPr lang="ro-RO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o-RO" sz="28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5" y="4227828"/>
            <a:ext cx="2140680" cy="19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9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1782</TotalTime>
  <Words>197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GIZ_Banner_Kopfzeile-Ausland (3)</vt:lpstr>
      <vt:lpstr>Учебный курс для сотрудников операторов  „Apă-Canal”  Модуль 13: Актуальные проблемы учета и налогообложения транспортных средств и механизмов. Налоговые изменения в Республике Молдова на 2017 год.  Сессия 6: Учет Долгосрочных и краткосрочных обязательств (транспортные средства и механизмы)  Expert conf. univ. dr. Margareta Vîrcolici lector superior Lidia Surdu  28-29-30 ноябрь 2017, Кишинев</vt:lpstr>
      <vt:lpstr>Цели :  O1 Определение и структура обязательств; O2 Учет долгосрочных и краткосрочных финансовых обязательств; O3 Учет долгосрочных и краткосрочных коммерческих обязательств.</vt:lpstr>
      <vt:lpstr>Определение и структура долгов :   Обязательства представляют собой обязанность по оплате предприятия поставщиками за товары и услуги, предоставляемые сотрудникам, занятым на оплату труда, государству в отношении уплаты налогов и сборов другим юридическим и физическим лицам.</vt:lpstr>
      <vt:lpstr> Задолженность регистрируется и может отражаться в балансе при соблюдении следующих условий : 1. Существует вероятность будущего уменьшения активов (денег и других активов), которые имеют экономические преимущества; 2. Сумма долга  определяется  с точностью. </vt:lpstr>
      <vt:lpstr>В учете долги отражаются по принципу начисления  (principiului specializării exerciţiilor ), независимо от момента перечисления денежных средств.   Финансовые отчеты, подготовленные на основе принципа специализации упражнений, информируют пользователей не только о прошлых транзакциях, но и о будущих платежных обязательствах денежных средств.  Затруднения, звязаные с этим принципом в отрасли…. </vt:lpstr>
      <vt:lpstr>Учет долгосрочных и краткосрочных финансовых обязательств :  Долги финансовые кредиты включают кредиты и займы.  Кредиты поступают от финансовых учреждений, а кредиты могут быть получены от предприятий, физических лиц и персонала предприятия.  В зависимости от срока погашения банковские кредиты и займы могут быть краткосрочными и долгосрочными.  Кредиты и кредиты могут быть получены непосредственно наличными в результате заключения кредитного или кредитного соглашения между кредитором и заемщиком. Кредиты и кредиты также могут быть получены в иностранной валюте. </vt:lpstr>
      <vt:lpstr>Для учета краткосрочных и долгосрочных банковских кредитов предназначены следующие счета:  511 “Credite bancare pe termen scurt”  411 “Credite bancare pe lung scurt“.   Для учета краткосрочных и долгосрочных займов предназначены следующие счета:          512 “ Împrumut pe termen scurt“          412 “ Împrumut pe termen lung“.  </vt:lpstr>
      <vt:lpstr> Банковские кредиты и займы отражены в следующих формулах бухгалтерского учета :  Dt    241, 242, 243  Ct   511, 512, 411, 412, 513, 413, etc.</vt:lpstr>
      <vt:lpstr>Учет долгосрочных и краткосрочных коммерческих долгов :  Коммерческие обязательства включают обязательства по платежам предприятия перед поставщиками, подрядчиками и другими кредиторами за приобретенные  активы, полученные авансы  и услуги предприятия. </vt:lpstr>
      <vt:lpstr>  Аналитический отчет о коммерческих долгах проводится по поставщикам, подрядчикам, кредиторам, срокам появления и погашения задолженности. Счета 521 „Datorii comerciale cirente”   522 „Datorii curente fata de partile afiliate ” 523 „Avansuri primite curente” 544 “Alte datorii curente”. </vt:lpstr>
      <vt:lpstr>1. По безналичному расчету:          Dt 521, 522, 544, etc         Ct 242, 243 2. С учетом авансов:        Dt 521, 522, 544, etc       Ct 224. Затруднения в данной отрасли : 1.   2. </vt:lpstr>
      <vt:lpstr> Начисление штрафов, пени, и т.д.: Dt  714  Ct 521 ,522, 544, etc.  Данные расходы налогооблагаемы?  а) ДА б) НЕТ</vt:lpstr>
      <vt:lpstr>1. Сумма полученных авансов : Dt   241, 242, 243 Ct   523  2. Сумма НДС по полученным авансам : Dt   225  Ct   534  3. При погашении суммы НДС по полученному авансу : Dt   534  Ct   242  4. Сумма НДС, уплаченная авансом, переносится на сумму, рассчитанную на стоимость поставок : Dt   534  Ct  225 .   </vt:lpstr>
      <vt:lpstr>В данной отрасли замечаем следующие затруднения: 1. 2. 3. 4.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182</cp:revision>
  <cp:lastPrinted>2017-06-05T10:38:21Z</cp:lastPrinted>
  <dcterms:created xsi:type="dcterms:W3CDTF">2013-09-05T11:54:56Z</dcterms:created>
  <dcterms:modified xsi:type="dcterms:W3CDTF">2017-12-06T07:48:17Z</dcterms:modified>
</cp:coreProperties>
</file>