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4"/>
  </p:sldMasterIdLst>
  <p:notesMasterIdLst>
    <p:notesMasterId r:id="rId25"/>
  </p:notesMasterIdLst>
  <p:handoutMasterIdLst>
    <p:handoutMasterId r:id="rId26"/>
  </p:handoutMasterIdLst>
  <p:sldIdLst>
    <p:sldId id="276" r:id="rId5"/>
    <p:sldId id="407" r:id="rId6"/>
    <p:sldId id="408" r:id="rId7"/>
    <p:sldId id="409" r:id="rId8"/>
    <p:sldId id="410" r:id="rId9"/>
    <p:sldId id="412" r:id="rId10"/>
    <p:sldId id="411" r:id="rId11"/>
    <p:sldId id="420" r:id="rId12"/>
    <p:sldId id="426" r:id="rId13"/>
    <p:sldId id="424" r:id="rId14"/>
    <p:sldId id="425" r:id="rId15"/>
    <p:sldId id="422" r:id="rId16"/>
    <p:sldId id="413" r:id="rId17"/>
    <p:sldId id="417" r:id="rId18"/>
    <p:sldId id="416" r:id="rId19"/>
    <p:sldId id="418" r:id="rId20"/>
    <p:sldId id="419" r:id="rId21"/>
    <p:sldId id="414" r:id="rId22"/>
    <p:sldId id="415" r:id="rId23"/>
    <p:sldId id="423" r:id="rId24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E0E"/>
    <a:srgbClr val="990000"/>
    <a:srgbClr val="317F51"/>
    <a:srgbClr val="2A0783"/>
    <a:srgbClr val="6E6452"/>
    <a:srgbClr val="E5DBA1"/>
    <a:srgbClr val="BABA93"/>
    <a:srgbClr val="BABB93"/>
    <a:srgbClr val="DEDEA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344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E548-DF9B-4E76-ACA4-911F7D69B6F5}" type="slidenum">
              <a:rPr lang="de-DE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16/09/2019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2.jpeg"/><Relationship Id="rId5" Type="http://schemas.openxmlformats.org/officeDocument/2006/relationships/image" Target="../media/image11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10.pn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9.png"/><Relationship Id="rId7" Type="http://schemas.openxmlformats.org/officeDocument/2006/relationships/image" Target="../media/image37.jpg"/><Relationship Id="rId12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1.jpeg"/><Relationship Id="rId5" Type="http://schemas.openxmlformats.org/officeDocument/2006/relationships/image" Target="../media/image11.png"/><Relationship Id="rId10" Type="http://schemas.openxmlformats.org/officeDocument/2006/relationships/image" Target="../media/image40.jpg"/><Relationship Id="rId4" Type="http://schemas.openxmlformats.org/officeDocument/2006/relationships/image" Target="../media/image10.png"/><Relationship Id="rId9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5"/>
          <p:cNvSpPr>
            <a:spLocks noGrp="1"/>
          </p:cNvSpPr>
          <p:nvPr>
            <p:ph type="title"/>
          </p:nvPr>
        </p:nvSpPr>
        <p:spPr>
          <a:xfrm>
            <a:off x="299545" y="1879451"/>
            <a:ext cx="8562132" cy="2808971"/>
          </a:xfrm>
        </p:spPr>
        <p:txBody>
          <a:bodyPr/>
          <a:lstStyle/>
          <a:p>
            <a:pPr algn="ctr"/>
            <a:r>
              <a:rPr lang="ro-RO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Instruirea personalului în cadrul IFCAAC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Institutului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Formare Continuă în </a:t>
            </a:r>
            <a: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Alimentării cu Apă și </a:t>
            </a:r>
            <a: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Canalizării </a:t>
            </a:r>
            <a:b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membrii </a:t>
            </a:r>
            <a:b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Asociației ”Moldova Apă-Canal”</a:t>
            </a: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Implementat de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F:\Branding\EU\ja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:\b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648" y="5563206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6947027" y="5409892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427152" y="5399463"/>
            <a:ext cx="6683585" cy="215900"/>
          </a:xfrm>
          <a:prstGeom prst="rect">
            <a:avLst/>
          </a:prstGeom>
          <a:noFill/>
          <a:ln w="31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49" y="5507413"/>
            <a:ext cx="1071880" cy="1071880"/>
          </a:xfrm>
          <a:prstGeom prst="rect">
            <a:avLst/>
          </a:prstGeom>
        </p:spPr>
      </p:pic>
      <p:pic>
        <p:nvPicPr>
          <p:cNvPr id="14" name="Picture 13" descr="D:\Users\Desktop\logotyp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64" y="5850359"/>
            <a:ext cx="1958975" cy="5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fcaac_logo0200p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f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863" y="1697096"/>
            <a:ext cx="809157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de instruire anul </a:t>
            </a:r>
            <a:r>
              <a:rPr lang="ro-MD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ro-MD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13: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Problemele actuale de contabilitate și impozitare a mijloacelor de transport și a mecanismelor. Modificările fiscale în Republica Moldova pentru anul 2017.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14: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Acte legislative și normative în domeniul alimentării cu apă și de canalizare.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15: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Protecția muncii în cadrul operatorilor de alimentare cu apă și de canalizare.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1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842" y="1584062"/>
            <a:ext cx="839609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de instruire anul </a:t>
            </a:r>
            <a:r>
              <a:rPr lang="ro-MD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2A:</a:t>
            </a: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și exploatarea rețelelor de alimentare cu apă și canalizare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16:</a:t>
            </a: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energetic și automatizarea proceselor în sistemele de alimentare cu apă și de canalizare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17:</a:t>
            </a: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și exploatarea stațiilor de epurare a apelor uzate și stațiilor de tratare a apei naturale.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1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15"/>
          <p:cNvSpPr>
            <a:spLocks noGrp="1"/>
          </p:cNvSpPr>
          <p:nvPr>
            <p:ph type="title"/>
          </p:nvPr>
        </p:nvSpPr>
        <p:spPr>
          <a:xfrm>
            <a:off x="838631" y="1837960"/>
            <a:ext cx="7776000" cy="698939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rgbClr val="B60E0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Beneficiarii </a:t>
            </a:r>
            <a:r>
              <a:rPr lang="ro-RO" sz="3200" b="1" dirty="0">
                <a:solidFill>
                  <a:srgbClr val="B60E0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sesiunilor de instruire:</a:t>
            </a:r>
            <a:r>
              <a:rPr lang="ro-RO" sz="3200" b="1" dirty="0">
                <a:solidFill>
                  <a:srgbClr val="B6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>
                <a:solidFill>
                  <a:srgbClr val="B60E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>
                <a:solidFill>
                  <a:srgbClr val="B6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>
                <a:solidFill>
                  <a:srgbClr val="B60E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b="1" dirty="0">
              <a:solidFill>
                <a:srgbClr val="B60E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270" y="2536899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reprezentanții </a:t>
            </a:r>
            <a:r>
              <a:rPr lang="ro-RO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Întreprinderilor </a:t>
            </a: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</a:t>
            </a:r>
            <a:r>
              <a:rPr lang="ro-RO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prestare a serviciului de alimentare </a:t>
            </a: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 apă și de canalizare 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urban</a:t>
            </a: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rurali</a:t>
            </a:r>
            <a:endParaRPr lang="ro-RO" sz="2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ro-RO" sz="2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</a:t>
            </a:r>
            <a:r>
              <a:rPr lang="ro-RO" sz="26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zentanți</a:t>
            </a: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 </a:t>
            </a:r>
            <a:r>
              <a:rPr lang="ro-RO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Autorităților </a:t>
            </a:r>
            <a:r>
              <a:rPr lang="ro-RO" sz="2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ro-RO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ublice </a:t>
            </a:r>
            <a:r>
              <a:rPr lang="ro-RO" sz="2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ro-RO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ocale</a:t>
            </a:r>
            <a:endParaRPr lang="ro-RO" sz="2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o-RO" sz="2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reprezentanti ai Agențiilor pentru Dezvoltare Regională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o-RO" sz="26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 ai Autoritățile Publice Centrale</a:t>
            </a:r>
            <a:endParaRPr lang="en-BZ" sz="26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0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8" y="1675497"/>
            <a:ext cx="7017326" cy="46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8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677167"/>
            <a:ext cx="7597031" cy="456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0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1653073"/>
            <a:ext cx="6921499" cy="47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2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" y="3146257"/>
            <a:ext cx="2245494" cy="34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t="25584" r="26427" b="29328"/>
          <a:stretch/>
        </p:blipFill>
        <p:spPr bwMode="auto">
          <a:xfrm>
            <a:off x="4569984" y="4932315"/>
            <a:ext cx="2218744" cy="1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140475" y="1779250"/>
            <a:ext cx="4853522" cy="79150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FORMATORI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4811" r="31284" b="24701"/>
          <a:stretch/>
        </p:blipFill>
        <p:spPr bwMode="auto">
          <a:xfrm>
            <a:off x="2331793" y="3154407"/>
            <a:ext cx="2164912" cy="168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88" y="3154407"/>
            <a:ext cx="2130167" cy="1597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" b="2205"/>
          <a:stretch/>
        </p:blipFill>
        <p:spPr>
          <a:xfrm>
            <a:off x="6865010" y="4932315"/>
            <a:ext cx="2140445" cy="1634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92" y="3154407"/>
            <a:ext cx="2255754" cy="1691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78" y="4932315"/>
            <a:ext cx="2187633" cy="163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10" y="1409918"/>
            <a:ext cx="2173957" cy="1628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3962" r="3126" b="3936"/>
          <a:stretch/>
        </p:blipFill>
        <p:spPr>
          <a:xfrm>
            <a:off x="95528" y="1413612"/>
            <a:ext cx="2189020" cy="16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62" y="1825109"/>
            <a:ext cx="2888421" cy="2160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" y="1825109"/>
            <a:ext cx="2882991" cy="216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" y="4035517"/>
            <a:ext cx="2938557" cy="2202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04" y="1888380"/>
            <a:ext cx="2882992" cy="2160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80" y="4122642"/>
            <a:ext cx="2904908" cy="21786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21" y="4129480"/>
            <a:ext cx="2895791" cy="21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15"/>
          <p:cNvSpPr>
            <a:spLocks noGrp="1"/>
          </p:cNvSpPr>
          <p:nvPr>
            <p:ph type="title"/>
          </p:nvPr>
        </p:nvSpPr>
        <p:spPr>
          <a:xfrm>
            <a:off x="519841" y="1665258"/>
            <a:ext cx="8094789" cy="43157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o-RO" sz="31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</a:t>
            </a:r>
            <a:r>
              <a:rPr lang="en-US" sz="31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3100" b="1" dirty="0" smtClean="0">
                <a:solidFill>
                  <a:srgbClr val="B6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Instruirile </a:t>
            </a:r>
            <a:r>
              <a:rPr lang="ro-RO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grup organizate de IFCAAC (UTM) și AMAC, în cooperare cu GIZ vor contribui la creșterea ponderii personalului calificat al operatorilor </a:t>
            </a:r>
            <a:r>
              <a:rPr lang="en-GB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 – Canal” din R.Moldova, fiind totodată și un criteriu important pentru eliberarea licențelor din domeniul Alimentării cu Apă și </a:t>
            </a:r>
            <a:r>
              <a:rPr lang="ro-RO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  <a:r>
              <a:rPr lang="en-GB" sz="27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27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de-DE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6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6" y="1553445"/>
            <a:ext cx="8978624" cy="50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01980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10277" r="16013" b="14791"/>
          <a:stretch/>
        </p:blipFill>
        <p:spPr>
          <a:xfrm>
            <a:off x="407195" y="1359574"/>
            <a:ext cx="4164798" cy="2668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-301" b="3987"/>
          <a:stretch/>
        </p:blipFill>
        <p:spPr>
          <a:xfrm>
            <a:off x="415635" y="4097142"/>
            <a:ext cx="4156357" cy="2677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r="4369" b="14065"/>
          <a:stretch/>
        </p:blipFill>
        <p:spPr>
          <a:xfrm>
            <a:off x="4844272" y="1359574"/>
            <a:ext cx="3936361" cy="5510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959927" y="1981200"/>
            <a:ext cx="3820706" cy="720436"/>
          </a:xfrm>
          <a:prstGeom prst="rect">
            <a:avLst/>
          </a:prstGeom>
          <a:solidFill>
            <a:srgbClr val="B60E0E">
              <a:alpha val="12941"/>
            </a:srgbClr>
          </a:solidFill>
          <a:ln w="9525" cap="flat" cmpd="sng" algn="ctr">
            <a:solidFill>
              <a:srgbClr val="990000">
                <a:alpha val="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As a federal enterprise, GIZ supports the German Government in achieving its objectives in the field of international cooperation for sustainable development.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Published by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Deutsche </a:t>
            </a: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Gesellschaft für</a:t>
            </a:r>
            <a:b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Internationale Zusammenarbeit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Registered offices, Bonn and Eschborn, Germany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‘Modernization of Local Public Services in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the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Republic of Moldova’ Project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Chișinau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66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Bernardazzi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st.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 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  + 373 22 00-02-38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	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2"/>
              </a:rPr>
              <a:t>www.giz.de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425825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002060"/>
                </a:solidFill>
              </a:rPr>
              <a:t>Vă mulțumim pentru atenție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pic>
        <p:nvPicPr>
          <p:cNvPr id="109575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0" y="-8792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Implementat de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55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79450" y="1073345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4470" y="1872714"/>
            <a:ext cx="58972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ro-RO" sz="2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pregătirea resurselor umane 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calificate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pentru domeniul alimentarii cu apa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şi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canalizare;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d) actualizarea cunoștințelor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şi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perfecționarea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pregătirii profesionale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ocupația de bază, precum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şi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ocupații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nrudite;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e) 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recalificarea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determinata de restructurarea ramurii, de mobilitatea sociala sau de modificări ale capacității de munca;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70" y="2082052"/>
            <a:ext cx="2523171" cy="1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34" y="4461164"/>
            <a:ext cx="2192108" cy="18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3792" y="1442677"/>
            <a:ext cx="6021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2800" kern="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Obiectivele principale ale </a:t>
            </a:r>
            <a:r>
              <a:rPr lang="en-US" sz="2800" kern="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IFCAAC</a:t>
            </a:r>
            <a:r>
              <a:rPr lang="ro-RO" sz="2800" kern="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o-RO" sz="2800" b="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5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15"/>
          <p:cNvSpPr>
            <a:spLocks noGrp="1"/>
          </p:cNvSpPr>
          <p:nvPr>
            <p:ph type="title"/>
          </p:nvPr>
        </p:nvSpPr>
        <p:spPr>
          <a:xfrm>
            <a:off x="34880" y="1714349"/>
            <a:ext cx="8935962" cy="2259667"/>
          </a:xfrm>
        </p:spPr>
        <p:txBody>
          <a:bodyPr>
            <a:noAutofit/>
          </a:bodyPr>
          <a:lstStyle/>
          <a:p>
            <a:pPr algn="ctr"/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 Național </a:t>
            </a:r>
            <a:b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Creștere a Capacităților </a:t>
            </a:r>
            <a:r>
              <a:rPr lang="ro-RO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Operatorilor in 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  Alimentării cu Apă și de Canalizare</a:t>
            </a:r>
            <a:endParaRPr lang="de-D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05" y="4012210"/>
            <a:ext cx="2709336" cy="203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67" y="4497134"/>
            <a:ext cx="2949699" cy="1962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0" y="4012210"/>
            <a:ext cx="2947069" cy="19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15"/>
          <p:cNvSpPr>
            <a:spLocks noGrp="1"/>
          </p:cNvSpPr>
          <p:nvPr>
            <p:ph type="title"/>
          </p:nvPr>
        </p:nvSpPr>
        <p:spPr>
          <a:xfrm>
            <a:off x="364265" y="2089331"/>
            <a:ext cx="8405937" cy="2348189"/>
          </a:xfrm>
        </p:spPr>
        <p:txBody>
          <a:bodyPr>
            <a:normAutofit/>
          </a:bodyPr>
          <a:lstStyle/>
          <a:p>
            <a:pPr algn="just"/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Asigurarea consolidării și dezvoltării capacităților 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administrare și exploatare tehnică a sistemelor de AAC, 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ale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</a:t>
            </a:r>
            <a:r>
              <a:rPr lang="ro-RO" sz="28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ților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Operatorilor 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urbani și rurali </a:t>
            </a:r>
            <a:r>
              <a:rPr lang="ro-RO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 prestează servicii</a:t>
            </a:r>
            <a:endParaRPr lang="de-DE" sz="28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447" y="4302993"/>
            <a:ext cx="2773160" cy="2079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42" y="4397066"/>
            <a:ext cx="2968365" cy="222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7491"/>
          <a:stretch/>
        </p:blipFill>
        <p:spPr>
          <a:xfrm>
            <a:off x="81621" y="4302993"/>
            <a:ext cx="3132381" cy="2076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6374" y="1493937"/>
            <a:ext cx="416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kern="0" dirty="0">
                <a:solidFill>
                  <a:srgbClr val="B60E0E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Obiectivul Programului:</a:t>
            </a:r>
            <a:endParaRPr lang="ro-RO" dirty="0">
              <a:solidFill>
                <a:srgbClr val="B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5" descr="C:\Users\statia2\Desktop\modules jpg\modu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520"/>
            <a:ext cx="869783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4"/>
          <p:cNvSpPr/>
          <p:nvPr/>
        </p:nvSpPr>
        <p:spPr>
          <a:xfrm rot="720000">
            <a:off x="3450110" y="3676178"/>
            <a:ext cx="1146083" cy="105118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dirty="0">
                <a:solidFill>
                  <a:schemeClr val="bg1"/>
                </a:solidFill>
              </a:rPr>
              <a:t>6 </a:t>
            </a:r>
            <a:endParaRPr lang="ro-RO" sz="1900" dirty="0" smtClean="0">
              <a:solidFill>
                <a:schemeClr val="bg1"/>
              </a:solidFill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1900" dirty="0" smtClean="0">
                <a:solidFill>
                  <a:schemeClr val="bg1"/>
                </a:solidFill>
              </a:rPr>
              <a:t>M</a:t>
            </a:r>
            <a:r>
              <a:rPr lang="en-US" sz="1900" dirty="0" err="1">
                <a:solidFill>
                  <a:schemeClr val="bg1"/>
                </a:solidFill>
              </a:rPr>
              <a:t>odule</a:t>
            </a:r>
            <a:r>
              <a:rPr lang="ro-RO" sz="1900" dirty="0">
                <a:solidFill>
                  <a:schemeClr val="bg1"/>
                </a:solidFill>
              </a:rPr>
              <a:t> de instruire</a:t>
            </a:r>
          </a:p>
        </p:txBody>
      </p:sp>
      <p:sp>
        <p:nvSpPr>
          <p:cNvPr id="16" name="TextBox 15"/>
          <p:cNvSpPr txBox="1"/>
          <p:nvPr/>
        </p:nvSpPr>
        <p:spPr>
          <a:xfrm rot="720000">
            <a:off x="3535781" y="2669551"/>
            <a:ext cx="148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2015</a:t>
            </a:r>
            <a:endParaRPr lang="ro-RO" sz="2000" dirty="0">
              <a:solidFill>
                <a:schemeClr val="accent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 rot="720000">
            <a:off x="5209903" y="3714303"/>
            <a:ext cx="1212401" cy="1334215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1900" dirty="0">
                <a:solidFill>
                  <a:srgbClr val="002060"/>
                </a:solidFill>
              </a:rPr>
              <a:t>6</a:t>
            </a:r>
            <a:endParaRPr lang="en-US" sz="1900" dirty="0">
              <a:solidFill>
                <a:srgbClr val="002060"/>
              </a:solidFill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1900" dirty="0">
                <a:solidFill>
                  <a:srgbClr val="002060"/>
                </a:solidFill>
              </a:rPr>
              <a:t>M</a:t>
            </a:r>
            <a:r>
              <a:rPr lang="en-US" sz="1900" dirty="0" err="1" smtClean="0">
                <a:solidFill>
                  <a:srgbClr val="002060"/>
                </a:solidFill>
              </a:rPr>
              <a:t>odule</a:t>
            </a:r>
            <a:r>
              <a:rPr lang="ro-RO" sz="1900" dirty="0" smtClean="0">
                <a:solidFill>
                  <a:srgbClr val="002060"/>
                </a:solidFill>
              </a:rPr>
              <a:t> </a:t>
            </a:r>
            <a:r>
              <a:rPr lang="ro-RO" sz="1900" dirty="0">
                <a:solidFill>
                  <a:srgbClr val="002060"/>
                </a:solidFill>
              </a:rPr>
              <a:t>de instruire</a:t>
            </a:r>
          </a:p>
        </p:txBody>
      </p:sp>
      <p:sp>
        <p:nvSpPr>
          <p:cNvPr id="18" name="Rounded Rectangle 4"/>
          <p:cNvSpPr/>
          <p:nvPr/>
        </p:nvSpPr>
        <p:spPr>
          <a:xfrm rot="720000">
            <a:off x="6392995" y="4060606"/>
            <a:ext cx="1706277" cy="130401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2000" dirty="0" smtClean="0">
                <a:solidFill>
                  <a:srgbClr val="317F51"/>
                </a:solidFill>
              </a:rPr>
              <a:t>5</a:t>
            </a: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17F51"/>
                </a:solidFill>
              </a:rPr>
              <a:t> </a:t>
            </a:r>
            <a:r>
              <a:rPr lang="ro-RO" sz="2000" dirty="0">
                <a:solidFill>
                  <a:srgbClr val="317F51"/>
                </a:solidFill>
              </a:rPr>
              <a:t>M</a:t>
            </a:r>
            <a:r>
              <a:rPr lang="en-US" sz="2000" dirty="0" err="1">
                <a:solidFill>
                  <a:srgbClr val="317F51"/>
                </a:solidFill>
              </a:rPr>
              <a:t>odule</a:t>
            </a:r>
            <a:r>
              <a:rPr lang="ro-RO" sz="2000" dirty="0">
                <a:solidFill>
                  <a:srgbClr val="317F51"/>
                </a:solidFill>
              </a:rPr>
              <a:t> </a:t>
            </a:r>
            <a:endParaRPr lang="ro-RO" sz="2000" dirty="0" smtClean="0">
              <a:solidFill>
                <a:srgbClr val="317F51"/>
              </a:solidFill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2000" dirty="0" smtClean="0">
                <a:solidFill>
                  <a:srgbClr val="317F51"/>
                </a:solidFill>
              </a:rPr>
              <a:t>de </a:t>
            </a: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2000" dirty="0" smtClean="0">
                <a:solidFill>
                  <a:srgbClr val="317F51"/>
                </a:solidFill>
              </a:rPr>
              <a:t>instruire</a:t>
            </a:r>
            <a:endParaRPr lang="ro-RO" sz="2000" dirty="0">
              <a:solidFill>
                <a:srgbClr val="317F5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720000">
            <a:off x="6680827" y="3092998"/>
            <a:ext cx="151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17F51"/>
                </a:solidFill>
              </a:rPr>
              <a:t>201</a:t>
            </a:r>
            <a:r>
              <a:rPr lang="ro-RO" sz="2000" dirty="0" smtClean="0">
                <a:solidFill>
                  <a:srgbClr val="317F51"/>
                </a:solidFill>
              </a:rPr>
              <a:t>8</a:t>
            </a:r>
            <a:r>
              <a:rPr lang="en-US" sz="2000" dirty="0" smtClean="0">
                <a:solidFill>
                  <a:srgbClr val="317F51"/>
                </a:solidFill>
              </a:rPr>
              <a:t>-201</a:t>
            </a:r>
            <a:r>
              <a:rPr lang="ro-RO" sz="2000" dirty="0" smtClean="0">
                <a:solidFill>
                  <a:srgbClr val="317F51"/>
                </a:solidFill>
              </a:rPr>
              <a:t>9</a:t>
            </a:r>
            <a:endParaRPr lang="ro-RO" sz="2000" dirty="0">
              <a:solidFill>
                <a:srgbClr val="317F5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720000">
            <a:off x="5149196" y="2835167"/>
            <a:ext cx="15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2016</a:t>
            </a:r>
            <a:r>
              <a:rPr lang="ro-RO" sz="2000" dirty="0" smtClean="0">
                <a:solidFill>
                  <a:srgbClr val="002060"/>
                </a:solidFill>
              </a:rPr>
              <a:t>-2017</a:t>
            </a:r>
            <a:endParaRPr lang="ro-R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288" y="1991883"/>
            <a:ext cx="85286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de instruire anul </a:t>
            </a:r>
            <a:r>
              <a:rPr lang="ro-MD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clienților și relațiile publice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2: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rețelelor de alimentare cu apă și de canalizare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3: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financiar. Determinarea, aprobarea și aplicarea tarifelor de alimentare cu apă și de canalizare pentru consumatori 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4: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calității apei și apelor uzate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5: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Planificarea strategică. Indicatori de calitate a serviciului public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6: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proiectelor de investiții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5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565" y="1714349"/>
            <a:ext cx="839609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de instruire anul </a:t>
            </a:r>
            <a:r>
              <a:rPr lang="ro-MD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ro-MD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7: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Legislația națională și internațională în domeniul serviciilor abonați pentru Operatorii ”Apă – Canal”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8: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Aspecte tehnice în funcționarea direcțiilor Relații cu clienții pentru Operatorii ”Apă – Canal”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9: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Contractarea privind furnizarea/prestarea serviciului public de alimentare cu apă și canalizare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/>
              <a:t>DH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16/09/2019</a:t>
            </a:fld>
            <a:endParaRPr lang="de-DE">
              <a:cs typeface="Arial" charset="0"/>
            </a:endParaRPr>
          </a:p>
        </p:txBody>
      </p: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7904041" y="479486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Implementat de</a:t>
            </a:r>
            <a:endParaRPr lang="ro-RO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9557" r="12494" b="5119"/>
          <a:stretch>
            <a:fillRect/>
          </a:stretch>
        </p:blipFill>
        <p:spPr bwMode="auto">
          <a:xfrm>
            <a:off x="218540" y="278945"/>
            <a:ext cx="1209676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fcaac_logo02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8" y="308762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92" y="37910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61" y="494436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92" y="399262"/>
            <a:ext cx="6238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842" y="1119553"/>
            <a:ext cx="8094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01" y="1653073"/>
            <a:ext cx="82350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de instruire anul </a:t>
            </a:r>
            <a:r>
              <a:rPr lang="ro-MD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ro-MD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10: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Accesarea investițiilor și acțiunile elaborării și implementării unui proiect de execuție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11: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Procedurile de achiziție a bunurilor, lucrărilor și serviciilor utilizate în activitatea titularilor de licențe din sectorul apă și canalizare</a:t>
            </a:r>
            <a:b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Modulul 12: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Managementul resurselor umane din cadrul operatorilor serviciilor de alimentare cu apă și canalizare.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7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Component xmlns="1aa55a0b-0a67-4782-a065-6eba4e0e353c">Template</Component><Expert xmlns="$ListId:STM Documents;" xsi:nil="true"/><_Status_ROOT xmlns="http://schemas.microsoft.com/sharepoint/v3/fields">Not Started</_Status_ROOT><Mission0 xmlns="7d6d0431-8c56-415f-8486-bab1e8b5c9af">63</Mission0></documentManagement></p:properties>
</file>

<file path=customXml/item2.xml><?xml version="1.0" encoding="utf-8"?><ct:contentTypeSchema ct:_="" ma:_="" ma:contentTypeName="Document" ma:contentTypeID="0x0101004969C18DB407E842A4AB9792F7B9E390" ma:contentTypeVersion="2" ma:contentTypeDescription="Create a new document." ma:contentTypeScope="" ma:versionID="5488f31937291764415c795c80949f4d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24777cb04497979614b6e160e49707af" ns2:_="" ns3:_="" ns4:_="" ns5:_="" xmlns:xsd="http://www.w3.org/2001/XMLSchema" xmlns:xs="http://www.w3.org/2001/XMLSchema" xmlns:p="http://schemas.microsoft.com/office/2006/metadata/properties" xmlns:ns2="$ListId:STM Documents;" xmlns:ns3="http://schemas.microsoft.com/sharepoint/v3/fields" xmlns:ns4="7d6d0431-8c56-415f-8486-bab1e8b5c9af" xmlns:ns5="1aa55a0b-0a67-4782-a065-6eba4e0e353c">
<xsd:import namespace="$ListId:STM Documents;"/>
<xsd:import namespace="http://schemas.microsoft.com/sharepoint/v3/fields"/>
<xsd:import namespace="7d6d0431-8c56-415f-8486-bab1e8b5c9af"/>
<xsd:import namespace="1aa55a0b-0a67-4782-a065-6eba4e0e353c"/>
<xsd:element name="properties">
<xsd:complexType>
<xsd:sequence>
<xsd:element name="documentManagement">
<xsd:complexType>
<xsd:all>
<xsd:element ref="ns2:Expert" minOccurs="0"/>
<xsd:element ref="ns3:_Status_ROOT" minOccurs="0"/>
<xsd:element ref="ns4:Mission0" minOccurs="0"/>
<xsd:element ref="ns5:Component" minOccurs="0"/>
</xsd:all>
</xsd:complexType>
</xsd:element>
</xsd:sequence>
</xsd:complexType>
</xsd:element>
</xsd:schema>
<xsd:schema targetNamespace="$ListId:STM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Expert" ma:index="8" nillable="true" ma:displayName="Expert" ma:list="{2d634400-cc7e-42b4-beae-410770132a8a}" ma:internalName="Expert" ma:readOnly="false" ma:showField="LinkTitleNoMenu" ma:web="309313e6-067f-4a27-beec-ca2e92e8bd09">
<xsd:simpleType>
<xsd:restriction base="dms:Lookup"/>
</xsd:simpleType>
</xsd:element>
</xsd:schema>
<xsd:schema targetNamespace="http://schemas.microsoft.com/sharepoint/v3/fields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Status_ROOT" ma:index="9" nillable="true" ma:displayName="Status" ma:default="Not Started" ma:format="Dropdown" ma:internalName="_Status" ma:readOnly="false">
<xsd:simpleType>
<xsd:union memberTypes="dms:Text">
<xsd:simpleType>
<xsd:restriction base="dms:Choice">
<xsd:enumeration value="Not Started"/>
<xsd:enumeration value="Draft"/>
<xsd:enumeration value="Reviewed"/>
<xsd:enumeration value="Scheduled"/>
<xsd:enumeration value="Published"/>
<xsd:enumeration value="Final"/>
<xsd:enumeration value="Expired"/>
</xsd:restriction>
</xsd:simpleType>
</xsd:union>
</xsd:simpleType>
</xsd:element>
</xsd:schema>
<xsd:schema targetNamespace="7d6d0431-8c56-415f-8486-bab1e8b5c9af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ission0" ma:index="11" nillable="true" ma:displayName="Mission" ma:list="{d0bd396e-2761-4ee8-bac1-29eb655abb3e}" ma:internalName="Mission0" ma:readOnly="false" ma:showField="Title" ma:web="309313e6-067f-4a27-beec-ca2e92e8bd09">
<xsd:simpleType>
<xsd:restriction base="dms:Lookup"/>
</xsd:simpleType>
</xsd:element>
</xsd:schema>
<xsd:schema targetNamespace="1aa55a0b-0a67-4782-a065-6eba4e0e353c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mponent" ma:index="12" nillable="true" ma:displayName="Category" ma:format="Dropdown" ma:internalName="Component" ma:readOnly="false">
<xsd:simpleType>
<xsd:restriction base="dms:Choice">
<xsd:enumeration value="Template"/>
<xsd:enumeration value="Journal"/>
<xsd:enumeration value="Project Monitoring (ProMo)"/>
<xsd:enumeration value="Manuals and Procedures"/>
<xsd:enumeration value="General Information"/>
<xsd:enumeration value="Report"/>
<xsd:enumeration value="STE Monitoring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 ma:index="10" ma:displayName="Comments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D7CAE-31D5-409C-B240-FC3B4476D657}">
  <ds:schemaRefs>
    <ds:schemaRef ds:uri="7d6d0431-8c56-415f-8486-bab1e8b5c9af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$ListId:STM Documents;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1aa55a0b-0a67-4782-a065-6eba4e0e35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00233F-CD43-410A-86E5-C212646C1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TM Documents;"/>
    <ds:schemaRef ds:uri="http://schemas.microsoft.com/sharepoint/v3/fields"/>
    <ds:schemaRef ds:uri="7d6d0431-8c56-415f-8486-bab1e8b5c9af"/>
    <ds:schemaRef ds:uri="1aa55a0b-0a67-4782-a065-6eba4e0e3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868908-F866-4559-9390-0357994B9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532</TotalTime>
  <Words>653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Courier New</vt:lpstr>
      <vt:lpstr>Times New Roman</vt:lpstr>
      <vt:lpstr>GIZ_Banner_Kopfzeile-Ausland (3)</vt:lpstr>
      <vt:lpstr>Instruirea personalului în cadrul IFCAAC  Institutului de Formare Continuă în domeniul Alimentării cu Apă și Canalizării  pentru membrii  Asociației ”Moldova Apă-Canal”</vt:lpstr>
      <vt:lpstr>PowerPoint Presentation</vt:lpstr>
      <vt:lpstr>PowerPoint Presentation</vt:lpstr>
      <vt:lpstr>Programul Național  de Creștere a Capacităților Operatorilor in domeniul  Alimentării cu Apă și de Canalizare</vt:lpstr>
      <vt:lpstr>       Asigurarea consolidării și dezvoltării capacităților de administrare și exploatare tehnică a sistemelor de AAC, ale reprezentanților Operatorilor urbani și rurali ce prestează servicii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Beneficiarii sesiunilor de instruire: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CONCLUZIE: Instruirile în grup organizate de IFCAAC (UTM) și AMAC, în cooperare cu GIZ vor contribui la creșterea ponderii personalului calificat al operatorilor  ”Apă – Canal” din R.Moldova, fiind totodată și un criteriu important pentru eliberarea licențelor din domeniul Alimentării cu Apă și Canalizare    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dc:description/>
  <cp:lastModifiedBy>Admin</cp:lastModifiedBy>
  <cp:revision>300</cp:revision>
  <cp:lastPrinted>2017-07-11T13:18:46Z</cp:lastPrinted>
  <dcterms:created xsi:type="dcterms:W3CDTF">2013-09-05T11:54:56Z</dcterms:created>
  <dcterms:modified xsi:type="dcterms:W3CDTF">2019-09-16T21:12:55Z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0x0101004969C18DB407E842A4AB9792F7B9E390</vt:lpwstr>
  </property>
  <property fmtid="{D5CDD505-2E9C-101B-9397-08002B2CF9AE}" pid="3" name="xd_ProgID">
    <vt:lpwstr/>
  </property>
  <property fmtid="{D5CDD505-2E9C-101B-9397-08002B2CF9AE}" pid="4" name="Approval Status">
    <vt:lpwstr/>
  </property>
  <property fmtid="{D5CDD505-2E9C-101B-9397-08002B2CF9AE}" pid="5" name="Invoide Statu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