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1" r:id="rId1"/>
  </p:sldMasterIdLst>
  <p:notesMasterIdLst>
    <p:notesMasterId r:id="rId11"/>
  </p:notesMasterIdLst>
  <p:handoutMasterIdLst>
    <p:handoutMasterId r:id="rId12"/>
  </p:handoutMasterIdLst>
  <p:sldIdLst>
    <p:sldId id="280" r:id="rId2"/>
    <p:sldId id="295" r:id="rId3"/>
    <p:sldId id="296" r:id="rId4"/>
    <p:sldId id="297" r:id="rId5"/>
    <p:sldId id="298" r:id="rId6"/>
    <p:sldId id="300" r:id="rId7"/>
    <p:sldId id="301" r:id="rId8"/>
    <p:sldId id="302" r:id="rId9"/>
    <p:sldId id="299" r:id="rId10"/>
  </p:sldIdLst>
  <p:sldSz cx="9144000" cy="6858000" type="screen4x3"/>
  <p:notesSz cx="6735763" cy="98663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58">
          <p15:clr>
            <a:srgbClr val="A4A3A4"/>
          </p15:clr>
        </p15:guide>
        <p15:guide id="2" orient="horz" pos="388">
          <p15:clr>
            <a:srgbClr val="A4A3A4"/>
          </p15:clr>
        </p15:guide>
        <p15:guide id="3" pos="288">
          <p15:clr>
            <a:srgbClr val="A4A3A4"/>
          </p15:clr>
        </p15:guide>
        <p15:guide id="4" pos="10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 Bohantova" initials="LB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F2E"/>
    <a:srgbClr val="6E6452"/>
    <a:srgbClr val="E5DBA1"/>
    <a:srgbClr val="BABA93"/>
    <a:srgbClr val="BABB93"/>
    <a:srgbClr val="DEDEAF"/>
    <a:srgbClr val="999999"/>
    <a:srgbClr val="D9D9D9"/>
    <a:srgbClr val="CCCCCC"/>
    <a:srgbClr val="C80F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5730" autoAdjust="0"/>
  </p:normalViewPr>
  <p:slideViewPr>
    <p:cSldViewPr snapToGrid="0">
      <p:cViewPr varScale="1">
        <p:scale>
          <a:sx n="56" d="100"/>
          <a:sy n="56" d="100"/>
        </p:scale>
        <p:origin x="90" y="240"/>
      </p:cViewPr>
      <p:guideLst>
        <p:guide orient="horz" pos="658"/>
        <p:guide orient="horz" pos="388"/>
        <p:guide pos="288"/>
        <p:guide pos="10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8" d="100"/>
          <a:sy n="108" d="100"/>
        </p:scale>
        <p:origin x="-4140" y="-102"/>
      </p:cViewPr>
      <p:guideLst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933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933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47F930EC-4FD0-431B-BB9B-47DE359CDF6F}" type="slidenum">
              <a:rPr lang="de-DE">
                <a:latin typeface="Arial Narrow" pitchFamily="34" charset="0"/>
              </a:rPr>
              <a:pPr/>
              <a:t>‹#›</a:t>
            </a:fld>
            <a:endParaRPr lang="de-DE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227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933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102" y="4686696"/>
            <a:ext cx="4939560" cy="4439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Klicken Sie, um die Formate des Vorlagentextes zu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933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fld id="{276F4F92-661F-4424-ADED-7D3829A4203F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1600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5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24530102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13358358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idx="12" hasCustomPrompt="1"/>
          </p:nvPr>
        </p:nvSpPr>
        <p:spPr>
          <a:xfrm>
            <a:off x="6786000" y="2448001"/>
            <a:ext cx="2358000" cy="2052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dirty="0" smtClean="0"/>
              <a:t>Click on symbol </a:t>
            </a:r>
            <a:br>
              <a:rPr lang="en-GB" noProof="0" dirty="0" smtClean="0"/>
            </a:br>
            <a:r>
              <a:rPr lang="en-GB" noProof="0" dirty="0" smtClean="0"/>
              <a:t>to add image</a:t>
            </a:r>
          </a:p>
        </p:txBody>
      </p:sp>
    </p:spTree>
    <p:extLst>
      <p:ext uri="{BB962C8B-B14F-4D97-AF65-F5344CB8AC3E}">
        <p14:creationId xmlns:p14="http://schemas.microsoft.com/office/powerpoint/2010/main" val="5814278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, großes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8" name="Bildplatzhalter 2"/>
          <p:cNvSpPr>
            <a:spLocks noGrp="1"/>
          </p:cNvSpPr>
          <p:nvPr>
            <p:ph type="pic" idx="12" hasCustomPrompt="1"/>
          </p:nvPr>
        </p:nvSpPr>
        <p:spPr>
          <a:xfrm>
            <a:off x="6786000" y="2448001"/>
            <a:ext cx="2358000" cy="3348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dirty="0" smtClean="0"/>
              <a:t>Click on symbol </a:t>
            </a:r>
            <a:br>
              <a:rPr lang="en-GB" noProof="0" dirty="0" smtClean="0"/>
            </a:br>
            <a:r>
              <a:rPr lang="en-GB" noProof="0" dirty="0" smtClean="0"/>
              <a:t>to add image</a:t>
            </a:r>
          </a:p>
        </p:txBody>
      </p:sp>
    </p:spTree>
    <p:extLst>
      <p:ext uri="{BB962C8B-B14F-4D97-AF65-F5344CB8AC3E}">
        <p14:creationId xmlns:p14="http://schemas.microsoft.com/office/powerpoint/2010/main" val="18016267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2 Spalten, Sub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>
          <a:xfrm>
            <a:off x="679155" y="6581001"/>
            <a:ext cx="1295400" cy="246221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0F9A5078-6F60-49E2-B50D-11C30D454C38}" type="datetime1">
              <a:rPr lang="en-GB" smtClean="0"/>
              <a:pPr/>
              <a:t>06/12/2017</a:t>
            </a:fld>
            <a:endParaRPr lang="en-GB" dirty="0" smtClean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2" hasCustomPrompt="1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42417953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2 Spalten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>
          <a:xfrm>
            <a:off x="679155" y="6581001"/>
            <a:ext cx="1295400" cy="246221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0F9A5078-6F60-49E2-B50D-11C30D454C38}" type="datetime1">
              <a:rPr lang="en-GB" smtClean="0"/>
              <a:pPr/>
              <a:t>06/12/2017</a:t>
            </a:fld>
            <a:endParaRPr lang="en-GB" dirty="0" smtClean="0"/>
          </a:p>
        </p:txBody>
      </p:sp>
      <p:sp>
        <p:nvSpPr>
          <p:cNvPr id="9" name="Inhaltsplatzhalter 2"/>
          <p:cNvSpPr>
            <a:spLocks noGrp="1"/>
          </p:cNvSpPr>
          <p:nvPr>
            <p:ph idx="1" hasCustomPrompt="1"/>
          </p:nvPr>
        </p:nvSpPr>
        <p:spPr>
          <a:xfrm>
            <a:off x="683999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2" hasCustomPrompt="1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</p:txBody>
      </p:sp>
    </p:spTree>
    <p:extLst>
      <p:ext uri="{BB962C8B-B14F-4D97-AF65-F5344CB8AC3E}">
        <p14:creationId xmlns:p14="http://schemas.microsoft.com/office/powerpoint/2010/main" val="99345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fik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810"/>
            <a:ext cx="9144000" cy="1115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Grafik 8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5851525"/>
            <a:ext cx="9144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9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000" y="2447999"/>
            <a:ext cx="7776000" cy="38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7703687" y="6581001"/>
            <a:ext cx="9271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GB" sz="1000" b="0" noProof="0" dirty="0" smtClean="0">
                <a:solidFill>
                  <a:srgbClr val="6E6452"/>
                </a:solidFill>
                <a:latin typeface="Arial Narrow" pitchFamily="34" charset="0"/>
              </a:rPr>
              <a:t>Page </a:t>
            </a:r>
            <a:fld id="{327115CA-E6A4-425F-BB4F-A64D48743A27}" type="slidenum">
              <a:rPr lang="en-GB" sz="1000" b="0" noProof="0" smtClean="0">
                <a:solidFill>
                  <a:srgbClr val="6E6452"/>
                </a:solidFill>
                <a:latin typeface="Arial Narrow" pitchFamily="34" charset="0"/>
              </a:rPr>
              <a:pPr/>
              <a:t>‹#›</a:t>
            </a:fld>
            <a:endParaRPr lang="en-GB" sz="1000" b="0" noProof="0" dirty="0">
              <a:solidFill>
                <a:srgbClr val="6E6452"/>
              </a:solidFill>
              <a:latin typeface="Arial Narrow" pitchFamily="34" charset="0"/>
            </a:endParaRPr>
          </a:p>
        </p:txBody>
      </p:sp>
      <p:sp>
        <p:nvSpPr>
          <p:cNvPr id="1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62776" y="6581001"/>
            <a:ext cx="341844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000" b="1" spc="70" baseline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16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9155" y="6581001"/>
            <a:ext cx="1295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000" b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579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684000" y="1483200"/>
            <a:ext cx="7776000" cy="617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Click here to add title</a:t>
            </a:r>
            <a:endParaRPr lang="de-DE" noProof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8" r:id="rId2"/>
    <p:sldLayoutId id="2147483709" r:id="rId3"/>
    <p:sldLayoutId id="2147483714" r:id="rId4"/>
    <p:sldLayoutId id="2147483710" r:id="rId5"/>
    <p:sldLayoutId id="2147483711" r:id="rId6"/>
  </p:sldLayoutIdLst>
  <p:transition/>
  <p:timing>
    <p:tnLst>
      <p:par>
        <p:cTn id="1" dur="indefinite" restart="never" nodeType="tmRoot"/>
      </p:par>
    </p:tnLst>
  </p:timing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60000" indent="-360000" algn="l" rtl="0" eaLnBrk="1" fontAlgn="base" hangingPunct="1">
        <a:spcBef>
          <a:spcPts val="400"/>
        </a:spcBef>
        <a:spcAft>
          <a:spcPts val="800"/>
        </a:spcAft>
        <a:buClr>
          <a:srgbClr val="C80F0F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  <a:ea typeface="+mn-ea"/>
          <a:cs typeface="+mn-cs"/>
        </a:defRPr>
      </a:lvl1pPr>
      <a:lvl2pPr marL="7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</a:defRPr>
      </a:lvl2pPr>
      <a:lvl3pPr marL="10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</a:defRPr>
      </a:lvl3pPr>
      <a:lvl4pPr marL="14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4pPr>
      <a:lvl5pPr marL="180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5pPr>
      <a:lvl6pPr marL="216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6pPr>
      <a:lvl7pPr marL="25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7pPr>
      <a:lvl8pPr marL="28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8pPr>
      <a:lvl9pPr marL="32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12" Type="http://schemas.openxmlformats.org/officeDocument/2006/relationships/hyperlink" Target="http://www.ifcaac.amac.md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jpe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Учебный курс для сотрудников операторов «Водоканала»</a:t>
            </a:r>
            <a:r>
              <a:rPr lang="ro-RO" dirty="0" smtClean="0">
                <a:solidFill>
                  <a:srgbClr val="002060"/>
                </a:solidFill>
              </a:rPr>
              <a:t/>
            </a:r>
            <a:br>
              <a:rPr lang="ro-RO" dirty="0" smtClean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Модуль 13: </a:t>
            </a:r>
            <a:r>
              <a:rPr lang="ru-RU" b="1" dirty="0">
                <a:solidFill>
                  <a:schemeClr val="tx1"/>
                </a:solidFill>
              </a:rPr>
              <a:t>Актуальные проблемы учета и налогообложения транспортных средств и механизмов. Налоговые изменения в Республике Молдова на 2017 год.</a:t>
            </a:r>
            <a:r>
              <a:rPr lang="ro-RO" b="1" dirty="0" smtClean="0">
                <a:solidFill>
                  <a:schemeClr val="tx1"/>
                </a:solidFill>
              </a:rPr>
              <a:t/>
            </a:r>
            <a:br>
              <a:rPr lang="ro-RO" b="1" dirty="0" smtClean="0">
                <a:solidFill>
                  <a:schemeClr val="tx1"/>
                </a:solidFill>
              </a:rPr>
            </a:br>
            <a:r>
              <a:rPr lang="ru-RU" altLang="en-US" sz="2000" b="1" dirty="0">
                <a:solidFill>
                  <a:srgbClr val="FF0000"/>
                </a:solidFill>
              </a:rPr>
              <a:t>Сессия 6 </a:t>
            </a:r>
            <a:r>
              <a:rPr lang="en-US" altLang="en-US" b="1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altLang="en-US" b="1" dirty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 затрат и расходов </a:t>
            </a:r>
            <a:r>
              <a:rPr lang="ru-RU" altLang="en-US" b="1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эксплуатации и страховании </a:t>
            </a:r>
            <a:r>
              <a:rPr lang="ru-RU" altLang="en-US" b="1" dirty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транспорта и механизмов</a:t>
            </a:r>
            <a:r>
              <a:rPr lang="en-US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b="1" dirty="0" smtClean="0">
                <a:solidFill>
                  <a:srgbClr val="000F2E"/>
                </a:solidFill>
              </a:rPr>
              <a:t/>
            </a:r>
            <a:br>
              <a:rPr lang="ro-RO" b="1" dirty="0" smtClean="0">
                <a:solidFill>
                  <a:srgbClr val="000F2E"/>
                </a:solidFill>
              </a:rPr>
            </a:br>
            <a:r>
              <a:rPr lang="en-US" b="1" dirty="0" smtClean="0">
                <a:solidFill>
                  <a:srgbClr val="000F2E"/>
                </a:solidFill>
              </a:rPr>
              <a:t/>
            </a:r>
            <a:br>
              <a:rPr lang="en-US" b="1" dirty="0" smtClean="0">
                <a:solidFill>
                  <a:srgbClr val="000F2E"/>
                </a:solidFill>
              </a:rPr>
            </a:br>
            <a:r>
              <a:rPr lang="ro-RO" sz="1800" b="1" i="1" dirty="0">
                <a:solidFill>
                  <a:srgbClr val="002060"/>
                </a:solidFill>
              </a:rPr>
              <a:t>Expert conf. univ. dr. </a:t>
            </a:r>
            <a:r>
              <a:rPr lang="en-US" sz="1800" b="1" i="1" dirty="0">
                <a:solidFill>
                  <a:srgbClr val="002060"/>
                </a:solidFill>
              </a:rPr>
              <a:t>Margareta V</a:t>
            </a:r>
            <a:r>
              <a:rPr lang="ro-RO" sz="1800" b="1" i="1" dirty="0">
                <a:solidFill>
                  <a:srgbClr val="002060"/>
                </a:solidFill>
              </a:rPr>
              <a:t>îrcolici</a:t>
            </a:r>
            <a:r>
              <a:rPr lang="ro-RO" sz="1800" b="1" dirty="0">
                <a:solidFill>
                  <a:srgbClr val="002060"/>
                </a:solidFill>
              </a:rPr>
              <a:t/>
            </a:r>
            <a:br>
              <a:rPr lang="ro-RO" sz="1800" b="1" dirty="0">
                <a:solidFill>
                  <a:srgbClr val="002060"/>
                </a:solidFill>
              </a:rPr>
            </a:br>
            <a:r>
              <a:rPr lang="en-US" sz="1800" b="1" i="1" dirty="0">
                <a:solidFill>
                  <a:srgbClr val="002060"/>
                </a:solidFill>
              </a:rPr>
              <a:t>lector superior </a:t>
            </a:r>
            <a:r>
              <a:rPr lang="en-US" sz="1800" b="1" dirty="0">
                <a:solidFill>
                  <a:srgbClr val="002060"/>
                </a:solidFill>
              </a:rPr>
              <a:t>Lidia </a:t>
            </a:r>
            <a:r>
              <a:rPr lang="en-US" sz="1800" b="1" dirty="0" err="1">
                <a:solidFill>
                  <a:srgbClr val="002060"/>
                </a:solidFill>
              </a:rPr>
              <a:t>Surdu</a:t>
            </a:r>
            <a:r>
              <a:rPr lang="ro-RO" sz="1600" b="1">
                <a:solidFill>
                  <a:srgbClr val="002060"/>
                </a:solidFill>
              </a:rPr>
              <a:t/>
            </a:r>
            <a:br>
              <a:rPr lang="ro-RO" sz="1600" b="1">
                <a:solidFill>
                  <a:srgbClr val="002060"/>
                </a:solidFill>
              </a:rPr>
            </a:br>
            <a:r>
              <a:rPr lang="ro-RO" sz="1800" b="1" dirty="0" smtClean="0">
                <a:solidFill>
                  <a:srgbClr val="002060"/>
                </a:solidFill>
              </a:rPr>
              <a:t/>
            </a:r>
            <a:br>
              <a:rPr lang="ro-RO" sz="1800" b="1" dirty="0" smtClean="0">
                <a:solidFill>
                  <a:srgbClr val="002060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/>
            </a:r>
            <a:br>
              <a:rPr lang="ro-RO" sz="1600" b="1" dirty="0" smtClean="0">
                <a:solidFill>
                  <a:srgbClr val="002060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>28-29-30 </a:t>
            </a:r>
            <a:r>
              <a:rPr lang="ru-RU" sz="1600" b="1" dirty="0">
                <a:solidFill>
                  <a:srgbClr val="002060"/>
                </a:solidFill>
              </a:rPr>
              <a:t>ноябрь</a:t>
            </a:r>
            <a:r>
              <a:rPr lang="ro-RO" sz="1600" b="1" dirty="0" smtClean="0">
                <a:solidFill>
                  <a:srgbClr val="002060"/>
                </a:solidFill>
              </a:rPr>
              <a:t> 2017, </a:t>
            </a:r>
            <a:r>
              <a:rPr lang="ru-RU" sz="1600" b="1" dirty="0">
                <a:solidFill>
                  <a:srgbClr val="002060"/>
                </a:solidFill>
              </a:rPr>
              <a:t>Кишинев</a:t>
            </a:r>
            <a:endParaRPr lang="ro-RO" sz="1600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70958"/>
            <a:ext cx="7162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8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6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849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-85343" y="1845308"/>
            <a:ext cx="9073284" cy="4416167"/>
          </a:xfrm>
        </p:spPr>
        <p:txBody>
          <a:bodyPr/>
          <a:lstStyle/>
          <a:p>
            <a:pPr marL="82296" indent="0"/>
            <a:r>
              <a:rPr lang="ru-RU" sz="2800" b="1" dirty="0" smtClean="0">
                <a:solidFill>
                  <a:srgbClr val="002060"/>
                </a:solidFill>
              </a:rPr>
              <a:t>Цели </a:t>
            </a:r>
            <a:r>
              <a:rPr lang="en-US" sz="2800" b="1" dirty="0" smtClean="0">
                <a:solidFill>
                  <a:srgbClr val="002060"/>
                </a:solidFill>
              </a:rPr>
              <a:t>:</a:t>
            </a:r>
            <a:br>
              <a:rPr lang="en-US" sz="2800" b="1" dirty="0" smtClean="0">
                <a:solidFill>
                  <a:srgbClr val="002060"/>
                </a:solidFill>
              </a:rPr>
            </a:br>
            <a:r>
              <a:rPr lang="en-US" sz="2500" b="1" dirty="0" smtClean="0">
                <a:solidFill>
                  <a:srgbClr val="002060"/>
                </a:solidFill>
              </a:rPr>
              <a:t/>
            </a:r>
            <a:br>
              <a:rPr lang="en-US" sz="2500" b="1" dirty="0" smtClean="0">
                <a:solidFill>
                  <a:srgbClr val="002060"/>
                </a:solidFill>
              </a:rPr>
            </a:br>
            <a:r>
              <a:rPr lang="en-US" sz="2500" b="1" i="1" dirty="0">
                <a:solidFill>
                  <a:schemeClr val="tx1"/>
                </a:solidFill>
              </a:rPr>
              <a:t>O1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smtClean="0">
                <a:solidFill>
                  <a:schemeClr val="tx1"/>
                </a:solidFill>
              </a:rPr>
              <a:t>-</a:t>
            </a:r>
            <a:br>
              <a:rPr lang="en-US" sz="2500" dirty="0" smtClean="0">
                <a:solidFill>
                  <a:schemeClr val="tx1"/>
                </a:solidFill>
              </a:rPr>
            </a:br>
            <a:r>
              <a:rPr lang="ru-RU" sz="2500" dirty="0" smtClean="0">
                <a:solidFill>
                  <a:schemeClr val="tx1"/>
                </a:solidFill>
              </a:rPr>
              <a:t>Учет </a:t>
            </a:r>
            <a:r>
              <a:rPr lang="ru-RU" sz="2500" dirty="0">
                <a:solidFill>
                  <a:schemeClr val="tx1"/>
                </a:solidFill>
              </a:rPr>
              <a:t>затрат на </a:t>
            </a:r>
            <a:r>
              <a:rPr lang="ru-RU" sz="2500" dirty="0" smtClean="0">
                <a:solidFill>
                  <a:schemeClr val="tx1"/>
                </a:solidFill>
              </a:rPr>
              <a:t>содержание, техническое обслуживание и </a:t>
            </a:r>
            <a:r>
              <a:rPr lang="ru-RU" sz="2500" dirty="0">
                <a:solidFill>
                  <a:schemeClr val="tx1"/>
                </a:solidFill>
              </a:rPr>
              <a:t>ремонт транспортных средств и механизмов</a:t>
            </a:r>
            <a:r>
              <a:rPr lang="en-US" sz="2500" dirty="0" smtClean="0">
                <a:solidFill>
                  <a:schemeClr val="tx1"/>
                </a:solidFill>
              </a:rPr>
              <a:t>;</a:t>
            </a:r>
            <a:r>
              <a:rPr lang="en-US" sz="2500" dirty="0">
                <a:solidFill>
                  <a:schemeClr val="tx1"/>
                </a:solidFill>
              </a:rPr>
              <a:t/>
            </a:r>
            <a:br>
              <a:rPr lang="en-US" sz="2500" dirty="0">
                <a:solidFill>
                  <a:schemeClr val="tx1"/>
                </a:solidFill>
              </a:rPr>
            </a:br>
            <a:r>
              <a:rPr lang="en-US" sz="2500" b="1" i="1" dirty="0">
                <a:solidFill>
                  <a:schemeClr val="tx1"/>
                </a:solidFill>
              </a:rPr>
              <a:t>O2 </a:t>
            </a:r>
            <a:r>
              <a:rPr lang="en-US" sz="2500" i="1" dirty="0">
                <a:solidFill>
                  <a:schemeClr val="tx1"/>
                </a:solidFill>
              </a:rPr>
              <a:t>-</a:t>
            </a:r>
            <a:r>
              <a:rPr lang="en-US" sz="2500" b="1" i="1" dirty="0" smtClean="0">
                <a:solidFill>
                  <a:schemeClr val="tx1"/>
                </a:solidFill>
              </a:rPr>
              <a:t/>
            </a:r>
            <a:br>
              <a:rPr lang="en-US" sz="2500" b="1" i="1" dirty="0" smtClean="0">
                <a:solidFill>
                  <a:schemeClr val="tx1"/>
                </a:solidFill>
              </a:rPr>
            </a:br>
            <a:r>
              <a:rPr lang="ru-RU" sz="2500" dirty="0" smtClean="0">
                <a:solidFill>
                  <a:schemeClr val="tx1"/>
                </a:solidFill>
              </a:rPr>
              <a:t> Учет затрат </a:t>
            </a:r>
            <a:r>
              <a:rPr lang="ru-RU" sz="2500" dirty="0">
                <a:solidFill>
                  <a:schemeClr val="tx1"/>
                </a:solidFill>
              </a:rPr>
              <a:t>на модернизацию транспортных режимов и механизмов</a:t>
            </a:r>
            <a:r>
              <a:rPr lang="en-US" sz="2500" dirty="0" smtClean="0">
                <a:solidFill>
                  <a:schemeClr val="tx1"/>
                </a:solidFill>
              </a:rPr>
              <a:t>;</a:t>
            </a:r>
            <a:r>
              <a:rPr lang="en-US" sz="2500" dirty="0">
                <a:solidFill>
                  <a:schemeClr val="tx1"/>
                </a:solidFill>
              </a:rPr>
              <a:t/>
            </a:r>
            <a:br>
              <a:rPr lang="en-US" sz="2500" dirty="0">
                <a:solidFill>
                  <a:schemeClr val="tx1"/>
                </a:solidFill>
              </a:rPr>
            </a:br>
            <a:r>
              <a:rPr lang="en-US" sz="2500" b="1" i="1" dirty="0">
                <a:solidFill>
                  <a:schemeClr val="tx1"/>
                </a:solidFill>
              </a:rPr>
              <a:t>O3</a:t>
            </a:r>
            <a:r>
              <a:rPr lang="en-US" sz="2500" dirty="0">
                <a:solidFill>
                  <a:schemeClr val="tx1"/>
                </a:solidFill>
              </a:rPr>
              <a:t> </a:t>
            </a:r>
            <a:r>
              <a:rPr lang="en-US" sz="2500" dirty="0" smtClean="0">
                <a:solidFill>
                  <a:schemeClr val="tx1"/>
                </a:solidFill>
              </a:rPr>
              <a:t>-</a:t>
            </a:r>
            <a:br>
              <a:rPr lang="en-US" sz="2500" dirty="0" smtClean="0">
                <a:solidFill>
                  <a:schemeClr val="tx1"/>
                </a:solidFill>
              </a:rPr>
            </a:br>
            <a:r>
              <a:rPr lang="ru-RU" sz="2500" dirty="0" smtClean="0">
                <a:solidFill>
                  <a:schemeClr val="tx1"/>
                </a:solidFill>
              </a:rPr>
              <a:t>Учет </a:t>
            </a:r>
            <a:r>
              <a:rPr lang="ru-RU" sz="2500" dirty="0">
                <a:solidFill>
                  <a:schemeClr val="tx1"/>
                </a:solidFill>
              </a:rPr>
              <a:t>расходов </a:t>
            </a:r>
            <a:r>
              <a:rPr lang="ru-RU" sz="2500" dirty="0" smtClean="0">
                <a:solidFill>
                  <a:schemeClr val="tx1"/>
                </a:solidFill>
              </a:rPr>
              <a:t>по страхованию транспорта и </a:t>
            </a:r>
            <a:r>
              <a:rPr lang="ru-RU" sz="2500" dirty="0">
                <a:solidFill>
                  <a:schemeClr val="tx1"/>
                </a:solidFill>
              </a:rPr>
              <a:t>механизмов</a:t>
            </a:r>
            <a:r>
              <a:rPr lang="en-US" sz="2500" dirty="0" smtClean="0">
                <a:solidFill>
                  <a:schemeClr val="tx1"/>
                </a:solidFill>
              </a:rPr>
              <a:t>.</a:t>
            </a:r>
            <a:r>
              <a:rPr lang="ru-RU" sz="2500" dirty="0">
                <a:solidFill>
                  <a:schemeClr val="tx1"/>
                </a:solidFill>
              </a:rPr>
              <a:t/>
            </a:r>
            <a:br>
              <a:rPr lang="ru-RU" sz="2500" dirty="0">
                <a:solidFill>
                  <a:schemeClr val="tx1"/>
                </a:solidFill>
              </a:rPr>
            </a:br>
            <a:r>
              <a:rPr lang="ru-RU" sz="2500" dirty="0"/>
              <a:t/>
            </a:r>
            <a:br>
              <a:rPr lang="ru-RU" sz="2500" dirty="0"/>
            </a:br>
            <a:endParaRPr lang="ro-RO" sz="2500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70958"/>
            <a:ext cx="7162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8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6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1075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pPr marL="82296"/>
            <a:r>
              <a:rPr lang="ru-RU" sz="2500" b="1" dirty="0">
                <a:solidFill>
                  <a:srgbClr val="002060"/>
                </a:solidFill>
              </a:rPr>
              <a:t>Учет затрат на </a:t>
            </a:r>
            <a:r>
              <a:rPr lang="ru-RU" sz="2500" b="1" dirty="0" smtClean="0">
                <a:solidFill>
                  <a:srgbClr val="002060"/>
                </a:solidFill>
              </a:rPr>
              <a:t>содержание, техническое обслуживание и </a:t>
            </a:r>
            <a:r>
              <a:rPr lang="ru-RU" sz="2500" b="1" dirty="0">
                <a:solidFill>
                  <a:srgbClr val="002060"/>
                </a:solidFill>
              </a:rPr>
              <a:t>ремонт транспортных средств и механизмов </a:t>
            </a:r>
            <a:r>
              <a:rPr lang="en-US" sz="2500" b="1" dirty="0" smtClean="0">
                <a:solidFill>
                  <a:srgbClr val="002060"/>
                </a:solidFill>
              </a:rPr>
              <a:t>:</a:t>
            </a:r>
            <a:r>
              <a:rPr lang="en-US" sz="2500" b="1" dirty="0">
                <a:solidFill>
                  <a:srgbClr val="002060"/>
                </a:solidFill>
              </a:rPr>
              <a:t/>
            </a:r>
            <a:br>
              <a:rPr lang="en-US" sz="2500" b="1" dirty="0">
                <a:solidFill>
                  <a:srgbClr val="002060"/>
                </a:solidFill>
              </a:rPr>
            </a:br>
            <a:r>
              <a:rPr lang="ru-RU" sz="2500" b="1" dirty="0" smtClean="0">
                <a:solidFill>
                  <a:srgbClr val="002060"/>
                </a:solidFill>
              </a:rPr>
              <a:t>	</a:t>
            </a:r>
            <a:br>
              <a:rPr lang="ru-RU" sz="2500" b="1" dirty="0" smtClean="0">
                <a:solidFill>
                  <a:srgbClr val="002060"/>
                </a:solidFill>
              </a:rPr>
            </a:br>
            <a:r>
              <a:rPr lang="ru-RU" sz="2500" b="1" dirty="0">
                <a:solidFill>
                  <a:srgbClr val="002060"/>
                </a:solidFill>
              </a:rPr>
              <a:t>	</a:t>
            </a:r>
            <a:r>
              <a:rPr lang="ru-RU" sz="2500" dirty="0" smtClean="0">
                <a:solidFill>
                  <a:schemeClr val="tx1"/>
                </a:solidFill>
              </a:rPr>
              <a:t>на основании </a:t>
            </a:r>
            <a:r>
              <a:rPr lang="ru-RU" sz="2500" dirty="0">
                <a:solidFill>
                  <a:schemeClr val="tx1"/>
                </a:solidFill>
              </a:rPr>
              <a:t>первичных документов </a:t>
            </a:r>
            <a:r>
              <a:rPr lang="ru-RU" sz="2500" dirty="0" smtClean="0">
                <a:solidFill>
                  <a:schemeClr val="tx1"/>
                </a:solidFill>
              </a:rPr>
              <a:t>выполненных работ в данных целях</a:t>
            </a:r>
            <a:br>
              <a:rPr lang="ru-RU" sz="2500" dirty="0" smtClean="0">
                <a:solidFill>
                  <a:schemeClr val="tx1"/>
                </a:solidFill>
              </a:rPr>
            </a:br>
            <a:r>
              <a:rPr lang="ru-RU" sz="2500" dirty="0" smtClean="0">
                <a:solidFill>
                  <a:schemeClr val="tx1"/>
                </a:solidFill>
              </a:rPr>
              <a:t>	могут </a:t>
            </a:r>
            <a:r>
              <a:rPr lang="ru-RU" sz="2500" dirty="0">
                <a:solidFill>
                  <a:schemeClr val="tx1"/>
                </a:solidFill>
              </a:rPr>
              <a:t>выполняться третьей стороной или могут выполняться </a:t>
            </a:r>
            <a:r>
              <a:rPr lang="ru-RU" sz="2500" dirty="0" smtClean="0">
                <a:solidFill>
                  <a:schemeClr val="tx1"/>
                </a:solidFill>
              </a:rPr>
              <a:t>самой компанией. </a:t>
            </a:r>
            <a:br>
              <a:rPr lang="ru-RU" sz="2500" dirty="0" smtClean="0">
                <a:solidFill>
                  <a:schemeClr val="tx1"/>
                </a:solidFill>
              </a:rPr>
            </a:br>
            <a:r>
              <a:rPr lang="ru-RU" sz="2500" dirty="0">
                <a:solidFill>
                  <a:schemeClr val="tx1"/>
                </a:solidFill>
              </a:rPr>
              <a:t/>
            </a:r>
            <a:br>
              <a:rPr lang="ru-RU" sz="2500" dirty="0">
                <a:solidFill>
                  <a:schemeClr val="tx1"/>
                </a:solidFill>
              </a:rPr>
            </a:br>
            <a:r>
              <a:rPr lang="ru-RU" sz="2500" i="1" dirty="0" smtClean="0">
                <a:solidFill>
                  <a:schemeClr val="tx1"/>
                </a:solidFill>
              </a:rPr>
              <a:t>В данной отрасли преобладают:</a:t>
            </a:r>
            <a:br>
              <a:rPr lang="ru-RU" sz="2500" i="1" dirty="0" smtClean="0">
                <a:solidFill>
                  <a:schemeClr val="tx1"/>
                </a:solidFill>
              </a:rPr>
            </a:br>
            <a:r>
              <a:rPr lang="ru-RU" sz="2500" dirty="0">
                <a:solidFill>
                  <a:schemeClr val="tx1"/>
                </a:solidFill>
              </a:rPr>
              <a:t>	</a:t>
            </a:r>
            <a:r>
              <a:rPr lang="ru-RU" sz="2500" dirty="0" smtClean="0">
                <a:solidFill>
                  <a:schemeClr val="tx1"/>
                </a:solidFill>
              </a:rPr>
              <a:t/>
            </a:r>
            <a:br>
              <a:rPr lang="ru-RU" sz="2500" dirty="0" smtClean="0">
                <a:solidFill>
                  <a:schemeClr val="tx1"/>
                </a:solidFill>
              </a:rPr>
            </a:br>
            <a:r>
              <a:rPr lang="ru-RU" sz="2500" dirty="0">
                <a:solidFill>
                  <a:schemeClr val="tx1"/>
                </a:solidFill>
              </a:rPr>
              <a:t>	</a:t>
            </a:r>
            <a:endParaRPr lang="ro-RO" sz="2500" b="1" dirty="0">
              <a:solidFill>
                <a:schemeClr val="tx1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70958"/>
            <a:ext cx="7162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8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6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5410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pPr marL="82296" indent="0"/>
            <a:r>
              <a:rPr lang="en-US" sz="2000" dirty="0" smtClean="0">
                <a:solidFill>
                  <a:schemeClr val="tx1"/>
                </a:solidFill>
              </a:rPr>
              <a:t>a. </a:t>
            </a:r>
            <a:r>
              <a:rPr lang="ru-RU" sz="2000" dirty="0">
                <a:solidFill>
                  <a:schemeClr val="tx1"/>
                </a:solidFill>
              </a:rPr>
              <a:t>Учет работ по техническому обслуживанию / ремонту, выполненных третьим </a:t>
            </a:r>
            <a:r>
              <a:rPr lang="ru-RU" sz="2000" dirty="0" smtClean="0">
                <a:solidFill>
                  <a:schemeClr val="tx1"/>
                </a:solidFill>
              </a:rPr>
              <a:t>лицом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7114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Ct 5211 </a:t>
            </a:r>
            <a:r>
              <a:rPr lang="en-US" sz="2000" dirty="0" smtClean="0">
                <a:solidFill>
                  <a:schemeClr val="tx1"/>
                </a:solidFill>
              </a:rPr>
              <a:t>(</a:t>
            </a:r>
            <a:r>
              <a:rPr lang="ru-RU" sz="2000" dirty="0" smtClean="0">
                <a:solidFill>
                  <a:schemeClr val="tx1"/>
                </a:solidFill>
              </a:rPr>
              <a:t>по </a:t>
            </a:r>
            <a:r>
              <a:rPr lang="ru-RU" sz="2000" dirty="0">
                <a:solidFill>
                  <a:schemeClr val="tx1"/>
                </a:solidFill>
              </a:rPr>
              <a:t>стоимости услуг, оказанных без НДС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5344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Ct 5211 </a:t>
            </a:r>
            <a:r>
              <a:rPr lang="en-US" sz="2000" dirty="0" smtClean="0">
                <a:solidFill>
                  <a:schemeClr val="tx1"/>
                </a:solidFill>
              </a:rPr>
              <a:t>(</a:t>
            </a:r>
            <a:r>
              <a:rPr lang="ru-RU" sz="2000" dirty="0">
                <a:solidFill>
                  <a:schemeClr val="tx1"/>
                </a:solidFill>
              </a:rPr>
              <a:t>по НДС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b. </a:t>
            </a:r>
            <a:r>
              <a:rPr lang="ru-RU" sz="2000" dirty="0">
                <a:solidFill>
                  <a:schemeClr val="tx1"/>
                </a:solidFill>
              </a:rPr>
              <a:t>Учет работ по техническому обслуживанию / ремонту, выполненных </a:t>
            </a:r>
            <a:r>
              <a:rPr lang="ru-RU" sz="2000" dirty="0" smtClean="0">
                <a:solidFill>
                  <a:schemeClr val="tx1"/>
                </a:solidFill>
              </a:rPr>
              <a:t>собственными силами  отражается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it-IT" sz="2000" b="1" i="1" dirty="0">
                <a:solidFill>
                  <a:schemeClr val="tx1"/>
                </a:solidFill>
              </a:rPr>
              <a:t>  Dt 812</a:t>
            </a:r>
            <a:br>
              <a:rPr lang="it-IT" sz="2000" b="1" i="1" dirty="0">
                <a:solidFill>
                  <a:schemeClr val="tx1"/>
                </a:solidFill>
              </a:rPr>
            </a:br>
            <a:r>
              <a:rPr lang="it-IT" sz="2000" b="1" i="1" dirty="0">
                <a:solidFill>
                  <a:schemeClr val="tx1"/>
                </a:solidFill>
              </a:rPr>
              <a:t>  Ct 211, 5311, 5332, 5342, etc</a:t>
            </a:r>
            <a:r>
              <a:rPr lang="it-IT" sz="2000" b="1" i="1" dirty="0" smtClean="0">
                <a:solidFill>
                  <a:schemeClr val="tx1"/>
                </a:solidFill>
              </a:rPr>
              <a:t>.</a:t>
            </a:r>
            <a:r>
              <a:rPr lang="it-IT" sz="2000" b="1" i="1" dirty="0">
                <a:solidFill>
                  <a:schemeClr val="tx1"/>
                </a:solidFill>
              </a:rPr>
              <a:t/>
            </a:r>
            <a:br>
              <a:rPr lang="it-IT" sz="2000" b="1" i="1" dirty="0">
                <a:solidFill>
                  <a:schemeClr val="tx1"/>
                </a:solidFill>
              </a:rPr>
            </a:br>
            <a:r>
              <a:rPr lang="it-IT" sz="2000" b="1" i="1" dirty="0">
                <a:solidFill>
                  <a:schemeClr val="tx1"/>
                </a:solidFill>
              </a:rPr>
              <a:t>  Dt 7113</a:t>
            </a:r>
            <a:br>
              <a:rPr lang="it-IT" sz="2000" b="1" i="1" dirty="0">
                <a:solidFill>
                  <a:schemeClr val="tx1"/>
                </a:solidFill>
              </a:rPr>
            </a:br>
            <a:r>
              <a:rPr lang="it-IT" sz="2000" b="1" i="1" dirty="0">
                <a:solidFill>
                  <a:schemeClr val="tx1"/>
                </a:solidFill>
              </a:rPr>
              <a:t>  Ct 812</a:t>
            </a:r>
            <a:br>
              <a:rPr lang="it-IT" sz="2000" b="1" i="1" dirty="0">
                <a:solidFill>
                  <a:schemeClr val="tx1"/>
                </a:solidFill>
              </a:rPr>
            </a:br>
            <a:r>
              <a:rPr lang="it-IT" sz="2000" b="1" i="1" dirty="0">
                <a:solidFill>
                  <a:schemeClr val="tx1"/>
                </a:solidFill>
              </a:rPr>
              <a:t/>
            </a:r>
            <a:br>
              <a:rPr lang="it-IT" sz="2000" b="1" i="1" dirty="0">
                <a:solidFill>
                  <a:schemeClr val="tx1"/>
                </a:solidFill>
              </a:rPr>
            </a:br>
            <a:r>
              <a:rPr lang="it-IT" sz="2000" b="1" i="1" dirty="0"/>
              <a:t>  </a:t>
            </a:r>
            <a:r>
              <a:rPr lang="en-US" sz="1600" dirty="0"/>
              <a:t/>
            </a:r>
            <a:br>
              <a:rPr lang="en-US" sz="1600" dirty="0"/>
            </a:br>
            <a:endParaRPr lang="ru-RU" sz="160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70958"/>
            <a:ext cx="7162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8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6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863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24357" y="1594884"/>
            <a:ext cx="8839199" cy="4774018"/>
          </a:xfrm>
        </p:spPr>
        <p:txBody>
          <a:bodyPr/>
          <a:lstStyle/>
          <a:p>
            <a:r>
              <a:rPr lang="ru-RU" sz="2500" b="1" dirty="0" smtClean="0">
                <a:solidFill>
                  <a:srgbClr val="002060"/>
                </a:solidFill>
              </a:rPr>
              <a:t>Капитализация затрат </a:t>
            </a:r>
            <a:r>
              <a:rPr lang="ru-RU" sz="2500" b="1" dirty="0">
                <a:solidFill>
                  <a:srgbClr val="002060"/>
                </a:solidFill>
              </a:rPr>
              <a:t>на модернизацию транспортных </a:t>
            </a:r>
            <a:r>
              <a:rPr lang="ru-RU" sz="2500" b="1" dirty="0" smtClean="0">
                <a:solidFill>
                  <a:srgbClr val="002060"/>
                </a:solidFill>
              </a:rPr>
              <a:t>средств </a:t>
            </a:r>
            <a:r>
              <a:rPr lang="ru-RU" sz="2500" b="1" dirty="0">
                <a:solidFill>
                  <a:srgbClr val="002060"/>
                </a:solidFill>
              </a:rPr>
              <a:t>и механизмов </a:t>
            </a:r>
            <a:r>
              <a:rPr lang="en-US" sz="2500" b="1" dirty="0" smtClean="0">
                <a:solidFill>
                  <a:srgbClr val="002060"/>
                </a:solidFill>
              </a:rPr>
              <a:t>:</a:t>
            </a:r>
            <a:br>
              <a:rPr lang="en-US" sz="2500" b="1" dirty="0" smtClean="0">
                <a:solidFill>
                  <a:srgbClr val="002060"/>
                </a:solidFill>
              </a:rPr>
            </a:br>
            <a:r>
              <a:rPr lang="en-US" sz="2500" b="1" dirty="0" smtClean="0">
                <a:solidFill>
                  <a:srgbClr val="002060"/>
                </a:solidFill>
              </a:rPr>
              <a:t> </a:t>
            </a:r>
            <a:r>
              <a:rPr lang="ru-RU" sz="2200" dirty="0">
                <a:solidFill>
                  <a:schemeClr val="tx1"/>
                </a:solidFill>
              </a:rPr>
              <a:t>Согласно </a:t>
            </a:r>
            <a:r>
              <a:rPr lang="ru-RU" sz="2200" dirty="0" smtClean="0">
                <a:solidFill>
                  <a:schemeClr val="tx1"/>
                </a:solidFill>
              </a:rPr>
              <a:t>НСБУ</a:t>
            </a:r>
            <a:r>
              <a:rPr lang="it-IT" sz="2000" dirty="0">
                <a:solidFill>
                  <a:schemeClr val="tx1"/>
                </a:solidFill>
              </a:rPr>
              <a:t> “IMOBILIZĂRI NECORPORALE ŞI CORPORALE”</a:t>
            </a:r>
            <a:r>
              <a:rPr lang="ru-RU" sz="2200" dirty="0" smtClean="0">
                <a:solidFill>
                  <a:schemeClr val="tx1"/>
                </a:solidFill>
              </a:rPr>
              <a:t>, затраты </a:t>
            </a:r>
            <a:r>
              <a:rPr lang="ru-RU" sz="2200" dirty="0">
                <a:solidFill>
                  <a:schemeClr val="tx1"/>
                </a:solidFill>
              </a:rPr>
              <a:t>могут быть понесены при ремонте или </a:t>
            </a:r>
            <a:r>
              <a:rPr lang="ru-RU" sz="2200" dirty="0" smtClean="0">
                <a:solidFill>
                  <a:schemeClr val="tx1"/>
                </a:solidFill>
              </a:rPr>
              <a:t>модернизации </a:t>
            </a:r>
            <a:r>
              <a:rPr lang="ru-RU" sz="2200" dirty="0">
                <a:solidFill>
                  <a:schemeClr val="tx1"/>
                </a:solidFill>
              </a:rPr>
              <a:t>материальных активов с целью улучшения его первоначальных характеристик и, соответственно, увеличения ожидаемых экономических выгод от использования объекта. В частности, увеличение </a:t>
            </a:r>
            <a:r>
              <a:rPr lang="ru-RU" sz="2200" dirty="0" smtClean="0">
                <a:solidFill>
                  <a:schemeClr val="tx1"/>
                </a:solidFill>
              </a:rPr>
              <a:t>экономической выгоды </a:t>
            </a:r>
            <a:r>
              <a:rPr lang="ru-RU" sz="2200" dirty="0">
                <a:solidFill>
                  <a:schemeClr val="tx1"/>
                </a:solidFill>
              </a:rPr>
              <a:t>может быть результатом: </a:t>
            </a:r>
            <a:r>
              <a:rPr lang="ru-RU" sz="2200" dirty="0" smtClean="0">
                <a:solidFill>
                  <a:schemeClr val="tx1"/>
                </a:solidFill>
              </a:rPr>
              <a:t>1.продления </a:t>
            </a:r>
            <a:r>
              <a:rPr lang="ru-RU" sz="2200" dirty="0">
                <a:solidFill>
                  <a:schemeClr val="tx1"/>
                </a:solidFill>
              </a:rPr>
              <a:t>срока использования </a:t>
            </a:r>
            <a:r>
              <a:rPr lang="ru-RU" sz="2200" dirty="0" smtClean="0">
                <a:solidFill>
                  <a:schemeClr val="tx1"/>
                </a:solidFill>
              </a:rPr>
              <a:t>объекта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2.увеличения </a:t>
            </a:r>
            <a:r>
              <a:rPr lang="ru-RU" sz="2200" dirty="0">
                <a:solidFill>
                  <a:schemeClr val="tx1"/>
                </a:solidFill>
              </a:rPr>
              <a:t>производственных мощностей, поверхности или других особенностей объекта, </a:t>
            </a: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3.существенного </a:t>
            </a:r>
            <a:r>
              <a:rPr lang="ru-RU" sz="2200" dirty="0">
                <a:solidFill>
                  <a:schemeClr val="tx1"/>
                </a:solidFill>
              </a:rPr>
              <a:t>улучшения качества выпускаемой продукции (оказанных услуг)</a:t>
            </a:r>
            <a:br>
              <a:rPr lang="ru-RU" sz="2200" dirty="0">
                <a:solidFill>
                  <a:schemeClr val="tx1"/>
                </a:solidFill>
              </a:rPr>
            </a:br>
            <a:endParaRPr lang="ro-RO" sz="2200" dirty="0">
              <a:solidFill>
                <a:schemeClr val="tx1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70958"/>
            <a:ext cx="7162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8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6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4264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256032" y="1616150"/>
            <a:ext cx="8158107" cy="491355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4.увеличит </a:t>
            </a:r>
            <a:r>
              <a:rPr lang="ru-RU" dirty="0">
                <a:solidFill>
                  <a:schemeClr val="tx1"/>
                </a:solidFill>
              </a:rPr>
              <a:t>интервалы между заменами компонентов в </a:t>
            </a:r>
            <a:r>
              <a:rPr lang="ru-RU" dirty="0" smtClean="0">
                <a:solidFill>
                  <a:schemeClr val="tx1"/>
                </a:solidFill>
              </a:rPr>
              <a:t>продолжительности </a:t>
            </a:r>
            <a:r>
              <a:rPr lang="ru-RU" dirty="0">
                <a:solidFill>
                  <a:schemeClr val="tx1"/>
                </a:solidFill>
              </a:rPr>
              <a:t>использования объекта, создавая компоненты, которые больше не нужно заменять в течение срока службы объекта, 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5.значительное уменьшение </a:t>
            </a:r>
            <a:r>
              <a:rPr lang="ru-RU" dirty="0">
                <a:solidFill>
                  <a:schemeClr val="tx1"/>
                </a:solidFill>
              </a:rPr>
              <a:t>первоначальных </a:t>
            </a:r>
            <a:r>
              <a:rPr lang="ru-RU" dirty="0" smtClean="0">
                <a:solidFill>
                  <a:schemeClr val="tx1"/>
                </a:solidFill>
              </a:rPr>
              <a:t>расходов по эксплуатации </a:t>
            </a:r>
            <a:r>
              <a:rPr lang="ru-RU" dirty="0">
                <a:solidFill>
                  <a:schemeClr val="tx1"/>
                </a:solidFill>
              </a:rPr>
              <a:t>и т. д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В </a:t>
            </a:r>
            <a:r>
              <a:rPr lang="ru-RU" b="1" dirty="0">
                <a:solidFill>
                  <a:schemeClr val="tx1"/>
                </a:solidFill>
              </a:rPr>
              <a:t>таких случаях последующие затраты капитализируются путем добавления их к балансовой стоимости этого </a:t>
            </a:r>
            <a:r>
              <a:rPr lang="ru-RU" b="1" dirty="0" smtClean="0">
                <a:solidFill>
                  <a:schemeClr val="tx1"/>
                </a:solidFill>
              </a:rPr>
              <a:t>объекта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r>
              <a:rPr lang="vi-VN" dirty="0" smtClean="0">
                <a:solidFill>
                  <a:schemeClr val="tx1"/>
                </a:solidFill>
              </a:rPr>
              <a:t>   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b="1" i="1" dirty="0" smtClean="0">
                <a:solidFill>
                  <a:schemeClr val="tx1"/>
                </a:solidFill>
              </a:rPr>
              <a:t>Специфика:</a:t>
            </a:r>
            <a:r>
              <a:rPr lang="vi-VN" dirty="0" smtClean="0">
                <a:solidFill>
                  <a:schemeClr val="tx1"/>
                </a:solidFill>
              </a:rPr>
              <a:t>  </a:t>
            </a:r>
            <a:r>
              <a:rPr lang="ru-RU" dirty="0" smtClean="0">
                <a:solidFill>
                  <a:schemeClr val="tx1"/>
                </a:solidFill>
              </a:rPr>
              <a:t>….</a:t>
            </a:r>
            <a:endParaRPr lang="ro-RO" dirty="0">
              <a:solidFill>
                <a:schemeClr val="tx1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70958"/>
            <a:ext cx="7162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8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6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157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12165" y="1820924"/>
            <a:ext cx="8839199" cy="4416167"/>
          </a:xfrm>
        </p:spPr>
        <p:txBody>
          <a:bodyPr/>
          <a:lstStyle/>
          <a:p>
            <a:pPr marL="82296" indent="0"/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>
                <a:solidFill>
                  <a:schemeClr val="tx1"/>
                </a:solidFill>
              </a:rPr>
              <a:t>Стоимость модернизации / ремонта капитализируется и учитывается как увеличение материальных активов (стоимость транспортных средств) и сокращение расходов, связанных с ремонтом и / или стоимостью вспомогательной деятельности, следующим образом </a:t>
            </a:r>
            <a:r>
              <a:rPr lang="vi-VN" sz="2200" dirty="0" smtClean="0">
                <a:solidFill>
                  <a:schemeClr val="tx1"/>
                </a:solidFill>
              </a:rPr>
              <a:t>:</a:t>
            </a:r>
            <a:r>
              <a:rPr lang="vi-VN" sz="2200" dirty="0">
                <a:solidFill>
                  <a:schemeClr val="tx1"/>
                </a:solidFill>
              </a:rPr>
              <a:t/>
            </a:r>
            <a:br>
              <a:rPr lang="vi-VN" sz="2200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   a. </a:t>
            </a:r>
            <a:r>
              <a:rPr lang="en-US" sz="2200" b="1" i="1" dirty="0" smtClean="0">
                <a:solidFill>
                  <a:schemeClr val="tx1"/>
                </a:solidFill>
              </a:rPr>
              <a:t>Dt </a:t>
            </a:r>
            <a:r>
              <a:rPr lang="en-US" sz="2200" b="1" i="1" dirty="0">
                <a:solidFill>
                  <a:schemeClr val="tx1"/>
                </a:solidFill>
              </a:rPr>
              <a:t>123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   </a:t>
            </a:r>
            <a:r>
              <a:rPr lang="en-US" sz="2200" b="1" i="1" dirty="0" smtClean="0">
                <a:solidFill>
                  <a:schemeClr val="tx1"/>
                </a:solidFill>
              </a:rPr>
              <a:t>    Dt </a:t>
            </a:r>
            <a:r>
              <a:rPr lang="en-US" sz="2200" b="1" i="1" dirty="0">
                <a:solidFill>
                  <a:schemeClr val="tx1"/>
                </a:solidFill>
              </a:rPr>
              <a:t>5343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    </a:t>
            </a:r>
            <a:r>
              <a:rPr lang="en-US" sz="2200" b="1" i="1" dirty="0" smtClean="0">
                <a:solidFill>
                  <a:schemeClr val="tx1"/>
                </a:solidFill>
              </a:rPr>
              <a:t>   Ct </a:t>
            </a:r>
            <a:r>
              <a:rPr lang="en-US" sz="2200" b="1" i="1" dirty="0">
                <a:solidFill>
                  <a:schemeClr val="tx1"/>
                </a:solidFill>
              </a:rPr>
              <a:t>5211  </a:t>
            </a:r>
            <a:r>
              <a:rPr lang="en-US" sz="2200" dirty="0" smtClean="0">
                <a:solidFill>
                  <a:schemeClr val="tx1"/>
                </a:solidFill>
              </a:rPr>
              <a:t>(</a:t>
            </a:r>
            <a:r>
              <a:rPr lang="ru-RU" sz="2200" dirty="0" smtClean="0">
                <a:solidFill>
                  <a:schemeClr val="tx1"/>
                </a:solidFill>
              </a:rPr>
              <a:t>по </a:t>
            </a:r>
            <a:r>
              <a:rPr lang="ru-RU" sz="2200" dirty="0">
                <a:solidFill>
                  <a:schemeClr val="tx1"/>
                </a:solidFill>
              </a:rPr>
              <a:t>стоимости ремонтных услуг</a:t>
            </a:r>
            <a:r>
              <a:rPr lang="en-US" sz="2200" dirty="0" smtClean="0">
                <a:solidFill>
                  <a:schemeClr val="tx1"/>
                </a:solidFill>
              </a:rPr>
              <a:t>)</a:t>
            </a: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   b. </a:t>
            </a:r>
            <a:r>
              <a:rPr lang="it-IT" sz="2200" b="1" i="1" dirty="0" smtClean="0">
                <a:solidFill>
                  <a:schemeClr val="tx1"/>
                </a:solidFill>
              </a:rPr>
              <a:t>Dt </a:t>
            </a:r>
            <a:r>
              <a:rPr lang="it-IT" sz="2200" b="1" i="1" dirty="0">
                <a:solidFill>
                  <a:schemeClr val="tx1"/>
                </a:solidFill>
              </a:rPr>
              <a:t>812</a:t>
            </a:r>
            <a:br>
              <a:rPr lang="it-IT" sz="2200" b="1" i="1" dirty="0">
                <a:solidFill>
                  <a:schemeClr val="tx1"/>
                </a:solidFill>
              </a:rPr>
            </a:br>
            <a:r>
              <a:rPr lang="it-IT" sz="2200" b="1" i="1" dirty="0">
                <a:solidFill>
                  <a:schemeClr val="tx1"/>
                </a:solidFill>
              </a:rPr>
              <a:t>   </a:t>
            </a:r>
            <a:r>
              <a:rPr lang="it-IT" sz="2200" b="1" i="1" dirty="0" smtClean="0">
                <a:solidFill>
                  <a:schemeClr val="tx1"/>
                </a:solidFill>
              </a:rPr>
              <a:t>    Ct </a:t>
            </a:r>
            <a:r>
              <a:rPr lang="it-IT" sz="2200" b="1" i="1" dirty="0">
                <a:solidFill>
                  <a:schemeClr val="tx1"/>
                </a:solidFill>
              </a:rPr>
              <a:t>211, 5311, 5332, 5342, etc.</a:t>
            </a:r>
            <a:br>
              <a:rPr lang="it-IT" sz="2200" b="1" i="1" dirty="0">
                <a:solidFill>
                  <a:schemeClr val="tx1"/>
                </a:solidFill>
              </a:rPr>
            </a:br>
            <a:r>
              <a:rPr lang="it-IT" sz="2200" b="1" i="1" dirty="0" smtClean="0">
                <a:solidFill>
                  <a:schemeClr val="tx1"/>
                </a:solidFill>
              </a:rPr>
              <a:t>       </a:t>
            </a:r>
            <a:r>
              <a:rPr lang="en-US" sz="2200" b="1" i="1" dirty="0" smtClean="0">
                <a:solidFill>
                  <a:schemeClr val="tx1"/>
                </a:solidFill>
              </a:rPr>
              <a:t>Dt </a:t>
            </a:r>
            <a:r>
              <a:rPr lang="en-US" sz="2200" b="1" i="1" dirty="0">
                <a:solidFill>
                  <a:schemeClr val="tx1"/>
                </a:solidFill>
              </a:rPr>
              <a:t>123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b="1" i="1" dirty="0" smtClean="0">
                <a:solidFill>
                  <a:schemeClr val="tx1"/>
                </a:solidFill>
              </a:rPr>
              <a:t>      </a:t>
            </a:r>
            <a:r>
              <a:rPr lang="ru-RU" sz="2200" b="1" i="1" dirty="0" smtClean="0">
                <a:solidFill>
                  <a:schemeClr val="tx1"/>
                </a:solidFill>
              </a:rPr>
              <a:t> </a:t>
            </a:r>
            <a:r>
              <a:rPr lang="en-US" sz="2200" b="1" i="1" dirty="0" smtClean="0">
                <a:solidFill>
                  <a:schemeClr val="tx1"/>
                </a:solidFill>
              </a:rPr>
              <a:t>Ct </a:t>
            </a:r>
            <a:r>
              <a:rPr lang="en-US" sz="2200" b="1" i="1" dirty="0">
                <a:solidFill>
                  <a:schemeClr val="tx1"/>
                </a:solidFill>
              </a:rPr>
              <a:t>812    </a:t>
            </a:r>
            <a:r>
              <a:rPr lang="en-US" sz="2200" b="1" i="1" dirty="0" smtClean="0">
                <a:solidFill>
                  <a:schemeClr val="tx1"/>
                </a:solidFill>
              </a:rPr>
              <a:t>  </a:t>
            </a:r>
            <a:r>
              <a:rPr lang="en-US" sz="1600" dirty="0" smtClean="0">
                <a:solidFill>
                  <a:schemeClr val="tx1"/>
                </a:solidFill>
              </a:rPr>
              <a:t>(</a:t>
            </a:r>
            <a:r>
              <a:rPr lang="ru-RU" sz="1600" dirty="0">
                <a:solidFill>
                  <a:schemeClr val="tx1"/>
                </a:solidFill>
              </a:rPr>
              <a:t>по стоимости расходов </a:t>
            </a:r>
            <a:r>
              <a:rPr lang="ru-RU" sz="1600" dirty="0" smtClean="0">
                <a:solidFill>
                  <a:schemeClr val="tx1"/>
                </a:solidFill>
              </a:rPr>
              <a:t>вспомогательной деятельности</a:t>
            </a:r>
            <a:r>
              <a:rPr lang="en-US" sz="1600" dirty="0" smtClean="0">
                <a:solidFill>
                  <a:schemeClr val="tx1"/>
                </a:solidFill>
              </a:rPr>
              <a:t>)</a:t>
            </a:r>
            <a:r>
              <a:rPr lang="ru-RU" sz="1600" dirty="0">
                <a:solidFill>
                  <a:schemeClr val="tx1"/>
                </a:solidFill>
              </a:rPr>
              <a:t/>
            </a:r>
            <a:br>
              <a:rPr lang="ru-RU" sz="1600" dirty="0">
                <a:solidFill>
                  <a:schemeClr val="tx1"/>
                </a:solidFill>
              </a:rPr>
            </a:br>
            <a:endParaRPr lang="ro-RO" sz="2200" b="1" dirty="0">
              <a:solidFill>
                <a:schemeClr val="tx1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70958"/>
            <a:ext cx="7162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8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6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900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605516"/>
            <a:ext cx="8839199" cy="4655959"/>
          </a:xfrm>
        </p:spPr>
        <p:txBody>
          <a:bodyPr/>
          <a:lstStyle/>
          <a:p>
            <a:pPr marL="82296" indent="0"/>
            <a:r>
              <a:rPr lang="ru-RU" sz="2800" b="1" dirty="0">
                <a:solidFill>
                  <a:srgbClr val="002060"/>
                </a:solidFill>
              </a:rPr>
              <a:t>Учет расходов и механизмов </a:t>
            </a:r>
            <a:r>
              <a:rPr lang="ru-RU" sz="2800" b="1" dirty="0" smtClean="0">
                <a:solidFill>
                  <a:srgbClr val="002060"/>
                </a:solidFill>
              </a:rPr>
              <a:t>по страхованию транспортного средства и механизмов</a:t>
            </a:r>
            <a:r>
              <a:rPr lang="en-US" sz="2800" b="1" dirty="0" smtClean="0">
                <a:solidFill>
                  <a:srgbClr val="002060"/>
                </a:solidFill>
              </a:rPr>
              <a:t>:</a:t>
            </a:r>
            <a:br>
              <a:rPr lang="en-US" sz="2800" b="1" dirty="0" smtClean="0">
                <a:solidFill>
                  <a:srgbClr val="002060"/>
                </a:solidFill>
              </a:rPr>
            </a:b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ru-RU" sz="2300" dirty="0" smtClean="0">
                <a:solidFill>
                  <a:schemeClr val="tx1"/>
                </a:solidFill>
              </a:rPr>
              <a:t>Учет </a:t>
            </a:r>
            <a:r>
              <a:rPr lang="ru-RU" sz="2300" dirty="0">
                <a:solidFill>
                  <a:schemeClr val="tx1"/>
                </a:solidFill>
              </a:rPr>
              <a:t>расходов на страхование транспорта и </a:t>
            </a:r>
            <a:r>
              <a:rPr lang="ru-RU" sz="2300" dirty="0" smtClean="0">
                <a:solidFill>
                  <a:schemeClr val="tx1"/>
                </a:solidFill>
              </a:rPr>
              <a:t>механизмов ведется отдельно, по каждому ОС (транспортному средству или механизму)</a:t>
            </a:r>
            <a:r>
              <a:rPr lang="en-US" sz="2300" dirty="0" smtClean="0">
                <a:solidFill>
                  <a:schemeClr val="tx1"/>
                </a:solidFill>
              </a:rPr>
              <a:t>:</a:t>
            </a:r>
            <a:r>
              <a:rPr lang="en-US" sz="2300" dirty="0">
                <a:solidFill>
                  <a:schemeClr val="tx1"/>
                </a:solidFill>
              </a:rPr>
              <a:t/>
            </a:r>
            <a:br>
              <a:rPr lang="en-US" sz="2300" dirty="0">
                <a:solidFill>
                  <a:schemeClr val="tx1"/>
                </a:solidFill>
              </a:rPr>
            </a:br>
            <a:r>
              <a:rPr lang="en-US" sz="2300" b="1" i="1" dirty="0">
                <a:solidFill>
                  <a:schemeClr val="tx1"/>
                </a:solidFill>
              </a:rPr>
              <a:t>Dt 2611</a:t>
            </a:r>
            <a:br>
              <a:rPr lang="en-US" sz="2300" b="1" i="1" dirty="0">
                <a:solidFill>
                  <a:schemeClr val="tx1"/>
                </a:solidFill>
              </a:rPr>
            </a:br>
            <a:r>
              <a:rPr lang="en-US" sz="2300" b="1" i="1" dirty="0">
                <a:solidFill>
                  <a:schemeClr val="tx1"/>
                </a:solidFill>
              </a:rPr>
              <a:t>Ct 5211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dirty="0" smtClean="0">
                <a:solidFill>
                  <a:schemeClr val="tx1"/>
                </a:solidFill>
              </a:rPr>
              <a:t>(</a:t>
            </a:r>
            <a:r>
              <a:rPr lang="ru-RU" sz="2300" dirty="0">
                <a:solidFill>
                  <a:schemeClr val="tx1"/>
                </a:solidFill>
              </a:rPr>
              <a:t>по стоимости страхового полиса</a:t>
            </a:r>
            <a:r>
              <a:rPr lang="en-US" sz="2300" dirty="0" smtClean="0">
                <a:solidFill>
                  <a:schemeClr val="tx1"/>
                </a:solidFill>
              </a:rPr>
              <a:t>)</a:t>
            </a:r>
            <a:br>
              <a:rPr lang="en-US" sz="2300" dirty="0" smtClean="0">
                <a:solidFill>
                  <a:schemeClr val="tx1"/>
                </a:solidFill>
              </a:rPr>
            </a:br>
            <a:r>
              <a:rPr lang="en-US" sz="2300" dirty="0" smtClean="0">
                <a:solidFill>
                  <a:schemeClr val="tx1"/>
                </a:solidFill>
              </a:rPr>
              <a:t> </a:t>
            </a:r>
            <a:r>
              <a:rPr lang="ru-RU" sz="2300" dirty="0" smtClean="0">
                <a:solidFill>
                  <a:schemeClr val="tx1"/>
                </a:solidFill>
              </a:rPr>
              <a:t>Перевод на текущие расходы </a:t>
            </a:r>
            <a:r>
              <a:rPr lang="ru-RU" sz="2300" dirty="0">
                <a:solidFill>
                  <a:schemeClr val="tx1"/>
                </a:solidFill>
              </a:rPr>
              <a:t>суммы периода </a:t>
            </a:r>
            <a:r>
              <a:rPr lang="ru-RU" sz="2300" dirty="0" smtClean="0">
                <a:solidFill>
                  <a:schemeClr val="tx1"/>
                </a:solidFill>
              </a:rPr>
              <a:t>(</a:t>
            </a:r>
            <a:r>
              <a:rPr lang="ru-RU" sz="2300" dirty="0">
                <a:solidFill>
                  <a:schemeClr val="tx1"/>
                </a:solidFill>
              </a:rPr>
              <a:t>месяц, квартал, год и </a:t>
            </a:r>
            <a:r>
              <a:rPr lang="ru-RU" sz="2300" dirty="0" smtClean="0">
                <a:solidFill>
                  <a:schemeClr val="tx1"/>
                </a:solidFill>
              </a:rPr>
              <a:t>т.д.) </a:t>
            </a:r>
            <a:br>
              <a:rPr lang="ru-RU" sz="2300" dirty="0" smtClean="0">
                <a:solidFill>
                  <a:schemeClr val="tx1"/>
                </a:solidFill>
              </a:rPr>
            </a:br>
            <a:r>
              <a:rPr lang="en-US" sz="2300" b="1" i="1" dirty="0" smtClean="0">
                <a:solidFill>
                  <a:schemeClr val="tx1"/>
                </a:solidFill>
              </a:rPr>
              <a:t>Dt </a:t>
            </a:r>
            <a:r>
              <a:rPr lang="en-US" sz="2300" b="1" i="1" dirty="0">
                <a:solidFill>
                  <a:schemeClr val="tx1"/>
                </a:solidFill>
              </a:rPr>
              <a:t>7113</a:t>
            </a:r>
            <a:br>
              <a:rPr lang="en-US" sz="2300" b="1" i="1" dirty="0">
                <a:solidFill>
                  <a:schemeClr val="tx1"/>
                </a:solidFill>
              </a:rPr>
            </a:br>
            <a:r>
              <a:rPr lang="en-US" sz="2300" b="1" i="1" dirty="0">
                <a:solidFill>
                  <a:schemeClr val="tx1"/>
                </a:solidFill>
              </a:rPr>
              <a:t>Ct </a:t>
            </a:r>
            <a:r>
              <a:rPr lang="en-US" sz="2300" b="1" i="1" dirty="0" smtClean="0">
                <a:solidFill>
                  <a:schemeClr val="tx1"/>
                </a:solidFill>
              </a:rPr>
              <a:t>2611.</a:t>
            </a:r>
            <a:r>
              <a:rPr lang="ru-RU" sz="2300" b="1" i="1" dirty="0" smtClean="0">
                <a:solidFill>
                  <a:schemeClr val="tx1"/>
                </a:solidFill>
              </a:rPr>
              <a:t/>
            </a:r>
            <a:br>
              <a:rPr lang="ru-RU" sz="2300" b="1" i="1" dirty="0" smtClean="0">
                <a:solidFill>
                  <a:schemeClr val="tx1"/>
                </a:solidFill>
              </a:rPr>
            </a:br>
            <a:r>
              <a:rPr lang="ru-RU" sz="2300" b="1" i="1" smtClean="0">
                <a:solidFill>
                  <a:schemeClr val="tx1"/>
                </a:solidFill>
              </a:rPr>
              <a:t>Специфика отрасли: …….</a:t>
            </a:r>
            <a:r>
              <a:rPr lang="ru-RU" sz="3600" b="1" i="1" dirty="0"/>
              <a:t/>
            </a:r>
            <a:br>
              <a:rPr lang="ru-RU" sz="3600" b="1" i="1" dirty="0"/>
            </a:br>
            <a:r>
              <a:rPr lang="en-US" sz="2800" dirty="0"/>
              <a:t/>
            </a:r>
            <a:br>
              <a:rPr lang="en-US" sz="2800" dirty="0"/>
            </a:br>
            <a:endParaRPr lang="ro-RO" sz="2800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70958"/>
            <a:ext cx="7162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8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6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919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70958"/>
            <a:ext cx="7162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8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6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4" name="Fußzeilenplatzhalter 2"/>
          <p:cNvSpPr txBox="1">
            <a:spLocks/>
          </p:cNvSpPr>
          <p:nvPr/>
        </p:nvSpPr>
        <p:spPr bwMode="auto">
          <a:xfrm>
            <a:off x="2862263" y="6581775"/>
            <a:ext cx="341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1" kern="1200" spc="70" baseline="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mtClean="0"/>
              <a:t>XXX</a:t>
            </a:r>
            <a:endParaRPr lang="de-DE"/>
          </a:p>
        </p:txBody>
      </p:sp>
      <p:sp>
        <p:nvSpPr>
          <p:cNvPr id="15" name="Datumsplatzhalter 3"/>
          <p:cNvSpPr txBox="1">
            <a:spLocks/>
          </p:cNvSpPr>
          <p:nvPr/>
        </p:nvSpPr>
        <p:spPr bwMode="auto">
          <a:xfrm>
            <a:off x="679450" y="6581775"/>
            <a:ext cx="12954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1A768533-9F5A-4A96-B8F6-9A95114E0856}" type="datetime1">
              <a:rPr lang="en-GB" smtClean="0">
                <a:cs typeface="Arial" charset="0"/>
              </a:rPr>
              <a:pPr/>
              <a:t>06/12/2017</a:t>
            </a:fld>
            <a:endParaRPr lang="de-DE">
              <a:cs typeface="Arial" charset="0"/>
            </a:endParaRPr>
          </a:p>
        </p:txBody>
      </p:sp>
      <p:sp>
        <p:nvSpPr>
          <p:cNvPr id="16" name="Inhaltsplatzhalter 8"/>
          <p:cNvSpPr txBox="1">
            <a:spLocks/>
          </p:cNvSpPr>
          <p:nvPr/>
        </p:nvSpPr>
        <p:spPr>
          <a:xfrm>
            <a:off x="2433908" y="1620411"/>
            <a:ext cx="6262254" cy="2074863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ts val="600"/>
              </a:spcAft>
            </a:pPr>
            <a:endParaRPr lang="en-US" sz="2000" dirty="0">
              <a:solidFill>
                <a:srgbClr val="534B3E"/>
              </a:solidFill>
            </a:endParaRPr>
          </a:p>
          <a:p>
            <a:pPr algn="ctr">
              <a:spcAft>
                <a:spcPts val="600"/>
              </a:spcAft>
            </a:pPr>
            <a:endParaRPr lang="en-US" sz="2000" dirty="0">
              <a:solidFill>
                <a:srgbClr val="534B3E"/>
              </a:solidFill>
            </a:endParaRPr>
          </a:p>
          <a:p>
            <a:pPr>
              <a:spcAft>
                <a:spcPts val="300"/>
              </a:spcAft>
            </a:pPr>
            <a:r>
              <a:rPr lang="ru-RU" sz="2800">
                <a:solidFill>
                  <a:srgbClr val="534B3E"/>
                </a:solidFill>
              </a:rPr>
              <a:t>Благодарю за внимание.</a:t>
            </a:r>
            <a:endParaRPr lang="en-GB" sz="1000" dirty="0">
              <a:solidFill>
                <a:srgbClr val="534B3E"/>
              </a:solidFill>
            </a:endParaRPr>
          </a:p>
        </p:txBody>
      </p:sp>
      <p:sp>
        <p:nvSpPr>
          <p:cNvPr id="17" name="Textfeld 9"/>
          <p:cNvSpPr txBox="1">
            <a:spLocks noChangeArrowheads="1"/>
          </p:cNvSpPr>
          <p:nvPr/>
        </p:nvSpPr>
        <p:spPr bwMode="auto">
          <a:xfrm>
            <a:off x="427153" y="5399463"/>
            <a:ext cx="1371600" cy="2159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o-RO" sz="800" b="0" dirty="0" smtClean="0">
                <a:solidFill>
                  <a:schemeClr val="tx2">
                    <a:lumMod val="75000"/>
                  </a:schemeClr>
                </a:solidFill>
              </a:rPr>
              <a:t>Proiect co-finanțat de</a:t>
            </a:r>
            <a:endParaRPr lang="en-GB" sz="8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8" name="Picture 11" descr="F:\Branding\EU\jaune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91056" y="5624205"/>
            <a:ext cx="13652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1" descr="H:\bn4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046511" y="5590073"/>
            <a:ext cx="1016000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258991" y="5624205"/>
            <a:ext cx="1639887" cy="95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feld 9"/>
          <p:cNvSpPr txBox="1">
            <a:spLocks noChangeArrowheads="1"/>
          </p:cNvSpPr>
          <p:nvPr/>
        </p:nvSpPr>
        <p:spPr bwMode="auto">
          <a:xfrm>
            <a:off x="6898878" y="5383151"/>
            <a:ext cx="1147762" cy="2143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o-RO" sz="800" b="0" dirty="0" smtClean="0">
                <a:solidFill>
                  <a:schemeClr val="tx2">
                    <a:lumMod val="75000"/>
                  </a:schemeClr>
                </a:solidFill>
              </a:rPr>
              <a:t>In cooperare cu</a:t>
            </a:r>
            <a:endParaRPr lang="ro-RO" sz="8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2" name="Picture 21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045" y="5540701"/>
            <a:ext cx="1071880" cy="1071880"/>
          </a:xfrm>
          <a:prstGeom prst="rect">
            <a:avLst/>
          </a:prstGeom>
        </p:spPr>
      </p:pic>
      <p:pic>
        <p:nvPicPr>
          <p:cNvPr id="23" name="Picture 22" descr="D:\Users\Desktop\logotype.pn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716" y="5818037"/>
            <a:ext cx="1958975" cy="569595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CasetăText 1"/>
          <p:cNvSpPr txBox="1"/>
          <p:nvPr/>
        </p:nvSpPr>
        <p:spPr>
          <a:xfrm>
            <a:off x="1856306" y="3145976"/>
            <a:ext cx="536191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  <a:hlinkClick r:id="rId12"/>
              </a:rPr>
              <a:t>www.ifcaac.amac.md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ifcaac@fua.utm.md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telefon</a:t>
            </a:r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: (022) 77-38 22</a:t>
            </a:r>
          </a:p>
          <a:p>
            <a:pPr algn="ctr"/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 </a:t>
            </a:r>
          </a:p>
          <a:p>
            <a:pPr algn="ctr"/>
            <a:r>
              <a:rPr lang="ro-RO" sz="1400" b="0" u="sng">
                <a:solidFill>
                  <a:srgbClr val="7030A0"/>
                </a:solidFill>
                <a:latin typeface="+mn-lt"/>
              </a:rPr>
              <a:t>www.amac.md</a:t>
            </a:r>
            <a:r>
              <a:rPr lang="ro-RO" sz="1400" b="0">
                <a:solidFill>
                  <a:srgbClr val="7030A0"/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apacanal@yandex.ru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telefon</a:t>
            </a:r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: (022) 28-84-33</a:t>
            </a:r>
          </a:p>
          <a:p>
            <a:pPr algn="ctr"/>
            <a:endParaRPr lang="ro-RO" sz="8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73734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IZ_Banner_Kopfzeile-Ausland (3)">
  <a:themeElements>
    <a:clrScheme name="GIZ">
      <a:dk1>
        <a:srgbClr val="000000"/>
      </a:dk1>
      <a:lt1>
        <a:srgbClr val="FFFFFF"/>
      </a:lt1>
      <a:dk2>
        <a:srgbClr val="6E6452"/>
      </a:dk2>
      <a:lt2>
        <a:srgbClr val="D2CDC8"/>
      </a:lt2>
      <a:accent1>
        <a:srgbClr val="C80F0F"/>
      </a:accent1>
      <a:accent2>
        <a:srgbClr val="4B859F"/>
      </a:accent2>
      <a:accent3>
        <a:srgbClr val="B498BA"/>
      </a:accent3>
      <a:accent4>
        <a:srgbClr val="F3BF49"/>
      </a:accent4>
      <a:accent5>
        <a:srgbClr val="94B322"/>
      </a:accent5>
      <a:accent6>
        <a:srgbClr val="B4E3ED"/>
      </a:accent6>
      <a:hlink>
        <a:srgbClr val="0000FF"/>
      </a:hlink>
      <a:folHlink>
        <a:srgbClr val="800080"/>
      </a:folHlink>
    </a:clrScheme>
    <a:fontScheme name="GIZ Schri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GTZ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GIZ_Banner_Kopfzeile-Ausland (3)</Template>
  <TotalTime>1742</TotalTime>
  <Words>164</Words>
  <Application>Microsoft Office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Narrow</vt:lpstr>
      <vt:lpstr>Calibri</vt:lpstr>
      <vt:lpstr>Times New Roman</vt:lpstr>
      <vt:lpstr>GIZ_Banner_Kopfzeile-Ausland (3)</vt:lpstr>
      <vt:lpstr>Учебный курс для сотрудников операторов «Водоканала» Модуль 13: Актуальные проблемы учета и налогообложения транспортных средств и механизмов. Налоговые изменения в Республике Молдова на 2017 год. Сессия 6 : Учет затрат и расходов при эксплуатации и страховании транспорта и механизмов   Expert conf. univ. dr. Margareta Vîrcolici lector superior Lidia Surdu   28-29-30 ноябрь 2017, Кишинев</vt:lpstr>
      <vt:lpstr>Цели :  O1 - Учет затрат на содержание, техническое обслуживание и ремонт транспортных средств и механизмов; O2 -  Учет затрат на модернизацию транспортных режимов и механизмов; O3 - Учет расходов по страхованию транспорта и механизмов.  </vt:lpstr>
      <vt:lpstr>Учет затрат на содержание, техническое обслуживание и ремонт транспортных средств и механизмов :    на основании первичных документов выполненных работ в данных целях  могут выполняться третьей стороной или могут выполняться самой компанией.   В данной отрасли преобладают:    </vt:lpstr>
      <vt:lpstr>a. Учет работ по техническому обслуживанию / ремонту, выполненных третьим лицом: Dt 7114 Ct 5211 (по стоимости услуг, оказанных без НДС) Dt 5344 Ct 5211 (по НДС)  b. Учет работ по техническому обслуживанию / ремонту, выполненных собственными силами  отражается:   Dt 812   Ct 211, 5311, 5332, 5342, etc.   Dt 7113   Ct 812     </vt:lpstr>
      <vt:lpstr>Капитализация затрат на модернизацию транспортных средств и механизмов :  Согласно НСБУ “IMOBILIZĂRI NECORPORALE ŞI CORPORALE”, затраты могут быть понесены при ремонте или модернизации материальных активов с целью улучшения его первоначальных характеристик и, соответственно, увеличения ожидаемых экономических выгод от использования объекта. В частности, увеличение экономической выгоды может быть результатом: 1.продления срока использования объекта 2.увеличения производственных мощностей, поверхности или других особенностей объекта,  3.существенного улучшения качества выпускаемой продукции (оказанных услуг) </vt:lpstr>
      <vt:lpstr>4.увеличит интервалы между заменами компонентов в продолжительности использования объекта, создавая компоненты, которые больше не нужно заменять в течение срока службы объекта,  5.значительное уменьшение первоначальных расходов по эксплуатации и т. д.   В таких случаях последующие затраты капитализируются путем добавления их к балансовой стоимости этого объекта.     Специфика:  ….</vt:lpstr>
      <vt:lpstr> Стоимость модернизации / ремонта капитализируется и учитывается как увеличение материальных активов (стоимость транспортных средств) и сокращение расходов, связанных с ремонтом и / или стоимостью вспомогательной деятельности, следующим образом :    a. Dt 123        Dt 5343        Ct 5211  (по стоимости ремонтных услуг)    b. Dt 812        Ct 211, 5311, 5332, 5342, etc.        Dt 123        Ct 812      (по стоимости расходов вспомогательной деятельности) </vt:lpstr>
      <vt:lpstr>Учет расходов и механизмов по страхованию транспортного средства и механизмов:  Учет расходов на страхование транспорта и механизмов ведется отдельно, по каждому ОС (транспортному средству или механизму): Dt 2611 Ct 5211 (по стоимости страхового полиса)  Перевод на текущие расходы суммы периода (месяц, квартал, год и т.д.)  Dt 7113 Ct 2611. Специфика отрасли: …….  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GIZ-Design</dc:creator>
  <cp:keywords>GIZ-Leerfolie</cp:keywords>
  <cp:lastModifiedBy>Admin</cp:lastModifiedBy>
  <cp:revision>166</cp:revision>
  <cp:lastPrinted>2017-06-05T10:38:21Z</cp:lastPrinted>
  <dcterms:created xsi:type="dcterms:W3CDTF">2013-09-05T11:54:56Z</dcterms:created>
  <dcterms:modified xsi:type="dcterms:W3CDTF">2017-12-06T07:48:27Z</dcterms:modified>
</cp:coreProperties>
</file>