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02" r:id="rId2"/>
  </p:sldMasterIdLst>
  <p:notesMasterIdLst>
    <p:notesMasterId r:id="rId8"/>
  </p:notesMasterIdLst>
  <p:sldIdLst>
    <p:sldId id="273" r:id="rId3"/>
    <p:sldId id="276" r:id="rId4"/>
    <p:sldId id="264" r:id="rId5"/>
    <p:sldId id="277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FFFF99"/>
    <a:srgbClr val="0D11A3"/>
    <a:srgbClr val="FF3399"/>
    <a:srgbClr val="000000"/>
    <a:srgbClr val="F2B564"/>
    <a:srgbClr val="F8D4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9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6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647A72-C5D2-4057-9CF0-FD1A691D3BBE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84093D-65D0-4B5F-8F92-C8023AB6C255}">
      <dgm:prSet phldrT="[Text]"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o-RO" sz="2000" b="1" dirty="0" smtClean="0">
              <a:solidFill>
                <a:schemeClr val="bg1"/>
              </a:solidFill>
            </a:rPr>
            <a:t>Strategia de tarifare </a:t>
          </a:r>
          <a:r>
            <a:rPr lang="ro-RO" sz="2000" dirty="0" smtClean="0">
              <a:solidFill>
                <a:schemeClr val="bg1"/>
              </a:solidFill>
            </a:rPr>
            <a:t>presupune ajustări ale tarifelor în fiecare an la data de 1 iulie atât cu </a:t>
          </a:r>
          <a:r>
            <a:rPr lang="ro-RO" sz="2000" b="1" dirty="0" smtClean="0">
              <a:solidFill>
                <a:schemeClr val="bg1"/>
              </a:solidFill>
            </a:rPr>
            <a:t>INFLAȚIA</a:t>
          </a:r>
          <a:r>
            <a:rPr lang="ro-RO" sz="2000" dirty="0" smtClean="0">
              <a:solidFill>
                <a:schemeClr val="bg1"/>
              </a:solidFill>
            </a:rPr>
            <a:t> cumulată în ultimul an cât și în </a:t>
          </a:r>
          <a:r>
            <a:rPr lang="ro-RO" sz="2000" b="1" dirty="0" smtClean="0">
              <a:solidFill>
                <a:schemeClr val="bg1"/>
              </a:solidFill>
            </a:rPr>
            <a:t>TERMENI REALI</a:t>
          </a:r>
          <a:endParaRPr lang="en-US" sz="2000" b="1" dirty="0">
            <a:solidFill>
              <a:schemeClr val="bg1"/>
            </a:solidFill>
          </a:endParaRPr>
        </a:p>
      </dgm:t>
    </dgm:pt>
    <dgm:pt modelId="{91CD7396-1538-4451-A66B-ACE5271BD2FE}" type="parTrans" cxnId="{29D49E94-F041-4B6B-AB4E-BB2D6158DA89}">
      <dgm:prSet/>
      <dgm:spPr/>
      <dgm:t>
        <a:bodyPr/>
        <a:lstStyle/>
        <a:p>
          <a:endParaRPr lang="en-US"/>
        </a:p>
      </dgm:t>
    </dgm:pt>
    <dgm:pt modelId="{DC585367-9687-4C19-B16D-CE7818CECF13}" type="sibTrans" cxnId="{29D49E94-F041-4B6B-AB4E-BB2D6158DA89}">
      <dgm:prSet/>
      <dgm:spPr/>
      <dgm:t>
        <a:bodyPr/>
        <a:lstStyle/>
        <a:p>
          <a:endParaRPr lang="en-US"/>
        </a:p>
      </dgm:t>
    </dgm:pt>
    <dgm:pt modelId="{8313B5EA-BC94-4662-B749-72658DC6BE80}">
      <dgm:prSet phldrT="[Text]"/>
      <dgm:spPr/>
      <dgm:t>
        <a:bodyPr/>
        <a:lstStyle/>
        <a:p>
          <a:pPr algn="ctr"/>
          <a:r>
            <a:rPr lang="ro-RO" b="1" dirty="0" smtClean="0">
              <a:solidFill>
                <a:schemeClr val="bg1"/>
              </a:solidFill>
            </a:rPr>
            <a:t>Strategia de tarifare se </a:t>
          </a:r>
          <a:r>
            <a:rPr lang="ro-RO" dirty="0" smtClean="0">
              <a:solidFill>
                <a:schemeClr val="bg1"/>
              </a:solidFill>
            </a:rPr>
            <a:t>elaborează pentru o perioada de </a:t>
          </a:r>
          <a:r>
            <a:rPr lang="ro-RO" b="1" dirty="0" smtClean="0">
              <a:solidFill>
                <a:schemeClr val="bg1"/>
              </a:solidFill>
            </a:rPr>
            <a:t>minim 5 ani</a:t>
          </a:r>
          <a:endParaRPr lang="en-US" b="1" dirty="0">
            <a:solidFill>
              <a:schemeClr val="bg1"/>
            </a:solidFill>
          </a:endParaRPr>
        </a:p>
      </dgm:t>
    </dgm:pt>
    <dgm:pt modelId="{101DB9E4-7095-49D6-9A13-7E74A76695BD}" type="parTrans" cxnId="{204956A1-E48D-4453-B61C-0315697E2F10}">
      <dgm:prSet/>
      <dgm:spPr/>
      <dgm:t>
        <a:bodyPr/>
        <a:lstStyle/>
        <a:p>
          <a:endParaRPr lang="en-US"/>
        </a:p>
      </dgm:t>
    </dgm:pt>
    <dgm:pt modelId="{A24455E8-76CD-48F3-96C8-16E98DE23650}" type="sibTrans" cxnId="{204956A1-E48D-4453-B61C-0315697E2F10}">
      <dgm:prSet/>
      <dgm:spPr/>
      <dgm:t>
        <a:bodyPr/>
        <a:lstStyle/>
        <a:p>
          <a:endParaRPr lang="en-US"/>
        </a:p>
      </dgm:t>
    </dgm:pt>
    <dgm:pt modelId="{6BF40B1E-8C2A-4E3E-89FD-D9C77277FB60}">
      <dgm:prSet phldrT="[Text]"/>
      <dgm:spPr/>
      <dgm:t>
        <a:bodyPr/>
        <a:lstStyle/>
        <a:p>
          <a:pPr algn="ctr"/>
          <a:r>
            <a:rPr lang="ro-RO" b="1" dirty="0" smtClean="0">
              <a:solidFill>
                <a:schemeClr val="bg1"/>
              </a:solidFill>
            </a:rPr>
            <a:t>Condiție de finanțare a proiectelor de investiții în infrastructura de apă realizate din fonduri publice acordate de la bugetul de stat și/sau fonduri nerambursabile</a:t>
          </a:r>
          <a:endParaRPr lang="en-US" b="1" dirty="0">
            <a:solidFill>
              <a:schemeClr val="bg1"/>
            </a:solidFill>
          </a:endParaRPr>
        </a:p>
      </dgm:t>
    </dgm:pt>
    <dgm:pt modelId="{11BD12B7-9A38-45BD-B673-46DB2D5D4CD6}" type="parTrans" cxnId="{1DD09D99-5B35-4F8A-8570-212E8239A843}">
      <dgm:prSet/>
      <dgm:spPr/>
      <dgm:t>
        <a:bodyPr/>
        <a:lstStyle/>
        <a:p>
          <a:endParaRPr lang="en-US"/>
        </a:p>
      </dgm:t>
    </dgm:pt>
    <dgm:pt modelId="{E2B4904D-319C-4F6A-920D-963E1D3058F8}" type="sibTrans" cxnId="{1DD09D99-5B35-4F8A-8570-212E8239A843}">
      <dgm:prSet/>
      <dgm:spPr/>
      <dgm:t>
        <a:bodyPr/>
        <a:lstStyle/>
        <a:p>
          <a:endParaRPr lang="en-US"/>
        </a:p>
      </dgm:t>
    </dgm:pt>
    <dgm:pt modelId="{7831F83B-D0FD-4F79-889C-FB331C4FF3F4}">
      <dgm:prSet/>
      <dgm:spPr/>
      <dgm:t>
        <a:bodyPr/>
        <a:lstStyle/>
        <a:p>
          <a:endParaRPr lang="en-US"/>
        </a:p>
      </dgm:t>
    </dgm:pt>
    <dgm:pt modelId="{7BDE9CA5-48AB-466A-A0A2-3FADE41E1722}" type="parTrans" cxnId="{D4F6201C-A592-458A-B079-642603FFBEB6}">
      <dgm:prSet/>
      <dgm:spPr/>
      <dgm:t>
        <a:bodyPr/>
        <a:lstStyle/>
        <a:p>
          <a:endParaRPr lang="en-US"/>
        </a:p>
      </dgm:t>
    </dgm:pt>
    <dgm:pt modelId="{3D781479-DACE-4615-B39F-B40DCA88B99A}" type="sibTrans" cxnId="{D4F6201C-A592-458A-B079-642603FFBEB6}">
      <dgm:prSet/>
      <dgm:spPr/>
      <dgm:t>
        <a:bodyPr/>
        <a:lstStyle/>
        <a:p>
          <a:endParaRPr lang="en-US"/>
        </a:p>
      </dgm:t>
    </dgm:pt>
    <dgm:pt modelId="{614091D0-F938-4702-BDB8-07057A088B55}" type="pres">
      <dgm:prSet presAssocID="{5F647A72-C5D2-4057-9CF0-FD1A691D3BBE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2497EE-CBE3-4695-8865-9D5952EE348B}" type="pres">
      <dgm:prSet presAssocID="{5F647A72-C5D2-4057-9CF0-FD1A691D3BBE}" presName="arrow" presStyleLbl="bgShp" presStyleIdx="0" presStyleCnt="1" custScaleX="131649" custLinFactNeighborX="-410" custLinFactNeighborY="-9660"/>
      <dgm:spPr/>
    </dgm:pt>
    <dgm:pt modelId="{5F8B5753-309F-43A9-945B-B1E9E4659D6B}" type="pres">
      <dgm:prSet presAssocID="{5F647A72-C5D2-4057-9CF0-FD1A691D3BBE}" presName="arrowDiagram4" presStyleCnt="0"/>
      <dgm:spPr/>
    </dgm:pt>
    <dgm:pt modelId="{3B09E149-F8AE-4E2D-A675-3EE6112582D4}" type="pres">
      <dgm:prSet presAssocID="{C484093D-65D0-4B5F-8F92-C8023AB6C255}" presName="bullet4a" presStyleLbl="node1" presStyleIdx="0" presStyleCnt="4" custLinFactY="-200000" custLinFactNeighborX="34451" custLinFactNeighborY="-212928"/>
      <dgm:spPr/>
    </dgm:pt>
    <dgm:pt modelId="{5AADE1CE-FC7E-407A-ACD4-30F7EC39BC3F}" type="pres">
      <dgm:prSet presAssocID="{C484093D-65D0-4B5F-8F92-C8023AB6C255}" presName="textBox4a" presStyleLbl="revTx" presStyleIdx="0" presStyleCnt="4" custScaleX="198982" custScaleY="150681" custLinFactNeighborX="6751" custLinFactNeighborY="-36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96F469-D488-444D-A33C-D23AB1DFB640}" type="pres">
      <dgm:prSet presAssocID="{8313B5EA-BC94-4662-B749-72658DC6BE80}" presName="bullet4b" presStyleLbl="node1" presStyleIdx="1" presStyleCnt="4" custLinFactX="100000" custLinFactY="-55906" custLinFactNeighborX="140432" custLinFactNeighborY="-100000"/>
      <dgm:spPr/>
    </dgm:pt>
    <dgm:pt modelId="{C643FB9B-2978-41B2-BE65-37E890B3B032}" type="pres">
      <dgm:prSet presAssocID="{8313B5EA-BC94-4662-B749-72658DC6BE80}" presName="textBox4b" presStyleLbl="revTx" presStyleIdx="1" presStyleCnt="4" custLinFactNeighborX="45797" custLinFactNeighborY="-22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780636-1830-4A9F-A4BE-12FBCFFB836E}" type="pres">
      <dgm:prSet presAssocID="{6BF40B1E-8C2A-4E3E-89FD-D9C77277FB60}" presName="bullet4c" presStyleLbl="node1" presStyleIdx="2" presStyleCnt="4" custLinFactX="100000" custLinFactNeighborX="113302" custLinFactNeighborY="-47081"/>
      <dgm:spPr/>
    </dgm:pt>
    <dgm:pt modelId="{CEA039CD-A043-42D3-92F1-9F4D0567FDE1}" type="pres">
      <dgm:prSet presAssocID="{6BF40B1E-8C2A-4E3E-89FD-D9C77277FB60}" presName="textBox4c" presStyleLbl="revTx" presStyleIdx="2" presStyleCnt="4" custLinFactNeighborX="60356" custLinFactNeighborY="3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70276D-2C94-426E-8DDC-4945D67B4316}" type="pres">
      <dgm:prSet presAssocID="{7831F83B-D0FD-4F79-889C-FB331C4FF3F4}" presName="bullet4d" presStyleLbl="node1" presStyleIdx="3" presStyleCnt="4" custLinFactX="100000" custLinFactNeighborX="161331" custLinFactNeighborY="-14049"/>
      <dgm:spPr/>
    </dgm:pt>
    <dgm:pt modelId="{DFE99CBC-A2CE-49D6-B19B-AD9A5E75C467}" type="pres">
      <dgm:prSet presAssocID="{7831F83B-D0FD-4F79-889C-FB331C4FF3F4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1D1E9E-4EE5-4727-995F-BB536ED6EA41}" type="presOf" srcId="{5F647A72-C5D2-4057-9CF0-FD1A691D3BBE}" destId="{614091D0-F938-4702-BDB8-07057A088B55}" srcOrd="0" destOrd="0" presId="urn:microsoft.com/office/officeart/2005/8/layout/arrow2"/>
    <dgm:cxn modelId="{29D49E94-F041-4B6B-AB4E-BB2D6158DA89}" srcId="{5F647A72-C5D2-4057-9CF0-FD1A691D3BBE}" destId="{C484093D-65D0-4B5F-8F92-C8023AB6C255}" srcOrd="0" destOrd="0" parTransId="{91CD7396-1538-4451-A66B-ACE5271BD2FE}" sibTransId="{DC585367-9687-4C19-B16D-CE7818CECF13}"/>
    <dgm:cxn modelId="{1DD09D99-5B35-4F8A-8570-212E8239A843}" srcId="{5F647A72-C5D2-4057-9CF0-FD1A691D3BBE}" destId="{6BF40B1E-8C2A-4E3E-89FD-D9C77277FB60}" srcOrd="2" destOrd="0" parTransId="{11BD12B7-9A38-45BD-B673-46DB2D5D4CD6}" sibTransId="{E2B4904D-319C-4F6A-920D-963E1D3058F8}"/>
    <dgm:cxn modelId="{4F5BAECE-63BE-440A-A154-E49094A15B99}" type="presOf" srcId="{7831F83B-D0FD-4F79-889C-FB331C4FF3F4}" destId="{DFE99CBC-A2CE-49D6-B19B-AD9A5E75C467}" srcOrd="0" destOrd="0" presId="urn:microsoft.com/office/officeart/2005/8/layout/arrow2"/>
    <dgm:cxn modelId="{204956A1-E48D-4453-B61C-0315697E2F10}" srcId="{5F647A72-C5D2-4057-9CF0-FD1A691D3BBE}" destId="{8313B5EA-BC94-4662-B749-72658DC6BE80}" srcOrd="1" destOrd="0" parTransId="{101DB9E4-7095-49D6-9A13-7E74A76695BD}" sibTransId="{A24455E8-76CD-48F3-96C8-16E98DE23650}"/>
    <dgm:cxn modelId="{D4F6201C-A592-458A-B079-642603FFBEB6}" srcId="{5F647A72-C5D2-4057-9CF0-FD1A691D3BBE}" destId="{7831F83B-D0FD-4F79-889C-FB331C4FF3F4}" srcOrd="3" destOrd="0" parTransId="{7BDE9CA5-48AB-466A-A0A2-3FADE41E1722}" sibTransId="{3D781479-DACE-4615-B39F-B40DCA88B99A}"/>
    <dgm:cxn modelId="{BB77268C-8F99-4900-8B5F-1D2AE697BF16}" type="presOf" srcId="{6BF40B1E-8C2A-4E3E-89FD-D9C77277FB60}" destId="{CEA039CD-A043-42D3-92F1-9F4D0567FDE1}" srcOrd="0" destOrd="0" presId="urn:microsoft.com/office/officeart/2005/8/layout/arrow2"/>
    <dgm:cxn modelId="{CC06F8F6-4F3C-4E0B-9290-EB53B5BD25A6}" type="presOf" srcId="{8313B5EA-BC94-4662-B749-72658DC6BE80}" destId="{C643FB9B-2978-41B2-BE65-37E890B3B032}" srcOrd="0" destOrd="0" presId="urn:microsoft.com/office/officeart/2005/8/layout/arrow2"/>
    <dgm:cxn modelId="{3534A56D-36C9-4A59-8F60-6DB6317A3CAA}" type="presOf" srcId="{C484093D-65D0-4B5F-8F92-C8023AB6C255}" destId="{5AADE1CE-FC7E-407A-ACD4-30F7EC39BC3F}" srcOrd="0" destOrd="0" presId="urn:microsoft.com/office/officeart/2005/8/layout/arrow2"/>
    <dgm:cxn modelId="{7EAEA124-E06C-47A0-B9B9-220D69EE45E6}" type="presParOf" srcId="{614091D0-F938-4702-BDB8-07057A088B55}" destId="{2A2497EE-CBE3-4695-8865-9D5952EE348B}" srcOrd="0" destOrd="0" presId="urn:microsoft.com/office/officeart/2005/8/layout/arrow2"/>
    <dgm:cxn modelId="{7BD538F9-C5CA-41F7-B5DB-049E21F857DA}" type="presParOf" srcId="{614091D0-F938-4702-BDB8-07057A088B55}" destId="{5F8B5753-309F-43A9-945B-B1E9E4659D6B}" srcOrd="1" destOrd="0" presId="urn:microsoft.com/office/officeart/2005/8/layout/arrow2"/>
    <dgm:cxn modelId="{9F5D682E-614A-4AFB-AE49-9B22F1FBF501}" type="presParOf" srcId="{5F8B5753-309F-43A9-945B-B1E9E4659D6B}" destId="{3B09E149-F8AE-4E2D-A675-3EE6112582D4}" srcOrd="0" destOrd="0" presId="urn:microsoft.com/office/officeart/2005/8/layout/arrow2"/>
    <dgm:cxn modelId="{24A738BD-1B5E-464E-BE81-1B968EED2853}" type="presParOf" srcId="{5F8B5753-309F-43A9-945B-B1E9E4659D6B}" destId="{5AADE1CE-FC7E-407A-ACD4-30F7EC39BC3F}" srcOrd="1" destOrd="0" presId="urn:microsoft.com/office/officeart/2005/8/layout/arrow2"/>
    <dgm:cxn modelId="{5E94CAF7-06EB-4966-8CFE-085D178D7549}" type="presParOf" srcId="{5F8B5753-309F-43A9-945B-B1E9E4659D6B}" destId="{5596F469-D488-444D-A33C-D23AB1DFB640}" srcOrd="2" destOrd="0" presId="urn:microsoft.com/office/officeart/2005/8/layout/arrow2"/>
    <dgm:cxn modelId="{49F472C8-7A24-4DCF-8752-56D15553B093}" type="presParOf" srcId="{5F8B5753-309F-43A9-945B-B1E9E4659D6B}" destId="{C643FB9B-2978-41B2-BE65-37E890B3B032}" srcOrd="3" destOrd="0" presId="urn:microsoft.com/office/officeart/2005/8/layout/arrow2"/>
    <dgm:cxn modelId="{F74F1346-EA27-4DD9-8981-0728371BBE25}" type="presParOf" srcId="{5F8B5753-309F-43A9-945B-B1E9E4659D6B}" destId="{A0780636-1830-4A9F-A4BE-12FBCFFB836E}" srcOrd="4" destOrd="0" presId="urn:microsoft.com/office/officeart/2005/8/layout/arrow2"/>
    <dgm:cxn modelId="{68F0A8E8-82E5-43DA-99D1-722110354F01}" type="presParOf" srcId="{5F8B5753-309F-43A9-945B-B1E9E4659D6B}" destId="{CEA039CD-A043-42D3-92F1-9F4D0567FDE1}" srcOrd="5" destOrd="0" presId="urn:microsoft.com/office/officeart/2005/8/layout/arrow2"/>
    <dgm:cxn modelId="{7BA155AF-2811-427B-8631-6F2138F1FE4E}" type="presParOf" srcId="{5F8B5753-309F-43A9-945B-B1E9E4659D6B}" destId="{2A70276D-2C94-426E-8DDC-4945D67B4316}" srcOrd="6" destOrd="0" presId="urn:microsoft.com/office/officeart/2005/8/layout/arrow2"/>
    <dgm:cxn modelId="{0E4C9E1E-D82C-4963-9162-4455A4F6E5B8}" type="presParOf" srcId="{5F8B5753-309F-43A9-945B-B1E9E4659D6B}" destId="{DFE99CBC-A2CE-49D6-B19B-AD9A5E75C467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524A1C-5EFA-4C2B-A940-0E3F63BB4A10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E3D8AFE9-CCD5-433B-A027-62A15E012667}">
      <dgm:prSet phldrT="[Text]" custT="1"/>
      <dgm:spPr>
        <a:solidFill>
          <a:srgbClr val="66FFFF"/>
        </a:solidFill>
      </dgm:spPr>
      <dgm:t>
        <a:bodyPr/>
        <a:lstStyle/>
        <a:p>
          <a:endParaRPr lang="ro-RO" sz="18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ro-RO" sz="1800" b="1" dirty="0" smtClean="0">
              <a:latin typeface="Arial" panose="020B0604020202020204" pitchFamily="34" charset="0"/>
              <a:cs typeface="Arial" panose="020B0604020202020204" pitchFamily="34" charset="0"/>
            </a:rPr>
            <a:t>APROBARE</a:t>
          </a:r>
        </a:p>
        <a:p>
          <a:r>
            <a:rPr lang="ro-RO" sz="1800" dirty="0" smtClean="0">
              <a:latin typeface="Arial" panose="020B0604020202020204" pitchFamily="34" charset="0"/>
              <a:cs typeface="Arial" panose="020B0604020202020204" pitchFamily="34" charset="0"/>
            </a:rPr>
            <a:t> ARSACIS pe baza </a:t>
          </a:r>
        </a:p>
        <a:p>
          <a:r>
            <a:rPr lang="ro-RO" sz="1800" dirty="0" smtClean="0">
              <a:latin typeface="Arial" panose="020B0604020202020204" pitchFamily="34" charset="0"/>
              <a:cs typeface="Arial" panose="020B0604020202020204" pitchFamily="34" charset="0"/>
            </a:rPr>
            <a:t>mandatului special</a:t>
          </a:r>
        </a:p>
        <a:p>
          <a:r>
            <a:rPr lang="ro-RO" sz="1800" dirty="0" smtClean="0">
              <a:latin typeface="Arial" panose="020B0604020202020204" pitchFamily="34" charset="0"/>
              <a:cs typeface="Arial" panose="020B0604020202020204" pitchFamily="34" charset="0"/>
            </a:rPr>
            <a:t> de la UAT</a:t>
          </a:r>
          <a:endParaRPr lang="en-US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05E05B-B1A8-4C44-847B-B106FC1A024E}" type="parTrans" cxnId="{C6541487-9439-4459-8612-FEA0818CB2A6}">
      <dgm:prSet/>
      <dgm:spPr/>
      <dgm:t>
        <a:bodyPr/>
        <a:lstStyle/>
        <a:p>
          <a:endParaRPr lang="en-US"/>
        </a:p>
      </dgm:t>
    </dgm:pt>
    <dgm:pt modelId="{E12F723F-BD2A-45EB-B465-306C3630759F}" type="sibTrans" cxnId="{C6541487-9439-4459-8612-FEA0818CB2A6}">
      <dgm:prSet/>
      <dgm:spPr/>
      <dgm:t>
        <a:bodyPr/>
        <a:lstStyle/>
        <a:p>
          <a:endParaRPr lang="en-US"/>
        </a:p>
      </dgm:t>
    </dgm:pt>
    <dgm:pt modelId="{A0A2DD0E-C2CD-4556-8D54-4EEFE0A39AA9}">
      <dgm:prSet phldrT="[Text]" custT="1"/>
      <dgm:spPr>
        <a:solidFill>
          <a:srgbClr val="FFFF99">
            <a:alpha val="50000"/>
          </a:srgbClr>
        </a:solidFill>
      </dgm:spPr>
      <dgm:t>
        <a:bodyPr/>
        <a:lstStyle/>
        <a:p>
          <a:pPr algn="just"/>
          <a:endParaRPr lang="ro-RO" sz="20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ctr"/>
          <a:r>
            <a:rPr lang="ro-RO" sz="2000" b="1" dirty="0" smtClean="0">
              <a:latin typeface="Arial" panose="020B0604020202020204" pitchFamily="34" charset="0"/>
              <a:cs typeface="Arial" panose="020B0604020202020204" pitchFamily="34" charset="0"/>
            </a:rPr>
            <a:t>Elaborare și fundamentare de</a:t>
          </a:r>
        </a:p>
        <a:p>
          <a:pPr algn="ctr"/>
          <a:r>
            <a:rPr lang="ro-RO" sz="2000" b="1" dirty="0" smtClean="0">
              <a:latin typeface="Arial" panose="020B0604020202020204" pitchFamily="34" charset="0"/>
              <a:cs typeface="Arial" panose="020B0604020202020204" pitchFamily="34" charset="0"/>
            </a:rPr>
            <a:t> operatorul regional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pe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baza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cheltuielilor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producţie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exploatare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cheltuielilor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întreţinere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reparaţii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amortismentelor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aferente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capitalului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imobilizat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în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active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corporale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necorporale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costurilor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pentru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protecţia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mediului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costurilor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financiare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asociate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creditelor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contractate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costurilor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derivând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din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contractul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delegare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gestiunii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includ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o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cotă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pentru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crearea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surselor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dezvoltare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modernizare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sistemelor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utilităţi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publice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precum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o </a:t>
          </a:r>
          <a:r>
            <a:rPr lang="en-US" sz="20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cotă</a:t>
          </a:r>
          <a:r>
            <a:rPr lang="en-US" sz="2000" b="0" i="0" dirty="0" smtClean="0">
              <a:latin typeface="Arial" panose="020B0604020202020204" pitchFamily="34" charset="0"/>
              <a:cs typeface="Arial" panose="020B0604020202020204" pitchFamily="34" charset="0"/>
            </a:rPr>
            <a:t> de profit.</a:t>
          </a:r>
          <a:r>
            <a:rPr lang="ro-RO" sz="2000" b="1" dirty="0" smtClean="0">
              <a:latin typeface="Arial" panose="020B0604020202020204" pitchFamily="34" charset="0"/>
              <a:cs typeface="Arial" panose="020B0604020202020204" pitchFamily="34" charset="0"/>
            </a:rPr>
            <a:t>l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AE7182-9274-41C8-8BCE-E397ADA7548D}" type="parTrans" cxnId="{3137D71A-4E0A-4258-9976-C286AC97BC7B}">
      <dgm:prSet/>
      <dgm:spPr/>
      <dgm:t>
        <a:bodyPr/>
        <a:lstStyle/>
        <a:p>
          <a:endParaRPr lang="en-US"/>
        </a:p>
      </dgm:t>
    </dgm:pt>
    <dgm:pt modelId="{B2AA2103-E603-4FD5-AD88-86227774CE7C}" type="sibTrans" cxnId="{3137D71A-4E0A-4258-9976-C286AC97BC7B}">
      <dgm:prSet/>
      <dgm:spPr/>
      <dgm:t>
        <a:bodyPr/>
        <a:lstStyle/>
        <a:p>
          <a:endParaRPr lang="en-US"/>
        </a:p>
      </dgm:t>
    </dgm:pt>
    <dgm:pt modelId="{866300DE-B5C8-4ACC-A878-012AF06FDBFD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o-RO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AVIZARE</a:t>
          </a:r>
        </a:p>
        <a:p>
          <a:r>
            <a:rPr lang="en-US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activitatea</a:t>
          </a:r>
          <a:r>
            <a:rPr lang="en-US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analiză</a:t>
          </a:r>
          <a:r>
            <a:rPr lang="en-US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verificare</a:t>
          </a:r>
          <a:r>
            <a:rPr lang="en-US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ro-RO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elementelor de cheltuieli componente ale </a:t>
          </a:r>
          <a:r>
            <a:rPr lang="en-US" sz="20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preţurilor</a:t>
          </a:r>
          <a:r>
            <a:rPr lang="en-US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tarifelor</a:t>
          </a:r>
          <a:r>
            <a:rPr lang="ro-RO" sz="2000" b="1" i="0" dirty="0" smtClean="0">
              <a:latin typeface="Arial" panose="020B0604020202020204" pitchFamily="34" charset="0"/>
              <a:cs typeface="Arial" panose="020B0604020202020204" pitchFamily="34" charset="0"/>
            </a:rPr>
            <a:t>- A.N.R.S.C – aviz de specialitate</a:t>
          </a:r>
          <a:endParaRPr lang="en-US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23298E-5C34-4161-A0DA-CB59148250EF}" type="parTrans" cxnId="{3B522588-9E22-4636-A97F-F7D53DAA5A73}">
      <dgm:prSet/>
      <dgm:spPr/>
      <dgm:t>
        <a:bodyPr/>
        <a:lstStyle/>
        <a:p>
          <a:endParaRPr lang="en-US"/>
        </a:p>
      </dgm:t>
    </dgm:pt>
    <dgm:pt modelId="{953A2262-32ED-4FDE-A769-45A77C790436}" type="sibTrans" cxnId="{3B522588-9E22-4636-A97F-F7D53DAA5A73}">
      <dgm:prSet/>
      <dgm:spPr/>
      <dgm:t>
        <a:bodyPr/>
        <a:lstStyle/>
        <a:p>
          <a:endParaRPr lang="en-US"/>
        </a:p>
      </dgm:t>
    </dgm:pt>
    <dgm:pt modelId="{1891777B-FFC4-4202-9FED-CE57C053C4ED}" type="pres">
      <dgm:prSet presAssocID="{B0524A1C-5EFA-4C2B-A940-0E3F63BB4A10}" presName="Name0" presStyleCnt="0">
        <dgm:presLayoutVars>
          <dgm:dir/>
          <dgm:animLvl val="lvl"/>
          <dgm:resizeHandles val="exact"/>
        </dgm:presLayoutVars>
      </dgm:prSet>
      <dgm:spPr/>
    </dgm:pt>
    <dgm:pt modelId="{3E5350FE-B964-488F-9BF4-27EAFD0DD876}" type="pres">
      <dgm:prSet presAssocID="{E3D8AFE9-CCD5-433B-A027-62A15E012667}" presName="Name8" presStyleCnt="0"/>
      <dgm:spPr/>
    </dgm:pt>
    <dgm:pt modelId="{C60501A3-1D6B-4C92-9218-A50F9C9D12C6}" type="pres">
      <dgm:prSet presAssocID="{E3D8AFE9-CCD5-433B-A027-62A15E012667}" presName="level" presStyleLbl="node1" presStyleIdx="0" presStyleCnt="3" custScaleY="6160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2C71C1-4723-47C8-825B-BAF1CE404AAE}" type="pres">
      <dgm:prSet presAssocID="{E3D8AFE9-CCD5-433B-A027-62A15E01266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88A48D-68A7-466B-8900-0A4CCAEF23A0}" type="pres">
      <dgm:prSet presAssocID="{866300DE-B5C8-4ACC-A878-012AF06FDBFD}" presName="Name8" presStyleCnt="0"/>
      <dgm:spPr/>
    </dgm:pt>
    <dgm:pt modelId="{5314A184-6FD7-4012-A967-9B118DD16099}" type="pres">
      <dgm:prSet presAssocID="{866300DE-B5C8-4ACC-A878-012AF06FDBFD}" presName="level" presStyleLbl="node1" presStyleIdx="1" presStyleCnt="3" custScaleX="102061" custScaleY="65585" custLinFactNeighborY="346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41F090-8A55-4882-BA0C-0308160528CB}" type="pres">
      <dgm:prSet presAssocID="{866300DE-B5C8-4ACC-A878-012AF06FDBF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D51266-9E9B-48DC-A33E-C90853B66CFA}" type="pres">
      <dgm:prSet presAssocID="{A0A2DD0E-C2CD-4556-8D54-4EEFE0A39AA9}" presName="Name8" presStyleCnt="0"/>
      <dgm:spPr/>
    </dgm:pt>
    <dgm:pt modelId="{B3C60493-8EA1-4A58-BFA1-075179AC4D5C}" type="pres">
      <dgm:prSet presAssocID="{A0A2DD0E-C2CD-4556-8D54-4EEFE0A39AA9}" presName="level" presStyleLbl="node1" presStyleIdx="2" presStyleCnt="3" custScaleY="90140" custLinFactNeighborX="1964" custLinFactNeighborY="86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9DD756-D9B4-4DA2-B07F-AA5AE78B9851}" type="pres">
      <dgm:prSet presAssocID="{A0A2DD0E-C2CD-4556-8D54-4EEFE0A39AA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522588-9E22-4636-A97F-F7D53DAA5A73}" srcId="{B0524A1C-5EFA-4C2B-A940-0E3F63BB4A10}" destId="{866300DE-B5C8-4ACC-A878-012AF06FDBFD}" srcOrd="1" destOrd="0" parTransId="{8C23298E-5C34-4161-A0DA-CB59148250EF}" sibTransId="{953A2262-32ED-4FDE-A769-45A77C790436}"/>
    <dgm:cxn modelId="{C6541487-9439-4459-8612-FEA0818CB2A6}" srcId="{B0524A1C-5EFA-4C2B-A940-0E3F63BB4A10}" destId="{E3D8AFE9-CCD5-433B-A027-62A15E012667}" srcOrd="0" destOrd="0" parTransId="{FF05E05B-B1A8-4C44-847B-B106FC1A024E}" sibTransId="{E12F723F-BD2A-45EB-B465-306C3630759F}"/>
    <dgm:cxn modelId="{BFFA5CCF-A40E-4702-87A8-800463E6CD2B}" type="presOf" srcId="{E3D8AFE9-CCD5-433B-A027-62A15E012667}" destId="{C60501A3-1D6B-4C92-9218-A50F9C9D12C6}" srcOrd="0" destOrd="0" presId="urn:microsoft.com/office/officeart/2005/8/layout/pyramid1"/>
    <dgm:cxn modelId="{C9D64329-8FF6-465E-9D9E-1CE37602A329}" type="presOf" srcId="{E3D8AFE9-CCD5-433B-A027-62A15E012667}" destId="{E72C71C1-4723-47C8-825B-BAF1CE404AAE}" srcOrd="1" destOrd="0" presId="urn:microsoft.com/office/officeart/2005/8/layout/pyramid1"/>
    <dgm:cxn modelId="{3137D71A-4E0A-4258-9976-C286AC97BC7B}" srcId="{B0524A1C-5EFA-4C2B-A940-0E3F63BB4A10}" destId="{A0A2DD0E-C2CD-4556-8D54-4EEFE0A39AA9}" srcOrd="2" destOrd="0" parTransId="{E4AE7182-9274-41C8-8BCE-E397ADA7548D}" sibTransId="{B2AA2103-E603-4FD5-AD88-86227774CE7C}"/>
    <dgm:cxn modelId="{61BE038E-FD87-49D2-8812-7DC5148428C3}" type="presOf" srcId="{866300DE-B5C8-4ACC-A878-012AF06FDBFD}" destId="{5314A184-6FD7-4012-A967-9B118DD16099}" srcOrd="0" destOrd="0" presId="urn:microsoft.com/office/officeart/2005/8/layout/pyramid1"/>
    <dgm:cxn modelId="{D691B23C-16C8-44D7-BEE5-974A800C2538}" type="presOf" srcId="{A0A2DD0E-C2CD-4556-8D54-4EEFE0A39AA9}" destId="{B3C60493-8EA1-4A58-BFA1-075179AC4D5C}" srcOrd="0" destOrd="0" presId="urn:microsoft.com/office/officeart/2005/8/layout/pyramid1"/>
    <dgm:cxn modelId="{E9043D72-E758-4370-B201-499FBBC7C44E}" type="presOf" srcId="{B0524A1C-5EFA-4C2B-A940-0E3F63BB4A10}" destId="{1891777B-FFC4-4202-9FED-CE57C053C4ED}" srcOrd="0" destOrd="0" presId="urn:microsoft.com/office/officeart/2005/8/layout/pyramid1"/>
    <dgm:cxn modelId="{A3302C4B-0C32-4C27-9665-4852D16E8581}" type="presOf" srcId="{A0A2DD0E-C2CD-4556-8D54-4EEFE0A39AA9}" destId="{A89DD756-D9B4-4DA2-B07F-AA5AE78B9851}" srcOrd="1" destOrd="0" presId="urn:microsoft.com/office/officeart/2005/8/layout/pyramid1"/>
    <dgm:cxn modelId="{E980288A-F5C0-40FF-BCC1-76B16CC0031A}" type="presOf" srcId="{866300DE-B5C8-4ACC-A878-012AF06FDBFD}" destId="{CD41F090-8A55-4882-BA0C-0308160528CB}" srcOrd="1" destOrd="0" presId="urn:microsoft.com/office/officeart/2005/8/layout/pyramid1"/>
    <dgm:cxn modelId="{184ECC4A-9E3E-47AD-B7C3-F2540893FCED}" type="presParOf" srcId="{1891777B-FFC4-4202-9FED-CE57C053C4ED}" destId="{3E5350FE-B964-488F-9BF4-27EAFD0DD876}" srcOrd="0" destOrd="0" presId="urn:microsoft.com/office/officeart/2005/8/layout/pyramid1"/>
    <dgm:cxn modelId="{5959550E-D704-4A07-BB5E-E333DD684462}" type="presParOf" srcId="{3E5350FE-B964-488F-9BF4-27EAFD0DD876}" destId="{C60501A3-1D6B-4C92-9218-A50F9C9D12C6}" srcOrd="0" destOrd="0" presId="urn:microsoft.com/office/officeart/2005/8/layout/pyramid1"/>
    <dgm:cxn modelId="{AF341BF5-0772-4AFB-834F-9BC0A7BAE4F4}" type="presParOf" srcId="{3E5350FE-B964-488F-9BF4-27EAFD0DD876}" destId="{E72C71C1-4723-47C8-825B-BAF1CE404AAE}" srcOrd="1" destOrd="0" presId="urn:microsoft.com/office/officeart/2005/8/layout/pyramid1"/>
    <dgm:cxn modelId="{88EEA297-7646-42F9-BFD2-7718AE110F4B}" type="presParOf" srcId="{1891777B-FFC4-4202-9FED-CE57C053C4ED}" destId="{D288A48D-68A7-466B-8900-0A4CCAEF23A0}" srcOrd="1" destOrd="0" presId="urn:microsoft.com/office/officeart/2005/8/layout/pyramid1"/>
    <dgm:cxn modelId="{9BB8DAAF-6603-44F7-89FD-71DAE399D073}" type="presParOf" srcId="{D288A48D-68A7-466B-8900-0A4CCAEF23A0}" destId="{5314A184-6FD7-4012-A967-9B118DD16099}" srcOrd="0" destOrd="0" presId="urn:microsoft.com/office/officeart/2005/8/layout/pyramid1"/>
    <dgm:cxn modelId="{F87559F7-B475-46F0-A33E-4D142633B261}" type="presParOf" srcId="{D288A48D-68A7-466B-8900-0A4CCAEF23A0}" destId="{CD41F090-8A55-4882-BA0C-0308160528CB}" srcOrd="1" destOrd="0" presId="urn:microsoft.com/office/officeart/2005/8/layout/pyramid1"/>
    <dgm:cxn modelId="{09D085A0-E3C2-44CD-8FDF-A1A58C925FBC}" type="presParOf" srcId="{1891777B-FFC4-4202-9FED-CE57C053C4ED}" destId="{0DD51266-9E9B-48DC-A33E-C90853B66CFA}" srcOrd="2" destOrd="0" presId="urn:microsoft.com/office/officeart/2005/8/layout/pyramid1"/>
    <dgm:cxn modelId="{AEDFD6EB-FA5C-427B-9FF4-38D6D71216AF}" type="presParOf" srcId="{0DD51266-9E9B-48DC-A33E-C90853B66CFA}" destId="{B3C60493-8EA1-4A58-BFA1-075179AC4D5C}" srcOrd="0" destOrd="0" presId="urn:microsoft.com/office/officeart/2005/8/layout/pyramid1"/>
    <dgm:cxn modelId="{4124E7E4-E186-4A7F-A889-D80158125CFC}" type="presParOf" srcId="{0DD51266-9E9B-48DC-A33E-C90853B66CFA}" destId="{A89DD756-D9B4-4DA2-B07F-AA5AE78B985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89DC23-E57C-455A-AEA2-6D36B462ED1B}" type="doc">
      <dgm:prSet loTypeId="urn:microsoft.com/office/officeart/2009/3/layout/Descending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C34ED7-0D32-42DF-80AF-7ED78A55D1F4}">
      <dgm:prSet phldrT="[Text]" custT="1"/>
      <dgm:spPr/>
      <dgm:t>
        <a:bodyPr/>
        <a:lstStyle/>
        <a:p>
          <a:r>
            <a:rPr lang="ro-RO" sz="1800" dirty="0" smtClean="0">
              <a:latin typeface="Arial Black" panose="020B0A04020102020204" pitchFamily="34" charset="0"/>
            </a:rPr>
            <a:t>NU</a:t>
          </a:r>
          <a:endParaRPr lang="en-US" sz="1800" dirty="0">
            <a:latin typeface="Arial Black" panose="020B0A04020102020204" pitchFamily="34" charset="0"/>
          </a:endParaRPr>
        </a:p>
      </dgm:t>
    </dgm:pt>
    <dgm:pt modelId="{836889AA-4118-46BB-AAD0-91987694155C}" type="parTrans" cxnId="{5F071B57-81D8-4022-9D2D-5690CC2A65F7}">
      <dgm:prSet/>
      <dgm:spPr/>
      <dgm:t>
        <a:bodyPr/>
        <a:lstStyle/>
        <a:p>
          <a:endParaRPr lang="en-US"/>
        </a:p>
      </dgm:t>
    </dgm:pt>
    <dgm:pt modelId="{D55EA105-D6F4-4261-BF92-1E258A36D8AD}" type="sibTrans" cxnId="{5F071B57-81D8-4022-9D2D-5690CC2A65F7}">
      <dgm:prSet/>
      <dgm:spPr/>
      <dgm:t>
        <a:bodyPr/>
        <a:lstStyle/>
        <a:p>
          <a:endParaRPr lang="en-US"/>
        </a:p>
      </dgm:t>
    </dgm:pt>
    <dgm:pt modelId="{B063B90C-02C3-401C-8F59-9C498E99D2FA}">
      <dgm:prSet phldrT="[Text]" custT="1"/>
      <dgm:spPr/>
      <dgm:t>
        <a:bodyPr/>
        <a:lstStyle/>
        <a:p>
          <a:r>
            <a:rPr lang="ro-RO" sz="1800" dirty="0" smtClean="0">
              <a:latin typeface="Arial Black" panose="020B0A04020102020204" pitchFamily="34" charset="0"/>
            </a:rPr>
            <a:t>Se practică prețul </a:t>
          </a:r>
          <a:r>
            <a:rPr lang="en-US" sz="1800" dirty="0" smtClean="0">
              <a:latin typeface="Arial Black" panose="020B0A04020102020204" pitchFamily="34" charset="0"/>
            </a:rPr>
            <a:t>anterior</a:t>
          </a:r>
          <a:endParaRPr lang="en-US" sz="1800" dirty="0">
            <a:latin typeface="Arial Black" panose="020B0A04020102020204" pitchFamily="34" charset="0"/>
          </a:endParaRPr>
        </a:p>
      </dgm:t>
    </dgm:pt>
    <dgm:pt modelId="{EA878AEE-BBC3-4F18-8056-7A805ED45281}" type="parTrans" cxnId="{EDECCE6E-ABEE-4456-ABC2-695C61103A44}">
      <dgm:prSet/>
      <dgm:spPr/>
      <dgm:t>
        <a:bodyPr/>
        <a:lstStyle/>
        <a:p>
          <a:endParaRPr lang="en-US"/>
        </a:p>
      </dgm:t>
    </dgm:pt>
    <dgm:pt modelId="{C2431D7B-A9E4-4CA6-91DD-C15E8359F9AC}" type="sibTrans" cxnId="{EDECCE6E-ABEE-4456-ABC2-695C61103A44}">
      <dgm:prSet/>
      <dgm:spPr/>
      <dgm:t>
        <a:bodyPr/>
        <a:lstStyle/>
        <a:p>
          <a:endParaRPr lang="en-US"/>
        </a:p>
      </dgm:t>
    </dgm:pt>
    <dgm:pt modelId="{0CCB7105-B846-4EE2-AA94-972B1AC09CB2}" type="pres">
      <dgm:prSet presAssocID="{7A89DC23-E57C-455A-AEA2-6D36B462ED1B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n-US"/>
        </a:p>
      </dgm:t>
    </dgm:pt>
    <dgm:pt modelId="{9E0F090F-0FA1-4506-9924-A22F143EEA7C}" type="pres">
      <dgm:prSet presAssocID="{7A89DC23-E57C-455A-AEA2-6D36B462ED1B}" presName="arrowNode" presStyleLbl="node1" presStyleIdx="0" presStyleCnt="1" custLinFactNeighborX="-11773" custLinFactNeighborY="-62489"/>
      <dgm:spPr/>
    </dgm:pt>
    <dgm:pt modelId="{5EC73CA5-8E14-4D69-9EFB-97C9F87FD7A0}" type="pres">
      <dgm:prSet presAssocID="{43C34ED7-0D32-42DF-80AF-7ED78A55D1F4}" presName="txNode1" presStyleLbl="revTx" presStyleIdx="0" presStyleCnt="2" custLinFactNeighborX="-13323" custLinFactNeighborY="910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D54861-BED5-42D8-BC68-1B56AD497C61}" type="pres">
      <dgm:prSet presAssocID="{B063B90C-02C3-401C-8F59-9C498E99D2FA}" presName="txNode2" presStyleLbl="revTx" presStyleIdx="1" presStyleCnt="2" custLinFactNeighborX="22269" custLinFactNeighborY="-529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25D8FA-CEDE-4339-8286-8A83196F6756}" type="presOf" srcId="{43C34ED7-0D32-42DF-80AF-7ED78A55D1F4}" destId="{5EC73CA5-8E14-4D69-9EFB-97C9F87FD7A0}" srcOrd="0" destOrd="0" presId="urn:microsoft.com/office/officeart/2009/3/layout/DescendingProcess"/>
    <dgm:cxn modelId="{5F071B57-81D8-4022-9D2D-5690CC2A65F7}" srcId="{7A89DC23-E57C-455A-AEA2-6D36B462ED1B}" destId="{43C34ED7-0D32-42DF-80AF-7ED78A55D1F4}" srcOrd="0" destOrd="0" parTransId="{836889AA-4118-46BB-AAD0-91987694155C}" sibTransId="{D55EA105-D6F4-4261-BF92-1E258A36D8AD}"/>
    <dgm:cxn modelId="{F30C85DC-D795-4C88-9FAC-52B8B9097AAB}" type="presOf" srcId="{B063B90C-02C3-401C-8F59-9C498E99D2FA}" destId="{4BD54861-BED5-42D8-BC68-1B56AD497C61}" srcOrd="0" destOrd="0" presId="urn:microsoft.com/office/officeart/2009/3/layout/DescendingProcess"/>
    <dgm:cxn modelId="{EDECCE6E-ABEE-4456-ABC2-695C61103A44}" srcId="{7A89DC23-E57C-455A-AEA2-6D36B462ED1B}" destId="{B063B90C-02C3-401C-8F59-9C498E99D2FA}" srcOrd="1" destOrd="0" parTransId="{EA878AEE-BBC3-4F18-8056-7A805ED45281}" sibTransId="{C2431D7B-A9E4-4CA6-91DD-C15E8359F9AC}"/>
    <dgm:cxn modelId="{ADB5D9B9-C850-454C-9ED0-A05A4CCE06E1}" type="presOf" srcId="{7A89DC23-E57C-455A-AEA2-6D36B462ED1B}" destId="{0CCB7105-B846-4EE2-AA94-972B1AC09CB2}" srcOrd="0" destOrd="0" presId="urn:microsoft.com/office/officeart/2009/3/layout/DescendingProcess"/>
    <dgm:cxn modelId="{87EEE040-EA82-41E1-8314-ACBF95A603E1}" type="presParOf" srcId="{0CCB7105-B846-4EE2-AA94-972B1AC09CB2}" destId="{9E0F090F-0FA1-4506-9924-A22F143EEA7C}" srcOrd="0" destOrd="0" presId="urn:microsoft.com/office/officeart/2009/3/layout/DescendingProcess"/>
    <dgm:cxn modelId="{1A6BC146-1129-46E4-AEA9-F908BF9ABD41}" type="presParOf" srcId="{0CCB7105-B846-4EE2-AA94-972B1AC09CB2}" destId="{5EC73CA5-8E14-4D69-9EFB-97C9F87FD7A0}" srcOrd="1" destOrd="0" presId="urn:microsoft.com/office/officeart/2009/3/layout/DescendingProcess"/>
    <dgm:cxn modelId="{5589A781-B48C-4A66-9700-D6AEC42CAE4B}" type="presParOf" srcId="{0CCB7105-B846-4EE2-AA94-972B1AC09CB2}" destId="{4BD54861-BED5-42D8-BC68-1B56AD497C61}" srcOrd="2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2497EE-CBE3-4695-8865-9D5952EE348B}">
      <dsp:nvSpPr>
        <dsp:cNvPr id="0" name=""/>
        <dsp:cNvSpPr/>
      </dsp:nvSpPr>
      <dsp:spPr>
        <a:xfrm>
          <a:off x="-331215" y="-178726"/>
          <a:ext cx="12484316" cy="592689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09E149-F8AE-4E2D-A675-3EE6112582D4}">
      <dsp:nvSpPr>
        <dsp:cNvPr id="0" name=""/>
        <dsp:cNvSpPr/>
      </dsp:nvSpPr>
      <dsp:spPr>
        <a:xfrm>
          <a:off x="2178646" y="3327876"/>
          <a:ext cx="218109" cy="2181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ADE1CE-FC7E-407A-ACD4-30F7EC39BC3F}">
      <dsp:nvSpPr>
        <dsp:cNvPr id="0" name=""/>
        <dsp:cNvSpPr/>
      </dsp:nvSpPr>
      <dsp:spPr>
        <a:xfrm>
          <a:off x="1519488" y="3928387"/>
          <a:ext cx="3226689" cy="2125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572" tIns="0" rIns="0" bIns="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o-RO" sz="2000" b="1" kern="1200" dirty="0" smtClean="0">
              <a:solidFill>
                <a:schemeClr val="bg1"/>
              </a:solidFill>
            </a:rPr>
            <a:t>Strategia de tarifare </a:t>
          </a:r>
          <a:r>
            <a:rPr lang="ro-RO" sz="2000" kern="1200" dirty="0" smtClean="0">
              <a:solidFill>
                <a:schemeClr val="bg1"/>
              </a:solidFill>
            </a:rPr>
            <a:t>presupune ajustări ale tarifelor în fiecare an la data de 1 iulie atât cu </a:t>
          </a:r>
          <a:r>
            <a:rPr lang="ro-RO" sz="2000" b="1" kern="1200" dirty="0" smtClean="0">
              <a:solidFill>
                <a:schemeClr val="bg1"/>
              </a:solidFill>
            </a:rPr>
            <a:t>INFLAȚIA</a:t>
          </a:r>
          <a:r>
            <a:rPr lang="ro-RO" sz="2000" kern="1200" dirty="0" smtClean="0">
              <a:solidFill>
                <a:schemeClr val="bg1"/>
              </a:solidFill>
            </a:rPr>
            <a:t> cumulată în ultimul an cât și în </a:t>
          </a:r>
          <a:r>
            <a:rPr lang="ro-RO" sz="2000" b="1" kern="1200" dirty="0" smtClean="0">
              <a:solidFill>
                <a:schemeClr val="bg1"/>
              </a:solidFill>
            </a:rPr>
            <a:t>TERMENI REALI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1519488" y="3928387"/>
        <a:ext cx="3226689" cy="2125507"/>
      </dsp:txXfrm>
    </dsp:sp>
    <dsp:sp modelId="{5596F469-D488-444D-A33C-D23AB1DFB640}">
      <dsp:nvSpPr>
        <dsp:cNvPr id="0" name=""/>
        <dsp:cNvSpPr/>
      </dsp:nvSpPr>
      <dsp:spPr>
        <a:xfrm>
          <a:off x="4556507" y="2258532"/>
          <a:ext cx="379321" cy="3793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3FB9B-2978-41B2-BE65-37E890B3B032}">
      <dsp:nvSpPr>
        <dsp:cNvPr id="0" name=""/>
        <dsp:cNvSpPr/>
      </dsp:nvSpPr>
      <dsp:spPr>
        <a:xfrm>
          <a:off x="4746176" y="2979121"/>
          <a:ext cx="1991436" cy="2708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0994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solidFill>
                <a:schemeClr val="bg1"/>
              </a:solidFill>
            </a:rPr>
            <a:t>Strategia de tarifare se </a:t>
          </a:r>
          <a:r>
            <a:rPr lang="ro-RO" sz="2000" kern="1200" dirty="0" smtClean="0">
              <a:solidFill>
                <a:schemeClr val="bg1"/>
              </a:solidFill>
            </a:rPr>
            <a:t>elaborează pentru o perioada de </a:t>
          </a:r>
          <a:r>
            <a:rPr lang="ro-RO" sz="2000" b="1" kern="1200" dirty="0" smtClean="0">
              <a:solidFill>
                <a:schemeClr val="bg1"/>
              </a:solidFill>
            </a:rPr>
            <a:t>minim 5 ani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4746176" y="2979121"/>
        <a:ext cx="1991436" cy="2708591"/>
      </dsp:txXfrm>
    </dsp:sp>
    <dsp:sp modelId="{A0780636-1830-4A9F-A4BE-12FBCFFB836E}">
      <dsp:nvSpPr>
        <dsp:cNvPr id="0" name=""/>
        <dsp:cNvSpPr/>
      </dsp:nvSpPr>
      <dsp:spPr>
        <a:xfrm>
          <a:off x="6684284" y="1597417"/>
          <a:ext cx="502600" cy="5026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039CD-A043-42D3-92F1-9F4D0567FDE1}">
      <dsp:nvSpPr>
        <dsp:cNvPr id="0" name=""/>
        <dsp:cNvSpPr/>
      </dsp:nvSpPr>
      <dsp:spPr>
        <a:xfrm>
          <a:off x="7065478" y="2207978"/>
          <a:ext cx="1991436" cy="36628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318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solidFill>
                <a:schemeClr val="bg1"/>
              </a:solidFill>
            </a:rPr>
            <a:t>Condiție de finanțare a proiectelor de investiții în infrastructura de apă realizate din fonduri publice acordate de la bugetul de stat și/sau fonduri nerambursabile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7065478" y="2207978"/>
        <a:ext cx="1991436" cy="3662821"/>
      </dsp:txXfrm>
    </dsp:sp>
    <dsp:sp modelId="{2A70276D-2C94-426E-8DDC-4945D67B4316}">
      <dsp:nvSpPr>
        <dsp:cNvPr id="0" name=""/>
        <dsp:cNvSpPr/>
      </dsp:nvSpPr>
      <dsp:spPr>
        <a:xfrm>
          <a:off x="9514921" y="1067345"/>
          <a:ext cx="673295" cy="6732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E99CBC-A2CE-49D6-B19B-AD9A5E75C467}">
      <dsp:nvSpPr>
        <dsp:cNvPr id="0" name=""/>
        <dsp:cNvSpPr/>
      </dsp:nvSpPr>
      <dsp:spPr>
        <a:xfrm>
          <a:off x="8092039" y="1498584"/>
          <a:ext cx="1991436" cy="42495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6765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8092039" y="1498584"/>
        <a:ext cx="1991436" cy="4249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0501A3-1D6B-4C92-9218-A50F9C9D12C6}">
      <dsp:nvSpPr>
        <dsp:cNvPr id="0" name=""/>
        <dsp:cNvSpPr/>
      </dsp:nvSpPr>
      <dsp:spPr>
        <a:xfrm>
          <a:off x="4235351" y="0"/>
          <a:ext cx="3351183" cy="1861683"/>
        </a:xfrm>
        <a:prstGeom prst="trapezoid">
          <a:avLst>
            <a:gd name="adj" fmla="val 90004"/>
          </a:avLst>
        </a:prstGeom>
        <a:solidFill>
          <a:srgbClr val="66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18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APROBARE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ARSACIS pe baza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mandatului special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de la UAT</a:t>
          </a:r>
          <a:endParaRPr lang="en-US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35351" y="0"/>
        <a:ext cx="3351183" cy="1861683"/>
      </dsp:txXfrm>
    </dsp:sp>
    <dsp:sp modelId="{5314A184-6FD7-4012-A967-9B118DD16099}">
      <dsp:nvSpPr>
        <dsp:cNvPr id="0" name=""/>
        <dsp:cNvSpPr/>
      </dsp:nvSpPr>
      <dsp:spPr>
        <a:xfrm>
          <a:off x="2380297" y="1966510"/>
          <a:ext cx="7061291" cy="1981860"/>
        </a:xfrm>
        <a:prstGeom prst="trapezoid">
          <a:avLst>
            <a:gd name="adj" fmla="val 90004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AVIZARE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activitatea</a:t>
          </a:r>
          <a:r>
            <a:rPr lang="en-US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analiză</a:t>
          </a:r>
          <a:r>
            <a:rPr lang="en-US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verificare</a:t>
          </a:r>
          <a:r>
            <a:rPr lang="en-US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ro-RO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elementelor de cheltuieli componente ale </a:t>
          </a:r>
          <a:r>
            <a:rPr lang="en-US" sz="20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preţurilor</a:t>
          </a:r>
          <a:r>
            <a:rPr lang="en-US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tarifelor</a:t>
          </a:r>
          <a:r>
            <a:rPr lang="ro-RO" sz="20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- A.N.R.S.C – aviz de specialitate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16023" y="1966510"/>
        <a:ext cx="4589839" cy="1981860"/>
      </dsp:txXfrm>
    </dsp:sp>
    <dsp:sp modelId="{B3C60493-8EA1-4A58-BFA1-075179AC4D5C}">
      <dsp:nvSpPr>
        <dsp:cNvPr id="0" name=""/>
        <dsp:cNvSpPr/>
      </dsp:nvSpPr>
      <dsp:spPr>
        <a:xfrm>
          <a:off x="0" y="3843544"/>
          <a:ext cx="11821886" cy="2723868"/>
        </a:xfrm>
        <a:prstGeom prst="trapezoid">
          <a:avLst>
            <a:gd name="adj" fmla="val 90004"/>
          </a:avLst>
        </a:prstGeom>
        <a:solidFill>
          <a:srgbClr val="FFFF99">
            <a:alpha val="5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o-RO" sz="2000" b="1" kern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Elaborare și fundamentare de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operatorul regional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baza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cheltuielilor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producţie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exploatare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cheltuielilor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întreţinere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reparaţii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amortismentelor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aferente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capitalului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imobilizat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în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active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corporale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necorporale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costurilor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pentru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protecţia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mediului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costurilor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financiare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asociate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creditelor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contractate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a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costurilor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derivând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din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contractul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delegare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gestiunii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includ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o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cotă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pentru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crearea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surselor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dezvoltare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modernizare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sistemelor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de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utilităţi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publice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precum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şi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o </a:t>
          </a:r>
          <a:r>
            <a:rPr lang="en-US" sz="20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cotă</a:t>
          </a:r>
          <a:r>
            <a:rPr lang="en-US" sz="20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 de profit.</a:t>
          </a:r>
          <a:r>
            <a:rPr lang="ro-RO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l</a:t>
          </a:r>
          <a:endParaRPr lang="en-US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068830" y="3843544"/>
        <a:ext cx="7684225" cy="27238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0F090F-0FA1-4506-9924-A22F143EEA7C}">
      <dsp:nvSpPr>
        <dsp:cNvPr id="0" name=""/>
        <dsp:cNvSpPr/>
      </dsp:nvSpPr>
      <dsp:spPr>
        <a:xfrm rot="4396374">
          <a:off x="927427" y="475945"/>
          <a:ext cx="2064725" cy="1439888"/>
        </a:xfrm>
        <a:prstGeom prst="swooshArrow">
          <a:avLst>
            <a:gd name="adj1" fmla="val 16310"/>
            <a:gd name="adj2" fmla="val 313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C73CA5-8E14-4D69-9EFB-97C9F87FD7A0}">
      <dsp:nvSpPr>
        <dsp:cNvPr id="0" name=""/>
        <dsp:cNvSpPr/>
      </dsp:nvSpPr>
      <dsp:spPr>
        <a:xfrm>
          <a:off x="891628" y="348346"/>
          <a:ext cx="973454" cy="382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b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 smtClean="0">
              <a:latin typeface="Arial Black" panose="020B0A04020102020204" pitchFamily="34" charset="0"/>
            </a:rPr>
            <a:t>NU</a:t>
          </a:r>
          <a:endParaRPr lang="en-US" sz="1800" kern="1200" dirty="0">
            <a:latin typeface="Arial Black" panose="020B0A04020102020204" pitchFamily="34" charset="0"/>
          </a:endParaRPr>
        </a:p>
      </dsp:txBody>
      <dsp:txXfrm>
        <a:off x="891628" y="348346"/>
        <a:ext cx="973454" cy="382684"/>
      </dsp:txXfrm>
    </dsp:sp>
    <dsp:sp modelId="{4BD54861-BED5-42D8-BC68-1B56AD497C61}">
      <dsp:nvSpPr>
        <dsp:cNvPr id="0" name=""/>
        <dsp:cNvSpPr/>
      </dsp:nvSpPr>
      <dsp:spPr>
        <a:xfrm>
          <a:off x="2629743" y="1806459"/>
          <a:ext cx="1315478" cy="382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o-RO" sz="1800" kern="1200" dirty="0" smtClean="0">
              <a:latin typeface="Arial Black" panose="020B0A04020102020204" pitchFamily="34" charset="0"/>
            </a:rPr>
            <a:t>Se practică prețul </a:t>
          </a:r>
          <a:r>
            <a:rPr lang="en-US" sz="1800" kern="1200" dirty="0" smtClean="0">
              <a:latin typeface="Arial Black" panose="020B0A04020102020204" pitchFamily="34" charset="0"/>
            </a:rPr>
            <a:t>anterior</a:t>
          </a:r>
          <a:endParaRPr lang="en-US" sz="1800" kern="1200" dirty="0">
            <a:latin typeface="Arial Black" panose="020B0A04020102020204" pitchFamily="34" charset="0"/>
          </a:endParaRPr>
        </a:p>
      </dsp:txBody>
      <dsp:txXfrm>
        <a:off x="2629743" y="1806459"/>
        <a:ext cx="1315478" cy="382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7417F-D340-4B43-A9D6-3ED294CB72BD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9B0081-5CFE-462E-AE5C-726D69D5E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42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9E7214D-8E48-4F40-AEBA-C42130766676}" type="slidenum">
              <a:rPr lang="en-US" altLang="ro-RO">
                <a:solidFill>
                  <a:prstClr val="black"/>
                </a:solidFill>
                <a:latin typeface="Calibri" panose="020F0502020204030204" pitchFamily="34" charset="0"/>
              </a:rPr>
              <a:pPr/>
              <a:t>1</a:t>
            </a:fld>
            <a:endParaRPr lang="en-US" altLang="ro-RO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143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9E7214D-8E48-4F40-AEBA-C42130766676}" type="slidenum">
              <a:rPr lang="en-US" altLang="ro-RO">
                <a:solidFill>
                  <a:prstClr val="black"/>
                </a:solidFill>
                <a:latin typeface="Calibri" panose="020F0502020204030204" pitchFamily="34" charset="0"/>
              </a:rPr>
              <a:pPr/>
              <a:t>2</a:t>
            </a:fld>
            <a:endParaRPr lang="en-US" altLang="ro-RO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034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9E7214D-8E48-4F40-AEBA-C42130766676}" type="slidenum">
              <a:rPr lang="en-US" altLang="ro-RO">
                <a:solidFill>
                  <a:prstClr val="black"/>
                </a:solidFill>
                <a:latin typeface="Calibri" panose="020F0502020204030204" pitchFamily="34" charset="0"/>
              </a:rPr>
              <a:pPr/>
              <a:t>4</a:t>
            </a:fld>
            <a:endParaRPr lang="en-US" altLang="ro-RO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736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9E7214D-8E48-4F40-AEBA-C42130766676}" type="slidenum">
              <a:rPr lang="en-US" altLang="ro-RO">
                <a:solidFill>
                  <a:prstClr val="black"/>
                </a:solidFill>
                <a:latin typeface="Calibri" panose="020F0502020204030204" pitchFamily="34" charset="0"/>
              </a:rPr>
              <a:pPr/>
              <a:t>5</a:t>
            </a:fld>
            <a:endParaRPr lang="en-US" altLang="ro-RO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378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51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46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470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B50EE-0F8D-4D95-B708-0D3F12B35A5D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1153966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89773-482F-44CE-BD56-0154BBEC209F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602966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A3177-A436-479A-80DC-44544FACCCBA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1859770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07971-644B-4E13-BBCE-B610719B162F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2815505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C46E9-0A8E-4A76-AF37-7C8EC41D4280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1680281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AD3E6-A4D1-46D5-AD87-4331E5CD59B1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2133948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89CC1-F131-4653-AD5E-27FB42213515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2657330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3DD54-9ADF-451F-9299-693AACEBE79E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700001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0257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FBF10-6DEA-447F-B6A7-916E87AAE06E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6218507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B6D91-41A9-4BE3-AB51-05F5D8C7F5A9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39232071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CB783-B39F-43BE-92F0-8718D41B0C2D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2200317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812800" y="1803400"/>
            <a:ext cx="10871200" cy="4368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25-26 / 11 /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E8F5F-5855-46A1-8397-B27B684B437E}" type="slidenum">
              <a:rPr lang="en-US" altLang="ro-RO"/>
              <a:pPr>
                <a:defRPr/>
              </a:pPr>
              <a:t>‹#›</a:t>
            </a:fld>
            <a:endParaRPr lang="en-US" altLang="ro-RO"/>
          </a:p>
        </p:txBody>
      </p:sp>
    </p:spTree>
    <p:extLst>
      <p:ext uri="{BB962C8B-B14F-4D97-AF65-F5344CB8AC3E}">
        <p14:creationId xmlns:p14="http://schemas.microsoft.com/office/powerpoint/2010/main" val="340771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332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8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86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4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14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46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763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21F83B3-DAA4-4C3E-8250-A74EB31CF3A1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D63C208-E5AC-4800-AF5A-E9DC4900C06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520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76201"/>
            <a:ext cx="9855200" cy="102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o-RO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o-RO" smtClean="0"/>
              <a:t>Click to edit Master text styles</a:t>
            </a:r>
          </a:p>
          <a:p>
            <a:pPr lvl="1"/>
            <a:r>
              <a:rPr lang="en-US" altLang="ro-RO" smtClean="0"/>
              <a:t>Second level</a:t>
            </a:r>
          </a:p>
          <a:p>
            <a:pPr lvl="2"/>
            <a:r>
              <a:rPr lang="en-US" altLang="ro-RO" smtClean="0"/>
              <a:t>Third level</a:t>
            </a:r>
          </a:p>
          <a:p>
            <a:pPr lvl="3"/>
            <a:r>
              <a:rPr lang="en-US" altLang="ro-RO" smtClean="0"/>
              <a:t>Fourth level</a:t>
            </a:r>
          </a:p>
          <a:p>
            <a:pPr lvl="4"/>
            <a:r>
              <a:rPr lang="en-US" altLang="ro-RO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600">
                <a:solidFill>
                  <a:srgbClr val="898989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25-26 / 11 / 2008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600">
                <a:solidFill>
                  <a:srgbClr val="898989"/>
                </a:solidFill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2400" y="6375400"/>
            <a:ext cx="2844800" cy="36618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6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946498-B86E-4ADC-AE0D-E8DE5AFDC16E}" type="slidenum">
              <a:rPr lang="en-US" altLang="ro-RO">
                <a:latin typeface="Arial" panose="020B0604020202020204" pitchFamily="34" charset="0"/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ro-RO"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8807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hf hdr="0" ftr="0" dt="0"/>
  <p:txStyles>
    <p:titleStyle>
      <a:lvl1pPr algn="l" defTabSz="609585" rtl="0" eaLnBrk="0" fontAlgn="base" hangingPunct="0">
        <a:spcBef>
          <a:spcPct val="0"/>
        </a:spcBef>
        <a:spcAft>
          <a:spcPct val="0"/>
        </a:spcAft>
        <a:defRPr sz="3733" b="1" kern="1200">
          <a:solidFill>
            <a:srgbClr val="177ED9"/>
          </a:solidFill>
          <a:latin typeface="+mj-lt"/>
          <a:ea typeface="MS PGothic" pitchFamily="34" charset="-128"/>
          <a:cs typeface="ＭＳ Ｐゴシック" charset="-128"/>
        </a:defRPr>
      </a:lvl1pPr>
      <a:lvl2pPr algn="l" defTabSz="609585" rtl="0" eaLnBrk="0" fontAlgn="base" hangingPunct="0">
        <a:spcBef>
          <a:spcPct val="0"/>
        </a:spcBef>
        <a:spcAft>
          <a:spcPct val="0"/>
        </a:spcAft>
        <a:defRPr sz="3733" b="1">
          <a:solidFill>
            <a:srgbClr val="177ED9"/>
          </a:solidFill>
          <a:latin typeface="Calibri" charset="0"/>
          <a:ea typeface="MS PGothic" pitchFamily="34" charset="-128"/>
          <a:cs typeface="ＭＳ Ｐゴシック" charset="-128"/>
        </a:defRPr>
      </a:lvl2pPr>
      <a:lvl3pPr algn="l" defTabSz="609585" rtl="0" eaLnBrk="0" fontAlgn="base" hangingPunct="0">
        <a:spcBef>
          <a:spcPct val="0"/>
        </a:spcBef>
        <a:spcAft>
          <a:spcPct val="0"/>
        </a:spcAft>
        <a:defRPr sz="3733" b="1">
          <a:solidFill>
            <a:srgbClr val="177ED9"/>
          </a:solidFill>
          <a:latin typeface="Calibri" charset="0"/>
          <a:ea typeface="MS PGothic" pitchFamily="34" charset="-128"/>
          <a:cs typeface="ＭＳ Ｐゴシック" charset="-128"/>
        </a:defRPr>
      </a:lvl3pPr>
      <a:lvl4pPr algn="l" defTabSz="609585" rtl="0" eaLnBrk="0" fontAlgn="base" hangingPunct="0">
        <a:spcBef>
          <a:spcPct val="0"/>
        </a:spcBef>
        <a:spcAft>
          <a:spcPct val="0"/>
        </a:spcAft>
        <a:defRPr sz="3733" b="1">
          <a:solidFill>
            <a:srgbClr val="177ED9"/>
          </a:solidFill>
          <a:latin typeface="Calibri" charset="0"/>
          <a:ea typeface="MS PGothic" pitchFamily="34" charset="-128"/>
          <a:cs typeface="ＭＳ Ｐゴシック" charset="-128"/>
        </a:defRPr>
      </a:lvl4pPr>
      <a:lvl5pPr algn="l" defTabSz="609585" rtl="0" eaLnBrk="0" fontAlgn="base" hangingPunct="0">
        <a:spcBef>
          <a:spcPct val="0"/>
        </a:spcBef>
        <a:spcAft>
          <a:spcPct val="0"/>
        </a:spcAft>
        <a:defRPr sz="3733" b="1">
          <a:solidFill>
            <a:srgbClr val="177ED9"/>
          </a:solidFill>
          <a:latin typeface="Calibri" charset="0"/>
          <a:ea typeface="MS PGothic" pitchFamily="34" charset="-128"/>
          <a:cs typeface="ＭＳ Ｐゴシック" charset="-128"/>
        </a:defRPr>
      </a:lvl5pPr>
      <a:lvl6pPr marL="609585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1219170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828754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2438339" algn="ctr" defTabSz="609585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457189" indent="-457189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rgbClr val="595959"/>
          </a:solidFill>
          <a:latin typeface="+mn-lt"/>
          <a:ea typeface="MS PGothic" pitchFamily="34" charset="-128"/>
          <a:cs typeface="ＭＳ Ｐゴシック" charset="-128"/>
        </a:defRPr>
      </a:lvl1pPr>
      <a:lvl2pPr marL="990575" indent="-380990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rgbClr val="595959"/>
          </a:solidFill>
          <a:latin typeface="+mn-lt"/>
          <a:ea typeface="MS PGothic" pitchFamily="34" charset="-128"/>
          <a:cs typeface="+mn-cs"/>
        </a:defRPr>
      </a:lvl2pPr>
      <a:lvl3pPr marL="1523962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595959"/>
          </a:solidFill>
          <a:latin typeface="+mn-lt"/>
          <a:ea typeface="MS PGothic" pitchFamily="34" charset="-128"/>
          <a:cs typeface="+mn-cs"/>
        </a:defRPr>
      </a:lvl3pPr>
      <a:lvl4pPr marL="2133547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rgbClr val="595959"/>
          </a:solidFill>
          <a:latin typeface="+mn-lt"/>
          <a:ea typeface="MS PGothic" pitchFamily="34" charset="-128"/>
          <a:cs typeface="+mn-cs"/>
        </a:defRPr>
      </a:lvl4pPr>
      <a:lvl5pPr marL="2743131" indent="-304792" algn="l" defTabSz="60958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rgbClr val="595959"/>
          </a:solidFill>
          <a:latin typeface="+mn-lt"/>
          <a:ea typeface="MS PGothic" pitchFamily="34" charset="-128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t="-89000" b="-8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Slide Number Placeholder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2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90575" indent="-380990">
              <a:spcBef>
                <a:spcPct val="20000"/>
              </a:spcBef>
              <a:buFont typeface="Arial" panose="020B0604020202020204" pitchFamily="34" charset="0"/>
              <a:buChar char="–"/>
              <a:defRPr sz="3733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523962" indent="-304792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2133547" indent="-304792">
              <a:spcBef>
                <a:spcPct val="20000"/>
              </a:spcBef>
              <a:buFont typeface="Arial" panose="020B0604020202020204" pitchFamily="34" charset="0"/>
              <a:buChar char="–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743131" indent="-304792">
              <a:spcBef>
                <a:spcPct val="20000"/>
              </a:spcBef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3352716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962301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4571886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5181470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F2885A-F7C0-48B3-800F-D212CF4A32C3}" type="slidenum">
              <a:rPr lang="en-US" altLang="ro-RO" sz="16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ro-RO" sz="16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6814" y="1415144"/>
            <a:ext cx="3793929" cy="4310742"/>
          </a:xfrm>
          <a:prstGeom prst="rect">
            <a:avLst/>
          </a:prstGeom>
        </p:spPr>
      </p:pic>
      <p:sp>
        <p:nvSpPr>
          <p:cNvPr id="12" name="Content Placeholder 1"/>
          <p:cNvSpPr>
            <a:spLocks noGrp="1"/>
          </p:cNvSpPr>
          <p:nvPr>
            <p:ph idx="4294967295"/>
          </p:nvPr>
        </p:nvSpPr>
        <p:spPr>
          <a:xfrm>
            <a:off x="7310706" y="400281"/>
            <a:ext cx="4576494" cy="6158211"/>
          </a:xfrm>
          <a:prstGeom prst="rect">
            <a:avLst/>
          </a:prstGeom>
        </p:spPr>
        <p:txBody>
          <a:bodyPr>
            <a:noAutofit/>
          </a:bodyPr>
          <a:lstStyle/>
          <a:p>
            <a:pPr lvl="1" algn="just">
              <a:buFont typeface="Arial" panose="020B0604020202020204" pitchFamily="34" charset="0"/>
              <a:buChar char="•"/>
            </a:pPr>
            <a:r>
              <a:rPr lang="ro-RO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 tarifară </a:t>
            </a:r>
            <a:r>
              <a:rPr lang="ro-RO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strategia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aplicată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finanţarea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serviciului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alimentare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apă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canalizare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are la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bază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preţul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tariful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unic</a:t>
            </a:r>
            <a:r>
              <a:rPr lang="en-US" sz="2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asigură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acoperirea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costurilor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operare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costurilor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investiţii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o-RO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o-RO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Stabilire, ajustare, modificare a prețurilor și tarifelor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o-RO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Piramida avizării și aprobării prețurilor și tarifelor</a:t>
            </a:r>
            <a:endParaRPr lang="en-US" sz="2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o-RO" sz="2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Nivelul tarifelor comparativ cu alți operatori regionali</a:t>
            </a:r>
          </a:p>
        </p:txBody>
      </p:sp>
      <p:sp>
        <p:nvSpPr>
          <p:cNvPr id="14" name="Content Placeholder 1"/>
          <p:cNvSpPr txBox="1">
            <a:spLocks/>
          </p:cNvSpPr>
          <p:nvPr/>
        </p:nvSpPr>
        <p:spPr>
          <a:xfrm>
            <a:off x="175082" y="322117"/>
            <a:ext cx="3972909" cy="6535883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8016" lvl="1" indent="0" algn="ctr">
              <a:buFont typeface="Wingdings 3" pitchFamily="18" charset="2"/>
              <a:buNone/>
            </a:pPr>
            <a:r>
              <a:rPr lang="ro-RO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Cadrul legislativ:</a:t>
            </a:r>
          </a:p>
          <a:p>
            <a:pPr algn="just"/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o-RO" b="1" dirty="0" smtClean="0">
                <a:latin typeface="Arial" panose="020B0604020202020204" pitchFamily="34" charset="0"/>
                <a:cs typeface="Arial" panose="020B0604020202020204" pitchFamily="34" charset="0"/>
              </a:rPr>
              <a:t>Ordin nr. 65/2007 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privind aprobarea Metodologiei de stabilire, ajustare sau modificare a prețurilor și tarifelor pentru serviciile publice de alimentare cu apă și canalizare</a:t>
            </a:r>
          </a:p>
          <a:p>
            <a:pPr algn="just"/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o-RO" b="1" dirty="0" smtClean="0">
                <a:latin typeface="Arial" panose="020B0604020202020204" pitchFamily="34" charset="0"/>
                <a:cs typeface="Arial" panose="020B0604020202020204" pitchFamily="34" charset="0"/>
              </a:rPr>
              <a:t>Legea nr. 51/2006 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a serviciilor comunitare de utilitați publice</a:t>
            </a:r>
          </a:p>
          <a:p>
            <a:pPr algn="just"/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o-RO" b="1" dirty="0" smtClean="0">
                <a:latin typeface="Arial" panose="020B0604020202020204" pitchFamily="34" charset="0"/>
                <a:cs typeface="Arial" panose="020B0604020202020204" pitchFamily="34" charset="0"/>
              </a:rPr>
              <a:t>Legea nr. 241/2006 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a serviciului de alimentare cu apă și de canalizare</a:t>
            </a:r>
          </a:p>
          <a:p>
            <a:pPr algn="just"/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o-RO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Contract de delegare a gestiunii </a:t>
            </a:r>
            <a:r>
              <a:rPr lang="ro-RO" dirty="0" smtClean="0">
                <a:latin typeface="Arial" panose="020B0604020202020204" pitchFamily="34" charset="0"/>
                <a:cs typeface="Arial" panose="020B0604020202020204" pitchFamily="34" charset="0"/>
              </a:rPr>
              <a:t>încheiat între Autoritatea Delegantă (ARSACIS și UAT-uri) și SC APAVITAL SA Iași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49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8000"/>
            <a:lum/>
          </a:blip>
          <a:srcRect/>
          <a:stretch>
            <a:fillRect l="-79000" r="-7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Slide Number Placeholder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2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90575" indent="-380990">
              <a:spcBef>
                <a:spcPct val="20000"/>
              </a:spcBef>
              <a:buFont typeface="Arial" panose="020B0604020202020204" pitchFamily="34" charset="0"/>
              <a:buChar char="–"/>
              <a:defRPr sz="3733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523962" indent="-304792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2133547" indent="-304792">
              <a:spcBef>
                <a:spcPct val="20000"/>
              </a:spcBef>
              <a:buFont typeface="Arial" panose="020B0604020202020204" pitchFamily="34" charset="0"/>
              <a:buChar char="–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743131" indent="-304792">
              <a:spcBef>
                <a:spcPct val="20000"/>
              </a:spcBef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3352716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962301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4571886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5181470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F2885A-F7C0-48B3-800F-D212CF4A32C3}" type="slidenum">
              <a:rPr lang="en-US" altLang="ro-RO" sz="16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ro-RO" sz="16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sp>
        <p:nvSpPr>
          <p:cNvPr id="12" name="Content Placeholder 1"/>
          <p:cNvSpPr>
            <a:spLocks noGrp="1"/>
          </p:cNvSpPr>
          <p:nvPr>
            <p:ph idx="4294967295"/>
          </p:nvPr>
        </p:nvSpPr>
        <p:spPr>
          <a:xfrm>
            <a:off x="0" y="352121"/>
            <a:ext cx="5791200" cy="6711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609585" lvl="1" indent="0" algn="just">
              <a:buNone/>
            </a:pPr>
            <a:r>
              <a:rPr lang="ro-RO" sz="28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STRATEGIA TARIFARĂ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83278365"/>
              </p:ext>
            </p:extLst>
          </p:nvPr>
        </p:nvGraphicFramePr>
        <p:xfrm>
          <a:off x="370115" y="687689"/>
          <a:ext cx="11821885" cy="59268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427029" y="3178629"/>
            <a:ext cx="15893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aprobă </a:t>
            </a:r>
            <a:r>
              <a:rPr lang="ro-RO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AGA  ARSACIS</a:t>
            </a:r>
            <a:endParaRPr lang="en-US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7828" y="1023257"/>
            <a:ext cx="9056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TARIF UNIC (</a:t>
            </a:r>
            <a:r>
              <a:rPr lang="ro-RO" sz="2000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PRINCIPIUL SOLIDARITĂȚII UTILIZATORILOR REFLECTATĂ ÎN STRATEGIA DE TARIFARE)</a:t>
            </a:r>
            <a:endParaRPr lang="en-US" sz="2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7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0"/>
            <a:ext cx="11603421" cy="1001486"/>
          </a:xfrm>
        </p:spPr>
        <p:txBody>
          <a:bodyPr>
            <a:noAutofit/>
          </a:bodyPr>
          <a:lstStyle/>
          <a:p>
            <a:pPr marL="45720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400" b="1" spc="50" dirty="0" smtClean="0">
                <a:ln w="9525" cap="flat" cmpd="sng" algn="ctr">
                  <a:solidFill>
                    <a:srgbClr val="5B9BD5"/>
                  </a:solidFill>
                  <a:prstDash val="solid"/>
                  <a:round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Stabilirea, ajustarea sau modificarea prețurilor/tarifelor pentru serviciile publice de alimentare cu apă și canalizare</a:t>
            </a:r>
          </a:p>
          <a:p>
            <a:pPr marL="45720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o-RO" sz="2400" b="1" spc="50" dirty="0" smtClean="0">
                <a:ln w="9525" cap="flat" cmpd="sng" algn="ctr">
                  <a:solidFill>
                    <a:srgbClr val="5B9BD5"/>
                  </a:solidFill>
                  <a:prstDash val="solid"/>
                  <a:round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Avizare de A.N.R.S.C</a:t>
            </a:r>
            <a:endParaRPr lang="en-US" sz="2400" b="1" dirty="0"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12371" y="1370815"/>
            <a:ext cx="346165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tabilirea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operaţiunea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stabilire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structurii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nivelurilor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iniţiale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după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caz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serviciile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utilităţi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publice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baza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metodologiei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calcul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elaborată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aprobată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autoritatea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reglementare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competentă</a:t>
            </a:r>
            <a:r>
              <a:rPr lang="ro-R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(Ordin nr. 65/2007)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80106" y="1139983"/>
            <a:ext cx="36913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Ajustarea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operaţiunea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corelare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nivelurilor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stabilite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anterior, cu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evoluţia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generală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economie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baza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metodologiei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calcul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nivelului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existente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elaborată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aprobată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autoritatea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reglementare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competentă</a:t>
            </a:r>
            <a:r>
              <a:rPr lang="ro-RO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o-RO" sz="2400" b="1" dirty="0">
                <a:latin typeface="Arial" panose="020B0604020202020204" pitchFamily="34" charset="0"/>
                <a:cs typeface="Arial" panose="020B0604020202020204" pitchFamily="34" charset="0"/>
              </a:rPr>
              <a:t>Ordin nr. 65/2007)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12629" y="893762"/>
            <a:ext cx="3679371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Modificarea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operaţiunea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corelare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nivelurilor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stabilite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anterior,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aplicabilă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situaţiile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intervin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schimbări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structura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costurilor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conduc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recalcularea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baza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metodologiei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calcul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al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structurii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nivelului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preţurilor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tarifelor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existente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elaborată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şi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aprobată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autoritatea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reglementare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competentă</a:t>
            </a:r>
            <a:r>
              <a:rPr lang="ro-RO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000" b="1" dirty="0">
                <a:latin typeface="Arial" panose="020B0604020202020204" pitchFamily="34" charset="0"/>
                <a:cs typeface="Arial" panose="020B0604020202020204" pitchFamily="34" charset="0"/>
              </a:rPr>
              <a:t>(Ordin nr. 65/2007)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51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Slide Number Placeholder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2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90575" indent="-380990">
              <a:spcBef>
                <a:spcPct val="20000"/>
              </a:spcBef>
              <a:buFont typeface="Arial" panose="020B0604020202020204" pitchFamily="34" charset="0"/>
              <a:buChar char="–"/>
              <a:defRPr sz="3733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523962" indent="-304792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2133547" indent="-304792">
              <a:spcBef>
                <a:spcPct val="20000"/>
              </a:spcBef>
              <a:buFont typeface="Arial" panose="020B0604020202020204" pitchFamily="34" charset="0"/>
              <a:buChar char="–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743131" indent="-304792">
              <a:spcBef>
                <a:spcPct val="20000"/>
              </a:spcBef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3352716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962301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4571886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5181470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F2885A-F7C0-48B3-800F-D212CF4A32C3}" type="slidenum">
              <a:rPr lang="en-US" altLang="ro-RO" sz="16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ro-RO" sz="16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075914667"/>
              </p:ext>
            </p:extLst>
          </p:nvPr>
        </p:nvGraphicFramePr>
        <p:xfrm>
          <a:off x="137886" y="152399"/>
          <a:ext cx="11821886" cy="6567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79714" y="1281753"/>
            <a:ext cx="2982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dirty="0" smtClean="0">
                <a:latin typeface="Arial Black" panose="020B0A04020102020204" pitchFamily="34" charset="0"/>
              </a:rPr>
              <a:t>PREȚURI ȘI 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33230" y="1343308"/>
            <a:ext cx="2561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000" dirty="0" smtClean="0">
                <a:latin typeface="Arial Black" panose="020B0A04020102020204" pitchFamily="34" charset="0"/>
              </a:rPr>
              <a:t>TARIFE</a:t>
            </a:r>
            <a:endParaRPr lang="en-US" sz="2000" dirty="0">
              <a:latin typeface="Arial Black" panose="020B0A04020102020204" pitchFamily="34" charset="0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185561482"/>
              </p:ext>
            </p:extLst>
          </p:nvPr>
        </p:nvGraphicFramePr>
        <p:xfrm>
          <a:off x="7177315" y="1870266"/>
          <a:ext cx="4673600" cy="2391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19509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Slide Number Placeholder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2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990575" indent="-380990">
              <a:spcBef>
                <a:spcPct val="20000"/>
              </a:spcBef>
              <a:buFont typeface="Arial" panose="020B0604020202020204" pitchFamily="34" charset="0"/>
              <a:buChar char="–"/>
              <a:defRPr sz="3733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523962" indent="-304792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2133547" indent="-304792">
              <a:spcBef>
                <a:spcPct val="20000"/>
              </a:spcBef>
              <a:buFont typeface="Arial" panose="020B0604020202020204" pitchFamily="34" charset="0"/>
              <a:buChar char="–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743131" indent="-304792">
              <a:spcBef>
                <a:spcPct val="20000"/>
              </a:spcBef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3352716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962301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4571886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5181470" indent="-304792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67">
                <a:solidFill>
                  <a:srgbClr val="595959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FF2885A-F7C0-48B3-800F-D212CF4A32C3}" type="slidenum">
              <a:rPr lang="en-US" altLang="ro-RO" sz="16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ro-RO" sz="16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  <a:blipFill>
            <a:blip r:embed="rId4"/>
            <a:stretch>
              <a:fillRect l="-17000" r="-17000"/>
            </a:stretch>
          </a:blipFill>
          <a:effectLst>
            <a:glow rad="127000">
              <a:srgbClr val="FFFF00"/>
            </a:glow>
          </a:effectLst>
        </p:spPr>
      </p:pic>
      <p:sp>
        <p:nvSpPr>
          <p:cNvPr id="9" name="TextBox 8"/>
          <p:cNvSpPr txBox="1"/>
          <p:nvPr/>
        </p:nvSpPr>
        <p:spPr>
          <a:xfrm>
            <a:off x="631371" y="2416629"/>
            <a:ext cx="2329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dirty="0" smtClean="0">
                <a:latin typeface="Arial Black" panose="020B0A04020102020204" pitchFamily="34" charset="0"/>
              </a:rPr>
              <a:t>LEI/MC</a:t>
            </a:r>
            <a:endParaRPr lang="en-US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47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1788</TotalTime>
  <Words>527</Words>
  <Application>Microsoft Office PowerPoint</Application>
  <PresentationFormat>Custom</PresentationFormat>
  <Paragraphs>43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Integral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DE AFACERI</dc:title>
  <dc:creator>Carmen Ingrid Irimescu</dc:creator>
  <cp:lastModifiedBy>Vicu GRASU</cp:lastModifiedBy>
  <cp:revision>109</cp:revision>
  <dcterms:created xsi:type="dcterms:W3CDTF">2017-05-22T06:19:17Z</dcterms:created>
  <dcterms:modified xsi:type="dcterms:W3CDTF">2017-11-22T07:51:31Z</dcterms:modified>
</cp:coreProperties>
</file>