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1"/>
  </p:notesMasterIdLst>
  <p:sldIdLst>
    <p:sldId id="260" r:id="rId5"/>
    <p:sldId id="257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99E53-49B0-4761-BBA0-A156FB12652B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FC89B-D637-4B85-B3AB-6BB2B248F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1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021DAFA-6585-4490-BACB-31F42E097615}" type="slidenum">
              <a:rPr lang="en-US" altLang="ro-RO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ro-RO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729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9E7214D-8E48-4F40-AEBA-C42130766676}" type="slidenum">
              <a:rPr lang="en-US" altLang="ro-RO">
                <a:solidFill>
                  <a:prstClr val="black"/>
                </a:solidFill>
                <a:latin typeface="Calibri" panose="020F0502020204030204" pitchFamily="34" charset="0"/>
              </a:rPr>
              <a:pPr/>
              <a:t>3</a:t>
            </a:fld>
            <a:endParaRPr lang="en-US" altLang="ro-RO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43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9ADC-60D5-49C2-86F8-7BD535178167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7618-7617-48F8-84CE-58B3D8E0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79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9ADC-60D5-49C2-86F8-7BD535178167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7618-7617-48F8-84CE-58B3D8E0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8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9ADC-60D5-49C2-86F8-7BD535178167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7618-7617-48F8-84CE-58B3D8E0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48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25-26 / 11 /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B0FFB-04AF-46F5-B0D7-F5B4E2839038}" type="slidenum">
              <a:rPr lang="en-US" altLang="ro-RO"/>
              <a:pPr>
                <a:defRPr/>
              </a:pPr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965861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9ADC-60D5-49C2-86F8-7BD535178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7618-7617-48F8-84CE-58B3D8E02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18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9ADC-60D5-49C2-86F8-7BD535178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7618-7617-48F8-84CE-58B3D8E02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4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9ADC-60D5-49C2-86F8-7BD535178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7618-7617-48F8-84CE-58B3D8E02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84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9ADC-60D5-49C2-86F8-7BD535178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7618-7617-48F8-84CE-58B3D8E02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73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9ADC-60D5-49C2-86F8-7BD535178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7618-7617-48F8-84CE-58B3D8E02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39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9ADC-60D5-49C2-86F8-7BD535178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7618-7617-48F8-84CE-58B3D8E02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24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9ADC-60D5-49C2-86F8-7BD535178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7618-7617-48F8-84CE-58B3D8E02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64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9ADC-60D5-49C2-86F8-7BD535178167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7618-7617-48F8-84CE-58B3D8E0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54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9ADC-60D5-49C2-86F8-7BD535178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7618-7617-48F8-84CE-58B3D8E02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80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9ADC-60D5-49C2-86F8-7BD535178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7618-7617-48F8-84CE-58B3D8E02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5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9ADC-60D5-49C2-86F8-7BD535178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7618-7617-48F8-84CE-58B3D8E02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58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9ADC-60D5-49C2-86F8-7BD535178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7618-7617-48F8-84CE-58B3D8E02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93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25-26 / 11 /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B0FFB-04AF-46F5-B0D7-F5B4E2839038}" type="slidenum">
              <a:rPr lang="en-US" altLang="ro-R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ro-R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699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25-26 / 11 /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B50EE-0F8D-4D95-B708-0D3F12B35A5D}" type="slidenum">
              <a:rPr lang="en-US" altLang="ro-RO"/>
              <a:pPr>
                <a:defRPr/>
              </a:pPr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654957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25-26 / 11 /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89773-482F-44CE-BD56-0154BBEC209F}" type="slidenum">
              <a:rPr lang="en-US" altLang="ro-RO"/>
              <a:pPr>
                <a:defRPr/>
              </a:pPr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081646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25-26 / 11 /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A3177-A436-479A-80DC-44544FACCCBA}" type="slidenum">
              <a:rPr lang="en-US" altLang="ro-RO"/>
              <a:pPr>
                <a:defRPr/>
              </a:pPr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796216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25-26 / 11 / 2008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07971-644B-4E13-BBCE-B610719B162F}" type="slidenum">
              <a:rPr lang="en-US" altLang="ro-RO"/>
              <a:pPr>
                <a:defRPr/>
              </a:pPr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76882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25-26 / 11 / 2008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C46E9-0A8E-4A76-AF37-7C8EC41D4280}" type="slidenum">
              <a:rPr lang="en-US" altLang="ro-RO"/>
              <a:pPr>
                <a:defRPr/>
              </a:pPr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367763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9ADC-60D5-49C2-86F8-7BD535178167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7618-7617-48F8-84CE-58B3D8E0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46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25-26 / 11 / 2008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AD3E6-A4D1-46D5-AD87-4331E5CD59B1}" type="slidenum">
              <a:rPr lang="en-US" altLang="ro-RO"/>
              <a:pPr>
                <a:defRPr/>
              </a:pPr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634992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25-26 / 11 / 2008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89CC1-F131-4653-AD5E-27FB42213515}" type="slidenum">
              <a:rPr lang="en-US" altLang="ro-RO"/>
              <a:pPr>
                <a:defRPr/>
              </a:pPr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646686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25-26 / 11 / 2008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3DD54-9ADF-451F-9299-693AACEBE79E}" type="slidenum">
              <a:rPr lang="en-US" altLang="ro-RO"/>
              <a:pPr>
                <a:defRPr/>
              </a:pPr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495805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25-26 / 11 / 2008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FBF10-6DEA-447F-B6A7-916E87AAE06E}" type="slidenum">
              <a:rPr lang="en-US" altLang="ro-RO"/>
              <a:pPr>
                <a:defRPr/>
              </a:pPr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319962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25-26 / 11 /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B6D91-41A9-4BE3-AB51-05F5D8C7F5A9}" type="slidenum">
              <a:rPr lang="en-US" altLang="ro-RO"/>
              <a:pPr>
                <a:defRPr/>
              </a:pPr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76724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25-26 / 11 /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B783-B39F-43BE-92F0-8718D41B0C2D}" type="slidenum">
              <a:rPr lang="en-US" altLang="ro-RO"/>
              <a:pPr>
                <a:defRPr/>
              </a:pPr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7727928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812800" y="1803400"/>
            <a:ext cx="10871200" cy="4368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25-26 / 11 /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E8F5F-5855-46A1-8397-B27B684B437E}" type="slidenum">
              <a:rPr lang="en-US" altLang="ro-RO"/>
              <a:pPr>
                <a:defRPr/>
              </a:pPr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7398561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BED9-F245-416E-929F-A501669E1DBE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962D-36DA-415C-B861-AEE55E84315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502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BED9-F245-416E-929F-A501669E1DBE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962D-36DA-415C-B861-AEE55E843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884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BED9-F245-416E-929F-A501669E1DBE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962D-36DA-415C-B861-AEE55E84315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67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9ADC-60D5-49C2-86F8-7BD535178167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7618-7617-48F8-84CE-58B3D8E0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39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BED9-F245-416E-929F-A501669E1DBE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962D-36DA-415C-B861-AEE55E843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85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BED9-F245-416E-929F-A501669E1DBE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962D-36DA-415C-B861-AEE55E843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521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BED9-F245-416E-929F-A501669E1DBE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962D-36DA-415C-B861-AEE55E843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24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BED9-F245-416E-929F-A501669E1DBE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962D-36DA-415C-B861-AEE55E843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773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B57BED9-F245-416E-929F-A501669E1DBE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ED962D-36DA-415C-B861-AEE55E843157}" type="slidenum">
              <a:rPr lang="en-US" smtClean="0">
                <a:solidFill>
                  <a:srgbClr val="455F51"/>
                </a:solidFill>
              </a:rPr>
              <a:pPr/>
              <a:t>‹#›</a:t>
            </a:fld>
            <a:endParaRPr lang="en-US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05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BED9-F245-416E-929F-A501669E1DBE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962D-36DA-415C-B861-AEE55E843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66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BED9-F245-416E-929F-A501669E1DBE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962D-36DA-415C-B861-AEE55E843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70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BED9-F245-416E-929F-A501669E1DBE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962D-36DA-415C-B861-AEE55E8431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9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9ADC-60D5-49C2-86F8-7BD535178167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7618-7617-48F8-84CE-58B3D8E0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5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9ADC-60D5-49C2-86F8-7BD535178167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7618-7617-48F8-84CE-58B3D8E0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1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9ADC-60D5-49C2-86F8-7BD535178167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7618-7617-48F8-84CE-58B3D8E0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3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9ADC-60D5-49C2-86F8-7BD535178167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7618-7617-48F8-84CE-58B3D8E0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3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9ADC-60D5-49C2-86F8-7BD535178167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7618-7617-48F8-84CE-58B3D8E0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9ADC-60D5-49C2-86F8-7BD535178167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37618-7617-48F8-84CE-58B3D8E0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9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9ADC-60D5-49C2-86F8-7BD5351781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37618-7617-48F8-84CE-58B3D8E02D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7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76201"/>
            <a:ext cx="9855200" cy="102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 smtClean="0"/>
              <a:t>Click to edit Master text styles</a:t>
            </a:r>
          </a:p>
          <a:p>
            <a:pPr lvl="1"/>
            <a:r>
              <a:rPr lang="en-US" altLang="ro-RO" smtClean="0"/>
              <a:t>Second level</a:t>
            </a:r>
          </a:p>
          <a:p>
            <a:pPr lvl="2"/>
            <a:r>
              <a:rPr lang="en-US" altLang="ro-RO" smtClean="0"/>
              <a:t>Third level</a:t>
            </a:r>
          </a:p>
          <a:p>
            <a:pPr lvl="3"/>
            <a:r>
              <a:rPr lang="en-US" altLang="ro-RO" smtClean="0"/>
              <a:t>Fourth level</a:t>
            </a:r>
          </a:p>
          <a:p>
            <a:pPr lvl="4"/>
            <a:r>
              <a:rPr lang="en-US" altLang="ro-RO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25-26 / 11 /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2400" y="6375400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946498-B86E-4ADC-AE0D-E8DE5AFDC16E}" type="slidenum">
              <a:rPr lang="en-US" altLang="ro-RO"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o-RO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161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609585" rtl="0" eaLnBrk="0" fontAlgn="base" hangingPunct="0">
        <a:spcBef>
          <a:spcPct val="0"/>
        </a:spcBef>
        <a:spcAft>
          <a:spcPct val="0"/>
        </a:spcAft>
        <a:defRPr sz="3733" b="1" kern="1200">
          <a:solidFill>
            <a:srgbClr val="177ED9"/>
          </a:solidFill>
          <a:latin typeface="+mj-lt"/>
          <a:ea typeface="MS PGothic" pitchFamily="34" charset="-128"/>
          <a:cs typeface="ＭＳ Ｐゴシック" charset="-128"/>
        </a:defRPr>
      </a:lvl1pPr>
      <a:lvl2pPr algn="l" defTabSz="609585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177ED9"/>
          </a:solidFill>
          <a:latin typeface="Calibri" charset="0"/>
          <a:ea typeface="MS PGothic" pitchFamily="34" charset="-128"/>
          <a:cs typeface="ＭＳ Ｐゴシック" charset="-128"/>
        </a:defRPr>
      </a:lvl2pPr>
      <a:lvl3pPr algn="l" defTabSz="609585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177ED9"/>
          </a:solidFill>
          <a:latin typeface="Calibri" charset="0"/>
          <a:ea typeface="MS PGothic" pitchFamily="34" charset="-128"/>
          <a:cs typeface="ＭＳ Ｐゴシック" charset="-128"/>
        </a:defRPr>
      </a:lvl3pPr>
      <a:lvl4pPr algn="l" defTabSz="609585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177ED9"/>
          </a:solidFill>
          <a:latin typeface="Calibri" charset="0"/>
          <a:ea typeface="MS PGothic" pitchFamily="34" charset="-128"/>
          <a:cs typeface="ＭＳ Ｐゴシック" charset="-128"/>
        </a:defRPr>
      </a:lvl4pPr>
      <a:lvl5pPr algn="l" defTabSz="609585" rtl="0" eaLnBrk="0" fontAlgn="base" hangingPunct="0">
        <a:spcBef>
          <a:spcPct val="0"/>
        </a:spcBef>
        <a:spcAft>
          <a:spcPct val="0"/>
        </a:spcAft>
        <a:defRPr sz="3733" b="1">
          <a:solidFill>
            <a:srgbClr val="177ED9"/>
          </a:solidFill>
          <a:latin typeface="Calibri" charset="0"/>
          <a:ea typeface="MS PGothic" pitchFamily="34" charset="-128"/>
          <a:cs typeface="ＭＳ Ｐゴシック" charset="-128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457189" indent="-457189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595959"/>
          </a:solidFill>
          <a:latin typeface="+mn-lt"/>
          <a:ea typeface="MS PGothic" pitchFamily="34" charset="-128"/>
          <a:cs typeface="ＭＳ Ｐゴシック" charset="-128"/>
        </a:defRPr>
      </a:lvl1pPr>
      <a:lvl2pPr marL="990575" indent="-380990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2pPr>
      <a:lvl3pPr marL="1523962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3pPr>
      <a:lvl4pPr marL="2133547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4pPr>
      <a:lvl5pPr marL="2743131" indent="-304792" algn="l" defTabSz="6095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B57BED9-F245-416E-929F-A501669E1DBE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0ED962D-36DA-415C-B861-AEE55E84315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86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300" y="2138635"/>
            <a:ext cx="5140234" cy="3621873"/>
          </a:xfrm>
          <a:prstGeom prst="rect">
            <a:avLst/>
          </a:prstGeom>
        </p:spPr>
      </p:pic>
      <p:graphicFrame>
        <p:nvGraphicFramePr>
          <p:cNvPr id="39938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160055"/>
              </p:ext>
            </p:extLst>
          </p:nvPr>
        </p:nvGraphicFramePr>
        <p:xfrm>
          <a:off x="4562630" y="530141"/>
          <a:ext cx="8496300" cy="5452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6" imgW="6375889" imgH="4090078" progId="Excel.Chart.8">
                  <p:embed/>
                </p:oleObj>
              </mc:Choice>
              <mc:Fallback>
                <p:oleObj r:id="rId6" imgW="6375889" imgH="409007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630" y="530141"/>
                        <a:ext cx="8496300" cy="5452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judet_199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9347" y="1713413"/>
            <a:ext cx="5014373" cy="4642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941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67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990575" indent="-380990">
              <a:spcBef>
                <a:spcPct val="20000"/>
              </a:spcBef>
              <a:buFont typeface="Arial" panose="020B0604020202020204" pitchFamily="34" charset="0"/>
              <a:buChar char="–"/>
              <a:defRPr sz="3733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523962" indent="-304792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2133547" indent="-304792">
              <a:spcBef>
                <a:spcPct val="20000"/>
              </a:spcBef>
              <a:buFont typeface="Arial" panose="020B0604020202020204" pitchFamily="34" charset="0"/>
              <a:buChar char="–"/>
              <a:defRPr sz="2667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743131" indent="-304792">
              <a:spcBef>
                <a:spcPct val="20000"/>
              </a:spcBef>
              <a:buFont typeface="Arial" panose="020B0604020202020204" pitchFamily="34" charset="0"/>
              <a:buChar char="»"/>
              <a:defRPr sz="2667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335271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962301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457188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5181470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5468E6-8532-4588-9788-2BC47FD2893E}" type="slidenum">
              <a:rPr lang="en-US" altLang="ro-RO" sz="16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ro-RO" sz="16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19" name="U-Turn Arrow 18"/>
          <p:cNvSpPr/>
          <p:nvPr/>
        </p:nvSpPr>
        <p:spPr>
          <a:xfrm>
            <a:off x="3856634" y="1833835"/>
            <a:ext cx="1625600" cy="3048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9943" name="Title 1"/>
          <p:cNvSpPr txBox="1">
            <a:spLocks/>
          </p:cNvSpPr>
          <p:nvPr/>
        </p:nvSpPr>
        <p:spPr bwMode="auto">
          <a:xfrm>
            <a:off x="1718733" y="1274234"/>
            <a:ext cx="1828800" cy="134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o-RO" sz="3733" b="1" dirty="0">
                <a:solidFill>
                  <a:srgbClr val="2B4A76"/>
                </a:solidFill>
              </a:rPr>
              <a:t>1996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8896351" y="867834"/>
            <a:ext cx="1828800" cy="134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3733" b="1" dirty="0" smtClean="0">
                <a:solidFill>
                  <a:srgbClr val="ED7D31"/>
                </a:solidFill>
                <a:cs typeface="Calibri"/>
              </a:rPr>
              <a:t>2017</a:t>
            </a:r>
            <a:endParaRPr lang="en-US" sz="3733" b="1" dirty="0">
              <a:solidFill>
                <a:srgbClr val="ED7D31"/>
              </a:solidFill>
              <a:cs typeface="Calibri"/>
            </a:endParaRPr>
          </a:p>
        </p:txBody>
      </p:sp>
      <p:sp>
        <p:nvSpPr>
          <p:cNvPr id="22" name="U-Turn Arrow 21"/>
          <p:cNvSpPr/>
          <p:nvPr/>
        </p:nvSpPr>
        <p:spPr>
          <a:xfrm flipH="1">
            <a:off x="6401837" y="2006601"/>
            <a:ext cx="1422400" cy="406400"/>
          </a:xfrm>
          <a:prstGeom prst="utur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9946" name="TextBox 15"/>
          <p:cNvSpPr txBox="1">
            <a:spLocks noChangeArrowheads="1"/>
          </p:cNvSpPr>
          <p:nvPr/>
        </p:nvSpPr>
        <p:spPr bwMode="auto">
          <a:xfrm>
            <a:off x="13332884" y="265853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o-RO" altLang="ro-RO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9947" name="Title 1"/>
          <p:cNvSpPr txBox="1">
            <a:spLocks/>
          </p:cNvSpPr>
          <p:nvPr/>
        </p:nvSpPr>
        <p:spPr bwMode="auto">
          <a:xfrm>
            <a:off x="5016500" y="4749801"/>
            <a:ext cx="1828800" cy="134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59595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o-RO" sz="2667" b="1">
                <a:solidFill>
                  <a:srgbClr val="2B4A76"/>
                </a:solidFill>
              </a:rPr>
              <a:t>1561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6034617" y="4343401"/>
            <a:ext cx="1828800" cy="134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sz="2667" b="1" dirty="0" smtClean="0">
                <a:solidFill>
                  <a:srgbClr val="ED7D31"/>
                </a:solidFill>
                <a:cs typeface="Calibri"/>
              </a:rPr>
              <a:t>1274</a:t>
            </a:r>
            <a:endParaRPr lang="en-US" sz="2667" b="1" dirty="0">
              <a:solidFill>
                <a:srgbClr val="ED7D31"/>
              </a:solidFill>
              <a:cs typeface="Calibri"/>
            </a:endParaRPr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609600" y="177801"/>
            <a:ext cx="9855200" cy="87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177ED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7ED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7ED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7ED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77ED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ro-RO" sz="3733" dirty="0">
                <a:solidFill>
                  <a:srgbClr val="186DD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Arii de operare vs. Salariați</a:t>
            </a:r>
            <a:endParaRPr lang="en-US" sz="3733" dirty="0">
              <a:solidFill>
                <a:srgbClr val="186D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vicu.grasu\AppData\Local\Microsoft\Windows\Temporary Internet Files\Content.Outlook\I4UQAQP5\hart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9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267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990575" indent="-380990">
              <a:spcBef>
                <a:spcPct val="20000"/>
              </a:spcBef>
              <a:buFont typeface="Arial" panose="020B0604020202020204" pitchFamily="34" charset="0"/>
              <a:buChar char="–"/>
              <a:defRPr sz="3733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523962" indent="-304792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2133547" indent="-304792">
              <a:spcBef>
                <a:spcPct val="20000"/>
              </a:spcBef>
              <a:buFont typeface="Arial" panose="020B0604020202020204" pitchFamily="34" charset="0"/>
              <a:buChar char="–"/>
              <a:defRPr sz="2667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743131" indent="-304792">
              <a:spcBef>
                <a:spcPct val="20000"/>
              </a:spcBef>
              <a:buFont typeface="Arial" panose="020B0604020202020204" pitchFamily="34" charset="0"/>
              <a:buChar char="»"/>
              <a:defRPr sz="2667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335271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962301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457188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5181470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>
                <a:solidFill>
                  <a:srgbClr val="59595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F2885A-F7C0-48B3-800F-D212CF4A32C3}" type="slidenum">
              <a:rPr lang="en-US" altLang="ro-RO" sz="16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ro-RO" sz="16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2" y="16066"/>
            <a:ext cx="11643376" cy="682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3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6463" y="590719"/>
            <a:ext cx="675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  <a:latin typeface="AR ESSENCE" panose="02000000000000000000" pitchFamily="2" charset="0"/>
              </a:rPr>
              <a:t>Situatia veniturilor și a cheltuielilor  pe Centre Zonale </a:t>
            </a:r>
            <a:endParaRPr lang="en-US" dirty="0">
              <a:solidFill>
                <a:prstClr val="black"/>
              </a:solidFill>
              <a:latin typeface="AR ESSENC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9387" y="960051"/>
            <a:ext cx="414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AR ESSENCE" panose="02000000000000000000" pitchFamily="2" charset="0"/>
              </a:rPr>
              <a:t>ianuarie</a:t>
            </a:r>
            <a:r>
              <a:rPr lang="en-US" dirty="0">
                <a:solidFill>
                  <a:prstClr val="black"/>
                </a:solidFill>
                <a:latin typeface="AR ESSENCE" panose="02000000000000000000" pitchFamily="2" charset="0"/>
              </a:rPr>
              <a:t> - </a:t>
            </a:r>
            <a:r>
              <a:rPr lang="en-US" dirty="0" err="1">
                <a:solidFill>
                  <a:prstClr val="black"/>
                </a:solidFill>
                <a:latin typeface="AR ESSENCE" panose="02000000000000000000" pitchFamily="2" charset="0"/>
              </a:rPr>
              <a:t>septembrie</a:t>
            </a:r>
            <a:r>
              <a:rPr lang="en-US" dirty="0">
                <a:solidFill>
                  <a:prstClr val="black"/>
                </a:solidFill>
                <a:latin typeface="AR ESSENCE" panose="02000000000000000000" pitchFamily="2" charset="0"/>
              </a:rPr>
              <a:t> 2017</a:t>
            </a:r>
            <a:r>
              <a:rPr lang="en-US" dirty="0" smtClean="0">
                <a:solidFill>
                  <a:prstClr val="black"/>
                </a:solidFill>
                <a:latin typeface="AR ESSENCE" panose="02000000000000000000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AR ESSENCE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95448" y="1631713"/>
            <a:ext cx="39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400" b="1" dirty="0" smtClean="0">
                <a:solidFill>
                  <a:prstClr val="black"/>
                </a:solidFill>
              </a:rPr>
              <a:t>Lei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305" y="1939490"/>
            <a:ext cx="7129182" cy="367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3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2414" y="566442"/>
            <a:ext cx="553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AR ESSENCE" panose="02000000000000000000" pitchFamily="2" charset="0"/>
              </a:rPr>
              <a:t>Situatia costurilor unitare pe statii de tratare</a:t>
            </a:r>
            <a:r>
              <a:rPr lang="it-IT" dirty="0" smtClean="0">
                <a:solidFill>
                  <a:prstClr val="black"/>
                </a:solidFill>
                <a:latin typeface="AR ESSENCE" panose="02000000000000000000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AR ESSENCE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3890" y="935774"/>
            <a:ext cx="397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 ESSENCE" panose="02000000000000000000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 ESSENCE" panose="02000000000000000000" pitchFamily="2" charset="0"/>
              </a:rPr>
              <a:t>ianuarie</a:t>
            </a:r>
            <a:r>
              <a:rPr lang="en-US" dirty="0">
                <a:solidFill>
                  <a:prstClr val="black"/>
                </a:solidFill>
                <a:latin typeface="AR ESSENCE" panose="02000000000000000000" pitchFamily="2" charset="0"/>
              </a:rPr>
              <a:t> - </a:t>
            </a:r>
            <a:r>
              <a:rPr lang="en-US" dirty="0" err="1">
                <a:solidFill>
                  <a:prstClr val="black"/>
                </a:solidFill>
                <a:latin typeface="AR ESSENCE" panose="02000000000000000000" pitchFamily="2" charset="0"/>
              </a:rPr>
              <a:t>septembrie</a:t>
            </a:r>
            <a:r>
              <a:rPr lang="en-US" dirty="0">
                <a:solidFill>
                  <a:prstClr val="black"/>
                </a:solidFill>
                <a:latin typeface="AR ESSENCE" panose="02000000000000000000" pitchFamily="2" charset="0"/>
              </a:rPr>
              <a:t> 2017</a:t>
            </a:r>
            <a:r>
              <a:rPr lang="en-US" dirty="0" smtClean="0">
                <a:solidFill>
                  <a:prstClr val="black"/>
                </a:solidFill>
                <a:latin typeface="AR ESSENCE" panose="02000000000000000000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AR ESSENCE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414" y="1805121"/>
            <a:ext cx="5640357" cy="306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6690" y="566442"/>
            <a:ext cx="553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  <a:latin typeface="AR ESSENCE" panose="02000000000000000000" pitchFamily="2" charset="0"/>
              </a:rPr>
              <a:t>Situatia costurilor unitare pe statii de </a:t>
            </a:r>
            <a:r>
              <a:rPr lang="ro-RO" dirty="0" smtClean="0">
                <a:solidFill>
                  <a:prstClr val="black"/>
                </a:solidFill>
                <a:latin typeface="AR ESSENCE" panose="02000000000000000000" pitchFamily="2" charset="0"/>
              </a:rPr>
              <a:t>epurare</a:t>
            </a:r>
            <a:r>
              <a:rPr lang="it-IT" dirty="0" smtClean="0">
                <a:solidFill>
                  <a:prstClr val="black"/>
                </a:solidFill>
                <a:latin typeface="AR ESSENCE" panose="02000000000000000000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AR ESSENCE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3363" y="935774"/>
            <a:ext cx="3973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 ESSENCE" panose="02000000000000000000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 ESSENCE" panose="02000000000000000000" pitchFamily="2" charset="0"/>
              </a:rPr>
              <a:t>ianuarie</a:t>
            </a:r>
            <a:r>
              <a:rPr lang="en-US" dirty="0">
                <a:solidFill>
                  <a:prstClr val="black"/>
                </a:solidFill>
                <a:latin typeface="AR ESSENCE" panose="02000000000000000000" pitchFamily="2" charset="0"/>
              </a:rPr>
              <a:t> - </a:t>
            </a:r>
            <a:r>
              <a:rPr lang="en-US" dirty="0" err="1">
                <a:solidFill>
                  <a:prstClr val="black"/>
                </a:solidFill>
                <a:latin typeface="AR ESSENCE" panose="02000000000000000000" pitchFamily="2" charset="0"/>
              </a:rPr>
              <a:t>septembrie</a:t>
            </a:r>
            <a:r>
              <a:rPr lang="en-US" dirty="0">
                <a:solidFill>
                  <a:prstClr val="black"/>
                </a:solidFill>
                <a:latin typeface="AR ESSENCE" panose="02000000000000000000" pitchFamily="2" charset="0"/>
              </a:rPr>
              <a:t> 2017</a:t>
            </a:r>
            <a:r>
              <a:rPr lang="en-US" dirty="0" smtClean="0">
                <a:solidFill>
                  <a:prstClr val="black"/>
                </a:solidFill>
                <a:latin typeface="AR ESSENCE" panose="02000000000000000000" pitchFamily="2" charset="0"/>
              </a:rPr>
              <a:t> </a:t>
            </a:r>
            <a:endParaRPr lang="en-US" dirty="0">
              <a:solidFill>
                <a:prstClr val="black"/>
              </a:solidFill>
              <a:latin typeface="AR ESSENCE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887" y="1367554"/>
            <a:ext cx="6464291" cy="493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51</Words>
  <Application>Microsoft Office PowerPoint</Application>
  <PresentationFormat>Widescreen</PresentationFormat>
  <Paragraphs>16</Paragraphs>
  <Slides>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ＭＳ Ｐゴシック</vt:lpstr>
      <vt:lpstr>ＭＳ Ｐゴシック</vt:lpstr>
      <vt:lpstr>AR ESSENCE</vt:lpstr>
      <vt:lpstr>Arial</vt:lpstr>
      <vt:lpstr>Calibri</vt:lpstr>
      <vt:lpstr>Calibri Light</vt:lpstr>
      <vt:lpstr>Office Theme</vt:lpstr>
      <vt:lpstr>1_Office Theme</vt:lpstr>
      <vt:lpstr>2_Office Theme</vt:lpstr>
      <vt:lpstr>Retrospect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Petru Dorian Vladeanu</dc:creator>
  <cp:lastModifiedBy>user</cp:lastModifiedBy>
  <cp:revision>6</cp:revision>
  <dcterms:created xsi:type="dcterms:W3CDTF">2017-11-21T07:17:33Z</dcterms:created>
  <dcterms:modified xsi:type="dcterms:W3CDTF">2017-11-24T06:06:41Z</dcterms:modified>
</cp:coreProperties>
</file>