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97" r:id="rId4"/>
    <p:sldId id="298" r:id="rId5"/>
    <p:sldId id="295" r:id="rId6"/>
    <p:sldId id="282" r:id="rId7"/>
    <p:sldId id="296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9" r:id="rId17"/>
    <p:sldId id="300" r:id="rId18"/>
    <p:sldId id="301" r:id="rId19"/>
    <p:sldId id="302" r:id="rId20"/>
    <p:sldId id="306" r:id="rId21"/>
    <p:sldId id="303" r:id="rId22"/>
    <p:sldId id="305" r:id="rId23"/>
    <p:sldId id="304" r:id="rId24"/>
  </p:sldIdLst>
  <p:sldSz cx="9144000" cy="6858000" type="screen4x3"/>
  <p:notesSz cx="6797675" cy="9926638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5" autoAdjust="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r">
              <a:defRPr sz="1300"/>
            </a:lvl1pPr>
          </a:lstStyle>
          <a:p>
            <a:fld id="{12B2D65C-13A8-4BCC-9DB2-5CC18DB3BC5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r">
              <a:defRPr sz="1300"/>
            </a:lvl1pPr>
          </a:lstStyle>
          <a:p>
            <a:fld id="{01252834-3982-4B73-B5EB-EB5C098B7A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216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254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60" y="0"/>
            <a:ext cx="2945346" cy="496254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F9CCF7DB-9065-4B59-B412-905F65117179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5193"/>
            <a:ext cx="5438767" cy="4466277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10"/>
            <a:ext cx="2945346" cy="496253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60" y="9428810"/>
            <a:ext cx="2945346" cy="496253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35AF6204-0E06-4F33-8AB1-7D4E274B68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25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87" indent="-2857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04" indent="-2285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65" indent="-2285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26" indent="-2285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87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549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710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71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C86F14-7F89-4387-A800-5193C0C3A727}" type="slidenum">
              <a:rPr lang="en-GB"/>
              <a:pPr eaLnBrk="1" hangingPunct="1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757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90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130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5DE7-BEE5-4E62-9FF3-C8771DBBE8BD}" type="datetimeFigureOut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533400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1820-A810-4AB5-B591-D613F9EC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o-RO" dirty="0" smtClean="0"/>
              <a:t>29 septembrie 2014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  <p:pic>
        <p:nvPicPr>
          <p:cNvPr id="8" name="Picture 12" descr="ARA logo relief trans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3298772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3690860" y="596543"/>
            <a:ext cx="491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/>
              <a:t>Asociația Română a Apei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291271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745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29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57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193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308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60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C503-54A8-4F3D-AF37-F6A15D28E743}" type="datetimeFigureOut">
              <a:rPr lang="ro-RO" smtClean="0"/>
              <a:t>18.10.2017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D142-5455-45A6-8DF3-B9F7796688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27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5696" y="4149080"/>
            <a:ext cx="61697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dirty="0" smtClean="0"/>
              <a:t>Ion </a:t>
            </a:r>
            <a:r>
              <a:rPr lang="en-GB" sz="2800" dirty="0" err="1" smtClean="0"/>
              <a:t>Toma</a:t>
            </a:r>
            <a:r>
              <a:rPr lang="ro-RO" sz="2800" dirty="0" smtClean="0"/>
              <a:t>, </a:t>
            </a:r>
            <a:endParaRPr lang="en-GB" sz="2800" dirty="0" smtClean="0"/>
          </a:p>
          <a:p>
            <a:pPr algn="r"/>
            <a:r>
              <a:rPr lang="en-GB" sz="2800" dirty="0" err="1" smtClean="0"/>
              <a:t>Pr</a:t>
            </a:r>
            <a:r>
              <a:rPr lang="ro-RO" sz="2800" dirty="0" smtClean="0"/>
              <a:t>eședinte</a:t>
            </a:r>
            <a:r>
              <a:rPr lang="en-GB" sz="2800" dirty="0" smtClean="0"/>
              <a:t> CT Moldova</a:t>
            </a:r>
          </a:p>
          <a:p>
            <a:pPr algn="r"/>
            <a:r>
              <a:rPr lang="en-GB" sz="2800" dirty="0" err="1" smtClean="0"/>
              <a:t>Vicepresedinte</a:t>
            </a:r>
            <a:r>
              <a:rPr lang="en-GB" sz="2800" dirty="0" smtClean="0"/>
              <a:t> ARA</a:t>
            </a:r>
            <a:endParaRPr lang="ro-RO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8480" y="20608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i="1" dirty="0" smtClean="0"/>
              <a:t>Situatia actuala privind dezvoltarea sectorului serviciilor de alimentare cu apa si canalizare in Romania</a:t>
            </a:r>
            <a:endParaRPr lang="ro-RO" sz="2800" b="1" i="1" dirty="0"/>
          </a:p>
        </p:txBody>
      </p:sp>
    </p:spTree>
    <p:extLst>
      <p:ext uri="{BB962C8B-B14F-4D97-AF65-F5344CB8AC3E}">
        <p14:creationId xmlns:p14="http://schemas.microsoft.com/office/powerpoint/2010/main" val="22548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7509"/>
              </p:ext>
            </p:extLst>
          </p:nvPr>
        </p:nvGraphicFramePr>
        <p:xfrm>
          <a:off x="337763" y="3501008"/>
          <a:ext cx="8424938" cy="2523744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162670"/>
                <a:gridCol w="623295"/>
                <a:gridCol w="936104"/>
                <a:gridCol w="864096"/>
                <a:gridCol w="936104"/>
                <a:gridCol w="1008112"/>
                <a:gridCol w="1165435"/>
                <a:gridCol w="867584"/>
                <a:gridCol w="861538"/>
              </a:tblGrid>
              <a:tr h="285115">
                <a:tc row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Anul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cap="all" dirty="0">
                          <a:effectLst/>
                        </a:rPr>
                        <a:t> </a:t>
                      </a:r>
                      <a:endParaRPr lang="ro-RO" sz="1600" dirty="0">
                        <a:effectLst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cap="all" dirty="0">
                          <a:effectLst/>
                        </a:rPr>
                        <a:t>Indicator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/>
                </a:tc>
                <a:tc gridSpan="8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cap="all" dirty="0">
                          <a:effectLst/>
                        </a:rPr>
                        <a:t>Apă potabilă distribuită (</a:t>
                      </a:r>
                      <a:r>
                        <a:rPr lang="ro-RO" sz="1600" cap="all" dirty="0" smtClean="0">
                          <a:effectLst/>
                        </a:rPr>
                        <a:t>milioane </a:t>
                      </a:r>
                      <a:r>
                        <a:rPr lang="ro-RO" sz="1600" cap="all" dirty="0">
                          <a:effectLst/>
                        </a:rPr>
                        <a:t>m.c.)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 hMerge="1"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55613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777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2008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2009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2010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cap="all" dirty="0">
                          <a:effectLst/>
                        </a:rPr>
                        <a:t>2011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cap="all" dirty="0">
                          <a:effectLst/>
                        </a:rPr>
                        <a:t>2012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cap="all" dirty="0">
                          <a:effectLst/>
                        </a:rPr>
                        <a:t>2013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GB" sz="1400" dirty="0" smtClean="0"/>
                    </a:p>
                  </a:txBody>
                  <a:tcPr marL="45720" marR="45720" marT="0" marB="0" anchor="ctr"/>
                </a:tc>
              </a:tr>
              <a:tr h="285115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Toată ţara, din care: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1,074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1,064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1,024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1,022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1,035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1,028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17145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" algn="l"/>
                        </a:tabLs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0,995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1.155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27965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- pentru uz casnic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0,681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0,681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0,689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0,677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0,694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0,700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8890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0,684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0,504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- Op. regionali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 </a:t>
                      </a:r>
                      <a:endParaRPr lang="ro-R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0,665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0,631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0,617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0,635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0,576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0,567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4763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0.572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132856"/>
            <a:ext cx="88204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7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3.  Situaţia apei potabile distribuite în perioada 2008 – 201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7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3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55176"/>
              </p:ext>
            </p:extLst>
          </p:nvPr>
        </p:nvGraphicFramePr>
        <p:xfrm>
          <a:off x="467544" y="2348880"/>
          <a:ext cx="7920881" cy="303887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399119"/>
                <a:gridCol w="757856"/>
                <a:gridCol w="1230176"/>
                <a:gridCol w="757973"/>
                <a:gridCol w="756691"/>
                <a:gridCol w="756691"/>
                <a:gridCol w="754125"/>
                <a:gridCol w="754125"/>
                <a:gridCol w="754125"/>
              </a:tblGrid>
              <a:tr h="340998">
                <a:tc gridSpan="9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Gradul de contorizare (%)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027154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7075" algn="ctr"/>
                          <a:tab pos="1454150" algn="r"/>
                        </a:tabLst>
                      </a:pPr>
                      <a:r>
                        <a:rPr lang="ro-RO" sz="1800" dirty="0">
                          <a:effectLst/>
                        </a:rPr>
                        <a:t>Anul</a:t>
                      </a:r>
                      <a:endParaRPr lang="ro-RO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7075" algn="ctr"/>
                          <a:tab pos="1454150" algn="r"/>
                        </a:tabLst>
                      </a:pPr>
                      <a:r>
                        <a:rPr lang="ro-RO" sz="1800" dirty="0">
                          <a:effectLst/>
                        </a:rPr>
                        <a:t>Nivel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2008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2009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2010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2011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2012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2013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9674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8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Pe </a:t>
                      </a:r>
                      <a:r>
                        <a:rPr lang="ro-RO" sz="1800" dirty="0">
                          <a:effectLst/>
                        </a:rPr>
                        <a:t>ţară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81,4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83,7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86,7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87,5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89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88,3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90,7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93,5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70329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Operatori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ro-RO" sz="1800" dirty="0" smtClean="0">
                          <a:effectLst/>
                        </a:rPr>
                        <a:t>regionali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89</a:t>
                      </a:r>
                      <a:endParaRPr lang="ro-R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90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92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93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95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95,2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96,1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801364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ctr"/>
                <a:tab pos="1454150" algn="r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4. Gradul de contorizare</a:t>
            </a:r>
            <a:endParaRPr kumimoji="0" lang="ro-R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7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81664"/>
              </p:ext>
            </p:extLst>
          </p:nvPr>
        </p:nvGraphicFramePr>
        <p:xfrm>
          <a:off x="491971" y="1725347"/>
          <a:ext cx="8529456" cy="1794005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472447"/>
                <a:gridCol w="743824"/>
                <a:gridCol w="644380"/>
                <a:gridCol w="811923"/>
                <a:gridCol w="811923"/>
                <a:gridCol w="811923"/>
                <a:gridCol w="808259"/>
                <a:gridCol w="808259"/>
                <a:gridCol w="808259"/>
                <a:gridCol w="808259"/>
              </a:tblGrid>
              <a:tr h="748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                                          Indicator  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2100" algn="ctr"/>
                          <a:tab pos="676275" algn="r"/>
                        </a:tabLst>
                      </a:pPr>
                      <a:r>
                        <a:rPr lang="ro-RO" sz="1600">
                          <a:effectLst/>
                        </a:rPr>
                        <a:t>U.M.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2100" algn="ctr"/>
                          <a:tab pos="676275" algn="r"/>
                        </a:tabLst>
                      </a:pPr>
                      <a:r>
                        <a:rPr lang="ro-RO" sz="1600">
                          <a:effectLst/>
                        </a:rPr>
                        <a:t>Anul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2100" algn="ctr"/>
                          <a:tab pos="676275" algn="r"/>
                        </a:tabLst>
                      </a:pPr>
                      <a:r>
                        <a:rPr lang="ro-RO" sz="1600">
                          <a:effectLst/>
                        </a:rPr>
                        <a:t>2008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Anul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2009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13335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Anul</a:t>
                      </a:r>
                    </a:p>
                    <a:p>
                      <a:pPr indent="-13335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2010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Anul 2011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Anul 2012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effectLst/>
                        </a:rPr>
                        <a:t>Anul 2013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effectLst/>
                        </a:rPr>
                        <a:t>Anul 2014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effectLst/>
                        </a:rPr>
                        <a:t>Anul 201</a:t>
                      </a: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  <a:tr h="5579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Populaţia deservită   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Nr. loc</a:t>
                      </a:r>
                      <a:r>
                        <a:rPr lang="ro-RO" sz="1600" dirty="0" smtClean="0">
                          <a:effectLst/>
                        </a:rPr>
                        <a:t>.(mil)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9,237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9,251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9,314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9,319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9,413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9,342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9,391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9,471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Acoperire cu canalizare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%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43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43.03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43.4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43.52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44,2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46,8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47,1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47,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3" y="1340768"/>
            <a:ext cx="79755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ctr"/>
                <a:tab pos="676275" algn="r"/>
              </a:tabLs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5.1. Populaţia deservită cu servicii de canalizare pe total ţară, 2008 –201</a:t>
            </a:r>
            <a:r>
              <a:rPr lang="en-GB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o-RO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ctr"/>
                <a:tab pos="676275" algn="r"/>
              </a:tabLst>
            </a:pP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76365"/>
              </p:ext>
            </p:extLst>
          </p:nvPr>
        </p:nvGraphicFramePr>
        <p:xfrm>
          <a:off x="404890" y="4509120"/>
          <a:ext cx="8640963" cy="149893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934862"/>
                <a:gridCol w="943243"/>
                <a:gridCol w="639948"/>
                <a:gridCol w="767937"/>
                <a:gridCol w="831932"/>
                <a:gridCol w="831932"/>
                <a:gridCol w="767937"/>
                <a:gridCol w="961586"/>
                <a:gridCol w="961586"/>
              </a:tblGrid>
              <a:tr h="523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    </a:t>
                      </a:r>
                      <a:r>
                        <a:rPr lang="ro-RO" sz="1600" dirty="0" smtClean="0">
                          <a:effectLst/>
                        </a:rPr>
                        <a:t>                          </a:t>
                      </a:r>
                      <a:r>
                        <a:rPr lang="ro-RO" sz="1600" dirty="0">
                          <a:effectLst/>
                        </a:rPr>
                        <a:t>Anul         Indicator  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2100" algn="ctr"/>
                          <a:tab pos="676275" algn="r"/>
                        </a:tabLst>
                      </a:pPr>
                      <a:r>
                        <a:rPr lang="ro-RO" sz="1600" dirty="0">
                          <a:effectLst/>
                        </a:rPr>
                        <a:t>U.M.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2009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94615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2010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2011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2012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2013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o-RO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476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Populaţia deservită 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Nr. loc</a:t>
                      </a:r>
                      <a:r>
                        <a:rPr lang="ro-RO" sz="1600" dirty="0" smtClean="0">
                          <a:effectLst/>
                        </a:rPr>
                        <a:t>.(mil)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8,240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8,294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8,297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8,370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8,326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8,396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8,612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476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Acoperire cu servicii de canalizare 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%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63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64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68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65,34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78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64*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64,2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1820" y="3973125"/>
            <a:ext cx="85783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  <a:tab pos="6097588" algn="l"/>
              </a:tabLs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5.2. Populaţia deservită cu servicii de canalizare de operatorii mari, 2008 –201</a:t>
            </a:r>
            <a:r>
              <a:rPr lang="en-GB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3" y="6427493"/>
            <a:ext cx="86764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5288" algn="l"/>
                <a:tab pos="6097588" algn="l"/>
              </a:tabLst>
            </a:pPr>
            <a:r>
              <a:rPr kumimoji="0" lang="ro-RO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Reducerea a fost determinata de recalcularea pop. </a:t>
            </a:r>
            <a:r>
              <a:rPr lang="ro-RO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o-RO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eservite conform recensamantului  si a preluarii</a:t>
            </a:r>
            <a:r>
              <a:rPr kumimoji="0" lang="ro-RO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catre OR a noi localitati</a:t>
            </a:r>
            <a:r>
              <a:rPr kumimoji="0" lang="ro-RO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1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82262"/>
              </p:ext>
            </p:extLst>
          </p:nvPr>
        </p:nvGraphicFramePr>
        <p:xfrm>
          <a:off x="377166" y="2276872"/>
          <a:ext cx="8568956" cy="3535822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862280"/>
                <a:gridCol w="436074"/>
                <a:gridCol w="672344"/>
                <a:gridCol w="648072"/>
                <a:gridCol w="648072"/>
                <a:gridCol w="576064"/>
                <a:gridCol w="648072"/>
                <a:gridCol w="720080"/>
                <a:gridCol w="648072"/>
                <a:gridCol w="648072"/>
                <a:gridCol w="1061754"/>
              </a:tblGrid>
              <a:tr h="103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Lungimea reţelelor de canalizare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U.M.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>
                          <a:effectLst/>
                        </a:rPr>
                        <a:t>Anul 2008</a:t>
                      </a:r>
                      <a:endParaRPr lang="ro-RO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>
                          <a:effectLst/>
                        </a:rPr>
                        <a:t>Anul 2009</a:t>
                      </a:r>
                      <a:endParaRPr lang="ro-RO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Anul 2010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>
                          <a:effectLst/>
                        </a:rPr>
                        <a:t>Anul 2011</a:t>
                      </a:r>
                      <a:endParaRPr lang="ro-RO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Anul 2012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Anul 2013</a:t>
                      </a:r>
                      <a:endParaRPr lang="ro-RO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7905" algn="l"/>
                        </a:tabLst>
                        <a:defRPr/>
                      </a:pPr>
                      <a:r>
                        <a:rPr lang="ro-RO" sz="1400" dirty="0" smtClean="0">
                          <a:effectLst/>
                        </a:rPr>
                        <a:t>Anul 2014</a:t>
                      </a:r>
                      <a:endParaRPr lang="ro-RO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7905" algn="l"/>
                        </a:tabLst>
                        <a:defRPr/>
                      </a:pPr>
                      <a:r>
                        <a:rPr lang="ro-RO" sz="1400" dirty="0" smtClean="0">
                          <a:effectLst/>
                        </a:rPr>
                        <a:t>Anul 201</a:t>
                      </a:r>
                      <a:r>
                        <a:rPr lang="en-GB" sz="1400" dirty="0" smtClean="0">
                          <a:effectLst/>
                        </a:rPr>
                        <a:t>5</a:t>
                      </a:r>
                      <a:endParaRPr lang="ro-RO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201</a:t>
                      </a:r>
                      <a:r>
                        <a:rPr lang="en-GB" sz="1400" dirty="0" smtClean="0">
                          <a:effectLst/>
                        </a:rPr>
                        <a:t>5</a:t>
                      </a:r>
                      <a:r>
                        <a:rPr lang="ro-RO" sz="1400" dirty="0" smtClean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faţă de </a:t>
                      </a:r>
                      <a:r>
                        <a:rPr lang="ro-RO" sz="1400" dirty="0" smtClean="0">
                          <a:effectLst/>
                        </a:rPr>
                        <a:t>201</a:t>
                      </a:r>
                      <a:r>
                        <a:rPr lang="en-GB" sz="1400" dirty="0" smtClean="0">
                          <a:effectLst/>
                        </a:rPr>
                        <a:t>4</a:t>
                      </a:r>
                      <a:r>
                        <a:rPr lang="ro-RO" sz="1400" dirty="0" smtClean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(%)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769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800">
                          <a:effectLst/>
                        </a:rPr>
                        <a:t>Total ţară, din care:</a:t>
                      </a:r>
                      <a:endParaRPr lang="ro-RO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-47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>
                          <a:effectLst/>
                        </a:rPr>
                        <a:t>Km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20.364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20.953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21.977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23.137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24.789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26.559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28.659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31.702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b="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o-RO" sz="1400" b="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6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800" dirty="0">
                          <a:effectLst/>
                        </a:rPr>
                        <a:t>- Mediul urban</a:t>
                      </a:r>
                      <a:endParaRPr lang="ro-RO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-47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>
                          <a:effectLst/>
                        </a:rPr>
                        <a:t>Km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18.166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18.367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18.890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19.088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 smtClean="0">
                          <a:effectLst/>
                        </a:rPr>
                        <a:t>19.600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977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22.984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507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6097905" algn="l"/>
                        </a:tabLst>
                        <a:defRPr/>
                      </a:pPr>
                      <a:r>
                        <a:rPr lang="ro-RO" sz="1400" dirty="0" smtClean="0">
                          <a:effectLst/>
                        </a:rPr>
                        <a:t>- </a:t>
                      </a:r>
                      <a:r>
                        <a:rPr lang="ro-RO" sz="1800" dirty="0" smtClean="0">
                          <a:effectLst/>
                        </a:rPr>
                        <a:t>Mediul rural</a:t>
                      </a:r>
                      <a:endParaRPr lang="ro-R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-47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2.198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2.586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3,087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4.049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5.189</a:t>
                      </a:r>
                      <a:endParaRPr lang="ro-R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6.409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7.682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8.718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113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5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800" dirty="0" smtClean="0">
                          <a:effectLst/>
                        </a:rPr>
                        <a:t>Op</a:t>
                      </a:r>
                      <a:r>
                        <a:rPr lang="ro-RO" sz="1800" dirty="0">
                          <a:effectLst/>
                        </a:rPr>
                        <a:t>. regionali</a:t>
                      </a:r>
                      <a:endParaRPr lang="ro-RO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-47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>
                          <a:effectLst/>
                        </a:rPr>
                        <a:t>km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>
                          <a:effectLst/>
                        </a:rPr>
                        <a:t>16.012</a:t>
                      </a:r>
                      <a:endParaRPr lang="ro-RO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17.789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19.755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dirty="0">
                          <a:effectLst/>
                        </a:rPr>
                        <a:t>20.467</a:t>
                      </a:r>
                      <a:endParaRPr lang="ro-R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</a:rPr>
                        <a:t>21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ro-RO" sz="1400" b="0" dirty="0" smtClean="0">
                          <a:effectLst/>
                          <a:latin typeface="+mn-lt"/>
                        </a:rPr>
                        <a:t>648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779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6097905" algn="l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24.645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1400" b="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o-RO" sz="1400" b="0" dirty="0" smtClean="0">
                          <a:effectLst/>
                          <a:latin typeface="+mn-lt"/>
                        </a:rPr>
                        <a:t>,2</a:t>
                      </a:r>
                      <a:endParaRPr lang="ro-R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145" y="170520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7588" algn="l"/>
              </a:tabLs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6. Evoluţia reţelelor de canalizare în perioada 2008 - 201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25477"/>
              </p:ext>
            </p:extLst>
          </p:nvPr>
        </p:nvGraphicFramePr>
        <p:xfrm>
          <a:off x="247828" y="2492896"/>
          <a:ext cx="8356622" cy="3106988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147514"/>
                <a:gridCol w="670680"/>
                <a:gridCol w="793780"/>
                <a:gridCol w="795195"/>
                <a:gridCol w="795195"/>
                <a:gridCol w="1057912"/>
                <a:gridCol w="864096"/>
                <a:gridCol w="950316"/>
                <a:gridCol w="1281934"/>
              </a:tblGrid>
              <a:tr h="504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Indicator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Anul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2009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2010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2011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2012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2013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1301466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Apa uzată colectată (Mii m.c.)</a:t>
                      </a:r>
                      <a:endParaRPr lang="ro-R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804.209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777.042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733.323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747.837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762.652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733.433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725.945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1301466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Apa epurată</a:t>
                      </a:r>
                      <a:endParaRPr lang="ro-RO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(Mii m.c.)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549.713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620.247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617.945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801.116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858.712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896.077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868.079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7831" y="1754814"/>
            <a:ext cx="864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7. Evoluţia cantităţilor de apă uzată şi de apă epurată, per ansamblul operatorilor regionali,  în perioada 2009-201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o-RO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2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 smtClean="0"/>
              <a:t>Provocari privind evolutia sectorului</a:t>
            </a:r>
          </a:p>
          <a:p>
            <a:pPr>
              <a:buFont typeface="Wingdings" pitchFamily="2" charset="2"/>
              <a:buChar char="Ø"/>
            </a:pPr>
            <a:r>
              <a:rPr lang="ro-RO" sz="2400" dirty="0" smtClean="0"/>
              <a:t>Revizuirea legislatiei actuale in vederea amornizarii cu noile directive ale UE </a:t>
            </a:r>
          </a:p>
          <a:p>
            <a:pPr lvl="1">
              <a:buFont typeface="Wingdings" pitchFamily="2" charset="2"/>
              <a:buChar char="q"/>
            </a:pPr>
            <a:r>
              <a:rPr lang="ro-RO" sz="1600" dirty="0" smtClean="0"/>
              <a:t>DIRECTIVA </a:t>
            </a:r>
            <a:r>
              <a:rPr lang="ro-RO" sz="1600" dirty="0"/>
              <a:t>2014/23/UE A PARLAMENTULUI EUROPEAN </a:t>
            </a:r>
            <a:r>
              <a:rPr lang="ro-RO" sz="1600" dirty="0" smtClean="0"/>
              <a:t>ȘI </a:t>
            </a:r>
            <a:r>
              <a:rPr lang="ro-RO" sz="1600" dirty="0"/>
              <a:t>A </a:t>
            </a:r>
            <a:r>
              <a:rPr lang="ro-RO" sz="1600" dirty="0" smtClean="0"/>
              <a:t>CONSILIULUI din </a:t>
            </a:r>
            <a:r>
              <a:rPr lang="ro-RO" sz="1600" dirty="0"/>
              <a:t>26 februarie </a:t>
            </a:r>
            <a:r>
              <a:rPr lang="ro-RO" sz="1600" dirty="0" smtClean="0"/>
              <a:t>2014 privind </a:t>
            </a:r>
            <a:r>
              <a:rPr lang="ro-RO" sz="1600" dirty="0"/>
              <a:t>atribuirea contractelor de </a:t>
            </a:r>
            <a:r>
              <a:rPr lang="ro-RO" sz="1600" dirty="0" smtClean="0"/>
              <a:t>concesiune</a:t>
            </a:r>
          </a:p>
          <a:p>
            <a:pPr lvl="1">
              <a:buFont typeface="Wingdings" pitchFamily="2" charset="2"/>
              <a:buChar char="q"/>
            </a:pPr>
            <a:r>
              <a:rPr lang="pt-BR" sz="1600" dirty="0"/>
              <a:t>Directiva nr. 24/2014 privind achiziţiile publice şi de abrogare a Directivei 2004/18/C</a:t>
            </a:r>
          </a:p>
          <a:p>
            <a:pPr lvl="1">
              <a:buFont typeface="Wingdings" pitchFamily="2" charset="2"/>
              <a:buChar char="q"/>
            </a:pPr>
            <a:r>
              <a:rPr lang="vi-VN" sz="1600" dirty="0"/>
              <a:t>Directiva nr. 25/2014 privind achiziţiile efectuate de entităţile care îşi desfăşoară activitatea în sectoarele apei, energiei, transporturilor şi serviciilor poştale şi de abrogare a Directivei 2004/17/CE</a:t>
            </a:r>
          </a:p>
          <a:p>
            <a:pPr>
              <a:buFont typeface="Wingdings" pitchFamily="2" charset="2"/>
              <a:buChar char="q"/>
            </a:pPr>
            <a:endParaRPr lang="ro-RO" sz="1800" dirty="0" smtClean="0"/>
          </a:p>
          <a:p>
            <a:pPr>
              <a:buFont typeface="Wingdings" pitchFamily="2" charset="2"/>
              <a:buChar char="Ø"/>
            </a:pPr>
            <a:r>
              <a:rPr lang="ro-RO" sz="2400" dirty="0" smtClean="0"/>
              <a:t>Cresterea performantelor operatorilor</a:t>
            </a:r>
          </a:p>
          <a:p>
            <a:pPr lvl="1">
              <a:buFont typeface="Wingdings" pitchFamily="2" charset="2"/>
              <a:buChar char="q"/>
            </a:pPr>
            <a:r>
              <a:rPr lang="ro-RO" sz="2000" dirty="0" smtClean="0"/>
              <a:t>Implementarea la nivel national al sistemului de benchmarking </a:t>
            </a:r>
          </a:p>
          <a:p>
            <a:pPr lvl="1">
              <a:buFont typeface="Wingdings" pitchFamily="2" charset="2"/>
              <a:buChar char="q"/>
            </a:pPr>
            <a:endParaRPr lang="ro-RO" sz="2000" dirty="0" smtClean="0"/>
          </a:p>
          <a:p>
            <a:pPr>
              <a:buFont typeface="Wingdings" pitchFamily="2" charset="2"/>
              <a:buChar char="Ø"/>
            </a:pPr>
            <a:r>
              <a:rPr lang="ro-RO" sz="2000" dirty="0"/>
              <a:t>Asigurarea la nivel national a gradului de acces la servicii</a:t>
            </a:r>
          </a:p>
          <a:p>
            <a:pPr lvl="1">
              <a:buFont typeface="Wingdings" pitchFamily="2" charset="2"/>
              <a:buChar char="q"/>
            </a:pPr>
            <a:r>
              <a:rPr lang="ro-RO" sz="1600" dirty="0"/>
              <a:t>Consolidarea operatorilor regionali </a:t>
            </a:r>
          </a:p>
          <a:p>
            <a:pPr lvl="1">
              <a:buFont typeface="Wingdings" pitchFamily="2" charset="2"/>
              <a:buChar char="q"/>
            </a:pPr>
            <a:r>
              <a:rPr lang="ro-RO" sz="1600" dirty="0" smtClean="0"/>
              <a:t>Accesarea </a:t>
            </a:r>
            <a:r>
              <a:rPr lang="ro-RO" sz="1600" dirty="0"/>
              <a:t>fondurilor din perioada de programare 2014 -2020</a:t>
            </a:r>
          </a:p>
          <a:p>
            <a:pPr>
              <a:buFont typeface="Wingdings" pitchFamily="2" charset="2"/>
              <a:buChar char="q"/>
            </a:pPr>
            <a:endParaRPr lang="ro-RO" sz="2400" dirty="0" smtClean="0"/>
          </a:p>
          <a:p>
            <a:pPr lvl="1">
              <a:buFont typeface="Wingdings" pitchFamily="2" charset="2"/>
              <a:buChar char="q"/>
            </a:pPr>
            <a:endParaRPr lang="ro-RO" sz="2000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311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17430"/>
              </p:ext>
            </p:extLst>
          </p:nvPr>
        </p:nvGraphicFramePr>
        <p:xfrm>
          <a:off x="628634" y="2900132"/>
          <a:ext cx="7920880" cy="3483151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268540"/>
                <a:gridCol w="2523593"/>
                <a:gridCol w="3128747"/>
              </a:tblGrid>
              <a:tr h="1041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875030" algn="l"/>
                        </a:tabLst>
                        <a:defRPr/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Apa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Canalizare Epurare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0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876300" algn="l"/>
                        </a:tabLs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Total Lungime </a:t>
                      </a:r>
                      <a:r>
                        <a:rPr lang="ro-RO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(km)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16.111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13.908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0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Retele noi (km)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12.980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13.129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0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Reabilitare (km)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3.131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0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Statii</a:t>
                      </a:r>
                      <a:r>
                        <a:rPr lang="ro-RO" sz="20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 Epurare (numar)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5658" y="141277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/>
              <a:t>Programul Operational Infrastructura Mare 2014 - 2020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05915"/>
            <a:ext cx="802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Valoarea totala a investitiilor necesare este estimata la </a:t>
            </a:r>
          </a:p>
          <a:p>
            <a:pPr algn="ctr"/>
            <a:r>
              <a:rPr lang="ro-RO" sz="2400" b="1" dirty="0" smtClean="0"/>
              <a:t>6,2 miliarde euro </a:t>
            </a:r>
            <a:endParaRPr lang="ro-RO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27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/>
              <a:t>Noi proiecte de investitii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58986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4. </a:t>
            </a:r>
            <a:r>
              <a:rPr lang="en-US" sz="4800" b="1" dirty="0" err="1" smtClean="0"/>
              <a:t>Comitetul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Teritorial</a:t>
            </a:r>
            <a:r>
              <a:rPr lang="en-US" sz="4800" b="1" dirty="0" smtClean="0"/>
              <a:t> Moldova</a:t>
            </a:r>
          </a:p>
          <a:p>
            <a:pPr marL="0" indent="0" algn="ctr">
              <a:buNone/>
            </a:pP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structură</a:t>
            </a:r>
            <a:r>
              <a:rPr lang="en-US" dirty="0"/>
              <a:t> cu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coordonarea</a:t>
            </a:r>
            <a:r>
              <a:rPr lang="en-US" dirty="0"/>
              <a:t> </a:t>
            </a:r>
            <a:r>
              <a:rPr lang="en-US" dirty="0" err="1"/>
              <a:t>activităţii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a </a:t>
            </a:r>
            <a:r>
              <a:rPr lang="en-US" dirty="0" err="1"/>
              <a:t>Asociaţiei</a:t>
            </a:r>
            <a:r>
              <a:rPr lang="en-US" dirty="0"/>
              <a:t> </a:t>
            </a:r>
            <a:r>
              <a:rPr lang="en-US" dirty="0" err="1"/>
              <a:t>Române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bazinele</a:t>
            </a:r>
            <a:r>
              <a:rPr lang="en-US" dirty="0"/>
              <a:t> </a:t>
            </a:r>
            <a:r>
              <a:rPr lang="en-US" dirty="0" err="1"/>
              <a:t>hidrografice</a:t>
            </a:r>
            <a:r>
              <a:rPr lang="en-US" dirty="0"/>
              <a:t> Prut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Siret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104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527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Comitetul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teritorial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organizează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ntâlniri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şi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workshop-uri pe teme de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specialitate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impozioane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cursuri de pregătire profesională (pentru automatişti, de exemplu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Comitetul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teritorial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colaborează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cu comisiile de specialitate ale asociaţiei, cu organele administraţiei locale, cu universităţile sau cu alte organisme în probleme de interes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comun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promovează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, susţine şi apără interesele comune ale membrilor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săi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9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Cuprins</a:t>
            </a:r>
          </a:p>
          <a:p>
            <a:pPr marL="0" indent="0">
              <a:buNone/>
            </a:pPr>
            <a:r>
              <a:rPr lang="ro-RO" dirty="0" smtClean="0"/>
              <a:t>1. Despre ARA</a:t>
            </a:r>
          </a:p>
          <a:p>
            <a:pPr marL="0" indent="0">
              <a:buNone/>
            </a:pPr>
            <a:r>
              <a:rPr lang="ro-RO" dirty="0" smtClean="0"/>
              <a:t>2. Caracteristicile legislatiei actuale</a:t>
            </a:r>
          </a:p>
          <a:p>
            <a:pPr marL="0" indent="0">
              <a:buNone/>
            </a:pPr>
            <a:r>
              <a:rPr lang="ro-RO" dirty="0" smtClean="0"/>
              <a:t>3. Dezvoltarea sectorului</a:t>
            </a:r>
          </a:p>
          <a:p>
            <a:pPr marL="914400" lvl="1" indent="-514350"/>
            <a:r>
              <a:rPr lang="ro-RO" dirty="0" smtClean="0"/>
              <a:t>Apa potabila</a:t>
            </a:r>
          </a:p>
          <a:p>
            <a:pPr marL="914400" lvl="1" indent="-514350"/>
            <a:r>
              <a:rPr lang="ro-RO" dirty="0" smtClean="0"/>
              <a:t>Canalizare – epurare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Comitetul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Moldova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2138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F:\ARA\ara 2015\2015.10.22-sedinta III\DSC_1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3579"/>
            <a:ext cx="8424936" cy="47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luna</a:t>
            </a:r>
            <a:r>
              <a:rPr lang="en-US" dirty="0"/>
              <a:t> </a:t>
            </a:r>
            <a:r>
              <a:rPr lang="en-US" dirty="0" err="1"/>
              <a:t>martie</a:t>
            </a:r>
            <a:r>
              <a:rPr lang="en-US" dirty="0"/>
              <a:t> 2016 a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ultima</a:t>
            </a:r>
            <a:r>
              <a:rPr lang="en-US" dirty="0"/>
              <a:t> </a:t>
            </a:r>
            <a:r>
              <a:rPr lang="en-US" dirty="0" err="1"/>
              <a:t>şedinţă</a:t>
            </a:r>
            <a:r>
              <a:rPr lang="en-US" dirty="0"/>
              <a:t> de </a:t>
            </a:r>
            <a:r>
              <a:rPr lang="en-US" dirty="0" err="1"/>
              <a:t>alegeri</a:t>
            </a:r>
            <a:r>
              <a:rPr lang="en-US" dirty="0"/>
              <a:t>, </a:t>
            </a:r>
            <a:r>
              <a:rPr lang="en-US" dirty="0" err="1"/>
              <a:t>finalizată</a:t>
            </a:r>
            <a:r>
              <a:rPr lang="en-US" dirty="0"/>
              <a:t> cu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componenţă</a:t>
            </a:r>
            <a:r>
              <a:rPr lang="en-US" dirty="0"/>
              <a:t> a </a:t>
            </a:r>
            <a:r>
              <a:rPr lang="en-US" dirty="0" err="1"/>
              <a:t>conducerii</a:t>
            </a:r>
            <a:r>
              <a:rPr lang="en-US" dirty="0"/>
              <a:t> </a:t>
            </a:r>
            <a:r>
              <a:rPr lang="en-US" dirty="0" err="1"/>
              <a:t>Comitetului</a:t>
            </a:r>
            <a:r>
              <a:rPr lang="en-US" dirty="0"/>
              <a:t> </a:t>
            </a:r>
            <a:r>
              <a:rPr lang="en-US" dirty="0" err="1"/>
              <a:t>Teritorial</a:t>
            </a:r>
            <a:r>
              <a:rPr lang="en-US" dirty="0"/>
              <a:t> Moldova:</a:t>
            </a:r>
          </a:p>
          <a:p>
            <a:pPr lvl="0"/>
            <a:r>
              <a:rPr lang="en-US" dirty="0" err="1"/>
              <a:t>Preşedinte</a:t>
            </a:r>
            <a:r>
              <a:rPr lang="en-US" dirty="0"/>
              <a:t>, </a:t>
            </a:r>
            <a:r>
              <a:rPr lang="en-US" dirty="0" err="1"/>
              <a:t>dr.ing.Ion</a:t>
            </a:r>
            <a:r>
              <a:rPr lang="en-US" dirty="0"/>
              <a:t> </a:t>
            </a:r>
            <a:r>
              <a:rPr lang="en-US" dirty="0" err="1"/>
              <a:t>Toma</a:t>
            </a:r>
            <a:r>
              <a:rPr lang="en-US" dirty="0"/>
              <a:t> - Director General, </a:t>
            </a:r>
            <a:r>
              <a:rPr lang="en-US" dirty="0" err="1"/>
              <a:t>ApaVital</a:t>
            </a:r>
            <a:r>
              <a:rPr lang="en-US" dirty="0"/>
              <a:t> </a:t>
            </a:r>
            <a:r>
              <a:rPr lang="en-US" dirty="0" err="1"/>
              <a:t>Iaşi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Vicepreşedinte</a:t>
            </a:r>
            <a:r>
              <a:rPr lang="en-US" dirty="0"/>
              <a:t>, </a:t>
            </a:r>
            <a:r>
              <a:rPr lang="en-US" dirty="0" err="1"/>
              <a:t>ing.Ştefan</a:t>
            </a:r>
            <a:r>
              <a:rPr lang="en-US" dirty="0"/>
              <a:t> </a:t>
            </a:r>
            <a:r>
              <a:rPr lang="en-US" dirty="0" err="1"/>
              <a:t>Groza</a:t>
            </a:r>
            <a:r>
              <a:rPr lang="en-US" dirty="0"/>
              <a:t> – Director </a:t>
            </a:r>
            <a:r>
              <a:rPr lang="en-US" dirty="0" smtClean="0"/>
              <a:t>General, </a:t>
            </a:r>
            <a:r>
              <a:rPr lang="en-US" dirty="0"/>
              <a:t>ACET </a:t>
            </a:r>
            <a:r>
              <a:rPr lang="en-US" dirty="0" err="1"/>
              <a:t>Suceava</a:t>
            </a:r>
            <a:endParaRPr lang="en-US" dirty="0"/>
          </a:p>
          <a:p>
            <a:pPr lvl="0"/>
            <a:r>
              <a:rPr lang="en-US" dirty="0" err="1"/>
              <a:t>Vicepreşedinte</a:t>
            </a:r>
            <a:r>
              <a:rPr lang="en-US" dirty="0"/>
              <a:t>, </a:t>
            </a:r>
            <a:r>
              <a:rPr lang="en-US" dirty="0" err="1"/>
              <a:t>ing.Gelu</a:t>
            </a:r>
            <a:r>
              <a:rPr lang="en-US" dirty="0"/>
              <a:t> Stan – Director </a:t>
            </a:r>
            <a:r>
              <a:rPr lang="en-US" dirty="0" smtClean="0"/>
              <a:t>General, </a:t>
            </a:r>
            <a:r>
              <a:rPr lang="en-US" dirty="0" err="1"/>
              <a:t>Apă</a:t>
            </a:r>
            <a:r>
              <a:rPr lang="en-US" dirty="0"/>
              <a:t> Canal </a:t>
            </a:r>
            <a:r>
              <a:rPr lang="en-US" dirty="0" err="1"/>
              <a:t>Galaţi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30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:\ARA\ara 2016\5.expoapa\expo apa 2016\DSC_8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8352928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3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o-RO" sz="2800" dirty="0"/>
              <a:t>Date de contact</a:t>
            </a:r>
          </a:p>
          <a:p>
            <a:pPr marL="0" indent="0" algn="ctr">
              <a:buNone/>
            </a:pPr>
            <a:r>
              <a:rPr lang="ro-RO" sz="2800" b="1" dirty="0" smtClean="0"/>
              <a:t>Asociația </a:t>
            </a:r>
            <a:r>
              <a:rPr lang="ro-RO" sz="2800" b="1" dirty="0"/>
              <a:t>Română a </a:t>
            </a:r>
            <a:r>
              <a:rPr lang="ro-RO" sz="2800" b="1" dirty="0" smtClean="0"/>
              <a:t>Apei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o-RO" sz="2800" dirty="0" smtClean="0"/>
              <a:t>Felix </a:t>
            </a:r>
            <a:r>
              <a:rPr lang="ro-RO" sz="2800" dirty="0"/>
              <a:t>STROE – Președinte</a:t>
            </a:r>
          </a:p>
          <a:p>
            <a:pPr marL="0" indent="0">
              <a:buNone/>
            </a:pPr>
            <a:r>
              <a:rPr lang="ro-RO" sz="2800" dirty="0" smtClean="0"/>
              <a:t>Telefon:</a:t>
            </a:r>
            <a:r>
              <a:rPr lang="en-US" sz="2800" dirty="0" smtClean="0"/>
              <a:t> +</a:t>
            </a:r>
            <a:r>
              <a:rPr lang="ro-RO" sz="2800" dirty="0" smtClean="0"/>
              <a:t>40 </a:t>
            </a:r>
            <a:r>
              <a:rPr lang="ro-RO" sz="2800" dirty="0"/>
              <a:t>21 </a:t>
            </a:r>
            <a:r>
              <a:rPr lang="ro-RO" sz="2800" dirty="0" smtClean="0"/>
              <a:t>316</a:t>
            </a:r>
            <a:r>
              <a:rPr lang="en-US" sz="2800" dirty="0" smtClean="0"/>
              <a:t>.</a:t>
            </a:r>
            <a:r>
              <a:rPr lang="ro-RO" sz="2800" dirty="0" smtClean="0"/>
              <a:t>27</a:t>
            </a:r>
            <a:r>
              <a:rPr lang="en-US" sz="2800" dirty="0" smtClean="0"/>
              <a:t>.</a:t>
            </a:r>
            <a:r>
              <a:rPr lang="ro-RO" sz="2800" dirty="0" smtClean="0"/>
              <a:t>87</a:t>
            </a:r>
            <a:endParaRPr lang="ro-RO" sz="2800" dirty="0"/>
          </a:p>
          <a:p>
            <a:pPr marL="0" indent="0">
              <a:buNone/>
            </a:pPr>
            <a:r>
              <a:rPr lang="ro-RO" sz="2800" dirty="0" smtClean="0"/>
              <a:t>Fax:</a:t>
            </a:r>
            <a:r>
              <a:rPr lang="en-US" sz="2800" dirty="0" smtClean="0"/>
              <a:t> +</a:t>
            </a:r>
            <a:r>
              <a:rPr lang="ro-RO" sz="2800" dirty="0" smtClean="0"/>
              <a:t>40 </a:t>
            </a:r>
            <a:r>
              <a:rPr lang="ro-RO" sz="2800" dirty="0"/>
              <a:t>21 </a:t>
            </a:r>
            <a:r>
              <a:rPr lang="ro-RO" sz="2800" dirty="0" smtClean="0"/>
              <a:t>316</a:t>
            </a:r>
            <a:r>
              <a:rPr lang="en-US" sz="2800" dirty="0" smtClean="0"/>
              <a:t>.</a:t>
            </a:r>
            <a:r>
              <a:rPr lang="ro-RO" sz="2800" dirty="0" smtClean="0"/>
              <a:t>27</a:t>
            </a:r>
            <a:r>
              <a:rPr lang="en-US" sz="2800" dirty="0" smtClean="0"/>
              <a:t>.</a:t>
            </a:r>
            <a:r>
              <a:rPr lang="ro-RO" sz="2800" dirty="0" smtClean="0"/>
              <a:t>88</a:t>
            </a:r>
            <a:endParaRPr lang="ro-RO" sz="2800" dirty="0"/>
          </a:p>
          <a:p>
            <a:pPr marL="0" indent="0">
              <a:buNone/>
            </a:pPr>
            <a:r>
              <a:rPr lang="en-US" sz="2800" dirty="0" smtClean="0"/>
              <a:t>e</a:t>
            </a:r>
            <a:r>
              <a:rPr lang="ro-RO" sz="2800" dirty="0" smtClean="0"/>
              <a:t>-mail</a:t>
            </a:r>
            <a:r>
              <a:rPr lang="ro-RO" sz="2800" dirty="0"/>
              <a:t>: secretariat@ara.ro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 err="1" smtClean="0"/>
              <a:t>Comitetul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Teritorial</a:t>
            </a:r>
            <a:r>
              <a:rPr lang="en-US" sz="2800" b="1" dirty="0" smtClean="0"/>
              <a:t> Moldova</a:t>
            </a:r>
          </a:p>
          <a:p>
            <a:pPr marL="0" indent="0">
              <a:buNone/>
            </a:pPr>
            <a:r>
              <a:rPr lang="en-US" sz="2800" dirty="0" smtClean="0"/>
              <a:t>Ion TOMA - </a:t>
            </a:r>
            <a:r>
              <a:rPr lang="ro-RO" sz="2800" dirty="0" smtClean="0"/>
              <a:t>Președinte</a:t>
            </a:r>
            <a:endParaRPr lang="en-US" sz="2800" dirty="0" smtClean="0"/>
          </a:p>
          <a:p>
            <a:pPr marL="0" indent="0">
              <a:buNone/>
            </a:pPr>
            <a:r>
              <a:rPr lang="ro-RO" sz="2800" dirty="0" smtClean="0"/>
              <a:t>Telefon:</a:t>
            </a:r>
            <a:r>
              <a:rPr lang="en-US" sz="2800" dirty="0" smtClean="0"/>
              <a:t> +40 </a:t>
            </a:r>
            <a:r>
              <a:rPr lang="ro-RO" sz="2800" dirty="0" smtClean="0"/>
              <a:t>2</a:t>
            </a:r>
            <a:r>
              <a:rPr lang="en-US" sz="2800" dirty="0" smtClean="0"/>
              <a:t>32</a:t>
            </a:r>
            <a:r>
              <a:rPr lang="ro-RO" sz="2800" dirty="0" smtClean="0"/>
              <a:t> </a:t>
            </a:r>
            <a:r>
              <a:rPr lang="en-US" sz="2800" dirty="0" smtClean="0"/>
              <a:t>215.410</a:t>
            </a:r>
            <a:endParaRPr lang="ro-RO" sz="2800" dirty="0"/>
          </a:p>
          <a:p>
            <a:pPr marL="0" indent="0">
              <a:buNone/>
            </a:pPr>
            <a:r>
              <a:rPr lang="ro-RO" sz="2800" dirty="0"/>
              <a:t>Fax</a:t>
            </a:r>
            <a:r>
              <a:rPr lang="ro-RO" sz="2800" dirty="0" smtClean="0"/>
              <a:t>:</a:t>
            </a:r>
            <a:r>
              <a:rPr lang="en-US" sz="2800" dirty="0" smtClean="0"/>
              <a:t> +40</a:t>
            </a:r>
            <a:r>
              <a:rPr lang="en-US" sz="2800" dirty="0"/>
              <a:t> </a:t>
            </a:r>
            <a:r>
              <a:rPr lang="en-US" sz="2800" dirty="0" smtClean="0"/>
              <a:t>23</a:t>
            </a:r>
            <a:r>
              <a:rPr lang="ro-RO" sz="2800" dirty="0" smtClean="0"/>
              <a:t>2</a:t>
            </a:r>
            <a:r>
              <a:rPr lang="en-US" sz="2800" dirty="0" smtClean="0"/>
              <a:t> 212.741</a:t>
            </a:r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-mail: contact@apavital.ro</a:t>
            </a:r>
            <a:endParaRPr lang="ro-RO" sz="2800" dirty="0"/>
          </a:p>
          <a:p>
            <a:pPr marL="0" indent="0" algn="ctr">
              <a:buNone/>
            </a:pP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18286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181600"/>
          </a:xfrm>
        </p:spPr>
        <p:txBody>
          <a:bodyPr>
            <a:normAutofit/>
          </a:bodyPr>
          <a:lstStyle/>
          <a:p>
            <a:pPr marL="0" indent="76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ro-RO" sz="2000" b="1" i="1" dirty="0" smtClean="0">
                <a:cs typeface="Times New Roman" pitchFamily="18" charset="0"/>
              </a:rPr>
              <a:t>Adunare Generala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ro-RO" sz="2000" b="1" i="1" dirty="0" smtClean="0">
                <a:cs typeface="Times New Roman" pitchFamily="18" charset="0"/>
              </a:rPr>
              <a:t>cel putin o data pe an</a:t>
            </a:r>
            <a:r>
              <a:rPr lang="en-US" sz="2000" b="1" i="1" dirty="0" smtClean="0">
                <a:cs typeface="Times New Roman" pitchFamily="18" charset="0"/>
              </a:rPr>
              <a:t>)</a:t>
            </a:r>
          </a:p>
          <a:p>
            <a:pPr marL="0" indent="76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ro-RO" sz="2000" b="1" i="1" dirty="0" smtClean="0">
                <a:cs typeface="Times New Roman" pitchFamily="18" charset="0"/>
              </a:rPr>
              <a:t>Consiliul Director </a:t>
            </a:r>
            <a:r>
              <a:rPr lang="en-US" sz="2000" b="1" i="1" dirty="0" smtClean="0">
                <a:cs typeface="Times New Roman" pitchFamily="18" charset="0"/>
              </a:rPr>
              <a:t>- 13 </a:t>
            </a:r>
            <a:r>
              <a:rPr lang="en-US" sz="2000" b="1" i="1" dirty="0" err="1" smtClean="0">
                <a:cs typeface="Times New Roman" pitchFamily="18" charset="0"/>
              </a:rPr>
              <a:t>mem</a:t>
            </a:r>
            <a:r>
              <a:rPr lang="ro-RO" sz="2000" b="1" i="1" dirty="0" smtClean="0">
                <a:cs typeface="Times New Roman" pitchFamily="18" charset="0"/>
              </a:rPr>
              <a:t>brii</a:t>
            </a:r>
            <a:r>
              <a:rPr lang="en-US" sz="2000" b="1" i="1" dirty="0" smtClean="0">
                <a:cs typeface="Times New Roman" pitchFamily="18" charset="0"/>
              </a:rPr>
              <a:t> (</a:t>
            </a:r>
            <a:r>
              <a:rPr lang="ro-RO" sz="2000" b="1" i="1" dirty="0" smtClean="0">
                <a:cs typeface="Times New Roman" pitchFamily="18" charset="0"/>
              </a:rPr>
              <a:t>reuniuni lunare</a:t>
            </a:r>
            <a:r>
              <a:rPr lang="en-US" sz="2000" b="1" i="1" dirty="0" smtClean="0">
                <a:cs typeface="Times New Roman" pitchFamily="18" charset="0"/>
              </a:rPr>
              <a:t>)</a:t>
            </a:r>
          </a:p>
          <a:p>
            <a:pPr marL="0" indent="76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ro-RO" sz="2000" b="1" i="1" dirty="0" smtClean="0">
                <a:cs typeface="Times New Roman" pitchFamily="18" charset="0"/>
              </a:rPr>
              <a:t>Patronatul Apei (</a:t>
            </a:r>
            <a:r>
              <a:rPr lang="en-US" sz="2000" b="1" i="1" dirty="0" smtClean="0">
                <a:cs typeface="Times New Roman" pitchFamily="18" charset="0"/>
              </a:rPr>
              <a:t>4</a:t>
            </a:r>
            <a:r>
              <a:rPr lang="ro-RO" sz="2000" b="1" i="1" dirty="0">
                <a:cs typeface="Times New Roman" pitchFamily="18" charset="0"/>
              </a:rPr>
              <a:t>2</a:t>
            </a:r>
            <a:r>
              <a:rPr lang="ro-RO" sz="2000" b="1" i="1" dirty="0" smtClean="0">
                <a:cs typeface="Times New Roman" pitchFamily="18" charset="0"/>
              </a:rPr>
              <a:t> operatori regionali + 2 operatori locali mari)</a:t>
            </a:r>
          </a:p>
          <a:p>
            <a:pPr marL="0" indent="76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o-RO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ro-RO" sz="2000" b="1" i="1" dirty="0" smtClean="0">
                <a:cs typeface="Times New Roman" pitchFamily="18" charset="0"/>
              </a:rPr>
              <a:t>Consiliul Tehnico Stiintific</a:t>
            </a:r>
          </a:p>
          <a:p>
            <a:pPr marL="0" indent="76200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o-RO" sz="2000" b="1" i="1" dirty="0" smtClean="0">
                <a:cs typeface="Times New Roman" pitchFamily="18" charset="0"/>
              </a:rPr>
              <a:t> Consiliul Producatorilor si Importatorilor de Materiale si Echipamente si al Constructorilor din Sectorul Apei  </a:t>
            </a:r>
          </a:p>
          <a:p>
            <a:pPr marL="0" indent="76200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o-RO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6 </a:t>
            </a:r>
            <a:r>
              <a:rPr lang="ro-RO" sz="2000" b="1" i="1" dirty="0" smtClean="0">
                <a:cs typeface="Times New Roman" pitchFamily="18" charset="0"/>
              </a:rPr>
              <a:t>Comitete Teritoriale </a:t>
            </a:r>
            <a:r>
              <a:rPr lang="en-US" sz="2000" b="1" i="1" dirty="0" smtClean="0">
                <a:cs typeface="Times New Roman" pitchFamily="18" charset="0"/>
              </a:rPr>
              <a:t> – </a:t>
            </a:r>
            <a:r>
              <a:rPr lang="ro-RO" sz="2000" b="1" i="1" dirty="0" smtClean="0">
                <a:cs typeface="Times New Roman" pitchFamily="18" charset="0"/>
              </a:rPr>
              <a:t>organizate </a:t>
            </a:r>
            <a:r>
              <a:rPr lang="en-US" sz="2000" b="1" i="1">
                <a:cs typeface="Times New Roman" pitchFamily="18" charset="0"/>
              </a:rPr>
              <a:t>p</a:t>
            </a:r>
            <a:r>
              <a:rPr lang="ro-RO" sz="2000" b="1" i="1" smtClean="0">
                <a:cs typeface="Times New Roman" pitchFamily="18" charset="0"/>
              </a:rPr>
              <a:t>e </a:t>
            </a:r>
            <a:r>
              <a:rPr lang="ro-RO" sz="2000" b="1" i="1" dirty="0" smtClean="0">
                <a:cs typeface="Times New Roman" pitchFamily="18" charset="0"/>
              </a:rPr>
              <a:t>bazine hidrografice</a:t>
            </a:r>
            <a:endParaRPr lang="en-US" sz="2000" b="1" i="1" dirty="0" smtClean="0">
              <a:cs typeface="Times New Roman" pitchFamily="18" charset="0"/>
            </a:endParaRPr>
          </a:p>
          <a:p>
            <a:pPr marL="0" indent="76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o-RO" sz="2000" b="1" i="1" dirty="0" smtClean="0">
                <a:cs typeface="Times New Roman" pitchFamily="18" charset="0"/>
              </a:rPr>
              <a:t>Editura ARA </a:t>
            </a:r>
            <a:r>
              <a:rPr lang="en-US" sz="2000" b="1" i="1" dirty="0" smtClean="0">
                <a:cs typeface="Times New Roman" pitchFamily="18" charset="0"/>
              </a:rPr>
              <a:t>(ROMAQUA, </a:t>
            </a:r>
            <a:r>
              <a:rPr lang="ro-RO" sz="2000" b="1" i="1" dirty="0" smtClean="0">
                <a:cs typeface="Times New Roman" pitchFamily="18" charset="0"/>
              </a:rPr>
              <a:t>carti</a:t>
            </a:r>
            <a:r>
              <a:rPr lang="en-US" sz="2000" b="1" i="1" dirty="0" smtClean="0">
                <a:cs typeface="Times New Roman" pitchFamily="18" charset="0"/>
              </a:rPr>
              <a:t>, </a:t>
            </a:r>
            <a:r>
              <a:rPr lang="ro-RO" sz="2000" b="1" i="1" dirty="0" smtClean="0">
                <a:cs typeface="Times New Roman" pitchFamily="18" charset="0"/>
              </a:rPr>
              <a:t>manuale</a:t>
            </a:r>
            <a:r>
              <a:rPr lang="en-US" sz="2000" b="1" i="1" dirty="0" smtClean="0">
                <a:cs typeface="Times New Roman" pitchFamily="18" charset="0"/>
              </a:rPr>
              <a:t>, </a:t>
            </a:r>
            <a:r>
              <a:rPr lang="ro-RO" sz="2000" b="1" i="1" dirty="0" smtClean="0">
                <a:cs typeface="Times New Roman" pitchFamily="18" charset="0"/>
              </a:rPr>
              <a:t>ghiduri</a:t>
            </a:r>
            <a:r>
              <a:rPr lang="en-US" sz="2000" b="1" i="1" dirty="0" smtClean="0">
                <a:cs typeface="Times New Roman" pitchFamily="18" charset="0"/>
              </a:rPr>
              <a:t>)</a:t>
            </a:r>
            <a:endParaRPr lang="en-US" sz="2000" b="1" dirty="0" smtClean="0">
              <a:cs typeface="Times New Roman" pitchFamily="18" charset="0"/>
            </a:endParaRPr>
          </a:p>
          <a:p>
            <a:pPr marL="0" indent="7620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n-US" sz="2000" dirty="0" smtClean="0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077200" cy="60960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indent="169863" algn="l" eaLnBrk="1" fontAlgn="auto" hangingPunct="1">
              <a:spcAft>
                <a:spcPts val="0"/>
              </a:spcAft>
              <a:defRPr/>
            </a:pPr>
            <a:r>
              <a:rPr lang="ro-RO" sz="3600" dirty="0" smtClean="0">
                <a:latin typeface="+mn-lt"/>
                <a:cs typeface="Tahoma" pitchFamily="34" charset="0"/>
              </a:rPr>
              <a:t>1. Cine suntem </a:t>
            </a:r>
            <a:r>
              <a:rPr lang="ro-RO" sz="3600" dirty="0" smtClean="0">
                <a:solidFill>
                  <a:schemeClr val="tx1"/>
                </a:solidFill>
                <a:latin typeface="+mn-lt"/>
                <a:cs typeface="Tahoma" pitchFamily="34" charset="0"/>
              </a:rPr>
              <a:t>– Structura ARA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cs typeface="Tahoma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+mn-lt"/>
                <a:cs typeface="Tahoma" pitchFamily="34" charset="0"/>
              </a:rPr>
            </a:br>
            <a:endParaRPr lang="en-US" sz="3600" dirty="0" smtClean="0">
              <a:latin typeface="+mn-lt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8696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7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701675"/>
            <a:ext cx="8305800" cy="59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800" dirty="0" smtClean="0"/>
              <a:t>ARA </a:t>
            </a:r>
            <a:r>
              <a:rPr lang="ro-RO" sz="1800" dirty="0" smtClean="0"/>
              <a:t>are peste 200</a:t>
            </a:r>
            <a:r>
              <a:rPr lang="en-US" sz="1800" dirty="0" smtClean="0"/>
              <a:t> </a:t>
            </a:r>
            <a:r>
              <a:rPr lang="ro-RO" sz="1800" dirty="0" smtClean="0"/>
              <a:t>de membrii</a:t>
            </a:r>
            <a:r>
              <a:rPr lang="en-US" sz="1800" dirty="0" smtClean="0"/>
              <a:t>, </a:t>
            </a:r>
            <a:r>
              <a:rPr lang="ro-RO" sz="1800" dirty="0" smtClean="0"/>
              <a:t>din urmatoarele trei categorii</a:t>
            </a:r>
            <a:r>
              <a:rPr lang="en-US" sz="1800" dirty="0" smtClean="0"/>
              <a:t>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1800" dirty="0" smtClean="0"/>
              <a:t>Operatori de servicii de alimentare cu apa si canalizare (44)</a:t>
            </a: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1800" dirty="0" smtClean="0"/>
              <a:t>Furnizori de echipamente, materiale si tehnologii (~80  companies)</a:t>
            </a: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1800" dirty="0" smtClean="0"/>
              <a:t>Experti individuali (~80)</a:t>
            </a: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800" dirty="0" smtClean="0"/>
              <a:t>ARA </a:t>
            </a:r>
            <a:r>
              <a:rPr lang="ro-RO" sz="1800" dirty="0" smtClean="0"/>
              <a:t>este membra in urmatoarele organizatii internationale</a:t>
            </a:r>
            <a:r>
              <a:rPr lang="en-US" sz="1800" dirty="0" smtClean="0"/>
              <a:t>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IWA (1 </a:t>
            </a:r>
            <a:r>
              <a:rPr lang="ro-RO" sz="1800" dirty="0" smtClean="0"/>
              <a:t>reprezentant in B</a:t>
            </a:r>
            <a:r>
              <a:rPr lang="en-US" sz="1800" dirty="0" err="1" smtClean="0"/>
              <a:t>oard</a:t>
            </a:r>
            <a:r>
              <a:rPr lang="en-US" sz="1800" dirty="0" smtClean="0"/>
              <a:t> of Directors, 10 </a:t>
            </a:r>
            <a:r>
              <a:rPr lang="en-US" sz="1800" dirty="0" err="1" smtClean="0"/>
              <a:t>memb</a:t>
            </a:r>
            <a:r>
              <a:rPr lang="ro-RO" sz="1800" dirty="0" smtClean="0"/>
              <a:t>rii </a:t>
            </a:r>
            <a:r>
              <a:rPr lang="en-US" sz="1800" dirty="0" smtClean="0"/>
              <a:t>in the </a:t>
            </a:r>
            <a:r>
              <a:rPr lang="ro-RO" sz="1800" dirty="0" smtClean="0"/>
              <a:t>Grupurile de Lucru</a:t>
            </a:r>
            <a:r>
              <a:rPr lang="en-US" sz="1800" dirty="0" smtClean="0"/>
              <a:t>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EUREAU (1 </a:t>
            </a:r>
            <a:r>
              <a:rPr lang="en-US" sz="1800" dirty="0" err="1" smtClean="0"/>
              <a:t>memb</a:t>
            </a:r>
            <a:r>
              <a:rPr lang="ro-RO" sz="1800" dirty="0" smtClean="0"/>
              <a:t>ru</a:t>
            </a:r>
            <a:r>
              <a:rPr lang="en-US" sz="1800" dirty="0" smtClean="0"/>
              <a:t> in the Board</a:t>
            </a:r>
            <a:r>
              <a:rPr lang="ro-RO" sz="1800" dirty="0" smtClean="0"/>
              <a:t>, 2 membrii in the Comisii</a:t>
            </a:r>
            <a:r>
              <a:rPr lang="en-US" sz="1800" dirty="0" smtClean="0"/>
              <a:t>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EWA (European Water Association)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IAWD (International Association of Water Supply Companies in the Danube River Catchment Area)</a:t>
            </a:r>
            <a:endParaRPr lang="ro-RO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800" dirty="0" smtClean="0"/>
              <a:t>ARA </a:t>
            </a:r>
            <a:r>
              <a:rPr lang="ro-RO" sz="1800" dirty="0" smtClean="0"/>
              <a:t>are parteneriate cu urmatoarele organizatii similare din regiune </a:t>
            </a:r>
            <a:r>
              <a:rPr lang="en-US" sz="1800" dirty="0" smtClean="0"/>
              <a:t>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1800" dirty="0"/>
              <a:t>Apa-Canal Moldova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MAVIZ (Hungarian Water Utility Association)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Bulgarian Water Association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1800" dirty="0" smtClean="0"/>
              <a:t>Serbian Water Association</a:t>
            </a: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 smtClean="0"/>
              <a:t>OWAV (Austrian Water and Waste Management)</a:t>
            </a:r>
            <a:endParaRPr lang="ro-RO" sz="18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1. Cine suntem – Membrii si partenerii ARA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87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200" b="1" dirty="0" smtClean="0"/>
              <a:t>2. Legislatie actuala</a:t>
            </a:r>
          </a:p>
          <a:p>
            <a:pPr marL="714375" lvl="1" indent="-322263">
              <a:buFont typeface="Courier New" pitchFamily="49" charset="0"/>
              <a:buChar char="o"/>
            </a:pPr>
            <a:r>
              <a:rPr lang="ro-RO" sz="2200" dirty="0" smtClean="0"/>
              <a:t>Legea 51/ 2006 – legea serviciilor comunitare de utilitati publice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ro-RO" sz="2200" dirty="0" smtClean="0"/>
              <a:t>Legislatie primara a creat un cadru coerent favorabil dezvoltarii sectorului</a:t>
            </a:r>
          </a:p>
          <a:p>
            <a:pPr marL="714375" lvl="1" indent="-263525">
              <a:buFont typeface="Courier New" pitchFamily="49" charset="0"/>
              <a:buChar char="o"/>
            </a:pPr>
            <a:r>
              <a:rPr lang="ro-RO" sz="2200" dirty="0" smtClean="0"/>
              <a:t>Legea 241 / 2006 – legea serviciului de alimentare cu apa si canalizare </a:t>
            </a:r>
          </a:p>
          <a:p>
            <a:pPr lvl="1">
              <a:buFont typeface="Courier New" pitchFamily="49" charset="0"/>
              <a:buChar char="o"/>
            </a:pPr>
            <a:r>
              <a:rPr lang="ro-RO" sz="2200" dirty="0" smtClean="0"/>
              <a:t>Hotararea de Guvern nr 717/2008 pentru </a:t>
            </a:r>
            <a:r>
              <a:rPr lang="ro-RO" sz="2200" dirty="0"/>
              <a:t>aprobarea Procedurii-cadru privind organizarea, derularea si atribuirea contractelor de delegare a gestiunii serviciilor comunitare de utilitati publice, a criteriilor de selectie-cadru a ofertelor pentru serviciile comunitare de utilitati publice si a Contractului-cadru de delegare a gestiunii serviciilor comunitare de utilitati </a:t>
            </a:r>
            <a:r>
              <a:rPr lang="ro-RO" sz="2200" dirty="0" smtClean="0"/>
              <a:t>publice</a:t>
            </a:r>
          </a:p>
        </p:txBody>
      </p:sp>
    </p:spTree>
    <p:extLst>
      <p:ext uri="{BB962C8B-B14F-4D97-AF65-F5344CB8AC3E}">
        <p14:creationId xmlns:p14="http://schemas.microsoft.com/office/powerpoint/2010/main" val="9820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2. </a:t>
            </a:r>
            <a:r>
              <a:rPr lang="ro-RO" sz="2400" b="1" dirty="0" smtClean="0"/>
              <a:t>Legislatie actuala (2)</a:t>
            </a:r>
          </a:p>
          <a:p>
            <a:pPr lvl="1">
              <a:buFont typeface="Courier New" pitchFamily="49" charset="0"/>
              <a:buChar char="o"/>
            </a:pPr>
            <a:r>
              <a:rPr lang="ro-RO" sz="2400" dirty="0" smtClean="0"/>
              <a:t>Reglementari cadru privind organizarea si functionarea serviciului, stabilirea preturilor si tarifelor</a:t>
            </a:r>
            <a:endParaRPr lang="ro-RO" sz="2400" dirty="0"/>
          </a:p>
          <a:p>
            <a:pPr marL="1257300" lvl="2" indent="-457200">
              <a:buFont typeface="Wingdings" pitchFamily="2" charset="2"/>
              <a:buChar char="Ø"/>
            </a:pPr>
            <a:r>
              <a:rPr lang="ro-RO" dirty="0" smtClean="0"/>
              <a:t>Legistatia secundara si tertiara prin normele cadru a determinat aplicarea unitara 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ro-RO" sz="2400" dirty="0" smtClean="0"/>
              <a:t>Legistatia este armonizata cu Legistatia U.E.</a:t>
            </a:r>
          </a:p>
          <a:p>
            <a:pPr marL="400050" lvl="1" indent="0">
              <a:buNone/>
            </a:pP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213856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b="1" dirty="0"/>
              <a:t>3</a:t>
            </a:r>
            <a:r>
              <a:rPr lang="ro-RO" b="1" dirty="0" smtClean="0"/>
              <a:t>. Factori obiectivi in dezvoltarea sectorului</a:t>
            </a:r>
          </a:p>
          <a:p>
            <a:pPr marL="400050" lvl="1" indent="0">
              <a:buNone/>
            </a:pPr>
            <a:endParaRPr lang="ro-RO" b="1" dirty="0" smtClean="0"/>
          </a:p>
          <a:p>
            <a:pPr marL="685800" lvl="1">
              <a:buFont typeface="Wingdings" pitchFamily="2" charset="2"/>
              <a:buChar char="ü"/>
            </a:pPr>
            <a:r>
              <a:rPr lang="ro-RO" dirty="0" smtClean="0"/>
              <a:t>Prevederile </a:t>
            </a:r>
            <a:r>
              <a:rPr lang="ro-RO" dirty="0"/>
              <a:t>legislative si institutionale </a:t>
            </a:r>
          </a:p>
          <a:p>
            <a:pPr marL="685800" lvl="1">
              <a:buFont typeface="Wingdings" pitchFamily="2" charset="2"/>
              <a:buChar char="ü"/>
            </a:pPr>
            <a:r>
              <a:rPr lang="ro-RO" dirty="0" smtClean="0"/>
              <a:t>Accesarea fondurilor europene de preaderare si de coeziune</a:t>
            </a:r>
          </a:p>
          <a:p>
            <a:pPr marL="685800" lvl="1">
              <a:buFont typeface="Wingdings" pitchFamily="2" charset="2"/>
              <a:buChar char="ü"/>
            </a:pPr>
            <a:r>
              <a:rPr lang="ro-RO" dirty="0" smtClean="0"/>
              <a:t>Regionalizarea serviciilor</a:t>
            </a:r>
          </a:p>
          <a:p>
            <a:pPr marL="685800" lvl="1">
              <a:buFont typeface="Wingdings" pitchFamily="2" charset="2"/>
              <a:buChar char="ü"/>
            </a:pPr>
            <a:r>
              <a:rPr lang="ro-RO" dirty="0" smtClean="0"/>
              <a:t>Implicarea sectorului bancar </a:t>
            </a:r>
            <a:r>
              <a:rPr lang="ro-RO" dirty="0"/>
              <a:t>(BERD, </a:t>
            </a:r>
            <a:r>
              <a:rPr lang="ro-RO" dirty="0" smtClean="0"/>
              <a:t>BEI) in asigurarea cofinantarii proiectelor majore de investitii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3107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52185"/>
              </p:ext>
            </p:extLst>
          </p:nvPr>
        </p:nvGraphicFramePr>
        <p:xfrm>
          <a:off x="395536" y="1725488"/>
          <a:ext cx="8208913" cy="210312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352346"/>
                <a:gridCol w="671219"/>
                <a:gridCol w="646001"/>
                <a:gridCol w="667392"/>
                <a:gridCol w="720080"/>
                <a:gridCol w="708371"/>
                <a:gridCol w="773940"/>
                <a:gridCol w="934348"/>
                <a:gridCol w="867608"/>
                <a:gridCol w="867608"/>
              </a:tblGrid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                     Anul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Indicator      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U.M.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94615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</a:tr>
              <a:tr h="510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Populaţia deservită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Mii loc.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11.337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11.790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11.931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12.089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12.103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12.347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12.454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12.600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</a:tr>
              <a:tr h="680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Ponderea pop. des. în tot. pop.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%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55,7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61,9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62,4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63.7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1" y="1340768"/>
            <a:ext cx="83422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</a:tabLst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1.1. Populaţia deservită cu servicii de alimentare cu apă pe total ţară (2008 –201</a:t>
            </a:r>
            <a:r>
              <a:rPr lang="en-GB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o-RO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</a:tabLst>
            </a:pP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93"/>
              </p:ext>
            </p:extLst>
          </p:nvPr>
        </p:nvGraphicFramePr>
        <p:xfrm>
          <a:off x="395536" y="4184962"/>
          <a:ext cx="8352927" cy="249464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304256"/>
                <a:gridCol w="504056"/>
                <a:gridCol w="732654"/>
                <a:gridCol w="885241"/>
                <a:gridCol w="1054320"/>
                <a:gridCol w="718100"/>
                <a:gridCol w="718100"/>
                <a:gridCol w="718100"/>
                <a:gridCol w="718100"/>
              </a:tblGrid>
              <a:tr h="535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                                       </a:t>
                      </a:r>
                      <a:r>
                        <a:rPr lang="ro-RO" sz="1600" dirty="0" smtClean="0">
                          <a:effectLst/>
                        </a:rPr>
                        <a:t>Anul                        </a:t>
                      </a:r>
                      <a:endParaRPr lang="ro-RO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Indicator   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U.M.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94615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/>
                </a:tc>
              </a:tr>
              <a:tr h="267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Populaţia deservită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Mii loc.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9.791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94615" indent="-94615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10.391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10.437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10.427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10.577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10.655</a:t>
                      </a:r>
                      <a:endParaRPr lang="ro-R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indent="-35560"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11.000</a:t>
                      </a:r>
                      <a:endParaRPr lang="ro-R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535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Ponderea pop. des. în tot. pop. din aria de deservire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%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81,79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77,2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81,4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82,4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82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535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Nr. loc. des. de op. reg., </a:t>
                      </a:r>
                      <a:r>
                        <a:rPr lang="ro-RO" sz="1600" dirty="0" smtClean="0">
                          <a:effectLst/>
                        </a:rPr>
                        <a:t>vs. cu </a:t>
                      </a:r>
                      <a:r>
                        <a:rPr lang="ro-RO" sz="1600" dirty="0">
                          <a:effectLst/>
                        </a:rPr>
                        <a:t>anul anterior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" algn="l"/>
                          <a:tab pos="1981200" algn="l"/>
                        </a:tabLst>
                      </a:pPr>
                      <a:r>
                        <a:rPr lang="ro-RO" sz="1600">
                          <a:effectLst/>
                        </a:rPr>
                        <a:t>%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" algn="l"/>
                          <a:tab pos="1981200" algn="l"/>
                        </a:tabLst>
                      </a:pPr>
                      <a:r>
                        <a:rPr lang="ro-RO" sz="16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106,1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100,4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99,9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101,44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100,73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103,23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  <a:tr h="4013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Cota de piaţă a op. reg.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%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83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87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86,3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86,2</a:t>
                      </a:r>
                      <a:endParaRPr lang="ro-R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85,7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85,5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87</a:t>
                      </a:r>
                      <a:endParaRPr lang="ro-R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8239" y="3861048"/>
            <a:ext cx="780476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" algn="l"/>
                <a:tab pos="1981200" algn="l"/>
              </a:tabLst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1.2. Populaţia deservită cu servicii de alimentare cu apă de către operatorii mari (200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–201</a:t>
            </a:r>
            <a:r>
              <a:rPr lang="en-GB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o-RO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" algn="l"/>
                <a:tab pos="1981200" algn="l"/>
              </a:tabLst>
            </a:pP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2339"/>
              </p:ext>
            </p:extLst>
          </p:nvPr>
        </p:nvGraphicFramePr>
        <p:xfrm>
          <a:off x="611560" y="2492895"/>
          <a:ext cx="8208912" cy="29146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87962"/>
                <a:gridCol w="852720"/>
                <a:gridCol w="852720"/>
                <a:gridCol w="852720"/>
                <a:gridCol w="852720"/>
                <a:gridCol w="851239"/>
                <a:gridCol w="806828"/>
                <a:gridCol w="806828"/>
                <a:gridCol w="1045175"/>
              </a:tblGrid>
              <a:tr h="2586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Lungimea reţelei de apă (km)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  <a:tr h="105268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Anul 2008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Anul 2009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Anul 2010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Anul 2011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0" algn="l"/>
                        </a:tabLst>
                      </a:pPr>
                      <a:r>
                        <a:rPr lang="ro-RO" sz="1800">
                          <a:effectLst/>
                        </a:rPr>
                        <a:t>Anul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0" algn="l"/>
                        </a:tabLst>
                      </a:pPr>
                      <a:r>
                        <a:rPr lang="ro-RO" sz="1800">
                          <a:effectLst/>
                        </a:rPr>
                        <a:t>2012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0" algn="l"/>
                        </a:tabLst>
                      </a:pPr>
                      <a:r>
                        <a:rPr lang="ro-RO" sz="1800" dirty="0">
                          <a:effectLst/>
                        </a:rPr>
                        <a:t>Anul 2013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41500" algn="l"/>
                        </a:tabLst>
                        <a:defRPr/>
                      </a:pPr>
                      <a:r>
                        <a:rPr lang="ro-RO" sz="1800" dirty="0" smtClean="0">
                          <a:effectLst/>
                        </a:rPr>
                        <a:t>Anul 2014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Anul </a:t>
                      </a:r>
                      <a:endParaRPr lang="en-GB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201</a:t>
                      </a:r>
                      <a:r>
                        <a:rPr lang="en-GB" sz="1800" dirty="0" smtClean="0">
                          <a:effectLst/>
                        </a:rPr>
                        <a:t>5</a:t>
                      </a:r>
                      <a:endParaRPr lang="ro-RO" sz="18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endParaRPr lang="ro-RO" dirty="0"/>
                    </a:p>
                  </a:txBody>
                  <a:tcPr marL="36830" marR="36830" marT="0" marB="0" anchor="ctr"/>
                </a:tc>
              </a:tr>
              <a:tr h="750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Op. regionali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endParaRPr lang="ro-RO" sz="1200" dirty="0">
                        <a:effectLst/>
                        <a:latin typeface="Calibri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33.636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38.077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42.018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43.393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+mn-lt"/>
                        </a:rPr>
                        <a:t>46.365</a:t>
                      </a:r>
                      <a:endParaRPr lang="ro-R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49.141</a:t>
                      </a:r>
                      <a:endParaRPr lang="ro-R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52.163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  <a:tr h="750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Total ţară</a:t>
                      </a:r>
                      <a:endParaRPr lang="ro-RO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56.809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60.456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63.094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65.900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68.299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71.513</a:t>
                      </a:r>
                      <a:endParaRPr lang="ro-R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74.263</a:t>
                      </a:r>
                      <a:endParaRPr lang="ro-R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76.945</a:t>
                      </a:r>
                      <a:endParaRPr lang="ro-RO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454" y="1905798"/>
            <a:ext cx="8609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1500" algn="l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2. Evoluţia lungimii reţelei de apă potabilă în perioada 2008 – 201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911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1465</Words>
  <Application>Microsoft Office PowerPoint</Application>
  <PresentationFormat>On-screen Show (4:3)</PresentationFormat>
  <Paragraphs>437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1. Cine suntem – Structura ARA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Table of the  Professional Association in  Danube Eastern Europe Region</dc:title>
  <dc:creator>VAIO</dc:creator>
  <cp:lastModifiedBy>Doru CRACIUN</cp:lastModifiedBy>
  <cp:revision>91</cp:revision>
  <cp:lastPrinted>2017-09-26T06:28:04Z</cp:lastPrinted>
  <dcterms:created xsi:type="dcterms:W3CDTF">2014-05-29T05:51:54Z</dcterms:created>
  <dcterms:modified xsi:type="dcterms:W3CDTF">2017-10-18T05:19:59Z</dcterms:modified>
</cp:coreProperties>
</file>