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6"/>
  </p:notesMasterIdLst>
  <p:handoutMasterIdLst>
    <p:handoutMasterId r:id="rId67"/>
  </p:handoutMasterIdLst>
  <p:sldIdLst>
    <p:sldId id="407" r:id="rId2"/>
    <p:sldId id="419" r:id="rId3"/>
    <p:sldId id="423" r:id="rId4"/>
    <p:sldId id="420" r:id="rId5"/>
    <p:sldId id="408" r:id="rId6"/>
    <p:sldId id="424" r:id="rId7"/>
    <p:sldId id="430" r:id="rId8"/>
    <p:sldId id="429" r:id="rId9"/>
    <p:sldId id="428" r:id="rId10"/>
    <p:sldId id="427" r:id="rId11"/>
    <p:sldId id="426" r:id="rId12"/>
    <p:sldId id="437" r:id="rId13"/>
    <p:sldId id="425" r:id="rId14"/>
    <p:sldId id="435" r:id="rId15"/>
    <p:sldId id="436" r:id="rId16"/>
    <p:sldId id="434" r:id="rId17"/>
    <p:sldId id="433" r:id="rId18"/>
    <p:sldId id="432" r:id="rId19"/>
    <p:sldId id="431" r:id="rId20"/>
    <p:sldId id="417" r:id="rId21"/>
    <p:sldId id="444" r:id="rId22"/>
    <p:sldId id="445" r:id="rId23"/>
    <p:sldId id="443" r:id="rId24"/>
    <p:sldId id="442" r:id="rId25"/>
    <p:sldId id="441" r:id="rId26"/>
    <p:sldId id="440" r:id="rId27"/>
    <p:sldId id="439" r:id="rId28"/>
    <p:sldId id="446" r:id="rId29"/>
    <p:sldId id="467" r:id="rId30"/>
    <p:sldId id="466" r:id="rId31"/>
    <p:sldId id="469" r:id="rId32"/>
    <p:sldId id="470" r:id="rId33"/>
    <p:sldId id="471" r:id="rId34"/>
    <p:sldId id="473" r:id="rId35"/>
    <p:sldId id="474" r:id="rId36"/>
    <p:sldId id="475" r:id="rId37"/>
    <p:sldId id="472" r:id="rId38"/>
    <p:sldId id="468" r:id="rId39"/>
    <p:sldId id="476" r:id="rId40"/>
    <p:sldId id="479" r:id="rId41"/>
    <p:sldId id="480" r:id="rId42"/>
    <p:sldId id="477" r:id="rId43"/>
    <p:sldId id="464" r:id="rId44"/>
    <p:sldId id="463" r:id="rId45"/>
    <p:sldId id="462" r:id="rId46"/>
    <p:sldId id="461" r:id="rId47"/>
    <p:sldId id="481" r:id="rId48"/>
    <p:sldId id="482" r:id="rId49"/>
    <p:sldId id="483" r:id="rId50"/>
    <p:sldId id="484" r:id="rId51"/>
    <p:sldId id="485" r:id="rId52"/>
    <p:sldId id="486" r:id="rId53"/>
    <p:sldId id="487" r:id="rId54"/>
    <p:sldId id="460" r:id="rId55"/>
    <p:sldId id="458" r:id="rId56"/>
    <p:sldId id="457" r:id="rId57"/>
    <p:sldId id="456" r:id="rId58"/>
    <p:sldId id="455" r:id="rId59"/>
    <p:sldId id="454" r:id="rId60"/>
    <p:sldId id="453" r:id="rId61"/>
    <p:sldId id="452" r:id="rId62"/>
    <p:sldId id="451" r:id="rId63"/>
    <p:sldId id="450" r:id="rId64"/>
    <p:sldId id="406" r:id="rId65"/>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44F"/>
    <a:srgbClr val="0000F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81" d="100"/>
          <a:sy n="81" d="100"/>
        </p:scale>
        <p:origin x="1594" y="5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32</a:t>
            </a:fld>
            <a:endParaRPr lang="de-DE" dirty="0"/>
          </a:p>
        </p:txBody>
      </p:sp>
    </p:spTree>
    <p:extLst>
      <p:ext uri="{BB962C8B-B14F-4D97-AF65-F5344CB8AC3E}">
        <p14:creationId xmlns:p14="http://schemas.microsoft.com/office/powerpoint/2010/main" val="117880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06/10/2021</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06/10/2021</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06/10/2021</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06/10/2021</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06/10/2021</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06/10/2021</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06/10/2021</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www.legis.md/cautare/getResults?doc_id=126363&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www.legis.md/cautare/getResults?doc_id=112032&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www.legis.md/cautare/getResults?doc_id=119163&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legis.md/cautare/getResults?doc_id=120783&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hyperlink" Target="https://www.legis.md/cautare/getResults?doc_id=114535&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hyperlink" Target="https://www.legis.md/cautare/getResults?doc_id=114430&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hyperlink" Target="https://www.legis.md/cautare/getResults?doc_id=121479&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hyperlink" Target="https://www.legis.md/cautare/getResults?doc_id=108699&amp;lang=r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1" y="1451728"/>
            <a:ext cx="8839199" cy="4809747"/>
          </a:xfrm>
        </p:spPr>
        <p:txBody>
          <a:bodyPr/>
          <a:lstStyle/>
          <a:p>
            <a:pPr algn="ct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o-RO" b="1" dirty="0" smtClean="0">
                <a:solidFill>
                  <a:srgbClr val="FF0000"/>
                </a:solidFill>
              </a:rPr>
              <a:t>Modulul: </a:t>
            </a:r>
            <a:r>
              <a:rPr lang="ro-RO" b="1" dirty="0" smtClean="0">
                <a:solidFill>
                  <a:srgbClr val="002060"/>
                </a:solidFill>
              </a:rPr>
              <a:t> </a:t>
            </a:r>
            <a:r>
              <a:rPr lang="ro-RO" b="1" dirty="0">
                <a:solidFill>
                  <a:srgbClr val="002060"/>
                </a:solidFill>
              </a:rPr>
              <a:t>Acte legislative și normative în domeniul alimentării cu apă și de canalizare</a:t>
            </a:r>
            <a:br>
              <a:rPr lang="ro-RO" b="1" dirty="0">
                <a:solidFill>
                  <a:srgbClr val="002060"/>
                </a:solidFill>
              </a:rPr>
            </a:br>
            <a:r>
              <a:rPr lang="ro-RO" b="1" dirty="0" smtClean="0">
                <a:solidFill>
                  <a:srgbClr val="002060"/>
                </a:solidFill>
              </a:rPr>
              <a:t/>
            </a:r>
            <a:br>
              <a:rPr lang="ro-RO" b="1" dirty="0" smtClean="0">
                <a:solidFill>
                  <a:srgbClr val="002060"/>
                </a:solidFill>
              </a:rPr>
            </a:br>
            <a:r>
              <a:rPr lang="ro-RO" b="1" dirty="0">
                <a:solidFill>
                  <a:srgbClr val="002060"/>
                </a:solidFill>
              </a:rPr>
              <a:t/>
            </a:r>
            <a:br>
              <a:rPr lang="ro-RO" b="1" dirty="0">
                <a:solidFill>
                  <a:srgbClr val="002060"/>
                </a:solidFill>
              </a:rPr>
            </a:br>
            <a:r>
              <a:rPr lang="ro-RO" altLang="en-US" sz="2000" b="1" dirty="0" smtClean="0">
                <a:solidFill>
                  <a:srgbClr val="FF0000"/>
                </a:solidFill>
              </a:rPr>
              <a:t>Sesiunea</a:t>
            </a:r>
            <a:r>
              <a:rPr lang="en-US" altLang="en-US" b="1" dirty="0" smtClean="0">
                <a:solidFill>
                  <a:srgbClr val="000F2E"/>
                </a:solidFill>
                <a:latin typeface="Times New Roman" panose="02020603050405020304" pitchFamily="18" charset="0"/>
                <a:cs typeface="Times New Roman" panose="02020603050405020304" pitchFamily="18" charset="0"/>
              </a:rPr>
              <a:t>:</a:t>
            </a:r>
            <a:r>
              <a:rPr lang="ro-RO" altLang="en-US" b="1" dirty="0" smtClean="0">
                <a:solidFill>
                  <a:srgbClr val="000F2E"/>
                </a:solidFill>
                <a:latin typeface="Times New Roman" panose="02020603050405020304" pitchFamily="18" charset="0"/>
                <a:cs typeface="Times New Roman" panose="02020603050405020304" pitchFamily="18" charset="0"/>
              </a:rPr>
              <a:t> </a:t>
            </a:r>
            <a:r>
              <a:rPr lang="ro-RO" sz="2000" b="1" dirty="0" smtClean="0">
                <a:solidFill>
                  <a:srgbClr val="11144F"/>
                </a:solidFill>
              </a:rPr>
              <a:t>Cadrul </a:t>
            </a:r>
            <a:r>
              <a:rPr lang="ro-RO" sz="2000" b="1" dirty="0">
                <a:solidFill>
                  <a:srgbClr val="11144F"/>
                </a:solidFill>
              </a:rPr>
              <a:t>legal cu referire la  controlul de stat privind protecția mediului în domeniul de alimentare cu apă şi de canalizare</a:t>
            </a: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b="1" dirty="0">
                <a:solidFill>
                  <a:srgbClr val="000F2E"/>
                </a:solidFill>
              </a:rPr>
              <a:t/>
            </a:r>
            <a:br>
              <a:rPr lang="ro-RO" b="1" dirty="0">
                <a:solidFill>
                  <a:srgbClr val="000F2E"/>
                </a:solidFill>
              </a:rPr>
            </a:br>
            <a:r>
              <a:rPr lang="ro-RO" sz="1800" b="1" dirty="0">
                <a:solidFill>
                  <a:srgbClr val="002060"/>
                </a:solidFill>
              </a:rPr>
              <a:t/>
            </a:r>
            <a:br>
              <a:rPr lang="ro-RO" sz="1800" b="1" dirty="0">
                <a:solidFill>
                  <a:srgbClr val="002060"/>
                </a:solidFill>
              </a:rPr>
            </a:br>
            <a:r>
              <a:rPr lang="ro-RO" sz="1600" b="1" dirty="0" smtClean="0">
                <a:solidFill>
                  <a:srgbClr val="002060"/>
                </a:solidFill>
              </a:rPr>
              <a:t>Inspectoratul pentru Protecția Mediului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06 octombrie 2021</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4779" y="1451728"/>
            <a:ext cx="8399283" cy="4996206"/>
          </a:xfrm>
        </p:spPr>
        <p:txBody>
          <a:bodyPr/>
          <a:lstStyle/>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9</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întocmească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înainteze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organelor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competente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materialele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privind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cazurile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încălcare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legislaţiei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protecției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utilizării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raționale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naturale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înainteze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organelor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drept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materiale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pornirea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cauzelor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tragerea</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răspundere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penală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smtClean="0">
                <a:solidFill>
                  <a:srgbClr val="11144F"/>
                </a:solidFill>
                <a:latin typeface="Times New Roman" panose="02020603050405020304" pitchFamily="18" charset="0"/>
                <a:cs typeface="Times New Roman" panose="02020603050405020304" pitchFamily="18" charset="0"/>
              </a:rPr>
              <a:t>infractorilor</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smtClean="0">
                <a:solidFill>
                  <a:srgbClr val="11144F"/>
                </a:solidFill>
                <a:latin typeface="Times New Roman" panose="02020603050405020304" pitchFamily="18" charset="0"/>
                <a:cs typeface="Times New Roman" panose="02020603050405020304" pitchFamily="18" charset="0"/>
              </a:rPr>
              <a:t>10</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dispună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funcționării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inclusiv</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sigilare</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indicarea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procesul</a:t>
            </a:r>
            <a:r>
              <a:rPr lang="en-US" sz="2400" dirty="0">
                <a:solidFill>
                  <a:srgbClr val="11144F"/>
                </a:solidFill>
                <a:latin typeface="Times New Roman" panose="02020603050405020304" pitchFamily="18" charset="0"/>
                <a:cs typeface="Times New Roman" panose="02020603050405020304" pitchFamily="18" charset="0"/>
              </a:rPr>
              <a:t>-verbal de control) a </a:t>
            </a:r>
            <a:r>
              <a:rPr lang="en-US" sz="2400" dirty="0" err="1">
                <a:solidFill>
                  <a:srgbClr val="11144F"/>
                </a:solidFill>
                <a:latin typeface="Times New Roman" panose="02020603050405020304" pitchFamily="18" charset="0"/>
                <a:cs typeface="Times New Roman" panose="02020603050405020304" pitchFamily="18" charset="0"/>
              </a:rPr>
              <a:t>atelierelor</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halelor</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secțiilor</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altor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subdiviziuni</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unității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exploatării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clădirilor</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edificiilor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echipamentelor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tehnice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precum</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lucrărilor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proceselor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tehnologice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cazul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unui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pericol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iminent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viața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sănătatea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persoanelor</a:t>
            </a:r>
            <a:r>
              <a:rPr lang="ro-RO" sz="2000" dirty="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453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4462" y="1470581"/>
            <a:ext cx="8156110" cy="4793419"/>
          </a:xfrm>
        </p:spPr>
        <p:txBody>
          <a:bodyPr/>
          <a:lstStyle/>
          <a:p>
            <a:pPr marL="0" indent="0" algn="ctr">
              <a:buNone/>
            </a:pPr>
            <a:r>
              <a:rPr lang="ro-RO" sz="2800" b="1" dirty="0" smtClean="0">
                <a:solidFill>
                  <a:srgbClr val="11144F"/>
                </a:solidFill>
                <a:latin typeface="Times New Roman" panose="02020603050405020304" pitchFamily="18" charset="0"/>
                <a:cs typeface="Times New Roman" panose="02020603050405020304" pitchFamily="18" charset="0"/>
              </a:rPr>
              <a:t>Legea nr. 131 din 08.06.2012 privind controlul de stat asupra activității de întreprinzător</a:t>
            </a:r>
            <a:br>
              <a:rPr lang="ro-RO" sz="2800" b="1" dirty="0" smtClean="0">
                <a:solidFill>
                  <a:srgbClr val="11144F"/>
                </a:solidFill>
                <a:latin typeface="Times New Roman" panose="02020603050405020304" pitchFamily="18" charset="0"/>
                <a:cs typeface="Times New Roman" panose="02020603050405020304" pitchFamily="18" charset="0"/>
              </a:rPr>
            </a:br>
            <a:r>
              <a:rPr lang="ro-RO" sz="1600" dirty="0" smtClean="0">
                <a:solidFill>
                  <a:srgbClr val="0000FF"/>
                </a:solidFill>
                <a:latin typeface="Times New Roman" panose="02020603050405020304" pitchFamily="18" charset="0"/>
                <a:cs typeface="Times New Roman" panose="02020603050405020304" pitchFamily="18" charset="0"/>
              </a:rPr>
              <a:t>(</a:t>
            </a:r>
            <a:r>
              <a:rPr lang="ro-RO" sz="1600" dirty="0" smtClean="0">
                <a:solidFill>
                  <a:srgbClr val="0000FF"/>
                </a:solidFill>
                <a:latin typeface="Times New Roman" panose="02020603050405020304" pitchFamily="18" charset="0"/>
                <a:cs typeface="Times New Roman" panose="02020603050405020304" pitchFamily="18" charset="0"/>
                <a:hlinkClick r:id="rId8"/>
              </a:rPr>
              <a:t>https</a:t>
            </a:r>
            <a:r>
              <a:rPr lang="ro-RO" sz="1600" dirty="0">
                <a:solidFill>
                  <a:srgbClr val="0000FF"/>
                </a:solidFill>
                <a:latin typeface="Times New Roman" panose="02020603050405020304" pitchFamily="18" charset="0"/>
                <a:cs typeface="Times New Roman" panose="02020603050405020304" pitchFamily="18" charset="0"/>
                <a:hlinkClick r:id="rId8"/>
              </a:rPr>
              <a:t>://www.legis.md/cautare/getResults?doc_id=126363&amp;lang=ro</a:t>
            </a:r>
            <a:r>
              <a:rPr lang="ro-RO" sz="1600" dirty="0" smtClean="0">
                <a:solidFill>
                  <a:srgbClr val="0000FF"/>
                </a:solidFill>
                <a:latin typeface="Times New Roman" panose="02020603050405020304" pitchFamily="18" charset="0"/>
                <a:cs typeface="Times New Roman" panose="02020603050405020304" pitchFamily="18" charset="0"/>
                <a:hlinkClick r:id="rId8"/>
              </a:rPr>
              <a:t>#</a:t>
            </a:r>
            <a:r>
              <a:rPr lang="ro-RO" sz="1600" dirty="0" smtClean="0">
                <a:solidFill>
                  <a:srgbClr val="0000FF"/>
                </a:solidFill>
                <a:latin typeface="Times New Roman" panose="02020603050405020304" pitchFamily="18" charset="0"/>
                <a:cs typeface="Times New Roman" panose="02020603050405020304" pitchFamily="18" charset="0"/>
              </a:rPr>
              <a:t>)</a:t>
            </a:r>
          </a:p>
          <a:p>
            <a:pPr marL="0" indent="0" algn="ctr">
              <a:buNone/>
            </a:pPr>
            <a:endParaRPr lang="ro-RO" sz="1600" u="sng" dirty="0" smtClean="0">
              <a:solidFill>
                <a:srgbClr val="0000FF"/>
              </a:solidFill>
              <a:latin typeface="Times New Roman" panose="02020603050405020304" pitchFamily="18" charset="0"/>
              <a:cs typeface="Times New Roman" panose="02020603050405020304" pitchFamily="18" charset="0"/>
            </a:endParaRPr>
          </a:p>
          <a:p>
            <a:pPr marL="0" indent="0" algn="just">
              <a:buNone/>
            </a:pPr>
            <a:r>
              <a:rPr lang="en-US" sz="2200" b="1" i="1" u="sng" dirty="0">
                <a:solidFill>
                  <a:srgbClr val="0000FF"/>
                </a:solidFill>
                <a:latin typeface="Times New Roman" panose="02020603050405020304" pitchFamily="18" charset="0"/>
                <a:cs typeface="Times New Roman" panose="02020603050405020304" pitchFamily="18" charset="0"/>
              </a:rPr>
              <a:t>control </a:t>
            </a:r>
            <a:r>
              <a:rPr lang="en-US" sz="2200" i="1" dirty="0">
                <a:solidFill>
                  <a:srgbClr val="11144F"/>
                </a:solidFill>
                <a:latin typeface="Times New Roman" panose="02020603050405020304" pitchFamily="18" charset="0"/>
                <a:cs typeface="Times New Roman" panose="02020603050405020304" pitchFamily="18" charset="0"/>
              </a:rPr>
              <a:t>–</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totalitatea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acţiunilor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verificare</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respectării</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către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persoanele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supuse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controlului</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prevederilor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legislaţiei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realizate</a:t>
            </a:r>
            <a:r>
              <a:rPr lang="en-US" sz="2200" dirty="0">
                <a:solidFill>
                  <a:srgbClr val="11144F"/>
                </a:solidFill>
                <a:latin typeface="Times New Roman" panose="02020603050405020304" pitchFamily="18" charset="0"/>
                <a:cs typeface="Times New Roman" panose="02020603050405020304" pitchFamily="18" charset="0"/>
              </a:rPr>
              <a:t> de un organ </a:t>
            </a:r>
            <a:r>
              <a:rPr lang="en-US" sz="2200" dirty="0" err="1">
                <a:solidFill>
                  <a:srgbClr val="11144F"/>
                </a:solidFill>
                <a:latin typeface="Times New Roman" panose="02020603050405020304" pitchFamily="18" charset="0"/>
                <a:cs typeface="Times New Roman" panose="02020603050405020304" pitchFamily="18" charset="0"/>
              </a:rPr>
              <a:t>abilitat</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funcţii</a:t>
            </a:r>
            <a:r>
              <a:rPr lang="en-US" sz="2200" dirty="0">
                <a:solidFill>
                  <a:srgbClr val="11144F"/>
                </a:solidFill>
                <a:latin typeface="Times New Roman" panose="02020603050405020304" pitchFamily="18" charset="0"/>
                <a:cs typeface="Times New Roman" panose="02020603050405020304" pitchFamily="18" charset="0"/>
              </a:rPr>
              <a:t> de control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de un </a:t>
            </a:r>
            <a:r>
              <a:rPr lang="en-US" sz="2200" dirty="0" err="1">
                <a:solidFill>
                  <a:srgbClr val="11144F"/>
                </a:solidFill>
                <a:latin typeface="Times New Roman" panose="02020603050405020304" pitchFamily="18" charset="0"/>
                <a:cs typeface="Times New Roman" panose="02020603050405020304" pitchFamily="18" charset="0"/>
              </a:rPr>
              <a:t>grup</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instituţii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similare</a:t>
            </a:r>
            <a:r>
              <a:rPr lang="en-US" sz="2200" dirty="0" smtClean="0">
                <a:solidFill>
                  <a:srgbClr val="11144F"/>
                </a:solidFill>
                <a:latin typeface="Times New Roman" panose="02020603050405020304" pitchFamily="18" charset="0"/>
                <a:cs typeface="Times New Roman" panose="02020603050405020304" pitchFamily="18" charset="0"/>
              </a:rPr>
              <a:t>;</a:t>
            </a:r>
            <a:endParaRPr lang="ro-RO" sz="22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200" b="1" i="1" u="sng" dirty="0" smtClean="0">
                <a:solidFill>
                  <a:srgbClr val="0000FF"/>
                </a:solidFill>
                <a:latin typeface="Times New Roman" panose="02020603050405020304" pitchFamily="18" charset="0"/>
                <a:cs typeface="Times New Roman" panose="02020603050405020304" pitchFamily="18" charset="0"/>
              </a:rPr>
              <a:t>control </a:t>
            </a:r>
            <a:r>
              <a:rPr lang="en-US" sz="2200" b="1" i="1" u="sng" dirty="0" err="1">
                <a:solidFill>
                  <a:srgbClr val="0000FF"/>
                </a:solidFill>
                <a:latin typeface="Times New Roman" panose="02020603050405020304" pitchFamily="18" charset="0"/>
                <a:cs typeface="Times New Roman" panose="02020603050405020304" pitchFamily="18" charset="0"/>
              </a:rPr>
              <a:t>inopinat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11144F"/>
                </a:solidFill>
                <a:latin typeface="Times New Roman" panose="02020603050405020304" pitchFamily="18" charset="0"/>
                <a:cs typeface="Times New Roman" panose="02020603050405020304" pitchFamily="18" charset="0"/>
              </a:rPr>
              <a:t>– control care nu </a:t>
            </a:r>
            <a:r>
              <a:rPr lang="en-US" sz="2200" dirty="0" err="1">
                <a:solidFill>
                  <a:srgbClr val="11144F"/>
                </a:solidFill>
                <a:latin typeface="Times New Roman" panose="02020603050405020304" pitchFamily="18" charset="0"/>
                <a:cs typeface="Times New Roman" panose="02020603050405020304" pitchFamily="18" charset="0"/>
              </a:rPr>
              <a:t>este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inclus</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planul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anual</a:t>
            </a:r>
            <a:r>
              <a:rPr lang="en-US" sz="2200" dirty="0">
                <a:solidFill>
                  <a:srgbClr val="11144F"/>
                </a:solidFill>
                <a:latin typeface="Times New Roman" panose="02020603050405020304" pitchFamily="18" charset="0"/>
                <a:cs typeface="Times New Roman" panose="02020603050405020304" pitchFamily="18" charset="0"/>
              </a:rPr>
              <a:t> al </a:t>
            </a:r>
            <a:r>
              <a:rPr lang="en-US" sz="2200" dirty="0" err="1">
                <a:solidFill>
                  <a:srgbClr val="11144F"/>
                </a:solidFill>
                <a:latin typeface="Times New Roman" panose="02020603050405020304" pitchFamily="18" charset="0"/>
                <a:cs typeface="Times New Roman" panose="02020603050405020304" pitchFamily="18" charset="0"/>
              </a:rPr>
              <a:t>controalelor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care se </a:t>
            </a:r>
            <a:r>
              <a:rPr lang="en-US" sz="2200" dirty="0" err="1">
                <a:solidFill>
                  <a:srgbClr val="11144F"/>
                </a:solidFill>
                <a:latin typeface="Times New Roman" panose="02020603050405020304" pitchFamily="18" charset="0"/>
                <a:cs typeface="Times New Roman" panose="02020603050405020304" pitchFamily="18" charset="0"/>
              </a:rPr>
              <a:t>efectuează</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scopul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verificării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respectării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cerințelor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stabilite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legislație</a:t>
            </a:r>
            <a:r>
              <a:rPr lang="en-US" sz="2200" dirty="0" smtClean="0">
                <a:solidFill>
                  <a:srgbClr val="11144F"/>
                </a:solidFill>
                <a:latin typeface="Times New Roman" panose="02020603050405020304" pitchFamily="18" charset="0"/>
                <a:cs typeface="Times New Roman" panose="02020603050405020304" pitchFamily="18" charset="0"/>
              </a:rPr>
              <a:t>;</a:t>
            </a:r>
            <a:endParaRPr lang="ro-RO" sz="22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200" b="1" i="1" u="sng" dirty="0">
                <a:solidFill>
                  <a:srgbClr val="0000FF"/>
                </a:solidFill>
                <a:latin typeface="Times New Roman" panose="02020603050405020304" pitchFamily="18" charset="0"/>
                <a:cs typeface="Times New Roman" panose="02020603050405020304" pitchFamily="18" charset="0"/>
              </a:rPr>
              <a:t>control </a:t>
            </a:r>
            <a:r>
              <a:rPr lang="en-US" sz="2200" b="1" i="1" u="sng" dirty="0" err="1">
                <a:solidFill>
                  <a:srgbClr val="0000FF"/>
                </a:solidFill>
                <a:latin typeface="Times New Roman" panose="02020603050405020304" pitchFamily="18" charset="0"/>
                <a:cs typeface="Times New Roman" panose="02020603050405020304" pitchFamily="18" charset="0"/>
              </a:rPr>
              <a:t>planificat</a:t>
            </a:r>
            <a:r>
              <a:rPr lang="en-US" sz="2200" b="1" dirty="0">
                <a:solidFill>
                  <a:srgbClr val="0000FF"/>
                </a:solidFill>
                <a:latin typeface="Times New Roman" panose="02020603050405020304" pitchFamily="18" charset="0"/>
                <a:cs typeface="Times New Roman" panose="02020603050405020304" pitchFamily="18" charset="0"/>
              </a:rPr>
              <a:t> </a:t>
            </a:r>
            <a:r>
              <a:rPr lang="en-US" sz="2200" dirty="0">
                <a:solidFill>
                  <a:srgbClr val="11144F"/>
                </a:solidFill>
                <a:latin typeface="Times New Roman" panose="02020603050405020304" pitchFamily="18" charset="0"/>
                <a:cs typeface="Times New Roman" panose="02020603050405020304" pitchFamily="18" charset="0"/>
              </a:rPr>
              <a:t>– control </a:t>
            </a:r>
            <a:r>
              <a:rPr lang="en-US" sz="2200" dirty="0" err="1">
                <a:solidFill>
                  <a:srgbClr val="11144F"/>
                </a:solidFill>
                <a:latin typeface="Times New Roman" panose="02020603050405020304" pitchFamily="18" charset="0"/>
                <a:cs typeface="Times New Roman" panose="02020603050405020304" pitchFamily="18" charset="0"/>
              </a:rPr>
              <a:t>efectuat</a:t>
            </a:r>
            <a:r>
              <a:rPr lang="en-US" sz="2200" dirty="0">
                <a:solidFill>
                  <a:srgbClr val="11144F"/>
                </a:solidFill>
                <a:latin typeface="Times New Roman" panose="02020603050405020304" pitchFamily="18" charset="0"/>
                <a:cs typeface="Times New Roman" panose="02020603050405020304" pitchFamily="18" charset="0"/>
              </a:rPr>
              <a:t> conform </a:t>
            </a:r>
            <a:r>
              <a:rPr lang="en-US" sz="2200" dirty="0" err="1">
                <a:solidFill>
                  <a:srgbClr val="11144F"/>
                </a:solidFill>
                <a:latin typeface="Times New Roman" panose="02020603050405020304" pitchFamily="18" charset="0"/>
                <a:cs typeface="Times New Roman" panose="02020603050405020304" pitchFamily="18" charset="0"/>
              </a:rPr>
              <a:t>planului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anual</a:t>
            </a:r>
            <a:r>
              <a:rPr lang="en-US" sz="2200" dirty="0">
                <a:solidFill>
                  <a:srgbClr val="11144F"/>
                </a:solidFill>
                <a:latin typeface="Times New Roman" panose="02020603050405020304" pitchFamily="18" charset="0"/>
                <a:cs typeface="Times New Roman" panose="02020603050405020304" pitchFamily="18" charset="0"/>
              </a:rPr>
              <a:t> al </a:t>
            </a:r>
            <a:r>
              <a:rPr lang="en-US" sz="2200" dirty="0" err="1">
                <a:solidFill>
                  <a:srgbClr val="11144F"/>
                </a:solidFill>
                <a:latin typeface="Times New Roman" panose="02020603050405020304" pitchFamily="18" charset="0"/>
                <a:cs typeface="Times New Roman" panose="02020603050405020304" pitchFamily="18" charset="0"/>
              </a:rPr>
              <a:t>controalelor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baza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analizei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evaluării</a:t>
            </a:r>
            <a:r>
              <a:rPr lang="en-US" sz="2200" dirty="0">
                <a:solidFill>
                  <a:srgbClr val="11144F"/>
                </a:solidFill>
                <a:latin typeface="Times New Roman" panose="02020603050405020304" pitchFamily="18" charset="0"/>
                <a:cs typeface="Times New Roman" panose="02020603050405020304" pitchFamily="18" charset="0"/>
              </a:rPr>
              <a:t> conform </a:t>
            </a:r>
            <a:r>
              <a:rPr lang="en-US" sz="2200" dirty="0" err="1">
                <a:solidFill>
                  <a:srgbClr val="11144F"/>
                </a:solidFill>
                <a:latin typeface="Times New Roman" panose="02020603050405020304" pitchFamily="18" charset="0"/>
                <a:cs typeface="Times New Roman" panose="02020603050405020304" pitchFamily="18" charset="0"/>
              </a:rPr>
              <a:t>criteriilor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smtClean="0">
                <a:solidFill>
                  <a:srgbClr val="11144F"/>
                </a:solidFill>
                <a:latin typeface="Times New Roman" panose="02020603050405020304" pitchFamily="18" charset="0"/>
                <a:cs typeface="Times New Roman" panose="02020603050405020304" pitchFamily="18" charset="0"/>
              </a:rPr>
              <a:t>risc</a:t>
            </a:r>
            <a:r>
              <a:rPr lang="ro-RO" sz="2200" dirty="0" smtClean="0">
                <a:solidFill>
                  <a:srgbClr val="11144F"/>
                </a:solidFill>
                <a:latin typeface="Times New Roman" panose="02020603050405020304" pitchFamily="18" charset="0"/>
                <a:cs typeface="Times New Roman" panose="02020603050405020304" pitchFamily="18" charset="0"/>
              </a:rPr>
              <a:t>.</a:t>
            </a:r>
            <a:endParaRPr lang="en-US"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7613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4462" y="1470581"/>
            <a:ext cx="8156110" cy="4793419"/>
          </a:xfrm>
        </p:spPr>
        <p:txBody>
          <a:bodyPr/>
          <a:lstStyle/>
          <a:p>
            <a:pPr marL="0" indent="0" algn="ctr">
              <a:buNone/>
            </a:pPr>
            <a:r>
              <a:rPr lang="en-US" sz="2400" b="1" dirty="0">
                <a:solidFill>
                  <a:srgbClr val="11144F"/>
                </a:solidFill>
                <a:latin typeface="Times New Roman" panose="02020603050405020304" pitchFamily="18" charset="0"/>
                <a:cs typeface="Times New Roman" panose="02020603050405020304" pitchFamily="18" charset="0"/>
              </a:rPr>
              <a:t> </a:t>
            </a:r>
            <a:r>
              <a:rPr lang="en-US" sz="2400" b="1" i="1" dirty="0" err="1">
                <a:solidFill>
                  <a:srgbClr val="11144F"/>
                </a:solidFill>
                <a:latin typeface="Times New Roman" panose="02020603050405020304" pitchFamily="18" charset="0"/>
                <a:cs typeface="Times New Roman" panose="02020603050405020304" pitchFamily="18" charset="0"/>
              </a:rPr>
              <a:t>Înregistrarea</a:t>
            </a:r>
            <a:r>
              <a:rPr lang="en-US" sz="2400" b="1" i="1" dirty="0">
                <a:solidFill>
                  <a:srgbClr val="11144F"/>
                </a:solidFill>
                <a:latin typeface="Times New Roman" panose="02020603050405020304" pitchFamily="18" charset="0"/>
                <a:cs typeface="Times New Roman" panose="02020603050405020304" pitchFamily="18" charset="0"/>
              </a:rPr>
              <a:t> </a:t>
            </a:r>
            <a:r>
              <a:rPr lang="en-US" sz="2400" b="1" i="1" dirty="0" err="1">
                <a:solidFill>
                  <a:srgbClr val="11144F"/>
                </a:solidFill>
                <a:latin typeface="Times New Roman" panose="02020603050405020304" pitchFamily="18" charset="0"/>
                <a:cs typeface="Times New Roman" panose="02020603050405020304" pitchFamily="18" charset="0"/>
              </a:rPr>
              <a:t>controalelor</a:t>
            </a:r>
            <a:endParaRPr lang="en-US" sz="2400" b="1"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smtClean="0">
                <a:solidFill>
                  <a:srgbClr val="11144F"/>
                </a:solidFill>
                <a:latin typeface="Times New Roman" panose="02020603050405020304" pitchFamily="18" charset="0"/>
                <a:cs typeface="Times New Roman" panose="02020603050405020304" pitchFamily="18" charset="0"/>
              </a:rPr>
              <a:t>Organele</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de control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obligate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înregistreze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Registrul</a:t>
            </a:r>
            <a:r>
              <a:rPr lang="en-US" sz="2000" dirty="0">
                <a:solidFill>
                  <a:srgbClr val="11144F"/>
                </a:solidFill>
                <a:latin typeface="Times New Roman" panose="02020603050405020304" pitchFamily="18" charset="0"/>
                <a:cs typeface="Times New Roman" panose="02020603050405020304" pitchFamily="18" charset="0"/>
              </a:rPr>
              <a:t> de stat al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date:</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denumirea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punctajul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curent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risc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atribuit</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numărul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data </a:t>
            </a:r>
            <a:r>
              <a:rPr lang="en-US" sz="2000" dirty="0" err="1">
                <a:solidFill>
                  <a:srgbClr val="11144F"/>
                </a:solidFill>
                <a:latin typeface="Times New Roman" panose="02020603050405020304" pitchFamily="18" charset="0"/>
                <a:cs typeface="Times New Roman" panose="02020603050405020304" pitchFamily="18" charset="0"/>
              </a:rPr>
              <a:t>aprobării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planului</a:t>
            </a:r>
            <a:r>
              <a:rPr lang="en-US" sz="2000" dirty="0">
                <a:solidFill>
                  <a:srgbClr val="11144F"/>
                </a:solidFill>
                <a:latin typeface="Times New Roman" panose="02020603050405020304" pitchFamily="18" charset="0"/>
                <a:cs typeface="Times New Roman" panose="02020603050405020304" pitchFamily="18" charset="0"/>
              </a:rPr>
              <a:t> de control;</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numărul</a:t>
            </a:r>
            <a:r>
              <a:rPr lang="en-US" sz="2000" dirty="0">
                <a:solidFill>
                  <a:srgbClr val="11144F"/>
                </a:solidFill>
                <a:latin typeface="Times New Roman" panose="02020603050405020304" pitchFamily="18" charset="0"/>
                <a:cs typeface="Times New Roman" panose="02020603050405020304" pitchFamily="18" charset="0"/>
              </a:rPr>
              <a:t>, data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emiterii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delegației</a:t>
            </a:r>
            <a:r>
              <a:rPr lang="en-US" sz="2000" dirty="0">
                <a:solidFill>
                  <a:srgbClr val="11144F"/>
                </a:solidFill>
                <a:latin typeface="Times New Roman" panose="02020603050405020304" pitchFamily="18" charset="0"/>
                <a:cs typeface="Times New Roman" panose="02020603050405020304" pitchFamily="18" charset="0"/>
              </a:rPr>
              <a:t> de control;</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d) </a:t>
            </a:r>
            <a:r>
              <a:rPr lang="en-US" sz="2000" dirty="0" err="1">
                <a:solidFill>
                  <a:srgbClr val="11144F"/>
                </a:solidFill>
                <a:latin typeface="Times New Roman" panose="02020603050405020304" pitchFamily="18" charset="0"/>
                <a:cs typeface="Times New Roman" panose="02020603050405020304" pitchFamily="18" charset="0"/>
              </a:rPr>
              <a:t>durata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e) </a:t>
            </a:r>
            <a:r>
              <a:rPr lang="en-US" sz="2000" dirty="0" err="1">
                <a:solidFill>
                  <a:srgbClr val="11144F"/>
                </a:solidFill>
                <a:latin typeface="Times New Roman" panose="02020603050405020304" pitchFamily="18" charset="0"/>
                <a:cs typeface="Times New Roman" panose="02020603050405020304" pitchFamily="18" charset="0"/>
              </a:rPr>
              <a:t>tipul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f) </a:t>
            </a:r>
            <a:r>
              <a:rPr lang="en-US" sz="2000" dirty="0" err="1">
                <a:solidFill>
                  <a:srgbClr val="11144F"/>
                </a:solidFill>
                <a:latin typeface="Times New Roman" panose="02020603050405020304" pitchFamily="18" charset="0"/>
                <a:cs typeface="Times New Roman" panose="02020603050405020304" pitchFamily="18" charset="0"/>
              </a:rPr>
              <a:t>scopul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aspectele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urmează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fie </a:t>
            </a:r>
            <a:r>
              <a:rPr lang="en-US" sz="2000" dirty="0" err="1">
                <a:solidFill>
                  <a:srgbClr val="11144F"/>
                </a:solidFill>
                <a:latin typeface="Times New Roman" panose="02020603050405020304" pitchFamily="18" charset="0"/>
                <a:cs typeface="Times New Roman" panose="02020603050405020304" pitchFamily="18" charset="0"/>
              </a:rPr>
              <a:t>supuse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g) data </a:t>
            </a:r>
            <a:r>
              <a:rPr lang="en-US" sz="2000" dirty="0" err="1">
                <a:solidFill>
                  <a:srgbClr val="11144F"/>
                </a:solidFill>
                <a:latin typeface="Times New Roman" panose="02020603050405020304" pitchFamily="18" charset="0"/>
                <a:cs typeface="Times New Roman" panose="02020603050405020304" pitchFamily="18" charset="0"/>
              </a:rPr>
              <a:t>introducerii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privind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efectuat</a:t>
            </a:r>
            <a:r>
              <a:rPr lang="en-US" sz="2000" dirty="0">
                <a:solidFill>
                  <a:srgbClr val="11144F"/>
                </a:solidFill>
                <a:latin typeface="Times New Roman" panose="02020603050405020304" pitchFamily="18" charset="0"/>
                <a:cs typeface="Times New Roman" panose="02020603050405020304" pitchFamily="18" charset="0"/>
              </a:rPr>
              <a:t>.</a:t>
            </a:r>
          </a:p>
          <a:p>
            <a:pPr marL="0" indent="0" algn="ctr">
              <a:buNone/>
            </a:pPr>
            <a:endParaRPr lang="en-US"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6844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1340" y="1225485"/>
            <a:ext cx="8269232" cy="5038515"/>
          </a:xfrm>
        </p:spPr>
        <p:txBody>
          <a:bodyPr/>
          <a:lstStyle/>
          <a:p>
            <a:pPr marL="0" indent="0" algn="ctr">
              <a:buNone/>
            </a:pPr>
            <a:r>
              <a:rPr lang="ro-RO" sz="2400" b="1" i="1" dirty="0" smtClean="0">
                <a:solidFill>
                  <a:srgbClr val="11144F"/>
                </a:solidFill>
                <a:latin typeface="Times New Roman" panose="02020603050405020304" pitchFamily="18" charset="0"/>
                <a:cs typeface="Times New Roman" panose="02020603050405020304" pitchFamily="18" charset="0"/>
              </a:rPr>
              <a:t>Controlul planificat</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Planul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înregistrează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fiecare</a:t>
            </a:r>
            <a:r>
              <a:rPr lang="en-US" sz="2000" dirty="0">
                <a:solidFill>
                  <a:srgbClr val="11144F"/>
                </a:solidFill>
                <a:latin typeface="Times New Roman" panose="02020603050405020304" pitchFamily="18" charset="0"/>
                <a:cs typeface="Times New Roman" panose="02020603050405020304" pitchFamily="18" charset="0"/>
              </a:rPr>
              <a:t> organ </a:t>
            </a:r>
            <a:r>
              <a:rPr lang="en-US" sz="2000" dirty="0" err="1">
                <a:solidFill>
                  <a:srgbClr val="11144F"/>
                </a:solidFill>
                <a:latin typeface="Times New Roman" panose="02020603050405020304" pitchFamily="18" charset="0"/>
                <a:cs typeface="Times New Roman" panose="02020603050405020304" pitchFamily="18" charset="0"/>
              </a:rPr>
              <a:t>abilitat</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funcţii</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Registrul</a:t>
            </a:r>
            <a:r>
              <a:rPr lang="en-US" sz="2000" dirty="0">
                <a:solidFill>
                  <a:srgbClr val="11144F"/>
                </a:solidFill>
                <a:latin typeface="Times New Roman" panose="02020603050405020304" pitchFamily="18" charset="0"/>
                <a:cs typeface="Times New Roman" panose="02020603050405020304" pitchFamily="18" charset="0"/>
              </a:rPr>
              <a:t> de stat al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pînă</a:t>
            </a:r>
            <a:r>
              <a:rPr lang="en-US" sz="2000" dirty="0">
                <a:solidFill>
                  <a:srgbClr val="11144F"/>
                </a:solidFill>
                <a:latin typeface="Times New Roman" panose="02020603050405020304" pitchFamily="18" charset="0"/>
                <a:cs typeface="Times New Roman" panose="02020603050405020304" pitchFamily="18" charset="0"/>
              </a:rPr>
              <a:t> la data de 1 </a:t>
            </a:r>
            <a:r>
              <a:rPr lang="en-US" sz="2000" dirty="0" err="1">
                <a:solidFill>
                  <a:srgbClr val="11144F"/>
                </a:solidFill>
                <a:latin typeface="Times New Roman" panose="02020603050405020304" pitchFamily="18" charset="0"/>
                <a:cs typeface="Times New Roman" panose="02020603050405020304" pitchFamily="18" charset="0"/>
              </a:rPr>
              <a:t>decembrie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anului</a:t>
            </a:r>
            <a:r>
              <a:rPr lang="en-US" sz="2000" dirty="0">
                <a:solidFill>
                  <a:srgbClr val="11144F"/>
                </a:solidFill>
                <a:latin typeface="Times New Roman" panose="02020603050405020304" pitchFamily="18" charset="0"/>
                <a:cs typeface="Times New Roman" panose="02020603050405020304" pitchFamily="18" charset="0"/>
              </a:rPr>
              <a:t> care precede </a:t>
            </a:r>
            <a:r>
              <a:rPr lang="en-US" sz="2000" dirty="0" err="1">
                <a:solidFill>
                  <a:srgbClr val="11144F"/>
                </a:solidFill>
                <a:latin typeface="Times New Roman" panose="02020603050405020304" pitchFamily="18" charset="0"/>
                <a:cs typeface="Times New Roman" panose="02020603050405020304" pitchFamily="18" charset="0"/>
              </a:rPr>
              <a:t>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calendaristic</a:t>
            </a:r>
            <a:r>
              <a:rPr lang="en-US" sz="2000" dirty="0">
                <a:solidFill>
                  <a:srgbClr val="11144F"/>
                </a:solidFill>
                <a:latin typeface="Times New Roman" panose="02020603050405020304" pitchFamily="18" charset="0"/>
                <a:cs typeface="Times New Roman" panose="02020603050405020304" pitchFamily="18" charset="0"/>
              </a:rPr>
              <a:t> la care se </a:t>
            </a:r>
            <a:r>
              <a:rPr lang="en-US" sz="2000" dirty="0" err="1">
                <a:solidFill>
                  <a:srgbClr val="11144F"/>
                </a:solidFill>
                <a:latin typeface="Times New Roman" panose="02020603050405020304" pitchFamily="18" charset="0"/>
                <a:cs typeface="Times New Roman" panose="02020603050405020304" pitchFamily="18" charset="0"/>
              </a:rPr>
              <a:t>referă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planul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Unul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același</a:t>
            </a:r>
            <a:r>
              <a:rPr lang="en-US" sz="2000" dirty="0">
                <a:solidFill>
                  <a:srgbClr val="11144F"/>
                </a:solidFill>
                <a:latin typeface="Times New Roman" panose="02020603050405020304" pitchFamily="18" charset="0"/>
                <a:cs typeface="Times New Roman" panose="02020603050405020304" pitchFamily="18" charset="0"/>
              </a:rPr>
              <a:t> organ de control nu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drept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efectueze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planificat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mult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decît</a:t>
            </a:r>
            <a:r>
              <a:rPr lang="en-US" sz="2000" dirty="0">
                <a:solidFill>
                  <a:srgbClr val="11144F"/>
                </a:solidFill>
                <a:latin typeface="Times New Roman" panose="02020603050405020304" pitchFamily="18" charset="0"/>
                <a:cs typeface="Times New Roman" panose="02020603050405020304" pitchFamily="18" charset="0"/>
              </a:rPr>
              <a:t> o </a:t>
            </a:r>
            <a:r>
              <a:rPr lang="en-US" sz="2000" dirty="0" err="1">
                <a:solidFill>
                  <a:srgbClr val="11144F"/>
                </a:solidFill>
                <a:latin typeface="Times New Roman" panose="02020603050405020304" pitchFamily="18" charset="0"/>
                <a:cs typeface="Times New Roman" panose="02020603050405020304" pitchFamily="18" charset="0"/>
              </a:rPr>
              <a:t>dată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a:t>
            </a:r>
            <a:r>
              <a:rPr lang="en-US" sz="2000" dirty="0">
                <a:solidFill>
                  <a:srgbClr val="11144F"/>
                </a:solidFill>
                <a:latin typeface="Times New Roman" panose="02020603050405020304" pitchFamily="18" charset="0"/>
                <a:cs typeface="Times New Roman" panose="02020603050405020304" pitchFamily="18" charset="0"/>
              </a:rPr>
              <a:t>-un an </a:t>
            </a:r>
            <a:r>
              <a:rPr lang="en-US" sz="2000" dirty="0" err="1">
                <a:solidFill>
                  <a:srgbClr val="11144F"/>
                </a:solidFill>
                <a:latin typeface="Times New Roman" panose="02020603050405020304" pitchFamily="18" charset="0"/>
                <a:cs typeface="Times New Roman" panose="02020603050405020304" pitchFamily="18" charset="0"/>
              </a:rPr>
              <a:t>calendaristic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uneia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aceleiași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unuia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aceluiași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persoana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deține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multe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distincte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amplasate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separat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excepţia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se </a:t>
            </a:r>
            <a:r>
              <a:rPr lang="en-US" sz="2000" dirty="0" err="1">
                <a:solidFill>
                  <a:srgbClr val="11144F"/>
                </a:solidFill>
                <a:latin typeface="Times New Roman" panose="02020603050405020304" pitchFamily="18" charset="0"/>
                <a:cs typeface="Times New Roman" panose="02020603050405020304" pitchFamily="18" charset="0"/>
              </a:rPr>
              <a:t>impune</a:t>
            </a:r>
            <a:r>
              <a:rPr lang="en-US" sz="2000" dirty="0">
                <a:solidFill>
                  <a:srgbClr val="11144F"/>
                </a:solidFill>
                <a:latin typeface="Times New Roman" panose="02020603050405020304" pitchFamily="18" charset="0"/>
                <a:cs typeface="Times New Roman" panose="02020603050405020304" pitchFamily="18" charset="0"/>
              </a:rPr>
              <a:t> o </a:t>
            </a:r>
            <a:r>
              <a:rPr lang="en-US" sz="2000" dirty="0" err="1">
                <a:solidFill>
                  <a:srgbClr val="11144F"/>
                </a:solidFill>
                <a:latin typeface="Times New Roman" panose="02020603050405020304" pitchFamily="18" charset="0"/>
                <a:cs typeface="Times New Roman" panose="02020603050405020304" pitchFamily="18" charset="0"/>
              </a:rPr>
              <a:t>frecvenţă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înaltă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metodologiei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planificare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criteriilor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risc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aplicată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domeniului</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cauză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Planul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întocmește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criteriilor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risc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stabilite</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particularităților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raporturilor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anterioare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organul</a:t>
            </a:r>
            <a:r>
              <a:rPr lang="en-US" sz="2000" dirty="0">
                <a:solidFill>
                  <a:srgbClr val="11144F"/>
                </a:solidFill>
                <a:latin typeface="Times New Roman" panose="02020603050405020304" pitchFamily="18" charset="0"/>
                <a:cs typeface="Times New Roman" panose="02020603050405020304" pitchFamily="18" charset="0"/>
              </a:rPr>
              <a:t> de control (data </a:t>
            </a:r>
            <a:r>
              <a:rPr lang="en-US" sz="2000" dirty="0" err="1">
                <a:solidFill>
                  <a:srgbClr val="11144F"/>
                </a:solidFill>
                <a:latin typeface="Times New Roman" panose="02020603050405020304" pitchFamily="18" charset="0"/>
                <a:cs typeface="Times New Roman" panose="02020603050405020304" pitchFamily="18" charset="0"/>
              </a:rPr>
              <a:t>efectuării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ultimului</a:t>
            </a:r>
            <a:r>
              <a:rPr lang="en-US" sz="2000" dirty="0">
                <a:solidFill>
                  <a:srgbClr val="11144F"/>
                </a:solidFill>
                <a:latin typeface="Times New Roman" panose="02020603050405020304" pitchFamily="18" charset="0"/>
                <a:cs typeface="Times New Roman" panose="02020603050405020304" pitchFamily="18" charset="0"/>
              </a:rPr>
              <a:t> control, </a:t>
            </a:r>
            <a:r>
              <a:rPr lang="en-US" sz="2000" dirty="0" err="1">
                <a:solidFill>
                  <a:srgbClr val="11144F"/>
                </a:solidFill>
                <a:latin typeface="Times New Roman" panose="02020603050405020304" pitchFamily="18" charset="0"/>
                <a:cs typeface="Times New Roman" panose="02020603050405020304" pitchFamily="18" charset="0"/>
              </a:rPr>
              <a:t>încălcări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anterioare</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81222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93889" y="1376313"/>
            <a:ext cx="8012783" cy="4887687"/>
          </a:xfrm>
        </p:spPr>
        <p:txBody>
          <a:bodyPr/>
          <a:lstStyle/>
          <a:p>
            <a:pPr marL="0" indent="0" algn="ctr">
              <a:buNone/>
            </a:pPr>
            <a:r>
              <a:rPr lang="en-US" sz="2400" b="1" i="1" dirty="0">
                <a:solidFill>
                  <a:srgbClr val="11144F"/>
                </a:solidFill>
                <a:latin typeface="Times New Roman" panose="02020603050405020304" pitchFamily="18" charset="0"/>
                <a:cs typeface="Times New Roman" panose="02020603050405020304" pitchFamily="18" charset="0"/>
              </a:rPr>
              <a:t> </a:t>
            </a:r>
            <a:r>
              <a:rPr lang="en-US" sz="2400" b="1" i="1" dirty="0" err="1">
                <a:solidFill>
                  <a:srgbClr val="11144F"/>
                </a:solidFill>
                <a:latin typeface="Times New Roman" panose="02020603050405020304" pitchFamily="18" charset="0"/>
                <a:cs typeface="Times New Roman" panose="02020603050405020304" pitchFamily="18" charset="0"/>
              </a:rPr>
              <a:t>Notificarea</a:t>
            </a:r>
            <a:r>
              <a:rPr lang="en-US" sz="2400" b="1" i="1" dirty="0">
                <a:solidFill>
                  <a:srgbClr val="11144F"/>
                </a:solidFill>
                <a:latin typeface="Times New Roman" panose="02020603050405020304" pitchFamily="18" charset="0"/>
                <a:cs typeface="Times New Roman" panose="02020603050405020304" pitchFamily="18" charset="0"/>
              </a:rPr>
              <a:t> </a:t>
            </a:r>
            <a:r>
              <a:rPr lang="en-US" sz="2400" b="1" i="1" dirty="0" err="1">
                <a:solidFill>
                  <a:srgbClr val="11144F"/>
                </a:solidFill>
                <a:latin typeface="Times New Roman" panose="02020603050405020304" pitchFamily="18" charset="0"/>
                <a:cs typeface="Times New Roman" panose="02020603050405020304" pitchFamily="18" charset="0"/>
              </a:rPr>
              <a:t>delegației</a:t>
            </a:r>
            <a:r>
              <a:rPr lang="en-US" sz="2400" b="1" i="1" dirty="0">
                <a:solidFill>
                  <a:srgbClr val="11144F"/>
                </a:solidFill>
                <a:latin typeface="Times New Roman" panose="02020603050405020304" pitchFamily="18" charset="0"/>
                <a:cs typeface="Times New Roman" panose="02020603050405020304" pitchFamily="18" charset="0"/>
              </a:rPr>
              <a:t> de </a:t>
            </a:r>
            <a:r>
              <a:rPr lang="en-US" sz="2400" b="1" i="1" dirty="0" smtClean="0">
                <a:solidFill>
                  <a:srgbClr val="11144F"/>
                </a:solidFill>
                <a:latin typeface="Times New Roman" panose="02020603050405020304" pitchFamily="18" charset="0"/>
                <a:cs typeface="Times New Roman" panose="02020603050405020304" pitchFamily="18" charset="0"/>
              </a:rPr>
              <a:t>control</a:t>
            </a:r>
            <a:r>
              <a:rPr lang="ro-RO" sz="2400" b="1" i="1" dirty="0" smtClean="0">
                <a:solidFill>
                  <a:srgbClr val="11144F"/>
                </a:solidFill>
                <a:latin typeface="Times New Roman" panose="02020603050405020304" pitchFamily="18" charset="0"/>
                <a:cs typeface="Times New Roman" panose="02020603050405020304" pitchFamily="18" charset="0"/>
              </a:rPr>
              <a:t> </a:t>
            </a:r>
            <a:endParaRPr lang="en-US" sz="2400" b="1"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Organul</a:t>
            </a:r>
            <a:r>
              <a:rPr lang="en-US" sz="2400" dirty="0">
                <a:solidFill>
                  <a:srgbClr val="11144F"/>
                </a:solidFill>
                <a:latin typeface="Times New Roman" panose="02020603050405020304" pitchFamily="18" charset="0"/>
                <a:cs typeface="Times New Roman" panose="02020603050405020304" pitchFamily="18" charset="0"/>
              </a:rPr>
              <a:t> de control </a:t>
            </a:r>
            <a:r>
              <a:rPr lang="en-US" sz="2400" dirty="0" err="1">
                <a:solidFill>
                  <a:srgbClr val="11144F"/>
                </a:solidFill>
                <a:latin typeface="Times New Roman" panose="02020603050405020304" pitchFamily="18" charset="0"/>
                <a:cs typeface="Times New Roman" panose="02020603050405020304" pitchFamily="18" charset="0"/>
              </a:rPr>
              <a:t>va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expedia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persoanei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supuse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controlului</a:t>
            </a:r>
            <a:r>
              <a:rPr lang="en-US" sz="2400" dirty="0">
                <a:solidFill>
                  <a:srgbClr val="11144F"/>
                </a:solidFill>
                <a:latin typeface="Times New Roman" panose="02020603050405020304" pitchFamily="18" charset="0"/>
                <a:cs typeface="Times New Roman" panose="02020603050405020304" pitchFamily="18" charset="0"/>
              </a:rPr>
              <a:t> un exemplar al </a:t>
            </a:r>
            <a:r>
              <a:rPr lang="en-US" sz="2400" dirty="0" err="1">
                <a:solidFill>
                  <a:srgbClr val="11144F"/>
                </a:solidFill>
                <a:latin typeface="Times New Roman" panose="02020603050405020304" pitchFamily="18" charset="0"/>
                <a:cs typeface="Times New Roman" panose="02020603050405020304" pitchFamily="18" charset="0"/>
              </a:rPr>
              <a:t>delegației</a:t>
            </a:r>
            <a:r>
              <a:rPr lang="en-US" sz="2400" dirty="0">
                <a:solidFill>
                  <a:srgbClr val="11144F"/>
                </a:solidFill>
                <a:latin typeface="Times New Roman" panose="02020603050405020304" pitchFamily="18" charset="0"/>
                <a:cs typeface="Times New Roman" panose="02020603050405020304" pitchFamily="18" charset="0"/>
              </a:rPr>
              <a:t> de control </a:t>
            </a:r>
            <a:r>
              <a:rPr lang="en-US" sz="2400" dirty="0" err="1">
                <a:solidFill>
                  <a:srgbClr val="11144F"/>
                </a:solidFill>
                <a:latin typeface="Times New Roman" panose="02020603050405020304" pitchFamily="18" charset="0"/>
                <a:cs typeface="Times New Roman" panose="02020603050405020304" pitchFamily="18" charset="0"/>
              </a:rPr>
              <a:t>astfel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încît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momentul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primirii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efective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exemplarului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momentul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începerii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treacă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puţin</a:t>
            </a:r>
            <a:r>
              <a:rPr lang="en-US" sz="2400" dirty="0">
                <a:solidFill>
                  <a:srgbClr val="11144F"/>
                </a:solidFill>
                <a:latin typeface="Times New Roman" panose="02020603050405020304" pitchFamily="18" charset="0"/>
                <a:cs typeface="Times New Roman" panose="02020603050405020304" pitchFamily="18" charset="0"/>
              </a:rPr>
              <a:t> 5 </a:t>
            </a:r>
            <a:r>
              <a:rPr lang="en-US" sz="2400" dirty="0" err="1">
                <a:solidFill>
                  <a:srgbClr val="11144F"/>
                </a:solidFill>
                <a:latin typeface="Times New Roman" panose="02020603050405020304" pitchFamily="18" charset="0"/>
                <a:cs typeface="Times New Roman" panose="02020603050405020304" pitchFamily="18" charset="0"/>
              </a:rPr>
              <a:t>zile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lucrătoare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dar</a:t>
            </a:r>
            <a:r>
              <a:rPr lang="en-US" sz="2400" dirty="0">
                <a:solidFill>
                  <a:srgbClr val="11144F"/>
                </a:solidFill>
                <a:latin typeface="Times New Roman" panose="02020603050405020304" pitchFamily="18" charset="0"/>
                <a:cs typeface="Times New Roman" panose="02020603050405020304" pitchFamily="18" charset="0"/>
              </a:rPr>
              <a:t> nu </a:t>
            </a:r>
            <a:r>
              <a:rPr lang="en-US" sz="2400" dirty="0" err="1">
                <a:solidFill>
                  <a:srgbClr val="11144F"/>
                </a:solidFill>
                <a:latin typeface="Times New Roman" panose="02020603050405020304" pitchFamily="18" charset="0"/>
                <a:cs typeface="Times New Roman" panose="02020603050405020304" pitchFamily="18" charset="0"/>
              </a:rPr>
              <a:t>mai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mult</a:t>
            </a:r>
            <a:r>
              <a:rPr lang="en-US" sz="2400" dirty="0">
                <a:solidFill>
                  <a:srgbClr val="11144F"/>
                </a:solidFill>
                <a:latin typeface="Times New Roman" panose="02020603050405020304" pitchFamily="18" charset="0"/>
                <a:cs typeface="Times New Roman" panose="02020603050405020304" pitchFamily="18" charset="0"/>
              </a:rPr>
              <a:t> de 15 </a:t>
            </a:r>
            <a:r>
              <a:rPr lang="en-US" sz="2400" dirty="0" err="1">
                <a:solidFill>
                  <a:srgbClr val="11144F"/>
                </a:solidFill>
                <a:latin typeface="Times New Roman" panose="02020603050405020304" pitchFamily="18" charset="0"/>
                <a:cs typeface="Times New Roman" panose="02020603050405020304" pitchFamily="18" charset="0"/>
              </a:rPr>
              <a:t>zile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lucrătoare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Delegația</a:t>
            </a:r>
            <a:r>
              <a:rPr lang="en-US" sz="2400" dirty="0">
                <a:solidFill>
                  <a:srgbClr val="11144F"/>
                </a:solidFill>
                <a:latin typeface="Times New Roman" panose="02020603050405020304" pitchFamily="18" charset="0"/>
                <a:cs typeface="Times New Roman" panose="02020603050405020304" pitchFamily="18" charset="0"/>
              </a:rPr>
              <a:t> de control se </a:t>
            </a:r>
            <a:r>
              <a:rPr lang="en-US" sz="2400" dirty="0" err="1">
                <a:solidFill>
                  <a:srgbClr val="11144F"/>
                </a:solidFill>
                <a:latin typeface="Times New Roman" panose="02020603050405020304" pitchFamily="18" charset="0"/>
                <a:cs typeface="Times New Roman" panose="02020603050405020304" pitchFamily="18" charset="0"/>
              </a:rPr>
              <a:t>comunică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persoanei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supuse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modalitate</a:t>
            </a:r>
            <a:r>
              <a:rPr lang="en-US" sz="2400" dirty="0">
                <a:solidFill>
                  <a:srgbClr val="11144F"/>
                </a:solidFill>
                <a:latin typeface="Times New Roman" panose="02020603050405020304" pitchFamily="18" charset="0"/>
                <a:cs typeface="Times New Roman" panose="02020603050405020304" pitchFamily="18" charset="0"/>
              </a:rPr>
              <a:t> care </a:t>
            </a:r>
            <a:r>
              <a:rPr lang="en-US" sz="2400" dirty="0" err="1">
                <a:solidFill>
                  <a:srgbClr val="11144F"/>
                </a:solidFill>
                <a:latin typeface="Times New Roman" panose="02020603050405020304" pitchFamily="18" charset="0"/>
                <a:cs typeface="Times New Roman" panose="02020603050405020304" pitchFamily="18" charset="0"/>
              </a:rPr>
              <a:t>permite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organului</a:t>
            </a:r>
            <a:r>
              <a:rPr lang="en-US" sz="2400" dirty="0">
                <a:solidFill>
                  <a:srgbClr val="11144F"/>
                </a:solidFill>
                <a:latin typeface="Times New Roman" panose="02020603050405020304" pitchFamily="18" charset="0"/>
                <a:cs typeface="Times New Roman" panose="02020603050405020304" pitchFamily="18" charset="0"/>
              </a:rPr>
              <a:t> de control </a:t>
            </a:r>
            <a:r>
              <a:rPr lang="en-US" sz="2400" dirty="0" err="1">
                <a:solidFill>
                  <a:srgbClr val="11144F"/>
                </a:solidFill>
                <a:latin typeface="Times New Roman" panose="02020603050405020304" pitchFamily="18" charset="0"/>
                <a:cs typeface="Times New Roman" panose="02020603050405020304" pitchFamily="18" charset="0"/>
              </a:rPr>
              <a:t>confirmarea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recepţionării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către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persoana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respectivă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Comunicarea</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adresa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electronică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indicată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persoanei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recepționarea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delegației</a:t>
            </a:r>
            <a:r>
              <a:rPr lang="en-US" sz="2400" dirty="0">
                <a:solidFill>
                  <a:srgbClr val="11144F"/>
                </a:solidFill>
                <a:latin typeface="Times New Roman" panose="02020603050405020304" pitchFamily="18" charset="0"/>
                <a:cs typeface="Times New Roman" panose="02020603050405020304" pitchFamily="18" charset="0"/>
              </a:rPr>
              <a:t> de control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format electronic, </a:t>
            </a:r>
            <a:r>
              <a:rPr lang="en-US" sz="2400" dirty="0" err="1">
                <a:solidFill>
                  <a:srgbClr val="11144F"/>
                </a:solidFill>
                <a:latin typeface="Times New Roman" panose="02020603050405020304" pitchFamily="18" charset="0"/>
                <a:cs typeface="Times New Roman" panose="02020603050405020304" pitchFamily="18" charset="0"/>
              </a:rPr>
              <a:t>semnată</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semnătură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electronică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avansată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calificată</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consideră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comunicare</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sediul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acesteia</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1667281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926" y="1432875"/>
            <a:ext cx="8512404" cy="4831126"/>
          </a:xfrm>
        </p:spPr>
        <p:txBody>
          <a:bodyPr/>
          <a:lstStyle/>
          <a:p>
            <a:pPr marL="0" indent="0" algn="ctr">
              <a:buNone/>
            </a:pPr>
            <a:r>
              <a:rPr lang="ro-RO" sz="2400" b="1" i="1" dirty="0" smtClean="0">
                <a:solidFill>
                  <a:srgbClr val="11144F"/>
                </a:solidFill>
                <a:latin typeface="Times New Roman" panose="02020603050405020304" pitchFamily="18" charset="0"/>
                <a:cs typeface="Times New Roman" panose="02020603050405020304" pitchFamily="18" charset="0"/>
              </a:rPr>
              <a:t> Controlul inopinat</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Organul</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decide </a:t>
            </a:r>
            <a:r>
              <a:rPr lang="en-US" sz="2000" dirty="0" err="1">
                <a:solidFill>
                  <a:srgbClr val="11144F"/>
                </a:solidFill>
                <a:latin typeface="Times New Roman" panose="02020603050405020304" pitchFamily="18" charset="0"/>
                <a:cs typeface="Times New Roman" panose="02020603050405020304" pitchFamily="18" charset="0"/>
              </a:rPr>
              <a:t>efectuarea</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inopinate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evaluării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riscurilor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precum</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inspectorului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delegaţie</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doar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1)</a:t>
            </a:r>
            <a:r>
              <a:rPr lang="en-US" sz="2000" dirty="0" err="1" smtClean="0">
                <a:solidFill>
                  <a:srgbClr val="11144F"/>
                </a:solidFill>
                <a:latin typeface="Times New Roman" panose="02020603050405020304" pitchFamily="18" charset="0"/>
                <a:cs typeface="Times New Roman" panose="02020603050405020304" pitchFamily="18" charset="0"/>
              </a:rPr>
              <a:t>deținerii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informaţiilor</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indiciilor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susținute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probe </a:t>
            </a:r>
            <a:r>
              <a:rPr lang="en-US" sz="2000" dirty="0" err="1">
                <a:solidFill>
                  <a:srgbClr val="11144F"/>
                </a:solidFill>
                <a:latin typeface="Times New Roman" panose="02020603050405020304" pitchFamily="18" charset="0"/>
                <a:cs typeface="Times New Roman" panose="02020603050405020304" pitchFamily="18" charset="0"/>
              </a:rPr>
              <a:t>aflate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posesia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organelor</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despre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existenţa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situaţiilor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avarie</a:t>
            </a:r>
            <a:r>
              <a:rPr lang="en-US" sz="2000" dirty="0">
                <a:solidFill>
                  <a:srgbClr val="11144F"/>
                </a:solidFill>
                <a:latin typeface="Times New Roman" panose="02020603050405020304" pitchFamily="18" charset="0"/>
                <a:cs typeface="Times New Roman" panose="02020603050405020304" pitchFamily="18" charset="0"/>
              </a:rPr>
              <a:t>, incident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încălcare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gravă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regulilor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securitate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siguranţă</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prezintă</a:t>
            </a:r>
            <a:r>
              <a:rPr lang="en-US" sz="2000" dirty="0">
                <a:solidFill>
                  <a:srgbClr val="11144F"/>
                </a:solidFill>
                <a:latin typeface="Times New Roman" panose="02020603050405020304" pitchFamily="18" charset="0"/>
                <a:cs typeface="Times New Roman" panose="02020603050405020304" pitchFamily="18" charset="0"/>
              </a:rPr>
              <a:t> un </a:t>
            </a:r>
            <a:r>
              <a:rPr lang="en-US" sz="2000" dirty="0" err="1">
                <a:solidFill>
                  <a:srgbClr val="11144F"/>
                </a:solidFill>
                <a:latin typeface="Times New Roman" panose="02020603050405020304" pitchFamily="18" charset="0"/>
                <a:cs typeface="Times New Roman" panose="02020603050405020304" pitchFamily="18" charset="0"/>
              </a:rPr>
              <a:t>pericol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iminent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imediat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viaţa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sănătatea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proprietatea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întrunite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condiții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necesitatea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inițierii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motivată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prealabil</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rezonabil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informația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deținută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pînă</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inițierea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din nota de </a:t>
            </a:r>
            <a:r>
              <a:rPr lang="en-US" sz="2000" dirty="0" err="1">
                <a:solidFill>
                  <a:srgbClr val="11144F"/>
                </a:solidFill>
                <a:latin typeface="Times New Roman" panose="02020603050405020304" pitchFamily="18" charset="0"/>
                <a:cs typeface="Times New Roman" panose="02020603050405020304" pitchFamily="18" charset="0"/>
              </a:rPr>
              <a:t>motivare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intervenția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inopinată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control </a:t>
            </a:r>
            <a:r>
              <a:rPr lang="en-US" sz="2000" dirty="0" err="1">
                <a:solidFill>
                  <a:srgbClr val="11144F"/>
                </a:solidFill>
                <a:latin typeface="Times New Roman" panose="02020603050405020304" pitchFamily="18" charset="0"/>
                <a:cs typeface="Times New Roman" panose="02020603050405020304" pitchFamily="18" charset="0"/>
              </a:rPr>
              <a:t>va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preveni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stopa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încălcările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mod </a:t>
            </a:r>
            <a:r>
              <a:rPr lang="en-US" sz="2000" dirty="0" err="1">
                <a:solidFill>
                  <a:srgbClr val="11144F"/>
                </a:solidFill>
                <a:latin typeface="Times New Roman" panose="02020603050405020304" pitchFamily="18" charset="0"/>
                <a:cs typeface="Times New Roman" panose="02020603050405020304" pitchFamily="18" charset="0"/>
              </a:rPr>
              <a:t>iminent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provoacă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prejudicii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astfel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putea</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diminuate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substanțial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prejudiciile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deja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cauzate</a:t>
            </a:r>
            <a:r>
              <a:rPr lang="en-US"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3186956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84000" y="1366886"/>
            <a:ext cx="8056572" cy="4897113"/>
          </a:xfrm>
        </p:spPr>
        <p:txBody>
          <a:bodyPr/>
          <a:lstStyle/>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2) </a:t>
            </a:r>
            <a:r>
              <a:rPr lang="en-US" sz="2000" dirty="0" err="1" smtClean="0">
                <a:solidFill>
                  <a:srgbClr val="11144F"/>
                </a:solidFill>
                <a:latin typeface="Times New Roman" panose="02020603050405020304" pitchFamily="18" charset="0"/>
                <a:cs typeface="Times New Roman" panose="02020603050405020304" pitchFamily="18" charset="0"/>
              </a:rPr>
              <a:t>verificării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informaţiei</a:t>
            </a:r>
            <a:r>
              <a:rPr lang="en-US" sz="2000" dirty="0">
                <a:solidFill>
                  <a:srgbClr val="11144F"/>
                </a:solidFill>
                <a:latin typeface="Times New Roman" panose="02020603050405020304" pitchFamily="18" charset="0"/>
                <a:cs typeface="Times New Roman" panose="02020603050405020304" pitchFamily="18" charset="0"/>
              </a:rPr>
              <a:t>, care, conform </a:t>
            </a:r>
            <a:r>
              <a:rPr lang="en-US" sz="2000" dirty="0" err="1">
                <a:solidFill>
                  <a:srgbClr val="11144F"/>
                </a:solidFill>
                <a:latin typeface="Times New Roman" panose="02020603050405020304" pitchFamily="18" charset="0"/>
                <a:cs typeface="Times New Roman" panose="02020603050405020304" pitchFamily="18" charset="0"/>
              </a:rPr>
              <a:t>legii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raportată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mod </a:t>
            </a:r>
            <a:r>
              <a:rPr lang="en-US" sz="2000" dirty="0" err="1">
                <a:solidFill>
                  <a:srgbClr val="11144F"/>
                </a:solidFill>
                <a:latin typeface="Times New Roman" panose="02020603050405020304" pitchFamily="18" charset="0"/>
                <a:cs typeface="Times New Roman" panose="02020603050405020304" pitchFamily="18" charset="0"/>
              </a:rPr>
              <a:t>obligatoriu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întrunite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condiţii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această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informaţie</a:t>
            </a:r>
            <a:r>
              <a:rPr lang="en-US" sz="2000" dirty="0">
                <a:solidFill>
                  <a:srgbClr val="11144F"/>
                </a:solidFill>
                <a:latin typeface="Times New Roman" panose="02020603050405020304" pitchFamily="18" charset="0"/>
                <a:cs typeface="Times New Roman" panose="02020603050405020304" pitchFamily="18" charset="0"/>
              </a:rPr>
              <a:t> nu a </a:t>
            </a:r>
            <a:r>
              <a:rPr lang="en-US" sz="2000" dirty="0" err="1">
                <a:solidFill>
                  <a:srgbClr val="11144F"/>
                </a:solidFill>
                <a:latin typeface="Times New Roman" panose="02020603050405020304" pitchFamily="18" charset="0"/>
                <a:cs typeface="Times New Roman" panose="02020603050405020304" pitchFamily="18" charset="0"/>
              </a:rPr>
              <a:t>fost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prezentată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lege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de un act </a:t>
            </a:r>
            <a:r>
              <a:rPr lang="en-US" sz="2000" dirty="0" err="1" smtClean="0">
                <a:solidFill>
                  <a:srgbClr val="11144F"/>
                </a:solidFill>
                <a:latin typeface="Times New Roman" panose="02020603050405020304" pitchFamily="18" charset="0"/>
                <a:cs typeface="Times New Roman" panose="02020603050405020304" pitchFamily="18" charset="0"/>
              </a:rPr>
              <a:t>normativ</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abilitat</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funcţii</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responsabil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recepţionarea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corespunzătoare</a:t>
            </a:r>
            <a:r>
              <a:rPr lang="en-US" sz="2000" dirty="0">
                <a:solidFill>
                  <a:srgbClr val="11144F"/>
                </a:solidFill>
                <a:latin typeface="Times New Roman" panose="02020603050405020304" pitchFamily="18" charset="0"/>
                <a:cs typeface="Times New Roman" panose="02020603050405020304" pitchFamily="18" charset="0"/>
              </a:rPr>
              <a:t> nu a </a:t>
            </a:r>
            <a:r>
              <a:rPr lang="en-US" sz="2000" dirty="0" err="1">
                <a:solidFill>
                  <a:srgbClr val="11144F"/>
                </a:solidFill>
                <a:latin typeface="Times New Roman" panose="02020603050405020304" pitchFamily="18" charset="0"/>
                <a:cs typeface="Times New Roman" panose="02020603050405020304" pitchFamily="18" charset="0"/>
              </a:rPr>
              <a:t>primit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notificare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justificativă</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partea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persoanei</a:t>
            </a:r>
            <a:r>
              <a:rPr lang="en-US" sz="2000" dirty="0">
                <a:solidFill>
                  <a:srgbClr val="11144F"/>
                </a:solidFill>
                <a:latin typeface="Times New Roman" panose="02020603050405020304" pitchFamily="18" charset="0"/>
                <a:cs typeface="Times New Roman" panose="02020603050405020304" pitchFamily="18" charset="0"/>
              </a:rPr>
              <a:t> obligate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raporteze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această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persoană</a:t>
            </a:r>
            <a:r>
              <a:rPr lang="en-US" sz="2000" dirty="0">
                <a:solidFill>
                  <a:srgbClr val="11144F"/>
                </a:solidFill>
                <a:latin typeface="Times New Roman" panose="02020603050405020304" pitchFamily="18" charset="0"/>
                <a:cs typeface="Times New Roman" panose="02020603050405020304" pitchFamily="18" charset="0"/>
              </a:rPr>
              <a:t> nu a </a:t>
            </a:r>
            <a:r>
              <a:rPr lang="en-US" sz="2000" dirty="0" err="1">
                <a:solidFill>
                  <a:srgbClr val="11144F"/>
                </a:solidFill>
                <a:latin typeface="Times New Roman" panose="02020603050405020304" pitchFamily="18" charset="0"/>
                <a:cs typeface="Times New Roman" panose="02020603050405020304" pitchFamily="18" charset="0"/>
              </a:rPr>
              <a:t>răspuns</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rezonabil</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înştiinţarea</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partea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responsabil</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3</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verificării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obţinute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cadrul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altui</a:t>
            </a:r>
            <a:r>
              <a:rPr lang="en-US" sz="2000" dirty="0">
                <a:solidFill>
                  <a:srgbClr val="11144F"/>
                </a:solidFill>
                <a:latin typeface="Times New Roman" panose="02020603050405020304" pitchFamily="18" charset="0"/>
                <a:cs typeface="Times New Roman" panose="02020603050405020304" pitchFamily="18" charset="0"/>
              </a:rPr>
              <a:t> control la </a:t>
            </a:r>
            <a:r>
              <a:rPr lang="en-US" sz="2000" dirty="0" err="1">
                <a:solidFill>
                  <a:srgbClr val="11144F"/>
                </a:solidFill>
                <a:latin typeface="Times New Roman" panose="02020603050405020304" pitchFamily="18" charset="0"/>
                <a:cs typeface="Times New Roman" panose="02020603050405020304" pitchFamily="18" charset="0"/>
              </a:rPr>
              <a:t>întreprinzătorul</a:t>
            </a:r>
            <a:r>
              <a:rPr lang="en-US" sz="2000" dirty="0">
                <a:solidFill>
                  <a:srgbClr val="11144F"/>
                </a:solidFill>
                <a:latin typeface="Times New Roman" panose="02020603050405020304" pitchFamily="18" charset="0"/>
                <a:cs typeface="Times New Roman" panose="02020603050405020304" pitchFamily="18" charset="0"/>
              </a:rPr>
              <a:t> cu care </a:t>
            </a:r>
            <a:r>
              <a:rPr lang="en-US" sz="2000" dirty="0" err="1">
                <a:solidFill>
                  <a:srgbClr val="11144F"/>
                </a:solidFill>
                <a:latin typeface="Times New Roman" panose="02020603050405020304" pitchFamily="18" charset="0"/>
                <a:cs typeface="Times New Roman" panose="02020603050405020304" pitchFamily="18" charset="0"/>
              </a:rPr>
              <a:t>persoana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controlată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avut</a:t>
            </a:r>
            <a:r>
              <a:rPr lang="en-US" sz="2000" dirty="0">
                <a:solidFill>
                  <a:srgbClr val="11144F"/>
                </a:solidFill>
                <a:latin typeface="Times New Roman" panose="02020603050405020304" pitchFamily="18" charset="0"/>
                <a:cs typeface="Times New Roman" panose="02020603050405020304" pitchFamily="18" charset="0"/>
              </a:rPr>
              <a:t> anterior </a:t>
            </a:r>
            <a:r>
              <a:rPr lang="en-US" sz="2000" dirty="0" err="1">
                <a:solidFill>
                  <a:srgbClr val="11144F"/>
                </a:solidFill>
                <a:latin typeface="Times New Roman" panose="02020603050405020304" pitchFamily="18" charset="0"/>
                <a:cs typeface="Times New Roman" panose="02020603050405020304" pitchFamily="18" charset="0"/>
              </a:rPr>
              <a:t>relaţii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economice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întrunite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condiţii</a:t>
            </a:r>
            <a:r>
              <a:rPr lang="en-US" sz="2000" dirty="0">
                <a:solidFill>
                  <a:srgbClr val="11144F"/>
                </a:solidFill>
                <a:latin typeface="Times New Roman" panose="02020603050405020304" pitchFamily="18" charset="0"/>
                <a:cs typeface="Times New Roman" panose="02020603050405020304" pitchFamily="18" charset="0"/>
              </a:rPr>
              <a:t>:</a:t>
            </a:r>
          </a:p>
          <a:p>
            <a:pPr algn="just"/>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întreprinzătorul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refuză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cauză</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4393517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7901" y="1451728"/>
            <a:ext cx="8305015" cy="4812272"/>
          </a:xfrm>
        </p:spPr>
        <p:txBody>
          <a:bodyPr/>
          <a:lstStyle/>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există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modalitate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obţinere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informaţiei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cauză</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decisivă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indispensabilă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atingerea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scopului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iniţiat</a:t>
            </a:r>
            <a:r>
              <a:rPr lang="en-US" sz="2000" dirty="0">
                <a:solidFill>
                  <a:srgbClr val="11144F"/>
                </a:solidFill>
                <a:latin typeface="Times New Roman" panose="02020603050405020304" pitchFamily="18" charset="0"/>
                <a:cs typeface="Times New Roman" panose="02020603050405020304" pitchFamily="18" charset="0"/>
              </a:rPr>
              <a:t> anterior</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4</a:t>
            </a:r>
            <a:r>
              <a:rPr lang="en-US" sz="2000" dirty="0" smtClean="0">
                <a:solidFill>
                  <a:srgbClr val="11144F"/>
                </a:solidFill>
                <a:latin typeface="Times New Roman" panose="02020603050405020304" pitchFamily="18" charset="0"/>
                <a:cs typeface="Times New Roman" panose="02020603050405020304" pitchFamily="18" charset="0"/>
              </a:rPr>
              <a:t>) </a:t>
            </a:r>
            <a:r>
              <a:rPr lang="ro-RO" sz="2000" dirty="0" err="1">
                <a:solidFill>
                  <a:srgbClr val="11144F"/>
                </a:solidFill>
                <a:latin typeface="Times New Roman" panose="02020603050405020304" pitchFamily="18" charset="0"/>
                <a:cs typeface="Times New Roman" panose="02020603050405020304" pitchFamily="18" charset="0"/>
              </a:rPr>
              <a:t>S</a:t>
            </a:r>
            <a:r>
              <a:rPr lang="en-US" sz="2000" dirty="0" err="1" smtClean="0">
                <a:solidFill>
                  <a:srgbClr val="11144F"/>
                </a:solidFill>
                <a:latin typeface="Times New Roman" panose="02020603050405020304" pitchFamily="18" charset="0"/>
                <a:cs typeface="Times New Roman" panose="02020603050405020304" pitchFamily="18" charset="0"/>
              </a:rPr>
              <a:t>olicitării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directe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partea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urmează</a:t>
            </a:r>
            <a:r>
              <a:rPr lang="en-US" sz="2000" dirty="0">
                <a:solidFill>
                  <a:srgbClr val="11144F"/>
                </a:solidFill>
                <a:latin typeface="Times New Roman" panose="02020603050405020304" pitchFamily="18" charset="0"/>
                <a:cs typeface="Times New Roman" panose="02020603050405020304" pitchFamily="18" charset="0"/>
              </a:rPr>
              <a:t> a fi </a:t>
            </a:r>
            <a:r>
              <a:rPr lang="en-US" sz="2000" dirty="0" err="1">
                <a:solidFill>
                  <a:srgbClr val="11144F"/>
                </a:solidFill>
                <a:latin typeface="Times New Roman" panose="02020603050405020304" pitchFamily="18" charset="0"/>
                <a:cs typeface="Times New Roman" panose="02020603050405020304" pitchFamily="18" charset="0"/>
              </a:rPr>
              <a:t>supusă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de a fi </a:t>
            </a:r>
            <a:r>
              <a:rPr lang="en-US" sz="2000" dirty="0" err="1">
                <a:solidFill>
                  <a:srgbClr val="11144F"/>
                </a:solidFill>
                <a:latin typeface="Times New Roman" panose="02020603050405020304" pitchFamily="18" charset="0"/>
                <a:cs typeface="Times New Roman" panose="02020603050405020304" pitchFamily="18" charset="0"/>
              </a:rPr>
              <a:t>iniţiat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5) </a:t>
            </a:r>
            <a:r>
              <a:rPr lang="en-US" sz="2000" dirty="0" err="1">
                <a:solidFill>
                  <a:srgbClr val="11144F"/>
                </a:solidFill>
                <a:latin typeface="Times New Roman" panose="02020603050405020304" pitchFamily="18" charset="0"/>
                <a:cs typeface="Times New Roman" panose="02020603050405020304" pitchFamily="18" charset="0"/>
              </a:rPr>
              <a:t>Controalele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inopinate</a:t>
            </a:r>
            <a:r>
              <a:rPr lang="en-US" sz="2000" dirty="0">
                <a:solidFill>
                  <a:srgbClr val="11144F"/>
                </a:solidFill>
                <a:latin typeface="Times New Roman" panose="02020603050405020304" pitchFamily="18" charset="0"/>
                <a:cs typeface="Times New Roman" panose="02020603050405020304" pitchFamily="18" charset="0"/>
              </a:rPr>
              <a:t> nu pot fi </a:t>
            </a:r>
            <a:r>
              <a:rPr lang="en-US" sz="2000" dirty="0" err="1">
                <a:solidFill>
                  <a:srgbClr val="11144F"/>
                </a:solidFill>
                <a:latin typeface="Times New Roman" panose="02020603050405020304" pitchFamily="18" charset="0"/>
                <a:cs typeface="Times New Roman" panose="02020603050405020304" pitchFamily="18" charset="0"/>
              </a:rPr>
              <a:t>desfăşurate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neverificate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provenite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dintr</a:t>
            </a:r>
            <a:r>
              <a:rPr lang="en-US" sz="2000" dirty="0">
                <a:solidFill>
                  <a:srgbClr val="11144F"/>
                </a:solidFill>
                <a:latin typeface="Times New Roman" panose="02020603050405020304" pitchFamily="18" charset="0"/>
                <a:cs typeface="Times New Roman" panose="02020603050405020304" pitchFamily="18" charset="0"/>
              </a:rPr>
              <a:t>-o </a:t>
            </a:r>
            <a:r>
              <a:rPr lang="en-US" sz="2000" dirty="0" err="1">
                <a:solidFill>
                  <a:srgbClr val="11144F"/>
                </a:solidFill>
                <a:latin typeface="Times New Roman" panose="02020603050405020304" pitchFamily="18" charset="0"/>
                <a:cs typeface="Times New Roman" panose="02020603050405020304" pitchFamily="18" charset="0"/>
              </a:rPr>
              <a:t>sursă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anonimă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6) </a:t>
            </a:r>
            <a:r>
              <a:rPr lang="en-US" sz="2000" dirty="0" err="1">
                <a:solidFill>
                  <a:srgbClr val="11144F"/>
                </a:solidFill>
                <a:latin typeface="Times New Roman" panose="02020603050405020304" pitchFamily="18" charset="0"/>
                <a:cs typeface="Times New Roman" panose="02020603050405020304" pitchFamily="18" charset="0"/>
              </a:rPr>
              <a:t>Plîngerile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petiţiile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inclusiv</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sesizările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solicitările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drept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organe</a:t>
            </a:r>
            <a:r>
              <a:rPr lang="en-US" sz="2000" dirty="0">
                <a:solidFill>
                  <a:srgbClr val="11144F"/>
                </a:solidFill>
                <a:latin typeface="Times New Roman" panose="02020603050405020304" pitchFamily="18" charset="0"/>
                <a:cs typeface="Times New Roman" panose="02020603050405020304" pitchFamily="18" charset="0"/>
              </a:rPr>
              <a:t> de stat, pot </a:t>
            </a:r>
            <a:r>
              <a:rPr lang="en-US" sz="2000" dirty="0" err="1">
                <a:solidFill>
                  <a:srgbClr val="11144F"/>
                </a:solidFill>
                <a:latin typeface="Times New Roman" panose="02020603050405020304" pitchFamily="18" charset="0"/>
                <a:cs typeface="Times New Roman" panose="02020603050405020304" pitchFamily="18" charset="0"/>
              </a:rPr>
              <a:t>constitui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temei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un control </a:t>
            </a:r>
            <a:r>
              <a:rPr lang="en-US" sz="2000" dirty="0" err="1" smtClean="0">
                <a:solidFill>
                  <a:srgbClr val="11144F"/>
                </a:solidFill>
                <a:latin typeface="Times New Roman" panose="02020603050405020304" pitchFamily="18" charset="0"/>
                <a:cs typeface="Times New Roman" panose="02020603050405020304" pitchFamily="18" charset="0"/>
              </a:rPr>
              <a:t>inopinat</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doar</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circumstanţele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acestea</a:t>
            </a:r>
            <a:r>
              <a:rPr lang="en-US" sz="2000" dirty="0">
                <a:solidFill>
                  <a:srgbClr val="11144F"/>
                </a:solidFill>
                <a:latin typeface="Times New Roman" panose="02020603050405020304" pitchFamily="18" charset="0"/>
                <a:cs typeface="Times New Roman" panose="02020603050405020304" pitchFamily="18" charset="0"/>
              </a:rPr>
              <a:t> le </a:t>
            </a:r>
            <a:r>
              <a:rPr lang="en-US" sz="2000" dirty="0" err="1">
                <a:solidFill>
                  <a:srgbClr val="11144F"/>
                </a:solidFill>
                <a:latin typeface="Times New Roman" panose="02020603050405020304" pitchFamily="18" charset="0"/>
                <a:cs typeface="Times New Roman" panose="02020603050405020304" pitchFamily="18" charset="0"/>
              </a:rPr>
              <a:t>conţin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analizate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evaluării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riscurilor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mod </a:t>
            </a:r>
            <a:r>
              <a:rPr lang="en-US" sz="2000" dirty="0" err="1">
                <a:solidFill>
                  <a:srgbClr val="11144F"/>
                </a:solidFill>
                <a:latin typeface="Times New Roman" panose="02020603050405020304" pitchFamily="18" charset="0"/>
                <a:cs typeface="Times New Roman" panose="02020603050405020304" pitchFamily="18" charset="0"/>
              </a:rPr>
              <a:t>rezonabil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posibile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încălcări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mod </a:t>
            </a:r>
            <a:r>
              <a:rPr lang="en-US" sz="2000" dirty="0" err="1">
                <a:solidFill>
                  <a:srgbClr val="11144F"/>
                </a:solidFill>
                <a:latin typeface="Times New Roman" panose="02020603050405020304" pitchFamily="18" charset="0"/>
                <a:cs typeface="Times New Roman" panose="02020603050405020304" pitchFamily="18" charset="0"/>
              </a:rPr>
              <a:t>iminent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provoacă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prejudicii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circumstanţe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probate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vreun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fel</a:t>
            </a:r>
            <a:r>
              <a:rPr lang="en-US" sz="2000" dirty="0">
                <a:solidFill>
                  <a:srgbClr val="11144F"/>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1793042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999" y="1294420"/>
            <a:ext cx="7856685" cy="4969580"/>
          </a:xfrm>
        </p:spPr>
        <p:txBody>
          <a:bodyPr/>
          <a:lstStyle/>
          <a:p>
            <a:pPr marL="0" indent="0" algn="ctr">
              <a:buNone/>
            </a:pPr>
            <a:r>
              <a:rPr lang="en-US" sz="2400" b="1" i="1" dirty="0" err="1">
                <a:solidFill>
                  <a:srgbClr val="11144F"/>
                </a:solidFill>
                <a:latin typeface="Times New Roman" panose="02020603050405020304" pitchFamily="18" charset="0"/>
                <a:cs typeface="Times New Roman" panose="02020603050405020304" pitchFamily="18" charset="0"/>
              </a:rPr>
              <a:t>Durata</a:t>
            </a:r>
            <a:r>
              <a:rPr lang="en-US" sz="2400" b="1" i="1" dirty="0">
                <a:solidFill>
                  <a:srgbClr val="11144F"/>
                </a:solidFill>
                <a:latin typeface="Times New Roman" panose="02020603050405020304" pitchFamily="18" charset="0"/>
                <a:cs typeface="Times New Roman" panose="02020603050405020304" pitchFamily="18" charset="0"/>
              </a:rPr>
              <a:t> </a:t>
            </a:r>
            <a:r>
              <a:rPr lang="en-US" sz="2400" b="1" i="1" dirty="0" err="1" smtClean="0">
                <a:solidFill>
                  <a:srgbClr val="11144F"/>
                </a:solidFill>
                <a:latin typeface="Times New Roman" panose="02020603050405020304" pitchFamily="18" charset="0"/>
                <a:cs typeface="Times New Roman" panose="02020603050405020304" pitchFamily="18" charset="0"/>
              </a:rPr>
              <a:t>controlului</a:t>
            </a:r>
            <a:endParaRPr lang="ro-RO" sz="2400" b="1" i="1"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1)  </a:t>
            </a:r>
            <a:r>
              <a:rPr lang="en-US" sz="2000" dirty="0" err="1" smtClean="0">
                <a:solidFill>
                  <a:srgbClr val="11144F"/>
                </a:solidFill>
                <a:latin typeface="Times New Roman" panose="02020603050405020304" pitchFamily="18" charset="0"/>
                <a:cs typeface="Times New Roman" panose="02020603050405020304" pitchFamily="18" charset="0"/>
              </a:rPr>
              <a:t>Indiferent</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de </a:t>
            </a:r>
            <a:r>
              <a:rPr lang="en-US" sz="2000" dirty="0" err="1">
                <a:solidFill>
                  <a:srgbClr val="11144F"/>
                </a:solidFill>
                <a:latin typeface="Times New Roman" panose="02020603050405020304" pitchFamily="18" charset="0"/>
                <a:cs typeface="Times New Roman" panose="02020603050405020304" pitchFamily="18" charset="0"/>
              </a:rPr>
              <a:t>temeiul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invocat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tipul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acesta</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efectuat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delegaţia</a:t>
            </a:r>
            <a:r>
              <a:rPr lang="en-US" sz="2000" dirty="0">
                <a:solidFill>
                  <a:srgbClr val="11144F"/>
                </a:solidFill>
                <a:latin typeface="Times New Roman" panose="02020603050405020304" pitchFamily="18" charset="0"/>
                <a:cs typeface="Times New Roman" panose="02020603050405020304" pitchFamily="18" charset="0"/>
              </a:rPr>
              <a:t> de control nu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valabilă</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expirarea</a:t>
            </a:r>
            <a:r>
              <a:rPr lang="en-US" sz="2000" dirty="0">
                <a:solidFill>
                  <a:srgbClr val="11144F"/>
                </a:solidFill>
                <a:latin typeface="Times New Roman" panose="02020603050405020304" pitchFamily="18" charset="0"/>
                <a:cs typeface="Times New Roman" panose="02020603050405020304" pitchFamily="18" charset="0"/>
              </a:rPr>
              <a:t> a 5 </a:t>
            </a:r>
            <a:r>
              <a:rPr lang="en-US" sz="2000" dirty="0" err="1">
                <a:solidFill>
                  <a:srgbClr val="11144F"/>
                </a:solidFill>
                <a:latin typeface="Times New Roman" panose="02020603050405020304" pitchFamily="18" charset="0"/>
                <a:cs typeface="Times New Roman" panose="02020603050405020304" pitchFamily="18" charset="0"/>
              </a:rPr>
              <a:t>zile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calendaristice</a:t>
            </a:r>
            <a:r>
              <a:rPr lang="en-US" sz="2000" dirty="0">
                <a:solidFill>
                  <a:srgbClr val="11144F"/>
                </a:solidFill>
                <a:latin typeface="Times New Roman" panose="02020603050405020304" pitchFamily="18" charset="0"/>
                <a:cs typeface="Times New Roman" panose="02020603050405020304" pitchFamily="18" charset="0"/>
              </a:rPr>
              <a:t> de la data </a:t>
            </a:r>
            <a:r>
              <a:rPr lang="en-US" sz="2000" dirty="0" err="1">
                <a:solidFill>
                  <a:srgbClr val="11144F"/>
                </a:solidFill>
                <a:latin typeface="Times New Roman" panose="02020603050405020304" pitchFamily="18" charset="0"/>
                <a:cs typeface="Times New Roman" panose="02020603050405020304" pitchFamily="18" charset="0"/>
              </a:rPr>
              <a:t>începerii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controlului</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2</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inopinate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termenul</a:t>
            </a:r>
            <a:r>
              <a:rPr lang="en-US" sz="2000" dirty="0">
                <a:solidFill>
                  <a:srgbClr val="11144F"/>
                </a:solidFill>
                <a:latin typeface="Times New Roman" panose="02020603050405020304" pitchFamily="18" charset="0"/>
                <a:cs typeface="Times New Roman" panose="02020603050405020304" pitchFamily="18" charset="0"/>
              </a:rPr>
              <a:t> de 5 </a:t>
            </a:r>
            <a:r>
              <a:rPr lang="en-US" sz="2000" dirty="0" err="1">
                <a:solidFill>
                  <a:srgbClr val="11144F"/>
                </a:solidFill>
                <a:latin typeface="Times New Roman" panose="02020603050405020304" pitchFamily="18" charset="0"/>
                <a:cs typeface="Times New Roman" panose="02020603050405020304" pitchFamily="18" charset="0"/>
              </a:rPr>
              <a:t>zile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prelungit</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încă</a:t>
            </a:r>
            <a:r>
              <a:rPr lang="en-US" sz="2000" dirty="0">
                <a:solidFill>
                  <a:srgbClr val="11144F"/>
                </a:solidFill>
                <a:latin typeface="Times New Roman" panose="02020603050405020304" pitchFamily="18" charset="0"/>
                <a:cs typeface="Times New Roman" panose="02020603050405020304" pitchFamily="18" charset="0"/>
              </a:rPr>
              <a:t> 5 </a:t>
            </a:r>
            <a:r>
              <a:rPr lang="en-US" sz="2000" dirty="0" err="1">
                <a:solidFill>
                  <a:srgbClr val="11144F"/>
                </a:solidFill>
                <a:latin typeface="Times New Roman" panose="02020603050405020304" pitchFamily="18" charset="0"/>
                <a:cs typeface="Times New Roman" panose="02020603050405020304" pitchFamily="18" charset="0"/>
              </a:rPr>
              <a:t>zile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conducătorul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organului</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decizii</a:t>
            </a:r>
            <a:r>
              <a:rPr lang="en-US" sz="2000" dirty="0">
                <a:solidFill>
                  <a:srgbClr val="11144F"/>
                </a:solidFill>
                <a:latin typeface="Times New Roman" panose="02020603050405020304" pitchFamily="18" charset="0"/>
                <a:cs typeface="Times New Roman" panose="02020603050405020304" pitchFamily="18" charset="0"/>
              </a:rPr>
              <a:t> motivate, care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contestată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supusă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controlului</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r>
            <a:br>
              <a:rPr lang="en-US" sz="2000" dirty="0">
                <a:solidFill>
                  <a:srgbClr val="11144F"/>
                </a:solidFill>
                <a:latin typeface="Times New Roman" panose="02020603050405020304" pitchFamily="18" charset="0"/>
                <a:cs typeface="Times New Roman" panose="02020603050405020304" pitchFamily="18" charset="0"/>
              </a:rPr>
            </a:br>
            <a:r>
              <a:rPr lang="en-US" sz="2000" dirty="0" smtClean="0">
                <a:solidFill>
                  <a:srgbClr val="11144F"/>
                </a:solidFill>
                <a:latin typeface="Times New Roman" panose="02020603050405020304" pitchFamily="18" charset="0"/>
                <a:cs typeface="Times New Roman" panose="02020603050405020304" pitchFamily="18" charset="0"/>
              </a:rPr>
              <a:t>3</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Procedura</a:t>
            </a:r>
            <a:r>
              <a:rPr lang="en-US" sz="2000" dirty="0">
                <a:solidFill>
                  <a:srgbClr val="11144F"/>
                </a:solidFill>
                <a:latin typeface="Times New Roman" panose="02020603050405020304" pitchFamily="18" charset="0"/>
                <a:cs typeface="Times New Roman" panose="02020603050405020304" pitchFamily="18" charset="0"/>
              </a:rPr>
              <a:t> de control se </a:t>
            </a:r>
            <a:r>
              <a:rPr lang="en-US" sz="2000" dirty="0" err="1">
                <a:solidFill>
                  <a:srgbClr val="11144F"/>
                </a:solidFill>
                <a:latin typeface="Times New Roman" panose="02020603050405020304" pitchFamily="18" charset="0"/>
                <a:cs typeface="Times New Roman" panose="02020603050405020304" pitchFamily="18" charset="0"/>
              </a:rPr>
              <a:t>încheie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întocmeşte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procesul</a:t>
            </a:r>
            <a:r>
              <a:rPr lang="en-US" sz="2000" dirty="0">
                <a:solidFill>
                  <a:srgbClr val="11144F"/>
                </a:solidFill>
                <a:latin typeface="Times New Roman" panose="02020603050405020304" pitchFamily="18" charset="0"/>
                <a:cs typeface="Times New Roman" panose="02020603050405020304" pitchFamily="18" charset="0"/>
              </a:rPr>
              <a:t>-verbal de control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evident </a:t>
            </a:r>
            <a:r>
              <a:rPr lang="en-US" sz="2000" dirty="0" err="1">
                <a:solidFill>
                  <a:srgbClr val="11144F"/>
                </a:solidFill>
                <a:latin typeface="Times New Roman" panose="02020603050405020304" pitchFamily="18" charset="0"/>
                <a:cs typeface="Times New Roman" panose="02020603050405020304" pitchFamily="18" charset="0"/>
              </a:rPr>
              <a:t>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posibilităţile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inspectorului</a:t>
            </a:r>
            <a:r>
              <a:rPr lang="en-US" sz="2000" dirty="0">
                <a:solidFill>
                  <a:srgbClr val="11144F"/>
                </a:solidFill>
                <a:latin typeface="Times New Roman" panose="02020603050405020304" pitchFamily="18" charset="0"/>
                <a:cs typeface="Times New Roman" panose="02020603050405020304" pitchFamily="18" charset="0"/>
              </a:rPr>
              <a:t> de a </a:t>
            </a:r>
            <a:r>
              <a:rPr lang="en-US" sz="2000" dirty="0" err="1">
                <a:solidFill>
                  <a:srgbClr val="11144F"/>
                </a:solidFill>
                <a:latin typeface="Times New Roman" panose="02020603050405020304" pitchFamily="18" charset="0"/>
                <a:cs typeface="Times New Roman" panose="02020603050405020304" pitchFamily="18" charset="0"/>
              </a:rPr>
              <a:t>exercita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a:solidFill>
                  <a:srgbClr val="11144F"/>
                </a:solidFill>
                <a:latin typeface="Times New Roman" panose="02020603050405020304" pitchFamily="18" charset="0"/>
                <a:cs typeface="Times New Roman" panose="02020603050405020304" pitchFamily="18" charset="0"/>
              </a:rPr>
              <a:t> au </a:t>
            </a:r>
            <a:r>
              <a:rPr lang="en-US" sz="2000" dirty="0" err="1">
                <a:solidFill>
                  <a:srgbClr val="11144F"/>
                </a:solidFill>
                <a:latin typeface="Times New Roman" panose="02020603050405020304" pitchFamily="18" charset="0"/>
                <a:cs typeface="Times New Roman" panose="02020603050405020304" pitchFamily="18" charset="0"/>
              </a:rPr>
              <a:t>fost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epuizate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delegaţie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a:t>
            </a:r>
            <a:r>
              <a:rPr lang="en-US" sz="2000" dirty="0">
                <a:solidFill>
                  <a:srgbClr val="11144F"/>
                </a:solidFill>
                <a:latin typeface="Times New Roman" panose="02020603050405020304" pitchFamily="18" charset="0"/>
                <a:cs typeface="Times New Roman" panose="02020603050405020304" pitchFamily="18" charset="0"/>
              </a:rPr>
              <a:t> nu a </a:t>
            </a:r>
            <a:r>
              <a:rPr lang="en-US" sz="2000" dirty="0" err="1">
                <a:solidFill>
                  <a:srgbClr val="11144F"/>
                </a:solidFill>
                <a:latin typeface="Times New Roman" panose="02020603050405020304" pitchFamily="18" charset="0"/>
                <a:cs typeface="Times New Roman" panose="02020603050405020304" pitchFamily="18" charset="0"/>
              </a:rPr>
              <a:t>expirat</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4738618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46755" y="1366887"/>
            <a:ext cx="7913245" cy="4897113"/>
          </a:xfrm>
        </p:spPr>
        <p:txBody>
          <a:bodyPr/>
          <a:lstStyle/>
          <a:p>
            <a:pPr marL="0" indent="0" algn="ctr">
              <a:buNone/>
            </a:pPr>
            <a:r>
              <a:rPr lang="ro-RO" sz="2800" b="1" dirty="0" smtClean="0">
                <a:solidFill>
                  <a:srgbClr val="11144F"/>
                </a:solidFill>
                <a:latin typeface="Times New Roman" panose="02020603050405020304" pitchFamily="18" charset="0"/>
                <a:cs typeface="Times New Roman" panose="02020603050405020304" pitchFamily="18" charset="0"/>
              </a:rPr>
              <a:t>Legea nr. 1515 din 16.06.1993 privind protecția mediului înconjurător</a:t>
            </a:r>
            <a:br>
              <a:rPr lang="ro-RO" sz="2800" b="1" dirty="0" smtClean="0">
                <a:solidFill>
                  <a:srgbClr val="11144F"/>
                </a:solidFill>
                <a:latin typeface="Times New Roman" panose="02020603050405020304" pitchFamily="18" charset="0"/>
                <a:cs typeface="Times New Roman" panose="02020603050405020304" pitchFamily="18" charset="0"/>
              </a:rPr>
            </a:b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a:t>
            </a:r>
            <a:r>
              <a:rPr lang="ro-RO" sz="1600" dirty="0" smtClean="0">
                <a:solidFill>
                  <a:srgbClr val="11144F"/>
                </a:solidFill>
                <a:latin typeface="Times New Roman" panose="02020603050405020304" pitchFamily="18" charset="0"/>
                <a:cs typeface="Times New Roman" panose="02020603050405020304" pitchFamily="18" charset="0"/>
                <a:hlinkClick r:id="rId8"/>
              </a:rPr>
              <a:t>www.legis.md/cautare/getResults?doc_id=112032&amp;lang=ro</a:t>
            </a:r>
            <a:r>
              <a:rPr lang="ro-RO" sz="16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Prezenta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constituie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cadrul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bază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elaborarea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actelor</a:t>
            </a:r>
            <a:r>
              <a:rPr lang="en-US" sz="2000" dirty="0">
                <a:solidFill>
                  <a:srgbClr val="11144F"/>
                </a:solidFill>
                <a:latin typeface="Times New Roman" panose="02020603050405020304" pitchFamily="18" charset="0"/>
                <a:cs typeface="Times New Roman" panose="02020603050405020304" pitchFamily="18" charset="0"/>
              </a:rPr>
              <a:t> normative </a:t>
            </a:r>
            <a:r>
              <a:rPr lang="en-US" sz="2000" dirty="0" err="1">
                <a:solidFill>
                  <a:srgbClr val="11144F"/>
                </a:solidFill>
                <a:latin typeface="Times New Roman" panose="02020603050405020304" pitchFamily="18" charset="0"/>
                <a:cs typeface="Times New Roman" panose="02020603050405020304" pitchFamily="18" charset="0"/>
              </a:rPr>
              <a:t>speciale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instrucţiunilor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probleme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aparte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domeniul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scopul</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asigurării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fiecărui</a:t>
            </a:r>
            <a:r>
              <a:rPr lang="en-US" sz="2000" dirty="0">
                <a:solidFill>
                  <a:srgbClr val="11144F"/>
                </a:solidFill>
                <a:latin typeface="Times New Roman" panose="02020603050405020304" pitchFamily="18" charset="0"/>
                <a:cs typeface="Times New Roman" panose="02020603050405020304" pitchFamily="18" charset="0"/>
              </a:rPr>
              <a:t> om a </a:t>
            </a:r>
            <a:r>
              <a:rPr lang="en-US" sz="2000" dirty="0" err="1">
                <a:solidFill>
                  <a:srgbClr val="11144F"/>
                </a:solidFill>
                <a:latin typeface="Times New Roman" panose="02020603050405020304" pitchFamily="18" charset="0"/>
                <a:cs typeface="Times New Roman" panose="02020603050405020304" pitchFamily="18" charset="0"/>
              </a:rPr>
              <a:t>dreptului</a:t>
            </a:r>
            <a:r>
              <a:rPr lang="en-US" sz="2000" dirty="0">
                <a:solidFill>
                  <a:srgbClr val="11144F"/>
                </a:solidFill>
                <a:latin typeface="Times New Roman" panose="02020603050405020304" pitchFamily="18" charset="0"/>
                <a:cs typeface="Times New Roman" panose="02020603050405020304" pitchFamily="18" charset="0"/>
              </a:rPr>
              <a:t> la un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sănătos</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estetic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plăcut</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realizării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supremei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responsabilităţi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fiecărei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generaţii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faţa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generaţiilor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viitoare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obţinerii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diapazon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larg</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folosire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resurselor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fără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depăşi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limitele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admisibile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evitîndu</a:t>
            </a:r>
            <a:r>
              <a:rPr lang="en-US" sz="2000" dirty="0">
                <a:solidFill>
                  <a:srgbClr val="11144F"/>
                </a:solidFill>
                <a:latin typeface="Times New Roman" panose="02020603050405020304" pitchFamily="18" charset="0"/>
                <a:cs typeface="Times New Roman" panose="02020603050405020304" pitchFamily="18" charset="0"/>
              </a:rPr>
              <a:t>-se </a:t>
            </a:r>
            <a:r>
              <a:rPr lang="en-US" sz="2000" dirty="0" err="1">
                <a:solidFill>
                  <a:srgbClr val="11144F"/>
                </a:solidFill>
                <a:latin typeface="Times New Roman" panose="02020603050405020304" pitchFamily="18" charset="0"/>
                <a:cs typeface="Times New Roman" panose="02020603050405020304" pitchFamily="18" charset="0"/>
              </a:rPr>
              <a:t>epuizarea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degradarea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riscul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sănătatea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oamenilor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consecinţe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nedorite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imprevizibile</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ro-RO" dirty="0" smtClean="0"/>
          </a:p>
          <a:p>
            <a:pPr marL="0" indent="0">
              <a:buNone/>
            </a:pPr>
            <a:endParaRPr lang="ro-RO" dirty="0"/>
          </a:p>
        </p:txBody>
      </p:sp>
    </p:spTree>
    <p:extLst>
      <p:ext uri="{BB962C8B-B14F-4D97-AF65-F5344CB8AC3E}">
        <p14:creationId xmlns:p14="http://schemas.microsoft.com/office/powerpoint/2010/main" val="38108387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686" y="216408"/>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937538" y="356743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4" name="Объект 3"/>
          <p:cNvSpPr>
            <a:spLocks noGrp="1"/>
          </p:cNvSpPr>
          <p:nvPr>
            <p:ph idx="1"/>
          </p:nvPr>
        </p:nvSpPr>
        <p:spPr>
          <a:xfrm>
            <a:off x="684000" y="1294420"/>
            <a:ext cx="7776000" cy="4969580"/>
          </a:xfrm>
        </p:spPr>
        <p:txBody>
          <a:bodyPr/>
          <a:lstStyle/>
          <a:p>
            <a:pPr marL="0" indent="0" algn="ctr">
              <a:buNone/>
            </a:pPr>
            <a:r>
              <a:rPr lang="ro-RO" sz="2800" b="1" dirty="0" smtClean="0">
                <a:solidFill>
                  <a:srgbClr val="11144F"/>
                </a:solidFill>
                <a:latin typeface="Times New Roman" panose="02020603050405020304" pitchFamily="18" charset="0"/>
                <a:cs typeface="Times New Roman" panose="02020603050405020304" pitchFamily="18" charset="0"/>
              </a:rPr>
              <a:t>Horărîrea de Guvern nr. 554 din 13.06.2018 cu privire la organizarea și funcționarea Inspectoratului pentru </a:t>
            </a:r>
            <a:r>
              <a:rPr lang="ro-RO" sz="2800" b="1" dirty="0">
                <a:solidFill>
                  <a:srgbClr val="11144F"/>
                </a:solidFill>
                <a:latin typeface="Times New Roman" panose="02020603050405020304" pitchFamily="18" charset="0"/>
                <a:cs typeface="Times New Roman" panose="02020603050405020304" pitchFamily="18" charset="0"/>
              </a:rPr>
              <a:t>Protecția Mediuluiu</a:t>
            </a:r>
            <a:r>
              <a:rPr lang="ro-RO" dirty="0"/>
              <a:t/>
            </a:r>
            <a:br>
              <a:rPr lang="ro-RO" dirty="0"/>
            </a:br>
            <a:r>
              <a:rPr lang="ro-RO"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hlinkClick r:id="rId8"/>
              </a:rPr>
              <a:t>https://</a:t>
            </a:r>
            <a:r>
              <a:rPr lang="ro-RO" sz="1600" dirty="0" smtClean="0">
                <a:latin typeface="Times New Roman" panose="02020603050405020304" pitchFamily="18" charset="0"/>
                <a:cs typeface="Times New Roman" panose="02020603050405020304" pitchFamily="18" charset="0"/>
                <a:hlinkClick r:id="rId8"/>
              </a:rPr>
              <a:t>www.legis.md/cautare/getResults?doc_id=119163&amp;lang=ro</a:t>
            </a:r>
            <a:r>
              <a:rPr lang="ro-RO" sz="1600" dirty="0" smtClean="0">
                <a:latin typeface="Times New Roman" panose="02020603050405020304" pitchFamily="18" charset="0"/>
                <a:cs typeface="Times New Roman" panose="02020603050405020304" pitchFamily="18" charset="0"/>
              </a:rPr>
              <a:t>)</a:t>
            </a:r>
          </a:p>
          <a:p>
            <a:pPr marL="0" indent="0" algn="ctr">
              <a:buNone/>
            </a:pPr>
            <a:endParaRPr lang="ro-RO" sz="2000" dirty="0" smtClean="0">
              <a:solidFill>
                <a:srgbClr val="11144F"/>
              </a:solidFill>
            </a:endParaRPr>
          </a:p>
          <a:p>
            <a:pPr marL="0" indent="0" algn="just">
              <a:buNone/>
            </a:pPr>
            <a:r>
              <a:rPr lang="en-US" sz="2400" dirty="0" err="1" smtClean="0">
                <a:solidFill>
                  <a:srgbClr val="11144F"/>
                </a:solidFill>
                <a:latin typeface="Times New Roman" panose="02020603050405020304" pitchFamily="18" charset="0"/>
                <a:cs typeface="Times New Roman" panose="02020603050405020304" pitchFamily="18" charset="0"/>
              </a:rPr>
              <a:t>Misiunea</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Inspectoratului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este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implementarea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politicii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statului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protecției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utilizării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raționale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naturale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exercitarea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supravegherii</a:t>
            </a:r>
            <a:r>
              <a:rPr lang="en-US" sz="2400" dirty="0">
                <a:solidFill>
                  <a:srgbClr val="11144F"/>
                </a:solidFill>
                <a:latin typeface="Times New Roman" panose="02020603050405020304" pitchFamily="18" charset="0"/>
                <a:cs typeface="Times New Roman" panose="02020603050405020304" pitchFamily="18" charset="0"/>
              </a:rPr>
              <a:t> de stat, </a:t>
            </a:r>
            <a:r>
              <a:rPr lang="en-US" sz="2400" dirty="0" err="1">
                <a:solidFill>
                  <a:srgbClr val="11144F"/>
                </a:solidFill>
                <a:latin typeface="Times New Roman" panose="02020603050405020304" pitchFamily="18" charset="0"/>
                <a:cs typeface="Times New Roman" panose="02020603050405020304" pitchFamily="18" charset="0"/>
              </a:rPr>
              <a:t>prevenirea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contracararea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încălcărilor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domeniile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smtClean="0">
                <a:solidFill>
                  <a:srgbClr val="11144F"/>
                </a:solidFill>
                <a:latin typeface="Times New Roman" panose="02020603050405020304" pitchFamily="18" charset="0"/>
                <a:cs typeface="Times New Roman" panose="02020603050405020304" pitchFamily="18" charset="0"/>
              </a:rPr>
              <a:t>competență</a:t>
            </a:r>
            <a:r>
              <a:rPr lang="ro-RO" sz="2400" dirty="0" smtClean="0">
                <a:solidFill>
                  <a:srgbClr val="11144F"/>
                </a:solidFill>
                <a:latin typeface="Times New Roman" panose="02020603050405020304" pitchFamily="18" charset="0"/>
                <a:cs typeface="Times New Roman" panose="02020603050405020304" pitchFamily="18" charset="0"/>
              </a:rPr>
              <a:t>,</a:t>
            </a:r>
            <a:r>
              <a:rPr lang="ru-RU" sz="2400" dirty="0" smtClean="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pentru</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a:solidFill>
                  <a:srgbClr val="11144F"/>
                </a:solidFill>
                <a:latin typeface="Times New Roman" panose="02020603050405020304" pitchFamily="18" charset="0"/>
                <a:cs typeface="Times New Roman" panose="02020603050405020304" pitchFamily="18" charset="0"/>
              </a:rPr>
              <a:t>a </a:t>
            </a:r>
            <a:r>
              <a:rPr lang="en-US" sz="2400" dirty="0" err="1">
                <a:solidFill>
                  <a:srgbClr val="11144F"/>
                </a:solidFill>
                <a:latin typeface="Times New Roman" panose="02020603050405020304" pitchFamily="18" charset="0"/>
                <a:cs typeface="Times New Roman" panose="02020603050405020304" pitchFamily="18" charset="0"/>
              </a:rPr>
              <a:t>asigura</a:t>
            </a:r>
            <a:r>
              <a:rPr lang="en-US" sz="2400" dirty="0">
                <a:solidFill>
                  <a:srgbClr val="11144F"/>
                </a:solidFill>
                <a:latin typeface="Times New Roman" panose="02020603050405020304" pitchFamily="18" charset="0"/>
                <a:cs typeface="Times New Roman" panose="02020603050405020304" pitchFamily="18" charset="0"/>
              </a:rPr>
              <a:t> un </a:t>
            </a:r>
            <a:r>
              <a:rPr lang="en-US" sz="2400" dirty="0" err="1">
                <a:solidFill>
                  <a:srgbClr val="11144F"/>
                </a:solidFill>
                <a:latin typeface="Times New Roman" panose="02020603050405020304" pitchFamily="18" charset="0"/>
                <a:cs typeface="Times New Roman" panose="02020603050405020304" pitchFamily="18" charset="0"/>
              </a:rPr>
              <a:t>nivel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înalt</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supraveghere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intereselor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siguranța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ecologică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statului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altor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valori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ocrotite</a:t>
            </a:r>
            <a:r>
              <a:rPr lang="ru-RU" sz="2400" dirty="0" smtClean="0">
                <a:solidFill>
                  <a:srgbClr val="11144F"/>
                </a:solidFill>
                <a:latin typeface="Times New Roman" panose="02020603050405020304" pitchFamily="18" charset="0"/>
                <a:cs typeface="Times New Roman" panose="02020603050405020304" pitchFamily="18" charset="0"/>
              </a:rPr>
              <a:t> </a:t>
            </a:r>
            <a:r>
              <a:rPr lang="ro-RO" sz="2400" dirty="0" smtClean="0">
                <a:solidFill>
                  <a:srgbClr val="11144F"/>
                </a:solidFill>
                <a:latin typeface="Times New Roman" panose="02020603050405020304" pitchFamily="18" charset="0"/>
                <a:cs typeface="Times New Roman" panose="02020603050405020304" pitchFamily="18" charset="0"/>
              </a:rPr>
              <a:t>de</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legislație</a:t>
            </a:r>
            <a:r>
              <a:rPr lang="en-US" sz="2400" dirty="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smtClean="0"/>
          </a:p>
        </p:txBody>
      </p:sp>
    </p:spTree>
    <p:extLst>
      <p:ext uri="{BB962C8B-B14F-4D97-AF65-F5344CB8AC3E}">
        <p14:creationId xmlns:p14="http://schemas.microsoft.com/office/powerpoint/2010/main" val="25800831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575035" y="1159497"/>
            <a:ext cx="8165537" cy="5104503"/>
          </a:xfrm>
        </p:spPr>
        <p:txBody>
          <a:bodyPr/>
          <a:lstStyle/>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d) </a:t>
            </a:r>
            <a:r>
              <a:rPr lang="en-US" sz="2000" dirty="0" err="1">
                <a:solidFill>
                  <a:srgbClr val="11144F"/>
                </a:solidFill>
                <a:latin typeface="Times New Roman" panose="02020603050405020304" pitchFamily="18" charset="0"/>
                <a:cs typeface="Times New Roman" panose="02020603050405020304" pitchFamily="18" charset="0"/>
              </a:rPr>
              <a:t>protecţiei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aerului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poluare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fizică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biologică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acţiuni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dereglează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echilibrul</a:t>
            </a:r>
            <a:r>
              <a:rPr lang="en-US" sz="2000" dirty="0">
                <a:solidFill>
                  <a:srgbClr val="11144F"/>
                </a:solidFill>
                <a:latin typeface="Times New Roman" panose="02020603050405020304" pitchFamily="18" charset="0"/>
                <a:cs typeface="Times New Roman" panose="02020603050405020304" pitchFamily="18" charset="0"/>
              </a:rPr>
              <a:t> ecologic;</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e) </a:t>
            </a:r>
            <a:r>
              <a:rPr lang="en-US" sz="2000" dirty="0" err="1">
                <a:solidFill>
                  <a:srgbClr val="11144F"/>
                </a:solidFill>
                <a:latin typeface="Times New Roman" panose="02020603050405020304" pitchFamily="18" charset="0"/>
                <a:cs typeface="Times New Roman" panose="02020603050405020304" pitchFamily="18" charset="0"/>
              </a:rPr>
              <a:t>păstrării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biodiversităţii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genofondului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integrităţii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valorilor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naţionale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istorice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culturale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f) </a:t>
            </a:r>
            <a:r>
              <a:rPr lang="en-US" sz="2000" dirty="0" err="1">
                <a:solidFill>
                  <a:srgbClr val="11144F"/>
                </a:solidFill>
                <a:latin typeface="Times New Roman" panose="02020603050405020304" pitchFamily="18" charset="0"/>
                <a:cs typeface="Times New Roman" panose="02020603050405020304" pitchFamily="18" charset="0"/>
              </a:rPr>
              <a:t>restabilirii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ecosistemelor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componentelor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afectate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antropică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calamităţi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ctr">
              <a:buNone/>
            </a:pPr>
            <a:r>
              <a:rPr lang="ro-RO" sz="2000" b="1" i="1" dirty="0" smtClean="0">
                <a:solidFill>
                  <a:srgbClr val="11144F"/>
                </a:solidFill>
                <a:latin typeface="Times New Roman" panose="02020603050405020304" pitchFamily="18" charset="0"/>
                <a:cs typeface="Times New Roman" panose="02020603050405020304" pitchFamily="18" charset="0"/>
              </a:rPr>
              <a:t> </a:t>
            </a:r>
            <a:r>
              <a:rPr lang="en-US" sz="2000" b="1" i="1" dirty="0" err="1" smtClean="0">
                <a:solidFill>
                  <a:srgbClr val="11144F"/>
                </a:solidFill>
                <a:latin typeface="Times New Roman" panose="02020603050405020304" pitchFamily="18" charset="0"/>
                <a:cs typeface="Times New Roman" panose="02020603050405020304" pitchFamily="18" charset="0"/>
              </a:rPr>
              <a:t>Principiile</a:t>
            </a:r>
            <a:r>
              <a:rPr lang="en-US" sz="2000" b="1" i="1" dirty="0" smtClean="0">
                <a:solidFill>
                  <a:srgbClr val="11144F"/>
                </a:solidFill>
                <a:latin typeface="Times New Roman" panose="02020603050405020304" pitchFamily="18" charset="0"/>
                <a:cs typeface="Times New Roman" panose="02020603050405020304" pitchFamily="18" charset="0"/>
              </a:rPr>
              <a:t> </a:t>
            </a:r>
            <a:r>
              <a:rPr lang="en-US" sz="2000" b="1" i="1" dirty="0">
                <a:solidFill>
                  <a:srgbClr val="11144F"/>
                </a:solidFill>
                <a:latin typeface="Times New Roman" panose="02020603050405020304" pitchFamily="18" charset="0"/>
                <a:cs typeface="Times New Roman" panose="02020603050405020304" pitchFamily="18" charset="0"/>
              </a:rPr>
              <a:t>de </a:t>
            </a:r>
            <a:r>
              <a:rPr lang="en-US" sz="2000" b="1" i="1" dirty="0" err="1">
                <a:solidFill>
                  <a:srgbClr val="11144F"/>
                </a:solidFill>
                <a:latin typeface="Times New Roman" panose="02020603050405020304" pitchFamily="18" charset="0"/>
                <a:cs typeface="Times New Roman" panose="02020603050405020304" pitchFamily="18" charset="0"/>
              </a:rPr>
              <a:t>bază</a:t>
            </a:r>
            <a:r>
              <a:rPr lang="en-US" sz="2000" b="1" i="1" dirty="0">
                <a:solidFill>
                  <a:srgbClr val="11144F"/>
                </a:solidFill>
                <a:latin typeface="Times New Roman" panose="02020603050405020304" pitchFamily="18" charset="0"/>
                <a:cs typeface="Times New Roman" panose="02020603050405020304" pitchFamily="18" charset="0"/>
              </a:rPr>
              <a:t> ale </a:t>
            </a:r>
            <a:r>
              <a:rPr lang="en-US" sz="2000" b="1" i="1" dirty="0" err="1">
                <a:solidFill>
                  <a:srgbClr val="11144F"/>
                </a:solidFill>
                <a:latin typeface="Times New Roman" panose="02020603050405020304" pitchFamily="18" charset="0"/>
                <a:cs typeface="Times New Roman" panose="02020603050405020304" pitchFamily="18" charset="0"/>
              </a:rPr>
              <a:t>protecţiei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mediului</a:t>
            </a:r>
            <a:r>
              <a:rPr lang="en-US" sz="2000" b="1"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prioritatea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scopurilor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activităţii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cadrul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realizării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intereselor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ordin</a:t>
            </a:r>
            <a:r>
              <a:rPr lang="en-US" sz="2000" dirty="0">
                <a:solidFill>
                  <a:srgbClr val="11144F"/>
                </a:solidFill>
                <a:latin typeface="Times New Roman" panose="02020603050405020304" pitchFamily="18" charset="0"/>
                <a:cs typeface="Times New Roman" panose="02020603050405020304" pitchFamily="18" charset="0"/>
              </a:rPr>
              <a:t> economic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social-</a:t>
            </a:r>
            <a:r>
              <a:rPr lang="en-US" sz="2000" dirty="0" err="1">
                <a:solidFill>
                  <a:srgbClr val="11144F"/>
                </a:solidFill>
                <a:latin typeface="Times New Roman" panose="02020603050405020304" pitchFamily="18" charset="0"/>
                <a:cs typeface="Times New Roman" panose="02020603050405020304" pitchFamily="18" charset="0"/>
              </a:rPr>
              <a:t>uman</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populaţiei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viitor</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obligativitatea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executării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legislaţiei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privire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protecţia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standardelor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limitelor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admisibile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folosire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resurselor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energiei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aplicare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factorilor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fizici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biologici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componenţilor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emisii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deversări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nocive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depozitare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deşeurilor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provenite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activităţile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economice</a:t>
            </a:r>
            <a:r>
              <a:rPr lang="ro-RO" sz="2000" dirty="0" smtClean="0">
                <a:solidFill>
                  <a:srgbClr val="11144F"/>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703745"/>
            <a:ext cx="7776000" cy="4560256"/>
          </a:xfrm>
        </p:spPr>
        <p:txBody>
          <a:bodyPr/>
          <a:lstStyle/>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c</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conştientizarea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populaţiei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asupra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necesităţii</a:t>
            </a:r>
            <a:r>
              <a:rPr lang="en-US" sz="2400" dirty="0">
                <a:solidFill>
                  <a:srgbClr val="11144F"/>
                </a:solidFill>
                <a:latin typeface="Times New Roman" panose="02020603050405020304" pitchFamily="18" charset="0"/>
                <a:cs typeface="Times New Roman" panose="02020603050405020304" pitchFamily="18" charset="0"/>
              </a:rPr>
              <a:t> de a </a:t>
            </a:r>
            <a:r>
              <a:rPr lang="en-US" sz="2400" dirty="0" err="1">
                <a:solidFill>
                  <a:srgbClr val="11144F"/>
                </a:solidFill>
                <a:latin typeface="Times New Roman" panose="02020603050405020304" pitchFamily="18" charset="0"/>
                <a:cs typeface="Times New Roman" panose="02020603050405020304" pitchFamily="18" charset="0"/>
              </a:rPr>
              <a:t>stabili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relaţii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eficiente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armonioase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între</a:t>
            </a:r>
            <a:r>
              <a:rPr lang="en-US" sz="2400" dirty="0">
                <a:solidFill>
                  <a:srgbClr val="11144F"/>
                </a:solidFill>
                <a:latin typeface="Times New Roman" panose="02020603050405020304" pitchFamily="18" charset="0"/>
                <a:cs typeface="Times New Roman" panose="02020603050405020304" pitchFamily="18" charset="0"/>
              </a:rPr>
              <a:t> om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a:t>
            </a:r>
            <a:r>
              <a:rPr lang="en-US" sz="2400" dirty="0">
                <a:solidFill>
                  <a:srgbClr val="11144F"/>
                </a:solidFill>
                <a:latin typeface="Times New Roman" panose="02020603050405020304" pitchFamily="18" charset="0"/>
                <a:cs typeface="Times New Roman" panose="02020603050405020304" pitchFamily="18" charset="0"/>
              </a:rPr>
              <a:t>-l </a:t>
            </a:r>
            <a:r>
              <a:rPr lang="en-US" sz="2400" dirty="0" err="1">
                <a:solidFill>
                  <a:srgbClr val="11144F"/>
                </a:solidFill>
                <a:latin typeface="Times New Roman" panose="02020603050405020304" pitchFamily="18" charset="0"/>
                <a:cs typeface="Times New Roman" panose="02020603050405020304" pitchFamily="18" charset="0"/>
              </a:rPr>
              <a:t>înconjoară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de a </a:t>
            </a:r>
            <a:r>
              <a:rPr lang="en-US" sz="2400" dirty="0" err="1">
                <a:solidFill>
                  <a:srgbClr val="11144F"/>
                </a:solidFill>
                <a:latin typeface="Times New Roman" panose="02020603050405020304" pitchFamily="18" charset="0"/>
                <a:cs typeface="Times New Roman" panose="02020603050405020304" pitchFamily="18" charset="0"/>
              </a:rPr>
              <a:t>lua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măsuri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previnirea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pericolului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biosferă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sănătatea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omului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încurajarea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iniţiativelor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promovate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mişcările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formaţiunile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obşteşti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activităţilor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dăunătoare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d</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respectarea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tratatelor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acordurilor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interstatale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internaţionale</a:t>
            </a:r>
            <a:r>
              <a:rPr lang="en-US" sz="2400" dirty="0">
                <a:solidFill>
                  <a:srgbClr val="11144F"/>
                </a:solidFill>
                <a:latin typeface="Times New Roman" panose="02020603050405020304" pitchFamily="18" charset="0"/>
                <a:cs typeface="Times New Roman" panose="02020603050405020304" pitchFamily="18" charset="0"/>
              </a:rPr>
              <a:t>, care au </a:t>
            </a:r>
            <a:r>
              <a:rPr lang="en-US" sz="2400" dirty="0" err="1">
                <a:solidFill>
                  <a:srgbClr val="11144F"/>
                </a:solidFill>
                <a:latin typeface="Times New Roman" panose="02020603050405020304" pitchFamily="18" charset="0"/>
                <a:cs typeface="Times New Roman" panose="02020603050405020304" pitchFamily="18" charset="0"/>
              </a:rPr>
              <a:t>fost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ratificate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către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Parlament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coordonarea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legislaţiei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Republicii</a:t>
            </a:r>
            <a:r>
              <a:rPr lang="en-US" sz="2400" dirty="0">
                <a:solidFill>
                  <a:srgbClr val="11144F"/>
                </a:solidFill>
                <a:latin typeface="Times New Roman" panose="02020603050405020304" pitchFamily="18" charset="0"/>
                <a:cs typeface="Times New Roman" panose="02020603050405020304" pitchFamily="18" charset="0"/>
              </a:rPr>
              <a:t> Moldova cu </a:t>
            </a:r>
            <a:r>
              <a:rPr lang="en-US" sz="2400" dirty="0" err="1">
                <a:solidFill>
                  <a:srgbClr val="11144F"/>
                </a:solidFill>
                <a:latin typeface="Times New Roman" panose="02020603050405020304" pitchFamily="18" charset="0"/>
                <a:cs typeface="Times New Roman" panose="02020603050405020304" pitchFamily="18" charset="0"/>
              </a:rPr>
              <a:t>privire</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protecţia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principiile</a:t>
            </a:r>
            <a:r>
              <a:rPr lang="en-US" sz="2400" dirty="0">
                <a:solidFill>
                  <a:srgbClr val="11144F"/>
                </a:solidFill>
                <a:latin typeface="Times New Roman" panose="02020603050405020304" pitchFamily="18" charset="0"/>
                <a:cs typeface="Times New Roman" panose="02020603050405020304" pitchFamily="18" charset="0"/>
              </a:rPr>
              <a:t> legislative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domeniu</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statelor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vecine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comunităţii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europene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mondiale</a:t>
            </a:r>
            <a:r>
              <a:rPr lang="en-US" sz="24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68813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27792"/>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0194" y="1216058"/>
            <a:ext cx="8250378" cy="5047942"/>
          </a:xfrm>
        </p:spPr>
        <p:txBody>
          <a:bodyPr/>
          <a:lstStyle/>
          <a:p>
            <a:pPr marL="0" indent="0" algn="just">
              <a:buNone/>
            </a:pPr>
            <a:r>
              <a:rPr lang="ro-RO" dirty="0" smtClean="0"/>
              <a:t>   </a:t>
            </a:r>
            <a:r>
              <a:rPr lang="ro-RO" dirty="0" smtClean="0">
                <a:solidFill>
                  <a:srgbClr val="11144F"/>
                </a:solidFill>
              </a:rPr>
              <a:t>    </a:t>
            </a:r>
            <a:r>
              <a:rPr lang="en-US" dirty="0">
                <a:solidFill>
                  <a:srgbClr val="11144F"/>
                </a:solidFill>
              </a:rPr>
              <a:t> </a:t>
            </a:r>
            <a:r>
              <a:rPr lang="en-US" sz="2000" b="1" i="1" dirty="0" err="1">
                <a:solidFill>
                  <a:srgbClr val="11144F"/>
                </a:solidFill>
                <a:latin typeface="Times New Roman" panose="02020603050405020304" pitchFamily="18" charset="0"/>
                <a:cs typeface="Times New Roman" panose="02020603050405020304" pitchFamily="18" charset="0"/>
              </a:rPr>
              <a:t>Agenţii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economici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indiferent</a:t>
            </a:r>
            <a:r>
              <a:rPr lang="en-US" sz="2000" b="1" i="1" dirty="0">
                <a:solidFill>
                  <a:srgbClr val="11144F"/>
                </a:solidFill>
                <a:latin typeface="Times New Roman" panose="02020603050405020304" pitchFamily="18" charset="0"/>
                <a:cs typeface="Times New Roman" panose="02020603050405020304" pitchFamily="18" charset="0"/>
              </a:rPr>
              <a:t> de forma de </a:t>
            </a:r>
            <a:r>
              <a:rPr lang="en-US" sz="2000" b="1" i="1" dirty="0" err="1">
                <a:solidFill>
                  <a:srgbClr val="11144F"/>
                </a:solidFill>
                <a:latin typeface="Times New Roman" panose="02020603050405020304" pitchFamily="18" charset="0"/>
                <a:cs typeface="Times New Roman" panose="02020603050405020304" pitchFamily="18" charset="0"/>
              </a:rPr>
              <a:t>proprietate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sînt</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obligaţi</a:t>
            </a:r>
            <a:r>
              <a:rPr lang="en-US" sz="2000" b="1"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folosească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economicos</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energia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întreprindă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prevenirea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alunicărilor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teren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admită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eroziunea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salinizarea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înmlăştinirea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secundară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compactarea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solului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îngrăşăminte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minerale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pesticide,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solului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îngrăşăminte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minerale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pesticide,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aplicării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agricultură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substanţelor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retehnologizeze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producţie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vederea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minimalizării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deşeurilor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efecientă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materiei</a:t>
            </a:r>
            <a:r>
              <a:rPr lang="en-US" sz="2000" dirty="0">
                <a:solidFill>
                  <a:srgbClr val="11144F"/>
                </a:solidFill>
                <a:latin typeface="Times New Roman" panose="02020603050405020304" pitchFamily="18" charset="0"/>
                <a:cs typeface="Times New Roman" panose="02020603050405020304" pitchFamily="18" charset="0"/>
              </a:rPr>
              <a:t> prime,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reducă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toxice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inflamabile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le </a:t>
            </a:r>
            <a:r>
              <a:rPr lang="en-US" sz="2000" dirty="0" err="1">
                <a:solidFill>
                  <a:srgbClr val="11144F"/>
                </a:solidFill>
                <a:latin typeface="Times New Roman" panose="02020603050405020304" pitchFamily="18" charset="0"/>
                <a:cs typeface="Times New Roman" panose="02020603050405020304" pitchFamily="18" charset="0"/>
              </a:rPr>
              <a:t>înlocuiască</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materiale</a:t>
            </a:r>
            <a:r>
              <a:rPr lang="en-US" sz="2000" dirty="0">
                <a:solidFill>
                  <a:srgbClr val="11144F"/>
                </a:solidFill>
                <a:latin typeface="Times New Roman" panose="02020603050405020304" pitchFamily="18" charset="0"/>
                <a:cs typeface="Times New Roman" panose="02020603050405020304" pitchFamily="18" charset="0"/>
              </a:rPr>
              <a:t> alternative </a:t>
            </a:r>
            <a:r>
              <a:rPr lang="en-US" sz="2000" dirty="0" err="1">
                <a:solidFill>
                  <a:srgbClr val="11144F"/>
                </a:solidFill>
                <a:latin typeface="Times New Roman" panose="02020603050405020304" pitchFamily="18" charset="0"/>
                <a:cs typeface="Times New Roman" panose="02020603050405020304" pitchFamily="18" charset="0"/>
              </a:rPr>
              <a:t>inerte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asigură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obţinerea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producţii</a:t>
            </a:r>
            <a:r>
              <a:rPr lang="en-US" sz="2000" dirty="0">
                <a:solidFill>
                  <a:srgbClr val="11144F"/>
                </a:solidFill>
                <a:latin typeface="Times New Roman" panose="02020603050405020304" pitchFamily="18" charset="0"/>
                <a:cs typeface="Times New Roman" panose="02020603050405020304" pitchFamily="18" charset="0"/>
              </a:rPr>
              <a:t> finale </a:t>
            </a:r>
            <a:r>
              <a:rPr lang="en-US" sz="2000" dirty="0" err="1">
                <a:solidFill>
                  <a:srgbClr val="11144F"/>
                </a:solidFill>
                <a:latin typeface="Times New Roman" panose="02020603050405020304" pitchFamily="18" charset="0"/>
                <a:cs typeface="Times New Roman" panose="02020603050405020304" pitchFamily="18" charset="0"/>
              </a:rPr>
              <a:t>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durabile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producă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utilzeze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circulaţie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ambalaje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recuperabile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refolosibile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reciclabile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uşor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degradabile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doteze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sursele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generatoare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noxe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dispozitive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echipamente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capabile</a:t>
            </a:r>
            <a:r>
              <a:rPr lang="en-US" sz="2000" dirty="0">
                <a:solidFill>
                  <a:srgbClr val="11144F"/>
                </a:solidFill>
                <a:latin typeface="Times New Roman" panose="02020603050405020304" pitchFamily="18" charset="0"/>
                <a:cs typeface="Times New Roman" panose="02020603050405020304" pitchFamily="18" charset="0"/>
              </a:rPr>
              <a:t> de a reduce </a:t>
            </a:r>
            <a:r>
              <a:rPr lang="en-US" sz="2000" dirty="0" err="1">
                <a:solidFill>
                  <a:srgbClr val="11144F"/>
                </a:solidFill>
                <a:latin typeface="Times New Roman" panose="02020603050405020304" pitchFamily="18" charset="0"/>
                <a:cs typeface="Times New Roman" panose="02020603050405020304" pitchFamily="18" charset="0"/>
              </a:rPr>
              <a:t>noxele</a:t>
            </a:r>
            <a:r>
              <a:rPr lang="en-US" sz="2000" dirty="0">
                <a:solidFill>
                  <a:srgbClr val="11144F"/>
                </a:solidFill>
                <a:latin typeface="Times New Roman" panose="02020603050405020304" pitchFamily="18" charset="0"/>
                <a:cs typeface="Times New Roman" panose="02020603050405020304" pitchFamily="18" charset="0"/>
              </a:rPr>
              <a:t> evacuate sub </a:t>
            </a:r>
            <a:r>
              <a:rPr lang="en-US" sz="2000" dirty="0" err="1">
                <a:solidFill>
                  <a:srgbClr val="11144F"/>
                </a:solidFill>
                <a:latin typeface="Times New Roman" panose="02020603050405020304" pitchFamily="18" charset="0"/>
                <a:cs typeface="Times New Roman" panose="02020603050405020304" pitchFamily="18" charset="0"/>
              </a:rPr>
              <a:t>limitele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admisibile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autorizaţiile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60787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27792"/>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809946"/>
            <a:ext cx="7776000" cy="4454054"/>
          </a:xfrm>
        </p:spPr>
        <p:txBody>
          <a:bodyPr/>
          <a:lstStyle/>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d)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asigure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supravegherea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permanentă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construcţiilor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cursul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funcţionării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prevenirea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avariilor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accidentale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producere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a:t>
            </a:r>
            <a:r>
              <a:rPr lang="en-US" sz="2000" dirty="0">
                <a:solidFill>
                  <a:srgbClr val="11144F"/>
                </a:solidFill>
                <a:latin typeface="Times New Roman" panose="02020603050405020304" pitchFamily="18" charset="0"/>
                <a:cs typeface="Times New Roman" panose="02020603050405020304" pitchFamily="18" charset="0"/>
              </a:rPr>
              <a:t> operative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înlăturarea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cauzelor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anunţe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imediat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autorităţile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lichideze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propriu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toate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consecinţele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avariilor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accidentale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repare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prejudiciile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componenţilor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averii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proprietăţi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sănătăţii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afectate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execute </a:t>
            </a:r>
            <a:r>
              <a:rPr lang="en-US" sz="2000" dirty="0" err="1">
                <a:solidFill>
                  <a:srgbClr val="11144F"/>
                </a:solidFill>
                <a:latin typeface="Times New Roman" panose="02020603050405020304" pitchFamily="18" charset="0"/>
                <a:cs typeface="Times New Roman" panose="02020603050405020304" pitchFamily="18" charset="0"/>
              </a:rPr>
              <a:t>hotărîrile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dispoziţiile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ministerelor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departamentelor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administraţiei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locale </a:t>
            </a:r>
            <a:r>
              <a:rPr lang="en-US" sz="2000" dirty="0" err="1">
                <a:solidFill>
                  <a:srgbClr val="11144F"/>
                </a:solidFill>
                <a:latin typeface="Times New Roman" panose="02020603050405020304" pitchFamily="18" charset="0"/>
                <a:cs typeface="Times New Roman" panose="02020603050405020304" pitchFamily="18" charset="0"/>
              </a:rPr>
              <a:t>referitoare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probelemele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întreaga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referitore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influenţa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economice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promovate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componenţilor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accesul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necondiţionat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oră</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inspectorilor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unităţile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producţie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efectua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acţiunilor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susceptibile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afecteze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mediul</a:t>
            </a:r>
            <a:r>
              <a:rPr lang="ro-RO" sz="2000" dirty="0">
                <a:solidFill>
                  <a:srgbClr val="11144F"/>
                </a:solidFill>
                <a:latin typeface="Times New Roman" panose="02020603050405020304" pitchFamily="18" charset="0"/>
                <a:cs typeface="Times New Roman" panose="02020603050405020304" pitchFamily="18" charset="0"/>
              </a:rPr>
              <a:t>.</a:t>
            </a:r>
            <a:endParaRPr lang="en-US"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5350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684000" y="1414021"/>
            <a:ext cx="7776000" cy="4849979"/>
          </a:xfrm>
        </p:spPr>
        <p:txBody>
          <a:bodyPr/>
          <a:lstStyle/>
          <a:p>
            <a:pPr marL="0" indent="0" algn="ctr">
              <a:buNone/>
            </a:pPr>
            <a:r>
              <a:rPr lang="ro-RO" sz="2000" b="1" i="1" dirty="0" smtClean="0">
                <a:solidFill>
                  <a:srgbClr val="11144F"/>
                </a:solidFill>
                <a:latin typeface="Times New Roman" panose="02020603050405020304" pitchFamily="18" charset="0"/>
                <a:cs typeface="Times New Roman" panose="02020603050405020304" pitchFamily="18" charset="0"/>
              </a:rPr>
              <a:t>Protecția resurselor acvatice și a ecosistemelor acvatice</a:t>
            </a:r>
          </a:p>
          <a:p>
            <a:pPr marL="0" indent="0" algn="ctr">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i="1" dirty="0" err="1" smtClean="0">
                <a:solidFill>
                  <a:srgbClr val="11144F"/>
                </a:solidFill>
                <a:latin typeface="Times New Roman" panose="02020603050405020304" pitchFamily="18" charset="0"/>
                <a:cs typeface="Times New Roman" panose="02020603050405020304" pitchFamily="18" charset="0"/>
              </a:rPr>
              <a:t>În</a:t>
            </a:r>
            <a:r>
              <a:rPr lang="en-US" sz="2000" i="1" dirty="0" smtClean="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scopul</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protecţiei</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resurselor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acvatice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sînt</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interzise</a:t>
            </a:r>
            <a:r>
              <a:rPr lang="en-US" sz="2000"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canalele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irigare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desecare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neepurate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termic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radioactive,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contaminate cu </a:t>
            </a:r>
            <a:r>
              <a:rPr lang="en-US" sz="2000" dirty="0" err="1">
                <a:solidFill>
                  <a:srgbClr val="11144F"/>
                </a:solidFill>
                <a:latin typeface="Times New Roman" panose="02020603050405020304" pitchFamily="18" charset="0"/>
                <a:cs typeface="Times New Roman" panose="02020603050405020304" pitchFamily="18" charset="0"/>
              </a:rPr>
              <a:t>germeni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patogeni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paraziţi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produselor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reziduurilor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petroliere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poluanţi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depozitarea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albiile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zonele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deşeurilor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dejecţiilor</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moluzului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rezultat</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construcţii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reziduuri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pesticide, </a:t>
            </a:r>
            <a:r>
              <a:rPr lang="en-US" sz="2000" dirty="0" err="1">
                <a:solidFill>
                  <a:srgbClr val="11144F"/>
                </a:solidFill>
                <a:latin typeface="Times New Roman" panose="02020603050405020304" pitchFamily="18" charset="0"/>
                <a:cs typeface="Times New Roman" panose="02020603050405020304" pitchFamily="18" charset="0"/>
              </a:rPr>
              <a:t>precum</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introducerea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explozibile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otrăvuri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substanțe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stupefiante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acest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fel</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spălarea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preajma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locuri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neautorizate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vehiculelor</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utilajelor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ambalajelor</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6479567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8056572" cy="4969580"/>
          </a:xfrm>
        </p:spPr>
        <p:txBody>
          <a:bodyPr/>
          <a:lstStyle/>
          <a:p>
            <a:pPr marL="0" indent="0" algn="just">
              <a:buNone/>
            </a:pPr>
            <a:r>
              <a:rPr lang="en-US" sz="2000" b="1" i="1" dirty="0" err="1">
                <a:solidFill>
                  <a:srgbClr val="11144F"/>
                </a:solidFill>
                <a:latin typeface="Times New Roman" panose="02020603050405020304" pitchFamily="18" charset="0"/>
                <a:cs typeface="Times New Roman" panose="02020603050405020304" pitchFamily="18" charset="0"/>
              </a:rPr>
              <a:t>Agenţii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economici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indiferent</a:t>
            </a:r>
            <a:r>
              <a:rPr lang="en-US" sz="2000" b="1" i="1" dirty="0">
                <a:solidFill>
                  <a:srgbClr val="11144F"/>
                </a:solidFill>
                <a:latin typeface="Times New Roman" panose="02020603050405020304" pitchFamily="18" charset="0"/>
                <a:cs typeface="Times New Roman" panose="02020603050405020304" pitchFamily="18" charset="0"/>
              </a:rPr>
              <a:t> de forma de </a:t>
            </a:r>
            <a:r>
              <a:rPr lang="en-US" sz="2000" b="1" i="1" dirty="0" err="1">
                <a:solidFill>
                  <a:srgbClr val="11144F"/>
                </a:solidFill>
                <a:latin typeface="Times New Roman" panose="02020603050405020304" pitchFamily="18" charset="0"/>
                <a:cs typeface="Times New Roman" panose="02020603050405020304" pitchFamily="18" charset="0"/>
              </a:rPr>
              <a:t>proprietate</a:t>
            </a:r>
            <a:r>
              <a:rPr lang="en-US" sz="2000" b="1" i="1" dirty="0">
                <a:solidFill>
                  <a:srgbClr val="11144F"/>
                </a:solidFill>
                <a:latin typeface="Times New Roman" panose="02020603050405020304" pitchFamily="18" charset="0"/>
                <a:cs typeface="Times New Roman" panose="02020603050405020304" pitchFamily="18" charset="0"/>
              </a:rPr>
              <a:t>, care </a:t>
            </a:r>
            <a:r>
              <a:rPr lang="en-US" sz="2000" b="1" i="1" dirty="0" err="1">
                <a:solidFill>
                  <a:srgbClr val="11144F"/>
                </a:solidFill>
                <a:latin typeface="Times New Roman" panose="02020603050405020304" pitchFamily="18" charset="0"/>
                <a:cs typeface="Times New Roman" panose="02020603050405020304" pitchFamily="18" charset="0"/>
              </a:rPr>
              <a:t>folosesc</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resursele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acvatice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şi</a:t>
            </a:r>
            <a:r>
              <a:rPr lang="en-US" sz="2000" b="1" i="1" dirty="0">
                <a:solidFill>
                  <a:srgbClr val="11144F"/>
                </a:solidFill>
                <a:latin typeface="Times New Roman" panose="02020603050405020304" pitchFamily="18" charset="0"/>
                <a:cs typeface="Times New Roman" panose="02020603050405020304" pitchFamily="18" charset="0"/>
              </a:rPr>
              <a:t> care </a:t>
            </a:r>
            <a:r>
              <a:rPr lang="en-US" sz="2000" b="1" i="1" dirty="0" err="1">
                <a:solidFill>
                  <a:srgbClr val="11144F"/>
                </a:solidFill>
                <a:latin typeface="Times New Roman" panose="02020603050405020304" pitchFamily="18" charset="0"/>
                <a:cs typeface="Times New Roman" panose="02020603050405020304" pitchFamily="18" charset="0"/>
              </a:rPr>
              <a:t>evacuează</a:t>
            </a:r>
            <a:r>
              <a:rPr lang="en-US" sz="2000" b="1" i="1" dirty="0">
                <a:solidFill>
                  <a:srgbClr val="11144F"/>
                </a:solidFill>
                <a:latin typeface="Times New Roman" panose="02020603050405020304" pitchFamily="18" charset="0"/>
                <a:cs typeface="Times New Roman" panose="02020603050405020304" pitchFamily="18" charset="0"/>
              </a:rPr>
              <a:t> ape </a:t>
            </a:r>
            <a:r>
              <a:rPr lang="en-US" sz="2000" b="1" i="1" dirty="0" err="1">
                <a:solidFill>
                  <a:srgbClr val="11144F"/>
                </a:solidFill>
                <a:latin typeface="Times New Roman" panose="02020603050405020304" pitchFamily="18" charset="0"/>
                <a:cs typeface="Times New Roman" panose="02020603050405020304" pitchFamily="18" charset="0"/>
              </a:rPr>
              <a:t>uzate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sînt</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obligaţi</a:t>
            </a:r>
            <a:r>
              <a:rPr lang="en-US" sz="2000" b="1"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reactualizeze</a:t>
            </a:r>
            <a:r>
              <a:rPr lang="ro-RO" sz="2000" dirty="0" smtClean="0">
                <a:solidFill>
                  <a:srgbClr val="11144F"/>
                </a:solidFill>
                <a:latin typeface="Times New Roman" panose="02020603050405020304" pitchFamily="18" charset="0"/>
                <a:cs typeface="Times New Roman" panose="02020603050405020304" pitchFamily="18" charset="0"/>
              </a:rPr>
              <a:t> mereu </a:t>
            </a:r>
            <a:r>
              <a:rPr lang="en-US" sz="2000" dirty="0" err="1" smtClean="0">
                <a:solidFill>
                  <a:srgbClr val="11144F"/>
                </a:solidFill>
                <a:latin typeface="Times New Roman" panose="02020603050405020304" pitchFamily="18" charset="0"/>
                <a:cs typeface="Times New Roman" panose="02020603050405020304" pitchFamily="18" charset="0"/>
              </a:rPr>
              <a:t>autorizaţiile</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emise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autorităţile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necesarului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locurile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amplasare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barajelor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instanţii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hidrotehnice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albiile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cursurilor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execute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lucrările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recomandate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asigure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preepurarea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reziduale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nivelul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standardelor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înainte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reţeaua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localităţilor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Acumularea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reziduale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rezervoare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numai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acordul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comun</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autorităţilor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administraţiei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locale, al </a:t>
            </a:r>
            <a:r>
              <a:rPr lang="en-US" sz="2000" dirty="0" err="1">
                <a:solidFill>
                  <a:srgbClr val="11144F"/>
                </a:solidFill>
                <a:latin typeface="Times New Roman" panose="02020603050405020304" pitchFamily="18" charset="0"/>
                <a:cs typeface="Times New Roman" panose="02020603050405020304" pitchFamily="18" charset="0"/>
              </a:rPr>
              <a:t>autorităţilor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serviciului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a:t>
            </a:r>
            <a:r>
              <a:rPr lang="en-US" sz="2000" dirty="0">
                <a:solidFill>
                  <a:srgbClr val="11144F"/>
                </a:solidFill>
                <a:latin typeface="Times New Roman" panose="02020603050405020304" pitchFamily="18" charset="0"/>
                <a:cs typeface="Times New Roman" panose="02020603050405020304" pitchFamily="18" charset="0"/>
              </a:rPr>
              <a:t> epidemiologic</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asigura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durabilitatea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apeductelor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în</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scopul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evitării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pierderilor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preîntămpinării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deteriorării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fenomene</a:t>
            </a:r>
            <a:r>
              <a:rPr lang="en-US" sz="2000" dirty="0">
                <a:solidFill>
                  <a:srgbClr val="11144F"/>
                </a:solidFill>
                <a:latin typeface="Times New Roman" panose="02020603050405020304" pitchFamily="18" charset="0"/>
                <a:cs typeface="Times New Roman" panose="02020603050405020304" pitchFamily="18" charset="0"/>
              </a:rPr>
              <a:t> negative;</a:t>
            </a:r>
          </a:p>
          <a:p>
            <a:pPr marL="0" indent="0" algn="just">
              <a:buNone/>
            </a:pP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775761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7776000" cy="4969580"/>
          </a:xfrm>
        </p:spPr>
        <p:txBody>
          <a:bodyPr/>
          <a:lstStyle/>
          <a:p>
            <a:pPr marL="0" indent="0" algn="ctr">
              <a:buNone/>
            </a:pPr>
            <a:r>
              <a:rPr lang="ro-RO" sz="2400" b="1" dirty="0" smtClean="0">
                <a:solidFill>
                  <a:srgbClr val="11144F"/>
                </a:solidFill>
                <a:latin typeface="Times New Roman" panose="02020603050405020304" pitchFamily="18" charset="0"/>
                <a:cs typeface="Times New Roman" panose="02020603050405020304" pitchFamily="18" charset="0"/>
              </a:rPr>
              <a:t>Hotărîrea de Guvern nr. 950 din 25.11.2013 pentru aprobarea Regulamentului privind cerințele de colectare, epurare și deversare a apelor uzate în sistemul de canalizare și/sau în corpurile de apă pentru localitățile urbane și rurale</a:t>
            </a:r>
            <a:r>
              <a:rPr lang="ro-RO" sz="2400" b="1" dirty="0">
                <a:solidFill>
                  <a:srgbClr val="11144F"/>
                </a:solidFill>
                <a:latin typeface="Times New Roman" panose="02020603050405020304" pitchFamily="18" charset="0"/>
                <a:cs typeface="Times New Roman" panose="02020603050405020304" pitchFamily="18" charset="0"/>
              </a:rPr>
              <a:t/>
            </a:r>
            <a:br>
              <a:rPr lang="ro-RO" sz="2400" b="1" dirty="0">
                <a:solidFill>
                  <a:srgbClr val="11144F"/>
                </a:solidFill>
                <a:latin typeface="Times New Roman" panose="02020603050405020304" pitchFamily="18" charset="0"/>
                <a:cs typeface="Times New Roman" panose="02020603050405020304" pitchFamily="18" charset="0"/>
              </a:rPr>
            </a:br>
            <a:r>
              <a:rPr lang="ro-RO" sz="1600" dirty="0" smtClean="0">
                <a:solidFill>
                  <a:srgbClr val="11144F"/>
                </a:solidFill>
                <a:latin typeface="Times New Roman" panose="02020603050405020304" pitchFamily="18" charset="0"/>
                <a:cs typeface="Times New Roman" panose="02020603050405020304" pitchFamily="18" charset="0"/>
              </a:rPr>
              <a:t>(</a:t>
            </a:r>
            <a:r>
              <a:rPr lang="ro-RO" sz="1600" dirty="0" smtClean="0">
                <a:solidFill>
                  <a:srgbClr val="11144F"/>
                </a:solidFill>
                <a:latin typeface="Times New Roman" panose="02020603050405020304" pitchFamily="18" charset="0"/>
                <a:cs typeface="Times New Roman" panose="02020603050405020304" pitchFamily="18" charset="0"/>
                <a:hlinkClick r:id="rId8"/>
              </a:rPr>
              <a:t>https</a:t>
            </a:r>
            <a:r>
              <a:rPr lang="ro-RO" sz="1600" dirty="0">
                <a:solidFill>
                  <a:srgbClr val="11144F"/>
                </a:solidFill>
                <a:latin typeface="Times New Roman" panose="02020603050405020304" pitchFamily="18" charset="0"/>
                <a:cs typeface="Times New Roman" panose="02020603050405020304" pitchFamily="18" charset="0"/>
                <a:hlinkClick r:id="rId8"/>
              </a:rPr>
              <a:t>://</a:t>
            </a:r>
            <a:r>
              <a:rPr lang="ro-RO" sz="1600" dirty="0" smtClean="0">
                <a:solidFill>
                  <a:srgbClr val="11144F"/>
                </a:solidFill>
                <a:latin typeface="Times New Roman" panose="02020603050405020304" pitchFamily="18" charset="0"/>
                <a:cs typeface="Times New Roman" panose="02020603050405020304" pitchFamily="18" charset="0"/>
                <a:hlinkClick r:id="rId8"/>
              </a:rPr>
              <a:t>www.legis.md/cautare/getResults?doc_id=120783&amp;lang=ro</a:t>
            </a:r>
            <a:r>
              <a:rPr lang="ro-RO" sz="1600" dirty="0" smtClean="0">
                <a:solidFill>
                  <a:srgbClr val="11144F"/>
                </a:solidFill>
                <a:latin typeface="Times New Roman" panose="02020603050405020304" pitchFamily="18" charset="0"/>
                <a:cs typeface="Times New Roman" panose="02020603050405020304" pitchFamily="18" charset="0"/>
              </a:rPr>
              <a:t>)</a:t>
            </a:r>
          </a:p>
          <a:p>
            <a:pPr marL="0" indent="0">
              <a:buNone/>
            </a:pPr>
            <a:r>
              <a:rPr lang="en-US" sz="2000" b="1" i="1" dirty="0" err="1">
                <a:solidFill>
                  <a:srgbClr val="11144F"/>
                </a:solidFill>
                <a:latin typeface="Times New Roman" panose="02020603050405020304" pitchFamily="18" charset="0"/>
                <a:cs typeface="Times New Roman" panose="02020603050405020304" pitchFamily="18" charset="0"/>
              </a:rPr>
              <a:t>Colectarea</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şi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evacuarea</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apelor</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uzate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în</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reţelele</a:t>
            </a:r>
            <a:r>
              <a:rPr lang="en-US" sz="2000" b="1" i="1" dirty="0">
                <a:solidFill>
                  <a:srgbClr val="11144F"/>
                </a:solidFill>
                <a:latin typeface="Times New Roman" panose="02020603050405020304" pitchFamily="18" charset="0"/>
                <a:cs typeface="Times New Roman" panose="02020603050405020304" pitchFamily="18" charset="0"/>
              </a:rPr>
              <a:t> de </a:t>
            </a:r>
            <a:r>
              <a:rPr lang="en-US" sz="2000" b="1" i="1" dirty="0" err="1" smtClean="0">
                <a:solidFill>
                  <a:srgbClr val="11144F"/>
                </a:solidFill>
                <a:latin typeface="Times New Roman" panose="02020603050405020304" pitchFamily="18" charset="0"/>
                <a:cs typeface="Times New Roman" panose="02020603050405020304" pitchFamily="18" charset="0"/>
              </a:rPr>
              <a:t>canalizare</a:t>
            </a:r>
            <a:r>
              <a:rPr lang="ro-RO" sz="2000" b="1" i="1" dirty="0">
                <a:solidFill>
                  <a:srgbClr val="11144F"/>
                </a:solidFill>
                <a:latin typeface="Times New Roman" panose="02020603050405020304" pitchFamily="18" charset="0"/>
                <a:cs typeface="Times New Roman" panose="02020603050405020304" pitchFamily="18" charset="0"/>
              </a:rPr>
              <a:t> </a:t>
            </a:r>
            <a:r>
              <a:rPr lang="ro-RO" sz="2000" b="1" i="1" dirty="0" smtClean="0">
                <a:solidFill>
                  <a:srgbClr val="11144F"/>
                </a:solidFill>
                <a:latin typeface="Times New Roman" panose="02020603050405020304" pitchFamily="18" charset="0"/>
                <a:cs typeface="Times New Roman" panose="02020603050405020304" pitchFamily="18" charset="0"/>
              </a:rPr>
              <a:t> </a:t>
            </a:r>
            <a:r>
              <a:rPr lang="en-US" sz="2000" b="1" i="1" dirty="0" smtClean="0">
                <a:solidFill>
                  <a:srgbClr val="11144F"/>
                </a:solidFill>
                <a:latin typeface="Times New Roman" panose="02020603050405020304" pitchFamily="18" charset="0"/>
                <a:cs typeface="Times New Roman" panose="02020603050405020304" pitchFamily="18" charset="0"/>
              </a:rPr>
              <a:t>ale </a:t>
            </a:r>
            <a:r>
              <a:rPr lang="en-US" sz="2000" b="1" i="1" dirty="0" err="1">
                <a:solidFill>
                  <a:srgbClr val="11144F"/>
                </a:solidFill>
                <a:latin typeface="Times New Roman" panose="02020603050405020304" pitchFamily="18" charset="0"/>
                <a:cs typeface="Times New Roman" panose="02020603050405020304" pitchFamily="18" charset="0"/>
              </a:rPr>
              <a:t>localităţilor</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şi</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în</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staţiile</a:t>
            </a:r>
            <a:r>
              <a:rPr lang="en-US" sz="2000" b="1" i="1" dirty="0">
                <a:solidFill>
                  <a:srgbClr val="11144F"/>
                </a:solidFill>
                <a:latin typeface="Times New Roman" panose="02020603050405020304" pitchFamily="18" charset="0"/>
                <a:cs typeface="Times New Roman" panose="02020603050405020304" pitchFamily="18" charset="0"/>
              </a:rPr>
              <a:t> de </a:t>
            </a:r>
            <a:r>
              <a:rPr lang="en-US" sz="2000" b="1" i="1" dirty="0" err="1">
                <a:solidFill>
                  <a:srgbClr val="11144F"/>
                </a:solidFill>
                <a:latin typeface="Times New Roman" panose="02020603050405020304" pitchFamily="18" charset="0"/>
                <a:cs typeface="Times New Roman" panose="02020603050405020304" pitchFamily="18" charset="0"/>
              </a:rPr>
              <a:t>epurare</a:t>
            </a:r>
            <a:endParaRPr lang="en-US" sz="2000" b="1"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acordul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preluare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contractul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furnizare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serviciului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stabilesc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valori</a:t>
            </a:r>
            <a:r>
              <a:rPr lang="en-US" sz="2000" dirty="0">
                <a:solidFill>
                  <a:srgbClr val="11144F"/>
                </a:solidFill>
                <a:latin typeface="Times New Roman" panose="02020603050405020304" pitchFamily="18" charset="0"/>
                <a:cs typeface="Times New Roman" panose="02020603050405020304" pitchFamily="18" charset="0"/>
              </a:rPr>
              <a:t> ale CMA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mici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decât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prevăzute</a:t>
            </a:r>
            <a:r>
              <a:rPr lang="en-US"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de </a:t>
            </a:r>
            <a:r>
              <a:rPr lang="en-US" sz="2000" dirty="0" err="1" smtClean="0">
                <a:solidFill>
                  <a:srgbClr val="11144F"/>
                </a:solidFill>
                <a:latin typeface="Times New Roman" panose="02020603050405020304" pitchFamily="18" charset="0"/>
                <a:cs typeface="Times New Roman" panose="02020603050405020304" pitchFamily="18" charset="0"/>
              </a:rPr>
              <a:t>prezentul</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Regulament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încărcării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existente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poluanţi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încărcării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a:t>
            </a:r>
            <a:endParaRPr lang="ro-RO" sz="2000" b="1" dirty="0" smtClean="0">
              <a:solidFill>
                <a:srgbClr val="11144F"/>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1053044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999" y="1432874"/>
            <a:ext cx="7837831" cy="4831126"/>
          </a:xfrm>
        </p:spPr>
        <p:txBody>
          <a:bodyPr/>
          <a:lstStyle/>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Consumatorii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alţii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decât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casnici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evacuează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sistemul</a:t>
            </a:r>
            <a:r>
              <a:rPr lang="en-US" sz="2400" dirty="0">
                <a:solidFill>
                  <a:srgbClr val="11144F"/>
                </a:solidFill>
                <a:latin typeface="Times New Roman" panose="02020603050405020304" pitchFamily="18" charset="0"/>
                <a:cs typeface="Times New Roman" panose="02020603050405020304" pitchFamily="18" charset="0"/>
              </a:rPr>
              <a:t> public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racorduri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individuale</a:t>
            </a:r>
            <a:r>
              <a:rPr lang="en-US" sz="2400" dirty="0">
                <a:solidFill>
                  <a:srgbClr val="11144F"/>
                </a:solidFill>
                <a:latin typeface="Times New Roman" panose="02020603050405020304" pitchFamily="18" charset="0"/>
                <a:cs typeface="Times New Roman" panose="02020603050405020304" pitchFamily="18" charset="0"/>
              </a:rPr>
              <a:t>, separate de </a:t>
            </a:r>
            <a:r>
              <a:rPr lang="en-US" sz="2400" dirty="0" err="1">
                <a:solidFill>
                  <a:srgbClr val="11144F"/>
                </a:solidFill>
                <a:latin typeface="Times New Roman" panose="02020603050405020304" pitchFamily="18" charset="0"/>
                <a:cs typeface="Times New Roman" panose="02020603050405020304" pitchFamily="18" charset="0"/>
              </a:rPr>
              <a:t>reţelele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care </a:t>
            </a:r>
            <a:r>
              <a:rPr lang="en-US" sz="2400" dirty="0" err="1">
                <a:solidFill>
                  <a:srgbClr val="11144F"/>
                </a:solidFill>
                <a:latin typeface="Times New Roman" panose="02020603050405020304" pitchFamily="18" charset="0"/>
                <a:cs typeface="Times New Roman" panose="02020603050405020304" pitchFamily="18" charset="0"/>
              </a:rPr>
              <a:t>evacuează</a:t>
            </a:r>
            <a:r>
              <a:rPr lang="en-US" sz="2400" dirty="0">
                <a:solidFill>
                  <a:srgbClr val="11144F"/>
                </a:solidFill>
                <a:latin typeface="Times New Roman" panose="02020603050405020304" pitchFamily="18" charset="0"/>
                <a:cs typeface="Times New Roman" panose="02020603050405020304" pitchFamily="18" charset="0"/>
              </a:rPr>
              <a:t> ape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alţi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consumatori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reţelele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aflate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proprietatea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autorităţilor</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instituţiilor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construite</a:t>
            </a:r>
            <a:r>
              <a:rPr lang="en-US" sz="2400" dirty="0">
                <a:solidFill>
                  <a:srgbClr val="11144F"/>
                </a:solidFill>
                <a:latin typeface="Times New Roman" panose="02020603050405020304" pitchFamily="18" charset="0"/>
                <a:cs typeface="Times New Roman" panose="02020603050405020304" pitchFamily="18" charset="0"/>
              </a:rPr>
              <a:t> conform </a:t>
            </a:r>
            <a:r>
              <a:rPr lang="en-US" sz="2400" dirty="0" err="1">
                <a:solidFill>
                  <a:srgbClr val="11144F"/>
                </a:solidFill>
                <a:latin typeface="Times New Roman" panose="02020603050405020304" pitchFamily="18" charset="0"/>
                <a:cs typeface="Times New Roman" panose="02020603050405020304" pitchFamily="18" charset="0"/>
              </a:rPr>
              <a:t>standardelor</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La </a:t>
            </a:r>
            <a:r>
              <a:rPr lang="en-US" sz="2400" dirty="0" err="1">
                <a:solidFill>
                  <a:srgbClr val="11144F"/>
                </a:solidFill>
                <a:latin typeface="Times New Roman" panose="02020603050405020304" pitchFamily="18" charset="0"/>
                <a:cs typeface="Times New Roman" panose="02020603050405020304" pitchFamily="18" charset="0"/>
              </a:rPr>
              <a:t>hotarul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delimitării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reţelelor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consumatorilor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alţii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decât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casnici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cele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operatorului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afara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terenului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aflat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proprietatea</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posesia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folosinţa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acestora</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amplasează</a:t>
            </a:r>
            <a:r>
              <a:rPr lang="en-US" sz="2400" dirty="0">
                <a:solidFill>
                  <a:srgbClr val="11144F"/>
                </a:solidFill>
                <a:latin typeface="Times New Roman" panose="02020603050405020304" pitchFamily="18" charset="0"/>
                <a:cs typeface="Times New Roman" panose="02020603050405020304" pitchFamily="18" charset="0"/>
              </a:rPr>
              <a:t> un </a:t>
            </a:r>
            <a:r>
              <a:rPr lang="en-US" sz="2400" dirty="0" err="1">
                <a:solidFill>
                  <a:srgbClr val="11144F"/>
                </a:solidFill>
                <a:latin typeface="Times New Roman" panose="02020603050405020304" pitchFamily="18" charset="0"/>
                <a:cs typeface="Times New Roman" panose="02020603050405020304" pitchFamily="18" charset="0"/>
              </a:rPr>
              <a:t>punct</a:t>
            </a:r>
            <a:r>
              <a:rPr lang="en-US" sz="2400" dirty="0">
                <a:solidFill>
                  <a:srgbClr val="11144F"/>
                </a:solidFill>
                <a:latin typeface="Times New Roman" panose="02020603050405020304" pitchFamily="18" charset="0"/>
                <a:cs typeface="Times New Roman" panose="02020603050405020304" pitchFamily="18" charset="0"/>
              </a:rPr>
              <a:t> de control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prelevarea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probelor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uzată</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089369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404595"/>
            <a:ext cx="7776000" cy="4859406"/>
          </a:xfrm>
        </p:spPr>
        <p:txBody>
          <a:bodyPr/>
          <a:lstStyle/>
          <a:p>
            <a:pPr marL="0" indent="0" algn="just">
              <a:buNone/>
            </a:pPr>
            <a:r>
              <a:rPr lang="en-US" sz="2100" dirty="0" err="1" smtClean="0">
                <a:solidFill>
                  <a:srgbClr val="11144F"/>
                </a:solidFill>
                <a:latin typeface="Times New Roman" panose="02020603050405020304" pitchFamily="18" charset="0"/>
                <a:cs typeface="Times New Roman" panose="02020603050405020304" pitchFamily="18" charset="0"/>
              </a:rPr>
              <a:t>Consumatorii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alţii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decât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cei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casnici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efectuează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preepurarea</a:t>
            </a:r>
            <a:r>
              <a:rPr lang="en-US" sz="2100" dirty="0">
                <a:solidFill>
                  <a:srgbClr val="11144F"/>
                </a:solidFill>
                <a:latin typeface="Times New Roman" panose="02020603050405020304" pitchFamily="18" charset="0"/>
                <a:cs typeface="Times New Roman" panose="02020603050405020304" pitchFamily="18" charset="0"/>
              </a:rPr>
              <a:t>/</a:t>
            </a:r>
            <a:r>
              <a:rPr lang="en-US" sz="2100" dirty="0" err="1">
                <a:solidFill>
                  <a:srgbClr val="11144F"/>
                </a:solidFill>
                <a:latin typeface="Times New Roman" panose="02020603050405020304" pitchFamily="18" charset="0"/>
                <a:cs typeface="Times New Roman" panose="02020603050405020304" pitchFamily="18" charset="0"/>
              </a:rPr>
              <a:t>epurarea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astfel</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încât</a:t>
            </a:r>
            <a:r>
              <a:rPr lang="en-US" sz="2100" dirty="0">
                <a:solidFill>
                  <a:srgbClr val="11144F"/>
                </a:solidFill>
                <a:latin typeface="Times New Roman" panose="02020603050405020304" pitchFamily="18" charset="0"/>
                <a:cs typeface="Times New Roman" panose="02020603050405020304" pitchFamily="18" charset="0"/>
              </a:rPr>
              <a:t> la </a:t>
            </a:r>
            <a:r>
              <a:rPr lang="en-US" sz="2100" dirty="0" err="1">
                <a:solidFill>
                  <a:srgbClr val="11144F"/>
                </a:solidFill>
                <a:latin typeface="Times New Roman" panose="02020603050405020304" pitchFamily="18" charset="0"/>
                <a:cs typeface="Times New Roman" panose="02020603050405020304" pitchFamily="18" charset="0"/>
              </a:rPr>
              <a:t>evacuarea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acestora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sistemul</a:t>
            </a:r>
            <a:r>
              <a:rPr lang="en-US" sz="2100" dirty="0">
                <a:solidFill>
                  <a:srgbClr val="11144F"/>
                </a:solidFill>
                <a:latin typeface="Times New Roman" panose="02020603050405020304" pitchFamily="18" charset="0"/>
                <a:cs typeface="Times New Roman" panose="02020603050405020304" pitchFamily="18" charset="0"/>
              </a:rPr>
              <a:t> public de </a:t>
            </a:r>
            <a:r>
              <a:rPr lang="en-US" sz="2100" dirty="0" err="1">
                <a:solidFill>
                  <a:srgbClr val="11144F"/>
                </a:solidFill>
                <a:latin typeface="Times New Roman" panose="02020603050405020304" pitchFamily="18" charset="0"/>
                <a:cs typeface="Times New Roman" panose="02020603050405020304" pitchFamily="18" charset="0"/>
              </a:rPr>
              <a:t>canalizare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punctul</a:t>
            </a:r>
            <a:r>
              <a:rPr lang="en-US" sz="2100" dirty="0">
                <a:solidFill>
                  <a:srgbClr val="11144F"/>
                </a:solidFill>
                <a:latin typeface="Times New Roman" panose="02020603050405020304" pitchFamily="18" charset="0"/>
                <a:cs typeface="Times New Roman" panose="02020603050405020304" pitchFamily="18" charset="0"/>
              </a:rPr>
              <a:t> de control, </a:t>
            </a:r>
            <a:r>
              <a:rPr lang="en-US" sz="2100" dirty="0" err="1">
                <a:solidFill>
                  <a:srgbClr val="11144F"/>
                </a:solidFill>
                <a:latin typeface="Times New Roman" panose="02020603050405020304" pitchFamily="18" charset="0"/>
                <a:cs typeface="Times New Roman" panose="02020603050405020304" pitchFamily="18" charset="0"/>
              </a:rPr>
              <a:t>să</a:t>
            </a:r>
            <a:r>
              <a:rPr lang="en-US" sz="2100" dirty="0">
                <a:solidFill>
                  <a:srgbClr val="11144F"/>
                </a:solidFill>
                <a:latin typeface="Times New Roman" panose="02020603050405020304" pitchFamily="18" charset="0"/>
                <a:cs typeface="Times New Roman" panose="02020603050405020304" pitchFamily="18" charset="0"/>
              </a:rPr>
              <a:t> fie </a:t>
            </a:r>
            <a:r>
              <a:rPr lang="en-US" sz="2100" dirty="0" err="1">
                <a:solidFill>
                  <a:srgbClr val="11144F"/>
                </a:solidFill>
                <a:latin typeface="Times New Roman" panose="02020603050405020304" pitchFamily="18" charset="0"/>
                <a:cs typeface="Times New Roman" panose="02020603050405020304" pitchFamily="18" charset="0"/>
              </a:rPr>
              <a:t>asigurată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respectarea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valorilor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admisibile</a:t>
            </a:r>
            <a:r>
              <a:rPr lang="en-US" sz="2100" dirty="0">
                <a:solidFill>
                  <a:srgbClr val="11144F"/>
                </a:solidFill>
                <a:latin typeface="Times New Roman" panose="02020603050405020304" pitchFamily="18" charset="0"/>
                <a:cs typeface="Times New Roman" panose="02020603050405020304" pitchFamily="18" charset="0"/>
              </a:rPr>
              <a:t> ale </a:t>
            </a:r>
            <a:r>
              <a:rPr lang="en-US" sz="2100" dirty="0" err="1">
                <a:solidFill>
                  <a:srgbClr val="11144F"/>
                </a:solidFill>
                <a:latin typeface="Times New Roman" panose="02020603050405020304" pitchFamily="18" charset="0"/>
                <a:cs typeface="Times New Roman" panose="02020603050405020304" pitchFamily="18" charset="0"/>
              </a:rPr>
              <a:t>parametrilor</a:t>
            </a:r>
            <a:r>
              <a:rPr lang="en-US" sz="2100" dirty="0">
                <a:solidFill>
                  <a:srgbClr val="11144F"/>
                </a:solidFill>
                <a:latin typeface="Times New Roman" panose="02020603050405020304" pitchFamily="18" charset="0"/>
                <a:cs typeface="Times New Roman" panose="02020603050405020304" pitchFamily="18" charset="0"/>
              </a:rPr>
              <a:t>/</a:t>
            </a:r>
            <a:r>
              <a:rPr lang="en-US" sz="2100" dirty="0" err="1">
                <a:solidFill>
                  <a:srgbClr val="11144F"/>
                </a:solidFill>
                <a:latin typeface="Times New Roman" panose="02020603050405020304" pitchFamily="18" charset="0"/>
                <a:cs typeface="Times New Roman" panose="02020603050405020304" pitchFamily="18" charset="0"/>
              </a:rPr>
              <a:t>indicatorilor</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calitate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stabilite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avizul</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racordare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respectiv</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acordul</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preluare</a:t>
            </a:r>
            <a:r>
              <a:rPr lang="en-US" sz="2100" dirty="0">
                <a:solidFill>
                  <a:srgbClr val="11144F"/>
                </a:solidFill>
                <a:latin typeface="Times New Roman" panose="02020603050405020304" pitchFamily="18" charset="0"/>
                <a:cs typeface="Times New Roman" panose="02020603050405020304" pitchFamily="18" charset="0"/>
              </a:rPr>
              <a:t>, care se </a:t>
            </a:r>
            <a:r>
              <a:rPr lang="en-US" sz="2100" dirty="0" err="1">
                <a:solidFill>
                  <a:srgbClr val="11144F"/>
                </a:solidFill>
                <a:latin typeface="Times New Roman" panose="02020603050405020304" pitchFamily="18" charset="0"/>
                <a:cs typeface="Times New Roman" panose="02020603050405020304" pitchFamily="18" charset="0"/>
              </a:rPr>
              <a:t>anexează</a:t>
            </a:r>
            <a:r>
              <a:rPr lang="en-US" sz="2100" dirty="0">
                <a:solidFill>
                  <a:srgbClr val="11144F"/>
                </a:solidFill>
                <a:latin typeface="Times New Roman" panose="02020603050405020304" pitchFamily="18" charset="0"/>
                <a:cs typeface="Times New Roman" panose="02020603050405020304" pitchFamily="18" charset="0"/>
              </a:rPr>
              <a:t> la </a:t>
            </a:r>
            <a:r>
              <a:rPr lang="en-US" sz="2100" dirty="0" err="1">
                <a:solidFill>
                  <a:srgbClr val="11144F"/>
                </a:solidFill>
                <a:latin typeface="Times New Roman" panose="02020603050405020304" pitchFamily="18" charset="0"/>
                <a:cs typeface="Times New Roman" panose="02020603050405020304" pitchFamily="18" charset="0"/>
              </a:rPr>
              <a:t>contractul</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furnizare</a:t>
            </a:r>
            <a:r>
              <a:rPr lang="en-US" sz="2100" dirty="0">
                <a:solidFill>
                  <a:srgbClr val="11144F"/>
                </a:solidFill>
                <a:latin typeface="Times New Roman" panose="02020603050405020304" pitchFamily="18" charset="0"/>
                <a:cs typeface="Times New Roman" panose="02020603050405020304" pitchFamily="18" charset="0"/>
              </a:rPr>
              <a:t>/</a:t>
            </a:r>
            <a:r>
              <a:rPr lang="en-US" sz="2100" dirty="0" err="1">
                <a:solidFill>
                  <a:srgbClr val="11144F"/>
                </a:solidFill>
                <a:latin typeface="Times New Roman" panose="02020603050405020304" pitchFamily="18" charset="0"/>
                <a:cs typeface="Times New Roman" panose="02020603050405020304" pitchFamily="18" charset="0"/>
              </a:rPr>
              <a:t>prestare</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serviciului</a:t>
            </a:r>
            <a:r>
              <a:rPr lang="en-US" sz="2100" dirty="0">
                <a:solidFill>
                  <a:srgbClr val="11144F"/>
                </a:solidFill>
                <a:latin typeface="Times New Roman" panose="02020603050405020304" pitchFamily="18" charset="0"/>
                <a:cs typeface="Times New Roman" panose="02020603050405020304" pitchFamily="18" charset="0"/>
              </a:rPr>
              <a:t> public de </a:t>
            </a:r>
            <a:r>
              <a:rPr lang="en-US" sz="2100" dirty="0" err="1">
                <a:solidFill>
                  <a:srgbClr val="11144F"/>
                </a:solidFill>
                <a:latin typeface="Times New Roman" panose="02020603050405020304" pitchFamily="18" charset="0"/>
                <a:cs typeface="Times New Roman" panose="02020603050405020304" pitchFamily="18" charset="0"/>
              </a:rPr>
              <a:t>alimentare</a:t>
            </a:r>
            <a:r>
              <a:rPr lang="en-US" sz="2100" dirty="0">
                <a:solidFill>
                  <a:srgbClr val="11144F"/>
                </a:solidFill>
                <a:latin typeface="Times New Roman" panose="02020603050405020304" pitchFamily="18" charset="0"/>
                <a:cs typeface="Times New Roman" panose="02020603050405020304" pitchFamily="18" charset="0"/>
              </a:rPr>
              <a:t> cu </a:t>
            </a:r>
            <a:r>
              <a:rPr lang="en-US" sz="2100" dirty="0" err="1">
                <a:solidFill>
                  <a:srgbClr val="11144F"/>
                </a:solidFill>
                <a:latin typeface="Times New Roman" panose="02020603050405020304" pitchFamily="18" charset="0"/>
                <a:cs typeface="Times New Roman" panose="02020603050405020304" pitchFamily="18" charset="0"/>
              </a:rPr>
              <a:t>apă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canalizare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iar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cazul</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lipsei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acestor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acte</a:t>
            </a:r>
            <a:r>
              <a:rPr lang="en-US" sz="2100" dirty="0">
                <a:solidFill>
                  <a:srgbClr val="11144F"/>
                </a:solidFill>
                <a:latin typeface="Times New Roman" panose="02020603050405020304" pitchFamily="18" charset="0"/>
                <a:cs typeface="Times New Roman" panose="02020603050405020304" pitchFamily="18" charset="0"/>
              </a:rPr>
              <a:t> se </a:t>
            </a:r>
            <a:r>
              <a:rPr lang="en-US" sz="2100" dirty="0" err="1">
                <a:solidFill>
                  <a:srgbClr val="11144F"/>
                </a:solidFill>
                <a:latin typeface="Times New Roman" panose="02020603050405020304" pitchFamily="18" charset="0"/>
                <a:cs typeface="Times New Roman" panose="02020603050405020304" pitchFamily="18" charset="0"/>
              </a:rPr>
              <a:t>asigură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respectarea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acestor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valori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admisibile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stabilite</a:t>
            </a:r>
            <a:r>
              <a:rPr lang="en-US" sz="2100" dirty="0">
                <a:solidFill>
                  <a:srgbClr val="11144F"/>
                </a:solidFill>
                <a:latin typeface="Times New Roman" panose="02020603050405020304" pitchFamily="18" charset="0"/>
                <a:cs typeface="Times New Roman" panose="02020603050405020304" pitchFamily="18" charset="0"/>
              </a:rPr>
              <a:t> </a:t>
            </a:r>
            <a:r>
              <a:rPr lang="ro-RO" sz="2100" dirty="0" smtClean="0">
                <a:solidFill>
                  <a:srgbClr val="11144F"/>
                </a:solidFill>
                <a:latin typeface="Times New Roman" panose="02020603050405020304" pitchFamily="18" charset="0"/>
                <a:cs typeface="Times New Roman" panose="02020603050405020304" pitchFamily="18" charset="0"/>
              </a:rPr>
              <a:t>de </a:t>
            </a:r>
            <a:r>
              <a:rPr lang="en-US" sz="2100" dirty="0" err="1" smtClean="0">
                <a:solidFill>
                  <a:srgbClr val="11144F"/>
                </a:solidFill>
                <a:latin typeface="Times New Roman" panose="02020603050405020304" pitchFamily="18" charset="0"/>
                <a:cs typeface="Times New Roman" panose="02020603050405020304" pitchFamily="18" charset="0"/>
              </a:rPr>
              <a:t>prezentul</a:t>
            </a:r>
            <a:r>
              <a:rPr lang="en-US" sz="2100" dirty="0" smtClean="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Regulament</a:t>
            </a:r>
            <a:r>
              <a:rPr lang="en-US" sz="21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100" dirty="0">
                <a:solidFill>
                  <a:srgbClr val="11144F"/>
                </a:solidFill>
                <a:latin typeface="Times New Roman" panose="02020603050405020304" pitchFamily="18" charset="0"/>
                <a:cs typeface="Times New Roman" panose="02020603050405020304" pitchFamily="18" charset="0"/>
              </a:rPr>
              <a:t>CMA a </a:t>
            </a:r>
            <a:r>
              <a:rPr lang="en-US" sz="2100" dirty="0" err="1">
                <a:solidFill>
                  <a:srgbClr val="11144F"/>
                </a:solidFill>
                <a:latin typeface="Times New Roman" panose="02020603050405020304" pitchFamily="18" charset="0"/>
                <a:cs typeface="Times New Roman" panose="02020603050405020304" pitchFamily="18" charset="0"/>
              </a:rPr>
              <a:t>poluanţilor</a:t>
            </a:r>
            <a:r>
              <a:rPr lang="en-US" sz="2100" dirty="0">
                <a:solidFill>
                  <a:srgbClr val="11144F"/>
                </a:solidFill>
                <a:latin typeface="Times New Roman" panose="02020603050405020304" pitchFamily="18" charset="0"/>
                <a:cs typeface="Times New Roman" panose="02020603050405020304" pitchFamily="18" charset="0"/>
              </a:rPr>
              <a:t> din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sistemul</a:t>
            </a:r>
            <a:r>
              <a:rPr lang="en-US" sz="2100" dirty="0">
                <a:solidFill>
                  <a:srgbClr val="11144F"/>
                </a:solidFill>
                <a:latin typeface="Times New Roman" panose="02020603050405020304" pitchFamily="18" charset="0"/>
                <a:cs typeface="Times New Roman" panose="02020603050405020304" pitchFamily="18" charset="0"/>
              </a:rPr>
              <a:t> public de </a:t>
            </a:r>
            <a:r>
              <a:rPr lang="en-US" sz="2100" dirty="0" err="1">
                <a:solidFill>
                  <a:srgbClr val="11144F"/>
                </a:solidFill>
                <a:latin typeface="Times New Roman" panose="02020603050405020304" pitchFamily="18" charset="0"/>
                <a:cs typeface="Times New Roman" panose="02020603050405020304" pitchFamily="18" charset="0"/>
              </a:rPr>
              <a:t>canalizare</a:t>
            </a:r>
            <a:r>
              <a:rPr lang="en-US" sz="2100" dirty="0">
                <a:solidFill>
                  <a:srgbClr val="11144F"/>
                </a:solidFill>
                <a:latin typeface="Times New Roman" panose="02020603050405020304" pitchFamily="18" charset="0"/>
                <a:cs typeface="Times New Roman" panose="02020603050405020304" pitchFamily="18" charset="0"/>
              </a:rPr>
              <a:t> se </a:t>
            </a:r>
            <a:r>
              <a:rPr lang="en-US" sz="2100" dirty="0" err="1">
                <a:solidFill>
                  <a:srgbClr val="11144F"/>
                </a:solidFill>
                <a:latin typeface="Times New Roman" panose="02020603050405020304" pitchFamily="18" charset="0"/>
                <a:cs typeface="Times New Roman" panose="02020603050405020304" pitchFamily="18" charset="0"/>
              </a:rPr>
              <a:t>determină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fiecare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consumator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parte, </a:t>
            </a:r>
            <a:r>
              <a:rPr lang="en-US" sz="2100" dirty="0" err="1">
                <a:solidFill>
                  <a:srgbClr val="11144F"/>
                </a:solidFill>
                <a:latin typeface="Times New Roman" panose="02020603050405020304" pitchFamily="18" charset="0"/>
                <a:cs typeface="Times New Roman" panose="02020603050405020304" pitchFamily="18" charset="0"/>
              </a:rPr>
              <a:t>luând</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considerare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prevederile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metodologiei</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calcul</a:t>
            </a:r>
            <a:r>
              <a:rPr lang="en-US" sz="2100" dirty="0">
                <a:solidFill>
                  <a:srgbClr val="11144F"/>
                </a:solidFill>
                <a:latin typeface="Times New Roman" panose="02020603050405020304" pitchFamily="18" charset="0"/>
                <a:cs typeface="Times New Roman" panose="02020603050405020304" pitchFamily="18" charset="0"/>
              </a:rPr>
              <a:t> a CMA a </a:t>
            </a:r>
            <a:r>
              <a:rPr lang="en-US" sz="2100" dirty="0" err="1">
                <a:solidFill>
                  <a:srgbClr val="11144F"/>
                </a:solidFill>
                <a:latin typeface="Times New Roman" panose="02020603050405020304" pitchFamily="18" charset="0"/>
                <a:cs typeface="Times New Roman" panose="02020603050405020304" pitchFamily="18" charset="0"/>
              </a:rPr>
              <a:t>substanţelor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poluante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evacuate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sistemul</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canalizare</a:t>
            </a:r>
            <a:r>
              <a:rPr lang="en-US" sz="2100" dirty="0">
                <a:solidFill>
                  <a:srgbClr val="11144F"/>
                </a:solidFill>
                <a:latin typeface="Times New Roman" panose="02020603050405020304" pitchFamily="18" charset="0"/>
                <a:cs typeface="Times New Roman" panose="02020603050405020304" pitchFamily="18" charset="0"/>
              </a:rPr>
              <a:t> al </a:t>
            </a:r>
            <a:r>
              <a:rPr lang="en-US" sz="2100" dirty="0" err="1" smtClean="0">
                <a:solidFill>
                  <a:srgbClr val="11144F"/>
                </a:solidFill>
                <a:latin typeface="Times New Roman" panose="02020603050405020304" pitchFamily="18" charset="0"/>
                <a:cs typeface="Times New Roman" panose="02020603050405020304" pitchFamily="18" charset="0"/>
              </a:rPr>
              <a:t>localităţii</a:t>
            </a:r>
            <a:r>
              <a:rPr lang="ro-RO" sz="2100" dirty="0">
                <a:solidFill>
                  <a:srgbClr val="11144F"/>
                </a:solidFill>
                <a:latin typeface="Times New Roman" panose="02020603050405020304" pitchFamily="18" charset="0"/>
                <a:cs typeface="Times New Roman" panose="02020603050405020304" pitchFamily="18" charset="0"/>
              </a:rPr>
              <a:t>.</a:t>
            </a:r>
            <a:endParaRPr lang="en-US" sz="21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81034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4462" y="1294421"/>
            <a:ext cx="8156110" cy="4969580"/>
          </a:xfrm>
        </p:spPr>
        <p:txBody>
          <a:bodyPr/>
          <a:lstStyle/>
          <a:p>
            <a:pPr marL="0" indent="0" algn="just">
              <a:buNone/>
            </a:pPr>
            <a:r>
              <a:rPr lang="en-US" sz="2000" i="1" dirty="0" err="1">
                <a:solidFill>
                  <a:srgbClr val="11144F"/>
                </a:solidFill>
                <a:latin typeface="Times New Roman" panose="02020603050405020304" pitchFamily="18" charset="0"/>
                <a:cs typeface="Times New Roman" panose="02020603050405020304" pitchFamily="18" charset="0"/>
              </a:rPr>
              <a:t>Evacuarea</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apelor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uzate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în</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reţelele</a:t>
            </a:r>
            <a:r>
              <a:rPr lang="en-US" sz="2000" i="1" dirty="0">
                <a:solidFill>
                  <a:srgbClr val="11144F"/>
                </a:solidFill>
                <a:latin typeface="Times New Roman" panose="02020603050405020304" pitchFamily="18" charset="0"/>
                <a:cs typeface="Times New Roman" panose="02020603050405020304" pitchFamily="18" charset="0"/>
              </a:rPr>
              <a:t> de </a:t>
            </a:r>
            <a:r>
              <a:rPr lang="en-US" sz="2000" i="1" dirty="0" err="1">
                <a:solidFill>
                  <a:srgbClr val="11144F"/>
                </a:solidFill>
                <a:latin typeface="Times New Roman" panose="02020603050405020304" pitchFamily="18" charset="0"/>
                <a:cs typeface="Times New Roman" panose="02020603050405020304" pitchFamily="18" charset="0"/>
              </a:rPr>
              <a:t>canalizare</a:t>
            </a:r>
            <a:r>
              <a:rPr lang="en-US" sz="2000" i="1" dirty="0">
                <a:solidFill>
                  <a:srgbClr val="11144F"/>
                </a:solidFill>
                <a:latin typeface="Times New Roman" panose="02020603050405020304" pitchFamily="18" charset="0"/>
                <a:cs typeface="Times New Roman" panose="02020603050405020304" pitchFamily="18" charset="0"/>
              </a:rPr>
              <a:t> ale </a:t>
            </a:r>
            <a:r>
              <a:rPr lang="en-US" sz="2000" i="1" dirty="0" err="1">
                <a:solidFill>
                  <a:srgbClr val="11144F"/>
                </a:solidFill>
                <a:latin typeface="Times New Roman" panose="02020603050405020304" pitchFamily="18" charset="0"/>
                <a:cs typeface="Times New Roman" panose="02020603050405020304" pitchFamily="18" charset="0"/>
              </a:rPr>
              <a:t>localităţilor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este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permisa</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numai</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dacă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prin</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aceasta</a:t>
            </a:r>
            <a:r>
              <a:rPr lang="en-US" sz="2000"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nu se </a:t>
            </a:r>
            <a:r>
              <a:rPr lang="en-US" sz="2000" dirty="0" err="1">
                <a:solidFill>
                  <a:srgbClr val="11144F"/>
                </a:solidFill>
                <a:latin typeface="Times New Roman" panose="02020603050405020304" pitchFamily="18" charset="0"/>
                <a:cs typeface="Times New Roman" panose="02020603050405020304" pitchFamily="18" charset="0"/>
              </a:rPr>
              <a:t>aduc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prejudicii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igienei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sănătăţii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personalului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exploatează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b)</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nu </a:t>
            </a:r>
            <a:r>
              <a:rPr lang="en-US" sz="2000" dirty="0">
                <a:solidFill>
                  <a:srgbClr val="11144F"/>
                </a:solidFill>
                <a:latin typeface="Times New Roman" panose="02020603050405020304" pitchFamily="18" charset="0"/>
                <a:cs typeface="Times New Roman" panose="02020603050405020304" pitchFamily="18" charset="0"/>
              </a:rPr>
              <a:t>se </a:t>
            </a:r>
            <a:r>
              <a:rPr lang="en-US" sz="2000" dirty="0" err="1">
                <a:solidFill>
                  <a:srgbClr val="11144F"/>
                </a:solidFill>
                <a:latin typeface="Times New Roman" panose="02020603050405020304" pitchFamily="18" charset="0"/>
                <a:cs typeface="Times New Roman" panose="02020603050405020304" pitchFamily="18" charset="0"/>
              </a:rPr>
              <a:t>diminuează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depuneri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capacitatea</a:t>
            </a:r>
            <a:r>
              <a:rPr lang="en-US" sz="2000" dirty="0">
                <a:solidFill>
                  <a:srgbClr val="11144F"/>
                </a:solidFill>
                <a:latin typeface="Times New Roman" panose="02020603050405020304" pitchFamily="18" charset="0"/>
                <a:cs typeface="Times New Roman" panose="02020603050405020304" pitchFamily="18" charset="0"/>
              </a:rPr>
              <a:t> de transport a </a:t>
            </a:r>
            <a:r>
              <a:rPr lang="en-US" sz="2000" dirty="0" err="1">
                <a:solidFill>
                  <a:srgbClr val="11144F"/>
                </a:solidFill>
                <a:latin typeface="Times New Roman" panose="02020603050405020304" pitchFamily="18" charset="0"/>
                <a:cs typeface="Times New Roman" panose="02020603050405020304" pitchFamily="18" charset="0"/>
              </a:rPr>
              <a:t>conductelor</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canalelor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colectoare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nu se </a:t>
            </a:r>
            <a:r>
              <a:rPr lang="en-US" sz="2000" dirty="0" err="1">
                <a:solidFill>
                  <a:srgbClr val="11144F"/>
                </a:solidFill>
                <a:latin typeface="Times New Roman" panose="02020603050405020304" pitchFamily="18" charset="0"/>
                <a:cs typeface="Times New Roman" panose="02020603050405020304" pitchFamily="18" charset="0"/>
              </a:rPr>
              <a:t>degradează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construcţiile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reţelelor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staţiilor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echipamentelor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asociate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d) nu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perturbate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tratare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nămolurilor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nu se </a:t>
            </a:r>
            <a:r>
              <a:rPr lang="en-US" sz="2000" dirty="0" err="1">
                <a:solidFill>
                  <a:srgbClr val="11144F"/>
                </a:solidFill>
                <a:latin typeface="Times New Roman" panose="02020603050405020304" pitchFamily="18" charset="0"/>
                <a:cs typeface="Times New Roman" panose="02020603050405020304" pitchFamily="18" charset="0"/>
              </a:rPr>
              <a:t>diminuează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capacitatea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prelucrare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e) nu se </a:t>
            </a:r>
            <a:r>
              <a:rPr lang="en-US" sz="2000" dirty="0" err="1">
                <a:solidFill>
                  <a:srgbClr val="11144F"/>
                </a:solidFill>
                <a:latin typeface="Times New Roman" panose="02020603050405020304" pitchFamily="18" charset="0"/>
                <a:cs typeface="Times New Roman" panose="02020603050405020304" pitchFamily="18" charset="0"/>
              </a:rPr>
              <a:t>creează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pericol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explozie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f) nu se </a:t>
            </a:r>
            <a:r>
              <a:rPr lang="en-US" sz="2000" dirty="0" err="1">
                <a:solidFill>
                  <a:srgbClr val="11144F"/>
                </a:solidFill>
                <a:latin typeface="Times New Roman" panose="02020603050405020304" pitchFamily="18" charset="0"/>
                <a:cs typeface="Times New Roman" panose="02020603050405020304" pitchFamily="18" charset="0"/>
              </a:rPr>
              <a:t>afectează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6026412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612741" y="1385741"/>
            <a:ext cx="8220173" cy="5043340"/>
          </a:xfrm>
        </p:spPr>
        <p:txBody>
          <a:bodyPr/>
          <a:lstStyle/>
          <a:p>
            <a:pPr marL="0" indent="0">
              <a:buNone/>
            </a:pPr>
            <a:r>
              <a:rPr lang="en-US" sz="2400" b="1" dirty="0" err="1">
                <a:solidFill>
                  <a:srgbClr val="11144F"/>
                </a:solidFill>
                <a:latin typeface="Times New Roman" panose="02020603050405020304" pitchFamily="18" charset="0"/>
                <a:cs typeface="Times New Roman" panose="02020603050405020304" pitchFamily="18" charset="0"/>
              </a:rPr>
              <a:t>Inspectoratul</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realizează</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funcțiile</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stabilite</a:t>
            </a:r>
            <a:r>
              <a:rPr lang="en-US" sz="2400" b="1" dirty="0">
                <a:solidFill>
                  <a:srgbClr val="11144F"/>
                </a:solidFill>
                <a:latin typeface="Times New Roman" panose="02020603050405020304" pitchFamily="18" charset="0"/>
                <a:cs typeface="Times New Roman" panose="02020603050405020304" pitchFamily="18" charset="0"/>
              </a:rPr>
              <a:t> de </a:t>
            </a:r>
            <a:r>
              <a:rPr lang="en-US" sz="2400" b="1" dirty="0" err="1" smtClean="0">
                <a:solidFill>
                  <a:srgbClr val="11144F"/>
                </a:solidFill>
                <a:latin typeface="Times New Roman" panose="02020603050405020304" pitchFamily="18" charset="0"/>
                <a:cs typeface="Times New Roman" panose="02020603050405020304" pitchFamily="18" charset="0"/>
              </a:rPr>
              <a:t>Regulament</a:t>
            </a:r>
            <a:r>
              <a:rPr lang="en-US" sz="2400" b="1" dirty="0" smtClean="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în</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următoarele</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domenii</a:t>
            </a:r>
            <a:r>
              <a:rPr lang="en-US" sz="2400" b="1"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1) </a:t>
            </a:r>
            <a:r>
              <a:rPr lang="en-US" sz="2400" dirty="0" err="1">
                <a:solidFill>
                  <a:srgbClr val="11144F"/>
                </a:solidFill>
                <a:latin typeface="Times New Roman" panose="02020603050405020304" pitchFamily="18" charset="0"/>
                <a:cs typeface="Times New Roman" panose="02020603050405020304" pitchFamily="18" charset="0"/>
              </a:rPr>
              <a:t>realizarea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politicii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mediu</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2) </a:t>
            </a:r>
            <a:r>
              <a:rPr lang="en-US" sz="2400" dirty="0" err="1">
                <a:solidFill>
                  <a:srgbClr val="11144F"/>
                </a:solidFill>
                <a:latin typeface="Times New Roman" panose="02020603050405020304" pitchFamily="18" charset="0"/>
                <a:cs typeface="Times New Roman" panose="02020603050405020304" pitchFamily="18" charset="0"/>
              </a:rPr>
              <a:t>protecția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aerului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atmosferic</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3) </a:t>
            </a:r>
            <a:r>
              <a:rPr lang="en-US" sz="2400" dirty="0" err="1">
                <a:solidFill>
                  <a:srgbClr val="11144F"/>
                </a:solidFill>
                <a:latin typeface="Times New Roman" panose="02020603050405020304" pitchFamily="18" charset="0"/>
                <a:cs typeface="Times New Roman" panose="02020603050405020304" pitchFamily="18" charset="0"/>
              </a:rPr>
              <a:t>protecția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acvatice</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4) </a:t>
            </a:r>
            <a:r>
              <a:rPr lang="en-US" sz="2400" dirty="0" err="1">
                <a:solidFill>
                  <a:srgbClr val="11144F"/>
                </a:solidFill>
                <a:latin typeface="Times New Roman" panose="02020603050405020304" pitchFamily="18" charset="0"/>
                <a:cs typeface="Times New Roman" panose="02020603050405020304" pitchFamily="18" charset="0"/>
              </a:rPr>
              <a:t>protecția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florei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faunei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ariilor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naturale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protejate</a:t>
            </a:r>
            <a:r>
              <a:rPr lang="en-US" sz="2400" dirty="0">
                <a:solidFill>
                  <a:srgbClr val="11144F"/>
                </a:solidFill>
                <a:latin typeface="Times New Roman" panose="02020603050405020304" pitchFamily="18" charset="0"/>
                <a:cs typeface="Times New Roman" panose="02020603050405020304" pitchFamily="18" charset="0"/>
              </a:rPr>
              <a:t>; </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5) </a:t>
            </a:r>
            <a:r>
              <a:rPr lang="en-US" sz="2400" dirty="0" err="1">
                <a:solidFill>
                  <a:srgbClr val="11144F"/>
                </a:solidFill>
                <a:latin typeface="Times New Roman" panose="02020603050405020304" pitchFamily="18" charset="0"/>
                <a:cs typeface="Times New Roman" panose="02020603050405020304" pitchFamily="18" charset="0"/>
              </a:rPr>
              <a:t>protecția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solului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subsolului</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6) </a:t>
            </a:r>
            <a:r>
              <a:rPr lang="en-US" sz="2400" dirty="0" err="1">
                <a:solidFill>
                  <a:srgbClr val="11144F"/>
                </a:solidFill>
                <a:latin typeface="Times New Roman" panose="02020603050405020304" pitchFamily="18" charset="0"/>
                <a:cs typeface="Times New Roman" panose="02020603050405020304" pitchFamily="18" charset="0"/>
              </a:rPr>
              <a:t>gestionarea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deșeurilor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substanțelor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chimice</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a:solidFill>
                  <a:srgbClr val="11144F"/>
                </a:solidFill>
                <a:latin typeface="Times New Roman" panose="02020603050405020304" pitchFamily="18" charset="0"/>
                <a:cs typeface="Times New Roman" panose="02020603050405020304" pitchFamily="18" charset="0"/>
              </a:rPr>
              <a:t>7) </a:t>
            </a:r>
            <a:r>
              <a:rPr lang="en-US" sz="2400" dirty="0" err="1">
                <a:solidFill>
                  <a:srgbClr val="11144F"/>
                </a:solidFill>
                <a:latin typeface="Times New Roman" panose="02020603050405020304" pitchFamily="18" charset="0"/>
                <a:cs typeface="Times New Roman" panose="02020603050405020304" pitchFamily="18" charset="0"/>
              </a:rPr>
              <a:t>utilizarea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raționale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naturale</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r>
              <a:rPr lang="en-US" sz="2400" dirty="0" smtClean="0">
                <a:solidFill>
                  <a:srgbClr val="11144F"/>
                </a:solidFill>
                <a:latin typeface="Times New Roman" panose="02020603050405020304" pitchFamily="18" charset="0"/>
                <a:cs typeface="Times New Roman" panose="02020603050405020304" pitchFamily="18" charset="0"/>
              </a:rPr>
              <a:t>8</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activități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planificate</a:t>
            </a:r>
            <a:r>
              <a:rPr lang="ro-RO" sz="2400" dirty="0">
                <a:solidFill>
                  <a:srgbClr val="11144F"/>
                </a:solidFill>
                <a:latin typeface="Times New Roman" panose="02020603050405020304" pitchFamily="18" charset="0"/>
                <a:cs typeface="Times New Roman" panose="02020603050405020304" pitchFamily="18" charset="0"/>
              </a:rPr>
              <a:t>.</a:t>
            </a:r>
            <a:endParaRPr lang="en-US" sz="24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06250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395167"/>
            <a:ext cx="7776000" cy="5071621"/>
          </a:xfrm>
        </p:spPr>
        <p:txBody>
          <a:bodyPr/>
          <a:lstStyle/>
          <a:p>
            <a:pPr marL="0" indent="0" algn="just">
              <a:buNone/>
            </a:pPr>
            <a:r>
              <a:rPr lang="en-US" sz="2000" i="1" dirty="0" err="1">
                <a:solidFill>
                  <a:srgbClr val="11144F"/>
                </a:solidFill>
                <a:latin typeface="Times New Roman" panose="02020603050405020304" pitchFamily="18" charset="0"/>
                <a:cs typeface="Times New Roman" panose="02020603050405020304" pitchFamily="18" charset="0"/>
              </a:rPr>
              <a:t>Apele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uzate</a:t>
            </a:r>
            <a:r>
              <a:rPr lang="en-US" sz="2000" i="1" dirty="0">
                <a:solidFill>
                  <a:srgbClr val="11144F"/>
                </a:solidFill>
                <a:latin typeface="Times New Roman" panose="02020603050405020304" pitchFamily="18" charset="0"/>
                <a:cs typeface="Times New Roman" panose="02020603050405020304" pitchFamily="18" charset="0"/>
              </a:rPr>
              <a:t> care se </a:t>
            </a:r>
            <a:r>
              <a:rPr lang="en-US" sz="2000" i="1" dirty="0" err="1">
                <a:solidFill>
                  <a:srgbClr val="11144F"/>
                </a:solidFill>
                <a:latin typeface="Times New Roman" panose="02020603050405020304" pitchFamily="18" charset="0"/>
                <a:cs typeface="Times New Roman" panose="02020603050405020304" pitchFamily="18" charset="0"/>
              </a:rPr>
              <a:t>evacuează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în</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reţelele</a:t>
            </a:r>
            <a:r>
              <a:rPr lang="en-US" sz="2000" i="1" dirty="0">
                <a:solidFill>
                  <a:srgbClr val="11144F"/>
                </a:solidFill>
                <a:latin typeface="Times New Roman" panose="02020603050405020304" pitchFamily="18" charset="0"/>
                <a:cs typeface="Times New Roman" panose="02020603050405020304" pitchFamily="18" charset="0"/>
              </a:rPr>
              <a:t> de </a:t>
            </a:r>
            <a:r>
              <a:rPr lang="en-US" sz="2000" i="1" dirty="0" err="1">
                <a:solidFill>
                  <a:srgbClr val="11144F"/>
                </a:solidFill>
                <a:latin typeface="Times New Roman" panose="02020603050405020304" pitchFamily="18" charset="0"/>
                <a:cs typeface="Times New Roman" panose="02020603050405020304" pitchFamily="18" charset="0"/>
              </a:rPr>
              <a:t>canalizare</a:t>
            </a:r>
            <a:r>
              <a:rPr lang="en-US" sz="2000" i="1" dirty="0">
                <a:solidFill>
                  <a:srgbClr val="11144F"/>
                </a:solidFill>
                <a:latin typeface="Times New Roman" panose="02020603050405020304" pitchFamily="18" charset="0"/>
                <a:cs typeface="Times New Roman" panose="02020603050405020304" pitchFamily="18" charset="0"/>
              </a:rPr>
              <a:t> ale </a:t>
            </a:r>
            <a:r>
              <a:rPr lang="en-US" sz="2000" i="1" dirty="0" err="1">
                <a:solidFill>
                  <a:srgbClr val="11144F"/>
                </a:solidFill>
                <a:latin typeface="Times New Roman" panose="02020603050405020304" pitchFamily="18" charset="0"/>
                <a:cs typeface="Times New Roman" panose="02020603050405020304" pitchFamily="18" charset="0"/>
              </a:rPr>
              <a:t>localităţilor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şi</a:t>
            </a:r>
            <a:r>
              <a:rPr lang="en-US" sz="2000" i="1" dirty="0">
                <a:solidFill>
                  <a:srgbClr val="11144F"/>
                </a:solidFill>
                <a:latin typeface="Times New Roman" panose="02020603050405020304" pitchFamily="18" charset="0"/>
                <a:cs typeface="Times New Roman" panose="02020603050405020304" pitchFamily="18" charset="0"/>
              </a:rPr>
              <a:t> direct </a:t>
            </a:r>
            <a:r>
              <a:rPr lang="en-US" sz="2000" i="1" dirty="0" err="1">
                <a:solidFill>
                  <a:srgbClr val="11144F"/>
                </a:solidFill>
                <a:latin typeface="Times New Roman" panose="02020603050405020304" pitchFamily="18" charset="0"/>
                <a:cs typeface="Times New Roman" panose="02020603050405020304" pitchFamily="18" charset="0"/>
              </a:rPr>
              <a:t>în</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staţiile</a:t>
            </a:r>
            <a:r>
              <a:rPr lang="en-US" sz="2000" i="1" dirty="0">
                <a:solidFill>
                  <a:srgbClr val="11144F"/>
                </a:solidFill>
                <a:latin typeface="Times New Roman" panose="02020603050405020304" pitchFamily="18" charset="0"/>
                <a:cs typeface="Times New Roman" panose="02020603050405020304" pitchFamily="18" charset="0"/>
              </a:rPr>
              <a:t> de </a:t>
            </a:r>
            <a:r>
              <a:rPr lang="en-US" sz="2000" i="1" dirty="0" err="1">
                <a:solidFill>
                  <a:srgbClr val="11144F"/>
                </a:solidFill>
                <a:latin typeface="Times New Roman" panose="02020603050405020304" pitchFamily="18" charset="0"/>
                <a:cs typeface="Times New Roman" panose="02020603050405020304" pitchFamily="18" charset="0"/>
              </a:rPr>
              <a:t>epurare</a:t>
            </a:r>
            <a:r>
              <a:rPr lang="en-US" sz="2000" i="1" dirty="0">
                <a:solidFill>
                  <a:srgbClr val="11144F"/>
                </a:solidFill>
                <a:latin typeface="Times New Roman" panose="02020603050405020304" pitchFamily="18" charset="0"/>
                <a:cs typeface="Times New Roman" panose="02020603050405020304" pitchFamily="18" charset="0"/>
              </a:rPr>
              <a:t> nu </a:t>
            </a:r>
            <a:r>
              <a:rPr lang="en-US" sz="2000" i="1" dirty="0" err="1">
                <a:solidFill>
                  <a:srgbClr val="11144F"/>
                </a:solidFill>
                <a:latin typeface="Times New Roman" panose="02020603050405020304" pitchFamily="18" charset="0"/>
                <a:cs typeface="Times New Roman" panose="02020603050405020304" pitchFamily="18" charset="0"/>
              </a:rPr>
              <a:t>trebuie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conţină</a:t>
            </a:r>
            <a:r>
              <a:rPr lang="en-US" sz="2000"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materii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suspensie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cantităţi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dimensiuni</a:t>
            </a:r>
            <a:r>
              <a:rPr lang="en-US" sz="2000" dirty="0">
                <a:solidFill>
                  <a:srgbClr val="11144F"/>
                </a:solidFill>
                <a:latin typeface="Times New Roman" panose="02020603050405020304" pitchFamily="18" charset="0"/>
                <a:cs typeface="Times New Roman" panose="02020603050405020304" pitchFamily="18" charset="0"/>
              </a:rPr>
              <a:t> care pot </a:t>
            </a:r>
            <a:r>
              <a:rPr lang="en-US" sz="2000" dirty="0" err="1">
                <a:solidFill>
                  <a:srgbClr val="11144F"/>
                </a:solidFill>
                <a:latin typeface="Times New Roman" panose="02020603050405020304" pitchFamily="18" charset="0"/>
                <a:cs typeface="Times New Roman" panose="02020603050405020304" pitchFamily="18" charset="0"/>
              </a:rPr>
              <a:t>constitui</a:t>
            </a:r>
            <a:r>
              <a:rPr lang="en-US" sz="2000" dirty="0">
                <a:solidFill>
                  <a:srgbClr val="11144F"/>
                </a:solidFill>
                <a:latin typeface="Times New Roman" panose="02020603050405020304" pitchFamily="18" charset="0"/>
                <a:cs typeface="Times New Roman" panose="02020603050405020304" pitchFamily="18" charset="0"/>
              </a:rPr>
              <a:t> un factor </a:t>
            </a:r>
            <a:r>
              <a:rPr lang="en-US" sz="2000" dirty="0" err="1">
                <a:solidFill>
                  <a:srgbClr val="11144F"/>
                </a:solidFill>
                <a:latin typeface="Times New Roman" panose="02020603050405020304" pitchFamily="18" charset="0"/>
                <a:cs typeface="Times New Roman" panose="02020603050405020304" pitchFamily="18" charset="0"/>
              </a:rPr>
              <a:t>activ</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erodare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canalelor</a:t>
            </a:r>
            <a:r>
              <a:rPr lang="en-US" sz="2000" dirty="0">
                <a:solidFill>
                  <a:srgbClr val="11144F"/>
                </a:solidFill>
                <a:latin typeface="Times New Roman" panose="02020603050405020304" pitchFamily="18" charset="0"/>
                <a:cs typeface="Times New Roman" panose="02020603050405020304" pitchFamily="18" charset="0"/>
              </a:rPr>
              <a:t>, care pot </a:t>
            </a:r>
            <a:r>
              <a:rPr lang="en-US" sz="2000" dirty="0" err="1">
                <a:solidFill>
                  <a:srgbClr val="11144F"/>
                </a:solidFill>
                <a:latin typeface="Times New Roman" panose="02020603050405020304" pitchFamily="18" charset="0"/>
                <a:cs typeface="Times New Roman" panose="02020603050405020304" pitchFamily="18" charset="0"/>
              </a:rPr>
              <a:t>provoca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depuneri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care pot </a:t>
            </a:r>
            <a:r>
              <a:rPr lang="en-US" sz="2000" dirty="0" err="1">
                <a:solidFill>
                  <a:srgbClr val="11144F"/>
                </a:solidFill>
                <a:latin typeface="Times New Roman" panose="02020603050405020304" pitchFamily="18" charset="0"/>
                <a:cs typeface="Times New Roman" panose="02020603050405020304" pitchFamily="18" charset="0"/>
              </a:rPr>
              <a:t>stînjeni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curgerea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fluxului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smtClean="0">
                <a:solidFill>
                  <a:srgbClr val="11144F"/>
                </a:solidFill>
                <a:latin typeface="Times New Roman" panose="02020603050405020304" pitchFamily="18" charset="0"/>
                <a:cs typeface="Times New Roman" panose="02020603050405020304" pitchFamily="18" charset="0"/>
              </a:rPr>
              <a:t>lichid</a:t>
            </a:r>
            <a:r>
              <a:rPr lang="ro-RO" sz="20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agresivitate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asupra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materialelor</a:t>
            </a:r>
            <a:r>
              <a:rPr lang="en-US" sz="2000" dirty="0">
                <a:solidFill>
                  <a:srgbClr val="11144F"/>
                </a:solidFill>
                <a:latin typeface="Times New Roman" panose="02020603050405020304" pitchFamily="18" charset="0"/>
                <a:cs typeface="Times New Roman" panose="02020603050405020304" pitchFamily="18" charset="0"/>
              </a:rPr>
              <a:t> din care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reţelele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echipamentele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conductele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natură</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plutitoare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dizolvate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stare </a:t>
            </a:r>
            <a:r>
              <a:rPr lang="en-US" sz="2000" dirty="0" err="1">
                <a:solidFill>
                  <a:srgbClr val="11144F"/>
                </a:solidFill>
                <a:latin typeface="Times New Roman" panose="02020603050405020304" pitchFamily="18" charset="0"/>
                <a:cs typeface="Times New Roman" panose="02020603050405020304" pitchFamily="18" charset="0"/>
              </a:rPr>
              <a:t>coloidală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suspensie</a:t>
            </a:r>
            <a:r>
              <a:rPr lang="en-US" sz="2000" dirty="0">
                <a:solidFill>
                  <a:srgbClr val="11144F"/>
                </a:solidFill>
                <a:latin typeface="Times New Roman" panose="02020603050405020304" pitchFamily="18" charset="0"/>
                <a:cs typeface="Times New Roman" panose="02020603050405020304" pitchFamily="18" charset="0"/>
              </a:rPr>
              <a:t>, pot </a:t>
            </a:r>
            <a:r>
              <a:rPr lang="en-US" sz="2000" dirty="0" err="1">
                <a:solidFill>
                  <a:srgbClr val="11144F"/>
                </a:solidFill>
                <a:latin typeface="Times New Roman" panose="02020603050405020304" pitchFamily="18" charset="0"/>
                <a:cs typeface="Times New Roman" panose="02020603050405020304" pitchFamily="18" charset="0"/>
              </a:rPr>
              <a:t>stînjeni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exploatarea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reţelelor</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canalelor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împreuna</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aerul</a:t>
            </a:r>
            <a:r>
              <a:rPr lang="en-US" sz="2000" dirty="0">
                <a:solidFill>
                  <a:srgbClr val="11144F"/>
                </a:solidFill>
                <a:latin typeface="Times New Roman" panose="02020603050405020304" pitchFamily="18" charset="0"/>
                <a:cs typeface="Times New Roman" panose="02020603050405020304" pitchFamily="18" charset="0"/>
              </a:rPr>
              <a:t> pot forma </a:t>
            </a:r>
            <a:r>
              <a:rPr lang="en-US" sz="2000" dirty="0" err="1">
                <a:solidFill>
                  <a:srgbClr val="11144F"/>
                </a:solidFill>
                <a:latin typeface="Times New Roman" panose="02020603050405020304" pitchFamily="18" charset="0"/>
                <a:cs typeface="Times New Roman" panose="02020603050405020304" pitchFamily="18" charset="0"/>
              </a:rPr>
              <a:t>amestecuri</a:t>
            </a:r>
            <a:r>
              <a:rPr lang="en-US" sz="2000" dirty="0">
                <a:solidFill>
                  <a:srgbClr val="11144F"/>
                </a:solidFill>
                <a:latin typeface="Times New Roman" panose="02020603050405020304" pitchFamily="18" charset="0"/>
                <a:cs typeface="Times New Roman" panose="02020603050405020304" pitchFamily="18" charset="0"/>
              </a:rPr>
              <a:t> explosive, cum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benzina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benzenul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eterii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cloroformul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acetilena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sulfura</a:t>
            </a:r>
            <a:r>
              <a:rPr lang="en-US" sz="2000" dirty="0">
                <a:solidFill>
                  <a:srgbClr val="11144F"/>
                </a:solidFill>
                <a:latin typeface="Times New Roman" panose="02020603050405020304" pitchFamily="18" charset="0"/>
                <a:cs typeface="Times New Roman" panose="02020603050405020304" pitchFamily="18" charset="0"/>
              </a:rPr>
              <a:t> de carbon, </a:t>
            </a:r>
            <a:r>
              <a:rPr lang="en-US" sz="2000" dirty="0" err="1">
                <a:solidFill>
                  <a:srgbClr val="11144F"/>
                </a:solidFill>
                <a:latin typeface="Times New Roman" panose="02020603050405020304" pitchFamily="18" charset="0"/>
                <a:cs typeface="Times New Roman" panose="02020603050405020304" pitchFamily="18" charset="0"/>
              </a:rPr>
              <a:t>solvenţii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dicloretilena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hidrocarburi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clorurate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nămolul</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generatoarele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acetilenă</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6501632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1"/>
            <a:ext cx="8056572" cy="4969580"/>
          </a:xfrm>
        </p:spPr>
        <p:txBody>
          <a:bodyPr/>
          <a:lstStyle/>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d)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toxice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nocive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singure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amestec</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apa</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pot </a:t>
            </a:r>
            <a:r>
              <a:rPr lang="en-US" sz="2000" dirty="0" err="1">
                <a:solidFill>
                  <a:srgbClr val="11144F"/>
                </a:solidFill>
                <a:latin typeface="Times New Roman" panose="02020603050405020304" pitchFamily="18" charset="0"/>
                <a:cs typeface="Times New Roman" panose="02020603050405020304" pitchFamily="18" charset="0"/>
              </a:rPr>
              <a:t>pune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pericol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personalul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exploatare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reţelei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staţiei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e</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singure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amestec</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apa</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pot </a:t>
            </a:r>
            <a:r>
              <a:rPr lang="en-US" sz="2000" dirty="0" err="1">
                <a:solidFill>
                  <a:srgbClr val="11144F"/>
                </a:solidFill>
                <a:latin typeface="Times New Roman" panose="02020603050405020304" pitchFamily="18" charset="0"/>
                <a:cs typeface="Times New Roman" panose="02020603050405020304" pitchFamily="18" charset="0"/>
              </a:rPr>
              <a:t>degaja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mirosuri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contribuie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poluarea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f</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colorante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căror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cantitate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reţeaua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determină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descărcarea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împreună</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modificarea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culorii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receptorului</a:t>
            </a:r>
            <a:r>
              <a:rPr lang="en-US" sz="2000" dirty="0">
                <a:solidFill>
                  <a:srgbClr val="11144F"/>
                </a:solidFill>
                <a:latin typeface="Times New Roman" panose="02020603050405020304" pitchFamily="18" charset="0"/>
                <a:cs typeface="Times New Roman" panose="02020603050405020304" pitchFamily="18" charset="0"/>
              </a:rPr>
              <a:t> natural;</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g</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inhibitoare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procesului</a:t>
            </a:r>
            <a:r>
              <a:rPr lang="en-US" sz="2000" dirty="0">
                <a:solidFill>
                  <a:srgbClr val="11144F"/>
                </a:solidFill>
                <a:latin typeface="Times New Roman" panose="02020603050405020304" pitchFamily="18" charset="0"/>
                <a:cs typeface="Times New Roman" panose="02020603050405020304" pitchFamily="18" charset="0"/>
              </a:rPr>
              <a:t> biologic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tratare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nămolului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err="1">
                <a:solidFill>
                  <a:srgbClr val="11144F"/>
                </a:solidFill>
                <a:latin typeface="Times New Roman" panose="02020603050405020304" pitchFamily="18" charset="0"/>
                <a:cs typeface="Times New Roman" panose="02020603050405020304" pitchFamily="18" charset="0"/>
              </a:rPr>
              <a:t>h</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greu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biodegradabile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apar</a:t>
            </a:r>
            <a:r>
              <a:rPr lang="en-US" sz="2000" dirty="0">
                <a:solidFill>
                  <a:srgbClr val="11144F"/>
                </a:solidFill>
                <a:latin typeface="Times New Roman" panose="02020603050405020304" pitchFamily="18" charset="0"/>
                <a:cs typeface="Times New Roman" panose="02020603050405020304" pitchFamily="18" charset="0"/>
              </a:rPr>
              <a:t> ca </a:t>
            </a:r>
            <a:r>
              <a:rPr lang="en-US" sz="2000" dirty="0" err="1">
                <a:solidFill>
                  <a:srgbClr val="11144F"/>
                </a:solidFill>
                <a:latin typeface="Times New Roman" panose="02020603050405020304" pitchFamily="18" charset="0"/>
                <a:cs typeface="Times New Roman" panose="02020603050405020304" pitchFamily="18" charset="0"/>
              </a:rPr>
              <a:t>urmare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procesului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mătuire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sticlei</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6247019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197204"/>
            <a:ext cx="7776000" cy="5066796"/>
          </a:xfrm>
        </p:spPr>
        <p:txBody>
          <a:bodyPr/>
          <a:lstStyle/>
          <a:p>
            <a:pPr marL="0" indent="0" algn="just">
              <a:buNone/>
            </a:pPr>
            <a:r>
              <a:rPr lang="en-US" sz="2000" dirty="0" err="1" smtClean="0">
                <a:solidFill>
                  <a:srgbClr val="11144F"/>
                </a:solidFill>
                <a:latin typeface="Times New Roman" panose="02020603050405020304" pitchFamily="18" charset="0"/>
                <a:cs typeface="Times New Roman" panose="02020603050405020304" pitchFamily="18" charset="0"/>
              </a:rPr>
              <a:t>Condiţiile</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de </a:t>
            </a:r>
            <a:r>
              <a:rPr lang="en-US" sz="2000" dirty="0" err="1">
                <a:solidFill>
                  <a:srgbClr val="11144F"/>
                </a:solidFill>
                <a:latin typeface="Times New Roman" panose="02020603050405020304" pitchFamily="18" charset="0"/>
                <a:cs typeface="Times New Roman" panose="02020603050405020304" pitchFamily="18" charset="0"/>
              </a:rPr>
              <a:t>evacuare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consumatorilor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stabilesc</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operator,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deversărilor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limitat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admisibile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poluanţilor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evacuaţi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emisare</a:t>
            </a:r>
            <a:r>
              <a:rPr lang="en-US" sz="2000" dirty="0">
                <a:solidFill>
                  <a:srgbClr val="11144F"/>
                </a:solidFill>
                <a:latin typeface="Times New Roman" panose="02020603050405020304" pitchFamily="18" charset="0"/>
                <a:cs typeface="Times New Roman" panose="02020603050405020304" pitchFamily="18" charset="0"/>
              </a:rPr>
              <a:t>, conform </a:t>
            </a:r>
            <a:r>
              <a:rPr lang="ro-RO" sz="2000" dirty="0" smtClean="0">
                <a:solidFill>
                  <a:srgbClr val="11144F"/>
                </a:solidFill>
                <a:latin typeface="Times New Roman" panose="02020603050405020304" pitchFamily="18" charset="0"/>
                <a:cs typeface="Times New Roman" panose="02020603050405020304" pitchFamily="18" charset="0"/>
              </a:rPr>
              <a:t>prevederile </a:t>
            </a:r>
            <a:r>
              <a:rPr lang="en-US" sz="2000" dirty="0" err="1" smtClean="0">
                <a:solidFill>
                  <a:srgbClr val="11144F"/>
                </a:solidFill>
                <a:latin typeface="Times New Roman" panose="02020603050405020304" pitchFamily="18" charset="0"/>
                <a:cs typeface="Times New Roman" panose="02020603050405020304" pitchFamily="18" charset="0"/>
              </a:rPr>
              <a:t>prezentul</a:t>
            </a:r>
            <a:r>
              <a:rPr lang="ro-RO" sz="2000" dirty="0" smtClean="0">
                <a:solidFill>
                  <a:srgbClr val="11144F"/>
                </a:solidFill>
                <a:latin typeface="Times New Roman" panose="02020603050405020304" pitchFamily="18" charset="0"/>
                <a:cs typeface="Times New Roman" panose="02020603050405020304" pitchFamily="18" charset="0"/>
              </a:rPr>
              <a:t>ui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Regulament</a:t>
            </a: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și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va</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considerare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aspecte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a:t>
            </a:r>
            <a:r>
              <a:rPr lang="en-US" sz="2000" dirty="0" err="1">
                <a:solidFill>
                  <a:srgbClr val="11144F"/>
                </a:solidFill>
                <a:latin typeface="Times New Roman" panose="02020603050405020304" pitchFamily="18" charset="0"/>
                <a:cs typeface="Times New Roman" panose="02020603050405020304" pitchFamily="18" charset="0"/>
              </a:rPr>
              <a:t>condiţiile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impuse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smtClean="0">
                <a:solidFill>
                  <a:srgbClr val="11144F"/>
                </a:solidFill>
                <a:latin typeface="Times New Roman" panose="02020603050405020304" pitchFamily="18" charset="0"/>
                <a:cs typeface="Times New Roman" panose="02020603050405020304" pitchFamily="18" charset="0"/>
              </a:rPr>
              <a:t>apei</a:t>
            </a:r>
            <a:r>
              <a:rPr lang="en-US" sz="2000" dirty="0" smtClean="0">
                <a:solidFill>
                  <a:srgbClr val="11144F"/>
                </a:solidFill>
                <a:latin typeface="Times New Roman" panose="02020603050405020304" pitchFamily="18" charset="0"/>
                <a:cs typeface="Times New Roman" panose="02020603050405020304" pitchFamily="18" charset="0"/>
              </a:rPr>
              <a:t>;</a:t>
            </a:r>
            <a:endParaRPr lang="en-US"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starea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capacitatea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staţiei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aflată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administrarea</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exploatarea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operatorului</a:t>
            </a:r>
            <a:r>
              <a:rPr lang="ro-RO" sz="2000" dirty="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asigurarea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reţelelor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sistemului</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distrugeri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influenţei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agresive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formării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vaporilor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inflamabili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toxici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obturarea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conductelor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utilajelor</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depun</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nămol</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d) </a:t>
            </a:r>
            <a:r>
              <a:rPr lang="en-US" sz="2000" dirty="0" err="1">
                <a:solidFill>
                  <a:srgbClr val="11144F"/>
                </a:solidFill>
                <a:latin typeface="Times New Roman" panose="02020603050405020304" pitchFamily="18" charset="0"/>
                <a:cs typeface="Times New Roman" panose="02020603050405020304" pitchFamily="18" charset="0"/>
              </a:rPr>
              <a:t>asigurarea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epurării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preluate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4059441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7776000" cy="4969580"/>
          </a:xfrm>
        </p:spPr>
        <p:txBody>
          <a:bodyPr/>
          <a:lstStyle/>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Operatorul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obligat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supravegheze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tehnică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sistemului</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monitorizeze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valorile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indicatorilor</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parametrilor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calitate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evacuate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consumatori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raport</a:t>
            </a:r>
            <a:r>
              <a:rPr lang="en-US" sz="2000" dirty="0">
                <a:solidFill>
                  <a:srgbClr val="11144F"/>
                </a:solidFill>
                <a:latin typeface="Times New Roman" panose="02020603050405020304" pitchFamily="18" charset="0"/>
                <a:cs typeface="Times New Roman" panose="02020603050405020304" pitchFamily="18" charset="0"/>
              </a:rPr>
              <a:t> cu CMA a </a:t>
            </a:r>
            <a:r>
              <a:rPr lang="en-US" sz="2000" dirty="0" err="1">
                <a:solidFill>
                  <a:srgbClr val="11144F"/>
                </a:solidFill>
                <a:latin typeface="Times New Roman" panose="02020603050405020304" pitchFamily="18" charset="0"/>
                <a:cs typeface="Times New Roman" panose="02020603050405020304" pitchFamily="18" charset="0"/>
              </a:rPr>
              <a:t>poluanţilor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aprobate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fiecare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consumator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parte, </a:t>
            </a:r>
            <a:r>
              <a:rPr lang="en-US" sz="2000" dirty="0" err="1">
                <a:solidFill>
                  <a:srgbClr val="11144F"/>
                </a:solidFill>
                <a:latin typeface="Times New Roman" panose="02020603050405020304" pitchFamily="18" charset="0"/>
                <a:cs typeface="Times New Roman" panose="02020603050405020304" pitchFamily="18" charset="0"/>
              </a:rPr>
              <a:t>precum</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epurate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deversare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emisare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conformitate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prevederile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prezentului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Regulament</a:t>
            </a:r>
            <a:r>
              <a:rPr lang="ro-RO" sz="2000" dirty="0" smtClean="0">
                <a:solidFill>
                  <a:srgbClr val="11144F"/>
                </a:solidFill>
                <a:latin typeface="Times New Roman" panose="02020603050405020304" pitchFamily="18" charset="0"/>
                <a:cs typeface="Times New Roman" panose="02020603050405020304" pitchFamily="18" charset="0"/>
              </a:rPr>
              <a:t>.</a:t>
            </a:r>
            <a:r>
              <a:rPr lang="en-US" sz="2000" dirty="0">
                <a:solidFill>
                  <a:srgbClr val="11144F"/>
                </a:solidFill>
                <a:latin typeface="Times New Roman" panose="02020603050405020304" pitchFamily="18" charset="0"/>
                <a:cs typeface="Times New Roman" panose="02020603050405020304" pitchFamily="18" charset="0"/>
              </a:rPr>
              <a:t> </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smtClean="0">
                <a:solidFill>
                  <a:srgbClr val="11144F"/>
                </a:solidFill>
                <a:latin typeface="Times New Roman" panose="02020603050405020304" pitchFamily="18" charset="0"/>
                <a:cs typeface="Times New Roman" panose="02020603050405020304" pitchFamily="18" charset="0"/>
              </a:rPr>
              <a:t>Periodicitatea</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prelevării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probelor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evacuată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stabileşte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operator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fiecare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consumator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parte la </a:t>
            </a:r>
            <a:r>
              <a:rPr lang="en-US" sz="2000" dirty="0" err="1">
                <a:solidFill>
                  <a:srgbClr val="11144F"/>
                </a:solidFill>
                <a:latin typeface="Times New Roman" panose="02020603050405020304" pitchFamily="18" charset="0"/>
                <a:cs typeface="Times New Roman" panose="02020603050405020304" pitchFamily="18" charset="0"/>
              </a:rPr>
              <a:t>încheierea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acordului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preluare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contractului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prestare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furnizare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serviciului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alimentare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luând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considerare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a) CMA a </a:t>
            </a:r>
            <a:r>
              <a:rPr lang="en-US" sz="2000" dirty="0" err="1">
                <a:solidFill>
                  <a:srgbClr val="11144F"/>
                </a:solidFill>
                <a:latin typeface="Times New Roman" panose="02020603050405020304" pitchFamily="18" charset="0"/>
                <a:cs typeface="Times New Roman" panose="02020603050405020304" pitchFamily="18" charset="0"/>
              </a:rPr>
              <a:t>poluanţilor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privind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industriale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evacuate;</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b) </a:t>
            </a:r>
            <a:r>
              <a:rPr lang="en-US" sz="2000" dirty="0" err="1">
                <a:solidFill>
                  <a:srgbClr val="11144F"/>
                </a:solidFill>
                <a:latin typeface="Times New Roman" panose="02020603050405020304" pitchFamily="18" charset="0"/>
                <a:cs typeface="Times New Roman" panose="02020603050405020304" pitchFamily="18" charset="0"/>
              </a:rPr>
              <a:t>debitele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lunare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anuale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reale</a:t>
            </a:r>
            <a:r>
              <a:rPr lang="en-US" sz="2000" dirty="0">
                <a:solidFill>
                  <a:srgbClr val="11144F"/>
                </a:solidFill>
                <a:latin typeface="Times New Roman" panose="02020603050405020304" pitchFamily="18" charset="0"/>
                <a:cs typeface="Times New Roman" panose="02020603050405020304" pitchFamily="18" charset="0"/>
              </a:rPr>
              <a:t> de ape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evacuate de </a:t>
            </a:r>
            <a:r>
              <a:rPr lang="en-US" sz="2000" dirty="0" err="1">
                <a:solidFill>
                  <a:srgbClr val="11144F"/>
                </a:solidFill>
                <a:latin typeface="Times New Roman" panose="02020603050405020304" pitchFamily="18" charset="0"/>
                <a:cs typeface="Times New Roman" panose="02020603050405020304" pitchFamily="18" charset="0"/>
              </a:rPr>
              <a:t>consumatori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smtClean="0">
                <a:solidFill>
                  <a:srgbClr val="11144F"/>
                </a:solidFill>
                <a:latin typeface="Times New Roman" panose="02020603050405020304" pitchFamily="18" charset="0"/>
                <a:cs typeface="Times New Roman" panose="02020603050405020304" pitchFamily="18" charset="0"/>
              </a:rPr>
              <a:t>canalizare</a:t>
            </a:r>
            <a:r>
              <a:rPr lang="ro-RO" sz="2000" dirty="0" smtClean="0">
                <a:solidFill>
                  <a:srgbClr val="11144F"/>
                </a:solidFill>
                <a:latin typeface="Times New Roman" panose="02020603050405020304" pitchFamily="18" charset="0"/>
                <a:cs typeface="Times New Roman" panose="02020603050405020304" pitchFamily="18" charset="0"/>
              </a:rPr>
              <a:t>;</a:t>
            </a: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smtClean="0"/>
          </a:p>
        </p:txBody>
      </p:sp>
    </p:spTree>
    <p:extLst>
      <p:ext uri="{BB962C8B-B14F-4D97-AF65-F5344CB8AC3E}">
        <p14:creationId xmlns:p14="http://schemas.microsoft.com/office/powerpoint/2010/main" val="18740538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7776000" cy="4969580"/>
          </a:xfrm>
        </p:spPr>
        <p:txBody>
          <a:bodyPr/>
          <a:lstStyle/>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c) </a:t>
            </a:r>
            <a:r>
              <a:rPr lang="en-US" sz="2000" dirty="0" err="1">
                <a:solidFill>
                  <a:srgbClr val="11144F"/>
                </a:solidFill>
                <a:latin typeface="Times New Roman" panose="02020603050405020304" pitchFamily="18" charset="0"/>
                <a:cs typeface="Times New Roman" panose="02020603050405020304" pitchFamily="18" charset="0"/>
              </a:rPr>
              <a:t>datele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despre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evacuarea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reţeaua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publică</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rezultatelor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analizelor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probelor</a:t>
            </a:r>
            <a:r>
              <a:rPr lang="en-US" sz="2000" dirty="0">
                <a:solidFill>
                  <a:srgbClr val="11144F"/>
                </a:solidFill>
                <a:latin typeface="Times New Roman" panose="02020603050405020304" pitchFamily="18" charset="0"/>
                <a:cs typeface="Times New Roman" panose="02020603050405020304" pitchFamily="18" charset="0"/>
              </a:rPr>
              <a:t> de ape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eliberate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laboratorul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acreditat</a:t>
            </a:r>
            <a:r>
              <a:rPr lang="ro-RO" sz="2000" dirty="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regimul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evacuare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consumator</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e) </a:t>
            </a:r>
            <a:r>
              <a:rPr lang="en-US" sz="2000" dirty="0" err="1">
                <a:solidFill>
                  <a:srgbClr val="11144F"/>
                </a:solidFill>
                <a:latin typeface="Times New Roman" panose="02020603050405020304" pitchFamily="18" charset="0"/>
                <a:cs typeface="Times New Roman" panose="02020603050405020304" pitchFamily="18" charset="0"/>
              </a:rPr>
              <a:t>cerinţele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impuse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operatorului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smtClean="0">
                <a:solidFill>
                  <a:srgbClr val="11144F"/>
                </a:solidFill>
                <a:latin typeface="Times New Roman" panose="02020603050405020304" pitchFamily="18" charset="0"/>
                <a:cs typeface="Times New Roman" panose="02020603050405020304" pitchFamily="18" charset="0"/>
              </a:rPr>
              <a:t>apei</a:t>
            </a:r>
            <a:r>
              <a:rPr lang="ro-RO" sz="20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f</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nerespectarea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consumatori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condiţiilor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evacuare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perioada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anterioară</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g) </a:t>
            </a:r>
            <a:r>
              <a:rPr lang="en-US" sz="2000" dirty="0" err="1">
                <a:solidFill>
                  <a:srgbClr val="11144F"/>
                </a:solidFill>
                <a:latin typeface="Times New Roman" panose="02020603050405020304" pitchFamily="18" charset="0"/>
                <a:cs typeface="Times New Roman" panose="02020603050405020304" pitchFamily="18" charset="0"/>
              </a:rPr>
              <a:t>mărimea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depăşirilor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cantiţăţii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poluanţi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evacuate de </a:t>
            </a:r>
            <a:r>
              <a:rPr lang="en-US" sz="2000" dirty="0" err="1">
                <a:solidFill>
                  <a:srgbClr val="11144F"/>
                </a:solidFill>
                <a:latin typeface="Times New Roman" panose="02020603050405020304" pitchFamily="18" charset="0"/>
                <a:cs typeface="Times New Roman" panose="02020603050405020304" pitchFamily="18" charset="0"/>
              </a:rPr>
              <a:t>consumator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raport</a:t>
            </a:r>
            <a:r>
              <a:rPr lang="en-US" sz="2000" dirty="0">
                <a:solidFill>
                  <a:srgbClr val="11144F"/>
                </a:solidFill>
                <a:latin typeface="Times New Roman" panose="02020603050405020304" pitchFamily="18" charset="0"/>
                <a:cs typeface="Times New Roman" panose="02020603050405020304" pitchFamily="18" charset="0"/>
              </a:rPr>
              <a:t> cu CMA a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h) </a:t>
            </a:r>
            <a:r>
              <a:rPr lang="en-US" sz="2000" dirty="0" err="1">
                <a:solidFill>
                  <a:srgbClr val="11144F"/>
                </a:solidFill>
                <a:latin typeface="Times New Roman" panose="02020603050405020304" pitchFamily="18" charset="0"/>
                <a:cs typeface="Times New Roman" panose="02020603050405020304" pitchFamily="18" charset="0"/>
              </a:rPr>
              <a:t>caracteristicile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poluanţilor</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componenţa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investigaţiilor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analizelor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laborator</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obiectului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activitate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tipul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industrie</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smtClean="0">
                <a:solidFill>
                  <a:srgbClr val="11144F"/>
                </a:solidFill>
                <a:latin typeface="Times New Roman" panose="02020603050405020304" pitchFamily="18" charset="0"/>
                <a:cs typeface="Times New Roman" panose="02020603050405020304" pitchFamily="18" charset="0"/>
              </a:rPr>
              <a:t>consumatorului</a:t>
            </a:r>
            <a:r>
              <a:rPr lang="ro-RO" sz="2000" dirty="0">
                <a:solidFill>
                  <a:srgbClr val="11144F"/>
                </a:solidFill>
                <a:latin typeface="Times New Roman" panose="02020603050405020304" pitchFamily="18" charset="0"/>
                <a:cs typeface="Times New Roman" panose="02020603050405020304" pitchFamily="18" charset="0"/>
              </a:rPr>
              <a:t>.</a:t>
            </a: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532199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1367" y="1703744"/>
            <a:ext cx="7776000" cy="4550830"/>
          </a:xfrm>
        </p:spPr>
        <p:txBody>
          <a:bodyPr/>
          <a:lstStyle/>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Avizul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racordare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contractul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furnizare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serviciului</a:t>
            </a:r>
            <a:r>
              <a:rPr lang="en-US" sz="2400" dirty="0">
                <a:solidFill>
                  <a:srgbClr val="11144F"/>
                </a:solidFill>
                <a:latin typeface="Times New Roman" panose="02020603050405020304" pitchFamily="18" charset="0"/>
                <a:cs typeface="Times New Roman" panose="02020603050405020304" pitchFamily="18" charset="0"/>
              </a:rPr>
              <a:t> public de </a:t>
            </a:r>
            <a:r>
              <a:rPr lang="en-US" sz="2400" dirty="0" err="1">
                <a:solidFill>
                  <a:srgbClr val="11144F"/>
                </a:solidFill>
                <a:latin typeface="Times New Roman" panose="02020603050405020304" pitchFamily="18" charset="0"/>
                <a:cs typeface="Times New Roman" panose="02020603050405020304" pitchFamily="18" charset="0"/>
              </a:rPr>
              <a:t>alimentare</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autorizaţia</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folosinţă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specială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revizuiesc</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potrivit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reglementărilor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vigoare</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schimbare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privind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debitul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calitatea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evacuate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rețelele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stațiile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epurare</a:t>
            </a:r>
            <a:r>
              <a:rPr lang="en-US" sz="2400" dirty="0">
                <a:solidFill>
                  <a:srgbClr val="11144F"/>
                </a:solidFill>
                <a:latin typeface="Times New Roman" panose="02020603050405020304" pitchFamily="18" charset="0"/>
                <a:cs typeface="Times New Roman" panose="02020603050405020304" pitchFamily="18" charset="0"/>
              </a:rPr>
              <a:t>, ca </a:t>
            </a:r>
            <a:r>
              <a:rPr lang="en-US" sz="2400" dirty="0" err="1">
                <a:solidFill>
                  <a:srgbClr val="11144F"/>
                </a:solidFill>
                <a:latin typeface="Times New Roman" panose="02020603050405020304" pitchFamily="18" charset="0"/>
                <a:cs typeface="Times New Roman" panose="02020603050405020304" pitchFamily="18" charset="0"/>
              </a:rPr>
              <a:t>urmare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modificării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capacităților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producție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tehnologiilor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fabricație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altor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cauze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consumatorul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este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obligat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solicite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eliberarea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unui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nou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acord</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preluare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95270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432874"/>
            <a:ext cx="7776000" cy="4831126"/>
          </a:xfrm>
        </p:spPr>
        <p:txBody>
          <a:bodyPr/>
          <a:lstStyle/>
          <a:p>
            <a:pPr marL="0" indent="0" algn="just">
              <a:buNone/>
            </a:pPr>
            <a:r>
              <a:rPr lang="ro-RO" sz="2200" dirty="0" smtClean="0">
                <a:solidFill>
                  <a:srgbClr val="11144F"/>
                </a:solidFill>
              </a:rPr>
              <a:t> </a:t>
            </a:r>
            <a:r>
              <a:rPr lang="es-ES" sz="2200" b="1" i="1" dirty="0">
                <a:solidFill>
                  <a:srgbClr val="11144F"/>
                </a:solidFill>
                <a:latin typeface="Times New Roman" panose="02020603050405020304" pitchFamily="18" charset="0"/>
                <a:cs typeface="Times New Roman" panose="02020603050405020304" pitchFamily="18" charset="0"/>
              </a:rPr>
              <a:t>Evacuarea apelor uzate în </a:t>
            </a:r>
            <a:r>
              <a:rPr lang="es-ES" sz="2200" b="1" i="1" dirty="0" smtClean="0">
                <a:solidFill>
                  <a:srgbClr val="11144F"/>
                </a:solidFill>
                <a:latin typeface="Times New Roman" panose="02020603050405020304" pitchFamily="18" charset="0"/>
                <a:cs typeface="Times New Roman" panose="02020603050405020304" pitchFamily="18" charset="0"/>
              </a:rPr>
              <a:t>emisare</a:t>
            </a:r>
            <a:endParaRPr lang="ro-RO" sz="2200" b="1" i="1"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200" dirty="0" err="1">
                <a:solidFill>
                  <a:srgbClr val="11144F"/>
                </a:solidFill>
                <a:latin typeface="Times New Roman" panose="02020603050405020304" pitchFamily="18" charset="0"/>
                <a:cs typeface="Times New Roman" panose="02020603050405020304" pitchFamily="18" charset="0"/>
              </a:rPr>
              <a:t>Apele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uzate</a:t>
            </a:r>
            <a:r>
              <a:rPr lang="en-US" sz="2200" dirty="0">
                <a:solidFill>
                  <a:srgbClr val="11144F"/>
                </a:solidFill>
                <a:latin typeface="Times New Roman" panose="02020603050405020304" pitchFamily="18" charset="0"/>
                <a:cs typeface="Times New Roman" panose="02020603050405020304" pitchFamily="18" charset="0"/>
              </a:rPr>
              <a:t> care se </a:t>
            </a:r>
            <a:r>
              <a:rPr lang="en-US" sz="2200" dirty="0" err="1">
                <a:solidFill>
                  <a:srgbClr val="11144F"/>
                </a:solidFill>
                <a:latin typeface="Times New Roman" panose="02020603050405020304" pitchFamily="18" charset="0"/>
                <a:cs typeface="Times New Roman" panose="02020603050405020304" pitchFamily="18" charset="0"/>
              </a:rPr>
              <a:t>evacuează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emisare</a:t>
            </a:r>
            <a:r>
              <a:rPr lang="en-US" sz="2200" dirty="0">
                <a:solidFill>
                  <a:srgbClr val="11144F"/>
                </a:solidFill>
                <a:latin typeface="Times New Roman" panose="02020603050405020304" pitchFamily="18" charset="0"/>
                <a:cs typeface="Times New Roman" panose="02020603050405020304" pitchFamily="18" charset="0"/>
              </a:rPr>
              <a:t> nu </a:t>
            </a:r>
            <a:r>
              <a:rPr lang="en-US" sz="2200" dirty="0" err="1">
                <a:solidFill>
                  <a:srgbClr val="11144F"/>
                </a:solidFill>
                <a:latin typeface="Times New Roman" panose="02020603050405020304" pitchFamily="18" charset="0"/>
                <a:cs typeface="Times New Roman" panose="02020603050405020304" pitchFamily="18" charset="0"/>
              </a:rPr>
              <a:t>trebuie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conţină</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a) </a:t>
            </a:r>
            <a:r>
              <a:rPr lang="en-US" sz="2200" dirty="0" err="1">
                <a:solidFill>
                  <a:srgbClr val="11144F"/>
                </a:solidFill>
                <a:latin typeface="Times New Roman" panose="02020603050405020304" pitchFamily="18" charset="0"/>
                <a:cs typeface="Times New Roman" panose="02020603050405020304" pitchFamily="18" charset="0"/>
              </a:rPr>
              <a:t>concentraţii</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substanţe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poluante</a:t>
            </a:r>
            <a:r>
              <a:rPr lang="en-US" sz="2200" dirty="0">
                <a:solidFill>
                  <a:srgbClr val="11144F"/>
                </a:solidFill>
                <a:latin typeface="Times New Roman" panose="02020603050405020304" pitchFamily="18" charset="0"/>
                <a:cs typeface="Times New Roman" panose="02020603050405020304" pitchFamily="18" charset="0"/>
              </a:rPr>
              <a:t> cu grad </a:t>
            </a:r>
            <a:r>
              <a:rPr lang="en-US" sz="2200" dirty="0" err="1">
                <a:solidFill>
                  <a:srgbClr val="11144F"/>
                </a:solidFill>
                <a:latin typeface="Times New Roman" panose="02020603050405020304" pitchFamily="18" charset="0"/>
                <a:cs typeface="Times New Roman" panose="02020603050405020304" pitchFamily="18" charset="0"/>
              </a:rPr>
              <a:t>ridicat</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toxicitate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mai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mari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decît</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prevăzute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smtClean="0">
                <a:solidFill>
                  <a:srgbClr val="11144F"/>
                </a:solidFill>
                <a:latin typeface="Times New Roman" panose="02020603050405020304" pitchFamily="18" charset="0"/>
                <a:cs typeface="Times New Roman" panose="02020603050405020304" pitchFamily="18" charset="0"/>
              </a:rPr>
              <a:t>prezentul</a:t>
            </a:r>
            <a:r>
              <a:rPr lang="en-US" sz="2200" dirty="0" smtClean="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Regulament</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precum</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acele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substanţe</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căror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interdicţie</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fost</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stabilită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prin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studii</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specialitate</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smtClean="0">
                <a:solidFill>
                  <a:srgbClr val="11144F"/>
                </a:solidFill>
                <a:latin typeface="Times New Roman" panose="02020603050405020304" pitchFamily="18" charset="0"/>
                <a:cs typeface="Times New Roman" panose="02020603050405020304" pitchFamily="18" charset="0"/>
              </a:rPr>
              <a:t>b</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concentraţii</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materii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suspensie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peste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limita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admisă</a:t>
            </a:r>
            <a:r>
              <a:rPr lang="en-US" sz="2200" dirty="0">
                <a:solidFill>
                  <a:srgbClr val="11144F"/>
                </a:solidFill>
                <a:latin typeface="Times New Roman" panose="02020603050405020304" pitchFamily="18" charset="0"/>
                <a:cs typeface="Times New Roman" panose="02020603050405020304" pitchFamily="18" charset="0"/>
              </a:rPr>
              <a:t>, care </a:t>
            </a:r>
            <a:r>
              <a:rPr lang="en-US" sz="2200" dirty="0" err="1">
                <a:solidFill>
                  <a:srgbClr val="11144F"/>
                </a:solidFill>
                <a:latin typeface="Times New Roman" panose="02020603050405020304" pitchFamily="18" charset="0"/>
                <a:cs typeface="Times New Roman" panose="02020603050405020304" pitchFamily="18" charset="0"/>
              </a:rPr>
              <a:t>ar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putea</a:t>
            </a:r>
            <a:r>
              <a:rPr lang="en-US" sz="2200" dirty="0">
                <a:solidFill>
                  <a:srgbClr val="11144F"/>
                </a:solidFill>
                <a:latin typeface="Times New Roman" panose="02020603050405020304" pitchFamily="18" charset="0"/>
                <a:cs typeface="Times New Roman" panose="02020603050405020304" pitchFamily="18" charset="0"/>
              </a:rPr>
              <a:t> produce </a:t>
            </a:r>
            <a:r>
              <a:rPr lang="en-US" sz="2200" dirty="0" err="1">
                <a:solidFill>
                  <a:srgbClr val="11144F"/>
                </a:solidFill>
                <a:latin typeface="Times New Roman" panose="02020603050405020304" pitchFamily="18" charset="0"/>
                <a:cs typeface="Times New Roman" panose="02020603050405020304" pitchFamily="18" charset="0"/>
              </a:rPr>
              <a:t>depuneri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albiile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minore</a:t>
            </a:r>
            <a:r>
              <a:rPr lang="en-US" sz="2200" dirty="0">
                <a:solidFill>
                  <a:srgbClr val="11144F"/>
                </a:solidFill>
                <a:latin typeface="Times New Roman" panose="02020603050405020304" pitchFamily="18" charset="0"/>
                <a:cs typeface="Times New Roman" panose="02020603050405020304" pitchFamily="18" charset="0"/>
              </a:rPr>
              <a:t> ale </a:t>
            </a:r>
            <a:r>
              <a:rPr lang="en-US" sz="2200" dirty="0" err="1">
                <a:solidFill>
                  <a:srgbClr val="11144F"/>
                </a:solidFill>
                <a:latin typeface="Times New Roman" panose="02020603050405020304" pitchFamily="18" charset="0"/>
                <a:cs typeface="Times New Roman" panose="02020603050405020304" pitchFamily="18" charset="0"/>
              </a:rPr>
              <a:t>cursurilor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apă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cuvetele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lacurilor</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c) </a:t>
            </a:r>
            <a:r>
              <a:rPr lang="en-US" sz="2200" dirty="0" err="1">
                <a:solidFill>
                  <a:srgbClr val="11144F"/>
                </a:solidFill>
                <a:latin typeface="Times New Roman" panose="02020603050405020304" pitchFamily="18" charset="0"/>
                <a:cs typeface="Times New Roman" panose="02020603050405020304" pitchFamily="18" charset="0"/>
              </a:rPr>
              <a:t>substanţe</a:t>
            </a:r>
            <a:r>
              <a:rPr lang="en-US" sz="2200" dirty="0">
                <a:solidFill>
                  <a:srgbClr val="11144F"/>
                </a:solidFill>
                <a:latin typeface="Times New Roman" panose="02020603050405020304" pitchFamily="18" charset="0"/>
                <a:cs typeface="Times New Roman" panose="02020603050405020304" pitchFamily="18" charset="0"/>
              </a:rPr>
              <a:t> care pot conduce la </a:t>
            </a:r>
            <a:r>
              <a:rPr lang="en-US" sz="2200" dirty="0" err="1">
                <a:solidFill>
                  <a:srgbClr val="11144F"/>
                </a:solidFill>
                <a:latin typeface="Times New Roman" panose="02020603050405020304" pitchFamily="18" charset="0"/>
                <a:cs typeface="Times New Roman" panose="02020603050405020304" pitchFamily="18" charset="0"/>
              </a:rPr>
              <a:t>creşterea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turbidităţii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formarea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spumei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la </a:t>
            </a:r>
            <a:r>
              <a:rPr lang="en-US" sz="2200" dirty="0" err="1">
                <a:solidFill>
                  <a:srgbClr val="11144F"/>
                </a:solidFill>
                <a:latin typeface="Times New Roman" panose="02020603050405020304" pitchFamily="18" charset="0"/>
                <a:cs typeface="Times New Roman" panose="02020603050405020304" pitchFamily="18" charset="0"/>
              </a:rPr>
              <a:t>schimbarea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proprietăţilor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organoleptice</a:t>
            </a:r>
            <a:r>
              <a:rPr lang="en-US" sz="2200" dirty="0">
                <a:solidFill>
                  <a:srgbClr val="11144F"/>
                </a:solidFill>
                <a:latin typeface="Times New Roman" panose="02020603050405020304" pitchFamily="18" charset="0"/>
                <a:cs typeface="Times New Roman" panose="02020603050405020304" pitchFamily="18" charset="0"/>
              </a:rPr>
              <a:t> ale </a:t>
            </a:r>
            <a:r>
              <a:rPr lang="en-US" sz="2200" dirty="0" err="1">
                <a:solidFill>
                  <a:srgbClr val="11144F"/>
                </a:solidFill>
                <a:latin typeface="Times New Roman" panose="02020603050405020304" pitchFamily="18" charset="0"/>
                <a:cs typeface="Times New Roman" panose="02020603050405020304" pitchFamily="18" charset="0"/>
              </a:rPr>
              <a:t>apei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receptorilor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faţă</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starea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naturală</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acestora</a:t>
            </a:r>
            <a:r>
              <a:rPr lang="en-US" sz="22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3634057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7776000" cy="4969580"/>
          </a:xfrm>
        </p:spPr>
        <p:txBody>
          <a:bodyPr/>
          <a:lstStyle/>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Deversarea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epurate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reţeaua</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canale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desecare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irigaţii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terenuri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agricole</a:t>
            </a:r>
            <a:r>
              <a:rPr lang="en-US" sz="2400" dirty="0">
                <a:solidFill>
                  <a:srgbClr val="11144F"/>
                </a:solidFill>
                <a:latin typeface="Times New Roman" panose="02020603050405020304" pitchFamily="18" charset="0"/>
                <a:cs typeface="Times New Roman" panose="02020603050405020304" pitchFamily="18" charset="0"/>
              </a:rPr>
              <a:t> se face </a:t>
            </a:r>
            <a:r>
              <a:rPr lang="en-US" sz="2400" dirty="0" err="1">
                <a:solidFill>
                  <a:srgbClr val="11144F"/>
                </a:solidFill>
                <a:latin typeface="Times New Roman" panose="02020603050405020304" pitchFamily="18" charset="0"/>
                <a:cs typeface="Times New Roman" panose="02020603050405020304" pitchFamily="18" charset="0"/>
              </a:rPr>
              <a:t>numai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condiţiile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realizării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unei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epurări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corespunzătoare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avizul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administratorului</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deţinătorului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acestora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baza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autorizaţiei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astfel</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cînd</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apa</a:t>
            </a:r>
            <a:r>
              <a:rPr lang="en-US" sz="2400" dirty="0">
                <a:solidFill>
                  <a:srgbClr val="11144F"/>
                </a:solidFill>
                <a:latin typeface="Times New Roman" panose="02020603050405020304" pitchFamily="18" charset="0"/>
                <a:cs typeface="Times New Roman" panose="02020603050405020304" pitchFamily="18" charset="0"/>
              </a:rPr>
              <a:t> din </a:t>
            </a:r>
            <a:r>
              <a:rPr lang="en-US" sz="2400" dirty="0" err="1">
                <a:solidFill>
                  <a:srgbClr val="11144F"/>
                </a:solidFill>
                <a:latin typeface="Times New Roman" panose="02020603050405020304" pitchFamily="18" charset="0"/>
                <a:cs typeface="Times New Roman" panose="02020603050405020304" pitchFamily="18" charset="0"/>
              </a:rPr>
              <a:t>canale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foloseşte</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irigarea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culturilor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agricole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indicatorilor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calitate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corelează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standardul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privind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calitatea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irigarea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culturilor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agricole</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cînd</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uzată</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deversează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a:t>
            </a:r>
            <a:r>
              <a:rPr lang="en-US" sz="2400" dirty="0">
                <a:solidFill>
                  <a:srgbClr val="11144F"/>
                </a:solidFill>
                <a:latin typeface="Times New Roman" panose="02020603050405020304" pitchFamily="18" charset="0"/>
                <a:cs typeface="Times New Roman" panose="02020603050405020304" pitchFamily="18" charset="0"/>
              </a:rPr>
              <a:t>-un canal de </a:t>
            </a:r>
            <a:r>
              <a:rPr lang="en-US" sz="2400" dirty="0" err="1">
                <a:solidFill>
                  <a:srgbClr val="11144F"/>
                </a:solidFill>
                <a:latin typeface="Times New Roman" panose="02020603050405020304" pitchFamily="18" charset="0"/>
                <a:cs typeface="Times New Roman" panose="02020603050405020304" pitchFamily="18" charset="0"/>
              </a:rPr>
              <a:t>desecare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evacuează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a:t>
            </a:r>
            <a:r>
              <a:rPr lang="en-US" sz="2400" dirty="0">
                <a:solidFill>
                  <a:srgbClr val="11144F"/>
                </a:solidFill>
                <a:latin typeface="Times New Roman" panose="02020603050405020304" pitchFamily="18" charset="0"/>
                <a:cs typeface="Times New Roman" panose="02020603050405020304" pitchFamily="18" charset="0"/>
              </a:rPr>
              <a:t>-un </a:t>
            </a:r>
            <a:r>
              <a:rPr lang="en-US" sz="2400" dirty="0" err="1">
                <a:solidFill>
                  <a:srgbClr val="11144F"/>
                </a:solidFill>
                <a:latin typeface="Times New Roman" panose="02020603050405020304" pitchFamily="18" charset="0"/>
                <a:cs typeface="Times New Roman" panose="02020603050405020304" pitchFamily="18" charset="0"/>
              </a:rPr>
              <a:t>emisar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indicatorilor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calitate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vor</a:t>
            </a:r>
            <a:r>
              <a:rPr lang="en-US" sz="2400" dirty="0">
                <a:solidFill>
                  <a:srgbClr val="11144F"/>
                </a:solidFill>
                <a:latin typeface="Times New Roman" panose="02020603050405020304" pitchFamily="18" charset="0"/>
                <a:cs typeface="Times New Roman" panose="02020603050405020304" pitchFamily="18" charset="0"/>
              </a:rPr>
              <a:t> fi </a:t>
            </a:r>
            <a:r>
              <a:rPr lang="en-US" sz="2400" dirty="0" err="1">
                <a:solidFill>
                  <a:srgbClr val="11144F"/>
                </a:solidFill>
                <a:latin typeface="Times New Roman" panose="02020603050405020304" pitchFamily="18" charset="0"/>
                <a:cs typeface="Times New Roman" panose="02020603050405020304" pitchFamily="18" charset="0"/>
              </a:rPr>
              <a:t>cei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corespunzători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prezentului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Regulament</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24119278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44860"/>
            <a:ext cx="7776000" cy="4719140"/>
          </a:xfrm>
        </p:spPr>
        <p:txBody>
          <a:bodyPr/>
          <a:lstStyle/>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Operatorii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deţinătorii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staţiei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epurare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sînt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obligaţi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asigure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montarea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funcţionarea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corespunzătoare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mijloacelor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măsurare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debitelor</a:t>
            </a:r>
            <a:r>
              <a:rPr lang="en-US" sz="2400" dirty="0">
                <a:solidFill>
                  <a:srgbClr val="11144F"/>
                </a:solidFill>
                <a:latin typeface="Times New Roman" panose="02020603050405020304" pitchFamily="18" charset="0"/>
                <a:cs typeface="Times New Roman" panose="02020603050405020304" pitchFamily="18" charset="0"/>
              </a:rPr>
              <a:t> de ape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evacuate, cu </a:t>
            </a:r>
            <a:r>
              <a:rPr lang="en-US" sz="2400" dirty="0" err="1">
                <a:solidFill>
                  <a:srgbClr val="11144F"/>
                </a:solidFill>
                <a:latin typeface="Times New Roman" panose="02020603050405020304" pitchFamily="18" charset="0"/>
                <a:cs typeface="Times New Roman" panose="02020603050405020304" pitchFamily="18" charset="0"/>
              </a:rPr>
              <a:t>înregistrarea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contorizarea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debitelor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prevadă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facilităţi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prelevare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probelor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analiză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locuri</a:t>
            </a:r>
            <a:r>
              <a:rPr lang="en-US" sz="2400" dirty="0">
                <a:solidFill>
                  <a:srgbClr val="11144F"/>
                </a:solidFill>
                <a:latin typeface="Times New Roman" panose="02020603050405020304" pitchFamily="18" charset="0"/>
                <a:cs typeface="Times New Roman" panose="02020603050405020304" pitchFamily="18" charset="0"/>
              </a:rPr>
              <a:t> bine </a:t>
            </a:r>
            <a:r>
              <a:rPr lang="en-US" sz="2400" dirty="0" err="1">
                <a:solidFill>
                  <a:srgbClr val="11144F"/>
                </a:solidFill>
                <a:latin typeface="Times New Roman" panose="02020603050405020304" pitchFamily="18" charset="0"/>
                <a:cs typeface="Times New Roman" panose="02020603050405020304" pitchFamily="18" charset="0"/>
              </a:rPr>
              <a:t>stabilite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instaleze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sisteme</a:t>
            </a:r>
            <a:r>
              <a:rPr lang="en-US" sz="2400" dirty="0">
                <a:solidFill>
                  <a:srgbClr val="11144F"/>
                </a:solidFill>
                <a:latin typeface="Times New Roman" panose="02020603050405020304" pitchFamily="18" charset="0"/>
                <a:cs typeface="Times New Roman" panose="02020603050405020304" pitchFamily="18" charset="0"/>
              </a:rPr>
              <a:t> automate de </a:t>
            </a:r>
            <a:r>
              <a:rPr lang="en-US" sz="2400" dirty="0" err="1">
                <a:solidFill>
                  <a:srgbClr val="11144F"/>
                </a:solidFill>
                <a:latin typeface="Times New Roman" panose="02020603050405020304" pitchFamily="18" charset="0"/>
                <a:cs typeface="Times New Roman" panose="02020603050405020304" pitchFamily="18" charset="0"/>
              </a:rPr>
              <a:t>determinare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calităţii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evacuate, cu </a:t>
            </a:r>
            <a:r>
              <a:rPr lang="en-US" sz="2400" dirty="0" err="1">
                <a:solidFill>
                  <a:srgbClr val="11144F"/>
                </a:solidFill>
                <a:latin typeface="Times New Roman" panose="02020603050405020304" pitchFamily="18" charset="0"/>
                <a:cs typeface="Times New Roman" panose="02020603050405020304" pitchFamily="18" charset="0"/>
              </a:rPr>
              <a:t>măsurarea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parametrilor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specifici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activităţii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desfăşurate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debite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mari</a:t>
            </a:r>
            <a:r>
              <a:rPr lang="en-US" sz="2400" dirty="0">
                <a:solidFill>
                  <a:srgbClr val="11144F"/>
                </a:solidFill>
                <a:latin typeface="Times New Roman" panose="02020603050405020304" pitchFamily="18" charset="0"/>
                <a:cs typeface="Times New Roman" panose="02020603050405020304" pitchFamily="18" charset="0"/>
              </a:rPr>
              <a:t> de ape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de 500 l/s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care se </a:t>
            </a:r>
            <a:r>
              <a:rPr lang="en-US" sz="2400" dirty="0" err="1">
                <a:solidFill>
                  <a:srgbClr val="11144F"/>
                </a:solidFill>
                <a:latin typeface="Times New Roman" panose="02020603050405020304" pitchFamily="18" charset="0"/>
                <a:cs typeface="Times New Roman" panose="02020603050405020304" pitchFamily="18" charset="0"/>
              </a:rPr>
              <a:t>deversează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receptori</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debite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puţin</a:t>
            </a:r>
            <a:r>
              <a:rPr lang="en-US" sz="2400" dirty="0">
                <a:solidFill>
                  <a:srgbClr val="11144F"/>
                </a:solidFill>
                <a:latin typeface="Times New Roman" panose="02020603050405020304" pitchFamily="18" charset="0"/>
                <a:cs typeface="Times New Roman" panose="02020603050405020304" pitchFamily="18" charset="0"/>
              </a:rPr>
              <a:t> 3 </a:t>
            </a:r>
            <a:r>
              <a:rPr lang="en-US" sz="2400" dirty="0" err="1">
                <a:solidFill>
                  <a:srgbClr val="11144F"/>
                </a:solidFill>
                <a:latin typeface="Times New Roman" panose="02020603050405020304" pitchFamily="18" charset="0"/>
                <a:cs typeface="Times New Roman" panose="02020603050405020304" pitchFamily="18" charset="0"/>
              </a:rPr>
              <a:t>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decît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cele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punctul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evacuare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prevăd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sisteme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dispersie</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difuzie</a:t>
            </a:r>
            <a:r>
              <a:rPr lang="en-US" sz="24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34509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584462" y="1414021"/>
            <a:ext cx="8156110" cy="4849979"/>
          </a:xfrm>
        </p:spPr>
        <p:txBody>
          <a:bodyPr/>
          <a:lstStyle/>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scopul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prevenirii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poluării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prevăd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următoarele</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folosirea</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nămolurilor</a:t>
            </a:r>
            <a:r>
              <a:rPr lang="en-US" sz="2400" dirty="0">
                <a:solidFill>
                  <a:srgbClr val="11144F"/>
                </a:solidFill>
                <a:latin typeface="Times New Roman" panose="02020603050405020304" pitchFamily="18" charset="0"/>
                <a:cs typeface="Times New Roman" panose="02020603050405020304" pitchFamily="18" charset="0"/>
              </a:rPr>
              <a:t> care </a:t>
            </a:r>
            <a:r>
              <a:rPr lang="en-US" sz="2400" dirty="0" err="1">
                <a:solidFill>
                  <a:srgbClr val="11144F"/>
                </a:solidFill>
                <a:latin typeface="Times New Roman" panose="02020603050405020304" pitchFamily="18" charset="0"/>
                <a:cs typeface="Times New Roman" panose="02020603050405020304" pitchFamily="18" charset="0"/>
              </a:rPr>
              <a:t>conţin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nutrienţi</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fertilizarea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ori</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irigarea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terenurilor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agricole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silvice</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acceptul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deţinătorilor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terenurilor</a:t>
            </a:r>
            <a:r>
              <a:rPr lang="en-US" sz="2400" dirty="0">
                <a:solidFill>
                  <a:srgbClr val="11144F"/>
                </a:solidFill>
                <a:latin typeface="Times New Roman" panose="02020603050405020304" pitchFamily="18" charset="0"/>
                <a:cs typeface="Times New Roman" panose="02020603050405020304" pitchFamily="18" charset="0"/>
              </a:rPr>
              <a:t> respective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avizul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autorităţilor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competente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îmbunătăţirilor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funciare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funcţie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natura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culturii</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va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avizul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centrului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teritorial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sănătate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publică</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în</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cazuri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este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obligatorie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asigurarea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impermeabilizării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tuturor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depozitelor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eventualele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exfiltraţii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precum</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apele</a:t>
            </a:r>
            <a:r>
              <a:rPr lang="en-US" sz="2400" dirty="0">
                <a:solidFill>
                  <a:srgbClr val="11144F"/>
                </a:solidFill>
                <a:latin typeface="Times New Roman" panose="02020603050405020304" pitchFamily="18" charset="0"/>
                <a:cs typeface="Times New Roman" panose="02020603050405020304" pitchFamily="18" charset="0"/>
              </a:rPr>
              <a:t> din </a:t>
            </a:r>
            <a:r>
              <a:rPr lang="en-US" sz="2400" dirty="0" err="1">
                <a:solidFill>
                  <a:srgbClr val="11144F"/>
                </a:solidFill>
                <a:latin typeface="Times New Roman" panose="02020603050405020304" pitchFamily="18" charset="0"/>
                <a:cs typeface="Times New Roman" panose="02020603050405020304" pitchFamily="18" charset="0"/>
              </a:rPr>
              <a:t>precipitaţii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scurg</a:t>
            </a:r>
            <a:r>
              <a:rPr lang="en-US" sz="2400" dirty="0">
                <a:solidFill>
                  <a:srgbClr val="11144F"/>
                </a:solidFill>
                <a:latin typeface="Times New Roman" panose="02020603050405020304" pitchFamily="18" charset="0"/>
                <a:cs typeface="Times New Roman" panose="02020603050405020304" pitchFamily="18" charset="0"/>
              </a:rPr>
              <a:t> de la </a:t>
            </a:r>
            <a:r>
              <a:rPr lang="en-US" sz="2400" dirty="0" err="1">
                <a:solidFill>
                  <a:srgbClr val="11144F"/>
                </a:solidFill>
                <a:latin typeface="Times New Roman" panose="02020603050405020304" pitchFamily="18" charset="0"/>
                <a:cs typeface="Times New Roman" panose="02020603050405020304" pitchFamily="18" charset="0"/>
              </a:rPr>
              <a:t>aceste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depozite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trebuie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colectate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epurate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astfel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încît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acestea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corespundă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prevederilor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prezentului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Regulament</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2977508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2181" y="1598927"/>
            <a:ext cx="8725482" cy="400110"/>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endParaRPr lang="ro-RO" sz="1800" b="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527901" y="1432874"/>
            <a:ext cx="8212671" cy="4996206"/>
          </a:xfrm>
        </p:spPr>
        <p:txBody>
          <a:bodyPr/>
          <a:lstStyle/>
          <a:p>
            <a:pPr marL="0" indent="0" algn="just">
              <a:buNone/>
            </a:pPr>
            <a:r>
              <a:rPr lang="en-US" sz="2400" b="1" dirty="0" err="1" smtClean="0">
                <a:solidFill>
                  <a:srgbClr val="11144F"/>
                </a:solidFill>
                <a:latin typeface="Times New Roman" panose="02020603050405020304" pitchFamily="18" charset="0"/>
                <a:cs typeface="Times New Roman" panose="02020603050405020304" pitchFamily="18" charset="0"/>
              </a:rPr>
              <a:t>În</a:t>
            </a:r>
            <a:r>
              <a:rPr lang="en-US" sz="2400" b="1" dirty="0" smtClean="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conformitate</a:t>
            </a:r>
            <a:r>
              <a:rPr lang="en-US" sz="2400" b="1" dirty="0">
                <a:solidFill>
                  <a:srgbClr val="11144F"/>
                </a:solidFill>
                <a:latin typeface="Times New Roman" panose="02020603050405020304" pitchFamily="18" charset="0"/>
                <a:cs typeface="Times New Roman" panose="02020603050405020304" pitchFamily="18" charset="0"/>
              </a:rPr>
              <a:t> cu </a:t>
            </a:r>
            <a:r>
              <a:rPr lang="en-US" sz="2400" b="1" dirty="0" err="1">
                <a:solidFill>
                  <a:srgbClr val="11144F"/>
                </a:solidFill>
                <a:latin typeface="Times New Roman" panose="02020603050405020304" pitchFamily="18" charset="0"/>
                <a:cs typeface="Times New Roman" panose="02020603050405020304" pitchFamily="18" charset="0"/>
              </a:rPr>
              <a:t>domeniile</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err="1" smtClean="0">
                <a:solidFill>
                  <a:srgbClr val="11144F"/>
                </a:solidFill>
                <a:latin typeface="Times New Roman" panose="02020603050405020304" pitchFamily="18" charset="0"/>
                <a:cs typeface="Times New Roman" panose="02020603050405020304" pitchFamily="18" charset="0"/>
              </a:rPr>
              <a:t>stabilite</a:t>
            </a:r>
            <a:r>
              <a:rPr lang="en-US" sz="2400" b="1" dirty="0" smtClean="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Inspectoratul</a:t>
            </a:r>
            <a:r>
              <a:rPr lang="en-US" sz="2400" b="1" dirty="0">
                <a:solidFill>
                  <a:srgbClr val="11144F"/>
                </a:solidFill>
                <a:latin typeface="Times New Roman" panose="02020603050405020304" pitchFamily="18" charset="0"/>
                <a:cs typeface="Times New Roman" panose="02020603050405020304" pitchFamily="18" charset="0"/>
              </a:rPr>
              <a:t> </a:t>
            </a:r>
            <a:r>
              <a:rPr lang="en-US" sz="2400" b="1" dirty="0" smtClean="0">
                <a:solidFill>
                  <a:srgbClr val="11144F"/>
                </a:solidFill>
                <a:latin typeface="Times New Roman" panose="02020603050405020304" pitchFamily="18" charset="0"/>
                <a:cs typeface="Times New Roman" panose="02020603050405020304" pitchFamily="18" charset="0"/>
              </a:rPr>
              <a:t>are</a:t>
            </a:r>
            <a:r>
              <a:rPr lang="ro-RO" sz="2400" b="1" dirty="0" smtClean="0">
                <a:solidFill>
                  <a:srgbClr val="11144F"/>
                </a:solidFill>
                <a:latin typeface="Times New Roman" panose="02020603050405020304" pitchFamily="18" charset="0"/>
                <a:cs typeface="Times New Roman" panose="02020603050405020304" pitchFamily="18" charset="0"/>
              </a:rPr>
              <a:t> </a:t>
            </a:r>
            <a:r>
              <a:rPr lang="en-US" sz="2400" b="1" dirty="0" err="1" smtClean="0">
                <a:solidFill>
                  <a:srgbClr val="11144F"/>
                </a:solidFill>
                <a:latin typeface="Times New Roman" panose="02020603050405020304" pitchFamily="18" charset="0"/>
                <a:cs typeface="Times New Roman" panose="02020603050405020304" pitchFamily="18" charset="0"/>
              </a:rPr>
              <a:t>următoarele</a:t>
            </a:r>
            <a:r>
              <a:rPr lang="en-US" sz="2400" b="1" dirty="0" smtClean="0">
                <a:solidFill>
                  <a:srgbClr val="11144F"/>
                </a:solidFill>
                <a:latin typeface="Times New Roman" panose="02020603050405020304" pitchFamily="18" charset="0"/>
                <a:cs typeface="Times New Roman" panose="02020603050405020304" pitchFamily="18" charset="0"/>
              </a:rPr>
              <a:t> </a:t>
            </a:r>
            <a:r>
              <a:rPr lang="en-US" sz="2400" b="1" dirty="0" err="1">
                <a:solidFill>
                  <a:srgbClr val="11144F"/>
                </a:solidFill>
                <a:latin typeface="Times New Roman" panose="02020603050405020304" pitchFamily="18" charset="0"/>
                <a:cs typeface="Times New Roman" panose="02020603050405020304" pitchFamily="18" charset="0"/>
              </a:rPr>
              <a:t>funcții</a:t>
            </a:r>
            <a:r>
              <a:rPr lang="en-US" sz="2400" b="1" dirty="0">
                <a:solidFill>
                  <a:srgbClr val="11144F"/>
                </a:solidFill>
                <a:latin typeface="Times New Roman" panose="02020603050405020304" pitchFamily="18" charset="0"/>
                <a:cs typeface="Times New Roman" panose="02020603050405020304" pitchFamily="18" charset="0"/>
              </a:rPr>
              <a:t> de </a:t>
            </a:r>
            <a:r>
              <a:rPr lang="en-US" sz="2400" b="1" dirty="0" err="1">
                <a:solidFill>
                  <a:srgbClr val="11144F"/>
                </a:solidFill>
                <a:latin typeface="Times New Roman" panose="02020603050405020304" pitchFamily="18" charset="0"/>
                <a:cs typeface="Times New Roman" panose="02020603050405020304" pitchFamily="18" charset="0"/>
              </a:rPr>
              <a:t>bază</a:t>
            </a:r>
            <a:r>
              <a:rPr lang="en-US" sz="2400" b="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1) </a:t>
            </a:r>
            <a:r>
              <a:rPr lang="en-US" sz="2200" dirty="0" err="1">
                <a:solidFill>
                  <a:srgbClr val="11144F"/>
                </a:solidFill>
                <a:latin typeface="Times New Roman" panose="02020603050405020304" pitchFamily="18" charset="0"/>
                <a:cs typeface="Times New Roman" panose="02020603050405020304" pitchFamily="18" charset="0"/>
              </a:rPr>
              <a:t>exercitarea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controlului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supravegherii</a:t>
            </a:r>
            <a:r>
              <a:rPr lang="en-US" sz="2200" dirty="0">
                <a:solidFill>
                  <a:srgbClr val="11144F"/>
                </a:solidFill>
                <a:latin typeface="Times New Roman" panose="02020603050405020304" pitchFamily="18" charset="0"/>
                <a:cs typeface="Times New Roman" panose="02020603050405020304" pitchFamily="18" charset="0"/>
              </a:rPr>
              <a:t> de stat </a:t>
            </a:r>
            <a:r>
              <a:rPr lang="en-US" sz="2200" dirty="0" err="1">
                <a:solidFill>
                  <a:srgbClr val="11144F"/>
                </a:solidFill>
                <a:latin typeface="Times New Roman" panose="02020603050405020304" pitchFamily="18" charset="0"/>
                <a:cs typeface="Times New Roman" panose="02020603050405020304" pitchFamily="18" charset="0"/>
              </a:rPr>
              <a:t>asupra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respectării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actelor</a:t>
            </a:r>
            <a:r>
              <a:rPr lang="en-US" sz="2200" dirty="0">
                <a:solidFill>
                  <a:srgbClr val="11144F"/>
                </a:solidFill>
                <a:latin typeface="Times New Roman" panose="02020603050405020304" pitchFamily="18" charset="0"/>
                <a:cs typeface="Times New Roman" panose="02020603050405020304" pitchFamily="18" charset="0"/>
              </a:rPr>
              <a:t> normative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domeniul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protecţiei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mediului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utilizării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raționale</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resurselor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naturale</a:t>
            </a:r>
            <a:r>
              <a:rPr lang="en-US" sz="2200" dirty="0">
                <a:solidFill>
                  <a:srgbClr val="11144F"/>
                </a:solidFill>
                <a:latin typeface="Times New Roman" panose="02020603050405020304" pitchFamily="18" charset="0"/>
                <a:cs typeface="Times New Roman" panose="02020603050405020304" pitchFamily="18" charset="0"/>
              </a:rPr>
              <a:t> la </a:t>
            </a:r>
            <a:r>
              <a:rPr lang="en-US" sz="2200" dirty="0" err="1">
                <a:solidFill>
                  <a:srgbClr val="11144F"/>
                </a:solidFill>
                <a:latin typeface="Times New Roman" panose="02020603050405020304" pitchFamily="18" charset="0"/>
                <a:cs typeface="Times New Roman" panose="02020603050405020304" pitchFamily="18" charset="0"/>
              </a:rPr>
              <a:t>întreprinderi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instituții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organizații</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orice</a:t>
            </a:r>
            <a:r>
              <a:rPr lang="en-US" sz="2200" dirty="0">
                <a:solidFill>
                  <a:srgbClr val="11144F"/>
                </a:solidFill>
                <a:latin typeface="Times New Roman" panose="02020603050405020304" pitchFamily="18" charset="0"/>
                <a:cs typeface="Times New Roman" panose="02020603050405020304" pitchFamily="18" charset="0"/>
              </a:rPr>
              <a:t> tip de </a:t>
            </a:r>
            <a:r>
              <a:rPr lang="en-US" sz="2200" dirty="0" err="1">
                <a:solidFill>
                  <a:srgbClr val="11144F"/>
                </a:solidFill>
                <a:latin typeface="Times New Roman" panose="02020603050405020304" pitchFamily="18" charset="0"/>
                <a:cs typeface="Times New Roman" panose="02020603050405020304" pitchFamily="18" charset="0"/>
              </a:rPr>
              <a:t>proprietate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formă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juridică</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organizare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către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autoritățile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administrației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publice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centrale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locale, </a:t>
            </a:r>
            <a:r>
              <a:rPr lang="en-US" sz="2200" dirty="0" err="1">
                <a:solidFill>
                  <a:srgbClr val="11144F"/>
                </a:solidFill>
                <a:latin typeface="Times New Roman" panose="02020603050405020304" pitchFamily="18" charset="0"/>
                <a:cs typeface="Times New Roman" panose="02020603050405020304" pitchFamily="18" charset="0"/>
              </a:rPr>
              <a:t>precum</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persoanele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fizice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juridice</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2) </a:t>
            </a:r>
            <a:r>
              <a:rPr lang="en-US" sz="2200" dirty="0" err="1">
                <a:solidFill>
                  <a:srgbClr val="11144F"/>
                </a:solidFill>
                <a:latin typeface="Times New Roman" panose="02020603050405020304" pitchFamily="18" charset="0"/>
                <a:cs typeface="Times New Roman" panose="02020603050405020304" pitchFamily="18" charset="0"/>
              </a:rPr>
              <a:t>prevenirea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contracararea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cazurilor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încălcare</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legislației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privind</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protecția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mediului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utilizarea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rațională</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resurselor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naturale</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3) </a:t>
            </a:r>
            <a:r>
              <a:rPr lang="en-US" sz="2200" dirty="0" err="1">
                <a:solidFill>
                  <a:srgbClr val="11144F"/>
                </a:solidFill>
                <a:latin typeface="Times New Roman" panose="02020603050405020304" pitchFamily="18" charset="0"/>
                <a:cs typeface="Times New Roman" panose="02020603050405020304" pitchFamily="18" charset="0"/>
              </a:rPr>
              <a:t>coordonarea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activităților</a:t>
            </a:r>
            <a:r>
              <a:rPr lang="en-US" sz="2200" dirty="0">
                <a:solidFill>
                  <a:srgbClr val="11144F"/>
                </a:solidFill>
                <a:latin typeface="Times New Roman" panose="02020603050405020304" pitchFamily="18" charset="0"/>
                <a:cs typeface="Times New Roman" panose="02020603050405020304" pitchFamily="18" charset="0"/>
              </a:rPr>
              <a:t> cu impact </a:t>
            </a:r>
            <a:r>
              <a:rPr lang="en-US" sz="2200" dirty="0" err="1">
                <a:solidFill>
                  <a:srgbClr val="11144F"/>
                </a:solidFill>
                <a:latin typeface="Times New Roman" panose="02020603050405020304" pitchFamily="18" charset="0"/>
                <a:cs typeface="Times New Roman" panose="02020603050405020304" pitchFamily="18" charset="0"/>
              </a:rPr>
              <a:t>asupra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mediului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înconjurător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susceptibile</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prejudicierea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schimbarea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componentelor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mediului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resurselor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naturale</a:t>
            </a:r>
            <a:r>
              <a:rPr lang="en-US" sz="22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404594"/>
            <a:ext cx="7776000" cy="4859406"/>
          </a:xfrm>
        </p:spPr>
        <p:txBody>
          <a:bodyPr/>
          <a:lstStyle/>
          <a:p>
            <a:pPr marL="0" indent="0" algn="just">
              <a:buNone/>
            </a:pPr>
            <a:r>
              <a:rPr lang="en-US" sz="2100" dirty="0" err="1" smtClean="0">
                <a:solidFill>
                  <a:srgbClr val="11144F"/>
                </a:solidFill>
                <a:latin typeface="Times New Roman" panose="02020603050405020304" pitchFamily="18" charset="0"/>
                <a:cs typeface="Times New Roman" panose="02020603050405020304" pitchFamily="18" charset="0"/>
              </a:rPr>
              <a:t>Punctul</a:t>
            </a:r>
            <a:r>
              <a:rPr lang="en-US" sz="2100" dirty="0" smtClean="0">
                <a:solidFill>
                  <a:srgbClr val="11144F"/>
                </a:solidFill>
                <a:latin typeface="Times New Roman" panose="02020603050405020304" pitchFamily="18" charset="0"/>
                <a:cs typeface="Times New Roman" panose="02020603050405020304" pitchFamily="18" charset="0"/>
              </a:rPr>
              <a:t> </a:t>
            </a:r>
            <a:r>
              <a:rPr lang="en-US" sz="2100" dirty="0">
                <a:solidFill>
                  <a:srgbClr val="11144F"/>
                </a:solidFill>
                <a:latin typeface="Times New Roman" panose="02020603050405020304" pitchFamily="18" charset="0"/>
                <a:cs typeface="Times New Roman" panose="02020603050405020304" pitchFamily="18" charset="0"/>
              </a:rPr>
              <a:t>de </a:t>
            </a:r>
            <a:r>
              <a:rPr lang="en-US" sz="2100" dirty="0" err="1">
                <a:solidFill>
                  <a:srgbClr val="11144F"/>
                </a:solidFill>
                <a:latin typeface="Times New Roman" panose="02020603050405020304" pitchFamily="18" charset="0"/>
                <a:cs typeface="Times New Roman" panose="02020603050405020304" pitchFamily="18" charset="0"/>
              </a:rPr>
              <a:t>prelevare</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probelor</a:t>
            </a:r>
            <a:r>
              <a:rPr lang="en-US" sz="2100" dirty="0">
                <a:solidFill>
                  <a:srgbClr val="11144F"/>
                </a:solidFill>
                <a:latin typeface="Times New Roman" panose="02020603050405020304" pitchFamily="18" charset="0"/>
                <a:cs typeface="Times New Roman" panose="02020603050405020304" pitchFamily="18" charset="0"/>
              </a:rPr>
              <a:t> de ape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evacuate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receptorii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naturali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vederea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conformării</a:t>
            </a:r>
            <a:r>
              <a:rPr lang="en-US" sz="2100" dirty="0">
                <a:solidFill>
                  <a:srgbClr val="11144F"/>
                </a:solidFill>
                <a:latin typeface="Times New Roman" panose="02020603050405020304" pitchFamily="18" charset="0"/>
                <a:cs typeface="Times New Roman" panose="02020603050405020304" pitchFamily="18" charset="0"/>
              </a:rPr>
              <a:t> cu </a:t>
            </a:r>
            <a:r>
              <a:rPr lang="en-US" sz="2100" dirty="0" err="1">
                <a:solidFill>
                  <a:srgbClr val="11144F"/>
                </a:solidFill>
                <a:latin typeface="Times New Roman" panose="02020603050405020304" pitchFamily="18" charset="0"/>
                <a:cs typeface="Times New Roman" panose="02020603050405020304" pitchFamily="18" charset="0"/>
              </a:rPr>
              <a:t>prevederile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prezentului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Regulament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este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punctul</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descărcare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finală</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apelor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receptor.</a:t>
            </a:r>
          </a:p>
          <a:p>
            <a:pPr marL="0" indent="0" algn="just">
              <a:buNone/>
            </a:pPr>
            <a:r>
              <a:rPr lang="en-US" sz="2100" dirty="0" err="1">
                <a:solidFill>
                  <a:srgbClr val="11144F"/>
                </a:solidFill>
                <a:latin typeface="Times New Roman" panose="02020603050405020304" pitchFamily="18" charset="0"/>
                <a:cs typeface="Times New Roman" panose="02020603050405020304" pitchFamily="18" charset="0"/>
              </a:rPr>
              <a:t>Frecvenţa</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monitorizare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respectiv</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numărul</a:t>
            </a:r>
            <a:r>
              <a:rPr lang="en-US" sz="2100" dirty="0">
                <a:solidFill>
                  <a:srgbClr val="11144F"/>
                </a:solidFill>
                <a:latin typeface="Times New Roman" panose="02020603050405020304" pitchFamily="18" charset="0"/>
                <a:cs typeface="Times New Roman" panose="02020603050405020304" pitchFamily="18" charset="0"/>
              </a:rPr>
              <a:t> minim de probe de </a:t>
            </a:r>
            <a:r>
              <a:rPr lang="en-US" sz="2100" dirty="0" err="1">
                <a:solidFill>
                  <a:srgbClr val="11144F"/>
                </a:solidFill>
                <a:latin typeface="Times New Roman" panose="02020603050405020304" pitchFamily="18" charset="0"/>
                <a:cs typeface="Times New Roman" panose="02020603050405020304" pitchFamily="18" charset="0"/>
              </a:rPr>
              <a:t>prelevat</a:t>
            </a:r>
            <a:r>
              <a:rPr lang="en-US" sz="2100" dirty="0">
                <a:solidFill>
                  <a:srgbClr val="11144F"/>
                </a:solidFill>
                <a:latin typeface="Times New Roman" panose="02020603050405020304" pitchFamily="18" charset="0"/>
                <a:cs typeface="Times New Roman" panose="02020603050405020304" pitchFamily="18" charset="0"/>
              </a:rPr>
              <a:t> la </a:t>
            </a:r>
            <a:r>
              <a:rPr lang="en-US" sz="2100" dirty="0" err="1">
                <a:solidFill>
                  <a:srgbClr val="11144F"/>
                </a:solidFill>
                <a:latin typeface="Times New Roman" panose="02020603050405020304" pitchFamily="18" charset="0"/>
                <a:cs typeface="Times New Roman" panose="02020603050405020304" pitchFamily="18" charset="0"/>
              </a:rPr>
              <a:t>intervale</a:t>
            </a:r>
            <a:r>
              <a:rPr lang="en-US" sz="2100" dirty="0">
                <a:solidFill>
                  <a:srgbClr val="11144F"/>
                </a:solidFill>
                <a:latin typeface="Times New Roman" panose="02020603050405020304" pitchFamily="18" charset="0"/>
                <a:cs typeface="Times New Roman" panose="02020603050405020304" pitchFamily="18" charset="0"/>
              </a:rPr>
              <a:t> regulate de </a:t>
            </a:r>
            <a:r>
              <a:rPr lang="en-US" sz="2100" dirty="0" err="1">
                <a:solidFill>
                  <a:srgbClr val="11144F"/>
                </a:solidFill>
                <a:latin typeface="Times New Roman" panose="02020603050405020304" pitchFamily="18" charset="0"/>
                <a:cs typeface="Times New Roman" panose="02020603050405020304" pitchFamily="18" charset="0"/>
              </a:rPr>
              <a:t>timp</a:t>
            </a:r>
            <a:r>
              <a:rPr lang="en-US" sz="2100" dirty="0">
                <a:solidFill>
                  <a:srgbClr val="11144F"/>
                </a:solidFill>
                <a:latin typeface="Times New Roman" panose="02020603050405020304" pitchFamily="18" charset="0"/>
                <a:cs typeface="Times New Roman" panose="02020603050405020304" pitchFamily="18" charset="0"/>
              </a:rPr>
              <a:t>, se </a:t>
            </a:r>
            <a:r>
              <a:rPr lang="en-US" sz="2100" dirty="0" err="1">
                <a:solidFill>
                  <a:srgbClr val="11144F"/>
                </a:solidFill>
                <a:latin typeface="Times New Roman" panose="02020603050405020304" pitchFamily="18" charset="0"/>
                <a:cs typeface="Times New Roman" panose="02020603050405020304" pitchFamily="18" charset="0"/>
              </a:rPr>
              <a:t>stabilesc</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prin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autorizaţia</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mediu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folosinţa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specială</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apei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funcţie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mărimea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staţiei</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epurare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impactul</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calitativ</a:t>
            </a:r>
            <a:r>
              <a:rPr lang="en-US" sz="2100" dirty="0">
                <a:solidFill>
                  <a:srgbClr val="11144F"/>
                </a:solidFill>
                <a:latin typeface="Times New Roman" panose="02020603050405020304" pitchFamily="18" charset="0"/>
                <a:cs typeface="Times New Roman" panose="02020603050405020304" pitchFamily="18" charset="0"/>
              </a:rPr>
              <a:t> al </a:t>
            </a:r>
            <a:r>
              <a:rPr lang="en-US" sz="2100" dirty="0" err="1">
                <a:solidFill>
                  <a:srgbClr val="11144F"/>
                </a:solidFill>
                <a:latin typeface="Times New Roman" panose="02020603050405020304" pitchFamily="18" charset="0"/>
                <a:cs typeface="Times New Roman" panose="02020603050405020304" pitchFamily="18" charset="0"/>
              </a:rPr>
              <a:t>descărcării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asupra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emisarului</a:t>
            </a:r>
            <a:r>
              <a:rPr lang="en-US" sz="21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100" dirty="0" err="1" smtClean="0">
                <a:solidFill>
                  <a:srgbClr val="11144F"/>
                </a:solidFill>
                <a:latin typeface="Times New Roman" panose="02020603050405020304" pitchFamily="18" charset="0"/>
                <a:cs typeface="Times New Roman" panose="02020603050405020304" pitchFamily="18" charset="0"/>
              </a:rPr>
              <a:t>Apele</a:t>
            </a:r>
            <a:r>
              <a:rPr lang="en-US" sz="2100" dirty="0" smtClean="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urbane  </a:t>
            </a:r>
            <a:r>
              <a:rPr lang="en-US" sz="2100" dirty="0" err="1">
                <a:solidFill>
                  <a:srgbClr val="11144F"/>
                </a:solidFill>
                <a:latin typeface="Times New Roman" panose="02020603050405020304" pitchFamily="18" charset="0"/>
                <a:cs typeface="Times New Roman" panose="02020603050405020304" pitchFamily="18" charset="0"/>
              </a:rPr>
              <a:t>înainte</a:t>
            </a:r>
            <a:r>
              <a:rPr lang="en-US" sz="2100" dirty="0">
                <a:solidFill>
                  <a:srgbClr val="11144F"/>
                </a:solidFill>
                <a:latin typeface="Times New Roman" panose="02020603050405020304" pitchFamily="18" charset="0"/>
                <a:cs typeface="Times New Roman" panose="02020603050405020304" pitchFamily="18" charset="0"/>
              </a:rPr>
              <a:t> de a fi evacuate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emisare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trebuie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monitorizate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concordanţă</a:t>
            </a:r>
            <a:r>
              <a:rPr lang="en-US" sz="2100" dirty="0">
                <a:solidFill>
                  <a:srgbClr val="11144F"/>
                </a:solidFill>
                <a:latin typeface="Times New Roman" panose="02020603050405020304" pitchFamily="18" charset="0"/>
                <a:cs typeface="Times New Roman" panose="02020603050405020304" pitchFamily="18" charset="0"/>
              </a:rPr>
              <a:t> cu </a:t>
            </a:r>
            <a:r>
              <a:rPr lang="en-US" sz="2100" dirty="0" err="1">
                <a:solidFill>
                  <a:srgbClr val="11144F"/>
                </a:solidFill>
                <a:latin typeface="Times New Roman" panose="02020603050405020304" pitchFamily="18" charset="0"/>
                <a:cs typeface="Times New Roman" panose="02020603050405020304" pitchFamily="18" charset="0"/>
              </a:rPr>
              <a:t>procedurile</a:t>
            </a:r>
            <a:r>
              <a:rPr lang="en-US" sz="2100" dirty="0">
                <a:solidFill>
                  <a:srgbClr val="11144F"/>
                </a:solidFill>
                <a:latin typeface="Times New Roman" panose="02020603050405020304" pitchFamily="18" charset="0"/>
                <a:cs typeface="Times New Roman" panose="02020603050405020304" pitchFamily="18" charset="0"/>
              </a:rPr>
              <a:t> de control </a:t>
            </a:r>
            <a:r>
              <a:rPr lang="en-US" sz="2100" dirty="0" err="1">
                <a:solidFill>
                  <a:srgbClr val="11144F"/>
                </a:solidFill>
                <a:latin typeface="Times New Roman" panose="02020603050405020304" pitchFamily="18" charset="0"/>
                <a:cs typeface="Times New Roman" panose="02020603050405020304" pitchFamily="18" charset="0"/>
              </a:rPr>
              <a:t>stabilite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prezentul</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smtClean="0">
                <a:solidFill>
                  <a:srgbClr val="11144F"/>
                </a:solidFill>
                <a:latin typeface="Times New Roman" panose="02020603050405020304" pitchFamily="18" charset="0"/>
                <a:cs typeface="Times New Roman" panose="02020603050405020304" pitchFamily="18" charset="0"/>
              </a:rPr>
              <a:t>Regulament</a:t>
            </a:r>
            <a:r>
              <a:rPr lang="en-US" sz="2100" dirty="0" smtClean="0">
                <a:solidFill>
                  <a:srgbClr val="11144F"/>
                </a:solidFill>
                <a:latin typeface="Times New Roman" panose="02020603050405020304" pitchFamily="18" charset="0"/>
                <a:cs typeface="Times New Roman" panose="02020603050405020304" pitchFamily="18" charset="0"/>
              </a:rPr>
              <a:t>.</a:t>
            </a:r>
            <a:endParaRPr lang="ro-RO" sz="21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100" dirty="0" err="1" smtClean="0">
                <a:solidFill>
                  <a:srgbClr val="11144F"/>
                </a:solidFill>
                <a:latin typeface="Times New Roman" panose="02020603050405020304" pitchFamily="18" charset="0"/>
                <a:cs typeface="Times New Roman" panose="02020603050405020304" pitchFamily="18" charset="0"/>
              </a:rPr>
              <a:t>Monitorizarea</a:t>
            </a:r>
            <a:r>
              <a:rPr lang="en-US" sz="2100" dirty="0" smtClean="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cantităţii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calităţii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constituie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obligaţia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tuturor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operatorilor</a:t>
            </a:r>
            <a:r>
              <a:rPr lang="en-US" sz="2100" dirty="0">
                <a:solidFill>
                  <a:srgbClr val="11144F"/>
                </a:solidFill>
                <a:latin typeface="Times New Roman" panose="02020603050405020304" pitchFamily="18" charset="0"/>
                <a:cs typeface="Times New Roman" panose="02020603050405020304" pitchFamily="18" charset="0"/>
              </a:rPr>
              <a:t>/</a:t>
            </a:r>
            <a:r>
              <a:rPr lang="en-US" sz="2100" dirty="0" err="1">
                <a:solidFill>
                  <a:srgbClr val="11144F"/>
                </a:solidFill>
                <a:latin typeface="Times New Roman" panose="02020603050405020304" pitchFamily="18" charset="0"/>
                <a:cs typeface="Times New Roman" panose="02020603050405020304" pitchFamily="18" charset="0"/>
              </a:rPr>
              <a:t>proprietarilor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staţiilor</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epurare</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apelor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uzate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deversate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emisare</a:t>
            </a:r>
            <a:r>
              <a:rPr lang="en-US" sz="21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34372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98927"/>
            <a:ext cx="7776000" cy="4665073"/>
          </a:xfrm>
        </p:spPr>
        <p:txBody>
          <a:bodyPr/>
          <a:lstStyle/>
          <a:p>
            <a:pPr marL="0" indent="0">
              <a:buNone/>
            </a:pPr>
            <a:r>
              <a:rPr lang="en-US" sz="2000" b="1" i="1" dirty="0" err="1">
                <a:solidFill>
                  <a:srgbClr val="11144F"/>
                </a:solidFill>
                <a:latin typeface="Times New Roman" panose="02020603050405020304" pitchFamily="18" charset="0"/>
                <a:cs typeface="Times New Roman" panose="02020603050405020304" pitchFamily="18" charset="0"/>
              </a:rPr>
              <a:t>Gestionarea</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nămolurilor</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err="1">
                <a:solidFill>
                  <a:srgbClr val="11144F"/>
                </a:solidFill>
                <a:latin typeface="Times New Roman" panose="02020603050405020304" pitchFamily="18" charset="0"/>
                <a:cs typeface="Times New Roman" panose="02020603050405020304" pitchFamily="18" charset="0"/>
              </a:rPr>
              <a:t>provenite</a:t>
            </a:r>
            <a:r>
              <a:rPr lang="en-US" sz="2000" b="1" i="1" dirty="0">
                <a:solidFill>
                  <a:srgbClr val="11144F"/>
                </a:solidFill>
                <a:latin typeface="Times New Roman" panose="02020603050405020304" pitchFamily="18" charset="0"/>
                <a:cs typeface="Times New Roman" panose="02020603050405020304" pitchFamily="18" charset="0"/>
              </a:rPr>
              <a:t> de la </a:t>
            </a:r>
            <a:r>
              <a:rPr lang="en-US" sz="2000" b="1" i="1" dirty="0" err="1">
                <a:solidFill>
                  <a:srgbClr val="11144F"/>
                </a:solidFill>
                <a:latin typeface="Times New Roman" panose="02020603050405020304" pitchFamily="18" charset="0"/>
                <a:cs typeface="Times New Roman" panose="02020603050405020304" pitchFamily="18" charset="0"/>
              </a:rPr>
              <a:t>staţiile</a:t>
            </a:r>
            <a:r>
              <a:rPr lang="en-US" sz="2000" b="1" i="1" dirty="0">
                <a:solidFill>
                  <a:srgbClr val="11144F"/>
                </a:solidFill>
                <a:latin typeface="Times New Roman" panose="02020603050405020304" pitchFamily="18" charset="0"/>
                <a:cs typeface="Times New Roman" panose="02020603050405020304" pitchFamily="18" charset="0"/>
              </a:rPr>
              <a:t> </a:t>
            </a:r>
            <a:r>
              <a:rPr lang="en-US" sz="2000" b="1" i="1" dirty="0" smtClean="0">
                <a:solidFill>
                  <a:srgbClr val="11144F"/>
                </a:solidFill>
                <a:latin typeface="Times New Roman" panose="02020603050405020304" pitchFamily="18" charset="0"/>
                <a:cs typeface="Times New Roman" panose="02020603050405020304" pitchFamily="18" charset="0"/>
              </a:rPr>
              <a:t>de</a:t>
            </a:r>
            <a:r>
              <a:rPr lang="ro-RO" sz="2000" b="1" i="1" dirty="0" smtClean="0">
                <a:solidFill>
                  <a:srgbClr val="11144F"/>
                </a:solidFill>
                <a:latin typeface="Times New Roman" panose="02020603050405020304" pitchFamily="18" charset="0"/>
                <a:cs typeface="Times New Roman" panose="02020603050405020304" pitchFamily="18" charset="0"/>
              </a:rPr>
              <a:t> preepurare/epurare a apelor uzate </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Tratarea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utilizarea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provenite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preepurare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stabilesc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conformitate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documentaţia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aplicată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tehnologice</a:t>
            </a:r>
            <a:r>
              <a:rPr lang="en-US" sz="2000" dirty="0">
                <a:solidFill>
                  <a:srgbClr val="11144F"/>
                </a:solidFill>
                <a:latin typeface="Times New Roman" panose="02020603050405020304" pitchFamily="18" charset="0"/>
                <a:cs typeface="Times New Roman" panose="02020603050405020304" pitchFamily="18" charset="0"/>
              </a:rPr>
              <a:t>/de </a:t>
            </a:r>
            <a:r>
              <a:rPr lang="en-US" sz="2000" dirty="0" err="1">
                <a:solidFill>
                  <a:srgbClr val="11144F"/>
                </a:solidFill>
                <a:latin typeface="Times New Roman" panose="02020603050405020304" pitchFamily="18" charset="0"/>
                <a:cs typeface="Times New Roman" panose="02020603050405020304" pitchFamily="18" charset="0"/>
              </a:rPr>
              <a:t>producere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corespundere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prevederile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actelor</a:t>
            </a:r>
            <a:r>
              <a:rPr lang="en-US" sz="2000" dirty="0">
                <a:solidFill>
                  <a:srgbClr val="11144F"/>
                </a:solidFill>
                <a:latin typeface="Times New Roman" panose="02020603050405020304" pitchFamily="18" charset="0"/>
                <a:cs typeface="Times New Roman" panose="02020603050405020304" pitchFamily="18" charset="0"/>
              </a:rPr>
              <a:t> normative. </a:t>
            </a:r>
            <a:r>
              <a:rPr lang="en-US" sz="2000" dirty="0" err="1">
                <a:solidFill>
                  <a:srgbClr val="11144F"/>
                </a:solidFill>
                <a:latin typeface="Times New Roman" panose="02020603050405020304" pitchFamily="18" charset="0"/>
                <a:cs typeface="Times New Roman" panose="02020603050405020304" pitchFamily="18" charset="0"/>
              </a:rPr>
              <a:t>Nămolurile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rezultate</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procesele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tratare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brute din </a:t>
            </a:r>
            <a:r>
              <a:rPr lang="en-US" sz="2000" dirty="0" err="1">
                <a:solidFill>
                  <a:srgbClr val="11144F"/>
                </a:solidFill>
                <a:latin typeface="Times New Roman" panose="02020603050405020304" pitchFamily="18" charset="0"/>
                <a:cs typeface="Times New Roman" panose="02020603050405020304" pitchFamily="18" charset="0"/>
              </a:rPr>
              <a:t>staţii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tratare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epurarea</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preepurarea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tratate</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proiectelor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staţii</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După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efectuarea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studiilor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produs</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utilizează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îngrăşăminte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organice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depozitează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sol, se </a:t>
            </a:r>
            <a:r>
              <a:rPr lang="en-US" sz="2000" dirty="0" err="1">
                <a:solidFill>
                  <a:srgbClr val="11144F"/>
                </a:solidFill>
                <a:latin typeface="Times New Roman" panose="02020603050405020304" pitchFamily="18" charset="0"/>
                <a:cs typeface="Times New Roman" panose="02020603050405020304" pitchFamily="18" charset="0"/>
              </a:rPr>
              <a:t>aplică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sol ca material de </a:t>
            </a:r>
            <a:r>
              <a:rPr lang="en-US" sz="2000" dirty="0" err="1">
                <a:solidFill>
                  <a:srgbClr val="11144F"/>
                </a:solidFill>
                <a:latin typeface="Times New Roman" panose="02020603050405020304" pitchFamily="18" charset="0"/>
                <a:cs typeface="Times New Roman" panose="02020603050405020304" pitchFamily="18" charset="0"/>
              </a:rPr>
              <a:t>umplutură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exemplu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combaterea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inundaţiilor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ca material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construcţie</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923616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4573" y="1598927"/>
            <a:ext cx="7922671" cy="4665073"/>
          </a:xfrm>
        </p:spPr>
        <p:txBody>
          <a:bodyPr/>
          <a:lstStyle/>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Gestionarea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deşeurilor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inclusiv</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grăsimilor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rezultate</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preepurare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consumatorilor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sarcina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interzice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sistemul</a:t>
            </a:r>
            <a:r>
              <a:rPr lang="en-US" sz="2000" dirty="0">
                <a:solidFill>
                  <a:srgbClr val="11144F"/>
                </a:solidFill>
                <a:latin typeface="Times New Roman" panose="02020603050405020304" pitchFamily="18" charset="0"/>
                <a:cs typeface="Times New Roman" panose="02020603050405020304" pitchFamily="18" charset="0"/>
              </a:rPr>
              <a:t> public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corpurile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reţele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canalizare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intermediul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maşinilor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specializate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oricăror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mijloace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interzisă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Consumatorii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deţin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operatorii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gestionează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staţiile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obligaţi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ţină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evidenţa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prezinte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anual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autorităţii</a:t>
            </a:r>
            <a:r>
              <a:rPr lang="en-US" sz="2000" dirty="0">
                <a:solidFill>
                  <a:srgbClr val="11144F"/>
                </a:solidFill>
                <a:latin typeface="Times New Roman" panose="02020603050405020304" pitchFamily="18" charset="0"/>
                <a:cs typeface="Times New Roman" panose="02020603050405020304" pitchFamily="18" charset="0"/>
              </a:rPr>
              <a:t> administrative </a:t>
            </a:r>
            <a:r>
              <a:rPr lang="en-US" sz="2000" dirty="0" err="1">
                <a:solidFill>
                  <a:srgbClr val="11144F"/>
                </a:solidFill>
                <a:latin typeface="Times New Roman" panose="02020603050405020304" pitchFamily="18" charset="0"/>
                <a:cs typeface="Times New Roman" panose="02020603050405020304" pitchFamily="18" charset="0"/>
              </a:rPr>
              <a:t>subordonată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organului</a:t>
            </a:r>
            <a:r>
              <a:rPr lang="en-US" sz="2000" dirty="0">
                <a:solidFill>
                  <a:srgbClr val="11144F"/>
                </a:solidFill>
                <a:latin typeface="Times New Roman" panose="02020603050405020304" pitchFamily="18" charset="0"/>
                <a:cs typeface="Times New Roman" panose="02020603050405020304" pitchFamily="18" charset="0"/>
              </a:rPr>
              <a:t> central de </a:t>
            </a:r>
            <a:r>
              <a:rPr lang="en-US" sz="2000" dirty="0" err="1">
                <a:solidFill>
                  <a:srgbClr val="11144F"/>
                </a:solidFill>
                <a:latin typeface="Times New Roman" panose="02020603050405020304" pitchFamily="18" charset="0"/>
                <a:cs typeface="Times New Roman" panose="02020603050405020304" pitchFamily="18" charset="0"/>
              </a:rPr>
              <a:t>specialitate</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administraţiei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domeniul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despre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nămolurile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formate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preepurare</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epurare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uzate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conformitate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actele</a:t>
            </a:r>
            <a:r>
              <a:rPr lang="en-US" sz="2000" dirty="0">
                <a:solidFill>
                  <a:srgbClr val="11144F"/>
                </a:solidFill>
                <a:latin typeface="Times New Roman" panose="02020603050405020304" pitchFamily="18" charset="0"/>
                <a:cs typeface="Times New Roman" panose="02020603050405020304" pitchFamily="18" charset="0"/>
              </a:rPr>
              <a:t> normative </a:t>
            </a:r>
            <a:r>
              <a:rPr lang="en-US" sz="2000" dirty="0" err="1">
                <a:solidFill>
                  <a:srgbClr val="11144F"/>
                </a:solidFill>
                <a:latin typeface="Times New Roman" panose="02020603050405020304" pitchFamily="18" charset="0"/>
                <a:cs typeface="Times New Roman" panose="02020603050405020304" pitchFamily="18" charset="0"/>
              </a:rPr>
              <a:t>privind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gestionarea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deşeurilor</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49458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2742" y="1294421"/>
            <a:ext cx="8127830" cy="4969580"/>
          </a:xfrm>
        </p:spPr>
        <p:txBody>
          <a:bodyPr/>
          <a:lstStyle/>
          <a:p>
            <a:pPr marL="0" indent="0" algn="ctr">
              <a:buNone/>
            </a:pPr>
            <a:r>
              <a:rPr lang="ro-RO" sz="2700" b="1" dirty="0" smtClean="0">
                <a:solidFill>
                  <a:srgbClr val="11144F"/>
                </a:solidFill>
                <a:latin typeface="Times New Roman" panose="02020603050405020304" pitchFamily="18" charset="0"/>
                <a:cs typeface="Times New Roman" panose="02020603050405020304" pitchFamily="18" charset="0"/>
              </a:rPr>
              <a:t>Hotărîrea de Guvern nr. 890 din 12.11.2013 pentru aprobarea Regulamentului cu privire la cerințele de calitate a mediului pentru apele de suprafață</a:t>
            </a:r>
            <a:r>
              <a:rPr lang="ro-RO" sz="2800" b="1" dirty="0" smtClean="0">
                <a:solidFill>
                  <a:srgbClr val="11144F"/>
                </a:solidFill>
                <a:latin typeface="Times New Roman" panose="02020603050405020304" pitchFamily="18" charset="0"/>
                <a:cs typeface="Times New Roman" panose="02020603050405020304" pitchFamily="18" charset="0"/>
              </a:rPr>
              <a:t/>
            </a:r>
            <a:br>
              <a:rPr lang="ro-RO" sz="2800" b="1" dirty="0" smtClean="0">
                <a:solidFill>
                  <a:srgbClr val="11144F"/>
                </a:solidFill>
                <a:latin typeface="Times New Roman" panose="02020603050405020304" pitchFamily="18" charset="0"/>
                <a:cs typeface="Times New Roman" panose="02020603050405020304" pitchFamily="18" charset="0"/>
              </a:rPr>
            </a:b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a:t>
            </a:r>
            <a:r>
              <a:rPr lang="ro-RO" sz="1600" dirty="0" smtClean="0">
                <a:solidFill>
                  <a:srgbClr val="11144F"/>
                </a:solidFill>
                <a:latin typeface="Times New Roman" panose="02020603050405020304" pitchFamily="18" charset="0"/>
                <a:cs typeface="Times New Roman" panose="02020603050405020304" pitchFamily="18" charset="0"/>
                <a:hlinkClick r:id="rId8"/>
              </a:rPr>
              <a:t>www.legis.md/cautare/getResults?doc_id=114535&amp;lang=ro</a:t>
            </a:r>
            <a:r>
              <a:rPr lang="ro-RO" sz="16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Clasificarea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referire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cerinţele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calitate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se face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t> </a:t>
            </a:r>
            <a:r>
              <a:rPr lang="en-US" sz="2000" dirty="0" smtClean="0">
                <a:solidFill>
                  <a:srgbClr val="11144F"/>
                </a:solidFill>
                <a:latin typeface="Times New Roman" panose="02020603050405020304" pitchFamily="18" charset="0"/>
                <a:cs typeface="Times New Roman" panose="02020603050405020304" pitchFamily="18" charset="0"/>
              </a:rPr>
              <a:t>1</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supravegherea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prevenirea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poluării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anumite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substanţe</a:t>
            </a:r>
            <a:r>
              <a:rPr lang="en-US" sz="2000" dirty="0">
                <a:solidFill>
                  <a:srgbClr val="11144F"/>
                </a:solidFill>
                <a:latin typeface="Times New Roman" panose="02020603050405020304" pitchFamily="18" charset="0"/>
                <a:cs typeface="Times New Roman" panose="02020603050405020304" pitchFamily="18" charset="0"/>
              </a:rPr>
              <a:t>, considerate </a:t>
            </a:r>
            <a:r>
              <a:rPr lang="en-US" sz="2000" dirty="0" err="1">
                <a:solidFill>
                  <a:srgbClr val="11144F"/>
                </a:solidFill>
                <a:latin typeface="Times New Roman" panose="02020603050405020304" pitchFamily="18" charset="0"/>
                <a:cs typeface="Times New Roman" panose="02020603050405020304" pitchFamily="18" charset="0"/>
              </a:rPr>
              <a:t>periculoase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om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2</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determinarea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vederea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clasei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calitate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tipului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folosinţă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rezultatelor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monitorizării</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3) </a:t>
            </a:r>
            <a:r>
              <a:rPr lang="en-US" sz="2000" dirty="0" err="1" smtClean="0">
                <a:solidFill>
                  <a:srgbClr val="11144F"/>
                </a:solidFill>
                <a:latin typeface="Times New Roman" panose="02020603050405020304" pitchFamily="18" charset="0"/>
                <a:cs typeface="Times New Roman" panose="02020603050405020304" pitchFamily="18" charset="0"/>
              </a:rPr>
              <a:t>elaborarea</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şi</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implementarea</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planurilor</a:t>
            </a:r>
            <a:r>
              <a:rPr lang="en-US" sz="2000" dirty="0" smtClean="0">
                <a:solidFill>
                  <a:srgbClr val="11144F"/>
                </a:solidFill>
                <a:latin typeface="Times New Roman" panose="02020603050405020304" pitchFamily="18" charset="0"/>
                <a:cs typeface="Times New Roman" panose="02020603050405020304" pitchFamily="18" charset="0"/>
              </a:rPr>
              <a:t> de </a:t>
            </a:r>
            <a:r>
              <a:rPr lang="en-US" sz="2000" dirty="0" err="1" smtClean="0">
                <a:solidFill>
                  <a:srgbClr val="11144F"/>
                </a:solidFill>
                <a:latin typeface="Times New Roman" panose="02020603050405020304" pitchFamily="18" charset="0"/>
                <a:cs typeface="Times New Roman" panose="02020603050405020304" pitchFamily="18" charset="0"/>
              </a:rPr>
              <a:t>gestionare</a:t>
            </a:r>
            <a:r>
              <a:rPr lang="en-US" sz="2000" dirty="0" smtClean="0">
                <a:solidFill>
                  <a:srgbClr val="11144F"/>
                </a:solidFill>
                <a:latin typeface="Times New Roman" panose="02020603050405020304" pitchFamily="18" charset="0"/>
                <a:cs typeface="Times New Roman" panose="02020603050405020304" pitchFamily="18" charset="0"/>
              </a:rPr>
              <a:t> a </a:t>
            </a:r>
            <a:r>
              <a:rPr lang="en-US" sz="2000" dirty="0" err="1" smtClean="0">
                <a:solidFill>
                  <a:srgbClr val="11144F"/>
                </a:solidFill>
                <a:latin typeface="Times New Roman" panose="02020603050405020304" pitchFamily="18" charset="0"/>
                <a:cs typeface="Times New Roman" panose="02020603050405020304" pitchFamily="18" charset="0"/>
              </a:rPr>
              <a:t>districtelor</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bazinelor</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hidrografice</a:t>
            </a:r>
            <a:r>
              <a:rPr lang="en-US" sz="20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4</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identificarea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corpurilor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care nu </a:t>
            </a:r>
            <a:r>
              <a:rPr lang="en-US" sz="2000" dirty="0" err="1">
                <a:solidFill>
                  <a:srgbClr val="11144F"/>
                </a:solidFill>
                <a:latin typeface="Times New Roman" panose="02020603050405020304" pitchFamily="18" charset="0"/>
                <a:cs typeface="Times New Roman" panose="02020603050405020304" pitchFamily="18" charset="0"/>
              </a:rPr>
              <a:t>întrunesc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cerinţele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calitate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tipul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folosinţă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atribuit</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297667930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376313"/>
            <a:ext cx="7776000" cy="4887687"/>
          </a:xfrm>
        </p:spPr>
        <p:txBody>
          <a:bodyPr/>
          <a:lstStyle/>
          <a:p>
            <a:pPr marL="0" indent="0">
              <a:buNone/>
            </a:pPr>
            <a:r>
              <a:rPr lang="en-US" sz="2400" i="1" dirty="0" err="1">
                <a:solidFill>
                  <a:srgbClr val="11144F"/>
                </a:solidFill>
                <a:latin typeface="Times New Roman" panose="02020603050405020304" pitchFamily="18" charset="0"/>
                <a:cs typeface="Times New Roman" panose="02020603050405020304" pitchFamily="18" charset="0"/>
              </a:rPr>
              <a:t>Caracteristica</a:t>
            </a:r>
            <a:r>
              <a:rPr lang="en-US" sz="2400" i="1" dirty="0">
                <a:solidFill>
                  <a:srgbClr val="11144F"/>
                </a:solidFill>
                <a:latin typeface="Times New Roman" panose="02020603050405020304" pitchFamily="18" charset="0"/>
                <a:cs typeface="Times New Roman" panose="02020603050405020304" pitchFamily="18" charset="0"/>
              </a:rPr>
              <a:t> </a:t>
            </a:r>
            <a:r>
              <a:rPr lang="en-US" sz="2400" i="1" dirty="0" err="1">
                <a:solidFill>
                  <a:srgbClr val="11144F"/>
                </a:solidFill>
                <a:latin typeface="Times New Roman" panose="02020603050405020304" pitchFamily="18" charset="0"/>
                <a:cs typeface="Times New Roman" panose="02020603050405020304" pitchFamily="18" charset="0"/>
              </a:rPr>
              <a:t>claselor</a:t>
            </a:r>
            <a:r>
              <a:rPr lang="en-US" sz="2400" i="1" dirty="0">
                <a:solidFill>
                  <a:srgbClr val="11144F"/>
                </a:solidFill>
                <a:latin typeface="Times New Roman" panose="02020603050405020304" pitchFamily="18" charset="0"/>
                <a:cs typeface="Times New Roman" panose="02020603050405020304" pitchFamily="18" charset="0"/>
              </a:rPr>
              <a:t> de </a:t>
            </a:r>
            <a:r>
              <a:rPr lang="en-US" sz="2400" i="1" dirty="0" err="1">
                <a:solidFill>
                  <a:srgbClr val="11144F"/>
                </a:solidFill>
                <a:latin typeface="Times New Roman" panose="02020603050405020304" pitchFamily="18" charset="0"/>
                <a:cs typeface="Times New Roman" panose="02020603050405020304" pitchFamily="18" charset="0"/>
              </a:rPr>
              <a:t>calitate</a:t>
            </a:r>
            <a:r>
              <a:rPr lang="en-US" sz="2400" i="1" dirty="0">
                <a:solidFill>
                  <a:srgbClr val="11144F"/>
                </a:solidFill>
                <a:latin typeface="Times New Roman" panose="02020603050405020304" pitchFamily="18" charset="0"/>
                <a:cs typeface="Times New Roman" panose="02020603050405020304" pitchFamily="18" charset="0"/>
              </a:rPr>
              <a:t> a </a:t>
            </a:r>
            <a:r>
              <a:rPr lang="en-US" sz="2400" i="1" dirty="0" err="1">
                <a:solidFill>
                  <a:srgbClr val="11144F"/>
                </a:solidFill>
                <a:latin typeface="Times New Roman" panose="02020603050405020304" pitchFamily="18" charset="0"/>
                <a:cs typeface="Times New Roman" panose="02020603050405020304" pitchFamily="18" charset="0"/>
              </a:rPr>
              <a:t>apelor</a:t>
            </a:r>
            <a:r>
              <a:rPr lang="en-US" sz="2400" i="1" dirty="0">
                <a:solidFill>
                  <a:srgbClr val="11144F"/>
                </a:solidFill>
                <a:latin typeface="Times New Roman" panose="02020603050405020304" pitchFamily="18" charset="0"/>
                <a:cs typeface="Times New Roman" panose="02020603050405020304" pitchFamily="18" charset="0"/>
              </a:rPr>
              <a:t> de </a:t>
            </a:r>
            <a:r>
              <a:rPr lang="en-US" sz="2400" i="1" dirty="0" err="1" smtClean="0">
                <a:solidFill>
                  <a:srgbClr val="11144F"/>
                </a:solidFill>
                <a:latin typeface="Times New Roman" panose="02020603050405020304" pitchFamily="18" charset="0"/>
                <a:cs typeface="Times New Roman" panose="02020603050405020304" pitchFamily="18" charset="0"/>
              </a:rPr>
              <a:t>suprafaţă</a:t>
            </a:r>
            <a:endParaRPr lang="ro-RO" sz="2400" i="1"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r>
              <a:rPr lang="en-US" sz="2100" i="1" u="sng" dirty="0" err="1">
                <a:solidFill>
                  <a:srgbClr val="0000FF"/>
                </a:solidFill>
                <a:latin typeface="Times New Roman" panose="02020603050405020304" pitchFamily="18" charset="0"/>
                <a:cs typeface="Times New Roman" panose="02020603050405020304" pitchFamily="18" charset="0"/>
              </a:rPr>
              <a:t>clasa</a:t>
            </a:r>
            <a:r>
              <a:rPr lang="en-US" sz="2100" i="1" u="sng" dirty="0">
                <a:solidFill>
                  <a:srgbClr val="0000FF"/>
                </a:solidFill>
                <a:latin typeface="Times New Roman" panose="02020603050405020304" pitchFamily="18" charset="0"/>
                <a:cs typeface="Times New Roman" panose="02020603050405020304" pitchFamily="18" charset="0"/>
              </a:rPr>
              <a:t> I (</a:t>
            </a:r>
            <a:r>
              <a:rPr lang="en-US" sz="2100" i="1" u="sng" dirty="0" err="1">
                <a:solidFill>
                  <a:srgbClr val="0000FF"/>
                </a:solidFill>
                <a:latin typeface="Times New Roman" panose="02020603050405020304" pitchFamily="18" charset="0"/>
                <a:cs typeface="Times New Roman" panose="02020603050405020304" pitchFamily="18" charset="0"/>
              </a:rPr>
              <a:t>foarte</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i="1" u="sng" dirty="0" err="1">
                <a:solidFill>
                  <a:srgbClr val="0000FF"/>
                </a:solidFill>
                <a:latin typeface="Times New Roman" panose="02020603050405020304" pitchFamily="18" charset="0"/>
                <a:cs typeface="Times New Roman" panose="02020603050405020304" pitchFamily="18" charset="0"/>
              </a:rPr>
              <a:t>bună</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suprafaţă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care nu </a:t>
            </a:r>
            <a:r>
              <a:rPr lang="en-US" sz="2100" dirty="0" err="1">
                <a:solidFill>
                  <a:srgbClr val="11144F"/>
                </a:solidFill>
                <a:latin typeface="Times New Roman" panose="02020603050405020304" pitchFamily="18" charset="0"/>
                <a:cs typeface="Times New Roman" panose="02020603050405020304" pitchFamily="18" charset="0"/>
              </a:rPr>
              <a:t>există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alterări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sau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există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alterări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minore</a:t>
            </a:r>
            <a:r>
              <a:rPr lang="en-US" sz="2100" dirty="0">
                <a:solidFill>
                  <a:srgbClr val="11144F"/>
                </a:solidFill>
                <a:latin typeface="Times New Roman" panose="02020603050405020304" pitchFamily="18" charset="0"/>
                <a:cs typeface="Times New Roman" panose="02020603050405020304" pitchFamily="18" charset="0"/>
              </a:rPr>
              <a:t>) ale </a:t>
            </a:r>
            <a:r>
              <a:rPr lang="en-US" sz="2100" dirty="0" err="1">
                <a:solidFill>
                  <a:srgbClr val="11144F"/>
                </a:solidFill>
                <a:latin typeface="Times New Roman" panose="02020603050405020304" pitchFamily="18" charset="0"/>
                <a:cs typeface="Times New Roman" panose="02020603050405020304" pitchFamily="18" charset="0"/>
              </a:rPr>
              <a:t>valorilor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fizico-chimice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biologice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calitate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Concentraţiile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poluanţilor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sintetici</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influenţează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funcţionarea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ecosistemelor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acvatice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aduc</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prejudicii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sănătăţii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umane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din </a:t>
            </a:r>
            <a:r>
              <a:rPr lang="en-US" sz="2100" dirty="0" err="1">
                <a:solidFill>
                  <a:srgbClr val="11144F"/>
                </a:solidFill>
                <a:latin typeface="Times New Roman" panose="02020603050405020304" pitchFamily="18" charset="0"/>
                <a:cs typeface="Times New Roman" panose="02020603050405020304" pitchFamily="18" charset="0"/>
              </a:rPr>
              <a:t>această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clasă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sînt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destinate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toate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tipurile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folosinţă</a:t>
            </a:r>
            <a:r>
              <a:rPr lang="en-US" sz="2100" dirty="0">
                <a:solidFill>
                  <a:srgbClr val="11144F"/>
                </a:solidFill>
                <a:latin typeface="Times New Roman" panose="02020603050405020304" pitchFamily="18" charset="0"/>
                <a:cs typeface="Times New Roman" panose="02020603050405020304" pitchFamily="18" charset="0"/>
              </a:rPr>
              <a:t>. </a:t>
            </a:r>
            <a:endParaRPr lang="ro-RO" sz="21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100" dirty="0">
                <a:latin typeface="Times New Roman" panose="02020603050405020304" pitchFamily="18" charset="0"/>
                <a:cs typeface="Times New Roman" panose="02020603050405020304" pitchFamily="18" charset="0"/>
              </a:rPr>
              <a:t> </a:t>
            </a:r>
            <a:r>
              <a:rPr lang="en-US" sz="2100" i="1" u="sng" dirty="0" err="1">
                <a:solidFill>
                  <a:srgbClr val="0000FF"/>
                </a:solidFill>
                <a:latin typeface="Times New Roman" panose="02020603050405020304" pitchFamily="18" charset="0"/>
                <a:cs typeface="Times New Roman" panose="02020603050405020304" pitchFamily="18" charset="0"/>
              </a:rPr>
              <a:t>clasa</a:t>
            </a:r>
            <a:r>
              <a:rPr lang="en-US" sz="2100" i="1" u="sng" dirty="0">
                <a:solidFill>
                  <a:srgbClr val="0000FF"/>
                </a:solidFill>
                <a:latin typeface="Times New Roman" panose="02020603050405020304" pitchFamily="18" charset="0"/>
                <a:cs typeface="Times New Roman" panose="02020603050405020304" pitchFamily="18" charset="0"/>
              </a:rPr>
              <a:t> a II-a (</a:t>
            </a:r>
            <a:r>
              <a:rPr lang="en-US" sz="2100" i="1" u="sng" dirty="0" err="1">
                <a:solidFill>
                  <a:srgbClr val="0000FF"/>
                </a:solidFill>
                <a:latin typeface="Times New Roman" panose="02020603050405020304" pitchFamily="18" charset="0"/>
                <a:cs typeface="Times New Roman" panose="02020603050405020304" pitchFamily="18" charset="0"/>
              </a:rPr>
              <a:t>bună</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suprafaţă</a:t>
            </a:r>
            <a:r>
              <a:rPr lang="en-US" sz="2100" dirty="0">
                <a:solidFill>
                  <a:srgbClr val="11144F"/>
                </a:solidFill>
                <a:latin typeface="Times New Roman" panose="02020603050405020304" pitchFamily="18" charset="0"/>
                <a:cs typeface="Times New Roman" panose="02020603050405020304" pitchFamily="18" charset="0"/>
              </a:rPr>
              <a:t> care au </a:t>
            </a:r>
            <a:r>
              <a:rPr lang="en-US" sz="2100" dirty="0" err="1">
                <a:solidFill>
                  <a:srgbClr val="11144F"/>
                </a:solidFill>
                <a:latin typeface="Times New Roman" panose="02020603050405020304" pitchFamily="18" charset="0"/>
                <a:cs typeface="Times New Roman" panose="02020603050405020304" pitchFamily="18" charset="0"/>
              </a:rPr>
              <a:t>fost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afectate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uşor</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activitatea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antropică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dar</a:t>
            </a:r>
            <a:r>
              <a:rPr lang="en-US" sz="2100" dirty="0">
                <a:solidFill>
                  <a:srgbClr val="11144F"/>
                </a:solidFill>
                <a:latin typeface="Times New Roman" panose="02020603050405020304" pitchFamily="18" charset="0"/>
                <a:cs typeface="Times New Roman" panose="02020603050405020304" pitchFamily="18" charset="0"/>
              </a:rPr>
              <a:t> care pot </a:t>
            </a:r>
            <a:r>
              <a:rPr lang="en-US" sz="2100" dirty="0" err="1">
                <a:solidFill>
                  <a:srgbClr val="11144F"/>
                </a:solidFill>
                <a:latin typeface="Times New Roman" panose="02020603050405020304" pitchFamily="18" charset="0"/>
                <a:cs typeface="Times New Roman" panose="02020603050405020304" pitchFamily="18" charset="0"/>
              </a:rPr>
              <a:t>totuşi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asigura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toate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folosinţele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mod </a:t>
            </a:r>
            <a:r>
              <a:rPr lang="en-US" sz="2100" dirty="0" err="1">
                <a:solidFill>
                  <a:srgbClr val="11144F"/>
                </a:solidFill>
                <a:latin typeface="Times New Roman" panose="02020603050405020304" pitchFamily="18" charset="0"/>
                <a:cs typeface="Times New Roman" panose="02020603050405020304" pitchFamily="18" charset="0"/>
              </a:rPr>
              <a:t>adecvat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Funcţionarea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ecosistemelor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acvatice</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este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afectată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Metodele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tratare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simplă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sînt</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suficiente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pregătirea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potabile</a:t>
            </a:r>
            <a:r>
              <a:rPr lang="en-US" sz="2100" dirty="0">
                <a:solidFill>
                  <a:srgbClr val="11144F"/>
                </a:solidFill>
                <a:latin typeface="Times New Roman" panose="02020603050405020304" pitchFamily="18" charset="0"/>
                <a:cs typeface="Times New Roman" panose="02020603050405020304" pitchFamily="18" charset="0"/>
              </a:rPr>
              <a:t>. </a:t>
            </a:r>
            <a:endParaRPr lang="ro-RO" b="1" dirty="0" smtClean="0"/>
          </a:p>
        </p:txBody>
      </p:sp>
    </p:spTree>
    <p:extLst>
      <p:ext uri="{BB962C8B-B14F-4D97-AF65-F5344CB8AC3E}">
        <p14:creationId xmlns:p14="http://schemas.microsoft.com/office/powerpoint/2010/main" val="12361786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98927"/>
            <a:ext cx="7776000" cy="4665073"/>
          </a:xfrm>
        </p:spPr>
        <p:txBody>
          <a:bodyPr/>
          <a:lstStyle/>
          <a:p>
            <a:pPr marL="0" indent="0" algn="just">
              <a:buNone/>
            </a:pPr>
            <a:r>
              <a:rPr lang="en-US" sz="2100" i="1" u="sng" dirty="0" err="1">
                <a:solidFill>
                  <a:srgbClr val="0000FF"/>
                </a:solidFill>
                <a:latin typeface="Times New Roman" panose="02020603050405020304" pitchFamily="18" charset="0"/>
                <a:cs typeface="Times New Roman" panose="02020603050405020304" pitchFamily="18" charset="0"/>
              </a:rPr>
              <a:t>clasa</a:t>
            </a:r>
            <a:r>
              <a:rPr lang="en-US" sz="2100" i="1" u="sng" dirty="0">
                <a:solidFill>
                  <a:srgbClr val="0000FF"/>
                </a:solidFill>
                <a:latin typeface="Times New Roman" panose="02020603050405020304" pitchFamily="18" charset="0"/>
                <a:cs typeface="Times New Roman" panose="02020603050405020304" pitchFamily="18" charset="0"/>
              </a:rPr>
              <a:t> a III-a (</a:t>
            </a:r>
            <a:r>
              <a:rPr lang="en-US" sz="2100" i="1" u="sng" dirty="0" err="1">
                <a:solidFill>
                  <a:srgbClr val="0000FF"/>
                </a:solidFill>
                <a:latin typeface="Times New Roman" panose="02020603050405020304" pitchFamily="18" charset="0"/>
                <a:cs typeface="Times New Roman" panose="02020603050405020304" pitchFamily="18" charset="0"/>
              </a:rPr>
              <a:t>poluată</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i="1" u="sng" dirty="0" err="1">
                <a:solidFill>
                  <a:srgbClr val="0000FF"/>
                </a:solidFill>
                <a:latin typeface="Times New Roman" panose="02020603050405020304" pitchFamily="18" charset="0"/>
                <a:cs typeface="Times New Roman" panose="02020603050405020304" pitchFamily="18" charset="0"/>
              </a:rPr>
              <a:t>moderat</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suprafaţă</a:t>
            </a:r>
            <a:r>
              <a:rPr lang="en-US" sz="2100" dirty="0">
                <a:solidFill>
                  <a:srgbClr val="11144F"/>
                </a:solidFill>
                <a:latin typeface="Times New Roman" panose="02020603050405020304" pitchFamily="18" charset="0"/>
                <a:cs typeface="Times New Roman" panose="02020603050405020304" pitchFamily="18" charset="0"/>
              </a:rPr>
              <a:t> ale </a:t>
            </a:r>
            <a:r>
              <a:rPr lang="en-US" sz="2100" dirty="0" err="1">
                <a:solidFill>
                  <a:srgbClr val="11144F"/>
                </a:solidFill>
                <a:latin typeface="Times New Roman" panose="02020603050405020304" pitchFamily="18" charset="0"/>
                <a:cs typeface="Times New Roman" panose="02020603050405020304" pitchFamily="18" charset="0"/>
              </a:rPr>
              <a:t>căror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valori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fizico-chimice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biologice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calitate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deviază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moderat</a:t>
            </a:r>
            <a:r>
              <a:rPr lang="en-US" sz="2100" dirty="0">
                <a:solidFill>
                  <a:srgbClr val="11144F"/>
                </a:solidFill>
                <a:latin typeface="Times New Roman" panose="02020603050405020304" pitchFamily="18" charset="0"/>
                <a:cs typeface="Times New Roman" panose="02020603050405020304" pitchFamily="18" charset="0"/>
              </a:rPr>
              <a:t> de la </a:t>
            </a:r>
            <a:r>
              <a:rPr lang="en-US" sz="2100" dirty="0" err="1">
                <a:solidFill>
                  <a:srgbClr val="11144F"/>
                </a:solidFill>
                <a:latin typeface="Times New Roman" panose="02020603050405020304" pitchFamily="18" charset="0"/>
                <a:cs typeface="Times New Roman" panose="02020603050405020304" pitchFamily="18" charset="0"/>
              </a:rPr>
              <a:t>fondul</a:t>
            </a:r>
            <a:r>
              <a:rPr lang="en-US" sz="2100" dirty="0">
                <a:solidFill>
                  <a:srgbClr val="11144F"/>
                </a:solidFill>
                <a:latin typeface="Times New Roman" panose="02020603050405020304" pitchFamily="18" charset="0"/>
                <a:cs typeface="Times New Roman" panose="02020603050405020304" pitchFamily="18" charset="0"/>
              </a:rPr>
              <a:t> natural al </a:t>
            </a:r>
            <a:r>
              <a:rPr lang="en-US" sz="2100" dirty="0" err="1">
                <a:solidFill>
                  <a:srgbClr val="11144F"/>
                </a:solidFill>
                <a:latin typeface="Times New Roman" panose="02020603050405020304" pitchFamily="18" charset="0"/>
                <a:cs typeface="Times New Roman" panose="02020603050405020304" pitchFamily="18" charset="0"/>
              </a:rPr>
              <a:t>calităţii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apei</a:t>
            </a:r>
            <a:r>
              <a:rPr lang="en-US" sz="2100" dirty="0">
                <a:solidFill>
                  <a:srgbClr val="11144F"/>
                </a:solidFill>
                <a:latin typeface="Times New Roman" panose="02020603050405020304" pitchFamily="18" charset="0"/>
                <a:cs typeface="Times New Roman" panose="02020603050405020304" pitchFamily="18" charset="0"/>
              </a:rPr>
              <a:t>, din </a:t>
            </a:r>
            <a:r>
              <a:rPr lang="en-US" sz="2100" dirty="0" err="1">
                <a:solidFill>
                  <a:srgbClr val="11144F"/>
                </a:solidFill>
                <a:latin typeface="Times New Roman" panose="02020603050405020304" pitchFamily="18" charset="0"/>
                <a:cs typeface="Times New Roman" panose="02020603050405020304" pitchFamily="18" charset="0"/>
              </a:rPr>
              <a:t>cauza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activităţilor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umane</a:t>
            </a:r>
            <a:r>
              <a:rPr lang="en-US" sz="2100" dirty="0">
                <a:solidFill>
                  <a:srgbClr val="11144F"/>
                </a:solidFill>
                <a:latin typeface="Times New Roman" panose="02020603050405020304" pitchFamily="18" charset="0"/>
                <a:cs typeface="Times New Roman" panose="02020603050405020304" pitchFamily="18" charset="0"/>
              </a:rPr>
              <a:t>. Se </a:t>
            </a:r>
            <a:r>
              <a:rPr lang="en-US" sz="2100" dirty="0" err="1">
                <a:solidFill>
                  <a:srgbClr val="11144F"/>
                </a:solidFill>
                <a:latin typeface="Times New Roman" panose="02020603050405020304" pitchFamily="18" charset="0"/>
                <a:cs typeface="Times New Roman" panose="02020603050405020304" pitchFamily="18" charset="0"/>
              </a:rPr>
              <a:t>înregistrează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semne</a:t>
            </a:r>
            <a:r>
              <a:rPr lang="en-US" sz="2100" dirty="0">
                <a:solidFill>
                  <a:srgbClr val="11144F"/>
                </a:solidFill>
                <a:latin typeface="Times New Roman" panose="02020603050405020304" pitchFamily="18" charset="0"/>
                <a:cs typeface="Times New Roman" panose="02020603050405020304" pitchFamily="18" charset="0"/>
              </a:rPr>
              <a:t> moderate de </a:t>
            </a:r>
            <a:r>
              <a:rPr lang="en-US" sz="2100" dirty="0" err="1">
                <a:solidFill>
                  <a:srgbClr val="11144F"/>
                </a:solidFill>
                <a:latin typeface="Times New Roman" panose="02020603050405020304" pitchFamily="18" charset="0"/>
                <a:cs typeface="Times New Roman" panose="02020603050405020304" pitchFamily="18" charset="0"/>
              </a:rPr>
              <a:t>dereglare</a:t>
            </a:r>
            <a:r>
              <a:rPr lang="en-US" sz="2100" dirty="0">
                <a:solidFill>
                  <a:srgbClr val="11144F"/>
                </a:solidFill>
                <a:latin typeface="Times New Roman" panose="02020603050405020304" pitchFamily="18" charset="0"/>
                <a:cs typeface="Times New Roman" panose="02020603050405020304" pitchFamily="18" charset="0"/>
              </a:rPr>
              <a:t> a </a:t>
            </a:r>
            <a:r>
              <a:rPr lang="en-US" sz="2100" dirty="0" err="1">
                <a:solidFill>
                  <a:srgbClr val="11144F"/>
                </a:solidFill>
                <a:latin typeface="Times New Roman" panose="02020603050405020304" pitchFamily="18" charset="0"/>
                <a:cs typeface="Times New Roman" panose="02020603050405020304" pitchFamily="18" charset="0"/>
              </a:rPr>
              <a:t>funcţionării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ecosistemului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iar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condiţiile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necesare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familia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salmonidelor</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mai</a:t>
            </a:r>
            <a:r>
              <a:rPr lang="en-US" sz="2100" dirty="0">
                <a:solidFill>
                  <a:srgbClr val="11144F"/>
                </a:solidFill>
                <a:latin typeface="Times New Roman" panose="02020603050405020304" pitchFamily="18" charset="0"/>
                <a:cs typeface="Times New Roman" panose="02020603050405020304" pitchFamily="18" charset="0"/>
              </a:rPr>
              <a:t> pot fi </a:t>
            </a:r>
            <a:r>
              <a:rPr lang="en-US" sz="2100" dirty="0" err="1">
                <a:solidFill>
                  <a:srgbClr val="11144F"/>
                </a:solidFill>
                <a:latin typeface="Times New Roman" panose="02020603050405020304" pitchFamily="18" charset="0"/>
                <a:cs typeface="Times New Roman" panose="02020603050405020304" pitchFamily="18" charset="0"/>
              </a:rPr>
              <a:t>asigurate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Tratarea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simplă</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este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suficientă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folosinţa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în</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scopuri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potabile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fiind</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aplicate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metode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tratare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normale</a:t>
            </a:r>
            <a:r>
              <a:rPr lang="en-US" sz="2100" dirty="0">
                <a:solidFill>
                  <a:srgbClr val="11144F"/>
                </a:solidFill>
                <a:latin typeface="Times New Roman" panose="02020603050405020304" pitchFamily="18" charset="0"/>
                <a:cs typeface="Times New Roman" panose="02020603050405020304" pitchFamily="18" charset="0"/>
              </a:rPr>
              <a:t>. </a:t>
            </a:r>
            <a:endParaRPr lang="ro-RO" sz="21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100" dirty="0">
                <a:solidFill>
                  <a:srgbClr val="11144F"/>
                </a:solidFill>
                <a:latin typeface="Times New Roman" panose="02020603050405020304" pitchFamily="18" charset="0"/>
                <a:cs typeface="Times New Roman" panose="02020603050405020304" pitchFamily="18" charset="0"/>
              </a:rPr>
              <a:t> </a:t>
            </a:r>
            <a:r>
              <a:rPr lang="en-US" sz="2100" i="1" u="sng" dirty="0" err="1">
                <a:solidFill>
                  <a:srgbClr val="0000FF"/>
                </a:solidFill>
                <a:latin typeface="Times New Roman" panose="02020603050405020304" pitchFamily="18" charset="0"/>
                <a:cs typeface="Times New Roman" panose="02020603050405020304" pitchFamily="18" charset="0"/>
              </a:rPr>
              <a:t>clasa</a:t>
            </a:r>
            <a:r>
              <a:rPr lang="en-US" sz="2100" i="1" u="sng" dirty="0">
                <a:solidFill>
                  <a:srgbClr val="0000FF"/>
                </a:solidFill>
                <a:latin typeface="Times New Roman" panose="02020603050405020304" pitchFamily="18" charset="0"/>
                <a:cs typeface="Times New Roman" panose="02020603050405020304" pitchFamily="18" charset="0"/>
              </a:rPr>
              <a:t> a IV-a (</a:t>
            </a:r>
            <a:r>
              <a:rPr lang="en-US" sz="2100" i="1" u="sng" dirty="0" err="1">
                <a:solidFill>
                  <a:srgbClr val="0000FF"/>
                </a:solidFill>
                <a:latin typeface="Times New Roman" panose="02020603050405020304" pitchFamily="18" charset="0"/>
                <a:cs typeface="Times New Roman" panose="02020603050405020304" pitchFamily="18" charset="0"/>
              </a:rPr>
              <a:t>poluată</a:t>
            </a:r>
            <a:r>
              <a:rPr lang="en-US" sz="2100" i="1" u="sng" dirty="0">
                <a:solidFill>
                  <a:srgbClr val="0000FF"/>
                </a:solidFill>
                <a:latin typeface="Times New Roman" panose="02020603050405020304" pitchFamily="18" charset="0"/>
                <a:cs typeface="Times New Roman" panose="02020603050405020304" pitchFamily="18" charset="0"/>
              </a:rPr>
              <a:t>) </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suprafaţă</a:t>
            </a:r>
            <a:r>
              <a:rPr lang="en-US" sz="2100" dirty="0">
                <a:solidFill>
                  <a:srgbClr val="11144F"/>
                </a:solidFill>
                <a:latin typeface="Times New Roman" panose="02020603050405020304" pitchFamily="18" charset="0"/>
                <a:cs typeface="Times New Roman" panose="02020603050405020304" pitchFamily="18" charset="0"/>
              </a:rPr>
              <a:t> care </a:t>
            </a:r>
            <a:r>
              <a:rPr lang="en-US" sz="2100" dirty="0" err="1">
                <a:solidFill>
                  <a:srgbClr val="11144F"/>
                </a:solidFill>
                <a:latin typeface="Times New Roman" panose="02020603050405020304" pitchFamily="18" charset="0"/>
                <a:cs typeface="Times New Roman" panose="02020603050405020304" pitchFamily="18" charset="0"/>
              </a:rPr>
              <a:t>prezintă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dovezi</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devieri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majore</a:t>
            </a:r>
            <a:r>
              <a:rPr lang="en-US" sz="2100" dirty="0">
                <a:solidFill>
                  <a:srgbClr val="11144F"/>
                </a:solidFill>
                <a:latin typeface="Times New Roman" panose="02020603050405020304" pitchFamily="18" charset="0"/>
                <a:cs typeface="Times New Roman" panose="02020603050405020304" pitchFamily="18" charset="0"/>
              </a:rPr>
              <a:t> ale </a:t>
            </a:r>
            <a:r>
              <a:rPr lang="en-US" sz="2100" dirty="0" err="1">
                <a:solidFill>
                  <a:srgbClr val="11144F"/>
                </a:solidFill>
                <a:latin typeface="Times New Roman" panose="02020603050405020304" pitchFamily="18" charset="0"/>
                <a:cs typeface="Times New Roman" panose="02020603050405020304" pitchFamily="18" charset="0"/>
              </a:rPr>
              <a:t>valorilor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fizico-chimice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şi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biologice</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calitate</a:t>
            </a:r>
            <a:r>
              <a:rPr lang="en-US" sz="2100" dirty="0">
                <a:solidFill>
                  <a:srgbClr val="11144F"/>
                </a:solidFill>
                <a:latin typeface="Times New Roman" panose="02020603050405020304" pitchFamily="18" charset="0"/>
                <a:cs typeface="Times New Roman" panose="02020603050405020304" pitchFamily="18" charset="0"/>
              </a:rPr>
              <a:t> de la </a:t>
            </a:r>
            <a:r>
              <a:rPr lang="en-US" sz="2100" dirty="0" err="1">
                <a:solidFill>
                  <a:srgbClr val="11144F"/>
                </a:solidFill>
                <a:latin typeface="Times New Roman" panose="02020603050405020304" pitchFamily="18" charset="0"/>
                <a:cs typeface="Times New Roman" panose="02020603050405020304" pitchFamily="18" charset="0"/>
              </a:rPr>
              <a:t>fondul</a:t>
            </a:r>
            <a:r>
              <a:rPr lang="en-US" sz="2100" dirty="0">
                <a:solidFill>
                  <a:srgbClr val="11144F"/>
                </a:solidFill>
                <a:latin typeface="Times New Roman" panose="02020603050405020304" pitchFamily="18" charset="0"/>
                <a:cs typeface="Times New Roman" panose="02020603050405020304" pitchFamily="18" charset="0"/>
              </a:rPr>
              <a:t> natural al </a:t>
            </a:r>
            <a:r>
              <a:rPr lang="en-US" sz="2100" dirty="0" err="1">
                <a:solidFill>
                  <a:srgbClr val="11144F"/>
                </a:solidFill>
                <a:latin typeface="Times New Roman" panose="02020603050405020304" pitchFamily="18" charset="0"/>
                <a:cs typeface="Times New Roman" panose="02020603050405020304" pitchFamily="18" charset="0"/>
              </a:rPr>
              <a:t>calităţii</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apei</a:t>
            </a:r>
            <a:r>
              <a:rPr lang="en-US" sz="2100" dirty="0">
                <a:solidFill>
                  <a:srgbClr val="11144F"/>
                </a:solidFill>
                <a:latin typeface="Times New Roman" panose="02020603050405020304" pitchFamily="18" charset="0"/>
                <a:cs typeface="Times New Roman" panose="02020603050405020304" pitchFamily="18" charset="0"/>
              </a:rPr>
              <a:t>, din </a:t>
            </a:r>
            <a:r>
              <a:rPr lang="en-US" sz="2100" dirty="0" err="1">
                <a:solidFill>
                  <a:srgbClr val="11144F"/>
                </a:solidFill>
                <a:latin typeface="Times New Roman" panose="02020603050405020304" pitchFamily="18" charset="0"/>
                <a:cs typeface="Times New Roman" panose="02020603050405020304" pitchFamily="18" charset="0"/>
              </a:rPr>
              <a:t>cauza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activităţilor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umane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Condiţiile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familia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ciprinidelor</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mai</a:t>
            </a:r>
            <a:r>
              <a:rPr lang="en-US" sz="2100" dirty="0">
                <a:solidFill>
                  <a:srgbClr val="11144F"/>
                </a:solidFill>
                <a:latin typeface="Times New Roman" panose="02020603050405020304" pitchFamily="18" charset="0"/>
                <a:cs typeface="Times New Roman" panose="02020603050405020304" pitchFamily="18" charset="0"/>
              </a:rPr>
              <a:t> pot fi </a:t>
            </a:r>
            <a:r>
              <a:rPr lang="en-US" sz="2100" dirty="0" err="1">
                <a:solidFill>
                  <a:srgbClr val="11144F"/>
                </a:solidFill>
                <a:latin typeface="Times New Roman" panose="02020603050405020304" pitchFamily="18" charset="0"/>
                <a:cs typeface="Times New Roman" panose="02020603050405020304" pitchFamily="18" charset="0"/>
              </a:rPr>
              <a:t>asigurate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Apele</a:t>
            </a:r>
            <a:r>
              <a:rPr lang="en-US" sz="2100" dirty="0">
                <a:solidFill>
                  <a:srgbClr val="11144F"/>
                </a:solidFill>
                <a:latin typeface="Times New Roman" panose="02020603050405020304" pitchFamily="18" charset="0"/>
                <a:cs typeface="Times New Roman" panose="02020603050405020304" pitchFamily="18" charset="0"/>
              </a:rPr>
              <a:t> nu </a:t>
            </a:r>
            <a:r>
              <a:rPr lang="en-US" sz="2100" dirty="0" err="1">
                <a:solidFill>
                  <a:srgbClr val="11144F"/>
                </a:solidFill>
                <a:latin typeface="Times New Roman" panose="02020603050405020304" pitchFamily="18" charset="0"/>
                <a:cs typeface="Times New Roman" panose="02020603050405020304" pitchFamily="18" charset="0"/>
              </a:rPr>
              <a:t>corespund</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cerinţelor</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pentru</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potabilă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fără</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aplicarea</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metodelor</a:t>
            </a:r>
            <a:r>
              <a:rPr lang="en-US" sz="2100" dirty="0">
                <a:solidFill>
                  <a:srgbClr val="11144F"/>
                </a:solidFill>
                <a:latin typeface="Times New Roman" panose="02020603050405020304" pitchFamily="18" charset="0"/>
                <a:cs typeface="Times New Roman" panose="02020603050405020304" pitchFamily="18" charset="0"/>
              </a:rPr>
              <a:t> de </a:t>
            </a:r>
            <a:r>
              <a:rPr lang="en-US" sz="2100" dirty="0" err="1">
                <a:solidFill>
                  <a:srgbClr val="11144F"/>
                </a:solidFill>
                <a:latin typeface="Times New Roman" panose="02020603050405020304" pitchFamily="18" charset="0"/>
                <a:cs typeface="Times New Roman" panose="02020603050405020304" pitchFamily="18" charset="0"/>
              </a:rPr>
              <a:t>tratare</a:t>
            </a:r>
            <a:r>
              <a:rPr lang="en-US" sz="2100" dirty="0">
                <a:solidFill>
                  <a:srgbClr val="11144F"/>
                </a:solidFill>
                <a:latin typeface="Times New Roman" panose="02020603050405020304" pitchFamily="18" charset="0"/>
                <a:cs typeface="Times New Roman" panose="02020603050405020304" pitchFamily="18" charset="0"/>
              </a:rPr>
              <a:t> </a:t>
            </a:r>
            <a:r>
              <a:rPr lang="en-US" sz="2100" dirty="0" err="1">
                <a:solidFill>
                  <a:srgbClr val="11144F"/>
                </a:solidFill>
                <a:latin typeface="Times New Roman" panose="02020603050405020304" pitchFamily="18" charset="0"/>
                <a:cs typeface="Times New Roman" panose="02020603050405020304" pitchFamily="18" charset="0"/>
              </a:rPr>
              <a:t>avansată</a:t>
            </a:r>
            <a:r>
              <a:rPr lang="en-US" sz="2100" dirty="0" smtClean="0">
                <a:solidFill>
                  <a:srgbClr val="11144F"/>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75722004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sz="2400" i="1" u="sng" dirty="0" err="1">
                <a:solidFill>
                  <a:srgbClr val="0000FF"/>
                </a:solidFill>
                <a:latin typeface="Times New Roman" panose="02020603050405020304" pitchFamily="18" charset="0"/>
                <a:cs typeface="Times New Roman" panose="02020603050405020304" pitchFamily="18" charset="0"/>
              </a:rPr>
              <a:t>clasa</a:t>
            </a:r>
            <a:r>
              <a:rPr lang="en-US" sz="2400" i="1" u="sng" dirty="0">
                <a:solidFill>
                  <a:srgbClr val="0000FF"/>
                </a:solidFill>
                <a:latin typeface="Times New Roman" panose="02020603050405020304" pitchFamily="18" charset="0"/>
                <a:cs typeface="Times New Roman" panose="02020603050405020304" pitchFamily="18" charset="0"/>
              </a:rPr>
              <a:t> a V-a (</a:t>
            </a:r>
            <a:r>
              <a:rPr lang="en-US" sz="2400" i="1" u="sng" dirty="0" err="1">
                <a:solidFill>
                  <a:srgbClr val="0000FF"/>
                </a:solidFill>
                <a:latin typeface="Times New Roman" panose="02020603050405020304" pitchFamily="18" charset="0"/>
                <a:cs typeface="Times New Roman" panose="02020603050405020304" pitchFamily="18" charset="0"/>
              </a:rPr>
              <a:t>foarte</a:t>
            </a:r>
            <a:r>
              <a:rPr lang="en-US" sz="2400" i="1" u="sng" dirty="0">
                <a:solidFill>
                  <a:srgbClr val="0000FF"/>
                </a:solidFill>
                <a:latin typeface="Times New Roman" panose="02020603050405020304" pitchFamily="18" charset="0"/>
                <a:cs typeface="Times New Roman" panose="02020603050405020304" pitchFamily="18" charset="0"/>
              </a:rPr>
              <a:t> </a:t>
            </a:r>
            <a:r>
              <a:rPr lang="en-US" sz="2400" i="1" u="sng" dirty="0" err="1">
                <a:solidFill>
                  <a:srgbClr val="0000FF"/>
                </a:solidFill>
                <a:latin typeface="Times New Roman" panose="02020603050405020304" pitchFamily="18" charset="0"/>
                <a:cs typeface="Times New Roman" panose="02020603050405020304" pitchFamily="18" charset="0"/>
              </a:rPr>
              <a:t>poluată</a:t>
            </a:r>
            <a:r>
              <a:rPr lang="en-US" sz="2400" i="1" u="sng" dirty="0">
                <a:solidFill>
                  <a:srgbClr val="0000FF"/>
                </a:solidFill>
                <a:latin typeface="Times New Roman" panose="02020603050405020304" pitchFamily="18" charset="0"/>
                <a:cs typeface="Times New Roman" panose="02020603050405020304" pitchFamily="18" charset="0"/>
              </a:rPr>
              <a:t>) </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suprafaţă</a:t>
            </a:r>
            <a:r>
              <a:rPr lang="en-US" sz="2400" dirty="0">
                <a:solidFill>
                  <a:srgbClr val="11144F"/>
                </a:solidFill>
                <a:latin typeface="Times New Roman" panose="02020603050405020304" pitchFamily="18" charset="0"/>
                <a:cs typeface="Times New Roman" panose="02020603050405020304" pitchFamily="18" charset="0"/>
              </a:rPr>
              <a:t> care </a:t>
            </a:r>
            <a:r>
              <a:rPr lang="en-US" sz="2400" dirty="0" err="1">
                <a:solidFill>
                  <a:srgbClr val="11144F"/>
                </a:solidFill>
                <a:latin typeface="Times New Roman" panose="02020603050405020304" pitchFamily="18" charset="0"/>
                <a:cs typeface="Times New Roman" panose="02020603050405020304" pitchFamily="18" charset="0"/>
              </a:rPr>
              <a:t>prezintă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dovezi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devieri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majore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valorilor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fizico-chimice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biologice</a:t>
            </a:r>
            <a:r>
              <a:rPr lang="en-US" sz="2400" dirty="0">
                <a:solidFill>
                  <a:srgbClr val="11144F"/>
                </a:solidFill>
                <a:latin typeface="Times New Roman" panose="02020603050405020304" pitchFamily="18" charset="0"/>
                <a:cs typeface="Times New Roman" panose="02020603050405020304" pitchFamily="18" charset="0"/>
              </a:rPr>
              <a:t> de la </a:t>
            </a:r>
            <a:r>
              <a:rPr lang="en-US" sz="2400" dirty="0" err="1">
                <a:solidFill>
                  <a:srgbClr val="11144F"/>
                </a:solidFill>
                <a:latin typeface="Times New Roman" panose="02020603050405020304" pitchFamily="18" charset="0"/>
                <a:cs typeface="Times New Roman" panose="02020603050405020304" pitchFamily="18" charset="0"/>
              </a:rPr>
              <a:t>fondul</a:t>
            </a:r>
            <a:r>
              <a:rPr lang="en-US" sz="2400" dirty="0">
                <a:solidFill>
                  <a:srgbClr val="11144F"/>
                </a:solidFill>
                <a:latin typeface="Times New Roman" panose="02020603050405020304" pitchFamily="18" charset="0"/>
                <a:cs typeface="Times New Roman" panose="02020603050405020304" pitchFamily="18" charset="0"/>
              </a:rPr>
              <a:t> natural al </a:t>
            </a:r>
            <a:r>
              <a:rPr lang="en-US" sz="2400" dirty="0" err="1">
                <a:solidFill>
                  <a:srgbClr val="11144F"/>
                </a:solidFill>
                <a:latin typeface="Times New Roman" panose="02020603050405020304" pitchFamily="18" charset="0"/>
                <a:cs typeface="Times New Roman" panose="02020603050405020304" pitchFamily="18" charset="0"/>
              </a:rPr>
              <a:t>calităţii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din </a:t>
            </a:r>
            <a:r>
              <a:rPr lang="en-US" sz="2400" dirty="0" err="1">
                <a:solidFill>
                  <a:srgbClr val="11144F"/>
                </a:solidFill>
                <a:latin typeface="Times New Roman" panose="02020603050405020304" pitchFamily="18" charset="0"/>
                <a:cs typeface="Times New Roman" panose="02020603050405020304" pitchFamily="18" charset="0"/>
              </a:rPr>
              <a:t>cauza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activităţilor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umane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Componentele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biologice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îndeosebi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piscicole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sînt</a:t>
            </a:r>
            <a:r>
              <a:rPr lang="en-US" sz="2400" dirty="0">
                <a:solidFill>
                  <a:srgbClr val="11144F"/>
                </a:solidFill>
                <a:latin typeface="Times New Roman" panose="02020603050405020304" pitchFamily="18" charset="0"/>
                <a:cs typeface="Times New Roman" panose="02020603050405020304" pitchFamily="18" charset="0"/>
              </a:rPr>
              <a:t> deteriorate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apa</a:t>
            </a:r>
            <a:r>
              <a:rPr lang="en-US" sz="2400" dirty="0">
                <a:solidFill>
                  <a:srgbClr val="11144F"/>
                </a:solidFill>
                <a:latin typeface="Times New Roman" panose="02020603050405020304" pitchFamily="18" charset="0"/>
                <a:cs typeface="Times New Roman" panose="02020603050405020304" pitchFamily="18" charset="0"/>
              </a:rPr>
              <a:t> nu </a:t>
            </a:r>
            <a:r>
              <a:rPr lang="en-US" sz="2400" dirty="0" err="1">
                <a:solidFill>
                  <a:srgbClr val="11144F"/>
                </a:solidFill>
                <a:latin typeface="Times New Roman" panose="02020603050405020304" pitchFamily="18" charset="0"/>
                <a:cs typeface="Times New Roman" panose="02020603050405020304" pitchFamily="18" charset="0"/>
              </a:rPr>
              <a:t>poate</a:t>
            </a:r>
            <a:r>
              <a:rPr lang="en-US" sz="2400" dirty="0">
                <a:solidFill>
                  <a:srgbClr val="11144F"/>
                </a:solidFill>
                <a:latin typeface="Times New Roman" panose="02020603050405020304" pitchFamily="18" charset="0"/>
                <a:cs typeface="Times New Roman" panose="02020603050405020304" pitchFamily="18" charset="0"/>
              </a:rPr>
              <a:t> fi </a:t>
            </a:r>
            <a:r>
              <a:rPr lang="en-US" sz="2400" dirty="0" err="1">
                <a:solidFill>
                  <a:srgbClr val="11144F"/>
                </a:solidFill>
                <a:latin typeface="Times New Roman" panose="02020603050405020304" pitchFamily="18" charset="0"/>
                <a:cs typeface="Times New Roman" panose="02020603050405020304" pitchFamily="18" charset="0"/>
              </a:rPr>
              <a:t>utilizată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scopuri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potabile</a:t>
            </a:r>
            <a:r>
              <a:rPr lang="en-US" sz="2400" dirty="0">
                <a:solidFill>
                  <a:srgbClr val="11144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38987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98927"/>
            <a:ext cx="7776000" cy="4665073"/>
          </a:xfrm>
        </p:spPr>
        <p:txBody>
          <a:bodyPr/>
          <a:lstStyle/>
          <a:p>
            <a:pPr marL="0" indent="0" algn="ctr">
              <a:buNone/>
            </a:pPr>
            <a:r>
              <a:rPr lang="ro-RO" sz="2800" b="1" dirty="0" smtClean="0">
                <a:solidFill>
                  <a:srgbClr val="11144F"/>
                </a:solidFill>
                <a:latin typeface="Times New Roman" panose="02020603050405020304" pitchFamily="18" charset="0"/>
                <a:cs typeface="Times New Roman" panose="02020603050405020304" pitchFamily="18" charset="0"/>
              </a:rPr>
              <a:t>Hotărîrea de Guvern nr. 949 din 25.11.2013 </a:t>
            </a:r>
            <a:r>
              <a:rPr lang="ro-RO" sz="2800" b="1" dirty="0">
                <a:solidFill>
                  <a:srgbClr val="11144F"/>
                </a:solidFill>
                <a:latin typeface="Times New Roman" panose="02020603050405020304" pitchFamily="18" charset="0"/>
                <a:cs typeface="Times New Roman" panose="02020603050405020304" pitchFamily="18" charset="0"/>
              </a:rPr>
              <a:t>pentru aprobarea Regulamentului privind zonele de protecție sanitară a prizelor de </a:t>
            </a:r>
            <a:r>
              <a:rPr lang="ro-RO" sz="2800" b="1" dirty="0" smtClean="0">
                <a:solidFill>
                  <a:srgbClr val="11144F"/>
                </a:solidFill>
                <a:latin typeface="Times New Roman" panose="02020603050405020304" pitchFamily="18" charset="0"/>
                <a:cs typeface="Times New Roman" panose="02020603050405020304" pitchFamily="18" charset="0"/>
              </a:rPr>
              <a:t>apă</a:t>
            </a:r>
            <a:br>
              <a:rPr lang="ro-RO" sz="2800" b="1" dirty="0" smtClean="0">
                <a:solidFill>
                  <a:srgbClr val="11144F"/>
                </a:solidFill>
                <a:latin typeface="Times New Roman" panose="02020603050405020304" pitchFamily="18" charset="0"/>
                <a:cs typeface="Times New Roman" panose="02020603050405020304" pitchFamily="18" charset="0"/>
              </a:rPr>
            </a:br>
            <a:r>
              <a:rPr lang="ro-RO" sz="1600" dirty="0" smtClean="0">
                <a:latin typeface="Times New Roman" panose="02020603050405020304" pitchFamily="18" charset="0"/>
                <a:cs typeface="Times New Roman" panose="02020603050405020304" pitchFamily="18" charset="0"/>
              </a:rPr>
              <a:t>(</a:t>
            </a:r>
            <a:r>
              <a:rPr lang="ro-RO" sz="1600" dirty="0" smtClean="0">
                <a:latin typeface="Times New Roman" panose="02020603050405020304" pitchFamily="18" charset="0"/>
                <a:cs typeface="Times New Roman" panose="02020603050405020304" pitchFamily="18" charset="0"/>
                <a:hlinkClick r:id="rId8"/>
              </a:rPr>
              <a:t>https</a:t>
            </a:r>
            <a:r>
              <a:rPr lang="ro-RO" sz="1600" dirty="0">
                <a:latin typeface="Times New Roman" panose="02020603050405020304" pitchFamily="18" charset="0"/>
                <a:cs typeface="Times New Roman" panose="02020603050405020304" pitchFamily="18" charset="0"/>
                <a:hlinkClick r:id="rId8"/>
              </a:rPr>
              <a:t>://</a:t>
            </a:r>
            <a:r>
              <a:rPr lang="ro-RO" sz="1600" dirty="0" smtClean="0">
                <a:latin typeface="Times New Roman" panose="02020603050405020304" pitchFamily="18" charset="0"/>
                <a:cs typeface="Times New Roman" panose="02020603050405020304" pitchFamily="18" charset="0"/>
                <a:hlinkClick r:id="rId8"/>
              </a:rPr>
              <a:t>www.legis.md/cautare/getResults?doc_id=114430&amp;lang=ro</a:t>
            </a:r>
            <a:r>
              <a:rPr lang="ro-RO" sz="1600" dirty="0" smtClean="0">
                <a:latin typeface="Times New Roman" panose="02020603050405020304" pitchFamily="18" charset="0"/>
                <a:cs typeface="Times New Roman" panose="02020603050405020304" pitchFamily="18" charset="0"/>
              </a:rPr>
              <a:t>)</a:t>
            </a:r>
          </a:p>
          <a:p>
            <a:pPr marL="0" indent="0" algn="just">
              <a:buNone/>
            </a:pPr>
            <a:r>
              <a:rPr lang="en-US" sz="2200" dirty="0"/>
              <a:t> </a:t>
            </a:r>
            <a:r>
              <a:rPr lang="en-US" sz="2200" dirty="0" err="1">
                <a:solidFill>
                  <a:srgbClr val="11144F"/>
                </a:solidFill>
                <a:latin typeface="Times New Roman" panose="02020603050405020304" pitchFamily="18" charset="0"/>
                <a:cs typeface="Times New Roman" panose="02020603050405020304" pitchFamily="18" charset="0"/>
              </a:rPr>
              <a:t>Normele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privind</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caracterul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mărimea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zonelor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protecţie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sanitară</a:t>
            </a:r>
            <a:r>
              <a:rPr lang="en-US" sz="2200" dirty="0">
                <a:solidFill>
                  <a:srgbClr val="11144F"/>
                </a:solidFill>
                <a:latin typeface="Times New Roman" panose="02020603050405020304" pitchFamily="18" charset="0"/>
                <a:cs typeface="Times New Roman" panose="02020603050405020304" pitchFamily="18" charset="0"/>
              </a:rPr>
              <a:t> se </a:t>
            </a:r>
            <a:r>
              <a:rPr lang="en-US" sz="2200" dirty="0" err="1">
                <a:solidFill>
                  <a:srgbClr val="11144F"/>
                </a:solidFill>
                <a:latin typeface="Times New Roman" panose="02020603050405020304" pitchFamily="18" charset="0"/>
                <a:cs typeface="Times New Roman" panose="02020603050405020304" pitchFamily="18" charset="0"/>
              </a:rPr>
              <a:t>stabilesc</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smtClean="0">
                <a:solidFill>
                  <a:srgbClr val="11144F"/>
                </a:solidFill>
                <a:latin typeface="Times New Roman" panose="02020603050405020304" pitchFamily="18" charset="0"/>
                <a:cs typeface="Times New Roman" panose="02020603050405020304" pitchFamily="18" charset="0"/>
              </a:rPr>
              <a:t>pentru</a:t>
            </a:r>
            <a:r>
              <a:rPr lang="en-US" sz="2200" dirty="0" smtClean="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sursele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apă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subterane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suprafaţă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privind</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captările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apă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pentru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aprovizionarea</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apă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destinată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consumului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uman</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agenţilor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economici</a:t>
            </a:r>
            <a:r>
              <a:rPr lang="en-US" sz="2200" dirty="0">
                <a:solidFill>
                  <a:srgbClr val="11144F"/>
                </a:solidFill>
                <a:latin typeface="Times New Roman" panose="02020603050405020304" pitchFamily="18" charset="0"/>
                <a:cs typeface="Times New Roman" panose="02020603050405020304" pitchFamily="18" charset="0"/>
              </a:rPr>
              <a:t> din </a:t>
            </a:r>
            <a:r>
              <a:rPr lang="en-US" sz="2200" dirty="0" err="1">
                <a:solidFill>
                  <a:srgbClr val="11144F"/>
                </a:solidFill>
                <a:latin typeface="Times New Roman" panose="02020603050405020304" pitchFamily="18" charset="0"/>
                <a:cs typeface="Times New Roman" panose="02020603050405020304" pitchFamily="18" charset="0"/>
              </a:rPr>
              <a:t>industria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alimentară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farmaceutică</a:t>
            </a:r>
            <a:r>
              <a:rPr lang="en-US" sz="2200" dirty="0">
                <a:solidFill>
                  <a:srgbClr val="11144F"/>
                </a:solidFill>
                <a:latin typeface="Times New Roman" panose="02020603050405020304" pitchFamily="18" charset="0"/>
                <a:cs typeface="Times New Roman" panose="02020603050405020304" pitchFamily="18" charset="0"/>
              </a:rPr>
              <a:t>, a </a:t>
            </a:r>
            <a:r>
              <a:rPr lang="en-US" sz="2200" dirty="0" err="1">
                <a:solidFill>
                  <a:srgbClr val="11144F"/>
                </a:solidFill>
                <a:latin typeface="Times New Roman" panose="02020603050405020304" pitchFamily="18" charset="0"/>
                <a:cs typeface="Times New Roman" panose="02020603050405020304" pitchFamily="18" charset="0"/>
              </a:rPr>
              <a:t>unităţilor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sanitare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social-</a:t>
            </a:r>
            <a:r>
              <a:rPr lang="en-US" sz="2200" dirty="0" err="1">
                <a:solidFill>
                  <a:srgbClr val="11144F"/>
                </a:solidFill>
                <a:latin typeface="Times New Roman" panose="02020603050405020304" pitchFamily="18" charset="0"/>
                <a:cs typeface="Times New Roman" panose="02020603050405020304" pitchFamily="18" charset="0"/>
              </a:rPr>
              <a:t>culturale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construcţiile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instalaţiile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componente</a:t>
            </a:r>
            <a:r>
              <a:rPr lang="en-US" sz="2200" dirty="0">
                <a:solidFill>
                  <a:srgbClr val="11144F"/>
                </a:solidFill>
                <a:latin typeface="Times New Roman" panose="02020603050405020304" pitchFamily="18" charset="0"/>
                <a:cs typeface="Times New Roman" panose="02020603050405020304" pitchFamily="18" charset="0"/>
              </a:rPr>
              <a:t> ale </a:t>
            </a:r>
            <a:r>
              <a:rPr lang="en-US" sz="2200" dirty="0" err="1">
                <a:solidFill>
                  <a:srgbClr val="11144F"/>
                </a:solidFill>
                <a:latin typeface="Times New Roman" panose="02020603050405020304" pitchFamily="18" charset="0"/>
                <a:cs typeface="Times New Roman" panose="02020603050405020304" pitchFamily="18" charset="0"/>
              </a:rPr>
              <a:t>sistemelor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pentru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aprovizionare</a:t>
            </a:r>
            <a:r>
              <a:rPr lang="en-US" sz="2200" dirty="0">
                <a:solidFill>
                  <a:srgbClr val="11144F"/>
                </a:solidFill>
                <a:latin typeface="Times New Roman" panose="02020603050405020304" pitchFamily="18" charset="0"/>
                <a:cs typeface="Times New Roman" panose="02020603050405020304" pitchFamily="18" charset="0"/>
              </a:rPr>
              <a:t> cu </a:t>
            </a:r>
            <a:r>
              <a:rPr lang="en-US" sz="2200" dirty="0" err="1">
                <a:solidFill>
                  <a:srgbClr val="11144F"/>
                </a:solidFill>
                <a:latin typeface="Times New Roman" panose="02020603050405020304" pitchFamily="18" charset="0"/>
                <a:cs typeface="Times New Roman" panose="02020603050405020304" pitchFamily="18" charset="0"/>
              </a:rPr>
              <a:t>apă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smtClean="0">
                <a:solidFill>
                  <a:srgbClr val="11144F"/>
                </a:solidFill>
                <a:latin typeface="Times New Roman" panose="02020603050405020304" pitchFamily="18" charset="0"/>
                <a:cs typeface="Times New Roman" panose="02020603050405020304" pitchFamily="18" charset="0"/>
              </a:rPr>
              <a:t>potabilă</a:t>
            </a:r>
            <a:endParaRPr lang="en-US" sz="22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16759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98927"/>
            <a:ext cx="7776000" cy="4665073"/>
          </a:xfrm>
        </p:spPr>
        <p:txBody>
          <a:bodyPr/>
          <a:lstStyle/>
          <a:p>
            <a:pPr marL="0" indent="0" algn="just">
              <a:buNone/>
            </a:pPr>
            <a:r>
              <a:rPr lang="en-US" dirty="0">
                <a:latin typeface="Times New Roman" panose="02020603050405020304" pitchFamily="18" charset="0"/>
                <a:cs typeface="Times New Roman" panose="02020603050405020304" pitchFamily="18" charset="0"/>
              </a:rPr>
              <a:t> </a:t>
            </a:r>
            <a:r>
              <a:rPr lang="en-US" sz="2000" i="1" u="sng" dirty="0">
                <a:solidFill>
                  <a:srgbClr val="0000FF"/>
                </a:solidFill>
                <a:latin typeface="Times New Roman" panose="02020603050405020304" pitchFamily="18" charset="0"/>
                <a:cs typeface="Times New Roman" panose="02020603050405020304" pitchFamily="18" charset="0"/>
              </a:rPr>
              <a:t>zona de </a:t>
            </a:r>
            <a:r>
              <a:rPr lang="en-US" sz="2000" i="1" u="sng" dirty="0" err="1">
                <a:solidFill>
                  <a:srgbClr val="0000FF"/>
                </a:solidFill>
                <a:latin typeface="Times New Roman" panose="02020603050405020304" pitchFamily="18" charset="0"/>
                <a:cs typeface="Times New Roman" panose="02020603050405020304" pitchFamily="18" charset="0"/>
              </a:rPr>
              <a:t>protecţie</a:t>
            </a:r>
            <a:r>
              <a:rPr lang="en-US" sz="2000" i="1" u="sng" dirty="0">
                <a:solidFill>
                  <a:srgbClr val="0000FF"/>
                </a:solidFill>
                <a:latin typeface="Times New Roman" panose="02020603050405020304" pitchFamily="18" charset="0"/>
                <a:cs typeface="Times New Roman" panose="02020603050405020304" pitchFamily="18" charset="0"/>
              </a:rPr>
              <a:t> </a:t>
            </a:r>
            <a:r>
              <a:rPr lang="en-US" sz="2000" i="1" u="sng" dirty="0" err="1">
                <a:solidFill>
                  <a:srgbClr val="0000FF"/>
                </a:solidFill>
                <a:latin typeface="Times New Roman" panose="02020603050405020304" pitchFamily="18" charset="0"/>
                <a:cs typeface="Times New Roman" panose="02020603050405020304" pitchFamily="18" charset="0"/>
              </a:rPr>
              <a:t>sanitară</a:t>
            </a:r>
            <a:r>
              <a:rPr lang="en-US" sz="2000" i="1" u="sng" dirty="0">
                <a:solidFill>
                  <a:srgbClr val="0000FF"/>
                </a:solidFill>
                <a:latin typeface="Times New Roman" panose="02020603050405020304" pitchFamily="18" charset="0"/>
                <a:cs typeface="Times New Roman" panose="02020603050405020304" pitchFamily="18" charset="0"/>
              </a:rPr>
              <a:t> cu </a:t>
            </a:r>
            <a:r>
              <a:rPr lang="en-US" sz="2000" i="1" u="sng" dirty="0" err="1">
                <a:solidFill>
                  <a:srgbClr val="0000FF"/>
                </a:solidFill>
                <a:latin typeface="Times New Roman" panose="02020603050405020304" pitchFamily="18" charset="0"/>
                <a:cs typeface="Times New Roman" panose="02020603050405020304" pitchFamily="18" charset="0"/>
              </a:rPr>
              <a:t>regim</a:t>
            </a:r>
            <a:r>
              <a:rPr lang="en-US" sz="2000" i="1" u="sng" dirty="0">
                <a:solidFill>
                  <a:srgbClr val="0000FF"/>
                </a:solidFill>
                <a:latin typeface="Times New Roman" panose="02020603050405020304" pitchFamily="18" charset="0"/>
                <a:cs typeface="Times New Roman" panose="02020603050405020304" pitchFamily="18" charset="0"/>
              </a:rPr>
              <a:t> sever</a:t>
            </a:r>
            <a:r>
              <a:rPr lang="en-US" sz="2000" u="sng" dirty="0">
                <a:solidFill>
                  <a:srgbClr val="0000F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terenul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adiacent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prizei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unde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interzisă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amplasare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folosinţă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activitate</a:t>
            </a:r>
            <a:r>
              <a:rPr lang="en-US" sz="2000" dirty="0">
                <a:solidFill>
                  <a:srgbClr val="11144F"/>
                </a:solidFill>
                <a:latin typeface="Times New Roman" panose="02020603050405020304" pitchFamily="18" charset="0"/>
                <a:cs typeface="Times New Roman" panose="02020603050405020304" pitchFamily="18" charset="0"/>
              </a:rPr>
              <a:t> care nu are </a:t>
            </a:r>
            <a:r>
              <a:rPr lang="en-US" sz="2000" dirty="0" err="1">
                <a:solidFill>
                  <a:srgbClr val="11144F"/>
                </a:solidFill>
                <a:latin typeface="Times New Roman" panose="02020603050405020304" pitchFamily="18" charset="0"/>
                <a:cs typeface="Times New Roman" panose="02020603050405020304" pitchFamily="18" charset="0"/>
              </a:rPr>
              <a:t>legătură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funcţională</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deservirea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aprovizionare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potabilă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ar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putea</a:t>
            </a:r>
            <a:r>
              <a:rPr lang="en-US" sz="2000" dirty="0">
                <a:solidFill>
                  <a:srgbClr val="11144F"/>
                </a:solidFill>
                <a:latin typeface="Times New Roman" panose="02020603050405020304" pitchFamily="18" charset="0"/>
                <a:cs typeface="Times New Roman" panose="02020603050405020304" pitchFamily="18" charset="0"/>
              </a:rPr>
              <a:t> conduce la </a:t>
            </a:r>
            <a:r>
              <a:rPr lang="en-US" sz="2000" dirty="0" err="1">
                <a:solidFill>
                  <a:srgbClr val="11144F"/>
                </a:solidFill>
                <a:latin typeface="Times New Roman" panose="02020603050405020304" pitchFamily="18" charset="0"/>
                <a:cs typeface="Times New Roman" panose="02020603050405020304" pitchFamily="18" charset="0"/>
              </a:rPr>
              <a:t>contaminarea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surselor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r>
            <a:br>
              <a:rPr lang="en-US" sz="2000" dirty="0">
                <a:solidFill>
                  <a:srgbClr val="11144F"/>
                </a:solidFill>
                <a:latin typeface="Times New Roman" panose="02020603050405020304" pitchFamily="18" charset="0"/>
                <a:cs typeface="Times New Roman" panose="02020603050405020304" pitchFamily="18" charset="0"/>
              </a:rPr>
            </a:br>
            <a:r>
              <a:rPr lang="en-US" sz="2000" i="1" u="sng" dirty="0" smtClean="0">
                <a:solidFill>
                  <a:srgbClr val="0000FF"/>
                </a:solidFill>
                <a:latin typeface="Times New Roman" panose="02020603050405020304" pitchFamily="18" charset="0"/>
                <a:cs typeface="Times New Roman" panose="02020603050405020304" pitchFamily="18" charset="0"/>
              </a:rPr>
              <a:t>zona </a:t>
            </a:r>
            <a:r>
              <a:rPr lang="en-US" sz="2000" i="1" u="sng" dirty="0">
                <a:solidFill>
                  <a:srgbClr val="0000FF"/>
                </a:solidFill>
                <a:latin typeface="Times New Roman" panose="02020603050405020304" pitchFamily="18" charset="0"/>
                <a:cs typeface="Times New Roman" panose="02020603050405020304" pitchFamily="18" charset="0"/>
              </a:rPr>
              <a:t>de </a:t>
            </a:r>
            <a:r>
              <a:rPr lang="en-US" sz="2000" i="1" u="sng" dirty="0" err="1">
                <a:solidFill>
                  <a:srgbClr val="0000FF"/>
                </a:solidFill>
                <a:latin typeface="Times New Roman" panose="02020603050405020304" pitchFamily="18" charset="0"/>
                <a:cs typeface="Times New Roman" panose="02020603050405020304" pitchFamily="18" charset="0"/>
              </a:rPr>
              <a:t>protecţie</a:t>
            </a:r>
            <a:r>
              <a:rPr lang="en-US" sz="2000" i="1" u="sng" dirty="0">
                <a:solidFill>
                  <a:srgbClr val="0000FF"/>
                </a:solidFill>
                <a:latin typeface="Times New Roman" panose="02020603050405020304" pitchFamily="18" charset="0"/>
                <a:cs typeface="Times New Roman" panose="02020603050405020304" pitchFamily="18" charset="0"/>
              </a:rPr>
              <a:t> </a:t>
            </a:r>
            <a:r>
              <a:rPr lang="en-US" sz="2000" i="1" u="sng" dirty="0" err="1">
                <a:solidFill>
                  <a:srgbClr val="0000FF"/>
                </a:solidFill>
                <a:latin typeface="Times New Roman" panose="02020603050405020304" pitchFamily="18" charset="0"/>
                <a:cs typeface="Times New Roman" panose="02020603050405020304" pitchFamily="18" charset="0"/>
              </a:rPr>
              <a:t>sanitară</a:t>
            </a:r>
            <a:r>
              <a:rPr lang="en-US" sz="2000" i="1" u="sng" dirty="0">
                <a:solidFill>
                  <a:srgbClr val="0000FF"/>
                </a:solidFill>
                <a:latin typeface="Times New Roman" panose="02020603050405020304" pitchFamily="18" charset="0"/>
                <a:cs typeface="Times New Roman" panose="02020603050405020304" pitchFamily="18" charset="0"/>
              </a:rPr>
              <a:t> cu </a:t>
            </a:r>
            <a:r>
              <a:rPr lang="en-US" sz="2000" i="1" u="sng" dirty="0" err="1">
                <a:solidFill>
                  <a:srgbClr val="0000FF"/>
                </a:solidFill>
                <a:latin typeface="Times New Roman" panose="02020603050405020304" pitchFamily="18" charset="0"/>
                <a:cs typeface="Times New Roman" panose="02020603050405020304" pitchFamily="18" charset="0"/>
              </a:rPr>
              <a:t>regim</a:t>
            </a:r>
            <a:r>
              <a:rPr lang="en-US" sz="2000" i="1" u="sng" dirty="0">
                <a:solidFill>
                  <a:srgbClr val="0000FF"/>
                </a:solidFill>
                <a:latin typeface="Times New Roman" panose="02020603050405020304" pitchFamily="18" charset="0"/>
                <a:cs typeface="Times New Roman" panose="02020603050405020304" pitchFamily="18" charset="0"/>
              </a:rPr>
              <a:t> de </a:t>
            </a:r>
            <a:r>
              <a:rPr lang="en-US" sz="2000" i="1" u="sng" dirty="0" err="1">
                <a:solidFill>
                  <a:srgbClr val="0000FF"/>
                </a:solidFill>
                <a:latin typeface="Times New Roman" panose="02020603050405020304" pitchFamily="18" charset="0"/>
                <a:cs typeface="Times New Roman" panose="02020603050405020304" pitchFamily="18" charset="0"/>
              </a:rPr>
              <a:t>restricţie</a:t>
            </a:r>
            <a:r>
              <a:rPr lang="en-US" sz="2000" u="sng" dirty="0">
                <a:solidFill>
                  <a:srgbClr val="0000F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teritoriul</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jurul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regim</a:t>
            </a:r>
            <a:r>
              <a:rPr lang="en-US" sz="2000" dirty="0">
                <a:solidFill>
                  <a:srgbClr val="11144F"/>
                </a:solidFill>
                <a:latin typeface="Times New Roman" panose="02020603050405020304" pitchFamily="18" charset="0"/>
                <a:cs typeface="Times New Roman" panose="02020603050405020304" pitchFamily="18" charset="0"/>
              </a:rPr>
              <a:t> sever, </a:t>
            </a:r>
            <a:r>
              <a:rPr lang="en-US" sz="2000" dirty="0" err="1">
                <a:solidFill>
                  <a:srgbClr val="11144F"/>
                </a:solidFill>
                <a:latin typeface="Times New Roman" panose="02020603050405020304" pitchFamily="18" charset="0"/>
                <a:cs typeface="Times New Roman" panose="02020603050405020304" pitchFamily="18" charset="0"/>
              </a:rPr>
              <a:t>astfel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aplicarea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elimine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pericolul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afectare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calităţii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r>
            <a:br>
              <a:rPr lang="en-US" sz="2000" dirty="0">
                <a:solidFill>
                  <a:srgbClr val="11144F"/>
                </a:solidFill>
                <a:latin typeface="Times New Roman" panose="02020603050405020304" pitchFamily="18" charset="0"/>
                <a:cs typeface="Times New Roman" panose="02020603050405020304" pitchFamily="18" charset="0"/>
              </a:rPr>
            </a:br>
            <a:r>
              <a:rPr lang="en-US" sz="2000" i="1" u="sng" dirty="0" smtClean="0">
                <a:solidFill>
                  <a:srgbClr val="0000FF"/>
                </a:solidFill>
                <a:latin typeface="Times New Roman" panose="02020603050405020304" pitchFamily="18" charset="0"/>
                <a:cs typeface="Times New Roman" panose="02020603050405020304" pitchFamily="18" charset="0"/>
              </a:rPr>
              <a:t>zona </a:t>
            </a:r>
            <a:r>
              <a:rPr lang="en-US" sz="2000" i="1" u="sng" dirty="0">
                <a:solidFill>
                  <a:srgbClr val="0000FF"/>
                </a:solidFill>
                <a:latin typeface="Times New Roman" panose="02020603050405020304" pitchFamily="18" charset="0"/>
                <a:cs typeface="Times New Roman" panose="02020603050405020304" pitchFamily="18" charset="0"/>
              </a:rPr>
              <a:t>de </a:t>
            </a:r>
            <a:r>
              <a:rPr lang="en-US" sz="2000" i="1" u="sng" dirty="0" err="1">
                <a:solidFill>
                  <a:srgbClr val="0000FF"/>
                </a:solidFill>
                <a:latin typeface="Times New Roman" panose="02020603050405020304" pitchFamily="18" charset="0"/>
                <a:cs typeface="Times New Roman" panose="02020603050405020304" pitchFamily="18" charset="0"/>
              </a:rPr>
              <a:t>protecţie</a:t>
            </a:r>
            <a:r>
              <a:rPr lang="en-US" sz="2000" i="1" u="sng" dirty="0">
                <a:solidFill>
                  <a:srgbClr val="0000FF"/>
                </a:solidFill>
                <a:latin typeface="Times New Roman" panose="02020603050405020304" pitchFamily="18" charset="0"/>
                <a:cs typeface="Times New Roman" panose="02020603050405020304" pitchFamily="18" charset="0"/>
              </a:rPr>
              <a:t> </a:t>
            </a:r>
            <a:r>
              <a:rPr lang="en-US" sz="2000" i="1" u="sng" dirty="0" err="1">
                <a:solidFill>
                  <a:srgbClr val="0000FF"/>
                </a:solidFill>
                <a:latin typeface="Times New Roman" panose="02020603050405020304" pitchFamily="18" charset="0"/>
                <a:cs typeface="Times New Roman" panose="02020603050405020304" pitchFamily="18" charset="0"/>
              </a:rPr>
              <a:t>sanitară</a:t>
            </a:r>
            <a:r>
              <a:rPr lang="en-US" sz="2000" i="1" u="sng" dirty="0">
                <a:solidFill>
                  <a:srgbClr val="0000FF"/>
                </a:solidFill>
                <a:latin typeface="Times New Roman" panose="02020603050405020304" pitchFamily="18" charset="0"/>
                <a:cs typeface="Times New Roman" panose="02020603050405020304" pitchFamily="18" charset="0"/>
              </a:rPr>
              <a:t> cu </a:t>
            </a:r>
            <a:r>
              <a:rPr lang="en-US" sz="2000" i="1" u="sng" dirty="0" err="1">
                <a:solidFill>
                  <a:srgbClr val="0000FF"/>
                </a:solidFill>
                <a:latin typeface="Times New Roman" panose="02020603050405020304" pitchFamily="18" charset="0"/>
                <a:cs typeface="Times New Roman" panose="02020603050405020304" pitchFamily="18" charset="0"/>
              </a:rPr>
              <a:t>regim</a:t>
            </a:r>
            <a:r>
              <a:rPr lang="en-US" sz="2000" i="1" u="sng" dirty="0">
                <a:solidFill>
                  <a:srgbClr val="0000FF"/>
                </a:solidFill>
                <a:latin typeface="Times New Roman" panose="02020603050405020304" pitchFamily="18" charset="0"/>
                <a:cs typeface="Times New Roman" panose="02020603050405020304" pitchFamily="18" charset="0"/>
              </a:rPr>
              <a:t> de </a:t>
            </a:r>
            <a:r>
              <a:rPr lang="en-US" sz="2000" i="1" u="sng" dirty="0" err="1">
                <a:solidFill>
                  <a:srgbClr val="0000FF"/>
                </a:solidFill>
                <a:latin typeface="Times New Roman" panose="02020603050405020304" pitchFamily="18" charset="0"/>
                <a:cs typeface="Times New Roman" panose="02020603050405020304" pitchFamily="18" charset="0"/>
              </a:rPr>
              <a:t>observaţie</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arealul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dintre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domeniile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alimentare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descărcare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emergente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izvoare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drenuri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foraje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are </a:t>
            </a:r>
            <a:r>
              <a:rPr lang="en-US" sz="2000" dirty="0" err="1">
                <a:solidFill>
                  <a:srgbClr val="11144F"/>
                </a:solidFill>
                <a:latin typeface="Times New Roman" panose="02020603050405020304" pitchFamily="18" charset="0"/>
                <a:cs typeface="Times New Roman" panose="02020603050405020304" pitchFamily="18" charset="0"/>
              </a:rPr>
              <a:t>rolul</a:t>
            </a:r>
            <a:r>
              <a:rPr lang="en-US" sz="2000" dirty="0">
                <a:solidFill>
                  <a:srgbClr val="11144F"/>
                </a:solidFill>
                <a:latin typeface="Times New Roman" panose="02020603050405020304" pitchFamily="18" charset="0"/>
                <a:cs typeface="Times New Roman" panose="02020603050405020304" pitchFamily="18" charset="0"/>
              </a:rPr>
              <a:t> de a </a:t>
            </a:r>
            <a:r>
              <a:rPr lang="en-US" sz="2000" dirty="0" err="1">
                <a:solidFill>
                  <a:srgbClr val="11144F"/>
                </a:solidFill>
                <a:latin typeface="Times New Roman" panose="02020603050405020304" pitchFamily="18" charset="0"/>
                <a:cs typeface="Times New Roman" panose="02020603050405020304" pitchFamily="18" charset="0"/>
              </a:rPr>
              <a:t>asigura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faţă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substanţele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poluante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greu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degradabile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nedegradabile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regenerarea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debitului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prelevat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lucrări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captare</a:t>
            </a:r>
            <a:r>
              <a:rPr lang="en-US" dirty="0">
                <a:solidFill>
                  <a:srgbClr val="11144F"/>
                </a:solidFill>
                <a:latin typeface="Times New Roman" panose="02020603050405020304" pitchFamily="18" charset="0"/>
                <a:cs typeface="Times New Roman" panose="02020603050405020304" pitchFamily="18" charset="0"/>
              </a:rPr>
              <a:t>.</a:t>
            </a:r>
            <a:endParaRPr lang="en-US"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83765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8056572" cy="4969580"/>
          </a:xfrm>
        </p:spPr>
        <p:txBody>
          <a:bodyPr/>
          <a:lstStyle/>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Zonele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sînt</a:t>
            </a:r>
            <a:r>
              <a:rPr lang="en-US" sz="2400" dirty="0">
                <a:solidFill>
                  <a:srgbClr val="11144F"/>
                </a:solidFill>
                <a:latin typeface="Times New Roman" panose="02020603050405020304" pitchFamily="18" charset="0"/>
                <a:cs typeface="Times New Roman" panose="02020603050405020304" pitchFamily="18" charset="0"/>
              </a:rPr>
              <a:t> create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cadrul</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trei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perimetre</a:t>
            </a:r>
            <a:r>
              <a:rPr lang="en-US" sz="2400" dirty="0">
                <a:solidFill>
                  <a:srgbClr val="11144F"/>
                </a:solidFill>
                <a:latin typeface="Times New Roman" panose="02020603050405020304" pitchFamily="18" charset="0"/>
                <a:cs typeface="Times New Roman" panose="02020603050405020304" pitchFamily="18" charset="0"/>
              </a:rPr>
              <a:t>:</a:t>
            </a:r>
            <a:br>
              <a:rPr lang="en-US" sz="2400" dirty="0">
                <a:solidFill>
                  <a:srgbClr val="11144F"/>
                </a:solidFill>
                <a:latin typeface="Times New Roman" panose="02020603050405020304" pitchFamily="18" charset="0"/>
                <a:cs typeface="Times New Roman" panose="02020603050405020304" pitchFamily="18" charset="0"/>
              </a:rPr>
            </a:br>
            <a:r>
              <a:rPr lang="ro-RO" sz="2400" dirty="0">
                <a:solidFill>
                  <a:srgbClr val="11144F"/>
                </a:solidFill>
                <a:latin typeface="Times New Roman" panose="02020603050405020304" pitchFamily="18" charset="0"/>
                <a:cs typeface="Times New Roman" panose="02020603050405020304" pitchFamily="18" charset="0"/>
              </a:rPr>
              <a:t> </a:t>
            </a: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smtClean="0">
                <a:solidFill>
                  <a:srgbClr val="11144F"/>
                </a:solidFill>
                <a:latin typeface="Times New Roman" panose="02020603050405020304" pitchFamily="18" charset="0"/>
                <a:cs typeface="Times New Roman" panose="02020603050405020304" pitchFamily="18" charset="0"/>
              </a:rPr>
              <a:t>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perimetrul</a:t>
            </a:r>
            <a:r>
              <a:rPr lang="en-US" sz="2400" dirty="0">
                <a:solidFill>
                  <a:srgbClr val="11144F"/>
                </a:solidFill>
                <a:latin typeface="Times New Roman" panose="02020603050405020304" pitchFamily="18" charset="0"/>
                <a:cs typeface="Times New Roman" panose="02020603050405020304" pitchFamily="18" charset="0"/>
              </a:rPr>
              <a:t> I – zona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regim</a:t>
            </a:r>
            <a:r>
              <a:rPr lang="en-US" sz="2400" dirty="0">
                <a:solidFill>
                  <a:srgbClr val="11144F"/>
                </a:solidFill>
                <a:latin typeface="Times New Roman" panose="02020603050405020304" pitchFamily="18" charset="0"/>
                <a:cs typeface="Times New Roman" panose="02020603050405020304" pitchFamily="18" charset="0"/>
              </a:rPr>
              <a:t> sever, include </a:t>
            </a:r>
            <a:r>
              <a:rPr lang="en-US" sz="2400" dirty="0" err="1">
                <a:solidFill>
                  <a:srgbClr val="11144F"/>
                </a:solidFill>
                <a:latin typeface="Times New Roman" panose="02020603050405020304" pitchFamily="18" charset="0"/>
                <a:cs typeface="Times New Roman" panose="02020603050405020304" pitchFamily="18" charset="0"/>
              </a:rPr>
              <a:t>teritoriul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prizei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apa</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 b) </a:t>
            </a:r>
            <a:r>
              <a:rPr lang="en-US" sz="2400" dirty="0" err="1">
                <a:solidFill>
                  <a:srgbClr val="11144F"/>
                </a:solidFill>
                <a:latin typeface="Times New Roman" panose="02020603050405020304" pitchFamily="18" charset="0"/>
                <a:cs typeface="Times New Roman" panose="02020603050405020304" pitchFamily="18" charset="0"/>
              </a:rPr>
              <a:t>perimetrul</a:t>
            </a:r>
            <a:r>
              <a:rPr lang="en-US" sz="2400" dirty="0">
                <a:solidFill>
                  <a:srgbClr val="11144F"/>
                </a:solidFill>
                <a:latin typeface="Times New Roman" panose="02020603050405020304" pitchFamily="18" charset="0"/>
                <a:cs typeface="Times New Roman" panose="02020603050405020304" pitchFamily="18" charset="0"/>
              </a:rPr>
              <a:t> II – zona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regim</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smtClean="0">
                <a:solidFill>
                  <a:srgbClr val="11144F"/>
                </a:solidFill>
                <a:latin typeface="Times New Roman" panose="02020603050405020304" pitchFamily="18" charset="0"/>
                <a:cs typeface="Times New Roman" panose="02020603050405020304" pitchFamily="18" charset="0"/>
              </a:rPr>
              <a:t>restricţie</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 </a:t>
            </a:r>
            <a:r>
              <a:rPr lang="ro-RO" sz="2400" dirty="0" smtClean="0">
                <a:solidFill>
                  <a:srgbClr val="11144F"/>
                </a:solidFill>
                <a:latin typeface="Times New Roman" panose="02020603050405020304" pitchFamily="18" charset="0"/>
                <a:cs typeface="Times New Roman" panose="02020603050405020304" pitchFamily="18" charset="0"/>
              </a:rPr>
              <a:t> </a:t>
            </a:r>
            <a:r>
              <a:rPr lang="en-US" sz="2400" dirty="0" smtClean="0">
                <a:solidFill>
                  <a:srgbClr val="11144F"/>
                </a:solidFill>
                <a:latin typeface="Times New Roman" panose="02020603050405020304" pitchFamily="18" charset="0"/>
                <a:cs typeface="Times New Roman" panose="02020603050405020304" pitchFamily="18" charset="0"/>
              </a:rPr>
              <a:t>c</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perimetrul</a:t>
            </a:r>
            <a:r>
              <a:rPr lang="en-US" sz="2400" dirty="0">
                <a:solidFill>
                  <a:srgbClr val="11144F"/>
                </a:solidFill>
                <a:latin typeface="Times New Roman" panose="02020603050405020304" pitchFamily="18" charset="0"/>
                <a:cs typeface="Times New Roman" panose="02020603050405020304" pitchFamily="18" charset="0"/>
              </a:rPr>
              <a:t> III – zona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regim</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observaţie</a:t>
            </a:r>
            <a:r>
              <a:rPr lang="en-US" sz="2400" dirty="0">
                <a:solidFill>
                  <a:srgbClr val="11144F"/>
                </a:solidFill>
                <a:latin typeface="Times New Roman" panose="02020603050405020304" pitchFamily="18" charset="0"/>
                <a:cs typeface="Times New Roman" panose="02020603050405020304" pitchFamily="18" charset="0"/>
              </a:rPr>
              <a:t>, include </a:t>
            </a:r>
            <a:r>
              <a:rPr lang="en-US" sz="2400" dirty="0" err="1">
                <a:solidFill>
                  <a:srgbClr val="11144F"/>
                </a:solidFill>
                <a:latin typeface="Times New Roman" panose="02020603050405020304" pitchFamily="18" charset="0"/>
                <a:cs typeface="Times New Roman" panose="02020603050405020304" pitchFamily="18" charset="0"/>
              </a:rPr>
              <a:t>teritoriile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adiacente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unde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prevăd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măsuri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contra </a:t>
            </a:r>
            <a:r>
              <a:rPr lang="en-US" sz="2400" dirty="0" err="1">
                <a:solidFill>
                  <a:srgbClr val="11144F"/>
                </a:solidFill>
                <a:latin typeface="Times New Roman" panose="02020603050405020304" pitchFamily="18" charset="0"/>
                <a:cs typeface="Times New Roman" panose="02020603050405020304" pitchFamily="18" charset="0"/>
              </a:rPr>
              <a:t>poluărilor</a:t>
            </a:r>
            <a:r>
              <a:rPr lang="en-US" sz="2400" dirty="0" smtClean="0">
                <a:solidFill>
                  <a:srgbClr val="11144F"/>
                </a:solidFill>
                <a:latin typeface="Times New Roman" panose="02020603050405020304" pitchFamily="18" charset="0"/>
                <a:cs typeface="Times New Roman" panose="02020603050405020304" pitchFamily="18" charset="0"/>
              </a:rPr>
              <a:t>.</a:t>
            </a: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400" dirty="0" err="1">
                <a:solidFill>
                  <a:srgbClr val="11144F"/>
                </a:solidFill>
                <a:latin typeface="Times New Roman" panose="02020603050405020304" pitchFamily="18" charset="0"/>
                <a:cs typeface="Times New Roman" panose="02020603050405020304" pitchFamily="18" charset="0"/>
              </a:rPr>
              <a:t>Amenajarea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întreţinerea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zonei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perimetrul</a:t>
            </a:r>
            <a:r>
              <a:rPr lang="en-US" sz="2400" dirty="0">
                <a:solidFill>
                  <a:srgbClr val="11144F"/>
                </a:solidFill>
                <a:latin typeface="Times New Roman" panose="02020603050405020304" pitchFamily="18" charset="0"/>
                <a:cs typeface="Times New Roman" panose="02020603050405020304" pitchFamily="18" charset="0"/>
              </a:rPr>
              <a:t> I se </a:t>
            </a:r>
            <a:r>
              <a:rPr lang="en-US" sz="2400" dirty="0" err="1">
                <a:solidFill>
                  <a:srgbClr val="11144F"/>
                </a:solidFill>
                <a:latin typeface="Times New Roman" panose="02020603050405020304" pitchFamily="18" charset="0"/>
                <a:cs typeface="Times New Roman" panose="02020603050405020304" pitchFamily="18" charset="0"/>
              </a:rPr>
              <a:t>pune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sarcina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utilizatorului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prizei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a:t>
            </a:r>
            <a:br>
              <a:rPr lang="en-US" sz="2400" dirty="0">
                <a:solidFill>
                  <a:srgbClr val="11144F"/>
                </a:solidFill>
                <a:latin typeface="Times New Roman" panose="02020603050405020304" pitchFamily="18" charset="0"/>
                <a:cs typeface="Times New Roman" panose="02020603050405020304" pitchFamily="18" charset="0"/>
              </a:rPr>
            </a:b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Amenajarea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întreţinerea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zonelor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perimetrele</a:t>
            </a:r>
            <a:r>
              <a:rPr lang="en-US" sz="2400" dirty="0">
                <a:solidFill>
                  <a:srgbClr val="11144F"/>
                </a:solidFill>
                <a:latin typeface="Times New Roman" panose="02020603050405020304" pitchFamily="18" charset="0"/>
                <a:cs typeface="Times New Roman" panose="02020603050405020304" pitchFamily="18" charset="0"/>
              </a:rPr>
              <a:t> II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III se </a:t>
            </a:r>
            <a:r>
              <a:rPr lang="en-US" sz="2400" dirty="0" err="1">
                <a:solidFill>
                  <a:srgbClr val="11144F"/>
                </a:solidFill>
                <a:latin typeface="Times New Roman" panose="02020603050405020304" pitchFamily="18" charset="0"/>
                <a:cs typeface="Times New Roman" panose="02020603050405020304" pitchFamily="18" charset="0"/>
              </a:rPr>
              <a:t>pune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sarcina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autorităţilor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publice</a:t>
            </a:r>
            <a:r>
              <a:rPr lang="en-US" sz="2400" dirty="0">
                <a:solidFill>
                  <a:srgbClr val="11144F"/>
                </a:solidFill>
                <a:latin typeface="Times New Roman" panose="02020603050405020304" pitchFamily="18" charset="0"/>
                <a:cs typeface="Times New Roman" panose="02020603050405020304" pitchFamily="18" charset="0"/>
              </a:rPr>
              <a:t> locale.</a:t>
            </a:r>
          </a:p>
        </p:txBody>
      </p:sp>
    </p:spTree>
    <p:extLst>
      <p:ext uri="{BB962C8B-B14F-4D97-AF65-F5344CB8AC3E}">
        <p14:creationId xmlns:p14="http://schemas.microsoft.com/office/powerpoint/2010/main" val="1981772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659876" y="1800520"/>
            <a:ext cx="7800124" cy="4463480"/>
          </a:xfrm>
        </p:spPr>
        <p:txBody>
          <a:bodyPr/>
          <a:lstStyle/>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4) </a:t>
            </a:r>
            <a:r>
              <a:rPr lang="en-US" sz="2400" dirty="0" err="1">
                <a:solidFill>
                  <a:srgbClr val="11144F"/>
                </a:solidFill>
                <a:latin typeface="Times New Roman" panose="02020603050405020304" pitchFamily="18" charset="0"/>
                <a:cs typeface="Times New Roman" panose="02020603050405020304" pitchFamily="18" charset="0"/>
              </a:rPr>
              <a:t>constatarea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examinarea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cazurilor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încălcare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legislației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privind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protecția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utilizarea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rațională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naturale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inclusiv</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contravenționale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aplicarea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sancțiunilor</a:t>
            </a:r>
            <a:r>
              <a:rPr lang="en-US" sz="2400" dirty="0">
                <a:solidFill>
                  <a:srgbClr val="11144F"/>
                </a:solidFill>
                <a:latin typeface="Times New Roman" panose="02020603050405020304" pitchFamily="18" charset="0"/>
                <a:cs typeface="Times New Roman" panose="02020603050405020304" pitchFamily="18" charset="0"/>
              </a:rPr>
              <a:t> conform </a:t>
            </a:r>
            <a:r>
              <a:rPr lang="en-US" sz="2400" dirty="0" err="1">
                <a:solidFill>
                  <a:srgbClr val="11144F"/>
                </a:solidFill>
                <a:latin typeface="Times New Roman" panose="02020603050405020304" pitchFamily="18" charset="0"/>
                <a:cs typeface="Times New Roman" panose="02020603050405020304" pitchFamily="18" charset="0"/>
              </a:rPr>
              <a:t>legislației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calcularea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recuperarea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prejudiciilor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aduse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componentelor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mediului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înconjurător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după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principiul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poluatorul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plătește</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5) </a:t>
            </a:r>
            <a:r>
              <a:rPr lang="en-US" sz="2400" dirty="0" err="1">
                <a:solidFill>
                  <a:srgbClr val="11144F"/>
                </a:solidFill>
                <a:latin typeface="Times New Roman" panose="02020603050405020304" pitchFamily="18" charset="0"/>
                <a:cs typeface="Times New Roman" panose="02020603050405020304" pitchFamily="18" charset="0"/>
              </a:rPr>
              <a:t>exercită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alte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funcții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domeniul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său</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activitate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stabilite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actele</a:t>
            </a:r>
            <a:r>
              <a:rPr lang="en-US" sz="2400" dirty="0">
                <a:solidFill>
                  <a:srgbClr val="11144F"/>
                </a:solidFill>
                <a:latin typeface="Times New Roman" panose="02020603050405020304" pitchFamily="18" charset="0"/>
                <a:cs typeface="Times New Roman" panose="02020603050405020304" pitchFamily="18" charset="0"/>
              </a:rPr>
              <a:t> normative.</a:t>
            </a:r>
          </a:p>
          <a:p>
            <a:endParaRPr lang="en-US" dirty="0"/>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376313"/>
            <a:ext cx="8056572" cy="4887687"/>
          </a:xfrm>
        </p:spPr>
        <p:txBody>
          <a:bodyPr/>
          <a:lstStyle/>
          <a:p>
            <a:pPr marL="0" indent="0" algn="just">
              <a:buNone/>
            </a:pPr>
            <a:r>
              <a:rPr lang="en-US" sz="2000" i="1" dirty="0" err="1">
                <a:solidFill>
                  <a:srgbClr val="11144F"/>
                </a:solidFill>
                <a:latin typeface="Times New Roman" panose="02020603050405020304" pitchFamily="18" charset="0"/>
                <a:cs typeface="Times New Roman" panose="02020603050405020304" pitchFamily="18" charset="0"/>
              </a:rPr>
              <a:t>Delimitarea</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perimetrelor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zonelor</a:t>
            </a:r>
            <a:r>
              <a:rPr lang="en-US" sz="2000" i="1" dirty="0">
                <a:solidFill>
                  <a:srgbClr val="11144F"/>
                </a:solidFill>
                <a:latin typeface="Times New Roman" panose="02020603050405020304" pitchFamily="18" charset="0"/>
                <a:cs typeface="Times New Roman" panose="02020603050405020304" pitchFamily="18" charset="0"/>
              </a:rPr>
              <a:t> de </a:t>
            </a:r>
            <a:r>
              <a:rPr lang="en-US" sz="2000" i="1" dirty="0" err="1">
                <a:solidFill>
                  <a:srgbClr val="11144F"/>
                </a:solidFill>
                <a:latin typeface="Times New Roman" panose="02020603050405020304" pitchFamily="18" charset="0"/>
                <a:cs typeface="Times New Roman" panose="02020603050405020304" pitchFamily="18" charset="0"/>
              </a:rPr>
              <a:t>protecţie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smtClean="0">
                <a:solidFill>
                  <a:srgbClr val="11144F"/>
                </a:solidFill>
                <a:latin typeface="Times New Roman" panose="02020603050405020304" pitchFamily="18" charset="0"/>
                <a:cs typeface="Times New Roman" panose="02020603050405020304" pitchFamily="18" charset="0"/>
              </a:rPr>
              <a:t>sanitară</a:t>
            </a:r>
            <a:r>
              <a:rPr lang="en-US" sz="2000" i="1" dirty="0" smtClean="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pentru</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prizele</a:t>
            </a:r>
            <a:r>
              <a:rPr lang="en-US" sz="2000" i="1" dirty="0">
                <a:solidFill>
                  <a:srgbClr val="11144F"/>
                </a:solidFill>
                <a:latin typeface="Times New Roman" panose="02020603050405020304" pitchFamily="18" charset="0"/>
                <a:cs typeface="Times New Roman" panose="02020603050405020304" pitchFamily="18" charset="0"/>
              </a:rPr>
              <a:t> de ape </a:t>
            </a:r>
            <a:r>
              <a:rPr lang="en-US" sz="2000" i="1" dirty="0" err="1" smtClean="0">
                <a:solidFill>
                  <a:srgbClr val="11144F"/>
                </a:solidFill>
                <a:latin typeface="Times New Roman" panose="02020603050405020304" pitchFamily="18" charset="0"/>
                <a:cs typeface="Times New Roman" panose="02020603050405020304" pitchFamily="18" charset="0"/>
              </a:rPr>
              <a:t>subterane</a:t>
            </a:r>
            <a:endParaRPr lang="ro-RO" sz="2000" i="1"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Perimetrul</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I </a:t>
            </a:r>
            <a:r>
              <a:rPr lang="en-US" sz="2000" dirty="0">
                <a:solidFill>
                  <a:srgbClr val="11144F"/>
                </a:solidFill>
                <a:latin typeface="Times New Roman" panose="02020603050405020304" pitchFamily="18" charset="0"/>
                <a:cs typeface="Times New Roman" panose="02020603050405020304" pitchFamily="18" charset="0"/>
              </a:rPr>
              <a:t>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prizei</a:t>
            </a:r>
            <a:r>
              <a:rPr lang="en-US" sz="2000" dirty="0">
                <a:solidFill>
                  <a:srgbClr val="11144F"/>
                </a:solidFill>
                <a:latin typeface="Times New Roman" panose="02020603050405020304" pitchFamily="18" charset="0"/>
                <a:cs typeface="Times New Roman" panose="02020603050405020304" pitchFamily="18" charset="0"/>
              </a:rPr>
              <a:t> de ape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include </a:t>
            </a:r>
            <a:r>
              <a:rPr lang="en-US" sz="2000" dirty="0" err="1">
                <a:solidFill>
                  <a:srgbClr val="11144F"/>
                </a:solidFill>
                <a:latin typeface="Times New Roman" panose="02020603050405020304" pitchFamily="18" charset="0"/>
                <a:cs typeface="Times New Roman" panose="02020603050405020304" pitchFamily="18" charset="0"/>
              </a:rPr>
              <a:t>teritoriul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nemijlocit</a:t>
            </a:r>
            <a:r>
              <a:rPr lang="en-US" sz="2000" dirty="0">
                <a:solidFill>
                  <a:srgbClr val="11144F"/>
                </a:solidFill>
                <a:latin typeface="Times New Roman" panose="02020603050405020304" pitchFamily="18" charset="0"/>
                <a:cs typeface="Times New Roman" panose="02020603050405020304" pitchFamily="18" charset="0"/>
              </a:rPr>
              <a:t> al </a:t>
            </a:r>
            <a:r>
              <a:rPr lang="en-US" sz="2000" dirty="0" err="1">
                <a:solidFill>
                  <a:srgbClr val="11144F"/>
                </a:solidFill>
                <a:latin typeface="Times New Roman" panose="02020603050405020304" pitchFamily="18" charset="0"/>
                <a:cs typeface="Times New Roman" panose="02020603050405020304" pitchFamily="18" charset="0"/>
              </a:rPr>
              <a:t>prizelor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afara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zonelor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industriale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rezidenţiale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justificări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adecvate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Perimetrul</a:t>
            </a:r>
            <a:r>
              <a:rPr lang="en-US" sz="2000" dirty="0">
                <a:solidFill>
                  <a:srgbClr val="11144F"/>
                </a:solidFill>
                <a:latin typeface="Times New Roman" panose="02020603050405020304" pitchFamily="18" charset="0"/>
                <a:cs typeface="Times New Roman" panose="02020603050405020304" pitchFamily="18" charset="0"/>
              </a:rPr>
              <a:t> I are un </a:t>
            </a:r>
            <a:r>
              <a:rPr lang="en-US" sz="2000" dirty="0" err="1">
                <a:solidFill>
                  <a:srgbClr val="11144F"/>
                </a:solidFill>
                <a:latin typeface="Times New Roman" panose="02020603050405020304" pitchFamily="18" charset="0"/>
                <a:cs typeface="Times New Roman" panose="02020603050405020304" pitchFamily="18" charset="0"/>
              </a:rPr>
              <a:t>diametru</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30 </a:t>
            </a:r>
            <a:r>
              <a:rPr lang="en-US" sz="2000" dirty="0" err="1">
                <a:solidFill>
                  <a:srgbClr val="11144F"/>
                </a:solidFill>
                <a:latin typeface="Times New Roman" panose="02020603050405020304" pitchFamily="18" charset="0"/>
                <a:cs typeface="Times New Roman" panose="02020603050405020304" pitchFamily="18" charset="0"/>
              </a:rPr>
              <a:t>metri</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priză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protejate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50 de </a:t>
            </a:r>
            <a:r>
              <a:rPr lang="en-US" sz="2000" dirty="0" err="1">
                <a:solidFill>
                  <a:srgbClr val="11144F"/>
                </a:solidFill>
                <a:latin typeface="Times New Roman" panose="02020603050405020304" pitchFamily="18" charset="0"/>
                <a:cs typeface="Times New Roman" panose="02020603050405020304" pitchFamily="18" charset="0"/>
              </a:rPr>
              <a:t>metri</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insuficient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protejate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contaminare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Perimetrul</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II </a:t>
            </a:r>
            <a:r>
              <a:rPr lang="en-US" sz="2000" dirty="0">
                <a:solidFill>
                  <a:srgbClr val="11144F"/>
                </a:solidFill>
                <a:latin typeface="Times New Roman" panose="02020603050405020304" pitchFamily="18" charset="0"/>
                <a:cs typeface="Times New Roman" panose="02020603050405020304" pitchFamily="18" charset="0"/>
              </a:rPr>
              <a:t>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determină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calcule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hidrodinamice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condiţiilor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poluarea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microbiană</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intră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acvifer</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afara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hotarului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acestuia</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ajunge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priză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Perimetrul</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III </a:t>
            </a:r>
            <a:r>
              <a:rPr lang="en-US" sz="2000" dirty="0">
                <a:solidFill>
                  <a:srgbClr val="11144F"/>
                </a:solidFill>
                <a:latin typeface="Times New Roman" panose="02020603050405020304" pitchFamily="18" charset="0"/>
                <a:cs typeface="Times New Roman" panose="02020603050405020304" pitchFamily="18" charset="0"/>
              </a:rPr>
              <a:t>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destinat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protecţiei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împotriva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determină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funcţie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calculele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hidrodinamice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astfel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timpul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are </a:t>
            </a:r>
            <a:r>
              <a:rPr lang="en-US" sz="2000" dirty="0" err="1">
                <a:solidFill>
                  <a:srgbClr val="11144F"/>
                </a:solidFill>
                <a:latin typeface="Times New Roman" panose="02020603050405020304" pitchFamily="18" charset="0"/>
                <a:cs typeface="Times New Roman" panose="02020603050405020304" pitchFamily="18" charset="0"/>
              </a:rPr>
              <a:t>loc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contaminarea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chimică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acviferului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fie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mare </a:t>
            </a:r>
            <a:r>
              <a:rPr lang="en-US" sz="2000" dirty="0" err="1">
                <a:solidFill>
                  <a:srgbClr val="11144F"/>
                </a:solidFill>
                <a:latin typeface="Times New Roman" panose="02020603050405020304" pitchFamily="18" charset="0"/>
                <a:cs typeface="Times New Roman" panose="02020603050405020304" pitchFamily="18" charset="0"/>
              </a:rPr>
              <a:t>decît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perioada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calculată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exploatare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prizei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(25 </a:t>
            </a:r>
            <a:r>
              <a:rPr lang="en-US" sz="2000" dirty="0" err="1">
                <a:solidFill>
                  <a:srgbClr val="11144F"/>
                </a:solidFill>
                <a:latin typeface="Times New Roman" panose="02020603050405020304" pitchFamily="18" charset="0"/>
                <a:cs typeface="Times New Roman" panose="02020603050405020304" pitchFamily="18" charset="0"/>
              </a:rPr>
              <a:t>ani</a:t>
            </a:r>
            <a:r>
              <a:rPr lang="en-US" sz="2000" dirty="0">
                <a:solidFill>
                  <a:srgbClr val="11144F"/>
                </a:solidFill>
                <a:latin typeface="Times New Roman" panose="02020603050405020304" pitchFamily="18" charset="0"/>
                <a:cs typeface="Times New Roman" panose="02020603050405020304" pitchFamily="18" charset="0"/>
              </a:rPr>
              <a:t>).</a:t>
            </a:r>
            <a:endParaRPr lang="ro-RO" sz="2000" b="1" dirty="0" smtClean="0">
              <a:solidFill>
                <a:srgbClr val="11144F"/>
              </a:solidFill>
              <a:latin typeface="Times New Roman" panose="02020603050405020304" pitchFamily="18" charset="0"/>
              <a:cs typeface="Times New Roman" panose="02020603050405020304" pitchFamily="18" charset="0"/>
            </a:endParaRPr>
          </a:p>
          <a:p>
            <a:pPr marL="0" indent="0">
              <a:buNone/>
            </a:pPr>
            <a:endParaRPr lang="en-US"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5429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376313"/>
            <a:ext cx="8056572" cy="4887687"/>
          </a:xfrm>
        </p:spPr>
        <p:txBody>
          <a:bodyPr/>
          <a:lstStyle/>
          <a:p>
            <a:pPr marL="0" indent="0">
              <a:buNone/>
            </a:pPr>
            <a:r>
              <a:rPr lang="en-US" sz="2000" i="1" dirty="0" err="1">
                <a:solidFill>
                  <a:srgbClr val="11144F"/>
                </a:solidFill>
                <a:latin typeface="Times New Roman" panose="02020603050405020304" pitchFamily="18" charset="0"/>
                <a:cs typeface="Times New Roman" panose="02020603050405020304" pitchFamily="18" charset="0"/>
              </a:rPr>
              <a:t>Delimitarea</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perimetrelor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zonelor</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smtClean="0">
                <a:solidFill>
                  <a:srgbClr val="11144F"/>
                </a:solidFill>
                <a:latin typeface="Times New Roman" panose="02020603050405020304" pitchFamily="18" charset="0"/>
                <a:cs typeface="Times New Roman" panose="02020603050405020304" pitchFamily="18" charset="0"/>
              </a:rPr>
              <a:t>de </a:t>
            </a:r>
            <a:r>
              <a:rPr lang="en-US" sz="2000" i="1" dirty="0" err="1">
                <a:solidFill>
                  <a:srgbClr val="11144F"/>
                </a:solidFill>
                <a:latin typeface="Times New Roman" panose="02020603050405020304" pitchFamily="18" charset="0"/>
                <a:cs typeface="Times New Roman" panose="02020603050405020304" pitchFamily="18" charset="0"/>
              </a:rPr>
              <a:t>protecţie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sanitară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pentru</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prizele</a:t>
            </a:r>
            <a:r>
              <a:rPr lang="en-US" sz="2000" i="1" dirty="0">
                <a:solidFill>
                  <a:srgbClr val="11144F"/>
                </a:solidFill>
                <a:latin typeface="Times New Roman" panose="02020603050405020304" pitchFamily="18" charset="0"/>
                <a:cs typeface="Times New Roman" panose="02020603050405020304" pitchFamily="18" charset="0"/>
              </a:rPr>
              <a:t> de </a:t>
            </a:r>
            <a:r>
              <a:rPr lang="en-US" sz="2000" i="1" dirty="0" err="1" smtClean="0">
                <a:solidFill>
                  <a:srgbClr val="11144F"/>
                </a:solidFill>
                <a:latin typeface="Times New Roman" panose="02020603050405020304" pitchFamily="18" charset="0"/>
                <a:cs typeface="Times New Roman" panose="02020603050405020304" pitchFamily="18" charset="0"/>
              </a:rPr>
              <a:t>suprafaţă</a:t>
            </a:r>
            <a:endParaRPr lang="ro-RO" sz="2000" i="1" dirty="0">
              <a:solidFill>
                <a:srgbClr val="11144F"/>
              </a:solidFill>
              <a:latin typeface="Times New Roman" panose="02020603050405020304" pitchFamily="18" charset="0"/>
              <a:cs typeface="Times New Roman" panose="02020603050405020304" pitchFamily="18" charset="0"/>
            </a:endParaRPr>
          </a:p>
          <a:p>
            <a:pPr marL="0" indent="0">
              <a:buNone/>
            </a:pPr>
            <a:r>
              <a:rPr lang="en-US" sz="2000" dirty="0" err="1" smtClean="0">
                <a:solidFill>
                  <a:srgbClr val="0000FF"/>
                </a:solidFill>
                <a:latin typeface="Times New Roman" panose="02020603050405020304" pitchFamily="18" charset="0"/>
                <a:cs typeface="Times New Roman" panose="02020603050405020304" pitchFamily="18" charset="0"/>
              </a:rPr>
              <a:t>Perimetrul</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I </a:t>
            </a:r>
            <a:r>
              <a:rPr lang="en-US" sz="2000" dirty="0">
                <a:solidFill>
                  <a:srgbClr val="11144F"/>
                </a:solidFill>
                <a:latin typeface="Times New Roman" panose="02020603050405020304" pitchFamily="18" charset="0"/>
                <a:cs typeface="Times New Roman" panose="02020603050405020304" pitchFamily="18" charset="0"/>
              </a:rPr>
              <a:t>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apeductelor</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surse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limite</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cursurile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1)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amonte</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200 m de la </a:t>
            </a:r>
            <a:r>
              <a:rPr lang="en-US" sz="2000" dirty="0" err="1">
                <a:solidFill>
                  <a:srgbClr val="11144F"/>
                </a:solidFill>
                <a:latin typeface="Times New Roman" panose="02020603050405020304" pitchFamily="18" charset="0"/>
                <a:cs typeface="Times New Roman" panose="02020603050405020304" pitchFamily="18" charset="0"/>
              </a:rPr>
              <a:t>priza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2)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aval</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100 m de la </a:t>
            </a:r>
            <a:r>
              <a:rPr lang="en-US" sz="2000" dirty="0" err="1">
                <a:solidFill>
                  <a:srgbClr val="11144F"/>
                </a:solidFill>
                <a:latin typeface="Times New Roman" panose="02020603050405020304" pitchFamily="18" charset="0"/>
                <a:cs typeface="Times New Roman" panose="02020603050405020304" pitchFamily="18" charset="0"/>
              </a:rPr>
              <a:t>priza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3)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malul</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preajma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prizei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100 m de la </a:t>
            </a:r>
            <a:r>
              <a:rPr lang="en-US" sz="2000" dirty="0" err="1">
                <a:solidFill>
                  <a:srgbClr val="11144F"/>
                </a:solidFill>
                <a:latin typeface="Times New Roman" panose="02020603050405020304" pitchFamily="18" charset="0"/>
                <a:cs typeface="Times New Roman" panose="02020603050405020304" pitchFamily="18" charset="0"/>
              </a:rPr>
              <a:t>oglinda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perioada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vară-toamnă</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4)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direcţia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opusă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malului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faţă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priza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 la </a:t>
            </a:r>
            <a:r>
              <a:rPr lang="en-US" sz="2000" dirty="0" err="1">
                <a:solidFill>
                  <a:srgbClr val="11144F"/>
                </a:solidFill>
                <a:latin typeface="Times New Roman" panose="02020603050405020304" pitchFamily="18" charset="0"/>
                <a:cs typeface="Times New Roman" panose="02020603050405020304" pitchFamily="18" charset="0"/>
              </a:rPr>
              <a:t>lăţimea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rîu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canal mic de 100 de </a:t>
            </a:r>
            <a:r>
              <a:rPr lang="en-US" sz="2000" dirty="0" err="1">
                <a:solidFill>
                  <a:srgbClr val="11144F"/>
                </a:solidFill>
                <a:latin typeface="Times New Roman" panose="02020603050405020304" pitchFamily="18" charset="0"/>
                <a:cs typeface="Times New Roman" panose="02020603050405020304" pitchFamily="18" charset="0"/>
              </a:rPr>
              <a:t>metri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toată</a:t>
            </a:r>
            <a:r>
              <a:rPr lang="en-US" sz="2000" dirty="0">
                <a:solidFill>
                  <a:srgbClr val="11144F"/>
                </a:solidFill>
                <a:latin typeface="Times New Roman" panose="02020603050405020304" pitchFamily="18" charset="0"/>
                <a:cs typeface="Times New Roman" panose="02020603050405020304" pitchFamily="18" charset="0"/>
              </a:rPr>
              <a:t> zona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malul</a:t>
            </a:r>
            <a:r>
              <a:rPr lang="en-US" sz="2000" dirty="0">
                <a:solidFill>
                  <a:srgbClr val="11144F"/>
                </a:solidFill>
                <a:latin typeface="Times New Roman" panose="02020603050405020304" pitchFamily="18" charset="0"/>
                <a:cs typeface="Times New Roman" panose="02020603050405020304" pitchFamily="18" charset="0"/>
              </a:rPr>
              <a:t> opus cu </a:t>
            </a:r>
            <a:r>
              <a:rPr lang="en-US" sz="2000" dirty="0" err="1">
                <a:solidFill>
                  <a:srgbClr val="11144F"/>
                </a:solidFill>
                <a:latin typeface="Times New Roman" panose="02020603050405020304" pitchFamily="18" charset="0"/>
                <a:cs typeface="Times New Roman" panose="02020603050405020304" pitchFamily="18" charset="0"/>
              </a:rPr>
              <a:t>lăţimea</a:t>
            </a:r>
            <a:r>
              <a:rPr lang="en-US" sz="2000" dirty="0">
                <a:solidFill>
                  <a:srgbClr val="11144F"/>
                </a:solidFill>
                <a:latin typeface="Times New Roman" panose="02020603050405020304" pitchFamily="18" charset="0"/>
                <a:cs typeface="Times New Roman" panose="02020603050405020304" pitchFamily="18" charset="0"/>
              </a:rPr>
              <a:t> de 50 m de la </a:t>
            </a:r>
            <a:r>
              <a:rPr lang="en-US" sz="2000" dirty="0" err="1">
                <a:solidFill>
                  <a:srgbClr val="11144F"/>
                </a:solidFill>
                <a:latin typeface="Times New Roman" panose="02020603050405020304" pitchFamily="18" charset="0"/>
                <a:cs typeface="Times New Roman" panose="02020603050405020304" pitchFamily="18" charset="0"/>
              </a:rPr>
              <a:t>marginea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perioada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vară-toamnă</a:t>
            </a:r>
            <a:r>
              <a:rPr lang="en-US" sz="2000" dirty="0">
                <a:solidFill>
                  <a:srgbClr val="11144F"/>
                </a:solidFill>
                <a:latin typeface="Times New Roman" panose="02020603050405020304" pitchFamily="18" charset="0"/>
                <a:cs typeface="Times New Roman" panose="02020603050405020304" pitchFamily="18" charset="0"/>
              </a:rPr>
              <a:t> cu volume </a:t>
            </a:r>
            <a:r>
              <a:rPr lang="en-US" sz="2000" dirty="0" err="1">
                <a:solidFill>
                  <a:srgbClr val="11144F"/>
                </a:solidFill>
                <a:latin typeface="Times New Roman" panose="02020603050405020304" pitchFamily="18" charset="0"/>
                <a:cs typeface="Times New Roman" panose="02020603050405020304" pitchFamily="18" charset="0"/>
              </a:rPr>
              <a:t>reduse</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5)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rîurile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canalele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lăţimea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mare de 100 de </a:t>
            </a:r>
            <a:r>
              <a:rPr lang="en-US" sz="2000" dirty="0" err="1">
                <a:solidFill>
                  <a:srgbClr val="11144F"/>
                </a:solidFill>
                <a:latin typeface="Times New Roman" panose="02020603050405020304" pitchFamily="18" charset="0"/>
                <a:cs typeface="Times New Roman" panose="02020603050405020304" pitchFamily="18" charset="0"/>
              </a:rPr>
              <a:t>metri</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mărime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minimă</a:t>
            </a:r>
            <a:r>
              <a:rPr lang="en-US" sz="2000" dirty="0">
                <a:solidFill>
                  <a:srgbClr val="11144F"/>
                </a:solidFill>
                <a:latin typeface="Times New Roman" panose="02020603050405020304" pitchFamily="18" charset="0"/>
                <a:cs typeface="Times New Roman" panose="02020603050405020304" pitchFamily="18" charset="0"/>
              </a:rPr>
              <a:t> de 100 m;</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b)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lacuri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acumulări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funcţie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nivelul</a:t>
            </a:r>
            <a:r>
              <a:rPr lang="en-US" sz="2000" dirty="0">
                <a:solidFill>
                  <a:srgbClr val="11144F"/>
                </a:solidFill>
                <a:latin typeface="Times New Roman" panose="02020603050405020304" pitchFamily="18" charset="0"/>
                <a:cs typeface="Times New Roman" panose="02020603050405020304" pitchFamily="18" charset="0"/>
              </a:rPr>
              <a:t> local al </a:t>
            </a:r>
            <a:r>
              <a:rPr lang="en-US" sz="2000" dirty="0" err="1">
                <a:solidFill>
                  <a:srgbClr val="11144F"/>
                </a:solidFill>
                <a:latin typeface="Times New Roman" panose="02020603050405020304" pitchFamily="18" charset="0"/>
                <a:cs typeface="Times New Roman" panose="02020603050405020304" pitchFamily="18" charset="0"/>
              </a:rPr>
              <a:t>stării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hidrologice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dar</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diametrul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100 m de la </a:t>
            </a:r>
            <a:r>
              <a:rPr lang="en-US" sz="2000" dirty="0" err="1">
                <a:solidFill>
                  <a:srgbClr val="11144F"/>
                </a:solidFill>
                <a:latin typeface="Times New Roman" panose="02020603050405020304" pitchFamily="18" charset="0"/>
                <a:cs typeface="Times New Roman" panose="02020603050405020304" pitchFamily="18" charset="0"/>
              </a:rPr>
              <a:t>priza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5104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1"/>
            <a:ext cx="7776000" cy="4969580"/>
          </a:xfrm>
        </p:spPr>
        <p:txBody>
          <a:bodyPr/>
          <a:lstStyle/>
          <a:p>
            <a:pPr marL="0" indent="0" algn="just">
              <a:buNone/>
            </a:pPr>
            <a:r>
              <a:rPr lang="en-US" sz="2000" dirty="0" err="1">
                <a:solidFill>
                  <a:srgbClr val="0000FF"/>
                </a:solidFill>
                <a:latin typeface="Times New Roman" panose="02020603050405020304" pitchFamily="18" charset="0"/>
                <a:cs typeface="Times New Roman" panose="02020603050405020304" pitchFamily="18" charset="0"/>
              </a:rPr>
              <a:t>Perimetrul</a:t>
            </a:r>
            <a:r>
              <a:rPr lang="en-US" sz="2000" dirty="0">
                <a:solidFill>
                  <a:srgbClr val="0000FF"/>
                </a:solidFill>
                <a:latin typeface="Times New Roman" panose="02020603050405020304" pitchFamily="18" charset="0"/>
                <a:cs typeface="Times New Roman" panose="02020603050405020304" pitchFamily="18" charset="0"/>
              </a:rPr>
              <a:t> II </a:t>
            </a:r>
            <a:r>
              <a:rPr lang="en-US" sz="2000" dirty="0">
                <a:solidFill>
                  <a:srgbClr val="11144F"/>
                </a:solidFill>
                <a:latin typeface="Times New Roman" panose="02020603050405020304" pitchFamily="18" charset="0"/>
                <a:cs typeface="Times New Roman" panose="02020603050405020304" pitchFamily="18" charset="0"/>
              </a:rPr>
              <a:t>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rîuri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canale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lacuri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acumulări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delimitat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funcţie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condiţiile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climatice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hidrologice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amontele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curgătoare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distanţa</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priză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trebuie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permită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autopurificarea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microbiană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care la </a:t>
            </a:r>
            <a:r>
              <a:rPr lang="en-US" sz="2000" dirty="0" err="1">
                <a:solidFill>
                  <a:srgbClr val="11144F"/>
                </a:solidFill>
                <a:latin typeface="Times New Roman" panose="02020603050405020304" pitchFamily="18" charset="0"/>
                <a:cs typeface="Times New Roman" panose="02020603050405020304" pitchFamily="18" charset="0"/>
              </a:rPr>
              <a:t>valoarea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debitului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de 95% </a:t>
            </a:r>
            <a:r>
              <a:rPr lang="en-US" sz="2000" dirty="0" err="1">
                <a:solidFill>
                  <a:srgbClr val="11144F"/>
                </a:solidFill>
                <a:latin typeface="Times New Roman" panose="02020603050405020304" pitchFamily="18" charset="0"/>
                <a:cs typeface="Times New Roman" panose="02020603050405020304" pitchFamily="18" charset="0"/>
              </a:rPr>
              <a:t>durează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timp</a:t>
            </a:r>
            <a:r>
              <a:rPr lang="en-US" sz="2000" dirty="0">
                <a:solidFill>
                  <a:srgbClr val="11144F"/>
                </a:solidFill>
                <a:latin typeface="Times New Roman" panose="02020603050405020304" pitchFamily="18" charset="0"/>
                <a:cs typeface="Times New Roman" panose="02020603050405020304" pitchFamily="18" charset="0"/>
              </a:rPr>
              <a:t> de 3-5 </a:t>
            </a:r>
            <a:r>
              <a:rPr lang="en-US" sz="2000" dirty="0" err="1">
                <a:solidFill>
                  <a:srgbClr val="11144F"/>
                </a:solidFill>
                <a:latin typeface="Times New Roman" panose="02020603050405020304" pitchFamily="18" charset="0"/>
                <a:cs typeface="Times New Roman" panose="02020603050405020304" pitchFamily="18" charset="0"/>
              </a:rPr>
              <a:t>zile</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Limita</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perimetrului</a:t>
            </a:r>
            <a:r>
              <a:rPr lang="en-US" sz="2000" dirty="0">
                <a:solidFill>
                  <a:srgbClr val="11144F"/>
                </a:solidFill>
                <a:latin typeface="Times New Roman" panose="02020603050405020304" pitchFamily="18" charset="0"/>
                <a:cs typeface="Times New Roman" panose="02020603050405020304" pitchFamily="18" charset="0"/>
              </a:rPr>
              <a:t> II al </a:t>
            </a:r>
            <a:r>
              <a:rPr lang="en-US" sz="2000" dirty="0" err="1">
                <a:solidFill>
                  <a:srgbClr val="11144F"/>
                </a:solidFill>
                <a:latin typeface="Times New Roman" panose="02020603050405020304" pitchFamily="18" charset="0"/>
                <a:cs typeface="Times New Roman" panose="02020603050405020304" pitchFamily="18" charset="0"/>
              </a:rPr>
              <a:t>cursului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aval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trebuie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fie </a:t>
            </a:r>
            <a:r>
              <a:rPr lang="en-US" sz="2000" dirty="0" err="1">
                <a:solidFill>
                  <a:srgbClr val="11144F"/>
                </a:solidFill>
                <a:latin typeface="Times New Roman" panose="02020603050405020304" pitchFamily="18" charset="0"/>
                <a:cs typeface="Times New Roman" panose="02020603050405020304" pitchFamily="18" charset="0"/>
              </a:rPr>
              <a:t>determinată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luînd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considerare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excepţiile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influenţei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vîntului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fluxuri</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direcţie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inversă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dar</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mică</a:t>
            </a:r>
            <a:r>
              <a:rPr lang="en-US" sz="2000" dirty="0">
                <a:solidFill>
                  <a:srgbClr val="11144F"/>
                </a:solidFill>
                <a:latin typeface="Times New Roman" panose="02020603050405020304" pitchFamily="18" charset="0"/>
                <a:cs typeface="Times New Roman" panose="02020603050405020304" pitchFamily="18" charset="0"/>
              </a:rPr>
              <a:t> de 250 m de la </a:t>
            </a:r>
            <a:r>
              <a:rPr lang="en-US" sz="2000" dirty="0" err="1">
                <a:solidFill>
                  <a:srgbClr val="11144F"/>
                </a:solidFill>
                <a:latin typeface="Times New Roman" panose="02020603050405020304" pitchFamily="18" charset="0"/>
                <a:cs typeface="Times New Roman" panose="02020603050405020304" pitchFamily="18" charset="0"/>
              </a:rPr>
              <a:t>priză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Limitele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laterale</a:t>
            </a:r>
            <a:r>
              <a:rPr lang="en-US" sz="2000" dirty="0">
                <a:solidFill>
                  <a:srgbClr val="11144F"/>
                </a:solidFill>
                <a:latin typeface="Times New Roman" panose="02020603050405020304" pitchFamily="18" charset="0"/>
                <a:cs typeface="Times New Roman" panose="02020603050405020304" pitchFamily="18" charset="0"/>
              </a:rPr>
              <a:t> ale </a:t>
            </a:r>
            <a:r>
              <a:rPr lang="en-US" sz="2000" dirty="0" err="1">
                <a:solidFill>
                  <a:srgbClr val="11144F"/>
                </a:solidFill>
                <a:latin typeface="Times New Roman" panose="02020603050405020304" pitchFamily="18" charset="0"/>
                <a:cs typeface="Times New Roman" panose="02020603050405020304" pitchFamily="18" charset="0"/>
              </a:rPr>
              <a:t>perimetrului</a:t>
            </a:r>
            <a:r>
              <a:rPr lang="en-US" sz="2000" dirty="0">
                <a:solidFill>
                  <a:srgbClr val="11144F"/>
                </a:solidFill>
                <a:latin typeface="Times New Roman" panose="02020603050405020304" pitchFamily="18" charset="0"/>
                <a:cs typeface="Times New Roman" panose="02020603050405020304" pitchFamily="18" charset="0"/>
              </a:rPr>
              <a:t> II al </a:t>
            </a:r>
            <a:r>
              <a:rPr lang="en-US" sz="2000" dirty="0" err="1">
                <a:solidFill>
                  <a:srgbClr val="11144F"/>
                </a:solidFill>
                <a:latin typeface="Times New Roman" panose="02020603050405020304" pitchFamily="18" charset="0"/>
                <a:cs typeface="Times New Roman" panose="02020603050405020304" pitchFamily="18" charset="0"/>
              </a:rPr>
              <a:t>zonei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sanitară</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oglinda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perioada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vară-toamnă</a:t>
            </a:r>
            <a:r>
              <a:rPr lang="en-US" sz="2000" dirty="0">
                <a:solidFill>
                  <a:srgbClr val="11144F"/>
                </a:solidFill>
                <a:latin typeface="Times New Roman" panose="02020603050405020304" pitchFamily="18" charset="0"/>
                <a:cs typeface="Times New Roman" panose="02020603050405020304" pitchFamily="18" charset="0"/>
              </a:rPr>
              <a:t> cu un </a:t>
            </a:r>
            <a:r>
              <a:rPr lang="en-US" sz="2000" dirty="0" err="1">
                <a:solidFill>
                  <a:srgbClr val="11144F"/>
                </a:solidFill>
                <a:latin typeface="Times New Roman" panose="02020603050405020304" pitchFamily="18" charset="0"/>
                <a:cs typeface="Times New Roman" panose="02020603050405020304" pitchFamily="18" charset="0"/>
              </a:rPr>
              <a:t>nivel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scăzut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trebuie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fie</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amplasate</a:t>
            </a:r>
            <a:r>
              <a:rPr lang="en-US" sz="2000" dirty="0">
                <a:solidFill>
                  <a:srgbClr val="11144F"/>
                </a:solidFill>
                <a:latin typeface="Times New Roman" panose="02020603050405020304" pitchFamily="18" charset="0"/>
                <a:cs typeface="Times New Roman" panose="02020603050405020304" pitchFamily="18" charset="0"/>
              </a:rPr>
              <a:t>:</a:t>
            </a:r>
            <a:br>
              <a:rPr lang="en-US" sz="2000" dirty="0">
                <a:solidFill>
                  <a:srgbClr val="11144F"/>
                </a:solidFill>
                <a:latin typeface="Times New Roman" panose="02020603050405020304" pitchFamily="18" charset="0"/>
                <a:cs typeface="Times New Roman" panose="02020603050405020304" pitchFamily="18" charset="0"/>
              </a:rPr>
            </a:br>
            <a:r>
              <a:rPr lang="en-US" sz="2000" dirty="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un </a:t>
            </a:r>
            <a:r>
              <a:rPr lang="en-US" sz="2000" dirty="0" err="1">
                <a:solidFill>
                  <a:srgbClr val="11144F"/>
                </a:solidFill>
                <a:latin typeface="Times New Roman" panose="02020603050405020304" pitchFamily="18" charset="0"/>
                <a:cs typeface="Times New Roman" panose="02020603050405020304" pitchFamily="18" charset="0"/>
              </a:rPr>
              <a:t>teren</a:t>
            </a:r>
            <a:r>
              <a:rPr lang="en-US" sz="2000" dirty="0">
                <a:solidFill>
                  <a:srgbClr val="11144F"/>
                </a:solidFill>
                <a:latin typeface="Times New Roman" panose="02020603050405020304" pitchFamily="18" charset="0"/>
                <a:cs typeface="Times New Roman" panose="02020603050405020304" pitchFamily="18" charset="0"/>
              </a:rPr>
              <a:t> plat – la </a:t>
            </a:r>
            <a:r>
              <a:rPr lang="en-US" sz="2000" dirty="0" err="1">
                <a:solidFill>
                  <a:srgbClr val="11144F"/>
                </a:solidFill>
                <a:latin typeface="Times New Roman" panose="02020603050405020304" pitchFamily="18" charset="0"/>
                <a:cs typeface="Times New Roman" panose="02020603050405020304" pitchFamily="18" charset="0"/>
              </a:rPr>
              <a:t>cel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500 m</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un </a:t>
            </a:r>
            <a:r>
              <a:rPr lang="en-US" sz="2000" dirty="0" err="1">
                <a:solidFill>
                  <a:srgbClr val="11144F"/>
                </a:solidFill>
                <a:latin typeface="Times New Roman" panose="02020603050405020304" pitchFamily="18" charset="0"/>
                <a:cs typeface="Times New Roman" panose="02020603050405020304" pitchFamily="18" charset="0"/>
              </a:rPr>
              <a:t>teren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deluros</a:t>
            </a:r>
            <a:r>
              <a:rPr lang="en-US" sz="2000" dirty="0">
                <a:solidFill>
                  <a:srgbClr val="11144F"/>
                </a:solidFill>
                <a:latin typeface="Times New Roman" panose="02020603050405020304" pitchFamily="18" charset="0"/>
                <a:cs typeface="Times New Roman" panose="02020603050405020304" pitchFamily="18" charset="0"/>
              </a:rPr>
              <a:t> – </a:t>
            </a:r>
            <a:r>
              <a:rPr lang="en-US" sz="2000" dirty="0" err="1">
                <a:solidFill>
                  <a:srgbClr val="11144F"/>
                </a:solidFill>
                <a:latin typeface="Times New Roman" panose="02020603050405020304" pitchFamily="18" charset="0"/>
                <a:cs typeface="Times New Roman" panose="02020603050405020304" pitchFamily="18" charset="0"/>
              </a:rPr>
              <a:t>pînă</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înălţimea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primei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pante</a:t>
            </a:r>
            <a:r>
              <a:rPr lang="en-US" sz="2000" dirty="0">
                <a:solidFill>
                  <a:srgbClr val="11144F"/>
                </a:solidFill>
                <a:latin typeface="Times New Roman" panose="02020603050405020304" pitchFamily="18" charset="0"/>
                <a:cs typeface="Times New Roman" panose="02020603050405020304" pitchFamily="18" charset="0"/>
              </a:rPr>
              <a:t>, situate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direcţia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sursei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dar</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de 750 m cu o </a:t>
            </a:r>
            <a:r>
              <a:rPr lang="en-US" sz="2000" dirty="0" err="1">
                <a:solidFill>
                  <a:srgbClr val="11144F"/>
                </a:solidFill>
                <a:latin typeface="Times New Roman" panose="02020603050405020304" pitchFamily="18" charset="0"/>
                <a:cs typeface="Times New Roman" panose="02020603050405020304" pitchFamily="18" charset="0"/>
              </a:rPr>
              <a:t>pantă</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înclinaţie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uşoară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lentă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puţin</a:t>
            </a:r>
            <a:r>
              <a:rPr lang="en-US" sz="2000" dirty="0">
                <a:solidFill>
                  <a:srgbClr val="11144F"/>
                </a:solidFill>
                <a:latin typeface="Times New Roman" panose="02020603050405020304" pitchFamily="18" charset="0"/>
                <a:cs typeface="Times New Roman" panose="02020603050405020304" pitchFamily="18" charset="0"/>
              </a:rPr>
              <a:t> de 1000 m cu </a:t>
            </a:r>
            <a:r>
              <a:rPr lang="en-US" sz="2000" dirty="0" err="1">
                <a:solidFill>
                  <a:srgbClr val="11144F"/>
                </a:solidFill>
                <a:latin typeface="Times New Roman" panose="02020603050405020304" pitchFamily="18" charset="0"/>
                <a:cs typeface="Times New Roman" panose="02020603050405020304" pitchFamily="18" charset="0"/>
              </a:rPr>
              <a:t>pantă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abruptă</a:t>
            </a:r>
            <a:r>
              <a:rPr lang="en-US" sz="2000" dirty="0" smtClean="0">
                <a:solidFill>
                  <a:srgbClr val="11144F"/>
                </a:solidFill>
                <a:latin typeface="Times New Roman" panose="02020603050405020304" pitchFamily="18" charset="0"/>
                <a:cs typeface="Times New Roman" panose="02020603050405020304" pitchFamily="18" charset="0"/>
              </a:rPr>
              <a:t>.</a:t>
            </a:r>
            <a:endParaRPr lang="en-US"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3199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2003721"/>
            <a:ext cx="7776000" cy="4260279"/>
          </a:xfrm>
        </p:spPr>
        <p:txBody>
          <a:bodyPr/>
          <a:lstStyle/>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perimetrului</a:t>
            </a:r>
            <a:r>
              <a:rPr lang="en-US" sz="2400" dirty="0">
                <a:solidFill>
                  <a:srgbClr val="0000FF"/>
                </a:solidFill>
                <a:latin typeface="Times New Roman" panose="02020603050405020304" pitchFamily="18" charset="0"/>
                <a:cs typeface="Times New Roman" panose="02020603050405020304" pitchFamily="18" charset="0"/>
              </a:rPr>
              <a:t> III </a:t>
            </a:r>
            <a:r>
              <a:rPr lang="en-US" sz="2400" dirty="0">
                <a:solidFill>
                  <a:srgbClr val="11144F"/>
                </a:solidFill>
                <a:latin typeface="Times New Roman" panose="02020603050405020304" pitchFamily="18" charset="0"/>
                <a:cs typeface="Times New Roman" panose="02020603050405020304" pitchFamily="18" charset="0"/>
              </a:rPr>
              <a:t>al </a:t>
            </a:r>
            <a:r>
              <a:rPr lang="en-US" sz="2400" dirty="0" err="1">
                <a:solidFill>
                  <a:srgbClr val="11144F"/>
                </a:solidFill>
                <a:latin typeface="Times New Roman" panose="02020603050405020304" pitchFamily="18" charset="0"/>
                <a:cs typeface="Times New Roman" panose="02020603050405020304" pitchFamily="18" charset="0"/>
              </a:rPr>
              <a:t>zonei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protecţie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sanitară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prizelor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suprafaţă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fluxul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pînă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aval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coincid</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hotarele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perimetrului</a:t>
            </a:r>
            <a:r>
              <a:rPr lang="en-US" sz="2400" dirty="0">
                <a:solidFill>
                  <a:srgbClr val="11144F"/>
                </a:solidFill>
                <a:latin typeface="Times New Roman" panose="02020603050405020304" pitchFamily="18" charset="0"/>
                <a:cs typeface="Times New Roman" panose="02020603050405020304" pitchFamily="18" charset="0"/>
              </a:rPr>
              <a:t> II. </a:t>
            </a:r>
            <a:r>
              <a:rPr lang="en-US" sz="2400" dirty="0" err="1">
                <a:solidFill>
                  <a:srgbClr val="11144F"/>
                </a:solidFill>
                <a:latin typeface="Times New Roman" panose="02020603050405020304" pitchFamily="18" charset="0"/>
                <a:cs typeface="Times New Roman" panose="02020603050405020304" pitchFamily="18" charset="0"/>
              </a:rPr>
              <a:t>Limitele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laterale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trebuie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treacă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linia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despărţiturii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limita</a:t>
            </a:r>
            <a:r>
              <a:rPr lang="en-US" sz="2400" dirty="0">
                <a:solidFill>
                  <a:srgbClr val="11144F"/>
                </a:solidFill>
                <a:latin typeface="Times New Roman" panose="02020603050405020304" pitchFamily="18" charset="0"/>
                <a:cs typeface="Times New Roman" panose="02020603050405020304" pitchFamily="18" charset="0"/>
              </a:rPr>
              <a:t> de 3-5 km, </a:t>
            </a:r>
            <a:r>
              <a:rPr lang="en-US" sz="2400" dirty="0" err="1">
                <a:solidFill>
                  <a:srgbClr val="11144F"/>
                </a:solidFill>
                <a:latin typeface="Times New Roman" panose="02020603050405020304" pitchFamily="18" charset="0"/>
                <a:cs typeface="Times New Roman" panose="02020603050405020304" pitchFamily="18" charset="0"/>
              </a:rPr>
              <a:t>inclusiv</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afluenţilor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Limitele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perimetrului</a:t>
            </a:r>
            <a:r>
              <a:rPr lang="en-US" sz="2400" dirty="0">
                <a:solidFill>
                  <a:srgbClr val="11144F"/>
                </a:solidFill>
                <a:latin typeface="Times New Roman" panose="02020603050405020304" pitchFamily="18" charset="0"/>
                <a:cs typeface="Times New Roman" panose="02020603050405020304" pitchFamily="18" charset="0"/>
              </a:rPr>
              <a:t> III al </a:t>
            </a:r>
            <a:r>
              <a:rPr lang="en-US" sz="2400" dirty="0" err="1">
                <a:solidFill>
                  <a:srgbClr val="11144F"/>
                </a:solidFill>
                <a:latin typeface="Times New Roman" panose="02020603050405020304" pitchFamily="18" charset="0"/>
                <a:cs typeface="Times New Roman" panose="02020603050405020304" pitchFamily="18" charset="0"/>
              </a:rPr>
              <a:t>sursei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suprafaţă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bazine</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stătătoare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coincid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deplin</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cele</a:t>
            </a:r>
            <a:r>
              <a:rPr lang="en-US" sz="2400" dirty="0">
                <a:solidFill>
                  <a:srgbClr val="11144F"/>
                </a:solidFill>
                <a:latin typeface="Times New Roman" panose="02020603050405020304" pitchFamily="18" charset="0"/>
                <a:cs typeface="Times New Roman" panose="02020603050405020304" pitchFamily="18" charset="0"/>
              </a:rPr>
              <a:t> ale </a:t>
            </a:r>
            <a:r>
              <a:rPr lang="en-US" sz="2400" dirty="0" err="1">
                <a:solidFill>
                  <a:srgbClr val="11144F"/>
                </a:solidFill>
                <a:latin typeface="Times New Roman" panose="02020603050405020304" pitchFamily="18" charset="0"/>
                <a:cs typeface="Times New Roman" panose="02020603050405020304" pitchFamily="18" charset="0"/>
              </a:rPr>
              <a:t>perimetrului</a:t>
            </a:r>
            <a:r>
              <a:rPr lang="en-US" sz="2400" dirty="0">
                <a:solidFill>
                  <a:srgbClr val="11144F"/>
                </a:solidFill>
                <a:latin typeface="Times New Roman" panose="02020603050405020304" pitchFamily="18" charset="0"/>
                <a:cs typeface="Times New Roman" panose="02020603050405020304" pitchFamily="18" charset="0"/>
              </a:rPr>
              <a:t> II.</a:t>
            </a:r>
          </a:p>
        </p:txBody>
      </p:sp>
    </p:spTree>
    <p:extLst>
      <p:ext uri="{BB962C8B-B14F-4D97-AF65-F5344CB8AC3E}">
        <p14:creationId xmlns:p14="http://schemas.microsoft.com/office/powerpoint/2010/main" val="417815643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24000"/>
            <a:ext cx="7776000" cy="4740000"/>
          </a:xfrm>
        </p:spPr>
        <p:txBody>
          <a:bodyPr/>
          <a:lstStyle/>
          <a:p>
            <a:pPr marL="0" indent="0" algn="ctr">
              <a:buNone/>
            </a:pPr>
            <a:r>
              <a:rPr lang="ro-RO" sz="2400" dirty="0" smtClean="0">
                <a:solidFill>
                  <a:srgbClr val="11144F"/>
                </a:solidFill>
                <a:latin typeface="Times New Roman" panose="02020603050405020304" pitchFamily="18" charset="0"/>
                <a:cs typeface="Times New Roman" panose="02020603050405020304" pitchFamily="18" charset="0"/>
              </a:rPr>
              <a:t> </a:t>
            </a:r>
            <a:r>
              <a:rPr lang="ro-RO" sz="2800" b="1" dirty="0" smtClean="0">
                <a:solidFill>
                  <a:srgbClr val="11144F"/>
                </a:solidFill>
                <a:latin typeface="Times New Roman" panose="02020603050405020304" pitchFamily="18" charset="0"/>
                <a:cs typeface="Times New Roman" panose="02020603050405020304" pitchFamily="18" charset="0"/>
              </a:rPr>
              <a:t>Legea apelor nr.272 </a:t>
            </a:r>
            <a:r>
              <a:rPr lang="ro-RO" sz="2800" b="1" dirty="0">
                <a:solidFill>
                  <a:srgbClr val="11144F"/>
                </a:solidFill>
                <a:latin typeface="Times New Roman" panose="02020603050405020304" pitchFamily="18" charset="0"/>
                <a:cs typeface="Times New Roman" panose="02020603050405020304" pitchFamily="18" charset="0"/>
              </a:rPr>
              <a:t>din 23.12.2011</a:t>
            </a:r>
            <a:r>
              <a:rPr lang="ro-RO" sz="2400" dirty="0">
                <a:solidFill>
                  <a:srgbClr val="11144F"/>
                </a:solidFill>
                <a:latin typeface="Times New Roman" panose="02020603050405020304" pitchFamily="18" charset="0"/>
                <a:cs typeface="Times New Roman" panose="02020603050405020304" pitchFamily="18" charset="0"/>
              </a:rPr>
              <a:t/>
            </a:r>
            <a:br>
              <a:rPr lang="ro-RO" sz="2400" dirty="0">
                <a:solidFill>
                  <a:srgbClr val="11144F"/>
                </a:solidFill>
                <a:latin typeface="Times New Roman" panose="02020603050405020304" pitchFamily="18" charset="0"/>
                <a:cs typeface="Times New Roman" panose="02020603050405020304" pitchFamily="18" charset="0"/>
              </a:rPr>
            </a:b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https://www.legis.md/cautare/getResults?doc_id=121479&amp;lang=ro</a:t>
            </a:r>
            <a:r>
              <a:rPr lang="ro-RO" sz="1600" dirty="0" smtClean="0">
                <a:solidFill>
                  <a:srgbClr val="11144F"/>
                </a:solidFill>
                <a:latin typeface="Times New Roman" panose="02020603050405020304" pitchFamily="18" charset="0"/>
                <a:cs typeface="Times New Roman" panose="02020603050405020304" pitchFamily="18" charset="0"/>
                <a:hlinkClick r:id="rId8"/>
              </a:rPr>
              <a:t>#</a:t>
            </a:r>
            <a:r>
              <a:rPr lang="ro-RO" sz="16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Se </a:t>
            </a:r>
            <a:r>
              <a:rPr lang="en-US" sz="2200" dirty="0" err="1">
                <a:solidFill>
                  <a:srgbClr val="11144F"/>
                </a:solidFill>
                <a:latin typeface="Times New Roman" panose="02020603050405020304" pitchFamily="18" charset="0"/>
                <a:cs typeface="Times New Roman" panose="02020603050405020304" pitchFamily="18" charset="0"/>
              </a:rPr>
              <a:t>consideră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folosinţă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generală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nu </a:t>
            </a:r>
            <a:r>
              <a:rPr lang="en-US" sz="2200" dirty="0" err="1">
                <a:solidFill>
                  <a:srgbClr val="11144F"/>
                </a:solidFill>
                <a:latin typeface="Times New Roman" panose="02020603050405020304" pitchFamily="18" charset="0"/>
                <a:cs typeface="Times New Roman" panose="02020603050405020304" pitchFamily="18" charset="0"/>
              </a:rPr>
              <a:t>necesită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autorizaţie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mediu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pentru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folosinţă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specială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utilizarea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apei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următoarele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scopuri</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a) </a:t>
            </a:r>
            <a:r>
              <a:rPr lang="en-US" sz="2200" dirty="0" err="1">
                <a:solidFill>
                  <a:srgbClr val="11144F"/>
                </a:solidFill>
                <a:latin typeface="Times New Roman" panose="02020603050405020304" pitchFamily="18" charset="0"/>
                <a:cs typeface="Times New Roman" panose="02020603050405020304" pitchFamily="18" charset="0"/>
              </a:rPr>
              <a:t>consumul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uman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alte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necesităţi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casnice</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b) </a:t>
            </a:r>
            <a:r>
              <a:rPr lang="en-US" sz="2200" dirty="0" err="1">
                <a:solidFill>
                  <a:srgbClr val="11144F"/>
                </a:solidFill>
                <a:latin typeface="Times New Roman" panose="02020603050405020304" pitchFamily="18" charset="0"/>
                <a:cs typeface="Times New Roman" panose="02020603050405020304" pitchFamily="18" charset="0"/>
              </a:rPr>
              <a:t>adăparea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animalelor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fără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utilizarea</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structuri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permanente</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c) </a:t>
            </a:r>
            <a:r>
              <a:rPr lang="en-US" sz="2200" dirty="0" err="1">
                <a:solidFill>
                  <a:srgbClr val="11144F"/>
                </a:solidFill>
                <a:latin typeface="Times New Roman" panose="02020603050405020304" pitchFamily="18" charset="0"/>
                <a:cs typeface="Times New Roman" panose="02020603050405020304" pitchFamily="18" charset="0"/>
              </a:rPr>
              <a:t>irigarea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terenurilor</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pe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lîngă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casă</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d) </a:t>
            </a:r>
            <a:r>
              <a:rPr lang="en-US" sz="2200" dirty="0" err="1">
                <a:solidFill>
                  <a:srgbClr val="11144F"/>
                </a:solidFill>
                <a:latin typeface="Times New Roman" panose="02020603050405020304" pitchFamily="18" charset="0"/>
                <a:cs typeface="Times New Roman" panose="02020603050405020304" pitchFamily="18" charset="0"/>
              </a:rPr>
              <a:t>scăldatul</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și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agrementul</a:t>
            </a:r>
            <a:r>
              <a:rPr lang="en-US"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e) </a:t>
            </a:r>
            <a:r>
              <a:rPr lang="en-US" sz="2200" dirty="0" err="1">
                <a:solidFill>
                  <a:srgbClr val="11144F"/>
                </a:solidFill>
                <a:latin typeface="Times New Roman" panose="02020603050405020304" pitchFamily="18" charset="0"/>
                <a:cs typeface="Times New Roman" panose="02020603050405020304" pitchFamily="18" charset="0"/>
              </a:rPr>
              <a:t>captarea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şi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folosinţa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apei</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pentru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lupta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împotriva</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incendiilor</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sau</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în</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orice</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altă</a:t>
            </a:r>
            <a:r>
              <a:rPr lang="en-US" sz="2200" dirty="0">
                <a:solidFill>
                  <a:srgbClr val="11144F"/>
                </a:solidFill>
                <a:latin typeface="Times New Roman" panose="02020603050405020304" pitchFamily="18" charset="0"/>
                <a:cs typeface="Times New Roman" panose="02020603050405020304" pitchFamily="18" charset="0"/>
              </a:rPr>
              <a:t> </a:t>
            </a:r>
            <a:r>
              <a:rPr lang="en-US" sz="2200" dirty="0" err="1">
                <a:solidFill>
                  <a:srgbClr val="11144F"/>
                </a:solidFill>
                <a:latin typeface="Times New Roman" panose="02020603050405020304" pitchFamily="18" charset="0"/>
                <a:cs typeface="Times New Roman" panose="02020603050405020304" pitchFamily="18" charset="0"/>
              </a:rPr>
              <a:t>situaţie</a:t>
            </a:r>
            <a:r>
              <a:rPr lang="en-US" sz="2200" dirty="0">
                <a:solidFill>
                  <a:srgbClr val="11144F"/>
                </a:solidFill>
                <a:latin typeface="Times New Roman" panose="02020603050405020304" pitchFamily="18" charset="0"/>
                <a:cs typeface="Times New Roman" panose="02020603050405020304" pitchFamily="18" charset="0"/>
              </a:rPr>
              <a:t> de </a:t>
            </a:r>
            <a:r>
              <a:rPr lang="en-US" sz="2200" dirty="0" err="1">
                <a:solidFill>
                  <a:srgbClr val="11144F"/>
                </a:solidFill>
                <a:latin typeface="Times New Roman" panose="02020603050405020304" pitchFamily="18" charset="0"/>
                <a:cs typeface="Times New Roman" panose="02020603050405020304" pitchFamily="18" charset="0"/>
              </a:rPr>
              <a:t>urgenţă</a:t>
            </a:r>
            <a:r>
              <a:rPr lang="en-US" sz="22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64781520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5325" y="1181100"/>
            <a:ext cx="8045247" cy="5073375"/>
          </a:xfrm>
        </p:spPr>
        <p:txBody>
          <a:bodyPr/>
          <a:lstStyle/>
          <a:p>
            <a:pPr marL="0" indent="0">
              <a:buNone/>
            </a:pP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care nu </a:t>
            </a:r>
            <a:r>
              <a:rPr lang="ro-RO" sz="2000" dirty="0" smtClean="0">
                <a:solidFill>
                  <a:srgbClr val="11144F"/>
                </a:solidFill>
                <a:latin typeface="Times New Roman" panose="02020603050405020304" pitchFamily="18" charset="0"/>
                <a:cs typeface="Times New Roman" panose="02020603050405020304" pitchFamily="18" charset="0"/>
              </a:rPr>
              <a:t>a fost </a:t>
            </a:r>
            <a:r>
              <a:rPr lang="ro-RO" sz="2000" dirty="0" smtClean="0">
                <a:solidFill>
                  <a:srgbClr val="11144F"/>
                </a:solidFill>
                <a:latin typeface="Times New Roman" panose="02020603050405020304" pitchFamily="18" charset="0"/>
                <a:cs typeface="Times New Roman" panose="02020603050405020304" pitchFamily="18" charset="0"/>
              </a:rPr>
              <a:t>menționate </a:t>
            </a:r>
            <a:r>
              <a:rPr lang="ro-RO" sz="2000" dirty="0" smtClean="0">
                <a:solidFill>
                  <a:srgbClr val="11144F"/>
                </a:solidFill>
                <a:latin typeface="Times New Roman" panose="02020603050405020304" pitchFamily="18" charset="0"/>
                <a:cs typeface="Times New Roman" panose="02020603050405020304" pitchFamily="18" charset="0"/>
              </a:rPr>
              <a:t>supra, </a:t>
            </a:r>
            <a:r>
              <a:rPr lang="en-US" sz="2000" dirty="0" smtClean="0">
                <a:solidFill>
                  <a:srgbClr val="11144F"/>
                </a:solidFill>
                <a:latin typeface="Times New Roman" panose="02020603050405020304" pitchFamily="18" charset="0"/>
                <a:cs typeface="Times New Roman" panose="02020603050405020304" pitchFamily="18" charset="0"/>
              </a:rPr>
              <a:t>se </a:t>
            </a:r>
            <a:r>
              <a:rPr lang="en-US" sz="2000" dirty="0" err="1">
                <a:solidFill>
                  <a:srgbClr val="11144F"/>
                </a:solidFill>
                <a:latin typeface="Times New Roman" panose="02020603050405020304" pitchFamily="18" charset="0"/>
                <a:cs typeface="Times New Roman" panose="02020603050405020304" pitchFamily="18" charset="0"/>
              </a:rPr>
              <a:t>consideră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poate</a:t>
            </a:r>
            <a:r>
              <a:rPr lang="en-US" sz="2000" dirty="0">
                <a:solidFill>
                  <a:srgbClr val="11144F"/>
                </a:solidFill>
                <a:latin typeface="Times New Roman" panose="02020603050405020304" pitchFamily="18" charset="0"/>
                <a:cs typeface="Times New Roman" panose="02020603050405020304" pitchFamily="18" charset="0"/>
              </a:rPr>
              <a:t> fi </a:t>
            </a:r>
            <a:r>
              <a:rPr lang="en-US" sz="2000" dirty="0" err="1">
                <a:solidFill>
                  <a:srgbClr val="11144F"/>
                </a:solidFill>
                <a:latin typeface="Times New Roman" panose="02020603050405020304" pitchFamily="18" charset="0"/>
                <a:cs typeface="Times New Roman" panose="02020603050405020304" pitchFamily="18" charset="0"/>
              </a:rPr>
              <a:t>efectuată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autorizaţie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considerate </a:t>
            </a:r>
            <a:r>
              <a:rPr lang="en-US" sz="2000" dirty="0" err="1">
                <a:solidFill>
                  <a:srgbClr val="11144F"/>
                </a:solidFill>
                <a:latin typeface="Times New Roman" panose="02020603050405020304" pitchFamily="18" charset="0"/>
                <a:cs typeface="Times New Roman" panose="02020603050405020304" pitchFamily="18" charset="0"/>
              </a:rPr>
              <a:t>folosinţă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specială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următoarele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activităţi</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sursele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alimentarea</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destinată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consumului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uman</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sursele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apă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suprafaţă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cele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subterane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scopuri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tehnice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industriale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inclusiv</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prelucrarea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produselor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alimentare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agroindustrie</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captarea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din </a:t>
            </a:r>
            <a:r>
              <a:rPr lang="en-US" sz="2000" dirty="0" err="1">
                <a:solidFill>
                  <a:srgbClr val="11144F"/>
                </a:solidFill>
                <a:latin typeface="Times New Roman" panose="02020603050405020304" pitchFamily="18" charset="0"/>
                <a:cs typeface="Times New Roman" panose="02020603050405020304" pitchFamily="18" charset="0"/>
              </a:rPr>
              <a:t>diferite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surse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irigare</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folosinţa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acvacultură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piscicultură</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deversarea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uzate</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f</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utilizarea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generarea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energie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smtClean="0">
                <a:solidFill>
                  <a:srgbClr val="11144F"/>
                </a:solidFill>
                <a:latin typeface="Times New Roman" panose="02020603050405020304" pitchFamily="18" charset="0"/>
                <a:cs typeface="Times New Roman" panose="02020603050405020304" pitchFamily="18" charset="0"/>
              </a:rPr>
              <a:t>hidroelectrică</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g</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expoatarea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pontoane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debarcadere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structuri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hidraulice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terenul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fondului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smtClean="0">
                <a:solidFill>
                  <a:srgbClr val="11144F"/>
                </a:solidFill>
                <a:latin typeface="Times New Roman" panose="02020603050405020304" pitchFamily="18" charset="0"/>
                <a:cs typeface="Times New Roman" panose="02020603050405020304" pitchFamily="18" charset="0"/>
              </a:rPr>
              <a:t>apă</a:t>
            </a:r>
            <a:r>
              <a:rPr lang="en-US" sz="2000"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a:r>
            <a:br>
              <a:rPr lang="ro-RO" sz="2000" dirty="0" smtClean="0">
                <a:solidFill>
                  <a:srgbClr val="11144F"/>
                </a:solidFill>
                <a:latin typeface="Times New Roman" panose="02020603050405020304" pitchFamily="18" charset="0"/>
                <a:cs typeface="Times New Roman" panose="02020603050405020304" pitchFamily="18" charset="0"/>
              </a:rPr>
            </a:b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h</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dezvoltarea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exploatarea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comercială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plajelor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zonelor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agrement</a:t>
            </a:r>
            <a:r>
              <a:rPr lang="en-US" sz="2000" dirty="0">
                <a:solidFill>
                  <a:srgbClr val="11144F"/>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93482888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2041317"/>
            <a:ext cx="7776000" cy="4222683"/>
          </a:xfrm>
        </p:spPr>
        <p:txBody>
          <a:bodyPr/>
          <a:lstStyle/>
          <a:p>
            <a:pPr marL="0" indent="0" algn="just">
              <a:buNone/>
            </a:pPr>
            <a:r>
              <a:rPr lang="ro-RO" sz="2400" b="1" i="1" u="sng" dirty="0">
                <a:solidFill>
                  <a:srgbClr val="0000FF"/>
                </a:solidFill>
                <a:latin typeface="Times New Roman" panose="02020603050405020304" pitchFamily="18" charset="0"/>
                <a:cs typeface="Times New Roman" panose="02020603050405020304" pitchFamily="18" charset="0"/>
              </a:rPr>
              <a:t>Autorizaţia de mediu pentru folosinţa specială a apei </a:t>
            </a:r>
            <a:r>
              <a:rPr lang="ro-RO" sz="2400" b="1" i="1" u="sng" dirty="0" smtClean="0">
                <a:solidFill>
                  <a:srgbClr val="0000FF"/>
                </a:solidFill>
                <a:latin typeface="Times New Roman" panose="02020603050405020304" pitchFamily="18" charset="0"/>
                <a:cs typeface="Times New Roman" panose="02020603050405020304" pitchFamily="18" charset="0"/>
              </a:rPr>
              <a:t>- </a:t>
            </a:r>
            <a:r>
              <a:rPr lang="ro-RO" sz="2400" dirty="0" smtClean="0">
                <a:solidFill>
                  <a:srgbClr val="11144F"/>
                </a:solidFill>
                <a:latin typeface="Times New Roman" panose="02020603050405020304" pitchFamily="18" charset="0"/>
                <a:cs typeface="Times New Roman" panose="02020603050405020304" pitchFamily="18" charset="0"/>
              </a:rPr>
              <a:t>este </a:t>
            </a:r>
            <a:r>
              <a:rPr lang="ro-RO" sz="2400" dirty="0">
                <a:solidFill>
                  <a:srgbClr val="11144F"/>
                </a:solidFill>
                <a:latin typeface="Times New Roman" panose="02020603050405020304" pitchFamily="18" charset="0"/>
                <a:cs typeface="Times New Roman" panose="02020603050405020304" pitchFamily="18" charset="0"/>
              </a:rPr>
              <a:t>un act permisiv pentru utilizatorul de apă, eliberat de </a:t>
            </a:r>
            <a:r>
              <a:rPr lang="ro-RO" sz="2400" dirty="0" smtClean="0">
                <a:solidFill>
                  <a:srgbClr val="11144F"/>
                </a:solidFill>
                <a:latin typeface="Times New Roman" panose="02020603050405020304" pitchFamily="18" charset="0"/>
                <a:cs typeface="Times New Roman" panose="02020603050405020304" pitchFamily="18" charset="0"/>
              </a:rPr>
              <a:t>Agenția de Mediu, </a:t>
            </a:r>
            <a:r>
              <a:rPr lang="ro-RO" sz="2400" dirty="0">
                <a:solidFill>
                  <a:srgbClr val="11144F"/>
                </a:solidFill>
                <a:latin typeface="Times New Roman" panose="02020603050405020304" pitchFamily="18" charset="0"/>
                <a:cs typeface="Times New Roman" panose="02020603050405020304" pitchFamily="18" charset="0"/>
              </a:rPr>
              <a:t>ce reglementează în complex captarea apelor naturale, utilizarea lor, precum şi evacuarea apelor utilizate în apele naturale de suprafață, în baza normelor de consum, regimului de evacuări stabilit în normativele deversărilor limitat admisibile de poluanţi DLA, condiţiile tehnice, ecologice şi igienice ale consumului uman şi procesului tehnologic de producere.</a:t>
            </a:r>
            <a:endParaRPr lang="en-US" sz="24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147608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612081"/>
            <a:ext cx="7776000" cy="4651919"/>
          </a:xfrm>
        </p:spPr>
        <p:txBody>
          <a:bodyPr/>
          <a:lstStyle/>
          <a:p>
            <a:pPr marL="0" indent="0" algn="ctr">
              <a:buNone/>
            </a:pPr>
            <a:r>
              <a:rPr lang="pt-BR" sz="2200" b="1" i="1" dirty="0" smtClean="0">
                <a:solidFill>
                  <a:srgbClr val="11144F"/>
                </a:solidFill>
                <a:latin typeface="Times New Roman" panose="02020603050405020304" pitchFamily="18" charset="0"/>
                <a:cs typeface="Times New Roman" panose="02020603050405020304" pitchFamily="18" charset="0"/>
              </a:rPr>
              <a:t>Cererea </a:t>
            </a:r>
            <a:r>
              <a:rPr lang="pt-BR" sz="2200" b="1" i="1" dirty="0">
                <a:solidFill>
                  <a:srgbClr val="11144F"/>
                </a:solidFill>
                <a:latin typeface="Times New Roman" panose="02020603050405020304" pitchFamily="18" charset="0"/>
                <a:cs typeface="Times New Roman" panose="02020603050405020304" pitchFamily="18" charset="0"/>
              </a:rPr>
              <a:t>de eliberare a autorizaţiei de mediu pentru </a:t>
            </a:r>
            <a:r>
              <a:rPr lang="pt-BR" sz="2200" b="1" i="1" dirty="0" smtClean="0">
                <a:solidFill>
                  <a:srgbClr val="11144F"/>
                </a:solidFill>
                <a:latin typeface="Times New Roman" panose="02020603050405020304" pitchFamily="18" charset="0"/>
                <a:cs typeface="Times New Roman" panose="02020603050405020304" pitchFamily="18" charset="0"/>
              </a:rPr>
              <a:t>folosinţa </a:t>
            </a:r>
            <a:r>
              <a:rPr lang="pt-BR" sz="2200" b="1" i="1" dirty="0">
                <a:solidFill>
                  <a:srgbClr val="11144F"/>
                </a:solidFill>
                <a:latin typeface="Times New Roman" panose="02020603050405020304" pitchFamily="18" charset="0"/>
                <a:cs typeface="Times New Roman" panose="02020603050405020304" pitchFamily="18" charset="0"/>
              </a:rPr>
              <a:t> specială a </a:t>
            </a:r>
            <a:r>
              <a:rPr lang="pt-BR" sz="2200" b="1" i="1" dirty="0" smtClean="0">
                <a:solidFill>
                  <a:srgbClr val="11144F"/>
                </a:solidFill>
                <a:latin typeface="Times New Roman" panose="02020603050405020304" pitchFamily="18" charset="0"/>
                <a:cs typeface="Times New Roman" panose="02020603050405020304" pitchFamily="18" charset="0"/>
              </a:rPr>
              <a:t>apei</a:t>
            </a:r>
            <a:endParaRPr lang="ro-RO" sz="2200" b="1" i="1"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200" dirty="0">
                <a:solidFill>
                  <a:srgbClr val="11144F"/>
                </a:solidFill>
                <a:latin typeface="Times New Roman" panose="02020603050405020304" pitchFamily="18" charset="0"/>
                <a:cs typeface="Times New Roman" panose="02020603050405020304" pitchFamily="18" charset="0"/>
              </a:rPr>
              <a:t>T</a:t>
            </a:r>
            <a:r>
              <a:rPr lang="ro-RO" sz="2200" dirty="0" smtClean="0">
                <a:solidFill>
                  <a:srgbClr val="11144F"/>
                </a:solidFill>
                <a:latin typeface="Times New Roman" panose="02020603050405020304" pitchFamily="18" charset="0"/>
                <a:cs typeface="Times New Roman" panose="02020603050405020304" pitchFamily="18" charset="0"/>
              </a:rPr>
              <a:t>oate </a:t>
            </a:r>
            <a:r>
              <a:rPr lang="ro-RO" sz="2200" dirty="0">
                <a:solidFill>
                  <a:srgbClr val="11144F"/>
                </a:solidFill>
                <a:latin typeface="Times New Roman" panose="02020603050405020304" pitchFamily="18" charset="0"/>
                <a:cs typeface="Times New Roman" panose="02020603050405020304" pitchFamily="18" charset="0"/>
              </a:rPr>
              <a:t>cererile privind eliberarea actelor permisive se procesează exclusiv prin Sistemul informațional automatizat de gestionare și eliberare a actelor permisive </a:t>
            </a:r>
            <a:r>
              <a:rPr lang="ro-RO" sz="2200" i="1" dirty="0">
                <a:solidFill>
                  <a:srgbClr val="11144F"/>
                </a:solidFill>
                <a:latin typeface="Times New Roman" panose="02020603050405020304" pitchFamily="18" charset="0"/>
                <a:cs typeface="Times New Roman" panose="02020603050405020304" pitchFamily="18" charset="0"/>
              </a:rPr>
              <a:t>(SIA GEAP)</a:t>
            </a:r>
            <a:r>
              <a:rPr lang="ro-RO" sz="2200" dirty="0">
                <a:solidFill>
                  <a:srgbClr val="11144F"/>
                </a:solidFill>
                <a:latin typeface="Times New Roman" panose="02020603050405020304" pitchFamily="18" charset="0"/>
                <a:cs typeface="Times New Roman" panose="02020603050405020304" pitchFamily="18" charset="0"/>
              </a:rPr>
              <a:t>.</a:t>
            </a:r>
            <a:endParaRPr lang="en-US"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200" dirty="0">
                <a:solidFill>
                  <a:srgbClr val="11144F"/>
                </a:solidFill>
                <a:latin typeface="Times New Roman" panose="02020603050405020304" pitchFamily="18" charset="0"/>
                <a:cs typeface="Times New Roman" panose="02020603050405020304" pitchFamily="18" charset="0"/>
              </a:rPr>
              <a:t>SIA GEAP contribuie la facilitarea procesului de eliberare a actelor permisive atât pentru antreprenori, cât și pentru autoritățile publice emitente, prin utilizarea unui singur sistem informațional pentru gestionarea procesului de primire a cererilor, comunicare și schimb de informații între autoritățile implicate în eliberarea actelor permisive și ulterior eliberarea acestor acte. SIA GEAP formează resursa informațională Registrul actelor permisive.</a:t>
            </a:r>
            <a:endParaRPr lang="en-US" sz="2200" dirty="0">
              <a:solidFill>
                <a:srgbClr val="11144F"/>
              </a:solidFill>
              <a:latin typeface="Times New Roman" panose="02020603050405020304" pitchFamily="18" charset="0"/>
              <a:cs typeface="Times New Roman" panose="02020603050405020304" pitchFamily="18" charset="0"/>
            </a:endParaRPr>
          </a:p>
          <a:p>
            <a:pPr marL="0" indent="0">
              <a:buNone/>
            </a:pPr>
            <a:endParaRPr lang="pt-BR" dirty="0"/>
          </a:p>
          <a:p>
            <a:pPr marL="0" indent="0">
              <a:buNone/>
            </a:pPr>
            <a:endParaRPr lang="en-US" dirty="0"/>
          </a:p>
        </p:txBody>
      </p:sp>
    </p:spTree>
    <p:extLst>
      <p:ext uri="{BB962C8B-B14F-4D97-AF65-F5344CB8AC3E}">
        <p14:creationId xmlns:p14="http://schemas.microsoft.com/office/powerpoint/2010/main" val="176749084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294420"/>
            <a:ext cx="7776000" cy="4969580"/>
          </a:xfrm>
        </p:spPr>
        <p:txBody>
          <a:bodyPr/>
          <a:lstStyle/>
          <a:p>
            <a:pPr marL="0" indent="0" algn="ctr">
              <a:buNone/>
            </a:pPr>
            <a:r>
              <a:rPr lang="ro-RO" sz="2000" i="1" dirty="0">
                <a:solidFill>
                  <a:srgbClr val="11144F"/>
                </a:solidFill>
                <a:latin typeface="Times New Roman" panose="02020603050405020304" pitchFamily="18" charset="0"/>
                <a:cs typeface="Times New Roman" panose="02020603050405020304" pitchFamily="18" charset="0"/>
              </a:rPr>
              <a:t>În cazul autorizării </a:t>
            </a:r>
            <a:r>
              <a:rPr lang="ro-RO" sz="2000" i="1" dirty="0" smtClean="0">
                <a:solidFill>
                  <a:srgbClr val="11144F"/>
                </a:solidFill>
                <a:latin typeface="Times New Roman" panose="02020603050405020304" pitchFamily="18" charset="0"/>
                <a:cs typeface="Times New Roman" panose="02020603050405020304" pitchFamily="18" charset="0"/>
              </a:rPr>
              <a:t>activităților de </a:t>
            </a:r>
            <a:r>
              <a:rPr lang="ro-RO" sz="2000" i="1" dirty="0">
                <a:solidFill>
                  <a:srgbClr val="11144F"/>
                </a:solidFill>
                <a:latin typeface="Times New Roman" panose="02020603050405020304" pitchFamily="18" charset="0"/>
                <a:cs typeface="Times New Roman" panose="02020603050405020304" pitchFamily="18" charset="0"/>
              </a:rPr>
              <a:t>captare a apei din sursele de apă de suprafață și din cele subterane pentru aprovizionarea cu apă destinată consumului uman;</a:t>
            </a:r>
            <a:endParaRPr lang="en-US" sz="2000" i="1"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 1) Documentul </a:t>
            </a:r>
            <a:r>
              <a:rPr lang="ro-RO" sz="2000" dirty="0">
                <a:solidFill>
                  <a:srgbClr val="11144F"/>
                </a:solidFill>
                <a:latin typeface="Times New Roman" panose="02020603050405020304" pitchFamily="18" charset="0"/>
                <a:cs typeface="Times New Roman" panose="02020603050405020304" pitchFamily="18" charset="0"/>
              </a:rPr>
              <a:t>care atestă dreptul de proprietate sau de folosință asupra terenului pe care este situat corpul de apă, asupra construcțiilor hidrotehnice, precum și a altor construcții destinate folosinței apelor;</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2)</a:t>
            </a:r>
            <a:r>
              <a:rPr lang="ro-RO" sz="2000" dirty="0">
                <a:solidFill>
                  <a:srgbClr val="11144F"/>
                </a:solidFill>
                <a:latin typeface="Times New Roman" panose="02020603050405020304" pitchFamily="18" charset="0"/>
                <a:cs typeface="Times New Roman" panose="02020603050405020304" pitchFamily="18" charset="0"/>
              </a:rPr>
              <a:t> Planul și/sau schema terenului, cu indicarea construcțiilor hidrotehnice, după caz, a mijloacelor de măsurare a cantității de apă care urmează a fi folosită și deversată, precum și a altor construcții destinate folosinței apelor</a:t>
            </a:r>
            <a:r>
              <a:rPr lang="ro-RO" sz="2000"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3) </a:t>
            </a:r>
            <a:r>
              <a:rPr lang="ro-RO" sz="2000" dirty="0">
                <a:solidFill>
                  <a:srgbClr val="11144F"/>
                </a:solidFill>
                <a:latin typeface="Times New Roman" panose="02020603050405020304" pitchFamily="18" charset="0"/>
                <a:cs typeface="Times New Roman" panose="02020603050405020304" pitchFamily="18" charset="0"/>
              </a:rPr>
              <a:t>Pașaportul prizei de apă  (pașaportul sondei arteziene, fîntînii de mină, pașaportul stației de captare a apei</a:t>
            </a:r>
            <a:r>
              <a:rPr lang="ro-RO" sz="2000" dirty="0" smtClean="0">
                <a:solidFill>
                  <a:srgbClr val="11144F"/>
                </a:solidFill>
                <a:latin typeface="Times New Roman" panose="02020603050405020304" pitchFamily="18" charset="0"/>
                <a:cs typeface="Times New Roman" panose="02020603050405020304" pitchFamily="18" charset="0"/>
              </a:rPr>
              <a:t>);</a:t>
            </a:r>
          </a:p>
          <a:p>
            <a:pPr marL="0" lv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o-RO" sz="2000" dirty="0" smtClean="0">
                <a:solidFill>
                  <a:srgbClr val="11144F"/>
                </a:solidFill>
                <a:latin typeface="Times New Roman" panose="02020603050405020304" pitchFamily="18" charset="0"/>
                <a:cs typeface="Times New Roman" panose="02020603050405020304" pitchFamily="18" charset="0"/>
              </a:rPr>
              <a:t>4) </a:t>
            </a:r>
            <a:r>
              <a:rPr lang="ro-RO" sz="2000" dirty="0">
                <a:solidFill>
                  <a:srgbClr val="11144F"/>
                </a:solidFill>
                <a:latin typeface="Times New Roman" panose="02020603050405020304" pitchFamily="18" charset="0"/>
                <a:cs typeface="Times New Roman" panose="02020603050405020304" pitchFamily="18" charset="0"/>
              </a:rPr>
              <a:t>Regulamentul de exploatare a barajelor, iazurilor și a lacurilor de acumulare (elaborat în conformitate cu Hotărîrea Guvernului nr. 977/2016);</a:t>
            </a: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ro-RO" sz="2000" dirty="0" smtClean="0">
              <a:solidFill>
                <a:srgbClr val="11144F"/>
              </a:solidFill>
              <a:latin typeface="Times New Roman" panose="02020603050405020304" pitchFamily="18" charset="0"/>
              <a:cs typeface="Times New Roman" panose="02020603050405020304" pitchFamily="18" charset="0"/>
            </a:endParaRPr>
          </a:p>
          <a:p>
            <a:pPr marL="0" lvl="0" indent="0">
              <a:buNone/>
            </a:pPr>
            <a:endParaRPr lang="en-US"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04376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98927"/>
            <a:ext cx="7776000" cy="4665073"/>
          </a:xfrm>
        </p:spPr>
        <p:txBody>
          <a:bodyPr/>
          <a:lstStyle/>
          <a:p>
            <a:pPr marL="0" lvl="0" indent="0" algn="just">
              <a:buNone/>
            </a:pPr>
            <a:r>
              <a:rPr lang="ro-RO" sz="2000" dirty="0">
                <a:solidFill>
                  <a:srgbClr val="11144F"/>
                </a:solidFill>
                <a:latin typeface="Times New Roman" panose="02020603050405020304" pitchFamily="18" charset="0"/>
                <a:cs typeface="Times New Roman" panose="02020603050405020304" pitchFamily="18" charset="0"/>
              </a:rPr>
              <a:t> 5</a:t>
            </a:r>
            <a:r>
              <a:rPr lang="ro-RO" sz="2000" dirty="0" smtClean="0">
                <a:solidFill>
                  <a:srgbClr val="11144F"/>
                </a:solidFill>
                <a:latin typeface="Times New Roman" panose="02020603050405020304" pitchFamily="18" charset="0"/>
                <a:cs typeface="Times New Roman" panose="02020603050405020304" pitchFamily="18" charset="0"/>
              </a:rPr>
              <a:t>) Calculele </a:t>
            </a:r>
            <a:r>
              <a:rPr lang="ro-RO" sz="2000" dirty="0">
                <a:solidFill>
                  <a:srgbClr val="11144F"/>
                </a:solidFill>
                <a:latin typeface="Times New Roman" panose="02020603050405020304" pitchFamily="18" charset="0"/>
                <a:cs typeface="Times New Roman" panose="02020603050405020304" pitchFamily="18" charset="0"/>
              </a:rPr>
              <a:t>cantității de apă care urmează a fi folosită și a volumului de ape uzate;</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a:solidFill>
                  <a:srgbClr val="11144F"/>
                </a:solidFill>
                <a:latin typeface="Times New Roman" panose="02020603050405020304" pitchFamily="18" charset="0"/>
                <a:cs typeface="Times New Roman" panose="02020603050405020304" pitchFamily="18" charset="0"/>
              </a:rPr>
              <a:t> 6</a:t>
            </a:r>
            <a:r>
              <a:rPr lang="ro-RO" sz="2000" dirty="0" smtClean="0">
                <a:solidFill>
                  <a:srgbClr val="11144F"/>
                </a:solidFill>
                <a:latin typeface="Times New Roman" panose="02020603050405020304" pitchFamily="18" charset="0"/>
                <a:cs typeface="Times New Roman" panose="02020603050405020304" pitchFamily="18" charset="0"/>
              </a:rPr>
              <a:t>) Planul </a:t>
            </a:r>
            <a:r>
              <a:rPr lang="ro-RO" sz="2000" dirty="0">
                <a:solidFill>
                  <a:srgbClr val="11144F"/>
                </a:solidFill>
                <a:latin typeface="Times New Roman" panose="02020603050405020304" pitchFamily="18" charset="0"/>
                <a:cs typeface="Times New Roman" panose="02020603050405020304" pitchFamily="18" charset="0"/>
              </a:rPr>
              <a:t>de acțiuni/investiții privind protecția resurselor de apă în perioada de folosință a apei;</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7) Rezultatele </a:t>
            </a:r>
            <a:r>
              <a:rPr lang="ro-RO" sz="2000" dirty="0">
                <a:solidFill>
                  <a:srgbClr val="11144F"/>
                </a:solidFill>
                <a:latin typeface="Times New Roman" panose="02020603050405020304" pitchFamily="18" charset="0"/>
                <a:cs typeface="Times New Roman" panose="02020603050405020304" pitchFamily="18" charset="0"/>
              </a:rPr>
              <a:t>analizelor fizico-chimice și/sau bacteriologice ale apei, efectuate de laboratoarele acreditate în domeniu;</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8) Contractul </a:t>
            </a:r>
            <a:r>
              <a:rPr lang="ro-RO" sz="2000" dirty="0">
                <a:solidFill>
                  <a:srgbClr val="11144F"/>
                </a:solidFill>
                <a:latin typeface="Times New Roman" panose="02020603050405020304" pitchFamily="18" charset="0"/>
                <a:cs typeface="Times New Roman" panose="02020603050405020304" pitchFamily="18" charset="0"/>
              </a:rPr>
              <a:t>pentru folosirea sectorului de subsol (în cazul îmbutelierii apei și/sau captării apei mai mult de 1000 m3/zi);</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9) Contractul </a:t>
            </a:r>
            <a:r>
              <a:rPr lang="ro-RO" sz="2000" dirty="0">
                <a:solidFill>
                  <a:srgbClr val="11144F"/>
                </a:solidFill>
                <a:latin typeface="Times New Roman" panose="02020603050405020304" pitchFamily="18" charset="0"/>
                <a:cs typeface="Times New Roman" panose="02020603050405020304" pitchFamily="18" charset="0"/>
              </a:rPr>
              <a:t>de transportare și recepție a apelor uzate pentru epurare, în cazul lipsei propriului sistem de evacuare și epurare a apelor uzate;</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10) Dovada </a:t>
            </a:r>
            <a:r>
              <a:rPr lang="ro-RO" sz="2000" dirty="0">
                <a:solidFill>
                  <a:srgbClr val="11144F"/>
                </a:solidFill>
                <a:latin typeface="Times New Roman" panose="02020603050405020304" pitchFamily="18" charset="0"/>
                <a:cs typeface="Times New Roman" panose="02020603050405020304" pitchFamily="18" charset="0"/>
              </a:rPr>
              <a:t>publicării în presa locală a anunțului cu privire la solicitarea eliberării autorizației de mediu pentru folosința specială a apei.</a:t>
            </a: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86838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443061" y="1294420"/>
            <a:ext cx="8220172" cy="4969581"/>
          </a:xfrm>
        </p:spPr>
        <p:txBody>
          <a:bodyPr/>
          <a:lstStyle/>
          <a:p>
            <a:pPr marL="0" indent="0" algn="just">
              <a:buNone/>
            </a:pPr>
            <a:r>
              <a:rPr lang="en-US" sz="2400" b="1" dirty="0" err="1" smtClean="0">
                <a:solidFill>
                  <a:srgbClr val="002060"/>
                </a:solidFill>
                <a:latin typeface="Times New Roman" panose="02020603050405020304" pitchFamily="18" charset="0"/>
                <a:cs typeface="Times New Roman" panose="02020603050405020304" pitchFamily="18" charset="0"/>
              </a:rPr>
              <a:t>În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conformitate</a:t>
            </a:r>
            <a:r>
              <a:rPr lang="en-US" sz="2400" b="1" dirty="0">
                <a:solidFill>
                  <a:srgbClr val="002060"/>
                </a:solidFill>
                <a:latin typeface="Times New Roman" panose="02020603050405020304" pitchFamily="18" charset="0"/>
                <a:cs typeface="Times New Roman" panose="02020603050405020304" pitchFamily="18" charset="0"/>
              </a:rPr>
              <a:t> cu </a:t>
            </a:r>
            <a:r>
              <a:rPr lang="en-US" sz="2400" b="1" dirty="0" err="1">
                <a:solidFill>
                  <a:srgbClr val="002060"/>
                </a:solidFill>
                <a:latin typeface="Times New Roman" panose="02020603050405020304" pitchFamily="18" charset="0"/>
                <a:cs typeface="Times New Roman" panose="02020603050405020304" pitchFamily="18" charset="0"/>
              </a:rPr>
              <a:t>domeniile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și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funcțiile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stabilite</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Inspectoratul</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realizează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următoarele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atribuții</a:t>
            </a:r>
            <a:r>
              <a:rPr lang="ro-RO" sz="2400" b="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În</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domeniul</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protecției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resurselor</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acvatice</a:t>
            </a:r>
            <a:r>
              <a:rPr lang="en-US" sz="2400" b="1" i="1" dirty="0" smtClean="0">
                <a:solidFill>
                  <a:srgbClr val="002060"/>
                </a:solidFill>
                <a:latin typeface="Times New Roman" panose="02020603050405020304" pitchFamily="18" charset="0"/>
                <a:cs typeface="Times New Roman" panose="02020603050405020304" pitchFamily="18" charset="0"/>
              </a:rPr>
              <a:t>:</a:t>
            </a:r>
            <a:endParaRPr lang="ro-RO" sz="2400" b="1" i="1"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002060"/>
                </a:solidFill>
                <a:latin typeface="Times New Roman" panose="02020603050405020304" pitchFamily="18" charset="0"/>
                <a:cs typeface="Times New Roman" panose="02020603050405020304" pitchFamily="18" charset="0"/>
              </a:rPr>
              <a:t>a) </a:t>
            </a:r>
            <a:r>
              <a:rPr lang="en-US" sz="2000" dirty="0" err="1">
                <a:solidFill>
                  <a:srgbClr val="002060"/>
                </a:solidFill>
                <a:latin typeface="Times New Roman" panose="02020603050405020304" pitchFamily="18" charset="0"/>
                <a:cs typeface="Times New Roman" panose="02020603050405020304" pitchFamily="18" charset="0"/>
              </a:rPr>
              <a:t>efectuează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controlul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privind</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conformitatea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utilizării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resurselor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respectarea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normelor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consum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utilizarea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rațională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și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deținerea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actelor</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permisive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domeniul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gestionării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apelor</a:t>
            </a:r>
            <a:r>
              <a:rPr lang="en-US" sz="2000"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002060"/>
                </a:solidFill>
                <a:latin typeface="Times New Roman" panose="02020603050405020304" pitchFamily="18" charset="0"/>
                <a:cs typeface="Times New Roman" panose="02020603050405020304" pitchFamily="18" charset="0"/>
              </a:rPr>
              <a:t>b) </a:t>
            </a:r>
            <a:r>
              <a:rPr lang="en-US" sz="2000" dirty="0" err="1">
                <a:solidFill>
                  <a:srgbClr val="002060"/>
                </a:solidFill>
                <a:latin typeface="Times New Roman" panose="02020603050405020304" pitchFamily="18" charset="0"/>
                <a:cs typeface="Times New Roman" panose="02020603050405020304" pitchFamily="18" charset="0"/>
              </a:rPr>
              <a:t>exercită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controlul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și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monitorizează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respectarea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regimului</a:t>
            </a:r>
            <a:r>
              <a:rPr lang="en-US" sz="2000" dirty="0">
                <a:solidFill>
                  <a:srgbClr val="002060"/>
                </a:solidFill>
                <a:latin typeface="Times New Roman" panose="02020603050405020304" pitchFamily="18" charset="0"/>
                <a:cs typeface="Times New Roman" panose="02020603050405020304" pitchFamily="18" charset="0"/>
              </a:rPr>
              <a:t> special de </a:t>
            </a:r>
            <a:r>
              <a:rPr lang="en-US" sz="2000" dirty="0" err="1">
                <a:solidFill>
                  <a:srgbClr val="002060"/>
                </a:solidFill>
                <a:latin typeface="Times New Roman" panose="02020603050405020304" pitchFamily="18" charset="0"/>
                <a:cs typeface="Times New Roman" panose="02020603050405020304" pitchFamily="18" charset="0"/>
              </a:rPr>
              <a:t>gestionare</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zonelor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protecție</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corpurilor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construcțiilor</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hidrotehnice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și</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acumulare</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resurselor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vederea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neadmiterii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activităților</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ce</a:t>
            </a:r>
            <a:r>
              <a:rPr lang="en-US" sz="2000" dirty="0">
                <a:solidFill>
                  <a:srgbClr val="002060"/>
                </a:solidFill>
                <a:latin typeface="Times New Roman" panose="02020603050405020304" pitchFamily="18" charset="0"/>
                <a:cs typeface="Times New Roman" panose="02020603050405020304" pitchFamily="18" charset="0"/>
              </a:rPr>
              <a:t> vin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contradicție</a:t>
            </a:r>
            <a:r>
              <a:rPr lang="en-US" sz="2000" dirty="0">
                <a:solidFill>
                  <a:srgbClr val="002060"/>
                </a:solidFill>
                <a:latin typeface="Times New Roman" panose="02020603050405020304" pitchFamily="18" charset="0"/>
                <a:cs typeface="Times New Roman" panose="02020603050405020304" pitchFamily="18" charset="0"/>
              </a:rPr>
              <a:t> cu </a:t>
            </a:r>
            <a:r>
              <a:rPr lang="en-US" sz="2000" dirty="0" err="1">
                <a:solidFill>
                  <a:srgbClr val="002060"/>
                </a:solidFill>
                <a:latin typeface="Times New Roman" panose="02020603050405020304" pitchFamily="18" charset="0"/>
                <a:cs typeface="Times New Roman" panose="02020603050405020304" pitchFamily="18" charset="0"/>
              </a:rPr>
              <a:t>regimul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zonelor</a:t>
            </a:r>
            <a:r>
              <a:rPr lang="en-US" sz="2000" dirty="0">
                <a:solidFill>
                  <a:srgbClr val="002060"/>
                </a:solidFill>
                <a:latin typeface="Times New Roman" panose="02020603050405020304" pitchFamily="18" charset="0"/>
                <a:cs typeface="Times New Roman" panose="02020603050405020304" pitchFamily="18" charset="0"/>
              </a:rPr>
              <a:t> respective;</a:t>
            </a:r>
          </a:p>
          <a:p>
            <a:pPr marL="0" indent="0" algn="just">
              <a:buNone/>
            </a:pPr>
            <a:r>
              <a:rPr lang="en-US" sz="2000" dirty="0">
                <a:solidFill>
                  <a:srgbClr val="002060"/>
                </a:solidFill>
                <a:latin typeface="Times New Roman" panose="02020603050405020304" pitchFamily="18" charset="0"/>
                <a:cs typeface="Times New Roman" panose="02020603050405020304" pitchFamily="18" charset="0"/>
              </a:rPr>
              <a:t>c) </a:t>
            </a:r>
            <a:r>
              <a:rPr lang="en-US" sz="2000" dirty="0" err="1">
                <a:solidFill>
                  <a:srgbClr val="002060"/>
                </a:solidFill>
                <a:latin typeface="Times New Roman" panose="02020603050405020304" pitchFamily="18" charset="0"/>
                <a:cs typeface="Times New Roman" panose="02020603050405020304" pitchFamily="18" charset="0"/>
              </a:rPr>
              <a:t>exercită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controlul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vederea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contracarării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acțiunilor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introducere</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poluanților</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orice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proveniență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și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caracteristici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corpurile</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ansamblu</a:t>
            </a:r>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terenurile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fondului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apelor</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sau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terenurile</a:t>
            </a:r>
            <a:r>
              <a:rPr lang="en-US" sz="2000" dirty="0">
                <a:solidFill>
                  <a:srgbClr val="002060"/>
                </a:solidFill>
                <a:latin typeface="Times New Roman" panose="02020603050405020304" pitchFamily="18" charset="0"/>
                <a:cs typeface="Times New Roman" panose="02020603050405020304" pitchFamily="18" charset="0"/>
              </a:rPr>
              <a:t> din care </a:t>
            </a:r>
            <a:r>
              <a:rPr lang="en-US" sz="2000" dirty="0" err="1">
                <a:solidFill>
                  <a:srgbClr val="002060"/>
                </a:solidFill>
                <a:latin typeface="Times New Roman" panose="02020603050405020304" pitchFamily="18" charset="0"/>
                <a:cs typeface="Times New Roman" panose="02020603050405020304" pitchFamily="18" charset="0"/>
              </a:rPr>
              <a:t>este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posibilă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scurgerea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într</a:t>
            </a:r>
            <a:r>
              <a:rPr lang="en-US" sz="2000" dirty="0">
                <a:solidFill>
                  <a:srgbClr val="002060"/>
                </a:solidFill>
                <a:latin typeface="Times New Roman" panose="02020603050405020304" pitchFamily="18" charset="0"/>
                <a:cs typeface="Times New Roman" panose="02020603050405020304" pitchFamily="18" charset="0"/>
              </a:rPr>
              <a:t>-un </a:t>
            </a:r>
            <a:r>
              <a:rPr lang="en-US" sz="2000" dirty="0" err="1">
                <a:solidFill>
                  <a:srgbClr val="002060"/>
                </a:solidFill>
                <a:latin typeface="Times New Roman" panose="02020603050405020304" pitchFamily="18" charset="0"/>
                <a:cs typeface="Times New Roman" panose="02020603050405020304" pitchFamily="18" charset="0"/>
              </a:rPr>
              <a:t>corp</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suprafaţă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sau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corp</a:t>
            </a:r>
            <a:r>
              <a:rPr lang="en-US" sz="2000" dirty="0">
                <a:solidFill>
                  <a:srgbClr val="002060"/>
                </a:solidFill>
                <a:latin typeface="Times New Roman" panose="02020603050405020304" pitchFamily="18" charset="0"/>
                <a:cs typeface="Times New Roman" panose="02020603050405020304" pitchFamily="18" charset="0"/>
              </a:rPr>
              <a:t> de </a:t>
            </a:r>
            <a:r>
              <a:rPr lang="en-US" sz="2000" dirty="0" err="1">
                <a:solidFill>
                  <a:srgbClr val="002060"/>
                </a:solidFill>
                <a:latin typeface="Times New Roman" panose="02020603050405020304" pitchFamily="18" charset="0"/>
                <a:cs typeface="Times New Roman" panose="02020603050405020304" pitchFamily="18" charset="0"/>
              </a:rPr>
              <a:t>apă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subterană</a:t>
            </a:r>
            <a:r>
              <a:rPr lang="en-US" sz="2000" dirty="0">
                <a:solidFill>
                  <a:srgbClr val="002060"/>
                </a:solidFill>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54958480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362075"/>
            <a:ext cx="7776000" cy="4901925"/>
          </a:xfrm>
        </p:spPr>
        <p:txBody>
          <a:bodyPr/>
          <a:lstStyle/>
          <a:p>
            <a:pPr marL="0" indent="0" algn="ctr">
              <a:buNone/>
            </a:pPr>
            <a:r>
              <a:rPr lang="ro-RO" sz="2000" i="1" dirty="0">
                <a:solidFill>
                  <a:srgbClr val="11144F"/>
                </a:solidFill>
                <a:latin typeface="Times New Roman" panose="02020603050405020304" pitchFamily="18" charset="0"/>
                <a:cs typeface="Times New Roman" panose="02020603050405020304" pitchFamily="18" charset="0"/>
              </a:rPr>
              <a:t>În cazul autorizării activităților </a:t>
            </a:r>
            <a:r>
              <a:rPr lang="ro-RO" sz="2000" i="1" dirty="0" smtClean="0">
                <a:solidFill>
                  <a:srgbClr val="11144F"/>
                </a:solidFill>
                <a:latin typeface="Times New Roman" panose="02020603050405020304" pitchFamily="18" charset="0"/>
                <a:cs typeface="Times New Roman" panose="02020603050405020304" pitchFamily="18" charset="0"/>
              </a:rPr>
              <a:t>de </a:t>
            </a:r>
            <a:r>
              <a:rPr lang="ro-RO" sz="2000" i="1" dirty="0">
                <a:solidFill>
                  <a:srgbClr val="11144F"/>
                </a:solidFill>
                <a:latin typeface="Times New Roman" panose="02020603050405020304" pitchFamily="18" charset="0"/>
                <a:cs typeface="Times New Roman" panose="02020603050405020304" pitchFamily="18" charset="0"/>
              </a:rPr>
              <a:t>deversare a apelor </a:t>
            </a:r>
            <a:r>
              <a:rPr lang="ro-RO" sz="2000" i="1" dirty="0" smtClean="0">
                <a:solidFill>
                  <a:srgbClr val="11144F"/>
                </a:solidFill>
                <a:latin typeface="Times New Roman" panose="02020603050405020304" pitchFamily="18" charset="0"/>
                <a:cs typeface="Times New Roman" panose="02020603050405020304" pitchFamily="18" charset="0"/>
              </a:rPr>
              <a:t>uzate</a:t>
            </a: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1) Planul </a:t>
            </a:r>
            <a:r>
              <a:rPr lang="ro-RO" sz="2000" dirty="0">
                <a:solidFill>
                  <a:srgbClr val="11144F"/>
                </a:solidFill>
                <a:latin typeface="Times New Roman" panose="02020603050405020304" pitchFamily="18" charset="0"/>
                <a:cs typeface="Times New Roman" panose="02020603050405020304" pitchFamily="18" charset="0"/>
              </a:rPr>
              <a:t>și/sau schema terenului, cu indicarea construcțiilor hidrotehnice, după caz, a mijloacelor de măsurare a cantității de apă care urmează a fi folosită și deversată, precum și a altor construcții destinate folosinței apelor;</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2) Regulamentul </a:t>
            </a:r>
            <a:r>
              <a:rPr lang="ro-RO" sz="2000" dirty="0">
                <a:solidFill>
                  <a:srgbClr val="11144F"/>
                </a:solidFill>
                <a:latin typeface="Times New Roman" panose="02020603050405020304" pitchFamily="18" charset="0"/>
                <a:cs typeface="Times New Roman" panose="02020603050405020304" pitchFamily="18" charset="0"/>
              </a:rPr>
              <a:t>de exploatare a barajelor, iazurilor și a lacurilor de acumulare (elaborat în conformitate cu Hotărîrea Guvernului nr. 977/2016);</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3) Calculele </a:t>
            </a:r>
            <a:r>
              <a:rPr lang="ro-RO" sz="2000" dirty="0">
                <a:solidFill>
                  <a:srgbClr val="11144F"/>
                </a:solidFill>
                <a:latin typeface="Times New Roman" panose="02020603050405020304" pitchFamily="18" charset="0"/>
                <a:cs typeface="Times New Roman" panose="02020603050405020304" pitchFamily="18" charset="0"/>
              </a:rPr>
              <a:t>cantității de apă care urmează a fi folosită și a volumului de ape uzate;</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4) Rezultatele </a:t>
            </a:r>
            <a:r>
              <a:rPr lang="ro-RO" sz="2000" dirty="0">
                <a:solidFill>
                  <a:srgbClr val="11144F"/>
                </a:solidFill>
                <a:latin typeface="Times New Roman" panose="02020603050405020304" pitchFamily="18" charset="0"/>
                <a:cs typeface="Times New Roman" panose="02020603050405020304" pitchFamily="18" charset="0"/>
              </a:rPr>
              <a:t>analizelor fizico-chimice și/sau bacteriologice ale apei, efectuate de laboratoarele acreditate în domeniu;</a:t>
            </a:r>
            <a:endParaRPr lang="en-US" sz="2000" dirty="0">
              <a:solidFill>
                <a:srgbClr val="11144F"/>
              </a:solidFill>
              <a:latin typeface="Times New Roman" panose="02020603050405020304" pitchFamily="18" charset="0"/>
              <a:cs typeface="Times New Roman" panose="02020603050405020304" pitchFamily="18" charset="0"/>
            </a:endParaRPr>
          </a:p>
          <a:p>
            <a:pPr marL="0" lv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5) Dovada </a:t>
            </a:r>
            <a:r>
              <a:rPr lang="ro-RO" sz="2000" dirty="0">
                <a:solidFill>
                  <a:srgbClr val="11144F"/>
                </a:solidFill>
                <a:latin typeface="Times New Roman" panose="02020603050405020304" pitchFamily="18" charset="0"/>
                <a:cs typeface="Times New Roman" panose="02020603050405020304" pitchFamily="18" charset="0"/>
              </a:rPr>
              <a:t>publicării în presa locală a anunțului cu privire la solicitarea eliberării autorizației de mediu pentru folosința specială a apei.</a:t>
            </a:r>
            <a:endParaRPr lang="en-US"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6218086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646530"/>
            <a:ext cx="7776000" cy="4617470"/>
          </a:xfrm>
        </p:spPr>
        <p:txBody>
          <a:bodyPr/>
          <a:lstStyle/>
          <a:p>
            <a:pPr marL="0" indent="0" algn="just">
              <a:buNone/>
            </a:pPr>
            <a:endParaRPr lang="ro-RO" sz="24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400" dirty="0" err="1" smtClean="0">
                <a:solidFill>
                  <a:srgbClr val="11144F"/>
                </a:solidFill>
                <a:latin typeface="Times New Roman" panose="02020603050405020304" pitchFamily="18" charset="0"/>
                <a:cs typeface="Times New Roman" panose="02020603050405020304" pitchFamily="18" charset="0"/>
              </a:rPr>
              <a:t>Condiţiile</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a:solidFill>
                  <a:srgbClr val="11144F"/>
                </a:solidFill>
                <a:latin typeface="Times New Roman" panose="02020603050405020304" pitchFamily="18" charset="0"/>
                <a:cs typeface="Times New Roman" panose="02020603050405020304" pitchFamily="18" charset="0"/>
              </a:rPr>
              <a:t>de </a:t>
            </a:r>
            <a:r>
              <a:rPr lang="en-US" sz="2400" dirty="0" err="1">
                <a:solidFill>
                  <a:srgbClr val="11144F"/>
                </a:solidFill>
                <a:latin typeface="Times New Roman" panose="02020603050405020304" pitchFamily="18" charset="0"/>
                <a:cs typeface="Times New Roman" panose="02020603050405020304" pitchFamily="18" charset="0"/>
              </a:rPr>
              <a:t>deversare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prevăzute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autorizaţia</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mediu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pentru</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folosinţa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specială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apei</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revizuiesc</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fiecare</a:t>
            </a:r>
            <a:r>
              <a:rPr lang="en-US" sz="2400" dirty="0">
                <a:solidFill>
                  <a:srgbClr val="11144F"/>
                </a:solidFill>
                <a:latin typeface="Times New Roman" panose="02020603050405020304" pitchFamily="18" charset="0"/>
                <a:cs typeface="Times New Roman" panose="02020603050405020304" pitchFamily="18" charset="0"/>
              </a:rPr>
              <a:t> 3 </a:t>
            </a:r>
            <a:r>
              <a:rPr lang="en-US" sz="2400" dirty="0" err="1">
                <a:solidFill>
                  <a:srgbClr val="11144F"/>
                </a:solidFill>
                <a:latin typeface="Times New Roman" panose="02020603050405020304" pitchFamily="18" charset="0"/>
                <a:cs typeface="Times New Roman" panose="02020603050405020304" pitchFamily="18" charset="0"/>
              </a:rPr>
              <a:t>ani</a:t>
            </a:r>
            <a:r>
              <a:rPr lang="en-US" sz="2400" dirty="0" smtClean="0">
                <a:solidFill>
                  <a:srgbClr val="11144F"/>
                </a:solidFill>
                <a:latin typeface="Times New Roman" panose="02020603050405020304" pitchFamily="18" charset="0"/>
                <a:cs typeface="Times New Roman" panose="02020603050405020304" pitchFamily="18" charset="0"/>
              </a:rPr>
              <a:t>.</a:t>
            </a:r>
            <a:r>
              <a:rPr lang="ro-RO" sz="2400" dirty="0" smtClean="0">
                <a:solidFill>
                  <a:srgbClr val="11144F"/>
                </a:solidFill>
                <a:latin typeface="Times New Roman" panose="02020603050405020304" pitchFamily="18" charset="0"/>
                <a:cs typeface="Times New Roman" panose="02020603050405020304" pitchFamily="18" charset="0"/>
              </a:rPr>
              <a:t> </a:t>
            </a:r>
            <a:r>
              <a:rPr lang="ro-RO" sz="1200" dirty="0" smtClean="0">
                <a:solidFill>
                  <a:srgbClr val="11144F"/>
                </a:solidFill>
                <a:latin typeface="Times New Roman" panose="02020603050405020304" pitchFamily="18" charset="0"/>
                <a:cs typeface="Times New Roman" panose="02020603050405020304" pitchFamily="18" charset="0"/>
              </a:rPr>
              <a:t>(art.42)</a:t>
            </a:r>
            <a:endParaRPr lang="en-US" sz="1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T</a:t>
            </a:r>
            <a:r>
              <a:rPr lang="en-US" sz="2400" dirty="0" err="1" smtClean="0">
                <a:solidFill>
                  <a:srgbClr val="11144F"/>
                </a:solidFill>
                <a:latin typeface="Times New Roman" panose="02020603050405020304" pitchFamily="18" charset="0"/>
                <a:cs typeface="Times New Roman" panose="02020603050405020304" pitchFamily="18" charset="0"/>
              </a:rPr>
              <a:t>itularul</a:t>
            </a:r>
            <a:r>
              <a:rPr lang="en-US" sz="2400" dirty="0" smtClean="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autorizaţiei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înaintează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instituţiei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competente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cerere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revizuire</a:t>
            </a:r>
            <a:r>
              <a:rPr lang="en-US" sz="2400" dirty="0">
                <a:solidFill>
                  <a:srgbClr val="11144F"/>
                </a:solidFill>
                <a:latin typeface="Times New Roman" panose="02020603050405020304" pitchFamily="18" charset="0"/>
                <a:cs typeface="Times New Roman" panose="02020603050405020304" pitchFamily="18" charset="0"/>
              </a:rPr>
              <a:t> cu </a:t>
            </a:r>
            <a:r>
              <a:rPr lang="en-US" sz="2400" dirty="0" err="1">
                <a:solidFill>
                  <a:srgbClr val="11144F"/>
                </a:solidFill>
                <a:latin typeface="Times New Roman" panose="02020603050405020304" pitchFamily="18" charset="0"/>
                <a:cs typeface="Times New Roman" panose="02020603050405020304" pitchFamily="18" charset="0"/>
              </a:rPr>
              <a:t>cel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puţin</a:t>
            </a:r>
            <a:r>
              <a:rPr lang="en-US" sz="2400" dirty="0">
                <a:solidFill>
                  <a:srgbClr val="11144F"/>
                </a:solidFill>
                <a:latin typeface="Times New Roman" panose="02020603050405020304" pitchFamily="18" charset="0"/>
                <a:cs typeface="Times New Roman" panose="02020603050405020304" pitchFamily="18" charset="0"/>
              </a:rPr>
              <a:t> 3 </a:t>
            </a:r>
            <a:r>
              <a:rPr lang="en-US" sz="2400" dirty="0" err="1">
                <a:solidFill>
                  <a:srgbClr val="11144F"/>
                </a:solidFill>
                <a:latin typeface="Times New Roman" panose="02020603050405020304" pitchFamily="18" charset="0"/>
                <a:cs typeface="Times New Roman" panose="02020603050405020304" pitchFamily="18" charset="0"/>
              </a:rPr>
              <a:t>luni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înainte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expirarea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termenului</a:t>
            </a:r>
            <a:r>
              <a:rPr lang="en-US" sz="2400" dirty="0">
                <a:solidFill>
                  <a:srgbClr val="11144F"/>
                </a:solidFill>
                <a:latin typeface="Times New Roman" panose="02020603050405020304" pitchFamily="18" charset="0"/>
                <a:cs typeface="Times New Roman" panose="02020603050405020304" pitchFamily="18" charset="0"/>
              </a:rPr>
              <a:t> de 3 </a:t>
            </a:r>
            <a:r>
              <a:rPr lang="en-US" sz="2400" dirty="0" err="1">
                <a:solidFill>
                  <a:srgbClr val="11144F"/>
                </a:solidFill>
                <a:latin typeface="Times New Roman" panose="02020603050405020304" pitchFamily="18" charset="0"/>
                <a:cs typeface="Times New Roman" panose="02020603050405020304" pitchFamily="18" charset="0"/>
              </a:rPr>
              <a:t>ani</a:t>
            </a:r>
            <a:r>
              <a:rPr lang="en-US" sz="2400" dirty="0">
                <a:solidFill>
                  <a:srgbClr val="11144F"/>
                </a:solidFill>
                <a:latin typeface="Times New Roman" panose="02020603050405020304" pitchFamily="18" charset="0"/>
                <a:cs typeface="Times New Roman" panose="02020603050405020304" pitchFamily="18" charset="0"/>
              </a:rPr>
              <a:t>. La </a:t>
            </a:r>
            <a:r>
              <a:rPr lang="en-US" sz="2400" dirty="0" err="1">
                <a:solidFill>
                  <a:srgbClr val="11144F"/>
                </a:solidFill>
                <a:latin typeface="Times New Roman" panose="02020603050405020304" pitchFamily="18" charset="0"/>
                <a:cs typeface="Times New Roman" panose="02020603050405020304" pitchFamily="18" charset="0"/>
              </a:rPr>
              <a:t>cerere</a:t>
            </a:r>
            <a:r>
              <a:rPr lang="en-US" sz="2400" dirty="0">
                <a:solidFill>
                  <a:srgbClr val="11144F"/>
                </a:solidFill>
                <a:latin typeface="Times New Roman" panose="02020603050405020304" pitchFamily="18" charset="0"/>
                <a:cs typeface="Times New Roman" panose="02020603050405020304" pitchFamily="18" charset="0"/>
              </a:rPr>
              <a:t> se </a:t>
            </a:r>
            <a:r>
              <a:rPr lang="en-US" sz="2400" dirty="0" err="1">
                <a:solidFill>
                  <a:srgbClr val="11144F"/>
                </a:solidFill>
                <a:latin typeface="Times New Roman" panose="02020603050405020304" pitchFamily="18" charset="0"/>
                <a:cs typeface="Times New Roman" panose="02020603050405020304" pitchFamily="18" charset="0"/>
              </a:rPr>
              <a:t>anexează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descrierea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procesului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deversare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copia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rapoartelor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monitorizare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smtClean="0">
                <a:solidFill>
                  <a:srgbClr val="11144F"/>
                </a:solidFill>
                <a:latin typeface="Times New Roman" panose="02020603050405020304" pitchFamily="18" charset="0"/>
                <a:cs typeface="Times New Roman" panose="02020603050405020304" pitchFamily="18" charset="0"/>
              </a:rPr>
              <a:t>furnizate</a:t>
            </a:r>
            <a:r>
              <a:rPr lang="ro-RO" sz="2400" dirty="0" smtClean="0">
                <a:solidFill>
                  <a:srgbClr val="11144F"/>
                </a:solidFill>
                <a:latin typeface="Times New Roman" panose="02020603050405020304" pitchFamily="18" charset="0"/>
                <a:cs typeface="Times New Roman" panose="02020603050405020304" pitchFamily="18" charset="0"/>
              </a:rPr>
              <a:t>.</a:t>
            </a:r>
            <a:endParaRPr lang="en-US" sz="2400" dirty="0">
              <a:solidFill>
                <a:srgbClr val="11144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6845573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476375"/>
            <a:ext cx="8056572" cy="4787625"/>
          </a:xfrm>
        </p:spPr>
        <p:txBody>
          <a:bodyPr/>
          <a:lstStyle/>
          <a:p>
            <a:pPr marL="0" indent="0" algn="ctr">
              <a:buNone/>
            </a:pPr>
            <a:r>
              <a:rPr lang="ro-RO" dirty="0" smtClean="0"/>
              <a:t> </a:t>
            </a:r>
            <a:r>
              <a:rPr lang="ro-RO" sz="2800" b="1" dirty="0" smtClean="0">
                <a:solidFill>
                  <a:srgbClr val="11144F"/>
                </a:solidFill>
                <a:latin typeface="Times New Roman" panose="02020603050405020304" pitchFamily="18" charset="0"/>
                <a:cs typeface="Times New Roman" panose="02020603050405020304" pitchFamily="18" charset="0"/>
              </a:rPr>
              <a:t>Legea nr. </a:t>
            </a:r>
            <a:r>
              <a:rPr lang="ro-RO" sz="2800" b="1" dirty="0">
                <a:solidFill>
                  <a:srgbClr val="11144F"/>
                </a:solidFill>
                <a:latin typeface="Times New Roman" panose="02020603050405020304" pitchFamily="18" charset="0"/>
                <a:cs typeface="Times New Roman" panose="02020603050405020304" pitchFamily="18" charset="0"/>
              </a:rPr>
              <a:t>1422 din 17.12.1997 privind protecția aerului atmosferic</a:t>
            </a:r>
            <a:r>
              <a:rPr lang="ro-RO" dirty="0"/>
              <a:t/>
            </a:r>
            <a:br>
              <a:rPr lang="ro-RO" dirty="0"/>
            </a:br>
            <a:r>
              <a:rPr lang="ro-RO"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hlinkClick r:id="rId8"/>
              </a:rPr>
              <a:t>https://</a:t>
            </a:r>
            <a:r>
              <a:rPr lang="ro-RO" sz="1600" dirty="0" smtClean="0">
                <a:latin typeface="Times New Roman" panose="02020603050405020304" pitchFamily="18" charset="0"/>
                <a:cs typeface="Times New Roman" panose="02020603050405020304" pitchFamily="18" charset="0"/>
                <a:hlinkClick r:id="rId8"/>
              </a:rPr>
              <a:t>www.legis.md/cautare/getResults?doc_id=108699&amp;lang=ro</a:t>
            </a:r>
            <a:r>
              <a:rPr lang="ro-RO" sz="1600" dirty="0" smtClean="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 </a:t>
            </a:r>
            <a:r>
              <a:rPr lang="en-US" sz="2200" i="1" dirty="0" err="1">
                <a:solidFill>
                  <a:srgbClr val="11144F"/>
                </a:solidFill>
                <a:latin typeface="Times New Roman" panose="02020603050405020304" pitchFamily="18" charset="0"/>
                <a:cs typeface="Times New Roman" panose="02020603050405020304" pitchFamily="18" charset="0"/>
              </a:rPr>
              <a:t>Autorizarea</a:t>
            </a:r>
            <a:r>
              <a:rPr lang="en-US" sz="2200" i="1" dirty="0">
                <a:solidFill>
                  <a:srgbClr val="11144F"/>
                </a:solidFill>
                <a:latin typeface="Times New Roman" panose="02020603050405020304" pitchFamily="18" charset="0"/>
                <a:cs typeface="Times New Roman" panose="02020603050405020304" pitchFamily="18" charset="0"/>
              </a:rPr>
              <a:t> </a:t>
            </a:r>
            <a:r>
              <a:rPr lang="en-US" sz="2200" i="1" dirty="0" err="1">
                <a:solidFill>
                  <a:srgbClr val="11144F"/>
                </a:solidFill>
                <a:latin typeface="Times New Roman" panose="02020603050405020304" pitchFamily="18" charset="0"/>
                <a:cs typeface="Times New Roman" panose="02020603050405020304" pitchFamily="18" charset="0"/>
              </a:rPr>
              <a:t>emisiilor</a:t>
            </a:r>
            <a:r>
              <a:rPr lang="en-US" sz="2200" i="1" dirty="0">
                <a:solidFill>
                  <a:srgbClr val="11144F"/>
                </a:solidFill>
                <a:latin typeface="Times New Roman" panose="02020603050405020304" pitchFamily="18" charset="0"/>
                <a:cs typeface="Times New Roman" panose="02020603050405020304" pitchFamily="18" charset="0"/>
              </a:rPr>
              <a:t> de </a:t>
            </a:r>
            <a:r>
              <a:rPr lang="en-US" sz="2200" i="1" dirty="0" err="1" smtClean="0">
                <a:solidFill>
                  <a:srgbClr val="11144F"/>
                </a:solidFill>
                <a:latin typeface="Times New Roman" panose="02020603050405020304" pitchFamily="18" charset="0"/>
                <a:cs typeface="Times New Roman" panose="02020603050405020304" pitchFamily="18" charset="0"/>
              </a:rPr>
              <a:t>poluanţi</a:t>
            </a:r>
            <a:r>
              <a:rPr lang="ro-RO" sz="2200" i="1" dirty="0">
                <a:solidFill>
                  <a:srgbClr val="11144F"/>
                </a:solidFill>
                <a:latin typeface="Times New Roman" panose="02020603050405020304" pitchFamily="18" charset="0"/>
                <a:cs typeface="Times New Roman" panose="02020603050405020304" pitchFamily="18" charset="0"/>
              </a:rPr>
              <a:t> </a:t>
            </a:r>
            <a:r>
              <a:rPr lang="en-US" sz="2200" i="1" dirty="0" smtClean="0">
                <a:solidFill>
                  <a:srgbClr val="11144F"/>
                </a:solidFill>
                <a:latin typeface="Times New Roman" panose="02020603050405020304" pitchFamily="18" charset="0"/>
                <a:cs typeface="Times New Roman" panose="02020603050405020304" pitchFamily="18" charset="0"/>
              </a:rPr>
              <a:t>de </a:t>
            </a:r>
            <a:r>
              <a:rPr lang="en-US" sz="2200" i="1" dirty="0">
                <a:solidFill>
                  <a:srgbClr val="11144F"/>
                </a:solidFill>
                <a:latin typeface="Times New Roman" panose="02020603050405020304" pitchFamily="18" charset="0"/>
                <a:cs typeface="Times New Roman" panose="02020603050405020304" pitchFamily="18" charset="0"/>
              </a:rPr>
              <a:t>la </a:t>
            </a:r>
            <a:r>
              <a:rPr lang="en-US" sz="2200" i="1" dirty="0" err="1">
                <a:solidFill>
                  <a:srgbClr val="11144F"/>
                </a:solidFill>
                <a:latin typeface="Times New Roman" panose="02020603050405020304" pitchFamily="18" charset="0"/>
                <a:cs typeface="Times New Roman" panose="02020603050405020304" pitchFamily="18" charset="0"/>
              </a:rPr>
              <a:t>surse</a:t>
            </a:r>
            <a:r>
              <a:rPr lang="en-US" sz="2200" i="1" dirty="0">
                <a:solidFill>
                  <a:srgbClr val="11144F"/>
                </a:solidFill>
                <a:latin typeface="Times New Roman" panose="02020603050405020304" pitchFamily="18" charset="0"/>
                <a:cs typeface="Times New Roman" panose="02020603050405020304" pitchFamily="18" charset="0"/>
              </a:rPr>
              <a:t> fixe de </a:t>
            </a:r>
            <a:r>
              <a:rPr lang="en-US" sz="2200" i="1" dirty="0" err="1" smtClean="0">
                <a:solidFill>
                  <a:srgbClr val="11144F"/>
                </a:solidFill>
                <a:latin typeface="Times New Roman" panose="02020603050405020304" pitchFamily="18" charset="0"/>
                <a:cs typeface="Times New Roman" panose="02020603050405020304" pitchFamily="18" charset="0"/>
              </a:rPr>
              <a:t>poluare</a:t>
            </a:r>
            <a:r>
              <a:rPr lang="ro-RO" sz="2200" i="1" dirty="0" smtClean="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err="1">
                <a:solidFill>
                  <a:srgbClr val="11144F"/>
                </a:solidFill>
                <a:latin typeface="Times New Roman" panose="02020603050405020304" pitchFamily="18" charset="0"/>
                <a:cs typeface="Times New Roman" panose="02020603050405020304" pitchFamily="18" charset="0"/>
              </a:rPr>
              <a:t>Emisia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atmosferă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poluanţilor</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sursele</a:t>
            </a:r>
            <a:r>
              <a:rPr lang="en-US" sz="2000" dirty="0">
                <a:solidFill>
                  <a:srgbClr val="11144F"/>
                </a:solidFill>
                <a:latin typeface="Times New Roman" panose="02020603050405020304" pitchFamily="18" charset="0"/>
                <a:cs typeface="Times New Roman" panose="02020603050405020304" pitchFamily="18" charset="0"/>
              </a:rPr>
              <a:t> fixe de </a:t>
            </a:r>
            <a:r>
              <a:rPr lang="en-US" sz="2000" dirty="0" err="1">
                <a:solidFill>
                  <a:srgbClr val="11144F"/>
                </a:solidFill>
                <a:latin typeface="Times New Roman" panose="02020603050405020304" pitchFamily="18" charset="0"/>
                <a:cs typeface="Times New Roman" panose="02020603050405020304" pitchFamily="18" charset="0"/>
              </a:rPr>
              <a:t>poluare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smtClean="0">
                <a:solidFill>
                  <a:srgbClr val="11144F"/>
                </a:solidFill>
                <a:latin typeface="Times New Roman" panose="02020603050405020304" pitchFamily="18" charset="0"/>
                <a:cs typeface="Times New Roman" panose="02020603050405020304" pitchFamily="18" charset="0"/>
              </a:rPr>
              <a:t>admite</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numai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baza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autorizaţiei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eliberate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Agenția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smtClean="0">
                <a:solidFill>
                  <a:srgbClr val="11144F"/>
                </a:solidFill>
                <a:latin typeface="Times New Roman" panose="02020603050405020304" pitchFamily="18" charset="0"/>
                <a:cs typeface="Times New Roman" panose="02020603050405020304" pitchFamily="18" charset="0"/>
              </a:rPr>
              <a:t>Mediu</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fizice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juridice</a:t>
            </a:r>
            <a:r>
              <a:rPr lang="en-US" sz="2000" dirty="0">
                <a:solidFill>
                  <a:srgbClr val="11144F"/>
                </a:solidFill>
                <a:latin typeface="Times New Roman" panose="02020603050405020304" pitchFamily="18" charset="0"/>
                <a:cs typeface="Times New Roman" panose="02020603050405020304" pitchFamily="18" charset="0"/>
              </a:rPr>
              <a:t> care, direct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indirect,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afectează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calitatea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aerului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atmosferic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sînt</a:t>
            </a:r>
            <a:r>
              <a:rPr lang="en-US" sz="2000" dirty="0">
                <a:solidFill>
                  <a:srgbClr val="11144F"/>
                </a:solidFill>
                <a:latin typeface="Times New Roman" panose="02020603050405020304" pitchFamily="18" charset="0"/>
                <a:cs typeface="Times New Roman" panose="02020603050405020304" pitchFamily="18" charset="0"/>
              </a:rPr>
              <a:t> obligate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obțină</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autoritatea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emitentă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autorizația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emisia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atmosferă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poluanților</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surse</a:t>
            </a:r>
            <a:r>
              <a:rPr lang="en-US" sz="2000" dirty="0">
                <a:solidFill>
                  <a:srgbClr val="11144F"/>
                </a:solidFill>
                <a:latin typeface="Times New Roman" panose="02020603050405020304" pitchFamily="18" charset="0"/>
                <a:cs typeface="Times New Roman" panose="02020603050405020304" pitchFamily="18" charset="0"/>
              </a:rPr>
              <a:t> fixe de </a:t>
            </a:r>
            <a:r>
              <a:rPr lang="en-US" sz="2000" dirty="0" err="1">
                <a:solidFill>
                  <a:srgbClr val="11144F"/>
                </a:solidFill>
                <a:latin typeface="Times New Roman" panose="02020603050405020304" pitchFamily="18" charset="0"/>
                <a:cs typeface="Times New Roman" panose="02020603050405020304" pitchFamily="18" charset="0"/>
              </a:rPr>
              <a:t>poluare</a:t>
            </a:r>
            <a:r>
              <a:rPr lang="en-US" sz="2000" dirty="0">
                <a:solidFill>
                  <a:srgbClr val="11144F"/>
                </a:solidFill>
                <a:latin typeface="Times New Roman" panose="02020603050405020304" pitchFamily="18" charset="0"/>
                <a:cs typeface="Times New Roman" panose="02020603050405020304" pitchFamily="18" charset="0"/>
              </a:rPr>
              <a:t>. </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en-US" sz="2000" dirty="0" err="1" smtClean="0">
                <a:solidFill>
                  <a:srgbClr val="11144F"/>
                </a:solidFill>
                <a:latin typeface="Times New Roman" panose="02020603050405020304" pitchFamily="18" charset="0"/>
                <a:cs typeface="Times New Roman" panose="02020603050405020304" pitchFamily="18" charset="0"/>
              </a:rPr>
              <a:t>În</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acest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solicitantul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prezintă</a:t>
            </a:r>
            <a:r>
              <a:rPr lang="en-US" sz="2000" dirty="0">
                <a:solidFill>
                  <a:srgbClr val="11144F"/>
                </a:solidFill>
                <a:latin typeface="Times New Roman" panose="02020603050405020304" pitchFamily="18" charset="0"/>
                <a:cs typeface="Times New Roman" panose="02020603050405020304" pitchFamily="18" charset="0"/>
              </a:rPr>
              <a:t>, fie </a:t>
            </a:r>
            <a:r>
              <a:rPr lang="en-US" sz="2000" dirty="0" err="1">
                <a:solidFill>
                  <a:srgbClr val="11144F"/>
                </a:solidFill>
                <a:latin typeface="Times New Roman" panose="02020603050405020304" pitchFamily="18" charset="0"/>
                <a:cs typeface="Times New Roman" panose="02020603050405020304" pitchFamily="18" charset="0"/>
              </a:rPr>
              <a:t>pe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suport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hîrtie</a:t>
            </a:r>
            <a:r>
              <a:rPr lang="en-US" sz="2000" dirty="0">
                <a:solidFill>
                  <a:srgbClr val="11144F"/>
                </a:solidFill>
                <a:latin typeface="Times New Roman" panose="02020603050405020304" pitchFamily="18" charset="0"/>
                <a:cs typeface="Times New Roman" panose="02020603050405020304" pitchFamily="18" charset="0"/>
              </a:rPr>
              <a:t>, la </a:t>
            </a:r>
            <a:r>
              <a:rPr lang="en-US" sz="2000" dirty="0" err="1">
                <a:solidFill>
                  <a:srgbClr val="11144F"/>
                </a:solidFill>
                <a:latin typeface="Times New Roman" panose="02020603050405020304" pitchFamily="18" charset="0"/>
                <a:cs typeface="Times New Roman" panose="02020603050405020304" pitchFamily="18" charset="0"/>
              </a:rPr>
              <a:t>sediul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autorității</a:t>
            </a:r>
            <a:r>
              <a:rPr lang="en-US" sz="2000" dirty="0">
                <a:solidFill>
                  <a:srgbClr val="11144F"/>
                </a:solidFill>
                <a:latin typeface="Times New Roman" panose="02020603050405020304" pitchFamily="18" charset="0"/>
                <a:cs typeface="Times New Roman" panose="02020603050405020304" pitchFamily="18" charset="0"/>
              </a:rPr>
              <a:t>, fie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format electronic, </a:t>
            </a:r>
            <a:r>
              <a:rPr lang="en-US" sz="2000" dirty="0" err="1">
                <a:solidFill>
                  <a:srgbClr val="11144F"/>
                </a:solidFill>
                <a:latin typeface="Times New Roman" panose="02020603050405020304" pitchFamily="18" charset="0"/>
                <a:cs typeface="Times New Roman" panose="02020603050405020304" pitchFamily="18" charset="0"/>
              </a:rPr>
              <a:t>prin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intermediul</a:t>
            </a:r>
            <a:r>
              <a:rPr lang="en-US" sz="2000" dirty="0">
                <a:solidFill>
                  <a:srgbClr val="11144F"/>
                </a:solidFill>
                <a:latin typeface="Times New Roman" panose="02020603050405020304" pitchFamily="18" charset="0"/>
                <a:cs typeface="Times New Roman" panose="02020603050405020304" pitchFamily="18" charset="0"/>
              </a:rPr>
              <a:t> </a:t>
            </a:r>
            <a:r>
              <a:rPr lang="ro-RO" sz="2000" dirty="0">
                <a:solidFill>
                  <a:srgbClr val="11144F"/>
                </a:solidFill>
                <a:latin typeface="Times New Roman" panose="02020603050405020304" pitchFamily="18" charset="0"/>
                <a:cs typeface="Times New Roman" panose="02020603050405020304" pitchFamily="18" charset="0"/>
              </a:rPr>
              <a:t>Sistemul informațional automatizat de gestionare și eliberare a actelor permisive </a:t>
            </a:r>
            <a:r>
              <a:rPr lang="ro-RO" sz="2000" i="1" dirty="0">
                <a:solidFill>
                  <a:srgbClr val="11144F"/>
                </a:solidFill>
                <a:latin typeface="Times New Roman" panose="02020603050405020304" pitchFamily="18" charset="0"/>
                <a:cs typeface="Times New Roman" panose="02020603050405020304" pitchFamily="18" charset="0"/>
              </a:rPr>
              <a:t>(SIA GEAP</a:t>
            </a:r>
            <a:r>
              <a:rPr lang="ro-RO" sz="2000" i="1" dirty="0" smtClean="0">
                <a:solidFill>
                  <a:srgbClr val="11144F"/>
                </a:solidFill>
                <a:latin typeface="Times New Roman" panose="02020603050405020304" pitchFamily="18" charset="0"/>
                <a:cs typeface="Times New Roman" panose="02020603050405020304" pitchFamily="18" charset="0"/>
              </a:rPr>
              <a:t>)</a:t>
            </a:r>
            <a:r>
              <a:rPr lang="ro-RO" sz="2000" dirty="0" smtClean="0">
                <a:solidFill>
                  <a:srgbClr val="11144F"/>
                </a:solidFill>
                <a:latin typeface="Times New Roman" panose="02020603050405020304" pitchFamily="18" charset="0"/>
                <a:cs typeface="Times New Roman" panose="02020603050405020304" pitchFamily="18" charset="0"/>
              </a:rPr>
              <a:t> următoarele acte:</a:t>
            </a:r>
            <a:endParaRPr lang="en-US" dirty="0"/>
          </a:p>
          <a:p>
            <a:pPr marL="0" indent="0">
              <a:buNone/>
            </a:pPr>
            <a:endParaRPr lang="ro-RO" dirty="0"/>
          </a:p>
        </p:txBody>
      </p:sp>
    </p:spTree>
    <p:extLst>
      <p:ext uri="{BB962C8B-B14F-4D97-AF65-F5344CB8AC3E}">
        <p14:creationId xmlns:p14="http://schemas.microsoft.com/office/powerpoint/2010/main" val="18206402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498" y="1598927"/>
            <a:ext cx="8591738" cy="338554"/>
          </a:xfrm>
          <a:prstGeom prst="rect">
            <a:avLst/>
          </a:prstGeom>
          <a:noFill/>
        </p:spPr>
        <p:txBody>
          <a:bodyPr wrap="square" rtlCol="0">
            <a:spAutoFit/>
          </a:bodyPr>
          <a:lstStyle/>
          <a:p>
            <a:pPr algn="just"/>
            <a:r>
              <a:rPr lang="en-US" sz="1600" b="0" dirty="0" smtClean="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93889" y="1404594"/>
            <a:ext cx="8146683" cy="4859406"/>
          </a:xfrm>
        </p:spPr>
        <p:txBody>
          <a:bodyPr/>
          <a:lstStyle/>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cererea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se </a:t>
            </a:r>
            <a:r>
              <a:rPr lang="en-US" sz="2000" dirty="0" err="1">
                <a:solidFill>
                  <a:srgbClr val="11144F"/>
                </a:solidFill>
                <a:latin typeface="Times New Roman" panose="02020603050405020304" pitchFamily="18" charset="0"/>
                <a:cs typeface="Times New Roman" panose="02020603050405020304" pitchFamily="18" charset="0"/>
              </a:rPr>
              <a:t>indică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informaţii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privind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denumirea</a:t>
            </a:r>
            <a:r>
              <a:rPr lang="en-US" sz="2000" dirty="0">
                <a:solidFill>
                  <a:srgbClr val="11144F"/>
                </a:solidFill>
                <a:latin typeface="Times New Roman" panose="02020603050405020304" pitchFamily="18" charset="0"/>
                <a:cs typeface="Times New Roman" panose="02020603050405020304" pitchFamily="18" charset="0"/>
              </a:rPr>
              <a:t>, forma </a:t>
            </a:r>
            <a:r>
              <a:rPr lang="en-US" sz="2000" dirty="0" err="1">
                <a:solidFill>
                  <a:srgbClr val="11144F"/>
                </a:solidFill>
                <a:latin typeface="Times New Roman" panose="02020603050405020304" pitchFamily="18" charset="0"/>
                <a:cs typeface="Times New Roman" panose="02020603050405020304" pitchFamily="18" charset="0"/>
              </a:rPr>
              <a:t>juridică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organizare</a:t>
            </a:r>
            <a:r>
              <a:rPr lang="en-US" sz="2000" dirty="0">
                <a:solidFill>
                  <a:srgbClr val="11144F"/>
                </a:solidFill>
                <a:latin typeface="Times New Roman" panose="02020603050405020304" pitchFamily="18" charset="0"/>
                <a:cs typeface="Times New Roman" panose="02020603050405020304" pitchFamily="18" charset="0"/>
              </a:rPr>
              <a:t>, IDNO-</a:t>
            </a:r>
            <a:r>
              <a:rPr lang="en-US" sz="2000" dirty="0" err="1">
                <a:solidFill>
                  <a:srgbClr val="11144F"/>
                </a:solidFill>
                <a:latin typeface="Times New Roman" panose="02020603050405020304" pitchFamily="18" charset="0"/>
                <a:cs typeface="Times New Roman" panose="02020603050405020304" pitchFamily="18" charset="0"/>
              </a:rPr>
              <a:t>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adresa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prenumele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seria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numărul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buletinului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identitate</a:t>
            </a:r>
            <a:r>
              <a:rPr lang="en-US" sz="2000" dirty="0">
                <a:solidFill>
                  <a:srgbClr val="11144F"/>
                </a:solidFill>
                <a:latin typeface="Times New Roman" panose="02020603050405020304" pitchFamily="18" charset="0"/>
                <a:cs typeface="Times New Roman" panose="02020603050405020304" pitchFamily="18" charset="0"/>
              </a:rPr>
              <a:t>, IDNP-</a:t>
            </a:r>
            <a:r>
              <a:rPr lang="en-US" sz="2000" dirty="0" err="1">
                <a:solidFill>
                  <a:srgbClr val="11144F"/>
                </a:solidFill>
                <a:latin typeface="Times New Roman" panose="02020603050405020304" pitchFamily="18" charset="0"/>
                <a:cs typeface="Times New Roman" panose="02020603050405020304" pitchFamily="18" charset="0"/>
              </a:rPr>
              <a:t>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solicitantului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genul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activitate</a:t>
            </a:r>
            <a:r>
              <a:rPr lang="en-US" sz="2000" dirty="0">
                <a:solidFill>
                  <a:srgbClr val="11144F"/>
                </a:solidFill>
                <a:latin typeface="Times New Roman" panose="02020603050405020304" pitchFamily="18" charset="0"/>
                <a:cs typeface="Times New Roman" panose="02020603050405020304" pitchFamily="18" charset="0"/>
              </a:rPr>
              <a:t>, integral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parţial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cărui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desfăşurare</a:t>
            </a:r>
            <a:r>
              <a:rPr lang="en-US" sz="2000" dirty="0">
                <a:solidFill>
                  <a:srgbClr val="11144F"/>
                </a:solidFill>
                <a:latin typeface="Times New Roman" panose="02020603050405020304" pitchFamily="18" charset="0"/>
                <a:cs typeface="Times New Roman" panose="02020603050405020304" pitchFamily="18" charset="0"/>
              </a:rPr>
              <a:t> se </a:t>
            </a:r>
            <a:r>
              <a:rPr lang="en-US" sz="2000" dirty="0" err="1">
                <a:solidFill>
                  <a:srgbClr val="11144F"/>
                </a:solidFill>
                <a:latin typeface="Times New Roman" panose="02020603050405020304" pitchFamily="18" charset="0"/>
                <a:cs typeface="Times New Roman" panose="02020603050405020304" pitchFamily="18" charset="0"/>
              </a:rPr>
              <a:t>solicită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autorizația</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raportul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privind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normativele</a:t>
            </a:r>
            <a:r>
              <a:rPr lang="en-US" sz="2000" dirty="0">
                <a:solidFill>
                  <a:srgbClr val="11144F"/>
                </a:solidFill>
                <a:latin typeface="Times New Roman" panose="02020603050405020304" pitchFamily="18" charset="0"/>
                <a:cs typeface="Times New Roman" panose="02020603050405020304" pitchFamily="18" charset="0"/>
              </a:rPr>
              <a:t> ELA, </a:t>
            </a:r>
            <a:r>
              <a:rPr lang="en-US" sz="2000" dirty="0" err="1">
                <a:solidFill>
                  <a:srgbClr val="11144F"/>
                </a:solidFill>
                <a:latin typeface="Times New Roman" panose="02020603050405020304" pitchFamily="18" charset="0"/>
                <a:cs typeface="Times New Roman" panose="02020603050405020304" pitchFamily="18" charset="0"/>
              </a:rPr>
              <a:t>elaborat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laboratoarele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acreditate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ctr">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i="1" dirty="0" err="1" smtClean="0">
                <a:solidFill>
                  <a:srgbClr val="11144F"/>
                </a:solidFill>
                <a:latin typeface="Times New Roman" panose="02020603050405020304" pitchFamily="18" charset="0"/>
                <a:cs typeface="Times New Roman" panose="02020603050405020304" pitchFamily="18" charset="0"/>
              </a:rPr>
              <a:t>Autorizaţia</a:t>
            </a:r>
            <a:r>
              <a:rPr lang="en-US" sz="2000" i="1" dirty="0" smtClean="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obligă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titularul</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îndeplinească</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anumite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condiții</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speciale</a:t>
            </a:r>
            <a:r>
              <a:rPr lang="en-US" sz="2000" i="1" dirty="0">
                <a:solidFill>
                  <a:srgbClr val="11144F"/>
                </a:solidFill>
                <a:latin typeface="Times New Roman" panose="02020603050405020304" pitchFamily="18" charset="0"/>
                <a:cs typeface="Times New Roman" panose="02020603050405020304" pitchFamily="18" charset="0"/>
              </a:rPr>
              <a:t> </a:t>
            </a:r>
            <a:r>
              <a:rPr lang="en-US" sz="2000" i="1" dirty="0" err="1">
                <a:solidFill>
                  <a:srgbClr val="11144F"/>
                </a:solidFill>
                <a:latin typeface="Times New Roman" panose="02020603050405020304" pitchFamily="18" charset="0"/>
                <a:cs typeface="Times New Roman" panose="02020603050405020304" pitchFamily="18" charset="0"/>
              </a:rPr>
              <a:t>privind</a:t>
            </a:r>
            <a:r>
              <a:rPr lang="en-US" sz="2000" i="1"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normativelor</a:t>
            </a:r>
            <a:r>
              <a:rPr lang="en-US" sz="2000" dirty="0">
                <a:solidFill>
                  <a:srgbClr val="11144F"/>
                </a:solidFill>
                <a:latin typeface="Times New Roman" panose="02020603050405020304" pitchFamily="18" charset="0"/>
                <a:cs typeface="Times New Roman" panose="02020603050405020304" pitchFamily="18" charset="0"/>
              </a:rPr>
              <a:t> ELA de </a:t>
            </a:r>
            <a:r>
              <a:rPr lang="en-US" sz="2000" dirty="0" err="1">
                <a:solidFill>
                  <a:srgbClr val="11144F"/>
                </a:solidFill>
                <a:latin typeface="Times New Roman" panose="02020603050405020304" pitchFamily="18" charset="0"/>
                <a:cs typeface="Times New Roman" panose="02020603050405020304" pitchFamily="18" charset="0"/>
              </a:rPr>
              <a:t>poluanţi</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b</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graficului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procedurii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verificare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emisiilor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aerul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atmosferic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coordonate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autoritatea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emitentă</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o-RO" sz="2000" dirty="0" smtClean="0">
                <a:solidFill>
                  <a:srgbClr val="11144F"/>
                </a:solidFill>
                <a:latin typeface="Times New Roman" panose="02020603050405020304" pitchFamily="18" charset="0"/>
                <a:cs typeface="Times New Roman" panose="02020603050405020304" pitchFamily="18" charset="0"/>
              </a:rPr>
              <a:t> </a:t>
            </a:r>
            <a:r>
              <a:rPr lang="en-US" sz="2000" dirty="0" smtClean="0">
                <a:solidFill>
                  <a:srgbClr val="11144F"/>
                </a:solidFill>
                <a:latin typeface="Times New Roman" panose="02020603050405020304" pitchFamily="18" charset="0"/>
                <a:cs typeface="Times New Roman" panose="02020603050405020304" pitchFamily="18" charset="0"/>
              </a:rPr>
              <a:t>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implementarea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reducere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efectelor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poluării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protecţie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mediului</a:t>
            </a:r>
            <a:r>
              <a:rPr lang="en-US" sz="20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61535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a:p>
        </p:txBody>
      </p:sp>
      <p:sp>
        <p:nvSpPr>
          <p:cNvPr id="109570" name="Datumsplatzhalter 3"/>
          <p:cNvSpPr>
            <a:spLocks noGrp="1"/>
          </p:cNvSpPr>
          <p:nvPr>
            <p:ph type="dt" sz="quarter" idx="11"/>
          </p:nvPr>
        </p:nvSpPr>
        <p:spPr>
          <a:noFill/>
        </p:spPr>
        <p:txBody>
          <a:bodyPr/>
          <a:lstStyle/>
          <a:p>
            <a:fld id="{A0F99EA4-87D3-41B4-AF6C-C0D50E649B5E}" type="datetime1">
              <a:rPr lang="en-GB" smtClean="0">
                <a:cs typeface="Arial" charset="0"/>
              </a:rPr>
              <a:t>06/10/2021</a:t>
            </a:fld>
            <a:endParaRPr lang="de-DE">
              <a:cs typeface="Arial" charset="0"/>
            </a:endParaRPr>
          </a:p>
        </p:txBody>
      </p:sp>
      <p:sp>
        <p:nvSpPr>
          <p:cNvPr id="7" name="Inhaltsplatzhalter 8"/>
          <p:cNvSpPr txBox="1">
            <a:spLocks/>
          </p:cNvSpPr>
          <p:nvPr/>
        </p:nvSpPr>
        <p:spPr>
          <a:xfrm>
            <a:off x="1573443" y="1482504"/>
            <a:ext cx="6262254" cy="1779471"/>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lgn="ctr">
              <a:spcAft>
                <a:spcPts val="300"/>
              </a:spcAft>
            </a:pPr>
            <a:endParaRPr lang="ro-RO" sz="2800" dirty="0" smtClean="0">
              <a:solidFill>
                <a:srgbClr val="C00000"/>
              </a:solidFill>
            </a:endParaRPr>
          </a:p>
          <a:p>
            <a:pPr algn="ctr">
              <a:spcAft>
                <a:spcPts val="300"/>
              </a:spcAft>
            </a:pPr>
            <a:r>
              <a:rPr lang="ro-RO" sz="2800" dirty="0" smtClean="0">
                <a:solidFill>
                  <a:srgbClr val="C00000"/>
                </a:solidFill>
              </a:rPr>
              <a:t>Vă </a:t>
            </a:r>
            <a:r>
              <a:rPr lang="ro-RO" sz="2800" dirty="0">
                <a:solidFill>
                  <a:srgbClr val="C00000"/>
                </a:solidFill>
              </a:rPr>
              <a:t>mulțumim pentru </a:t>
            </a:r>
            <a:r>
              <a:rPr lang="ro-RO" sz="2800" dirty="0" smtClean="0">
                <a:solidFill>
                  <a:srgbClr val="C00000"/>
                </a:solidFill>
              </a:rPr>
              <a:t>atenție!</a:t>
            </a:r>
            <a:endParaRPr lang="en-GB" sz="2800" dirty="0">
              <a:solidFill>
                <a:srgbClr val="C00000"/>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pic>
        <p:nvPicPr>
          <p:cNvPr id="20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4000" y="1527142"/>
            <a:ext cx="7776000" cy="4736858"/>
          </a:xfrm>
        </p:spPr>
        <p:txBody>
          <a:bodyPr/>
          <a:lstStyle/>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d) </a:t>
            </a:r>
            <a:r>
              <a:rPr lang="en-US" sz="2400" dirty="0" err="1">
                <a:solidFill>
                  <a:srgbClr val="11144F"/>
                </a:solidFill>
                <a:latin typeface="Times New Roman" panose="02020603050405020304" pitchFamily="18" charset="0"/>
                <a:cs typeface="Times New Roman" panose="02020603050405020304" pitchFamily="18" charset="0"/>
              </a:rPr>
              <a:t>controlează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modul</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funcționare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stațiilor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epurare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şi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respectarea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condiţiilor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calitate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evacuate, </a:t>
            </a:r>
            <a:r>
              <a:rPr lang="en-US" sz="2400" dirty="0" err="1">
                <a:solidFill>
                  <a:srgbClr val="11144F"/>
                </a:solidFill>
                <a:latin typeface="Times New Roman" panose="02020603050405020304" pitchFamily="18" charset="0"/>
                <a:cs typeface="Times New Roman" panose="02020603050405020304" pitchFamily="18" charset="0"/>
              </a:rPr>
              <a:t>potrivit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reglementărilor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vigoare</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e) </a:t>
            </a:r>
            <a:r>
              <a:rPr lang="en-US" sz="2400" dirty="0" err="1">
                <a:solidFill>
                  <a:srgbClr val="11144F"/>
                </a:solidFill>
                <a:latin typeface="Times New Roman" panose="02020603050405020304" pitchFamily="18" charset="0"/>
                <a:cs typeface="Times New Roman" panose="02020603050405020304" pitchFamily="18" charset="0"/>
              </a:rPr>
              <a:t>exercită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controlul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privind</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respectarea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condiţiilor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utilizare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deversare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potrivit</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actelor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permisive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deținute</a:t>
            </a:r>
            <a:r>
              <a:rPr lang="en-US" sz="24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400" dirty="0">
                <a:solidFill>
                  <a:srgbClr val="11144F"/>
                </a:solidFill>
                <a:latin typeface="Times New Roman" panose="02020603050405020304" pitchFamily="18" charset="0"/>
                <a:cs typeface="Times New Roman" panose="02020603050405020304" pitchFamily="18" charset="0"/>
              </a:rPr>
              <a:t>f)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contextul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supravegherii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proprietății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publice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altor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valori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ocrotite</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legislație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efectuează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controale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inopinate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modul</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limita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prevăzută</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lege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în</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vederea</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depistării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și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contracarării</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cazurilor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folosire</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inadecvată</a:t>
            </a:r>
            <a:r>
              <a:rPr lang="en-US" sz="2400" dirty="0">
                <a:solidFill>
                  <a:srgbClr val="11144F"/>
                </a:solidFill>
                <a:latin typeface="Times New Roman" panose="02020603050405020304" pitchFamily="18" charset="0"/>
                <a:cs typeface="Times New Roman" panose="02020603050405020304" pitchFamily="18" charset="0"/>
              </a:rPr>
              <a:t>/</a:t>
            </a:r>
            <a:r>
              <a:rPr lang="en-US" sz="2400" dirty="0" err="1">
                <a:solidFill>
                  <a:srgbClr val="11144F"/>
                </a:solidFill>
                <a:latin typeface="Times New Roman" panose="02020603050405020304" pitchFamily="18" charset="0"/>
                <a:cs typeface="Times New Roman" panose="02020603050405020304" pitchFamily="18" charset="0"/>
              </a:rPr>
              <a:t>neautorizată</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resurselor</a:t>
            </a:r>
            <a:r>
              <a:rPr lang="en-US" sz="2400" dirty="0">
                <a:solidFill>
                  <a:srgbClr val="11144F"/>
                </a:solidFill>
                <a:latin typeface="Times New Roman" panose="02020603050405020304" pitchFamily="18" charset="0"/>
                <a:cs typeface="Times New Roman" panose="02020603050405020304" pitchFamily="18" charset="0"/>
              </a:rPr>
              <a:t> de </a:t>
            </a:r>
            <a:r>
              <a:rPr lang="en-US" sz="2400" dirty="0" err="1">
                <a:solidFill>
                  <a:srgbClr val="11144F"/>
                </a:solidFill>
                <a:latin typeface="Times New Roman" panose="02020603050405020304" pitchFamily="18" charset="0"/>
                <a:cs typeface="Times New Roman" panose="02020603050405020304" pitchFamily="18" charset="0"/>
              </a:rPr>
              <a:t>apă</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deversărilor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neautorizate</a:t>
            </a:r>
            <a:r>
              <a:rPr lang="en-US" sz="2400" dirty="0">
                <a:solidFill>
                  <a:srgbClr val="11144F"/>
                </a:solidFill>
                <a:latin typeface="Times New Roman" panose="02020603050405020304" pitchFamily="18" charset="0"/>
                <a:cs typeface="Times New Roman" panose="02020603050405020304" pitchFamily="18" charset="0"/>
              </a:rPr>
              <a:t> a </a:t>
            </a:r>
            <a:r>
              <a:rPr lang="en-US" sz="2400" dirty="0" err="1">
                <a:solidFill>
                  <a:srgbClr val="11144F"/>
                </a:solidFill>
                <a:latin typeface="Times New Roman" panose="02020603050405020304" pitchFamily="18" charset="0"/>
                <a:cs typeface="Times New Roman" panose="02020603050405020304" pitchFamily="18" charset="0"/>
              </a:rPr>
              <a:t>apelor</a:t>
            </a:r>
            <a:r>
              <a:rPr lang="en-US" sz="2400" dirty="0">
                <a:solidFill>
                  <a:srgbClr val="11144F"/>
                </a:solidFill>
                <a:latin typeface="Times New Roman" panose="02020603050405020304" pitchFamily="18" charset="0"/>
                <a:cs typeface="Times New Roman" panose="02020603050405020304" pitchFamily="18" charset="0"/>
              </a:rPr>
              <a:t> </a:t>
            </a:r>
            <a:r>
              <a:rPr lang="en-US" sz="2400" dirty="0" err="1">
                <a:solidFill>
                  <a:srgbClr val="11144F"/>
                </a:solidFill>
                <a:latin typeface="Times New Roman" panose="02020603050405020304" pitchFamily="18" charset="0"/>
                <a:cs typeface="Times New Roman" panose="02020603050405020304" pitchFamily="18" charset="0"/>
              </a:rPr>
              <a:t>uzate</a:t>
            </a:r>
            <a:r>
              <a:rPr lang="en-US" sz="2400" dirty="0">
                <a:solidFill>
                  <a:srgbClr val="11144F"/>
                </a:solidFill>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7063685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3060" y="1294420"/>
            <a:ext cx="8297512" cy="4969580"/>
          </a:xfrm>
        </p:spPr>
        <p:txBody>
          <a:bodyPr/>
          <a:lstStyle/>
          <a:p>
            <a:pPr marL="0" indent="0">
              <a:buNone/>
            </a:pPr>
            <a:r>
              <a:rPr lang="en-US" sz="2400" b="1" i="1" dirty="0" err="1">
                <a:solidFill>
                  <a:srgbClr val="002060"/>
                </a:solidFill>
                <a:latin typeface="Times New Roman" panose="02020603050405020304" pitchFamily="18" charset="0"/>
                <a:cs typeface="Times New Roman" panose="02020603050405020304" pitchFamily="18" charset="0"/>
              </a:rPr>
              <a:t>Inspectoratul</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este</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învestit</a:t>
            </a:r>
            <a:r>
              <a:rPr lang="en-US" sz="2400" b="1" i="1" dirty="0">
                <a:solidFill>
                  <a:srgbClr val="002060"/>
                </a:solidFill>
                <a:latin typeface="Times New Roman" panose="02020603050405020304" pitchFamily="18" charset="0"/>
                <a:cs typeface="Times New Roman" panose="02020603050405020304" pitchFamily="18" charset="0"/>
              </a:rPr>
              <a:t> cu </a:t>
            </a:r>
            <a:r>
              <a:rPr lang="en-US" sz="2400" b="1" i="1" dirty="0" err="1">
                <a:solidFill>
                  <a:srgbClr val="002060"/>
                </a:solidFill>
                <a:latin typeface="Times New Roman" panose="02020603050405020304" pitchFamily="18" charset="0"/>
                <a:cs typeface="Times New Roman" panose="02020603050405020304" pitchFamily="18" charset="0"/>
              </a:rPr>
              <a:t>următoarele</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drepturi</a:t>
            </a:r>
            <a:r>
              <a:rPr lang="en-US" sz="2400" b="1" i="1" dirty="0">
                <a:solidFill>
                  <a:srgbClr val="002060"/>
                </a:solidFill>
                <a:latin typeface="Times New Roman" panose="02020603050405020304" pitchFamily="18" charset="0"/>
                <a:cs typeface="Times New Roman" panose="02020603050405020304" pitchFamily="18" charset="0"/>
              </a:rPr>
              <a:t>: </a:t>
            </a:r>
            <a:endParaRPr lang="ro-RO" sz="2400" b="1"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1)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efectueze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planificate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inopinate</a:t>
            </a:r>
            <a:r>
              <a:rPr lang="en-US" sz="2000" dirty="0">
                <a:solidFill>
                  <a:srgbClr val="11144F"/>
                </a:solidFill>
                <a:latin typeface="Times New Roman" panose="02020603050405020304" pitchFamily="18" charset="0"/>
                <a:cs typeface="Times New Roman" panose="02020603050405020304" pitchFamily="18" charset="0"/>
              </a:rPr>
              <a:t> conform </a:t>
            </a:r>
            <a:r>
              <a:rPr lang="en-US" sz="2000" dirty="0" err="1">
                <a:solidFill>
                  <a:srgbClr val="11144F"/>
                </a:solidFill>
                <a:latin typeface="Times New Roman" panose="02020603050405020304" pitchFamily="18" charset="0"/>
                <a:cs typeface="Times New Roman" panose="02020603050405020304" pitchFamily="18" charset="0"/>
              </a:rPr>
              <a:t>graficului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aprobat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stabilit</a:t>
            </a:r>
            <a:r>
              <a:rPr lang="en-US" sz="2000" dirty="0">
                <a:solidFill>
                  <a:srgbClr val="11144F"/>
                </a:solidFill>
                <a:latin typeface="Times New Roman" panose="02020603050405020304" pitchFamily="18" charset="0"/>
                <a:cs typeface="Times New Roman" panose="02020603050405020304" pitchFamily="18" charset="0"/>
              </a:rPr>
              <a:t>, ca </a:t>
            </a:r>
            <a:r>
              <a:rPr lang="en-US" sz="2000" dirty="0" err="1">
                <a:solidFill>
                  <a:srgbClr val="11144F"/>
                </a:solidFill>
                <a:latin typeface="Times New Roman" panose="02020603050405020304" pitchFamily="18" charset="0"/>
                <a:cs typeface="Times New Roman" panose="02020603050405020304" pitchFamily="18" charset="0"/>
              </a:rPr>
              <a:t>urmare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sesizării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autosesizării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producerii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accidente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incidente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precum</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prevăzute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lege</a:t>
            </a:r>
            <a:r>
              <a:rPr lang="en-US"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2)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exercite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nestingherit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controlul</a:t>
            </a:r>
            <a:r>
              <a:rPr lang="en-US" sz="2000" dirty="0">
                <a:solidFill>
                  <a:srgbClr val="11144F"/>
                </a:solidFill>
                <a:latin typeface="Times New Roman" panose="02020603050405020304" pitchFamily="18" charset="0"/>
                <a:cs typeface="Times New Roman" panose="02020603050405020304" pitchFamily="18" charset="0"/>
              </a:rPr>
              <a:t> de stat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aibă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acces</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locație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relevantă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acțiunilor</a:t>
            </a:r>
            <a:r>
              <a:rPr lang="en-US" sz="2000" dirty="0">
                <a:solidFill>
                  <a:srgbClr val="11144F"/>
                </a:solidFill>
                <a:latin typeface="Times New Roman" panose="02020603050405020304" pitchFamily="18" charset="0"/>
                <a:cs typeface="Times New Roman" panose="02020603050405020304" pitchFamily="18" charset="0"/>
              </a:rPr>
              <a:t> de control, </a:t>
            </a:r>
            <a:r>
              <a:rPr lang="en-US" sz="2000" dirty="0" err="1">
                <a:solidFill>
                  <a:srgbClr val="11144F"/>
                </a:solidFill>
                <a:latin typeface="Times New Roman" panose="02020603050405020304" pitchFamily="18" charset="0"/>
                <a:cs typeface="Times New Roman" panose="02020603050405020304" pitchFamily="18" charset="0"/>
              </a:rPr>
              <a:t>potrivit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domeniului</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competență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fizice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inclusiv</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străine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orice</a:t>
            </a:r>
            <a:r>
              <a:rPr lang="en-US" sz="2000" dirty="0">
                <a:solidFill>
                  <a:srgbClr val="11144F"/>
                </a:solidFill>
                <a:latin typeface="Times New Roman" panose="02020603050405020304" pitchFamily="18" charset="0"/>
                <a:cs typeface="Times New Roman" panose="02020603050405020304" pitchFamily="18" charset="0"/>
              </a:rPr>
              <a:t> tip de </a:t>
            </a:r>
            <a:r>
              <a:rPr lang="en-US" sz="2000" dirty="0" err="1">
                <a:solidFill>
                  <a:srgbClr val="11144F"/>
                </a:solidFill>
                <a:latin typeface="Times New Roman" panose="02020603050405020304" pitchFamily="18" charset="0"/>
                <a:cs typeface="Times New Roman" panose="02020603050405020304" pitchFamily="18" charset="0"/>
              </a:rPr>
              <a:t>proprietate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formă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juridică</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organizare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precum</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autorităților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administrației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centrale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locale;</a:t>
            </a:r>
          </a:p>
          <a:p>
            <a:pPr marL="0" indent="0" algn="just">
              <a:buNone/>
            </a:pPr>
            <a:r>
              <a:rPr lang="en-US" sz="2000" dirty="0">
                <a:solidFill>
                  <a:srgbClr val="11144F"/>
                </a:solidFill>
                <a:latin typeface="Times New Roman" panose="02020603050405020304" pitchFamily="18" charset="0"/>
                <a:cs typeface="Times New Roman" panose="02020603050405020304" pitchFamily="18" charset="0"/>
              </a:rPr>
              <a:t>3)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persoanelor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fizice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juridice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îndeplinirea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prevederilor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actelor</a:t>
            </a:r>
            <a:r>
              <a:rPr lang="en-US" sz="2000" dirty="0">
                <a:solidFill>
                  <a:srgbClr val="11144F"/>
                </a:solidFill>
                <a:latin typeface="Times New Roman" panose="02020603050405020304" pitchFamily="18" charset="0"/>
                <a:cs typeface="Times New Roman" panose="02020603050405020304" pitchFamily="18" charset="0"/>
              </a:rPr>
              <a:t> normative din </a:t>
            </a:r>
            <a:r>
              <a:rPr lang="en-US" sz="2000" dirty="0" err="1">
                <a:solidFill>
                  <a:srgbClr val="11144F"/>
                </a:solidFill>
                <a:latin typeface="Times New Roman" panose="02020603050405020304" pitchFamily="18" charset="0"/>
                <a:cs typeface="Times New Roman" panose="02020603050405020304" pitchFamily="18" charset="0"/>
              </a:rPr>
              <a:t>domeniul</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competență</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4</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stabilească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conformitate</a:t>
            </a:r>
            <a:r>
              <a:rPr lang="en-US" sz="2000" dirty="0">
                <a:solidFill>
                  <a:srgbClr val="11144F"/>
                </a:solidFill>
                <a:latin typeface="Times New Roman" panose="02020603050405020304" pitchFamily="18" charset="0"/>
                <a:cs typeface="Times New Roman" panose="02020603050405020304" pitchFamily="18" charset="0"/>
              </a:rPr>
              <a:t> cu </a:t>
            </a:r>
            <a:r>
              <a:rPr lang="en-US" sz="2000" dirty="0" err="1">
                <a:solidFill>
                  <a:srgbClr val="11144F"/>
                </a:solidFill>
                <a:latin typeface="Times New Roman" panose="02020603050405020304" pitchFamily="18" charset="0"/>
                <a:cs typeface="Times New Roman" panose="02020603050405020304" pitchFamily="18" charset="0"/>
              </a:rPr>
              <a:t>dispoziţiile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legale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obligatorii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pentru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unitățile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controlate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vederea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înlăturării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deficiențelor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constatate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monitorizeze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verifice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aceste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măsuri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termene</a:t>
            </a:r>
            <a:r>
              <a:rPr lang="en-US" sz="2000" dirty="0">
                <a:solidFill>
                  <a:srgbClr val="11144F"/>
                </a:solidFill>
                <a:latin typeface="Times New Roman" panose="02020603050405020304" pitchFamily="18" charset="0"/>
                <a:cs typeface="Times New Roman" panose="02020603050405020304" pitchFamily="18" charset="0"/>
              </a:rPr>
              <a:t> au </a:t>
            </a:r>
            <a:r>
              <a:rPr lang="en-US" sz="2000" dirty="0" err="1">
                <a:solidFill>
                  <a:srgbClr val="11144F"/>
                </a:solidFill>
                <a:latin typeface="Times New Roman" panose="02020603050405020304" pitchFamily="18" charset="0"/>
                <a:cs typeface="Times New Roman" panose="02020603050405020304" pitchFamily="18" charset="0"/>
              </a:rPr>
              <a:t>fost</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îndeplinite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respectate</a:t>
            </a:r>
            <a:r>
              <a:rPr lang="en-US" sz="2000" dirty="0">
                <a:solidFill>
                  <a:srgbClr val="11144F"/>
                </a:solidFill>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4875490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1605" y="1598927"/>
            <a:ext cx="8468967" cy="33855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7328" y="1414021"/>
            <a:ext cx="8371002" cy="4849979"/>
          </a:xfrm>
        </p:spPr>
        <p:txBody>
          <a:bodyPr/>
          <a:lstStyle/>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5</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efectueze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înregistrări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foto</a:t>
            </a:r>
            <a:r>
              <a:rPr lang="en-US" sz="2000" dirty="0">
                <a:solidFill>
                  <a:srgbClr val="11144F"/>
                </a:solidFill>
                <a:latin typeface="Times New Roman" panose="02020603050405020304" pitchFamily="18" charset="0"/>
                <a:cs typeface="Times New Roman" panose="02020603050405020304" pitchFamily="18" charset="0"/>
              </a:rPr>
              <a:t>/video/audio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susținerea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constatărilor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acumulării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probelor</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6</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suspende</a:t>
            </a:r>
            <a:r>
              <a:rPr lang="en-US" sz="2000" dirty="0">
                <a:solidFill>
                  <a:srgbClr val="11144F"/>
                </a:solidFill>
                <a:latin typeface="Times New Roman" panose="02020603050405020304" pitchFamily="18" charset="0"/>
                <a:cs typeface="Times New Roman" panose="02020603050405020304" pitchFamily="18" charset="0"/>
              </a:rPr>
              <a:t> integral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parțial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condițiile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legislației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lucrările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proiectare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construcție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recepționare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extindere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reconstrucție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reutilare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modernizare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reprofilare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conservare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demolare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lichidare</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obiectelor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constatării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unor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abateri</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prevederile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actelor</a:t>
            </a:r>
            <a:r>
              <a:rPr lang="en-US" sz="2000" dirty="0">
                <a:solidFill>
                  <a:srgbClr val="11144F"/>
                </a:solidFill>
                <a:latin typeface="Times New Roman" panose="02020603050405020304" pitchFamily="18" charset="0"/>
                <a:cs typeface="Times New Roman" panose="02020603050405020304" pitchFamily="18" charset="0"/>
              </a:rPr>
              <a:t> normative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7</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sisteze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interzică</a:t>
            </a:r>
            <a:r>
              <a:rPr lang="en-US" sz="2000" dirty="0">
                <a:solidFill>
                  <a:srgbClr val="11144F"/>
                </a:solidFill>
                <a:latin typeface="Times New Roman" panose="02020603050405020304" pitchFamily="18" charset="0"/>
                <a:cs typeface="Times New Roman" panose="02020603050405020304" pitchFamily="18" charset="0"/>
              </a:rPr>
              <a:t> integral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parțial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limitele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legislației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activitatea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agenților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economici</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folosesc</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utilaje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aparate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dispozitive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instalaţii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şi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alte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obiecte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a:t>
            </a:r>
            <a:r>
              <a:rPr lang="en-US" sz="2000" dirty="0">
                <a:solidFill>
                  <a:srgbClr val="11144F"/>
                </a:solidFill>
                <a:latin typeface="Times New Roman" panose="02020603050405020304" pitchFamily="18" charset="0"/>
                <a:cs typeface="Times New Roman" panose="02020603050405020304" pitchFamily="18" charset="0"/>
              </a:rPr>
              <a:t> nu </a:t>
            </a:r>
            <a:r>
              <a:rPr lang="en-US" sz="2000" dirty="0" err="1">
                <a:solidFill>
                  <a:srgbClr val="11144F"/>
                </a:solidFill>
                <a:latin typeface="Times New Roman" panose="02020603050405020304" pitchFamily="18" charset="0"/>
                <a:cs typeface="Times New Roman" panose="02020603050405020304" pitchFamily="18" charset="0"/>
              </a:rPr>
              <a:t>corespund</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cerințelor</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care,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procesul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activității</a:t>
            </a:r>
            <a:r>
              <a:rPr lang="en-US" sz="2000" dirty="0">
                <a:solidFill>
                  <a:srgbClr val="11144F"/>
                </a:solidFill>
                <a:latin typeface="Times New Roman" panose="02020603050405020304" pitchFamily="18" charset="0"/>
                <a:cs typeface="Times New Roman" panose="02020603050405020304" pitchFamily="18" charset="0"/>
              </a:rPr>
              <a:t> sale, </a:t>
            </a:r>
            <a:r>
              <a:rPr lang="en-US" sz="2000" dirty="0" err="1">
                <a:solidFill>
                  <a:srgbClr val="11144F"/>
                </a:solidFill>
                <a:latin typeface="Times New Roman" panose="02020603050405020304" pitchFamily="18" charset="0"/>
                <a:cs typeface="Times New Roman" panose="02020603050405020304" pitchFamily="18" charset="0"/>
              </a:rPr>
              <a:t>poluează</a:t>
            </a:r>
            <a:r>
              <a:rPr lang="en-US" sz="2000" dirty="0">
                <a:solidFill>
                  <a:srgbClr val="11144F"/>
                </a:solidFill>
                <a:latin typeface="Times New Roman" panose="02020603050405020304" pitchFamily="18" charset="0"/>
                <a:cs typeface="Times New Roman" panose="02020603050405020304" pitchFamily="18" charset="0"/>
              </a:rPr>
              <a:t> direct </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indirect </a:t>
            </a:r>
            <a:r>
              <a:rPr lang="en-US" sz="2000" dirty="0" err="1">
                <a:solidFill>
                  <a:srgbClr val="11144F"/>
                </a:solidFill>
                <a:latin typeface="Times New Roman" panose="02020603050405020304" pitchFamily="18" charset="0"/>
                <a:cs typeface="Times New Roman" panose="02020603050405020304" pitchFamily="18" charset="0"/>
              </a:rPr>
              <a:t>componentele</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a:t>
            </a:r>
            <a:r>
              <a:rPr lang="en-US" sz="2000" dirty="0" err="1">
                <a:solidFill>
                  <a:srgbClr val="11144F"/>
                </a:solidFill>
                <a:latin typeface="Times New Roman" panose="02020603050405020304" pitchFamily="18" charset="0"/>
                <a:cs typeface="Times New Roman" panose="02020603050405020304" pitchFamily="18" charset="0"/>
              </a:rPr>
              <a:t>sau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degradează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naturală</a:t>
            </a:r>
            <a:r>
              <a:rPr lang="en-US" sz="2000" dirty="0">
                <a:solidFill>
                  <a:srgbClr val="11144F"/>
                </a:solidFill>
                <a:latin typeface="Times New Roman" panose="02020603050405020304" pitchFamily="18" charset="0"/>
                <a:cs typeface="Times New Roman" panose="02020603050405020304" pitchFamily="18" charset="0"/>
              </a:rPr>
              <a:t> a </a:t>
            </a:r>
            <a:r>
              <a:rPr lang="en-US" sz="2000" dirty="0" err="1">
                <a:solidFill>
                  <a:srgbClr val="11144F"/>
                </a:solidFill>
                <a:latin typeface="Times New Roman" panose="02020603050405020304" pitchFamily="18" charset="0"/>
                <a:cs typeface="Times New Roman" panose="02020603050405020304" pitchFamily="18" charset="0"/>
              </a:rPr>
              <a:t>acestora</a:t>
            </a:r>
            <a:r>
              <a:rPr lang="en-US" sz="2000" dirty="0" smtClean="0">
                <a:solidFill>
                  <a:srgbClr val="11144F"/>
                </a:solidFill>
                <a:latin typeface="Times New Roman" panose="02020603050405020304" pitchFamily="18" charset="0"/>
                <a:cs typeface="Times New Roman" panose="02020603050405020304" pitchFamily="18" charset="0"/>
              </a:rPr>
              <a:t>;</a:t>
            </a:r>
            <a:endParaRPr lang="ro-RO" sz="2000" dirty="0" smtClean="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8</a:t>
            </a:r>
            <a:r>
              <a:rPr lang="en-US" sz="2000" dirty="0" smtClean="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să</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solicite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retragerea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actului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permisiv</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eliberat</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către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autoritățile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administrației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publice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competente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cazul</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constatării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abaterilor</a:t>
            </a:r>
            <a:r>
              <a:rPr lang="en-US" sz="2000" dirty="0">
                <a:solidFill>
                  <a:srgbClr val="11144F"/>
                </a:solidFill>
                <a:latin typeface="Times New Roman" panose="02020603050405020304" pitchFamily="18" charset="0"/>
                <a:cs typeface="Times New Roman" panose="02020603050405020304" pitchFamily="18" charset="0"/>
              </a:rPr>
              <a:t> de la </a:t>
            </a:r>
            <a:r>
              <a:rPr lang="en-US" sz="2000" dirty="0" err="1">
                <a:solidFill>
                  <a:srgbClr val="11144F"/>
                </a:solidFill>
                <a:latin typeface="Times New Roman" panose="02020603050405020304" pitchFamily="18" charset="0"/>
                <a:cs typeface="Times New Roman" panose="02020603050405020304" pitchFamily="18" charset="0"/>
              </a:rPr>
              <a:t>legislația</a:t>
            </a:r>
            <a:r>
              <a:rPr lang="en-US" sz="2000" dirty="0">
                <a:solidFill>
                  <a:srgbClr val="11144F"/>
                </a:solidFill>
                <a:latin typeface="Times New Roman" panose="02020603050405020304" pitchFamily="18" charset="0"/>
                <a:cs typeface="Times New Roman" panose="02020603050405020304" pitchFamily="18" charset="0"/>
              </a:rPr>
              <a:t> de </a:t>
            </a:r>
            <a:r>
              <a:rPr lang="en-US" sz="2000" dirty="0" err="1">
                <a:solidFill>
                  <a:srgbClr val="11144F"/>
                </a:solidFill>
                <a:latin typeface="Times New Roman" panose="02020603050405020304" pitchFamily="18" charset="0"/>
                <a:cs typeface="Times New Roman" panose="02020603050405020304" pitchFamily="18" charset="0"/>
              </a:rPr>
              <a:t>mediu</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și</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neexecutarea</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prescripțiilor</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înaintate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în</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conformitate</a:t>
            </a:r>
            <a:r>
              <a:rPr lang="en-US" sz="2000" dirty="0">
                <a:solidFill>
                  <a:srgbClr val="11144F"/>
                </a:solidFill>
                <a:latin typeface="Times New Roman" panose="02020603050405020304" pitchFamily="18" charset="0"/>
                <a:cs typeface="Times New Roman" panose="02020603050405020304" pitchFamily="18" charset="0"/>
              </a:rPr>
              <a:t> </a:t>
            </a:r>
            <a:r>
              <a:rPr lang="en-US" sz="2000" dirty="0" err="1">
                <a:solidFill>
                  <a:srgbClr val="11144F"/>
                </a:solidFill>
                <a:latin typeface="Times New Roman" panose="02020603050405020304" pitchFamily="18" charset="0"/>
                <a:cs typeface="Times New Roman" panose="02020603050405020304" pitchFamily="18" charset="0"/>
              </a:rPr>
              <a:t>legislația</a:t>
            </a:r>
            <a:r>
              <a:rPr lang="en-US" sz="20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87216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2580</TotalTime>
  <Words>4418</Words>
  <Application>Microsoft Office PowerPoint</Application>
  <PresentationFormat>Экран (4:3)</PresentationFormat>
  <Paragraphs>311</Paragraphs>
  <Slides>64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64</vt:i4>
      </vt:variant>
    </vt:vector>
  </HeadingPairs>
  <TitlesOfParts>
    <vt:vector size="69" baseType="lpstr">
      <vt:lpstr>Arial</vt:lpstr>
      <vt:lpstr>Arial Narrow</vt:lpstr>
      <vt:lpstr>Calibri</vt:lpstr>
      <vt:lpstr>Times New Roman</vt:lpstr>
      <vt:lpstr>GIZ_Banner_Kopfzeile-Ausland (3)</vt:lpstr>
      <vt:lpstr>Curs de instruire pentru angajații operatorilor „Apă-Canal”  Modulul:  Acte legislative și normative în domeniul alimentării cu apă și de canalizare   Sesiunea: Cadrul legal cu referire la  controlul de stat privind protecția mediului în domeniul de alimentare cu apă şi de canalizare    Inspectoratul pentru Protecția Mediului 06 octombrie 2021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575</cp:revision>
  <cp:lastPrinted>2018-09-10T13:48:53Z</cp:lastPrinted>
  <dcterms:created xsi:type="dcterms:W3CDTF">2013-09-05T11:54:56Z</dcterms:created>
  <dcterms:modified xsi:type="dcterms:W3CDTF">2021-10-06T03:11:43Z</dcterms:modified>
</cp:coreProperties>
</file>