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1" r:id="rId5"/>
    <p:sldId id="260" r:id="rId6"/>
    <p:sldId id="262" r:id="rId7"/>
    <p:sldId id="272" r:id="rId8"/>
    <p:sldId id="273" r:id="rId9"/>
    <p:sldId id="274" r:id="rId10"/>
    <p:sldId id="263" r:id="rId11"/>
    <p:sldId id="264" r:id="rId12"/>
    <p:sldId id="265" r:id="rId13"/>
    <p:sldId id="266" r:id="rId14"/>
    <p:sldId id="268" r:id="rId15"/>
    <p:sldId id="271" r:id="rId16"/>
    <p:sldId id="276" r:id="rId17"/>
    <p:sldId id="277" r:id="rId18"/>
    <p:sldId id="278" r:id="rId19"/>
    <p:sldId id="279" r:id="rId20"/>
    <p:sldId id="284" r:id="rId21"/>
    <p:sldId id="285" r:id="rId22"/>
    <p:sldId id="288" r:id="rId23"/>
    <p:sldId id="283" r:id="rId24"/>
    <p:sldId id="28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p:scale>
          <a:sx n="100" d="100"/>
          <a:sy n="100" d="100"/>
        </p:scale>
        <p:origin x="876" y="4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AB4BF4-1775-43CE-AECD-F562FFE1B291}" type="doc">
      <dgm:prSet loTypeId="urn:microsoft.com/office/officeart/2005/8/layout/chevron1" loCatId="process" qsTypeId="urn:microsoft.com/office/officeart/2005/8/quickstyle/simple1" qsCatId="simple" csTypeId="urn:microsoft.com/office/officeart/2005/8/colors/accent1_2" csCatId="accent1" phldr="1"/>
      <dgm:spPr/>
    </dgm:pt>
    <dgm:pt modelId="{E5AC3D06-5F4C-46E6-8894-6C2D11263CC1}">
      <dgm:prSet phldrT="[Text]"/>
      <dgm:spPr/>
      <dgm:t>
        <a:bodyPr/>
        <a:lstStyle/>
        <a:p>
          <a:r>
            <a:rPr lang="ro-RO" b="1" dirty="0" smtClean="0">
              <a:solidFill>
                <a:schemeClr val="tx1"/>
              </a:solidFill>
              <a:latin typeface="Times New Roman" pitchFamily="18" charset="0"/>
              <a:cs typeface="Times New Roman" pitchFamily="18" charset="0"/>
            </a:rPr>
            <a:t>Determinarea, examinarea, avizarea, aprobarea cheltuielilor de bază</a:t>
          </a:r>
          <a:endParaRPr lang="en-US" b="1" dirty="0">
            <a:solidFill>
              <a:schemeClr val="tx1"/>
            </a:solidFill>
            <a:latin typeface="Times New Roman" pitchFamily="18" charset="0"/>
            <a:cs typeface="Times New Roman" pitchFamily="18" charset="0"/>
          </a:endParaRPr>
        </a:p>
      </dgm:t>
    </dgm:pt>
    <dgm:pt modelId="{81B789F4-32AC-476D-8398-9B0A7BCF611A}" type="parTrans" cxnId="{DCCBFB02-CE54-4FBA-B816-E7B542268E30}">
      <dgm:prSet/>
      <dgm:spPr/>
      <dgm:t>
        <a:bodyPr/>
        <a:lstStyle/>
        <a:p>
          <a:endParaRPr lang="en-US"/>
        </a:p>
      </dgm:t>
    </dgm:pt>
    <dgm:pt modelId="{25B13E9D-9271-4515-80DF-916EB4BDEA09}" type="sibTrans" cxnId="{DCCBFB02-CE54-4FBA-B816-E7B542268E30}">
      <dgm:prSet/>
      <dgm:spPr/>
      <dgm:t>
        <a:bodyPr/>
        <a:lstStyle/>
        <a:p>
          <a:endParaRPr lang="en-US"/>
        </a:p>
      </dgm:t>
    </dgm:pt>
    <dgm:pt modelId="{A2009F07-752A-47D2-9A08-452591DF0BD9}">
      <dgm:prSet phldrT="[Text]"/>
      <dgm:spPr/>
      <dgm:t>
        <a:bodyPr/>
        <a:lstStyle/>
        <a:p>
          <a:r>
            <a:rPr lang="ro-RO" b="1" dirty="0" smtClean="0">
              <a:solidFill>
                <a:schemeClr val="tx1"/>
              </a:solidFill>
              <a:latin typeface="Times New Roman" pitchFamily="18" charset="0"/>
              <a:cs typeface="Times New Roman" pitchFamily="18" charset="0"/>
            </a:rPr>
            <a:t>Determinarea, examinarea, avizarea, aprobarea tarifelor</a:t>
          </a:r>
          <a:endParaRPr lang="en-US" b="1" dirty="0">
            <a:solidFill>
              <a:schemeClr val="tx1"/>
            </a:solidFill>
            <a:latin typeface="Times New Roman" pitchFamily="18" charset="0"/>
            <a:cs typeface="Times New Roman" pitchFamily="18" charset="0"/>
          </a:endParaRPr>
        </a:p>
      </dgm:t>
    </dgm:pt>
    <dgm:pt modelId="{2EED39BE-74BD-44C3-95F6-8E069EB70B5D}" type="parTrans" cxnId="{77CBCBE8-D188-44B8-8EE2-5434E06DEEE3}">
      <dgm:prSet/>
      <dgm:spPr/>
      <dgm:t>
        <a:bodyPr/>
        <a:lstStyle/>
        <a:p>
          <a:endParaRPr lang="en-US"/>
        </a:p>
      </dgm:t>
    </dgm:pt>
    <dgm:pt modelId="{DE1B6811-BFCE-405A-AEDF-9D8A93D256BF}" type="sibTrans" cxnId="{77CBCBE8-D188-44B8-8EE2-5434E06DEEE3}">
      <dgm:prSet/>
      <dgm:spPr/>
      <dgm:t>
        <a:bodyPr/>
        <a:lstStyle/>
        <a:p>
          <a:endParaRPr lang="en-US"/>
        </a:p>
      </dgm:t>
    </dgm:pt>
    <dgm:pt modelId="{C916BBB4-30A6-45F9-8B0E-8EE6CAAADA5A}">
      <dgm:prSet phldrT="[Text]"/>
      <dgm:spPr/>
      <dgm:t>
        <a:bodyPr/>
        <a:lstStyle/>
        <a:p>
          <a:r>
            <a:rPr lang="ro-RO" b="1" dirty="0" smtClean="0">
              <a:solidFill>
                <a:schemeClr val="tx1"/>
              </a:solidFill>
              <a:latin typeface="Times New Roman" pitchFamily="18" charset="0"/>
              <a:cs typeface="Times New Roman" pitchFamily="18" charset="0"/>
            </a:rPr>
            <a:t>Determinarea tarifelor actualizate, devierile tarifare</a:t>
          </a:r>
          <a:endParaRPr lang="en-US" b="1" dirty="0">
            <a:solidFill>
              <a:schemeClr val="tx1"/>
            </a:solidFill>
            <a:latin typeface="Times New Roman" pitchFamily="18" charset="0"/>
            <a:cs typeface="Times New Roman" pitchFamily="18" charset="0"/>
          </a:endParaRPr>
        </a:p>
      </dgm:t>
    </dgm:pt>
    <dgm:pt modelId="{9C31C83C-DFA8-42CB-8DCF-6E2D53D734F7}" type="parTrans" cxnId="{57ABCCAC-C575-43F2-80BE-E38CC9A404EE}">
      <dgm:prSet/>
      <dgm:spPr/>
      <dgm:t>
        <a:bodyPr/>
        <a:lstStyle/>
        <a:p>
          <a:endParaRPr lang="en-US"/>
        </a:p>
      </dgm:t>
    </dgm:pt>
    <dgm:pt modelId="{E41AE66A-2659-4482-A1A2-98E228B53BF3}" type="sibTrans" cxnId="{57ABCCAC-C575-43F2-80BE-E38CC9A404EE}">
      <dgm:prSet/>
      <dgm:spPr/>
      <dgm:t>
        <a:bodyPr/>
        <a:lstStyle/>
        <a:p>
          <a:endParaRPr lang="en-US"/>
        </a:p>
      </dgm:t>
    </dgm:pt>
    <dgm:pt modelId="{6F388BED-3AF3-4B0D-B39D-92DA05ACFC07}" type="pres">
      <dgm:prSet presAssocID="{F6AB4BF4-1775-43CE-AECD-F562FFE1B291}" presName="Name0" presStyleCnt="0">
        <dgm:presLayoutVars>
          <dgm:dir/>
          <dgm:animLvl val="lvl"/>
          <dgm:resizeHandles val="exact"/>
        </dgm:presLayoutVars>
      </dgm:prSet>
      <dgm:spPr/>
    </dgm:pt>
    <dgm:pt modelId="{49072B1F-E952-41DD-8F6D-BBB5BF375220}" type="pres">
      <dgm:prSet presAssocID="{E5AC3D06-5F4C-46E6-8894-6C2D11263CC1}" presName="parTxOnly" presStyleLbl="node1" presStyleIdx="0" presStyleCnt="3" custScaleX="127747" custScaleY="98557">
        <dgm:presLayoutVars>
          <dgm:chMax val="0"/>
          <dgm:chPref val="0"/>
          <dgm:bulletEnabled val="1"/>
        </dgm:presLayoutVars>
      </dgm:prSet>
      <dgm:spPr/>
      <dgm:t>
        <a:bodyPr/>
        <a:lstStyle/>
        <a:p>
          <a:endParaRPr lang="en-US"/>
        </a:p>
      </dgm:t>
    </dgm:pt>
    <dgm:pt modelId="{175F8966-00A6-4CE8-9700-294ED951E17D}" type="pres">
      <dgm:prSet presAssocID="{25B13E9D-9271-4515-80DF-916EB4BDEA09}" presName="parTxOnlySpace" presStyleCnt="0"/>
      <dgm:spPr/>
    </dgm:pt>
    <dgm:pt modelId="{5EF10CA3-07E6-43B7-A241-D9D5ECF26310}" type="pres">
      <dgm:prSet presAssocID="{A2009F07-752A-47D2-9A08-452591DF0BD9}" presName="parTxOnly" presStyleLbl="node1" presStyleIdx="1" presStyleCnt="3" custScaleX="164408" custScaleY="98486">
        <dgm:presLayoutVars>
          <dgm:chMax val="0"/>
          <dgm:chPref val="0"/>
          <dgm:bulletEnabled val="1"/>
        </dgm:presLayoutVars>
      </dgm:prSet>
      <dgm:spPr/>
      <dgm:t>
        <a:bodyPr/>
        <a:lstStyle/>
        <a:p>
          <a:endParaRPr lang="en-US"/>
        </a:p>
      </dgm:t>
    </dgm:pt>
    <dgm:pt modelId="{A32C5F7A-94F9-4C7C-98EA-E77BBBBA44A9}" type="pres">
      <dgm:prSet presAssocID="{DE1B6811-BFCE-405A-AEDF-9D8A93D256BF}" presName="parTxOnlySpace" presStyleCnt="0"/>
      <dgm:spPr/>
    </dgm:pt>
    <dgm:pt modelId="{E298820A-FF08-4D84-B0EF-406544062721}" type="pres">
      <dgm:prSet presAssocID="{C916BBB4-30A6-45F9-8B0E-8EE6CAAADA5A}" presName="parTxOnly" presStyleLbl="node1" presStyleIdx="2" presStyleCnt="3" custScaleX="142552">
        <dgm:presLayoutVars>
          <dgm:chMax val="0"/>
          <dgm:chPref val="0"/>
          <dgm:bulletEnabled val="1"/>
        </dgm:presLayoutVars>
      </dgm:prSet>
      <dgm:spPr/>
      <dgm:t>
        <a:bodyPr/>
        <a:lstStyle/>
        <a:p>
          <a:endParaRPr lang="en-US"/>
        </a:p>
      </dgm:t>
    </dgm:pt>
  </dgm:ptLst>
  <dgm:cxnLst>
    <dgm:cxn modelId="{77CBCBE8-D188-44B8-8EE2-5434E06DEEE3}" srcId="{F6AB4BF4-1775-43CE-AECD-F562FFE1B291}" destId="{A2009F07-752A-47D2-9A08-452591DF0BD9}" srcOrd="1" destOrd="0" parTransId="{2EED39BE-74BD-44C3-95F6-8E069EB70B5D}" sibTransId="{DE1B6811-BFCE-405A-AEDF-9D8A93D256BF}"/>
    <dgm:cxn modelId="{71FD78E1-1191-4E26-823E-3719EA56EBAB}" type="presOf" srcId="{C916BBB4-30A6-45F9-8B0E-8EE6CAAADA5A}" destId="{E298820A-FF08-4D84-B0EF-406544062721}" srcOrd="0" destOrd="0" presId="urn:microsoft.com/office/officeart/2005/8/layout/chevron1"/>
    <dgm:cxn modelId="{57ABCCAC-C575-43F2-80BE-E38CC9A404EE}" srcId="{F6AB4BF4-1775-43CE-AECD-F562FFE1B291}" destId="{C916BBB4-30A6-45F9-8B0E-8EE6CAAADA5A}" srcOrd="2" destOrd="0" parTransId="{9C31C83C-DFA8-42CB-8DCF-6E2D53D734F7}" sibTransId="{E41AE66A-2659-4482-A1A2-98E228B53BF3}"/>
    <dgm:cxn modelId="{DBF0845D-6FC5-4C0C-A9FC-EDF6086BB53B}" type="presOf" srcId="{F6AB4BF4-1775-43CE-AECD-F562FFE1B291}" destId="{6F388BED-3AF3-4B0D-B39D-92DA05ACFC07}" srcOrd="0" destOrd="0" presId="urn:microsoft.com/office/officeart/2005/8/layout/chevron1"/>
    <dgm:cxn modelId="{2425485B-E0E8-48E6-A3E7-F338660B1476}" type="presOf" srcId="{E5AC3D06-5F4C-46E6-8894-6C2D11263CC1}" destId="{49072B1F-E952-41DD-8F6D-BBB5BF375220}" srcOrd="0" destOrd="0" presId="urn:microsoft.com/office/officeart/2005/8/layout/chevron1"/>
    <dgm:cxn modelId="{5283A630-78DA-4F38-B6B7-AACB3C190FBF}" type="presOf" srcId="{A2009F07-752A-47D2-9A08-452591DF0BD9}" destId="{5EF10CA3-07E6-43B7-A241-D9D5ECF26310}" srcOrd="0" destOrd="0" presId="urn:microsoft.com/office/officeart/2005/8/layout/chevron1"/>
    <dgm:cxn modelId="{DCCBFB02-CE54-4FBA-B816-E7B542268E30}" srcId="{F6AB4BF4-1775-43CE-AECD-F562FFE1B291}" destId="{E5AC3D06-5F4C-46E6-8894-6C2D11263CC1}" srcOrd="0" destOrd="0" parTransId="{81B789F4-32AC-476D-8398-9B0A7BCF611A}" sibTransId="{25B13E9D-9271-4515-80DF-916EB4BDEA09}"/>
    <dgm:cxn modelId="{ACC806D8-392A-4519-9DC2-170A244C5AC0}" type="presParOf" srcId="{6F388BED-3AF3-4B0D-B39D-92DA05ACFC07}" destId="{49072B1F-E952-41DD-8F6D-BBB5BF375220}" srcOrd="0" destOrd="0" presId="urn:microsoft.com/office/officeart/2005/8/layout/chevron1"/>
    <dgm:cxn modelId="{EF1A05A0-1B23-429C-8B13-62AC1F5B23CB}" type="presParOf" srcId="{6F388BED-3AF3-4B0D-B39D-92DA05ACFC07}" destId="{175F8966-00A6-4CE8-9700-294ED951E17D}" srcOrd="1" destOrd="0" presId="urn:microsoft.com/office/officeart/2005/8/layout/chevron1"/>
    <dgm:cxn modelId="{B532D7D5-6329-437E-A80B-E860B34DF636}" type="presParOf" srcId="{6F388BED-3AF3-4B0D-B39D-92DA05ACFC07}" destId="{5EF10CA3-07E6-43B7-A241-D9D5ECF26310}" srcOrd="2" destOrd="0" presId="urn:microsoft.com/office/officeart/2005/8/layout/chevron1"/>
    <dgm:cxn modelId="{9E8D451A-BE79-4D29-858A-5D33BBECF49A}" type="presParOf" srcId="{6F388BED-3AF3-4B0D-B39D-92DA05ACFC07}" destId="{A32C5F7A-94F9-4C7C-98EA-E77BBBBA44A9}" srcOrd="3" destOrd="0" presId="urn:microsoft.com/office/officeart/2005/8/layout/chevron1"/>
    <dgm:cxn modelId="{C273E4D7-AA60-4E1C-AEF4-B9EDD9397C44}" type="presParOf" srcId="{6F388BED-3AF3-4B0D-B39D-92DA05ACFC07}" destId="{E298820A-FF08-4D84-B0EF-406544062721}"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E8D71B-364B-41A2-8474-778761A69B85}" type="doc">
      <dgm:prSet loTypeId="urn:microsoft.com/office/officeart/2005/8/layout/process4" loCatId="process" qsTypeId="urn:microsoft.com/office/officeart/2005/8/quickstyle/simple3" qsCatId="simple" csTypeId="urn:microsoft.com/office/officeart/2005/8/colors/accent1_2" csCatId="accent1" phldr="1"/>
      <dgm:spPr/>
      <dgm:t>
        <a:bodyPr/>
        <a:lstStyle/>
        <a:p>
          <a:endParaRPr lang="ru-RU"/>
        </a:p>
      </dgm:t>
    </dgm:pt>
    <dgm:pt modelId="{507A12D7-51AB-497B-ABE7-A0C707FBE702}">
      <dgm:prSet phldrT="[Text]" custT="1"/>
      <dgm:spPr/>
      <dgm:t>
        <a:bodyPr/>
        <a:lstStyle/>
        <a:p>
          <a:r>
            <a:rPr lang="ro-RO" sz="1400" b="1" dirty="0" smtClean="0">
              <a:latin typeface="Times New Roman" pitchFamily="18" charset="0"/>
              <a:cs typeface="Times New Roman" pitchFamily="18" charset="0"/>
            </a:rPr>
            <a:t>Ajustarea cheltuielilor de bază </a:t>
          </a:r>
        </a:p>
        <a:p>
          <a:r>
            <a:rPr lang="ro-RO" sz="1400" b="0" dirty="0" smtClean="0">
              <a:latin typeface="Times New Roman" pitchFamily="18" charset="0"/>
              <a:cs typeface="Times New Roman" pitchFamily="18" charset="0"/>
            </a:rPr>
            <a:t>(pentru anii 2,3,4,5 de reglemenare) </a:t>
          </a:r>
          <a:endParaRPr lang="en-US" sz="1400" b="0" dirty="0">
            <a:latin typeface="Times New Roman" pitchFamily="18" charset="0"/>
            <a:cs typeface="Times New Roman" pitchFamily="18" charset="0"/>
          </a:endParaRPr>
        </a:p>
      </dgm:t>
    </dgm:pt>
    <dgm:pt modelId="{467A1858-C609-4EAE-8A89-3D3255377A56}" type="parTrans" cxnId="{EF8A921B-8515-4B22-95EA-06DE8B43CAA8}">
      <dgm:prSet/>
      <dgm:spPr/>
      <dgm:t>
        <a:bodyPr/>
        <a:lstStyle/>
        <a:p>
          <a:endParaRPr lang="en-US"/>
        </a:p>
      </dgm:t>
    </dgm:pt>
    <dgm:pt modelId="{8912D06C-EC21-4DFD-8369-CB8C58985F37}" type="sibTrans" cxnId="{EF8A921B-8515-4B22-95EA-06DE8B43CAA8}">
      <dgm:prSet/>
      <dgm:spPr/>
      <dgm:t>
        <a:bodyPr/>
        <a:lstStyle/>
        <a:p>
          <a:endParaRPr lang="en-US"/>
        </a:p>
      </dgm:t>
    </dgm:pt>
    <dgm:pt modelId="{61E3B17B-8A68-43D9-82A8-9FB1FC044C0D}">
      <dgm:prSet phldrT="[Text]" custT="1"/>
      <dgm:spPr/>
      <dgm:t>
        <a:bodyPr/>
        <a:lstStyle/>
        <a:p>
          <a:pPr algn="ctr">
            <a:spcAft>
              <a:spcPct val="35000"/>
            </a:spcAft>
          </a:pPr>
          <a:endParaRPr lang="ro-RO" sz="1400" b="1" dirty="0" smtClean="0">
            <a:latin typeface="Times New Roman" pitchFamily="18" charset="0"/>
            <a:cs typeface="Times New Roman" pitchFamily="18" charset="0"/>
          </a:endParaRPr>
        </a:p>
        <a:p>
          <a:pPr algn="ctr">
            <a:spcAft>
              <a:spcPct val="35000"/>
            </a:spcAft>
          </a:pPr>
          <a:r>
            <a:rPr lang="ro-RO" sz="1400" b="1" dirty="0" smtClean="0">
              <a:latin typeface="Times New Roman" pitchFamily="18" charset="0"/>
              <a:cs typeface="Times New Roman" pitchFamily="18" charset="0"/>
            </a:rPr>
            <a:t>Determinarea cheltuielilor :</a:t>
          </a:r>
        </a:p>
        <a:p>
          <a:pPr algn="just">
            <a:spcAft>
              <a:spcPct val="35000"/>
            </a:spcAft>
          </a:pPr>
          <a:r>
            <a:rPr lang="ro-RO" sz="1400" b="1" dirty="0" smtClean="0">
              <a:latin typeface="Times New Roman" pitchFamily="18" charset="0"/>
              <a:cs typeface="Times New Roman" pitchFamily="18" charset="0"/>
            </a:rPr>
            <a:t> *</a:t>
          </a:r>
          <a:r>
            <a:rPr lang="ro-RO" sz="1400" b="0" i="1" dirty="0" smtClean="0">
              <a:latin typeface="Times New Roman" pitchFamily="18" charset="0"/>
              <a:cs typeface="Times New Roman" pitchFamily="18" charset="0"/>
            </a:rPr>
            <a:t>privind amortizarea MF și IN  	  *legate de procurarea apei       *pentru energia electrică         * alte cheltuieli operaționale 	* redevența 	*</a:t>
          </a:r>
          <a:r>
            <a:rPr lang="ro-RO" sz="1400" i="1" dirty="0" smtClean="0">
              <a:solidFill>
                <a:srgbClr val="000000"/>
              </a:solidFill>
              <a:latin typeface="Times New Roman" pitchFamily="18" charset="0"/>
              <a:cs typeface="Times New Roman" pitchFamily="18" charset="0"/>
            </a:rPr>
            <a:t> privind achiziționarea contoarelor pentru consumatorii casnici 	*de tratare a apelor uzate conform contractelor încheiate cu terțe părți </a:t>
          </a:r>
          <a:endParaRPr lang="ro-RO" sz="1400" b="1" i="1" dirty="0" smtClean="0">
            <a:latin typeface="Times New Roman" pitchFamily="18" charset="0"/>
            <a:cs typeface="Times New Roman" pitchFamily="18" charset="0"/>
          </a:endParaRPr>
        </a:p>
        <a:p>
          <a:pPr algn="just">
            <a:spcAft>
              <a:spcPct val="35000"/>
            </a:spcAft>
          </a:pPr>
          <a:r>
            <a:rPr lang="ro-RO" sz="1400" b="0" i="1" dirty="0" smtClean="0">
              <a:latin typeface="Times New Roman" pitchFamily="18" charset="0"/>
              <a:cs typeface="Times New Roman" pitchFamily="18" charset="0"/>
            </a:rPr>
            <a:t>                                     </a:t>
          </a:r>
          <a:endParaRPr lang="en-US" sz="1400" b="1" dirty="0">
            <a:latin typeface="Times New Roman" pitchFamily="18" charset="0"/>
            <a:cs typeface="Times New Roman" pitchFamily="18" charset="0"/>
          </a:endParaRPr>
        </a:p>
      </dgm:t>
    </dgm:pt>
    <dgm:pt modelId="{B0B175D9-5179-4D2D-80EE-7D1E24C7844B}" type="parTrans" cxnId="{599713BF-D59E-4AE4-9134-4033130728C9}">
      <dgm:prSet/>
      <dgm:spPr/>
      <dgm:t>
        <a:bodyPr/>
        <a:lstStyle/>
        <a:p>
          <a:endParaRPr lang="en-US"/>
        </a:p>
      </dgm:t>
    </dgm:pt>
    <dgm:pt modelId="{7AC9D8B6-0328-4832-BEF1-5ACB5F2B7A0A}" type="sibTrans" cxnId="{599713BF-D59E-4AE4-9134-4033130728C9}">
      <dgm:prSet/>
      <dgm:spPr/>
      <dgm:t>
        <a:bodyPr/>
        <a:lstStyle/>
        <a:p>
          <a:endParaRPr lang="en-US"/>
        </a:p>
      </dgm:t>
    </dgm:pt>
    <dgm:pt modelId="{5B3BCC5D-2219-4DEA-9978-341E3F304938}">
      <dgm:prSet phldrT="[Text]" custT="1"/>
      <dgm:spPr/>
      <dgm:t>
        <a:bodyPr/>
        <a:lstStyle/>
        <a:p>
          <a:r>
            <a:rPr lang="ro-RO" sz="1400" b="1" dirty="0" smtClean="0">
              <a:latin typeface="Times New Roman" pitchFamily="18" charset="0"/>
              <a:cs typeface="Times New Roman" pitchFamily="18" charset="0"/>
            </a:rPr>
            <a:t>Determinarea volumelor  considerate în scopuri tarifare pentru anul de calcul </a:t>
          </a:r>
        </a:p>
      </dgm:t>
    </dgm:pt>
    <dgm:pt modelId="{FD055040-97BB-4D5D-A841-7FE35CA4457D}" type="parTrans" cxnId="{4B580032-DEE3-499A-B91A-FA194BF63387}">
      <dgm:prSet/>
      <dgm:spPr/>
      <dgm:t>
        <a:bodyPr/>
        <a:lstStyle/>
        <a:p>
          <a:endParaRPr lang="en-US"/>
        </a:p>
      </dgm:t>
    </dgm:pt>
    <dgm:pt modelId="{46F030C1-EBBC-4602-81F8-F3DE0E1D38AD}" type="sibTrans" cxnId="{4B580032-DEE3-499A-B91A-FA194BF63387}">
      <dgm:prSet/>
      <dgm:spPr/>
      <dgm:t>
        <a:bodyPr/>
        <a:lstStyle/>
        <a:p>
          <a:endParaRPr lang="en-US"/>
        </a:p>
      </dgm:t>
    </dgm:pt>
    <dgm:pt modelId="{624A7E62-B1C0-48D3-B90B-0B5C745A38B3}">
      <dgm:prSet custT="1"/>
      <dgm:spPr/>
      <dgm:t>
        <a:bodyPr/>
        <a:lstStyle/>
        <a:p>
          <a:r>
            <a:rPr lang="ro-RO" sz="1500" b="1" dirty="0" smtClean="0">
              <a:latin typeface="Times New Roman" pitchFamily="18" charset="0"/>
              <a:cs typeface="Times New Roman" pitchFamily="18" charset="0"/>
            </a:rPr>
            <a:t>Avizarea/ aprobarea tarifelor</a:t>
          </a:r>
          <a:endParaRPr lang="en-US" sz="1500" b="1" dirty="0">
            <a:latin typeface="Times New Roman" pitchFamily="18" charset="0"/>
            <a:cs typeface="Times New Roman" pitchFamily="18" charset="0"/>
          </a:endParaRPr>
        </a:p>
      </dgm:t>
    </dgm:pt>
    <dgm:pt modelId="{24116CF4-66FC-4946-9854-690D9F5B417B}" type="parTrans" cxnId="{82E02872-BF94-4C45-ABAE-E0292E5907DC}">
      <dgm:prSet/>
      <dgm:spPr/>
      <dgm:t>
        <a:bodyPr/>
        <a:lstStyle/>
        <a:p>
          <a:endParaRPr lang="en-US"/>
        </a:p>
      </dgm:t>
    </dgm:pt>
    <dgm:pt modelId="{BAC2616C-EE54-49CA-A187-D1CCF392F352}" type="sibTrans" cxnId="{82E02872-BF94-4C45-ABAE-E0292E5907DC}">
      <dgm:prSet/>
      <dgm:spPr/>
      <dgm:t>
        <a:bodyPr/>
        <a:lstStyle/>
        <a:p>
          <a:endParaRPr lang="en-US"/>
        </a:p>
      </dgm:t>
    </dgm:pt>
    <dgm:pt modelId="{9A2D72A2-C52B-4D65-AC78-09426E69EAAB}">
      <dgm:prSet custT="1"/>
      <dgm:spPr/>
      <dgm:t>
        <a:bodyPr/>
        <a:lstStyle/>
        <a:p>
          <a:r>
            <a:rPr lang="ro-RO" sz="1400" b="1" dirty="0" smtClean="0">
              <a:latin typeface="Times New Roman" panose="02020603050405020304" pitchFamily="18" charset="0"/>
              <a:cs typeface="Times New Roman" panose="02020603050405020304" pitchFamily="18" charset="0"/>
            </a:rPr>
            <a:t>Determinarea rentabilității</a:t>
          </a:r>
          <a:endParaRPr lang="ru-RU" sz="1400" b="1" dirty="0">
            <a:latin typeface="Times New Roman" panose="02020603050405020304" pitchFamily="18" charset="0"/>
            <a:cs typeface="Times New Roman" panose="02020603050405020304" pitchFamily="18" charset="0"/>
          </a:endParaRPr>
        </a:p>
      </dgm:t>
    </dgm:pt>
    <dgm:pt modelId="{9CEACF13-6B7B-4E63-8B87-0E68A58E4AFA}" type="parTrans" cxnId="{C244D4DB-D36B-4CC1-94FF-2FB4B4CB7786}">
      <dgm:prSet/>
      <dgm:spPr/>
      <dgm:t>
        <a:bodyPr/>
        <a:lstStyle/>
        <a:p>
          <a:endParaRPr lang="ru-RU"/>
        </a:p>
      </dgm:t>
    </dgm:pt>
    <dgm:pt modelId="{6AF51FF2-5B0E-4D05-8FA8-3FE8907EE244}" type="sibTrans" cxnId="{C244D4DB-D36B-4CC1-94FF-2FB4B4CB7786}">
      <dgm:prSet/>
      <dgm:spPr/>
      <dgm:t>
        <a:bodyPr/>
        <a:lstStyle/>
        <a:p>
          <a:endParaRPr lang="ru-RU"/>
        </a:p>
      </dgm:t>
    </dgm:pt>
    <dgm:pt modelId="{A44A645E-2A05-494A-845C-C0EC1EB861DE}" type="pres">
      <dgm:prSet presAssocID="{8EE8D71B-364B-41A2-8474-778761A69B85}" presName="Name0" presStyleCnt="0">
        <dgm:presLayoutVars>
          <dgm:dir val="rev"/>
          <dgm:animLvl val="lvl"/>
          <dgm:resizeHandles val="exact"/>
        </dgm:presLayoutVars>
      </dgm:prSet>
      <dgm:spPr/>
      <dgm:t>
        <a:bodyPr/>
        <a:lstStyle/>
        <a:p>
          <a:endParaRPr lang="ru-RU"/>
        </a:p>
      </dgm:t>
    </dgm:pt>
    <dgm:pt modelId="{3D3C53D0-4532-4AEA-A0C2-88759FFDAE9F}" type="pres">
      <dgm:prSet presAssocID="{624A7E62-B1C0-48D3-B90B-0B5C745A38B3}" presName="boxAndChildren" presStyleCnt="0"/>
      <dgm:spPr/>
    </dgm:pt>
    <dgm:pt modelId="{E3B9BBCE-421E-4111-A537-ED6F2D0BF3DF}" type="pres">
      <dgm:prSet presAssocID="{624A7E62-B1C0-48D3-B90B-0B5C745A38B3}" presName="parentTextBox" presStyleLbl="node1" presStyleIdx="0" presStyleCnt="5" custAng="0" custScaleY="30532"/>
      <dgm:spPr/>
      <dgm:t>
        <a:bodyPr/>
        <a:lstStyle/>
        <a:p>
          <a:endParaRPr lang="en-US"/>
        </a:p>
      </dgm:t>
    </dgm:pt>
    <dgm:pt modelId="{FEEAD4CD-D3CE-41D2-8E3B-EA9BCA0C8FD1}" type="pres">
      <dgm:prSet presAssocID="{46F030C1-EBBC-4602-81F8-F3DE0E1D38AD}" presName="sp" presStyleCnt="0"/>
      <dgm:spPr/>
    </dgm:pt>
    <dgm:pt modelId="{5BEE3370-3FB2-47A7-90C1-330B8EC0322B}" type="pres">
      <dgm:prSet presAssocID="{5B3BCC5D-2219-4DEA-9978-341E3F304938}" presName="arrowAndChildren" presStyleCnt="0"/>
      <dgm:spPr/>
    </dgm:pt>
    <dgm:pt modelId="{6EBED987-95AF-4931-B88F-1A26AC01183D}" type="pres">
      <dgm:prSet presAssocID="{5B3BCC5D-2219-4DEA-9978-341E3F304938}" presName="parentTextArrow" presStyleLbl="node1" presStyleIdx="1" presStyleCnt="5" custScaleY="22852" custLinFactNeighborX="0" custLinFactNeighborY="96"/>
      <dgm:spPr/>
      <dgm:t>
        <a:bodyPr/>
        <a:lstStyle/>
        <a:p>
          <a:endParaRPr lang="en-US"/>
        </a:p>
      </dgm:t>
    </dgm:pt>
    <dgm:pt modelId="{8B9667BA-6E1A-491B-83AD-3655E8B1AD7B}" type="pres">
      <dgm:prSet presAssocID="{6AF51FF2-5B0E-4D05-8FA8-3FE8907EE244}" presName="sp" presStyleCnt="0"/>
      <dgm:spPr/>
    </dgm:pt>
    <dgm:pt modelId="{909BE030-8E72-4DEF-AD92-4820DD3CD8D4}" type="pres">
      <dgm:prSet presAssocID="{9A2D72A2-C52B-4D65-AC78-09426E69EAAB}" presName="arrowAndChildren" presStyleCnt="0"/>
      <dgm:spPr/>
    </dgm:pt>
    <dgm:pt modelId="{DB9C5A84-0771-4D38-85CE-29D8681FAF0F}" type="pres">
      <dgm:prSet presAssocID="{9A2D72A2-C52B-4D65-AC78-09426E69EAAB}" presName="parentTextArrow" presStyleLbl="node1" presStyleIdx="2" presStyleCnt="5" custScaleY="25017"/>
      <dgm:spPr/>
      <dgm:t>
        <a:bodyPr/>
        <a:lstStyle/>
        <a:p>
          <a:endParaRPr lang="ru-RU"/>
        </a:p>
      </dgm:t>
    </dgm:pt>
    <dgm:pt modelId="{31D20C3C-BCD3-45CC-BAB0-ED64B941F08B}" type="pres">
      <dgm:prSet presAssocID="{7AC9D8B6-0328-4832-BEF1-5ACB5F2B7A0A}" presName="sp" presStyleCnt="0"/>
      <dgm:spPr/>
    </dgm:pt>
    <dgm:pt modelId="{1FEEC928-92AE-4F76-ABF3-BFAA6D51EFBD}" type="pres">
      <dgm:prSet presAssocID="{61E3B17B-8A68-43D9-82A8-9FB1FC044C0D}" presName="arrowAndChildren" presStyleCnt="0"/>
      <dgm:spPr/>
    </dgm:pt>
    <dgm:pt modelId="{6351AF00-1506-4DC9-9D83-EDECE571A141}" type="pres">
      <dgm:prSet presAssocID="{61E3B17B-8A68-43D9-82A8-9FB1FC044C0D}" presName="parentTextArrow" presStyleLbl="node1" presStyleIdx="3" presStyleCnt="5" custScaleX="100000" custScaleY="45756" custLinFactNeighborX="-1201"/>
      <dgm:spPr/>
      <dgm:t>
        <a:bodyPr/>
        <a:lstStyle/>
        <a:p>
          <a:endParaRPr lang="en-US"/>
        </a:p>
      </dgm:t>
    </dgm:pt>
    <dgm:pt modelId="{9D62D94C-2F59-4714-921D-9CF35008902B}" type="pres">
      <dgm:prSet presAssocID="{8912D06C-EC21-4DFD-8369-CB8C58985F37}" presName="sp" presStyleCnt="0"/>
      <dgm:spPr/>
    </dgm:pt>
    <dgm:pt modelId="{9271CF64-0907-4379-AE2A-E2E8B242DDC6}" type="pres">
      <dgm:prSet presAssocID="{507A12D7-51AB-497B-ABE7-A0C707FBE702}" presName="arrowAndChildren" presStyleCnt="0"/>
      <dgm:spPr/>
    </dgm:pt>
    <dgm:pt modelId="{21D8516F-C5F1-4C32-A01C-A4A7707B7D42}" type="pres">
      <dgm:prSet presAssocID="{507A12D7-51AB-497B-ABE7-A0C707FBE702}" presName="parentTextArrow" presStyleLbl="node1" presStyleIdx="4" presStyleCnt="5" custScaleY="35527" custLinFactNeighborX="0" custLinFactNeighborY="-11440"/>
      <dgm:spPr/>
      <dgm:t>
        <a:bodyPr/>
        <a:lstStyle/>
        <a:p>
          <a:endParaRPr lang="en-US"/>
        </a:p>
      </dgm:t>
    </dgm:pt>
  </dgm:ptLst>
  <dgm:cxnLst>
    <dgm:cxn modelId="{420AC3C0-568D-472C-89BB-86E39D26C573}" type="presOf" srcId="{5B3BCC5D-2219-4DEA-9978-341E3F304938}" destId="{6EBED987-95AF-4931-B88F-1A26AC01183D}" srcOrd="0" destOrd="0" presId="urn:microsoft.com/office/officeart/2005/8/layout/process4"/>
    <dgm:cxn modelId="{599713BF-D59E-4AE4-9134-4033130728C9}" srcId="{8EE8D71B-364B-41A2-8474-778761A69B85}" destId="{61E3B17B-8A68-43D9-82A8-9FB1FC044C0D}" srcOrd="1" destOrd="0" parTransId="{B0B175D9-5179-4D2D-80EE-7D1E24C7844B}" sibTransId="{7AC9D8B6-0328-4832-BEF1-5ACB5F2B7A0A}"/>
    <dgm:cxn modelId="{BD2C282F-B1B4-467C-A00A-E4386814AA07}" type="presOf" srcId="{8EE8D71B-364B-41A2-8474-778761A69B85}" destId="{A44A645E-2A05-494A-845C-C0EC1EB861DE}" srcOrd="0" destOrd="0" presId="urn:microsoft.com/office/officeart/2005/8/layout/process4"/>
    <dgm:cxn modelId="{EF8A921B-8515-4B22-95EA-06DE8B43CAA8}" srcId="{8EE8D71B-364B-41A2-8474-778761A69B85}" destId="{507A12D7-51AB-497B-ABE7-A0C707FBE702}" srcOrd="0" destOrd="0" parTransId="{467A1858-C609-4EAE-8A89-3D3255377A56}" sibTransId="{8912D06C-EC21-4DFD-8369-CB8C58985F37}"/>
    <dgm:cxn modelId="{4B580032-DEE3-499A-B91A-FA194BF63387}" srcId="{8EE8D71B-364B-41A2-8474-778761A69B85}" destId="{5B3BCC5D-2219-4DEA-9978-341E3F304938}" srcOrd="3" destOrd="0" parTransId="{FD055040-97BB-4D5D-A841-7FE35CA4457D}" sibTransId="{46F030C1-EBBC-4602-81F8-F3DE0E1D38AD}"/>
    <dgm:cxn modelId="{82E02872-BF94-4C45-ABAE-E0292E5907DC}" srcId="{8EE8D71B-364B-41A2-8474-778761A69B85}" destId="{624A7E62-B1C0-48D3-B90B-0B5C745A38B3}" srcOrd="4" destOrd="0" parTransId="{24116CF4-66FC-4946-9854-690D9F5B417B}" sibTransId="{BAC2616C-EE54-49CA-A187-D1CCF392F352}"/>
    <dgm:cxn modelId="{C244D4DB-D36B-4CC1-94FF-2FB4B4CB7786}" srcId="{8EE8D71B-364B-41A2-8474-778761A69B85}" destId="{9A2D72A2-C52B-4D65-AC78-09426E69EAAB}" srcOrd="2" destOrd="0" parTransId="{9CEACF13-6B7B-4E63-8B87-0E68A58E4AFA}" sibTransId="{6AF51FF2-5B0E-4D05-8FA8-3FE8907EE244}"/>
    <dgm:cxn modelId="{DCC875B8-EE93-4507-9776-C77C1C090AF7}" type="presOf" srcId="{624A7E62-B1C0-48D3-B90B-0B5C745A38B3}" destId="{E3B9BBCE-421E-4111-A537-ED6F2D0BF3DF}" srcOrd="0" destOrd="0" presId="urn:microsoft.com/office/officeart/2005/8/layout/process4"/>
    <dgm:cxn modelId="{64C2D7E8-5769-4A10-BE65-5049110AF180}" type="presOf" srcId="{9A2D72A2-C52B-4D65-AC78-09426E69EAAB}" destId="{DB9C5A84-0771-4D38-85CE-29D8681FAF0F}" srcOrd="0" destOrd="0" presId="urn:microsoft.com/office/officeart/2005/8/layout/process4"/>
    <dgm:cxn modelId="{A5F073C5-9AA9-442C-9F59-A6A2F4017D96}" type="presOf" srcId="{61E3B17B-8A68-43D9-82A8-9FB1FC044C0D}" destId="{6351AF00-1506-4DC9-9D83-EDECE571A141}" srcOrd="0" destOrd="0" presId="urn:microsoft.com/office/officeart/2005/8/layout/process4"/>
    <dgm:cxn modelId="{101F75E9-45A9-47F9-A475-6176AF2E5006}" type="presOf" srcId="{507A12D7-51AB-497B-ABE7-A0C707FBE702}" destId="{21D8516F-C5F1-4C32-A01C-A4A7707B7D42}" srcOrd="0" destOrd="0" presId="urn:microsoft.com/office/officeart/2005/8/layout/process4"/>
    <dgm:cxn modelId="{5C701DAC-F713-43C8-9B0F-FDBF0E98FBB3}" type="presParOf" srcId="{A44A645E-2A05-494A-845C-C0EC1EB861DE}" destId="{3D3C53D0-4532-4AEA-A0C2-88759FFDAE9F}" srcOrd="0" destOrd="0" presId="urn:microsoft.com/office/officeart/2005/8/layout/process4"/>
    <dgm:cxn modelId="{5905CBFD-44B9-4B89-98C4-8077684F22F2}" type="presParOf" srcId="{3D3C53D0-4532-4AEA-A0C2-88759FFDAE9F}" destId="{E3B9BBCE-421E-4111-A537-ED6F2D0BF3DF}" srcOrd="0" destOrd="0" presId="urn:microsoft.com/office/officeart/2005/8/layout/process4"/>
    <dgm:cxn modelId="{3CA198ED-7FA9-4B98-96A2-3BC72A2C9F9E}" type="presParOf" srcId="{A44A645E-2A05-494A-845C-C0EC1EB861DE}" destId="{FEEAD4CD-D3CE-41D2-8E3B-EA9BCA0C8FD1}" srcOrd="1" destOrd="0" presId="urn:microsoft.com/office/officeart/2005/8/layout/process4"/>
    <dgm:cxn modelId="{7DDBF6EF-22A3-440E-9B09-BF4EBB808002}" type="presParOf" srcId="{A44A645E-2A05-494A-845C-C0EC1EB861DE}" destId="{5BEE3370-3FB2-47A7-90C1-330B8EC0322B}" srcOrd="2" destOrd="0" presId="urn:microsoft.com/office/officeart/2005/8/layout/process4"/>
    <dgm:cxn modelId="{2B789898-6DB8-49AB-B7AE-9585870D87B5}" type="presParOf" srcId="{5BEE3370-3FB2-47A7-90C1-330B8EC0322B}" destId="{6EBED987-95AF-4931-B88F-1A26AC01183D}" srcOrd="0" destOrd="0" presId="urn:microsoft.com/office/officeart/2005/8/layout/process4"/>
    <dgm:cxn modelId="{8EC90D71-3B2E-4164-B064-92B1B9C48F57}" type="presParOf" srcId="{A44A645E-2A05-494A-845C-C0EC1EB861DE}" destId="{8B9667BA-6E1A-491B-83AD-3655E8B1AD7B}" srcOrd="3" destOrd="0" presId="urn:microsoft.com/office/officeart/2005/8/layout/process4"/>
    <dgm:cxn modelId="{F2BBB927-8399-4352-A96A-D7B9DACEA0D4}" type="presParOf" srcId="{A44A645E-2A05-494A-845C-C0EC1EB861DE}" destId="{909BE030-8E72-4DEF-AD92-4820DD3CD8D4}" srcOrd="4" destOrd="0" presId="urn:microsoft.com/office/officeart/2005/8/layout/process4"/>
    <dgm:cxn modelId="{A9E82E94-65FB-4E0C-B7E9-D1E88BE68A44}" type="presParOf" srcId="{909BE030-8E72-4DEF-AD92-4820DD3CD8D4}" destId="{DB9C5A84-0771-4D38-85CE-29D8681FAF0F}" srcOrd="0" destOrd="0" presId="urn:microsoft.com/office/officeart/2005/8/layout/process4"/>
    <dgm:cxn modelId="{6B600AD7-6803-4595-96BF-AE4FDE71303A}" type="presParOf" srcId="{A44A645E-2A05-494A-845C-C0EC1EB861DE}" destId="{31D20C3C-BCD3-45CC-BAB0-ED64B941F08B}" srcOrd="5" destOrd="0" presId="urn:microsoft.com/office/officeart/2005/8/layout/process4"/>
    <dgm:cxn modelId="{1FEAABEF-DBD8-4DFC-80ED-68370D689EF8}" type="presParOf" srcId="{A44A645E-2A05-494A-845C-C0EC1EB861DE}" destId="{1FEEC928-92AE-4F76-ABF3-BFAA6D51EFBD}" srcOrd="6" destOrd="0" presId="urn:microsoft.com/office/officeart/2005/8/layout/process4"/>
    <dgm:cxn modelId="{55F7E9BF-9C8D-4A18-BDD8-86CD70D6AB77}" type="presParOf" srcId="{1FEEC928-92AE-4F76-ABF3-BFAA6D51EFBD}" destId="{6351AF00-1506-4DC9-9D83-EDECE571A141}" srcOrd="0" destOrd="0" presId="urn:microsoft.com/office/officeart/2005/8/layout/process4"/>
    <dgm:cxn modelId="{200FA498-C5FD-46C3-BCDE-26A93076C4B0}" type="presParOf" srcId="{A44A645E-2A05-494A-845C-C0EC1EB861DE}" destId="{9D62D94C-2F59-4714-921D-9CF35008902B}" srcOrd="7" destOrd="0" presId="urn:microsoft.com/office/officeart/2005/8/layout/process4"/>
    <dgm:cxn modelId="{F7DA8B1E-B504-4B3C-B670-81AF2A93284D}" type="presParOf" srcId="{A44A645E-2A05-494A-845C-C0EC1EB861DE}" destId="{9271CF64-0907-4379-AE2A-E2E8B242DDC6}" srcOrd="8" destOrd="0" presId="urn:microsoft.com/office/officeart/2005/8/layout/process4"/>
    <dgm:cxn modelId="{DBE83B4F-1B6E-4972-A272-5E34B64B2592}" type="presParOf" srcId="{9271CF64-0907-4379-AE2A-E2E8B242DDC6}" destId="{21D8516F-C5F1-4C32-A01C-A4A7707B7D4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EFB7E6-492E-43AB-9C00-1CFE7C74481A}" type="doc">
      <dgm:prSet loTypeId="urn:microsoft.com/office/officeart/2005/8/layout/vProcess5" loCatId="process" qsTypeId="urn:microsoft.com/office/officeart/2005/8/quickstyle/simple1" qsCatId="simple" csTypeId="urn:microsoft.com/office/officeart/2005/8/colors/accent1_5" csCatId="accent1" phldr="1"/>
      <dgm:spPr/>
    </dgm:pt>
    <dgm:pt modelId="{A5BA44C8-D3D4-4CBC-ACCC-99195B3C7268}">
      <dgm:prSet phldrT="[Text]"/>
      <dgm:spPr/>
      <dgm:t>
        <a:bodyPr/>
        <a:lstStyle/>
        <a:p>
          <a:r>
            <a:rPr lang="ro-RO" b="0" dirty="0" smtClean="0">
              <a:solidFill>
                <a:schemeClr val="tx1">
                  <a:lumMod val="95000"/>
                  <a:lumOff val="5000"/>
                </a:schemeClr>
              </a:solidFill>
              <a:latin typeface="Times New Roman" pitchFamily="18" charset="0"/>
              <a:cs typeface="Times New Roman" pitchFamily="18" charset="0"/>
            </a:rPr>
            <a:t>Operatorul (nivel de regiune, raion, municipiu, oraș) determină și prezintă la ANRE  cererea de avizare </a:t>
          </a:r>
          <a:r>
            <a:rPr lang="ro-RO" b="0" dirty="0" smtClean="0">
              <a:solidFill>
                <a:schemeClr val="tx1">
                  <a:lumMod val="95000"/>
                  <a:lumOff val="5000"/>
                </a:schemeClr>
              </a:solidFill>
              <a:latin typeface="Times New Roman" pitchFamily="18" charset="0"/>
              <a:cs typeface="Times New Roman" pitchFamily="18" charset="0"/>
            </a:rPr>
            <a:t>a cheltuielilor de bază, a </a:t>
          </a:r>
          <a:r>
            <a:rPr lang="ro-RO" b="0" dirty="0" smtClean="0">
              <a:solidFill>
                <a:schemeClr val="tx1">
                  <a:lumMod val="95000"/>
                  <a:lumOff val="5000"/>
                </a:schemeClr>
              </a:solidFill>
              <a:latin typeface="Times New Roman" pitchFamily="18" charset="0"/>
              <a:cs typeface="Times New Roman" pitchFamily="18" charset="0"/>
            </a:rPr>
            <a:t>tarifelor pentru apa potabilă și/sau canalizare</a:t>
          </a:r>
          <a:endParaRPr lang="en-US" b="0" dirty="0">
            <a:solidFill>
              <a:schemeClr val="tx1">
                <a:lumMod val="95000"/>
                <a:lumOff val="5000"/>
              </a:schemeClr>
            </a:solidFill>
            <a:latin typeface="Times New Roman" pitchFamily="18" charset="0"/>
            <a:cs typeface="Times New Roman" pitchFamily="18" charset="0"/>
          </a:endParaRPr>
        </a:p>
      </dgm:t>
    </dgm:pt>
    <dgm:pt modelId="{186634EA-B764-4E07-94E6-060BB1190E10}" type="parTrans" cxnId="{607FACB2-C281-429B-AD88-0F9763E6F6EA}">
      <dgm:prSet/>
      <dgm:spPr/>
      <dgm:t>
        <a:bodyPr/>
        <a:lstStyle/>
        <a:p>
          <a:endParaRPr lang="en-US" b="0">
            <a:solidFill>
              <a:schemeClr val="tx1">
                <a:lumMod val="95000"/>
                <a:lumOff val="5000"/>
              </a:schemeClr>
            </a:solidFill>
            <a:latin typeface="Times New Roman" pitchFamily="18" charset="0"/>
            <a:cs typeface="Times New Roman" pitchFamily="18" charset="0"/>
          </a:endParaRPr>
        </a:p>
      </dgm:t>
    </dgm:pt>
    <dgm:pt modelId="{1AE49ED6-F019-44F3-B2E6-C002D85318E9}" type="sibTrans" cxnId="{607FACB2-C281-429B-AD88-0F9763E6F6EA}">
      <dgm:prSet/>
      <dgm:spPr/>
      <dgm:t>
        <a:bodyPr/>
        <a:lstStyle/>
        <a:p>
          <a:endParaRPr lang="en-US" b="0">
            <a:solidFill>
              <a:schemeClr val="tx1">
                <a:lumMod val="95000"/>
                <a:lumOff val="5000"/>
              </a:schemeClr>
            </a:solidFill>
            <a:latin typeface="Times New Roman" pitchFamily="18" charset="0"/>
            <a:cs typeface="Times New Roman" pitchFamily="18" charset="0"/>
          </a:endParaRPr>
        </a:p>
      </dgm:t>
    </dgm:pt>
    <dgm:pt modelId="{38F039B2-6822-4A38-B942-97F0D20AA7B4}">
      <dgm:prSet phldrT="[Text]"/>
      <dgm:spPr/>
      <dgm:t>
        <a:bodyPr/>
        <a:lstStyle/>
        <a:p>
          <a:r>
            <a:rPr lang="ro-RO" b="0" dirty="0" smtClean="0">
              <a:solidFill>
                <a:schemeClr val="tx1">
                  <a:lumMod val="95000"/>
                  <a:lumOff val="5000"/>
                </a:schemeClr>
              </a:solidFill>
              <a:latin typeface="Times New Roman" pitchFamily="18" charset="0"/>
              <a:cs typeface="Times New Roman" pitchFamily="18" charset="0"/>
            </a:rPr>
            <a:t>ANRE </a:t>
          </a:r>
          <a:r>
            <a:rPr lang="ro-RO" b="0" dirty="0" smtClean="0">
              <a:solidFill>
                <a:schemeClr val="tx1">
                  <a:lumMod val="95000"/>
                  <a:lumOff val="5000"/>
                </a:schemeClr>
              </a:solidFill>
              <a:latin typeface="Times New Roman" pitchFamily="18" charset="0"/>
              <a:cs typeface="Times New Roman" pitchFamily="18" charset="0"/>
            </a:rPr>
            <a:t>în 180 zile calendaristice - pentru cheltuielile de bază sau în </a:t>
          </a:r>
          <a:r>
            <a:rPr lang="ro-RO" b="0" dirty="0" smtClean="0">
              <a:solidFill>
                <a:schemeClr val="tx1">
                  <a:lumMod val="95000"/>
                  <a:lumOff val="5000"/>
                </a:schemeClr>
              </a:solidFill>
              <a:latin typeface="Times New Roman" pitchFamily="18" charset="0"/>
              <a:cs typeface="Times New Roman" pitchFamily="18" charset="0"/>
            </a:rPr>
            <a:t>60 zile </a:t>
          </a:r>
          <a:r>
            <a:rPr lang="ro-RO" b="0" dirty="0" smtClean="0">
              <a:solidFill>
                <a:schemeClr val="tx1">
                  <a:lumMod val="95000"/>
                  <a:lumOff val="5000"/>
                </a:schemeClr>
              </a:solidFill>
              <a:latin typeface="Times New Roman" pitchFamily="18" charset="0"/>
              <a:cs typeface="Times New Roman" pitchFamily="18" charset="0"/>
            </a:rPr>
            <a:t>calendaristice – pentru tarife </a:t>
          </a:r>
          <a:r>
            <a:rPr lang="ro-RO" b="0" dirty="0" smtClean="0">
              <a:solidFill>
                <a:schemeClr val="tx1">
                  <a:lumMod val="95000"/>
                  <a:lumOff val="5000"/>
                </a:schemeClr>
              </a:solidFill>
              <a:latin typeface="Times New Roman" pitchFamily="18" charset="0"/>
              <a:cs typeface="Times New Roman" pitchFamily="18" charset="0"/>
            </a:rPr>
            <a:t>de la primirea cererii, însoțită de materialele justificative, examinează materialele prezentate </a:t>
          </a:r>
          <a:endParaRPr lang="en-US" b="0" dirty="0">
            <a:solidFill>
              <a:schemeClr val="tx1">
                <a:lumMod val="95000"/>
                <a:lumOff val="5000"/>
              </a:schemeClr>
            </a:solidFill>
            <a:latin typeface="Times New Roman" pitchFamily="18" charset="0"/>
            <a:cs typeface="Times New Roman" pitchFamily="18" charset="0"/>
          </a:endParaRPr>
        </a:p>
      </dgm:t>
    </dgm:pt>
    <dgm:pt modelId="{7410A0B1-0077-44AD-956C-344F89E2B755}" type="parTrans" cxnId="{08B227A0-B1E3-408C-B666-E8D863B782E9}">
      <dgm:prSet/>
      <dgm:spPr/>
      <dgm:t>
        <a:bodyPr/>
        <a:lstStyle/>
        <a:p>
          <a:endParaRPr lang="en-US" b="0">
            <a:solidFill>
              <a:schemeClr val="tx1">
                <a:lumMod val="95000"/>
                <a:lumOff val="5000"/>
              </a:schemeClr>
            </a:solidFill>
            <a:latin typeface="Times New Roman" pitchFamily="18" charset="0"/>
            <a:cs typeface="Times New Roman" pitchFamily="18" charset="0"/>
          </a:endParaRPr>
        </a:p>
      </dgm:t>
    </dgm:pt>
    <dgm:pt modelId="{96F5FA6E-A9F7-45BB-8055-C2A4259856C6}" type="sibTrans" cxnId="{08B227A0-B1E3-408C-B666-E8D863B782E9}">
      <dgm:prSet/>
      <dgm:spPr/>
      <dgm:t>
        <a:bodyPr/>
        <a:lstStyle/>
        <a:p>
          <a:endParaRPr lang="en-US" b="0">
            <a:solidFill>
              <a:schemeClr val="tx1">
                <a:lumMod val="95000"/>
                <a:lumOff val="5000"/>
              </a:schemeClr>
            </a:solidFill>
            <a:latin typeface="Times New Roman" pitchFamily="18" charset="0"/>
            <a:cs typeface="Times New Roman" pitchFamily="18" charset="0"/>
          </a:endParaRPr>
        </a:p>
      </dgm:t>
    </dgm:pt>
    <dgm:pt modelId="{2ACD5723-0100-41B3-A936-7265A67C7B50}">
      <dgm:prSet phldrT="[Text]"/>
      <dgm:spPr/>
      <dgm:t>
        <a:bodyPr/>
        <a:lstStyle/>
        <a:p>
          <a:r>
            <a:rPr lang="ro-RO" b="0" dirty="0" smtClean="0">
              <a:solidFill>
                <a:schemeClr val="tx1">
                  <a:lumMod val="95000"/>
                  <a:lumOff val="5000"/>
                </a:schemeClr>
              </a:solidFill>
              <a:latin typeface="Times New Roman" pitchFamily="18" charset="0"/>
              <a:cs typeface="Times New Roman" pitchFamily="18" charset="0"/>
            </a:rPr>
            <a:t>ANRE emite către consiliul local avizul privind </a:t>
          </a:r>
          <a:r>
            <a:rPr lang="ro-RO" b="0" dirty="0" smtClean="0">
              <a:solidFill>
                <a:schemeClr val="tx1">
                  <a:lumMod val="95000"/>
                  <a:lumOff val="5000"/>
                </a:schemeClr>
              </a:solidFill>
              <a:latin typeface="Times New Roman" pitchFamily="18" charset="0"/>
              <a:cs typeface="Times New Roman" pitchFamily="18" charset="0"/>
            </a:rPr>
            <a:t>cuantumul cheltuielilor de bază, </a:t>
          </a:r>
          <a:r>
            <a:rPr lang="ro-RO" b="0" dirty="0" smtClean="0">
              <a:solidFill>
                <a:schemeClr val="tx1">
                  <a:lumMod val="95000"/>
                  <a:lumOff val="5000"/>
                </a:schemeClr>
              </a:solidFill>
              <a:latin typeface="Times New Roman" pitchFamily="18" charset="0"/>
              <a:cs typeface="Times New Roman" pitchFamily="18" charset="0"/>
            </a:rPr>
            <a:t>tarifelor pentru apa potabilă și/sau canalizare necesar de a fi aprobate</a:t>
          </a:r>
          <a:endParaRPr lang="en-US" b="0" dirty="0">
            <a:solidFill>
              <a:schemeClr val="tx1">
                <a:lumMod val="95000"/>
                <a:lumOff val="5000"/>
              </a:schemeClr>
            </a:solidFill>
            <a:latin typeface="Times New Roman" pitchFamily="18" charset="0"/>
            <a:cs typeface="Times New Roman" pitchFamily="18" charset="0"/>
          </a:endParaRPr>
        </a:p>
      </dgm:t>
    </dgm:pt>
    <dgm:pt modelId="{2CB10ED4-4844-4D5C-A2ED-8956AD2070EB}" type="parTrans" cxnId="{44AB0DE7-204A-4C60-8100-1E46D90CEC09}">
      <dgm:prSet/>
      <dgm:spPr/>
      <dgm:t>
        <a:bodyPr/>
        <a:lstStyle/>
        <a:p>
          <a:endParaRPr lang="en-US" b="0">
            <a:solidFill>
              <a:schemeClr val="tx1">
                <a:lumMod val="95000"/>
                <a:lumOff val="5000"/>
              </a:schemeClr>
            </a:solidFill>
            <a:latin typeface="Times New Roman" pitchFamily="18" charset="0"/>
            <a:cs typeface="Times New Roman" pitchFamily="18" charset="0"/>
          </a:endParaRPr>
        </a:p>
      </dgm:t>
    </dgm:pt>
    <dgm:pt modelId="{28EE491B-E2B4-4208-AEB9-EAA3EAE01C55}" type="sibTrans" cxnId="{44AB0DE7-204A-4C60-8100-1E46D90CEC09}">
      <dgm:prSet/>
      <dgm:spPr/>
      <dgm:t>
        <a:bodyPr/>
        <a:lstStyle/>
        <a:p>
          <a:endParaRPr lang="en-US" b="0">
            <a:solidFill>
              <a:schemeClr val="tx1">
                <a:lumMod val="95000"/>
                <a:lumOff val="5000"/>
              </a:schemeClr>
            </a:solidFill>
            <a:latin typeface="Times New Roman" pitchFamily="18" charset="0"/>
            <a:cs typeface="Times New Roman" pitchFamily="18" charset="0"/>
          </a:endParaRPr>
        </a:p>
      </dgm:t>
    </dgm:pt>
    <dgm:pt modelId="{4A39AD25-A674-4AD4-ADF7-C7FEB45EAC4B}">
      <dgm:prSet/>
      <dgm:spPr/>
      <dgm:t>
        <a:bodyPr/>
        <a:lstStyle/>
        <a:p>
          <a:r>
            <a:rPr lang="ro-RO" b="0" dirty="0" smtClean="0">
              <a:solidFill>
                <a:schemeClr val="tx1">
                  <a:lumMod val="95000"/>
                  <a:lumOff val="5000"/>
                </a:schemeClr>
              </a:solidFill>
              <a:latin typeface="Times New Roman" pitchFamily="18" charset="0"/>
              <a:cs typeface="Times New Roman" pitchFamily="18" charset="0"/>
            </a:rPr>
            <a:t>Consiliul local în termen de 60 de zile calendaristice </a:t>
          </a:r>
          <a:r>
            <a:rPr lang="ro-RO" b="0" dirty="0" smtClean="0">
              <a:solidFill>
                <a:schemeClr val="tx1">
                  <a:lumMod val="95000"/>
                  <a:lumOff val="5000"/>
                </a:schemeClr>
              </a:solidFill>
              <a:latin typeface="Times New Roman" pitchFamily="18" charset="0"/>
              <a:cs typeface="Times New Roman" pitchFamily="18" charset="0"/>
            </a:rPr>
            <a:t>aprobă cheltuielile de bază, </a:t>
          </a:r>
          <a:r>
            <a:rPr lang="ro-RO" b="0" dirty="0" smtClean="0">
              <a:solidFill>
                <a:schemeClr val="tx1">
                  <a:lumMod val="95000"/>
                  <a:lumOff val="5000"/>
                </a:schemeClr>
              </a:solidFill>
              <a:latin typeface="Times New Roman" pitchFamily="18" charset="0"/>
              <a:cs typeface="Times New Roman" pitchFamily="18" charset="0"/>
            </a:rPr>
            <a:t>tarifele pentru apa potabilă și/sau canalizare</a:t>
          </a:r>
          <a:endParaRPr lang="en-US" b="0" dirty="0">
            <a:solidFill>
              <a:schemeClr val="tx1">
                <a:lumMod val="95000"/>
                <a:lumOff val="5000"/>
              </a:schemeClr>
            </a:solidFill>
            <a:latin typeface="Times New Roman" pitchFamily="18" charset="0"/>
            <a:cs typeface="Times New Roman" pitchFamily="18" charset="0"/>
          </a:endParaRPr>
        </a:p>
      </dgm:t>
    </dgm:pt>
    <dgm:pt modelId="{2DDEA4CC-D2E1-4413-9DEA-18AC25594B50}" type="parTrans" cxnId="{B0957786-FA95-4FE6-B6AA-83CE605FDBE9}">
      <dgm:prSet/>
      <dgm:spPr/>
      <dgm:t>
        <a:bodyPr/>
        <a:lstStyle/>
        <a:p>
          <a:endParaRPr lang="en-US" b="0">
            <a:solidFill>
              <a:schemeClr val="tx1">
                <a:lumMod val="95000"/>
                <a:lumOff val="5000"/>
              </a:schemeClr>
            </a:solidFill>
            <a:latin typeface="Times New Roman" pitchFamily="18" charset="0"/>
            <a:cs typeface="Times New Roman" pitchFamily="18" charset="0"/>
          </a:endParaRPr>
        </a:p>
      </dgm:t>
    </dgm:pt>
    <dgm:pt modelId="{4513A563-514F-4C83-92BC-F010121F2FA0}" type="sibTrans" cxnId="{B0957786-FA95-4FE6-B6AA-83CE605FDBE9}">
      <dgm:prSet/>
      <dgm:spPr/>
      <dgm:t>
        <a:bodyPr/>
        <a:lstStyle/>
        <a:p>
          <a:endParaRPr lang="en-US" b="0">
            <a:solidFill>
              <a:schemeClr val="tx1">
                <a:lumMod val="95000"/>
                <a:lumOff val="5000"/>
              </a:schemeClr>
            </a:solidFill>
            <a:latin typeface="Times New Roman" pitchFamily="18" charset="0"/>
            <a:cs typeface="Times New Roman" pitchFamily="18" charset="0"/>
          </a:endParaRPr>
        </a:p>
      </dgm:t>
    </dgm:pt>
    <dgm:pt modelId="{BBBEB9F1-C274-4B05-B151-7176AE1D0805}">
      <dgm:prSet/>
      <dgm:spPr/>
      <dgm:t>
        <a:bodyPr/>
        <a:lstStyle/>
        <a:p>
          <a:r>
            <a:rPr lang="ro-RO" b="0" dirty="0" smtClean="0">
              <a:solidFill>
                <a:schemeClr val="tx1">
                  <a:lumMod val="95000"/>
                  <a:lumOff val="5000"/>
                </a:schemeClr>
              </a:solidFill>
              <a:latin typeface="Times New Roman" pitchFamily="18" charset="0"/>
              <a:cs typeface="Times New Roman" pitchFamily="18" charset="0"/>
            </a:rPr>
            <a:t>În cazul în care consiliul local nu va </a:t>
          </a:r>
          <a:r>
            <a:rPr lang="ro-RO" b="0" dirty="0" smtClean="0">
              <a:solidFill>
                <a:schemeClr val="tx1">
                  <a:lumMod val="95000"/>
                  <a:lumOff val="5000"/>
                </a:schemeClr>
              </a:solidFill>
              <a:latin typeface="Times New Roman" pitchFamily="18" charset="0"/>
              <a:cs typeface="Times New Roman" pitchFamily="18" charset="0"/>
            </a:rPr>
            <a:t>aproba cheltuielile de bază, </a:t>
          </a:r>
          <a:r>
            <a:rPr lang="ro-RO" b="0" dirty="0" smtClean="0">
              <a:solidFill>
                <a:schemeClr val="tx1">
                  <a:lumMod val="95000"/>
                  <a:lumOff val="5000"/>
                </a:schemeClr>
              </a:solidFill>
              <a:latin typeface="Times New Roman" pitchFamily="18" charset="0"/>
              <a:cs typeface="Times New Roman" pitchFamily="18" charset="0"/>
            </a:rPr>
            <a:t>tarifele pentru apa potabilă și/sau canalizare, operatorul se va adresa la ANRE, care în 15 zile calendaristice aproba și publică în MO tarifele avizate anterior</a:t>
          </a:r>
          <a:endParaRPr lang="en-US" b="0" dirty="0">
            <a:solidFill>
              <a:schemeClr val="tx1">
                <a:lumMod val="95000"/>
                <a:lumOff val="5000"/>
              </a:schemeClr>
            </a:solidFill>
            <a:latin typeface="Times New Roman" pitchFamily="18" charset="0"/>
            <a:cs typeface="Times New Roman" pitchFamily="18" charset="0"/>
          </a:endParaRPr>
        </a:p>
      </dgm:t>
    </dgm:pt>
    <dgm:pt modelId="{F8BAA54F-9A64-46B4-AC1E-E39FC16E68D7}" type="parTrans" cxnId="{C869589F-9624-44AA-AFC1-1F17F1762C1E}">
      <dgm:prSet/>
      <dgm:spPr/>
      <dgm:t>
        <a:bodyPr/>
        <a:lstStyle/>
        <a:p>
          <a:endParaRPr lang="en-US" b="0">
            <a:solidFill>
              <a:schemeClr val="tx1">
                <a:lumMod val="95000"/>
                <a:lumOff val="5000"/>
              </a:schemeClr>
            </a:solidFill>
            <a:latin typeface="Times New Roman" pitchFamily="18" charset="0"/>
            <a:cs typeface="Times New Roman" pitchFamily="18" charset="0"/>
          </a:endParaRPr>
        </a:p>
      </dgm:t>
    </dgm:pt>
    <dgm:pt modelId="{1370DC1C-389C-45F7-96E2-65A82CC6355C}" type="sibTrans" cxnId="{C869589F-9624-44AA-AFC1-1F17F1762C1E}">
      <dgm:prSet/>
      <dgm:spPr/>
      <dgm:t>
        <a:bodyPr/>
        <a:lstStyle/>
        <a:p>
          <a:endParaRPr lang="en-US" b="0">
            <a:solidFill>
              <a:schemeClr val="tx1">
                <a:lumMod val="95000"/>
                <a:lumOff val="5000"/>
              </a:schemeClr>
            </a:solidFill>
            <a:latin typeface="Times New Roman" pitchFamily="18" charset="0"/>
            <a:cs typeface="Times New Roman" pitchFamily="18" charset="0"/>
          </a:endParaRPr>
        </a:p>
      </dgm:t>
    </dgm:pt>
    <dgm:pt modelId="{CD99D9DC-4555-41ED-8B19-4A11029C66E0}" type="pres">
      <dgm:prSet presAssocID="{85EFB7E6-492E-43AB-9C00-1CFE7C74481A}" presName="outerComposite" presStyleCnt="0">
        <dgm:presLayoutVars>
          <dgm:chMax val="5"/>
          <dgm:dir/>
          <dgm:resizeHandles val="exact"/>
        </dgm:presLayoutVars>
      </dgm:prSet>
      <dgm:spPr/>
    </dgm:pt>
    <dgm:pt modelId="{BC4A59E2-E385-4A19-BD6C-22AA231C7988}" type="pres">
      <dgm:prSet presAssocID="{85EFB7E6-492E-43AB-9C00-1CFE7C74481A}" presName="dummyMaxCanvas" presStyleCnt="0">
        <dgm:presLayoutVars/>
      </dgm:prSet>
      <dgm:spPr/>
    </dgm:pt>
    <dgm:pt modelId="{E159A8BF-521C-45AB-BC97-629A7A4DD1F5}" type="pres">
      <dgm:prSet presAssocID="{85EFB7E6-492E-43AB-9C00-1CFE7C74481A}" presName="FiveNodes_1" presStyleLbl="node1" presStyleIdx="0" presStyleCnt="5">
        <dgm:presLayoutVars>
          <dgm:bulletEnabled val="1"/>
        </dgm:presLayoutVars>
      </dgm:prSet>
      <dgm:spPr/>
      <dgm:t>
        <a:bodyPr/>
        <a:lstStyle/>
        <a:p>
          <a:endParaRPr lang="en-US"/>
        </a:p>
      </dgm:t>
    </dgm:pt>
    <dgm:pt modelId="{A2DE2CBB-8979-424F-9320-2E1EEB57354C}" type="pres">
      <dgm:prSet presAssocID="{85EFB7E6-492E-43AB-9C00-1CFE7C74481A}" presName="FiveNodes_2" presStyleLbl="node1" presStyleIdx="1" presStyleCnt="5">
        <dgm:presLayoutVars>
          <dgm:bulletEnabled val="1"/>
        </dgm:presLayoutVars>
      </dgm:prSet>
      <dgm:spPr/>
      <dgm:t>
        <a:bodyPr/>
        <a:lstStyle/>
        <a:p>
          <a:endParaRPr lang="en-US"/>
        </a:p>
      </dgm:t>
    </dgm:pt>
    <dgm:pt modelId="{0C04A8D7-2363-491C-B279-384F568DCD80}" type="pres">
      <dgm:prSet presAssocID="{85EFB7E6-492E-43AB-9C00-1CFE7C74481A}" presName="FiveNodes_3" presStyleLbl="node1" presStyleIdx="2" presStyleCnt="5">
        <dgm:presLayoutVars>
          <dgm:bulletEnabled val="1"/>
        </dgm:presLayoutVars>
      </dgm:prSet>
      <dgm:spPr/>
      <dgm:t>
        <a:bodyPr/>
        <a:lstStyle/>
        <a:p>
          <a:endParaRPr lang="en-US"/>
        </a:p>
      </dgm:t>
    </dgm:pt>
    <dgm:pt modelId="{B2E623D0-FF5E-4BDD-B795-708B9B706D27}" type="pres">
      <dgm:prSet presAssocID="{85EFB7E6-492E-43AB-9C00-1CFE7C74481A}" presName="FiveNodes_4" presStyleLbl="node1" presStyleIdx="3" presStyleCnt="5">
        <dgm:presLayoutVars>
          <dgm:bulletEnabled val="1"/>
        </dgm:presLayoutVars>
      </dgm:prSet>
      <dgm:spPr/>
      <dgm:t>
        <a:bodyPr/>
        <a:lstStyle/>
        <a:p>
          <a:endParaRPr lang="en-US"/>
        </a:p>
      </dgm:t>
    </dgm:pt>
    <dgm:pt modelId="{19DCB9E0-F6B5-442C-ACFE-863CFC9A48BA}" type="pres">
      <dgm:prSet presAssocID="{85EFB7E6-492E-43AB-9C00-1CFE7C74481A}" presName="FiveNodes_5" presStyleLbl="node1" presStyleIdx="4" presStyleCnt="5" custScaleX="104933" custLinFactNeighborX="100" custLinFactNeighborY="3382">
        <dgm:presLayoutVars>
          <dgm:bulletEnabled val="1"/>
        </dgm:presLayoutVars>
      </dgm:prSet>
      <dgm:spPr/>
      <dgm:t>
        <a:bodyPr/>
        <a:lstStyle/>
        <a:p>
          <a:endParaRPr lang="en-US"/>
        </a:p>
      </dgm:t>
    </dgm:pt>
    <dgm:pt modelId="{01EA80CF-B455-49ED-BB5D-2D0B634C5A4D}" type="pres">
      <dgm:prSet presAssocID="{85EFB7E6-492E-43AB-9C00-1CFE7C74481A}" presName="FiveConn_1-2" presStyleLbl="fgAccFollowNode1" presStyleIdx="0" presStyleCnt="4">
        <dgm:presLayoutVars>
          <dgm:bulletEnabled val="1"/>
        </dgm:presLayoutVars>
      </dgm:prSet>
      <dgm:spPr/>
      <dgm:t>
        <a:bodyPr/>
        <a:lstStyle/>
        <a:p>
          <a:endParaRPr lang="en-US"/>
        </a:p>
      </dgm:t>
    </dgm:pt>
    <dgm:pt modelId="{95398625-2575-4DE1-9B6B-66B9ABD08D71}" type="pres">
      <dgm:prSet presAssocID="{85EFB7E6-492E-43AB-9C00-1CFE7C74481A}" presName="FiveConn_2-3" presStyleLbl="fgAccFollowNode1" presStyleIdx="1" presStyleCnt="4">
        <dgm:presLayoutVars>
          <dgm:bulletEnabled val="1"/>
        </dgm:presLayoutVars>
      </dgm:prSet>
      <dgm:spPr/>
      <dgm:t>
        <a:bodyPr/>
        <a:lstStyle/>
        <a:p>
          <a:endParaRPr lang="en-US"/>
        </a:p>
      </dgm:t>
    </dgm:pt>
    <dgm:pt modelId="{1DC5C50C-B57F-49BC-9590-22F079626803}" type="pres">
      <dgm:prSet presAssocID="{85EFB7E6-492E-43AB-9C00-1CFE7C74481A}" presName="FiveConn_3-4" presStyleLbl="fgAccFollowNode1" presStyleIdx="2" presStyleCnt="4">
        <dgm:presLayoutVars>
          <dgm:bulletEnabled val="1"/>
        </dgm:presLayoutVars>
      </dgm:prSet>
      <dgm:spPr/>
      <dgm:t>
        <a:bodyPr/>
        <a:lstStyle/>
        <a:p>
          <a:endParaRPr lang="en-US"/>
        </a:p>
      </dgm:t>
    </dgm:pt>
    <dgm:pt modelId="{D919FE0D-2F92-48F3-8BF5-5995BD5EFB09}" type="pres">
      <dgm:prSet presAssocID="{85EFB7E6-492E-43AB-9C00-1CFE7C74481A}" presName="FiveConn_4-5" presStyleLbl="fgAccFollowNode1" presStyleIdx="3" presStyleCnt="4">
        <dgm:presLayoutVars>
          <dgm:bulletEnabled val="1"/>
        </dgm:presLayoutVars>
      </dgm:prSet>
      <dgm:spPr/>
      <dgm:t>
        <a:bodyPr/>
        <a:lstStyle/>
        <a:p>
          <a:endParaRPr lang="en-US"/>
        </a:p>
      </dgm:t>
    </dgm:pt>
    <dgm:pt modelId="{2D68A47C-810A-4804-97D0-D9335C3C8546}" type="pres">
      <dgm:prSet presAssocID="{85EFB7E6-492E-43AB-9C00-1CFE7C74481A}" presName="FiveNodes_1_text" presStyleLbl="node1" presStyleIdx="4" presStyleCnt="5">
        <dgm:presLayoutVars>
          <dgm:bulletEnabled val="1"/>
        </dgm:presLayoutVars>
      </dgm:prSet>
      <dgm:spPr/>
      <dgm:t>
        <a:bodyPr/>
        <a:lstStyle/>
        <a:p>
          <a:endParaRPr lang="en-US"/>
        </a:p>
      </dgm:t>
    </dgm:pt>
    <dgm:pt modelId="{8EC68B3D-96A2-40DD-B652-5FF39C7AF207}" type="pres">
      <dgm:prSet presAssocID="{85EFB7E6-492E-43AB-9C00-1CFE7C74481A}" presName="FiveNodes_2_text" presStyleLbl="node1" presStyleIdx="4" presStyleCnt="5">
        <dgm:presLayoutVars>
          <dgm:bulletEnabled val="1"/>
        </dgm:presLayoutVars>
      </dgm:prSet>
      <dgm:spPr/>
      <dgm:t>
        <a:bodyPr/>
        <a:lstStyle/>
        <a:p>
          <a:endParaRPr lang="en-US"/>
        </a:p>
      </dgm:t>
    </dgm:pt>
    <dgm:pt modelId="{82DF6C88-DE4C-4D2C-BFAA-410EC4265CDE}" type="pres">
      <dgm:prSet presAssocID="{85EFB7E6-492E-43AB-9C00-1CFE7C74481A}" presName="FiveNodes_3_text" presStyleLbl="node1" presStyleIdx="4" presStyleCnt="5">
        <dgm:presLayoutVars>
          <dgm:bulletEnabled val="1"/>
        </dgm:presLayoutVars>
      </dgm:prSet>
      <dgm:spPr/>
      <dgm:t>
        <a:bodyPr/>
        <a:lstStyle/>
        <a:p>
          <a:endParaRPr lang="en-US"/>
        </a:p>
      </dgm:t>
    </dgm:pt>
    <dgm:pt modelId="{CCAB3DEA-A5D1-4C08-85F2-B606FCC9C1B3}" type="pres">
      <dgm:prSet presAssocID="{85EFB7E6-492E-43AB-9C00-1CFE7C74481A}" presName="FiveNodes_4_text" presStyleLbl="node1" presStyleIdx="4" presStyleCnt="5">
        <dgm:presLayoutVars>
          <dgm:bulletEnabled val="1"/>
        </dgm:presLayoutVars>
      </dgm:prSet>
      <dgm:spPr/>
      <dgm:t>
        <a:bodyPr/>
        <a:lstStyle/>
        <a:p>
          <a:endParaRPr lang="en-US"/>
        </a:p>
      </dgm:t>
    </dgm:pt>
    <dgm:pt modelId="{B8FDD25F-7B01-4DAF-95F7-39F6D03D06B8}" type="pres">
      <dgm:prSet presAssocID="{85EFB7E6-492E-43AB-9C00-1CFE7C74481A}" presName="FiveNodes_5_text" presStyleLbl="node1" presStyleIdx="4" presStyleCnt="5">
        <dgm:presLayoutVars>
          <dgm:bulletEnabled val="1"/>
        </dgm:presLayoutVars>
      </dgm:prSet>
      <dgm:spPr/>
      <dgm:t>
        <a:bodyPr/>
        <a:lstStyle/>
        <a:p>
          <a:endParaRPr lang="en-US"/>
        </a:p>
      </dgm:t>
    </dgm:pt>
  </dgm:ptLst>
  <dgm:cxnLst>
    <dgm:cxn modelId="{44AB0DE7-204A-4C60-8100-1E46D90CEC09}" srcId="{85EFB7E6-492E-43AB-9C00-1CFE7C74481A}" destId="{2ACD5723-0100-41B3-A936-7265A67C7B50}" srcOrd="2" destOrd="0" parTransId="{2CB10ED4-4844-4D5C-A2ED-8956AD2070EB}" sibTransId="{28EE491B-E2B4-4208-AEB9-EAA3EAE01C55}"/>
    <dgm:cxn modelId="{607FACB2-C281-429B-AD88-0F9763E6F6EA}" srcId="{85EFB7E6-492E-43AB-9C00-1CFE7C74481A}" destId="{A5BA44C8-D3D4-4CBC-ACCC-99195B3C7268}" srcOrd="0" destOrd="0" parTransId="{186634EA-B764-4E07-94E6-060BB1190E10}" sibTransId="{1AE49ED6-F019-44F3-B2E6-C002D85318E9}"/>
    <dgm:cxn modelId="{FDC0EFE9-3FBA-4B20-9687-170D73B2EA4C}" type="presOf" srcId="{2ACD5723-0100-41B3-A936-7265A67C7B50}" destId="{0C04A8D7-2363-491C-B279-384F568DCD80}" srcOrd="0" destOrd="0" presId="urn:microsoft.com/office/officeart/2005/8/layout/vProcess5"/>
    <dgm:cxn modelId="{D88BDA40-D62A-4640-B18B-1B53875F17E0}" type="presOf" srcId="{2ACD5723-0100-41B3-A936-7265A67C7B50}" destId="{82DF6C88-DE4C-4D2C-BFAA-410EC4265CDE}" srcOrd="1" destOrd="0" presId="urn:microsoft.com/office/officeart/2005/8/layout/vProcess5"/>
    <dgm:cxn modelId="{C869589F-9624-44AA-AFC1-1F17F1762C1E}" srcId="{85EFB7E6-492E-43AB-9C00-1CFE7C74481A}" destId="{BBBEB9F1-C274-4B05-B151-7176AE1D0805}" srcOrd="4" destOrd="0" parTransId="{F8BAA54F-9A64-46B4-AC1E-E39FC16E68D7}" sibTransId="{1370DC1C-389C-45F7-96E2-65A82CC6355C}"/>
    <dgm:cxn modelId="{4AC89AC3-E8D2-44A6-9FB7-7561EE8B5048}" type="presOf" srcId="{38F039B2-6822-4A38-B942-97F0D20AA7B4}" destId="{A2DE2CBB-8979-424F-9320-2E1EEB57354C}" srcOrd="0" destOrd="0" presId="urn:microsoft.com/office/officeart/2005/8/layout/vProcess5"/>
    <dgm:cxn modelId="{267ABE21-96A5-4DCF-9EDA-6B11136294E0}" type="presOf" srcId="{85EFB7E6-492E-43AB-9C00-1CFE7C74481A}" destId="{CD99D9DC-4555-41ED-8B19-4A11029C66E0}" srcOrd="0" destOrd="0" presId="urn:microsoft.com/office/officeart/2005/8/layout/vProcess5"/>
    <dgm:cxn modelId="{675643C4-6E8A-4F1F-9C51-D9B58564129E}" type="presOf" srcId="{A5BA44C8-D3D4-4CBC-ACCC-99195B3C7268}" destId="{2D68A47C-810A-4804-97D0-D9335C3C8546}" srcOrd="1" destOrd="0" presId="urn:microsoft.com/office/officeart/2005/8/layout/vProcess5"/>
    <dgm:cxn modelId="{1D2E2862-6294-4C4D-B89B-E2F5AC34FC89}" type="presOf" srcId="{4A39AD25-A674-4AD4-ADF7-C7FEB45EAC4B}" destId="{CCAB3DEA-A5D1-4C08-85F2-B606FCC9C1B3}" srcOrd="1" destOrd="0" presId="urn:microsoft.com/office/officeart/2005/8/layout/vProcess5"/>
    <dgm:cxn modelId="{024E6AEB-64E1-4625-908F-CE845A8C3A77}" type="presOf" srcId="{1AE49ED6-F019-44F3-B2E6-C002D85318E9}" destId="{01EA80CF-B455-49ED-BB5D-2D0B634C5A4D}" srcOrd="0" destOrd="0" presId="urn:microsoft.com/office/officeart/2005/8/layout/vProcess5"/>
    <dgm:cxn modelId="{09B193EE-E795-485E-B86C-58BABB89E9A7}" type="presOf" srcId="{4A39AD25-A674-4AD4-ADF7-C7FEB45EAC4B}" destId="{B2E623D0-FF5E-4BDD-B795-708B9B706D27}" srcOrd="0" destOrd="0" presId="urn:microsoft.com/office/officeart/2005/8/layout/vProcess5"/>
    <dgm:cxn modelId="{833C8036-33CB-4631-A7F0-4E221B5AF3F7}" type="presOf" srcId="{BBBEB9F1-C274-4B05-B151-7176AE1D0805}" destId="{19DCB9E0-F6B5-442C-ACFE-863CFC9A48BA}" srcOrd="0" destOrd="0" presId="urn:microsoft.com/office/officeart/2005/8/layout/vProcess5"/>
    <dgm:cxn modelId="{B69E1950-2552-40AE-8BF8-D8F59B639966}" type="presOf" srcId="{96F5FA6E-A9F7-45BB-8055-C2A4259856C6}" destId="{95398625-2575-4DE1-9B6B-66B9ABD08D71}" srcOrd="0" destOrd="0" presId="urn:microsoft.com/office/officeart/2005/8/layout/vProcess5"/>
    <dgm:cxn modelId="{479FD7AA-C1D2-4303-939E-9B405EA860D4}" type="presOf" srcId="{BBBEB9F1-C274-4B05-B151-7176AE1D0805}" destId="{B8FDD25F-7B01-4DAF-95F7-39F6D03D06B8}" srcOrd="1" destOrd="0" presId="urn:microsoft.com/office/officeart/2005/8/layout/vProcess5"/>
    <dgm:cxn modelId="{B0957786-FA95-4FE6-B6AA-83CE605FDBE9}" srcId="{85EFB7E6-492E-43AB-9C00-1CFE7C74481A}" destId="{4A39AD25-A674-4AD4-ADF7-C7FEB45EAC4B}" srcOrd="3" destOrd="0" parTransId="{2DDEA4CC-D2E1-4413-9DEA-18AC25594B50}" sibTransId="{4513A563-514F-4C83-92BC-F010121F2FA0}"/>
    <dgm:cxn modelId="{09766FC8-F617-496F-8CEB-B008418B7A3A}" type="presOf" srcId="{A5BA44C8-D3D4-4CBC-ACCC-99195B3C7268}" destId="{E159A8BF-521C-45AB-BC97-629A7A4DD1F5}" srcOrd="0" destOrd="0" presId="urn:microsoft.com/office/officeart/2005/8/layout/vProcess5"/>
    <dgm:cxn modelId="{447C8BBF-CC9D-44F0-A445-6FDD153EFC1E}" type="presOf" srcId="{38F039B2-6822-4A38-B942-97F0D20AA7B4}" destId="{8EC68B3D-96A2-40DD-B652-5FF39C7AF207}" srcOrd="1" destOrd="0" presId="urn:microsoft.com/office/officeart/2005/8/layout/vProcess5"/>
    <dgm:cxn modelId="{61A8E9DD-3441-4C95-B50D-C677BE42650F}" type="presOf" srcId="{28EE491B-E2B4-4208-AEB9-EAA3EAE01C55}" destId="{1DC5C50C-B57F-49BC-9590-22F079626803}" srcOrd="0" destOrd="0" presId="urn:microsoft.com/office/officeart/2005/8/layout/vProcess5"/>
    <dgm:cxn modelId="{E708C25C-53CB-4A3C-8153-D7C622D6D8BA}" type="presOf" srcId="{4513A563-514F-4C83-92BC-F010121F2FA0}" destId="{D919FE0D-2F92-48F3-8BF5-5995BD5EFB09}" srcOrd="0" destOrd="0" presId="urn:microsoft.com/office/officeart/2005/8/layout/vProcess5"/>
    <dgm:cxn modelId="{08B227A0-B1E3-408C-B666-E8D863B782E9}" srcId="{85EFB7E6-492E-43AB-9C00-1CFE7C74481A}" destId="{38F039B2-6822-4A38-B942-97F0D20AA7B4}" srcOrd="1" destOrd="0" parTransId="{7410A0B1-0077-44AD-956C-344F89E2B755}" sibTransId="{96F5FA6E-A9F7-45BB-8055-C2A4259856C6}"/>
    <dgm:cxn modelId="{64F45AC4-3974-4656-A3BD-A3B1B097A4D9}" type="presParOf" srcId="{CD99D9DC-4555-41ED-8B19-4A11029C66E0}" destId="{BC4A59E2-E385-4A19-BD6C-22AA231C7988}" srcOrd="0" destOrd="0" presId="urn:microsoft.com/office/officeart/2005/8/layout/vProcess5"/>
    <dgm:cxn modelId="{7FC395DB-3A5A-4EC6-A74F-334BD668C9EF}" type="presParOf" srcId="{CD99D9DC-4555-41ED-8B19-4A11029C66E0}" destId="{E159A8BF-521C-45AB-BC97-629A7A4DD1F5}" srcOrd="1" destOrd="0" presId="urn:microsoft.com/office/officeart/2005/8/layout/vProcess5"/>
    <dgm:cxn modelId="{77962FA2-B8E0-4EE2-A63F-020AF41185BB}" type="presParOf" srcId="{CD99D9DC-4555-41ED-8B19-4A11029C66E0}" destId="{A2DE2CBB-8979-424F-9320-2E1EEB57354C}" srcOrd="2" destOrd="0" presId="urn:microsoft.com/office/officeart/2005/8/layout/vProcess5"/>
    <dgm:cxn modelId="{C9AD78DF-ECB7-45A3-9CDA-A7A1FD41664F}" type="presParOf" srcId="{CD99D9DC-4555-41ED-8B19-4A11029C66E0}" destId="{0C04A8D7-2363-491C-B279-384F568DCD80}" srcOrd="3" destOrd="0" presId="urn:microsoft.com/office/officeart/2005/8/layout/vProcess5"/>
    <dgm:cxn modelId="{D690C1C0-615E-4AE3-AE14-CC9ED9AD938C}" type="presParOf" srcId="{CD99D9DC-4555-41ED-8B19-4A11029C66E0}" destId="{B2E623D0-FF5E-4BDD-B795-708B9B706D27}" srcOrd="4" destOrd="0" presId="urn:microsoft.com/office/officeart/2005/8/layout/vProcess5"/>
    <dgm:cxn modelId="{B6CC4429-D5CC-4C3F-B170-63FD6FA734EC}" type="presParOf" srcId="{CD99D9DC-4555-41ED-8B19-4A11029C66E0}" destId="{19DCB9E0-F6B5-442C-ACFE-863CFC9A48BA}" srcOrd="5" destOrd="0" presId="urn:microsoft.com/office/officeart/2005/8/layout/vProcess5"/>
    <dgm:cxn modelId="{AAA40DCC-52E6-41C3-8F9C-1C34EAB71B46}" type="presParOf" srcId="{CD99D9DC-4555-41ED-8B19-4A11029C66E0}" destId="{01EA80CF-B455-49ED-BB5D-2D0B634C5A4D}" srcOrd="6" destOrd="0" presId="urn:microsoft.com/office/officeart/2005/8/layout/vProcess5"/>
    <dgm:cxn modelId="{E28558E4-153D-485D-985B-599EBD3E2598}" type="presParOf" srcId="{CD99D9DC-4555-41ED-8B19-4A11029C66E0}" destId="{95398625-2575-4DE1-9B6B-66B9ABD08D71}" srcOrd="7" destOrd="0" presId="urn:microsoft.com/office/officeart/2005/8/layout/vProcess5"/>
    <dgm:cxn modelId="{4EDF73FF-EF5D-4110-BE07-EA2C774386A5}" type="presParOf" srcId="{CD99D9DC-4555-41ED-8B19-4A11029C66E0}" destId="{1DC5C50C-B57F-49BC-9590-22F079626803}" srcOrd="8" destOrd="0" presId="urn:microsoft.com/office/officeart/2005/8/layout/vProcess5"/>
    <dgm:cxn modelId="{1D41D621-E6F8-4DBF-8116-026D8921E621}" type="presParOf" srcId="{CD99D9DC-4555-41ED-8B19-4A11029C66E0}" destId="{D919FE0D-2F92-48F3-8BF5-5995BD5EFB09}" srcOrd="9" destOrd="0" presId="urn:microsoft.com/office/officeart/2005/8/layout/vProcess5"/>
    <dgm:cxn modelId="{F83A48FD-D600-4FE4-AD72-4BE5FB69358F}" type="presParOf" srcId="{CD99D9DC-4555-41ED-8B19-4A11029C66E0}" destId="{2D68A47C-810A-4804-97D0-D9335C3C8546}" srcOrd="10" destOrd="0" presId="urn:microsoft.com/office/officeart/2005/8/layout/vProcess5"/>
    <dgm:cxn modelId="{03BFD58C-5560-4B52-939C-43CF38D24446}" type="presParOf" srcId="{CD99D9DC-4555-41ED-8B19-4A11029C66E0}" destId="{8EC68B3D-96A2-40DD-B652-5FF39C7AF207}" srcOrd="11" destOrd="0" presId="urn:microsoft.com/office/officeart/2005/8/layout/vProcess5"/>
    <dgm:cxn modelId="{E2F83592-A944-4619-B105-B3253A57F05A}" type="presParOf" srcId="{CD99D9DC-4555-41ED-8B19-4A11029C66E0}" destId="{82DF6C88-DE4C-4D2C-BFAA-410EC4265CDE}" srcOrd="12" destOrd="0" presId="urn:microsoft.com/office/officeart/2005/8/layout/vProcess5"/>
    <dgm:cxn modelId="{87ED8B78-FF12-4295-A18C-F39DF4627739}" type="presParOf" srcId="{CD99D9DC-4555-41ED-8B19-4A11029C66E0}" destId="{CCAB3DEA-A5D1-4C08-85F2-B606FCC9C1B3}" srcOrd="13" destOrd="0" presId="urn:microsoft.com/office/officeart/2005/8/layout/vProcess5"/>
    <dgm:cxn modelId="{9DD808F3-06BC-4B25-A310-ED7EA9F9F702}" type="presParOf" srcId="{CD99D9DC-4555-41ED-8B19-4A11029C66E0}" destId="{B8FDD25F-7B01-4DAF-95F7-39F6D03D06B8}"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11FA1B41-1495-40D3-AEB2-CC708AE87B5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9FC20A8B-1E34-41A2-BAB0-2B59795D44B0}">
      <dgm:prSet phldrT="[Text]"/>
      <dgm:spPr/>
      <dgm:t>
        <a:bodyPr/>
        <a:lstStyle/>
        <a:p>
          <a:r>
            <a:rPr lang="ro-RO" dirty="0" smtClean="0">
              <a:latin typeface="Times New Roman" panose="02020603050405020304" pitchFamily="18" charset="0"/>
              <a:cs typeface="Times New Roman" panose="02020603050405020304" pitchFamily="18" charset="0"/>
            </a:rPr>
            <a:t>Documente</a:t>
          </a:r>
          <a:r>
            <a:rPr lang="ro-RO" dirty="0" smtClean="0"/>
            <a:t> </a:t>
          </a:r>
          <a:r>
            <a:rPr lang="ro-RO" dirty="0" smtClean="0">
              <a:latin typeface="Times New Roman" panose="02020603050405020304" pitchFamily="18" charset="0"/>
              <a:cs typeface="Times New Roman" panose="02020603050405020304" pitchFamily="18" charset="0"/>
            </a:rPr>
            <a:t>justificative</a:t>
          </a:r>
          <a:endParaRPr lang="en-US" dirty="0">
            <a:latin typeface="Times New Roman" panose="02020603050405020304" pitchFamily="18" charset="0"/>
            <a:cs typeface="Times New Roman" panose="02020603050405020304" pitchFamily="18" charset="0"/>
          </a:endParaRPr>
        </a:p>
      </dgm:t>
    </dgm:pt>
    <dgm:pt modelId="{AB236861-AD05-49C6-902D-20A88F9C292B}">
      <dgm:prSet phldrT="[Text]"/>
      <dgm:spPr/>
      <dgm:t>
        <a:bodyPr/>
        <a:lstStyle/>
        <a:p>
          <a:r>
            <a:rPr lang="ro-RO" dirty="0" smtClean="0"/>
            <a:t>III.</a:t>
          </a:r>
          <a:endParaRPr lang="en-US" dirty="0"/>
        </a:p>
      </dgm:t>
    </dgm:pt>
    <dgm:pt modelId="{FDA3CC6F-3303-47D7-92AD-E0B3F3C7BEB5}" type="sibTrans" cxnId="{81BF1D8C-8AC2-421A-90C9-8878DF9A076D}">
      <dgm:prSet/>
      <dgm:spPr/>
      <dgm:t>
        <a:bodyPr/>
        <a:lstStyle/>
        <a:p>
          <a:endParaRPr lang="en-US"/>
        </a:p>
      </dgm:t>
    </dgm:pt>
    <dgm:pt modelId="{DC75583D-F11D-4A68-8C36-D5514C27FA23}" type="parTrans" cxnId="{81BF1D8C-8AC2-421A-90C9-8878DF9A076D}">
      <dgm:prSet/>
      <dgm:spPr/>
      <dgm:t>
        <a:bodyPr/>
        <a:lstStyle/>
        <a:p>
          <a:endParaRPr lang="en-US"/>
        </a:p>
      </dgm:t>
    </dgm:pt>
    <dgm:pt modelId="{4C79FD12-8B02-48AA-A6AB-076E1688F802}" type="sibTrans" cxnId="{C08FE9B3-F881-47B3-BB07-2E1B24E6D56F}">
      <dgm:prSet/>
      <dgm:spPr/>
      <dgm:t>
        <a:bodyPr/>
        <a:lstStyle/>
        <a:p>
          <a:endParaRPr lang="en-US"/>
        </a:p>
      </dgm:t>
    </dgm:pt>
    <dgm:pt modelId="{1AA63EDE-231C-4BB0-B432-FBDADBA0F7FE}" type="parTrans" cxnId="{C08FE9B3-F881-47B3-BB07-2E1B24E6D56F}">
      <dgm:prSet/>
      <dgm:spPr/>
      <dgm:t>
        <a:bodyPr/>
        <a:lstStyle/>
        <a:p>
          <a:endParaRPr lang="en-US"/>
        </a:p>
      </dgm:t>
    </dgm:pt>
    <dgm:pt modelId="{CDCB33D2-F41B-4E1E-A5F5-D748245CAE76}">
      <dgm:prSet phldrT="[Text]"/>
      <dgm:spPr/>
      <dgm:t>
        <a:bodyPr/>
        <a:lstStyle/>
        <a:p>
          <a:r>
            <a:rPr lang="en-GB" b="0" i="0" dirty="0" err="1" smtClean="0">
              <a:latin typeface="Times New Roman" panose="02020603050405020304" pitchFamily="18" charset="0"/>
              <a:cs typeface="Times New Roman" panose="02020603050405020304" pitchFamily="18" charset="0"/>
            </a:rPr>
            <a:t>Calculele</a:t>
          </a:r>
          <a:r>
            <a:rPr lang="en-GB" b="0" i="0" dirty="0" smtClean="0">
              <a:latin typeface="Times New Roman" panose="02020603050405020304" pitchFamily="18" charset="0"/>
              <a:cs typeface="Times New Roman" panose="02020603050405020304" pitchFamily="18" charset="0"/>
            </a:rPr>
            <a:t> </a:t>
          </a:r>
          <a:r>
            <a:rPr lang="en-GB" b="0" i="0" dirty="0" err="1" smtClean="0">
              <a:latin typeface="Times New Roman" panose="02020603050405020304" pitchFamily="18" charset="0"/>
              <a:cs typeface="Times New Roman" panose="02020603050405020304" pitchFamily="18" charset="0"/>
            </a:rPr>
            <a:t>relevante</a:t>
          </a:r>
          <a:r>
            <a:rPr lang="en-GB" b="0" i="0" dirty="0" smtClean="0"/>
            <a:t> </a:t>
          </a:r>
          <a:endParaRPr lang="en-US" dirty="0"/>
        </a:p>
      </dgm:t>
    </dgm:pt>
    <dgm:pt modelId="{7A14EB32-1ACC-46D0-82CE-F1FBCE51C105}">
      <dgm:prSet phldrT="[Text]"/>
      <dgm:spPr/>
      <dgm:t>
        <a:bodyPr/>
        <a:lstStyle/>
        <a:p>
          <a:r>
            <a:rPr lang="ro-RO" dirty="0" smtClean="0"/>
            <a:t>II.</a:t>
          </a:r>
          <a:endParaRPr lang="en-US" dirty="0"/>
        </a:p>
      </dgm:t>
    </dgm:pt>
    <dgm:pt modelId="{F6E9517D-BA09-4F13-B3B8-4A32783846A7}" type="sibTrans" cxnId="{02CD2552-2EE0-4969-8676-3972A0C3D845}">
      <dgm:prSet/>
      <dgm:spPr/>
      <dgm:t>
        <a:bodyPr/>
        <a:lstStyle/>
        <a:p>
          <a:endParaRPr lang="en-US"/>
        </a:p>
      </dgm:t>
    </dgm:pt>
    <dgm:pt modelId="{9884A0A4-F8F1-47C1-B9A5-B245D5C6BA2F}" type="parTrans" cxnId="{02CD2552-2EE0-4969-8676-3972A0C3D845}">
      <dgm:prSet/>
      <dgm:spPr/>
      <dgm:t>
        <a:bodyPr/>
        <a:lstStyle/>
        <a:p>
          <a:endParaRPr lang="en-US"/>
        </a:p>
      </dgm:t>
    </dgm:pt>
    <dgm:pt modelId="{9A9FFE8C-4475-4E8D-B248-944AFE05B6CC}" type="sibTrans" cxnId="{34299A19-2096-44FF-AE85-FDA6DE89E88E}">
      <dgm:prSet/>
      <dgm:spPr/>
      <dgm:t>
        <a:bodyPr/>
        <a:lstStyle/>
        <a:p>
          <a:endParaRPr lang="en-US"/>
        </a:p>
      </dgm:t>
    </dgm:pt>
    <dgm:pt modelId="{84CDBE0E-4853-4EF1-91F8-4E047DE9830F}" type="parTrans" cxnId="{34299A19-2096-44FF-AE85-FDA6DE89E88E}">
      <dgm:prSet/>
      <dgm:spPr/>
      <dgm:t>
        <a:bodyPr/>
        <a:lstStyle/>
        <a:p>
          <a:endParaRPr lang="en-US"/>
        </a:p>
      </dgm:t>
    </dgm:pt>
    <dgm:pt modelId="{4DA23D5D-2C8E-4630-B09B-AC928694BAA3}">
      <dgm:prSet phldrT="[Text]"/>
      <dgm:spPr/>
      <dgm:t>
        <a:bodyPr/>
        <a:lstStyle/>
        <a:p>
          <a:r>
            <a:rPr lang="en-GB" b="0" i="0" dirty="0" err="1" smtClean="0">
              <a:latin typeface="Times New Roman" panose="02020603050405020304" pitchFamily="18" charset="0"/>
              <a:cs typeface="Times New Roman" panose="02020603050405020304" pitchFamily="18" charset="0"/>
            </a:rPr>
            <a:t>Scrisoarea</a:t>
          </a:r>
          <a:r>
            <a:rPr lang="en-GB" b="0" i="0" dirty="0" smtClean="0">
              <a:latin typeface="Times New Roman" panose="02020603050405020304" pitchFamily="18" charset="0"/>
              <a:cs typeface="Times New Roman" panose="02020603050405020304" pitchFamily="18" charset="0"/>
            </a:rPr>
            <a:t> de </a:t>
          </a:r>
          <a:r>
            <a:rPr lang="en-GB" b="0" i="0" dirty="0" err="1" smtClean="0">
              <a:latin typeface="Times New Roman" panose="02020603050405020304" pitchFamily="18" charset="0"/>
              <a:cs typeface="Times New Roman" panose="02020603050405020304" pitchFamily="18" charset="0"/>
            </a:rPr>
            <a:t>argumentare</a:t>
          </a:r>
          <a:r>
            <a:rPr lang="en-GB" b="0" i="0" dirty="0" smtClean="0">
              <a:latin typeface="Times New Roman" panose="02020603050405020304" pitchFamily="18" charset="0"/>
              <a:cs typeface="Times New Roman" panose="02020603050405020304" pitchFamily="18" charset="0"/>
            </a:rPr>
            <a:t> a </a:t>
          </a:r>
          <a:r>
            <a:rPr lang="en-GB" b="0" i="0" dirty="0" err="1" smtClean="0">
              <a:latin typeface="Times New Roman" panose="02020603050405020304" pitchFamily="18" charset="0"/>
              <a:cs typeface="Times New Roman" panose="02020603050405020304" pitchFamily="18" charset="0"/>
            </a:rPr>
            <a:t>iniţiativei</a:t>
          </a:r>
          <a:endParaRPr lang="en-US" dirty="0">
            <a:latin typeface="Times New Roman" panose="02020603050405020304" pitchFamily="18" charset="0"/>
            <a:cs typeface="Times New Roman" panose="02020603050405020304" pitchFamily="18" charset="0"/>
          </a:endParaRPr>
        </a:p>
      </dgm:t>
    </dgm:pt>
    <dgm:pt modelId="{9E4BB6B6-2CE8-4C66-ACC8-7281B3FFBEC8}">
      <dgm:prSet phldrT="[Text]"/>
      <dgm:spPr/>
      <dgm:t>
        <a:bodyPr/>
        <a:lstStyle/>
        <a:p>
          <a:r>
            <a:rPr lang="ro-RO" dirty="0" smtClean="0"/>
            <a:t>I.</a:t>
          </a:r>
          <a:endParaRPr lang="en-US" dirty="0"/>
        </a:p>
      </dgm:t>
    </dgm:pt>
    <dgm:pt modelId="{73E4E02B-58DB-4B0F-B125-EBCEBB55217A}" type="sibTrans" cxnId="{396147AA-09CF-4483-94DF-9DE8E912C3EF}">
      <dgm:prSet/>
      <dgm:spPr/>
      <dgm:t>
        <a:bodyPr/>
        <a:lstStyle/>
        <a:p>
          <a:endParaRPr lang="en-US"/>
        </a:p>
      </dgm:t>
    </dgm:pt>
    <dgm:pt modelId="{8DBBC634-9581-4C65-86B1-8368BFABEFCD}" type="parTrans" cxnId="{396147AA-09CF-4483-94DF-9DE8E912C3EF}">
      <dgm:prSet/>
      <dgm:spPr/>
      <dgm:t>
        <a:bodyPr/>
        <a:lstStyle/>
        <a:p>
          <a:endParaRPr lang="en-US"/>
        </a:p>
      </dgm:t>
    </dgm:pt>
    <dgm:pt modelId="{43EAA025-EB38-4CF7-B5E9-440358EEE1CB}" type="sibTrans" cxnId="{F985518B-CF10-4431-9E97-AFEE103D3561}">
      <dgm:prSet/>
      <dgm:spPr/>
      <dgm:t>
        <a:bodyPr/>
        <a:lstStyle/>
        <a:p>
          <a:endParaRPr lang="en-US"/>
        </a:p>
      </dgm:t>
    </dgm:pt>
    <dgm:pt modelId="{4B2C1CA0-76C2-4314-945B-171AAE96EA2D}" type="parTrans" cxnId="{F985518B-CF10-4431-9E97-AFEE103D3561}">
      <dgm:prSet/>
      <dgm:spPr/>
      <dgm:t>
        <a:bodyPr/>
        <a:lstStyle/>
        <a:p>
          <a:endParaRPr lang="en-US"/>
        </a:p>
      </dgm:t>
    </dgm:pt>
    <dgm:pt modelId="{29AD3F01-D6C7-45F2-93DD-531074F3531D}">
      <dgm:prSet phldrT="[Text]"/>
      <dgm:spPr/>
      <dgm:t>
        <a:bodyPr/>
        <a:lstStyle/>
        <a:p>
          <a:r>
            <a:rPr lang="ro-RO" dirty="0" smtClean="0">
              <a:latin typeface="+mj-lt"/>
              <a:cs typeface="Times New Roman" panose="02020603050405020304" pitchFamily="18" charset="0"/>
            </a:rPr>
            <a:t>IV:</a:t>
          </a:r>
          <a:endParaRPr lang="en-US" dirty="0">
            <a:latin typeface="+mj-lt"/>
            <a:cs typeface="Times New Roman" panose="02020603050405020304" pitchFamily="18" charset="0"/>
          </a:endParaRPr>
        </a:p>
      </dgm:t>
    </dgm:pt>
    <dgm:pt modelId="{227F1A37-A915-4726-818A-DD067D52A90E}" type="parTrans" cxnId="{7DE97D03-7343-4082-B215-5DCDF52F6DC7}">
      <dgm:prSet/>
      <dgm:spPr/>
      <dgm:t>
        <a:bodyPr/>
        <a:lstStyle/>
        <a:p>
          <a:endParaRPr lang="ru-RU"/>
        </a:p>
      </dgm:t>
    </dgm:pt>
    <dgm:pt modelId="{F11A7458-4E9B-46CC-BF27-4362EA90805D}" type="sibTrans" cxnId="{7DE97D03-7343-4082-B215-5DCDF52F6DC7}">
      <dgm:prSet/>
      <dgm:spPr/>
      <dgm:t>
        <a:bodyPr/>
        <a:lstStyle/>
        <a:p>
          <a:endParaRPr lang="ru-RU"/>
        </a:p>
      </dgm:t>
    </dgm:pt>
    <dgm:pt modelId="{AA447435-9774-43C3-A0DD-00A6FCE3CC4E}">
      <dgm:prSet/>
      <dgm:spPr/>
      <dgm:t>
        <a:bodyPr/>
        <a:lstStyle/>
        <a:p>
          <a:r>
            <a:rPr lang="ro-RO" dirty="0" smtClean="0">
              <a:latin typeface="Times New Roman" panose="02020603050405020304" pitchFamily="18" charset="0"/>
              <a:cs typeface="Times New Roman" panose="02020603050405020304" pitchFamily="18" charset="0"/>
            </a:rPr>
            <a:t>Alte acte prevăzute în pct.7, 10 sau 11 din Regulamentul </a:t>
          </a:r>
          <a:r>
            <a:rPr lang="ro-RO" b="0" i="0" dirty="0" smtClean="0">
              <a:latin typeface="Times New Roman" pitchFamily="18" charset="0"/>
              <a:cs typeface="Times New Roman" pitchFamily="18" charset="0"/>
            </a:rPr>
            <a:t>privind procedurile de prezentare și de examinare a cererilor titularilor de licențe privind prețurile și tarifele reglementate nr.286/2018</a:t>
          </a:r>
          <a:endParaRPr lang="ru-RU" b="0" i="0" dirty="0"/>
        </a:p>
      </dgm:t>
    </dgm:pt>
    <dgm:pt modelId="{CF8C80E6-6A56-4476-A90D-3267FDB7083E}" type="parTrans" cxnId="{5BC1F0DE-CE72-4FF3-819F-499F00FF27F3}">
      <dgm:prSet/>
      <dgm:spPr/>
      <dgm:t>
        <a:bodyPr/>
        <a:lstStyle/>
        <a:p>
          <a:endParaRPr lang="ru-RU"/>
        </a:p>
      </dgm:t>
    </dgm:pt>
    <dgm:pt modelId="{8E9B25E6-198F-4D60-A936-09390ACAE8C5}" type="sibTrans" cxnId="{5BC1F0DE-CE72-4FF3-819F-499F00FF27F3}">
      <dgm:prSet/>
      <dgm:spPr/>
      <dgm:t>
        <a:bodyPr/>
        <a:lstStyle/>
        <a:p>
          <a:endParaRPr lang="ru-RU"/>
        </a:p>
      </dgm:t>
    </dgm:pt>
    <dgm:pt modelId="{9634ED36-2C56-41FD-B09F-AAE2FCEEADA2}" type="pres">
      <dgm:prSet presAssocID="{11FA1B41-1495-40D3-AEB2-CC708AE87B5E}" presName="linearFlow" presStyleCnt="0">
        <dgm:presLayoutVars>
          <dgm:dir/>
          <dgm:animLvl val="lvl"/>
          <dgm:resizeHandles val="exact"/>
        </dgm:presLayoutVars>
      </dgm:prSet>
      <dgm:spPr/>
      <dgm:t>
        <a:bodyPr/>
        <a:lstStyle/>
        <a:p>
          <a:endParaRPr lang="en-US"/>
        </a:p>
      </dgm:t>
    </dgm:pt>
    <dgm:pt modelId="{8E8804EB-0E41-4F92-AC6A-1ECB6736ACB8}" type="pres">
      <dgm:prSet presAssocID="{9E4BB6B6-2CE8-4C66-ACC8-7281B3FFBEC8}" presName="composite" presStyleCnt="0"/>
      <dgm:spPr/>
    </dgm:pt>
    <dgm:pt modelId="{CEF8EED7-8B3B-44BC-B6B7-1EDD1986F98A}" type="pres">
      <dgm:prSet presAssocID="{9E4BB6B6-2CE8-4C66-ACC8-7281B3FFBEC8}" presName="parentText" presStyleLbl="alignNode1" presStyleIdx="0" presStyleCnt="4">
        <dgm:presLayoutVars>
          <dgm:chMax val="1"/>
          <dgm:bulletEnabled val="1"/>
        </dgm:presLayoutVars>
      </dgm:prSet>
      <dgm:spPr/>
      <dgm:t>
        <a:bodyPr/>
        <a:lstStyle/>
        <a:p>
          <a:endParaRPr lang="en-US"/>
        </a:p>
      </dgm:t>
    </dgm:pt>
    <dgm:pt modelId="{A45C6219-B525-408E-AD53-BE87B84A331C}" type="pres">
      <dgm:prSet presAssocID="{9E4BB6B6-2CE8-4C66-ACC8-7281B3FFBEC8}" presName="descendantText" presStyleLbl="alignAcc1" presStyleIdx="0" presStyleCnt="4" custScaleX="51315" custLinFactNeighborX="-1099" custLinFactNeighborY="5918">
        <dgm:presLayoutVars>
          <dgm:bulletEnabled val="1"/>
        </dgm:presLayoutVars>
      </dgm:prSet>
      <dgm:spPr/>
      <dgm:t>
        <a:bodyPr/>
        <a:lstStyle/>
        <a:p>
          <a:endParaRPr lang="en-US"/>
        </a:p>
      </dgm:t>
    </dgm:pt>
    <dgm:pt modelId="{192B21E2-CD69-4773-89B8-427D0F0D4D57}" type="pres">
      <dgm:prSet presAssocID="{73E4E02B-58DB-4B0F-B125-EBCEBB55217A}" presName="sp" presStyleCnt="0"/>
      <dgm:spPr/>
    </dgm:pt>
    <dgm:pt modelId="{639012B1-1103-4A97-B839-B163B608016C}" type="pres">
      <dgm:prSet presAssocID="{7A14EB32-1ACC-46D0-82CE-F1FBCE51C105}" presName="composite" presStyleCnt="0"/>
      <dgm:spPr/>
    </dgm:pt>
    <dgm:pt modelId="{498CF3CC-2610-428E-9756-3E055424B350}" type="pres">
      <dgm:prSet presAssocID="{7A14EB32-1ACC-46D0-82CE-F1FBCE51C105}" presName="parentText" presStyleLbl="alignNode1" presStyleIdx="1" presStyleCnt="4">
        <dgm:presLayoutVars>
          <dgm:chMax val="1"/>
          <dgm:bulletEnabled val="1"/>
        </dgm:presLayoutVars>
      </dgm:prSet>
      <dgm:spPr/>
      <dgm:t>
        <a:bodyPr/>
        <a:lstStyle/>
        <a:p>
          <a:endParaRPr lang="en-US"/>
        </a:p>
      </dgm:t>
    </dgm:pt>
    <dgm:pt modelId="{845BEE25-A7D3-4114-BB1E-4A8C1FD40938}" type="pres">
      <dgm:prSet presAssocID="{7A14EB32-1ACC-46D0-82CE-F1FBCE51C105}" presName="descendantText" presStyleLbl="alignAcc1" presStyleIdx="1" presStyleCnt="4" custScaleX="51701" custLinFactNeighborX="-660" custLinFactNeighborY="0">
        <dgm:presLayoutVars>
          <dgm:bulletEnabled val="1"/>
        </dgm:presLayoutVars>
      </dgm:prSet>
      <dgm:spPr/>
      <dgm:t>
        <a:bodyPr/>
        <a:lstStyle/>
        <a:p>
          <a:endParaRPr lang="en-US"/>
        </a:p>
      </dgm:t>
    </dgm:pt>
    <dgm:pt modelId="{819AE24E-9F60-47BE-A0C9-A72FAF574286}" type="pres">
      <dgm:prSet presAssocID="{F6E9517D-BA09-4F13-B3B8-4A32783846A7}" presName="sp" presStyleCnt="0"/>
      <dgm:spPr/>
    </dgm:pt>
    <dgm:pt modelId="{BE17D52A-3C9E-44AA-B2D0-078494A24676}" type="pres">
      <dgm:prSet presAssocID="{AB236861-AD05-49C6-902D-20A88F9C292B}" presName="composite" presStyleCnt="0"/>
      <dgm:spPr/>
    </dgm:pt>
    <dgm:pt modelId="{1C83AC1A-8111-4402-8051-A13BA7BEEAC6}" type="pres">
      <dgm:prSet presAssocID="{AB236861-AD05-49C6-902D-20A88F9C292B}" presName="parentText" presStyleLbl="alignNode1" presStyleIdx="2" presStyleCnt="4">
        <dgm:presLayoutVars>
          <dgm:chMax val="1"/>
          <dgm:bulletEnabled val="1"/>
        </dgm:presLayoutVars>
      </dgm:prSet>
      <dgm:spPr/>
      <dgm:t>
        <a:bodyPr/>
        <a:lstStyle/>
        <a:p>
          <a:endParaRPr lang="en-US"/>
        </a:p>
      </dgm:t>
    </dgm:pt>
    <dgm:pt modelId="{5C629347-5843-411B-99EE-E41AA1A7E790}" type="pres">
      <dgm:prSet presAssocID="{AB236861-AD05-49C6-902D-20A88F9C292B}" presName="descendantText" presStyleLbl="alignAcc1" presStyleIdx="2" presStyleCnt="4" custScaleX="51261">
        <dgm:presLayoutVars>
          <dgm:bulletEnabled val="1"/>
        </dgm:presLayoutVars>
      </dgm:prSet>
      <dgm:spPr/>
      <dgm:t>
        <a:bodyPr/>
        <a:lstStyle/>
        <a:p>
          <a:endParaRPr lang="en-US"/>
        </a:p>
      </dgm:t>
    </dgm:pt>
    <dgm:pt modelId="{CD3B8E5E-5EFA-4C2B-9E90-8FED216A1CB0}" type="pres">
      <dgm:prSet presAssocID="{FDA3CC6F-3303-47D7-92AD-E0B3F3C7BEB5}" presName="sp" presStyleCnt="0"/>
      <dgm:spPr/>
    </dgm:pt>
    <dgm:pt modelId="{CF10903D-D9A1-44F6-899F-95B8D0787FAB}" type="pres">
      <dgm:prSet presAssocID="{29AD3F01-D6C7-45F2-93DD-531074F3531D}" presName="composite" presStyleCnt="0"/>
      <dgm:spPr/>
    </dgm:pt>
    <dgm:pt modelId="{0A18EA72-4A2E-4F9D-A6E6-59B1EAC12992}" type="pres">
      <dgm:prSet presAssocID="{29AD3F01-D6C7-45F2-93DD-531074F3531D}" presName="parentText" presStyleLbl="alignNode1" presStyleIdx="3" presStyleCnt="4">
        <dgm:presLayoutVars>
          <dgm:chMax val="1"/>
          <dgm:bulletEnabled val="1"/>
        </dgm:presLayoutVars>
      </dgm:prSet>
      <dgm:spPr/>
      <dgm:t>
        <a:bodyPr/>
        <a:lstStyle/>
        <a:p>
          <a:endParaRPr lang="ru-RU"/>
        </a:p>
      </dgm:t>
    </dgm:pt>
    <dgm:pt modelId="{00008E79-C185-48D2-ABC6-EAA975DB840E}" type="pres">
      <dgm:prSet presAssocID="{29AD3F01-D6C7-45F2-93DD-531074F3531D}" presName="descendantText" presStyleLbl="alignAcc1" presStyleIdx="3" presStyleCnt="4">
        <dgm:presLayoutVars>
          <dgm:bulletEnabled val="1"/>
        </dgm:presLayoutVars>
      </dgm:prSet>
      <dgm:spPr/>
      <dgm:t>
        <a:bodyPr/>
        <a:lstStyle/>
        <a:p>
          <a:endParaRPr lang="ru-RU"/>
        </a:p>
      </dgm:t>
    </dgm:pt>
  </dgm:ptLst>
  <dgm:cxnLst>
    <dgm:cxn modelId="{5BC1F0DE-CE72-4FF3-819F-499F00FF27F3}" srcId="{29AD3F01-D6C7-45F2-93DD-531074F3531D}" destId="{AA447435-9774-43C3-A0DD-00A6FCE3CC4E}" srcOrd="0" destOrd="0" parTransId="{CF8C80E6-6A56-4476-A90D-3267FDB7083E}" sibTransId="{8E9B25E6-198F-4D60-A936-09390ACAE8C5}"/>
    <dgm:cxn modelId="{396147AA-09CF-4483-94DF-9DE8E912C3EF}" srcId="{11FA1B41-1495-40D3-AEB2-CC708AE87B5E}" destId="{9E4BB6B6-2CE8-4C66-ACC8-7281B3FFBEC8}" srcOrd="0" destOrd="0" parTransId="{8DBBC634-9581-4C65-86B1-8368BFABEFCD}" sibTransId="{73E4E02B-58DB-4B0F-B125-EBCEBB55217A}"/>
    <dgm:cxn modelId="{82AF1022-B947-4453-9AF1-3C9E7D43DC2E}" type="presOf" srcId="{4DA23D5D-2C8E-4630-B09B-AC928694BAA3}" destId="{A45C6219-B525-408E-AD53-BE87B84A331C}" srcOrd="0" destOrd="0" presId="urn:microsoft.com/office/officeart/2005/8/layout/chevron2"/>
    <dgm:cxn modelId="{90DD59ED-27FE-4A1B-B8B6-6057287A9900}" type="presOf" srcId="{CDCB33D2-F41B-4E1E-A5F5-D748245CAE76}" destId="{845BEE25-A7D3-4114-BB1E-4A8C1FD40938}" srcOrd="0" destOrd="0" presId="urn:microsoft.com/office/officeart/2005/8/layout/chevron2"/>
    <dgm:cxn modelId="{A6C5C62D-D482-46A7-A635-8ACA356DE6D3}" type="presOf" srcId="{29AD3F01-D6C7-45F2-93DD-531074F3531D}" destId="{0A18EA72-4A2E-4F9D-A6E6-59B1EAC12992}" srcOrd="0" destOrd="0" presId="urn:microsoft.com/office/officeart/2005/8/layout/chevron2"/>
    <dgm:cxn modelId="{DA82B70D-FE38-4E7F-A0B3-17A841B846F5}" type="presOf" srcId="{9FC20A8B-1E34-41A2-BAB0-2B59795D44B0}" destId="{5C629347-5843-411B-99EE-E41AA1A7E790}" srcOrd="0" destOrd="0" presId="urn:microsoft.com/office/officeart/2005/8/layout/chevron2"/>
    <dgm:cxn modelId="{6424C7FD-0B40-4539-8894-F50EA847DCAD}" type="presOf" srcId="{AB236861-AD05-49C6-902D-20A88F9C292B}" destId="{1C83AC1A-8111-4402-8051-A13BA7BEEAC6}" srcOrd="0" destOrd="0" presId="urn:microsoft.com/office/officeart/2005/8/layout/chevron2"/>
    <dgm:cxn modelId="{906DD98B-07F1-4D5B-95A9-DE6EE68FECCD}" type="presOf" srcId="{11FA1B41-1495-40D3-AEB2-CC708AE87B5E}" destId="{9634ED36-2C56-41FD-B09F-AAE2FCEEADA2}" srcOrd="0" destOrd="0" presId="urn:microsoft.com/office/officeart/2005/8/layout/chevron2"/>
    <dgm:cxn modelId="{F985518B-CF10-4431-9E97-AFEE103D3561}" srcId="{9E4BB6B6-2CE8-4C66-ACC8-7281B3FFBEC8}" destId="{4DA23D5D-2C8E-4630-B09B-AC928694BAA3}" srcOrd="0" destOrd="0" parTransId="{4B2C1CA0-76C2-4314-945B-171AAE96EA2D}" sibTransId="{43EAA025-EB38-4CF7-B5E9-440358EEE1CB}"/>
    <dgm:cxn modelId="{E5FE487A-CCC1-46FD-8F38-2ADAF16804A3}" type="presOf" srcId="{AA447435-9774-43C3-A0DD-00A6FCE3CC4E}" destId="{00008E79-C185-48D2-ABC6-EAA975DB840E}" srcOrd="0" destOrd="0" presId="urn:microsoft.com/office/officeart/2005/8/layout/chevron2"/>
    <dgm:cxn modelId="{80AB91DF-4FA1-4C5F-9BAB-1049D37F46FF}" type="presOf" srcId="{7A14EB32-1ACC-46D0-82CE-F1FBCE51C105}" destId="{498CF3CC-2610-428E-9756-3E055424B350}" srcOrd="0" destOrd="0" presId="urn:microsoft.com/office/officeart/2005/8/layout/chevron2"/>
    <dgm:cxn modelId="{34299A19-2096-44FF-AE85-FDA6DE89E88E}" srcId="{7A14EB32-1ACC-46D0-82CE-F1FBCE51C105}" destId="{CDCB33D2-F41B-4E1E-A5F5-D748245CAE76}" srcOrd="0" destOrd="0" parTransId="{84CDBE0E-4853-4EF1-91F8-4E047DE9830F}" sibTransId="{9A9FFE8C-4475-4E8D-B248-944AFE05B6CC}"/>
    <dgm:cxn modelId="{81BF1D8C-8AC2-421A-90C9-8878DF9A076D}" srcId="{11FA1B41-1495-40D3-AEB2-CC708AE87B5E}" destId="{AB236861-AD05-49C6-902D-20A88F9C292B}" srcOrd="2" destOrd="0" parTransId="{DC75583D-F11D-4A68-8C36-D5514C27FA23}" sibTransId="{FDA3CC6F-3303-47D7-92AD-E0B3F3C7BEB5}"/>
    <dgm:cxn modelId="{7DE97D03-7343-4082-B215-5DCDF52F6DC7}" srcId="{11FA1B41-1495-40D3-AEB2-CC708AE87B5E}" destId="{29AD3F01-D6C7-45F2-93DD-531074F3531D}" srcOrd="3" destOrd="0" parTransId="{227F1A37-A915-4726-818A-DD067D52A90E}" sibTransId="{F11A7458-4E9B-46CC-BF27-4362EA90805D}"/>
    <dgm:cxn modelId="{02CD2552-2EE0-4969-8676-3972A0C3D845}" srcId="{11FA1B41-1495-40D3-AEB2-CC708AE87B5E}" destId="{7A14EB32-1ACC-46D0-82CE-F1FBCE51C105}" srcOrd="1" destOrd="0" parTransId="{9884A0A4-F8F1-47C1-B9A5-B245D5C6BA2F}" sibTransId="{F6E9517D-BA09-4F13-B3B8-4A32783846A7}"/>
    <dgm:cxn modelId="{C08FE9B3-F881-47B3-BB07-2E1B24E6D56F}" srcId="{AB236861-AD05-49C6-902D-20A88F9C292B}" destId="{9FC20A8B-1E34-41A2-BAB0-2B59795D44B0}" srcOrd="0" destOrd="0" parTransId="{1AA63EDE-231C-4BB0-B432-FBDADBA0F7FE}" sibTransId="{4C79FD12-8B02-48AA-A6AB-076E1688F802}"/>
    <dgm:cxn modelId="{C91DF659-E8E6-473F-AB5C-AB308EB9CFB4}" type="presOf" srcId="{9E4BB6B6-2CE8-4C66-ACC8-7281B3FFBEC8}" destId="{CEF8EED7-8B3B-44BC-B6B7-1EDD1986F98A}" srcOrd="0" destOrd="0" presId="urn:microsoft.com/office/officeart/2005/8/layout/chevron2"/>
    <dgm:cxn modelId="{78F70B71-A0F0-40F8-B02C-735AC43A7658}" type="presParOf" srcId="{9634ED36-2C56-41FD-B09F-AAE2FCEEADA2}" destId="{8E8804EB-0E41-4F92-AC6A-1ECB6736ACB8}" srcOrd="0" destOrd="0" presId="urn:microsoft.com/office/officeart/2005/8/layout/chevron2"/>
    <dgm:cxn modelId="{35CBCAF8-1234-4252-865C-501F3FF29FC5}" type="presParOf" srcId="{8E8804EB-0E41-4F92-AC6A-1ECB6736ACB8}" destId="{CEF8EED7-8B3B-44BC-B6B7-1EDD1986F98A}" srcOrd="0" destOrd="0" presId="urn:microsoft.com/office/officeart/2005/8/layout/chevron2"/>
    <dgm:cxn modelId="{DF43BA01-384D-494B-A563-3C2454299C36}" type="presParOf" srcId="{8E8804EB-0E41-4F92-AC6A-1ECB6736ACB8}" destId="{A45C6219-B525-408E-AD53-BE87B84A331C}" srcOrd="1" destOrd="0" presId="urn:microsoft.com/office/officeart/2005/8/layout/chevron2"/>
    <dgm:cxn modelId="{9055CD43-A397-4B6A-ACEF-499F113FD612}" type="presParOf" srcId="{9634ED36-2C56-41FD-B09F-AAE2FCEEADA2}" destId="{192B21E2-CD69-4773-89B8-427D0F0D4D57}" srcOrd="1" destOrd="0" presId="urn:microsoft.com/office/officeart/2005/8/layout/chevron2"/>
    <dgm:cxn modelId="{553B1651-067B-4667-8FCB-6AEF7235DD18}" type="presParOf" srcId="{9634ED36-2C56-41FD-B09F-AAE2FCEEADA2}" destId="{639012B1-1103-4A97-B839-B163B608016C}" srcOrd="2" destOrd="0" presId="urn:microsoft.com/office/officeart/2005/8/layout/chevron2"/>
    <dgm:cxn modelId="{2062D21E-BFF5-43AD-B80F-C823A113336A}" type="presParOf" srcId="{639012B1-1103-4A97-B839-B163B608016C}" destId="{498CF3CC-2610-428E-9756-3E055424B350}" srcOrd="0" destOrd="0" presId="urn:microsoft.com/office/officeart/2005/8/layout/chevron2"/>
    <dgm:cxn modelId="{63CF2E0E-4449-4530-B9C3-6AA4782BF4D8}" type="presParOf" srcId="{639012B1-1103-4A97-B839-B163B608016C}" destId="{845BEE25-A7D3-4114-BB1E-4A8C1FD40938}" srcOrd="1" destOrd="0" presId="urn:microsoft.com/office/officeart/2005/8/layout/chevron2"/>
    <dgm:cxn modelId="{D82D241D-1793-41CF-9BAC-E355129C0B60}" type="presParOf" srcId="{9634ED36-2C56-41FD-B09F-AAE2FCEEADA2}" destId="{819AE24E-9F60-47BE-A0C9-A72FAF574286}" srcOrd="3" destOrd="0" presId="urn:microsoft.com/office/officeart/2005/8/layout/chevron2"/>
    <dgm:cxn modelId="{FE166682-38CE-4885-A4D8-01E3514B4198}" type="presParOf" srcId="{9634ED36-2C56-41FD-B09F-AAE2FCEEADA2}" destId="{BE17D52A-3C9E-44AA-B2D0-078494A24676}" srcOrd="4" destOrd="0" presId="urn:microsoft.com/office/officeart/2005/8/layout/chevron2"/>
    <dgm:cxn modelId="{907D84C5-BC44-4191-A8EB-5161BF8B370C}" type="presParOf" srcId="{BE17D52A-3C9E-44AA-B2D0-078494A24676}" destId="{1C83AC1A-8111-4402-8051-A13BA7BEEAC6}" srcOrd="0" destOrd="0" presId="urn:microsoft.com/office/officeart/2005/8/layout/chevron2"/>
    <dgm:cxn modelId="{EFFA70FD-208F-4D01-BD85-8FA8045CBE8D}" type="presParOf" srcId="{BE17D52A-3C9E-44AA-B2D0-078494A24676}" destId="{5C629347-5843-411B-99EE-E41AA1A7E790}" srcOrd="1" destOrd="0" presId="urn:microsoft.com/office/officeart/2005/8/layout/chevron2"/>
    <dgm:cxn modelId="{645916A2-8B9E-4002-A0BF-57464A01F7C5}" type="presParOf" srcId="{9634ED36-2C56-41FD-B09F-AAE2FCEEADA2}" destId="{CD3B8E5E-5EFA-4C2B-9E90-8FED216A1CB0}" srcOrd="5" destOrd="0" presId="urn:microsoft.com/office/officeart/2005/8/layout/chevron2"/>
    <dgm:cxn modelId="{2BBF6E1C-6B50-4080-805B-4DC06A9C4927}" type="presParOf" srcId="{9634ED36-2C56-41FD-B09F-AAE2FCEEADA2}" destId="{CF10903D-D9A1-44F6-899F-95B8D0787FAB}" srcOrd="6" destOrd="0" presId="urn:microsoft.com/office/officeart/2005/8/layout/chevron2"/>
    <dgm:cxn modelId="{F4DB658F-3C36-4EF7-8092-59135626B1E0}" type="presParOf" srcId="{CF10903D-D9A1-44F6-899F-95B8D0787FAB}" destId="{0A18EA72-4A2E-4F9D-A6E6-59B1EAC12992}" srcOrd="0" destOrd="0" presId="urn:microsoft.com/office/officeart/2005/8/layout/chevron2"/>
    <dgm:cxn modelId="{2D8C5EA5-D59C-4D80-9B2F-16FF60429B47}" type="presParOf" srcId="{CF10903D-D9A1-44F6-899F-95B8D0787FAB}" destId="{00008E79-C185-48D2-ABC6-EAA975DB840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072B1F-E952-41DD-8F6D-BBB5BF375220}">
      <dsp:nvSpPr>
        <dsp:cNvPr id="0" name=""/>
        <dsp:cNvSpPr/>
      </dsp:nvSpPr>
      <dsp:spPr>
        <a:xfrm>
          <a:off x="3362" y="1016150"/>
          <a:ext cx="2983928" cy="920842"/>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ro-RO" sz="1600" b="1" kern="1200" dirty="0" smtClean="0">
              <a:solidFill>
                <a:schemeClr val="tx1"/>
              </a:solidFill>
              <a:latin typeface="Times New Roman" pitchFamily="18" charset="0"/>
              <a:cs typeface="Times New Roman" pitchFamily="18" charset="0"/>
            </a:rPr>
            <a:t>Determinarea, examinarea, avizarea, aprobarea cheltuielilor de bază</a:t>
          </a:r>
          <a:endParaRPr lang="en-US" sz="1600" b="1" kern="1200" dirty="0">
            <a:solidFill>
              <a:schemeClr val="tx1"/>
            </a:solidFill>
            <a:latin typeface="Times New Roman" pitchFamily="18" charset="0"/>
            <a:cs typeface="Times New Roman" pitchFamily="18" charset="0"/>
          </a:endParaRPr>
        </a:p>
      </dsp:txBody>
      <dsp:txXfrm>
        <a:off x="463783" y="1016150"/>
        <a:ext cx="2063086" cy="920842"/>
      </dsp:txXfrm>
    </dsp:sp>
    <dsp:sp modelId="{5EF10CA3-07E6-43B7-A241-D9D5ECF26310}">
      <dsp:nvSpPr>
        <dsp:cNvPr id="0" name=""/>
        <dsp:cNvSpPr/>
      </dsp:nvSpPr>
      <dsp:spPr>
        <a:xfrm>
          <a:off x="2753710" y="1016482"/>
          <a:ext cx="3840260" cy="920178"/>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ro-RO" sz="1600" b="1" kern="1200" dirty="0" smtClean="0">
              <a:solidFill>
                <a:schemeClr val="tx1"/>
              </a:solidFill>
              <a:latin typeface="Times New Roman" pitchFamily="18" charset="0"/>
              <a:cs typeface="Times New Roman" pitchFamily="18" charset="0"/>
            </a:rPr>
            <a:t>Determinarea, examinarea, avizarea, aprobarea tarifelor</a:t>
          </a:r>
          <a:endParaRPr lang="en-US" sz="1600" b="1" kern="1200" dirty="0">
            <a:solidFill>
              <a:schemeClr val="tx1"/>
            </a:solidFill>
            <a:latin typeface="Times New Roman" pitchFamily="18" charset="0"/>
            <a:cs typeface="Times New Roman" pitchFamily="18" charset="0"/>
          </a:endParaRPr>
        </a:p>
      </dsp:txBody>
      <dsp:txXfrm>
        <a:off x="3213799" y="1016482"/>
        <a:ext cx="2920082" cy="920178"/>
      </dsp:txXfrm>
    </dsp:sp>
    <dsp:sp modelId="{E298820A-FF08-4D84-B0EF-406544062721}">
      <dsp:nvSpPr>
        <dsp:cNvPr id="0" name=""/>
        <dsp:cNvSpPr/>
      </dsp:nvSpPr>
      <dsp:spPr>
        <a:xfrm>
          <a:off x="6360389" y="1009409"/>
          <a:ext cx="3329745" cy="934324"/>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ro-RO" sz="1600" b="1" kern="1200" dirty="0" smtClean="0">
              <a:solidFill>
                <a:schemeClr val="tx1"/>
              </a:solidFill>
              <a:latin typeface="Times New Roman" pitchFamily="18" charset="0"/>
              <a:cs typeface="Times New Roman" pitchFamily="18" charset="0"/>
            </a:rPr>
            <a:t>Determinarea tarifelor actualizate, devierile tarifare</a:t>
          </a:r>
          <a:endParaRPr lang="en-US" sz="1600" b="1" kern="1200" dirty="0">
            <a:solidFill>
              <a:schemeClr val="tx1"/>
            </a:solidFill>
            <a:latin typeface="Times New Roman" pitchFamily="18" charset="0"/>
            <a:cs typeface="Times New Roman" pitchFamily="18" charset="0"/>
          </a:endParaRPr>
        </a:p>
      </dsp:txBody>
      <dsp:txXfrm>
        <a:off x="6827551" y="1009409"/>
        <a:ext cx="2395421" cy="9343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B9BBCE-421E-4111-A537-ED6F2D0BF3DF}">
      <dsp:nvSpPr>
        <dsp:cNvPr id="0" name=""/>
        <dsp:cNvSpPr/>
      </dsp:nvSpPr>
      <dsp:spPr>
        <a:xfrm>
          <a:off x="0" y="4359163"/>
          <a:ext cx="8532810" cy="690606"/>
        </a:xfrm>
        <a:prstGeom prst="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ro-RO" sz="1500" b="1" kern="1200" dirty="0" smtClean="0">
              <a:latin typeface="Times New Roman" pitchFamily="18" charset="0"/>
              <a:cs typeface="Times New Roman" pitchFamily="18" charset="0"/>
            </a:rPr>
            <a:t>Avizarea/ aprobarea tarifelor</a:t>
          </a:r>
          <a:endParaRPr lang="en-US" sz="1500" b="1" kern="1200" dirty="0">
            <a:latin typeface="Times New Roman" pitchFamily="18" charset="0"/>
            <a:cs typeface="Times New Roman" pitchFamily="18" charset="0"/>
          </a:endParaRPr>
        </a:p>
      </dsp:txBody>
      <dsp:txXfrm>
        <a:off x="0" y="4359163"/>
        <a:ext cx="8532810" cy="690606"/>
      </dsp:txXfrm>
    </dsp:sp>
    <dsp:sp modelId="{6EBED987-95AF-4931-B88F-1A26AC01183D}">
      <dsp:nvSpPr>
        <dsp:cNvPr id="0" name=""/>
        <dsp:cNvSpPr/>
      </dsp:nvSpPr>
      <dsp:spPr>
        <a:xfrm rot="10800000">
          <a:off x="0" y="3601452"/>
          <a:ext cx="8532810" cy="794979"/>
        </a:xfrm>
        <a:prstGeom prst="upArrowCallou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o-RO" sz="1400" b="1" kern="1200" dirty="0" smtClean="0">
              <a:latin typeface="Times New Roman" pitchFamily="18" charset="0"/>
              <a:cs typeface="Times New Roman" pitchFamily="18" charset="0"/>
            </a:rPr>
            <a:t>Determinarea volumelor  considerate în scopuri tarifare pentru anul de calcul </a:t>
          </a:r>
        </a:p>
      </dsp:txBody>
      <dsp:txXfrm rot="10800000">
        <a:off x="0" y="3601452"/>
        <a:ext cx="8532810" cy="516554"/>
      </dsp:txXfrm>
    </dsp:sp>
    <dsp:sp modelId="{DB9C5A84-0771-4D38-85CE-29D8681FAF0F}">
      <dsp:nvSpPr>
        <dsp:cNvPr id="0" name=""/>
        <dsp:cNvSpPr/>
      </dsp:nvSpPr>
      <dsp:spPr>
        <a:xfrm rot="10800000">
          <a:off x="0" y="2761745"/>
          <a:ext cx="8532810" cy="870296"/>
        </a:xfrm>
        <a:prstGeom prst="upArrowCallou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o-RO" sz="1400" b="1" kern="1200" dirty="0" smtClean="0">
              <a:latin typeface="Times New Roman" panose="02020603050405020304" pitchFamily="18" charset="0"/>
              <a:cs typeface="Times New Roman" panose="02020603050405020304" pitchFamily="18" charset="0"/>
            </a:rPr>
            <a:t>Determinarea rentabilității</a:t>
          </a:r>
          <a:endParaRPr lang="ru-RU" sz="1400" b="1" kern="1200" dirty="0">
            <a:latin typeface="Times New Roman" panose="02020603050405020304" pitchFamily="18" charset="0"/>
            <a:cs typeface="Times New Roman" panose="02020603050405020304" pitchFamily="18" charset="0"/>
          </a:endParaRPr>
        </a:p>
      </dsp:txBody>
      <dsp:txXfrm rot="10800000">
        <a:off x="0" y="2761745"/>
        <a:ext cx="8532810" cy="565492"/>
      </dsp:txXfrm>
    </dsp:sp>
    <dsp:sp modelId="{6351AF00-1506-4DC9-9D83-EDECE571A141}">
      <dsp:nvSpPr>
        <dsp:cNvPr id="0" name=""/>
        <dsp:cNvSpPr/>
      </dsp:nvSpPr>
      <dsp:spPr>
        <a:xfrm rot="10800000">
          <a:off x="0" y="1203905"/>
          <a:ext cx="8532810" cy="1591768"/>
        </a:xfrm>
        <a:prstGeom prst="upArrowCallou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ro-RO" sz="1400" b="1" kern="1200" dirty="0" smtClean="0">
            <a:latin typeface="Times New Roman" pitchFamily="18" charset="0"/>
            <a:cs typeface="Times New Roman" pitchFamily="18" charset="0"/>
          </a:endParaRPr>
        </a:p>
        <a:p>
          <a:pPr lvl="0" algn="ctr" defTabSz="622300">
            <a:lnSpc>
              <a:spcPct val="90000"/>
            </a:lnSpc>
            <a:spcBef>
              <a:spcPct val="0"/>
            </a:spcBef>
            <a:spcAft>
              <a:spcPct val="35000"/>
            </a:spcAft>
          </a:pPr>
          <a:r>
            <a:rPr lang="ro-RO" sz="1400" b="1" kern="1200" dirty="0" smtClean="0">
              <a:latin typeface="Times New Roman" pitchFamily="18" charset="0"/>
              <a:cs typeface="Times New Roman" pitchFamily="18" charset="0"/>
            </a:rPr>
            <a:t>Determinarea cheltuielilor :</a:t>
          </a:r>
        </a:p>
        <a:p>
          <a:pPr lvl="0" algn="just" defTabSz="622300">
            <a:lnSpc>
              <a:spcPct val="90000"/>
            </a:lnSpc>
            <a:spcBef>
              <a:spcPct val="0"/>
            </a:spcBef>
            <a:spcAft>
              <a:spcPct val="35000"/>
            </a:spcAft>
          </a:pPr>
          <a:r>
            <a:rPr lang="ro-RO" sz="1400" b="1" kern="1200" dirty="0" smtClean="0">
              <a:latin typeface="Times New Roman" pitchFamily="18" charset="0"/>
              <a:cs typeface="Times New Roman" pitchFamily="18" charset="0"/>
            </a:rPr>
            <a:t> *</a:t>
          </a:r>
          <a:r>
            <a:rPr lang="ro-RO" sz="1400" b="0" i="1" kern="1200" dirty="0" smtClean="0">
              <a:latin typeface="Times New Roman" pitchFamily="18" charset="0"/>
              <a:cs typeface="Times New Roman" pitchFamily="18" charset="0"/>
            </a:rPr>
            <a:t>privind amortizarea MF și IN  	  *legate de procurarea apei       *pentru energia electrică         * alte cheltuieli operaționale 	* redevența 	*</a:t>
          </a:r>
          <a:r>
            <a:rPr lang="ro-RO" sz="1400" i="1" kern="1200" dirty="0" smtClean="0">
              <a:solidFill>
                <a:srgbClr val="000000"/>
              </a:solidFill>
              <a:latin typeface="Times New Roman" pitchFamily="18" charset="0"/>
              <a:cs typeface="Times New Roman" pitchFamily="18" charset="0"/>
            </a:rPr>
            <a:t> privind achiziționarea contoarelor pentru consumatorii casnici 	*de tratare a apelor uzate conform contractelor încheiate cu terțe părți </a:t>
          </a:r>
          <a:endParaRPr lang="ro-RO" sz="1400" b="1" i="1" kern="1200" dirty="0" smtClean="0">
            <a:latin typeface="Times New Roman" pitchFamily="18" charset="0"/>
            <a:cs typeface="Times New Roman" pitchFamily="18" charset="0"/>
          </a:endParaRPr>
        </a:p>
        <a:p>
          <a:pPr lvl="0" algn="just" defTabSz="622300">
            <a:lnSpc>
              <a:spcPct val="90000"/>
            </a:lnSpc>
            <a:spcBef>
              <a:spcPct val="0"/>
            </a:spcBef>
            <a:spcAft>
              <a:spcPct val="35000"/>
            </a:spcAft>
          </a:pPr>
          <a:r>
            <a:rPr lang="ro-RO" sz="1400" b="0" i="1" kern="1200" dirty="0" smtClean="0">
              <a:latin typeface="Times New Roman" pitchFamily="18" charset="0"/>
              <a:cs typeface="Times New Roman" pitchFamily="18" charset="0"/>
            </a:rPr>
            <a:t>                                     </a:t>
          </a:r>
          <a:endParaRPr lang="en-US" sz="1400" b="1" kern="1200" dirty="0">
            <a:latin typeface="Times New Roman" pitchFamily="18" charset="0"/>
            <a:cs typeface="Times New Roman" pitchFamily="18" charset="0"/>
          </a:endParaRPr>
        </a:p>
      </dsp:txBody>
      <dsp:txXfrm rot="10800000">
        <a:off x="0" y="1203905"/>
        <a:ext cx="8532810" cy="1034283"/>
      </dsp:txXfrm>
    </dsp:sp>
    <dsp:sp modelId="{21D8516F-C5F1-4C32-A01C-A4A7707B7D42}">
      <dsp:nvSpPr>
        <dsp:cNvPr id="0" name=""/>
        <dsp:cNvSpPr/>
      </dsp:nvSpPr>
      <dsp:spPr>
        <a:xfrm rot="10800000">
          <a:off x="0" y="0"/>
          <a:ext cx="8532810" cy="1235920"/>
        </a:xfrm>
        <a:prstGeom prst="upArrowCallou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o-RO" sz="1400" b="1" kern="1200" dirty="0" smtClean="0">
              <a:latin typeface="Times New Roman" pitchFamily="18" charset="0"/>
              <a:cs typeface="Times New Roman" pitchFamily="18" charset="0"/>
            </a:rPr>
            <a:t>Ajustarea cheltuielilor de bază </a:t>
          </a:r>
        </a:p>
        <a:p>
          <a:pPr lvl="0" algn="ctr" defTabSz="622300">
            <a:lnSpc>
              <a:spcPct val="90000"/>
            </a:lnSpc>
            <a:spcBef>
              <a:spcPct val="0"/>
            </a:spcBef>
            <a:spcAft>
              <a:spcPct val="35000"/>
            </a:spcAft>
          </a:pPr>
          <a:r>
            <a:rPr lang="ro-RO" sz="1400" b="0" kern="1200" dirty="0" smtClean="0">
              <a:latin typeface="Times New Roman" pitchFamily="18" charset="0"/>
              <a:cs typeface="Times New Roman" pitchFamily="18" charset="0"/>
            </a:rPr>
            <a:t>(pentru anii 2,3,4,5 de reglemenare) </a:t>
          </a:r>
          <a:endParaRPr lang="en-US" sz="1400" b="0" kern="1200" dirty="0">
            <a:latin typeface="Times New Roman" pitchFamily="18" charset="0"/>
            <a:cs typeface="Times New Roman" pitchFamily="18" charset="0"/>
          </a:endParaRPr>
        </a:p>
      </dsp:txBody>
      <dsp:txXfrm rot="10800000">
        <a:off x="0" y="0"/>
        <a:ext cx="8532810" cy="8030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59A8BF-521C-45AB-BC97-629A7A4DD1F5}">
      <dsp:nvSpPr>
        <dsp:cNvPr id="0" name=""/>
        <dsp:cNvSpPr/>
      </dsp:nvSpPr>
      <dsp:spPr>
        <a:xfrm>
          <a:off x="-83213" y="0"/>
          <a:ext cx="6747510" cy="956546"/>
        </a:xfrm>
        <a:prstGeom prst="roundRect">
          <a:avLst>
            <a:gd name="adj" fmla="val 10000"/>
          </a:avLst>
        </a:prstGeom>
        <a:solidFill>
          <a:schemeClr val="accent1">
            <a:alpha val="9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ro-RO" sz="1400" b="0" kern="1200" dirty="0" smtClean="0">
              <a:solidFill>
                <a:schemeClr val="tx1">
                  <a:lumMod val="95000"/>
                  <a:lumOff val="5000"/>
                </a:schemeClr>
              </a:solidFill>
              <a:latin typeface="Times New Roman" pitchFamily="18" charset="0"/>
              <a:cs typeface="Times New Roman" pitchFamily="18" charset="0"/>
            </a:rPr>
            <a:t>Operatorul (nivel de regiune, raion, municipiu, oraș) determină și prezintă la ANRE  cererea de avizare </a:t>
          </a:r>
          <a:r>
            <a:rPr lang="ro-RO" sz="1400" b="0" kern="1200" dirty="0" smtClean="0">
              <a:solidFill>
                <a:schemeClr val="tx1">
                  <a:lumMod val="95000"/>
                  <a:lumOff val="5000"/>
                </a:schemeClr>
              </a:solidFill>
              <a:latin typeface="Times New Roman" pitchFamily="18" charset="0"/>
              <a:cs typeface="Times New Roman" pitchFamily="18" charset="0"/>
            </a:rPr>
            <a:t>a cheltuielilor de bază, a </a:t>
          </a:r>
          <a:r>
            <a:rPr lang="ro-RO" sz="1400" b="0" kern="1200" dirty="0" smtClean="0">
              <a:solidFill>
                <a:schemeClr val="tx1">
                  <a:lumMod val="95000"/>
                  <a:lumOff val="5000"/>
                </a:schemeClr>
              </a:solidFill>
              <a:latin typeface="Times New Roman" pitchFamily="18" charset="0"/>
              <a:cs typeface="Times New Roman" pitchFamily="18" charset="0"/>
            </a:rPr>
            <a:t>tarifelor pentru apa potabilă și/sau canalizare</a:t>
          </a:r>
          <a:endParaRPr lang="en-US" sz="1400" b="0" kern="1200" dirty="0">
            <a:solidFill>
              <a:schemeClr val="tx1">
                <a:lumMod val="95000"/>
                <a:lumOff val="5000"/>
              </a:schemeClr>
            </a:solidFill>
            <a:latin typeface="Times New Roman" pitchFamily="18" charset="0"/>
            <a:cs typeface="Times New Roman" pitchFamily="18" charset="0"/>
          </a:endParaRPr>
        </a:p>
      </dsp:txBody>
      <dsp:txXfrm>
        <a:off x="-55197" y="28016"/>
        <a:ext cx="5603406" cy="900514"/>
      </dsp:txXfrm>
    </dsp:sp>
    <dsp:sp modelId="{A2DE2CBB-8979-424F-9320-2E1EEB57354C}">
      <dsp:nvSpPr>
        <dsp:cNvPr id="0" name=""/>
        <dsp:cNvSpPr/>
      </dsp:nvSpPr>
      <dsp:spPr>
        <a:xfrm>
          <a:off x="420658" y="1089399"/>
          <a:ext cx="6747510" cy="956546"/>
        </a:xfrm>
        <a:prstGeom prst="roundRect">
          <a:avLst>
            <a:gd name="adj" fmla="val 10000"/>
          </a:avLst>
        </a:prstGeom>
        <a:solidFill>
          <a:schemeClr val="accent1">
            <a:alpha val="90000"/>
            <a:hueOff val="0"/>
            <a:satOff val="0"/>
            <a:lumOff val="0"/>
            <a:alphaOff val="-1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ro-RO" sz="1400" b="0" kern="1200" dirty="0" smtClean="0">
              <a:solidFill>
                <a:schemeClr val="tx1">
                  <a:lumMod val="95000"/>
                  <a:lumOff val="5000"/>
                </a:schemeClr>
              </a:solidFill>
              <a:latin typeface="Times New Roman" pitchFamily="18" charset="0"/>
              <a:cs typeface="Times New Roman" pitchFamily="18" charset="0"/>
            </a:rPr>
            <a:t>ANRE </a:t>
          </a:r>
          <a:r>
            <a:rPr lang="ro-RO" sz="1400" b="0" kern="1200" dirty="0" smtClean="0">
              <a:solidFill>
                <a:schemeClr val="tx1">
                  <a:lumMod val="95000"/>
                  <a:lumOff val="5000"/>
                </a:schemeClr>
              </a:solidFill>
              <a:latin typeface="Times New Roman" pitchFamily="18" charset="0"/>
              <a:cs typeface="Times New Roman" pitchFamily="18" charset="0"/>
            </a:rPr>
            <a:t>în 180 zile calendaristice - pentru cheltuielile de bază sau în </a:t>
          </a:r>
          <a:r>
            <a:rPr lang="ro-RO" sz="1400" b="0" kern="1200" dirty="0" smtClean="0">
              <a:solidFill>
                <a:schemeClr val="tx1">
                  <a:lumMod val="95000"/>
                  <a:lumOff val="5000"/>
                </a:schemeClr>
              </a:solidFill>
              <a:latin typeface="Times New Roman" pitchFamily="18" charset="0"/>
              <a:cs typeface="Times New Roman" pitchFamily="18" charset="0"/>
            </a:rPr>
            <a:t>60 zile </a:t>
          </a:r>
          <a:r>
            <a:rPr lang="ro-RO" sz="1400" b="0" kern="1200" dirty="0" smtClean="0">
              <a:solidFill>
                <a:schemeClr val="tx1">
                  <a:lumMod val="95000"/>
                  <a:lumOff val="5000"/>
                </a:schemeClr>
              </a:solidFill>
              <a:latin typeface="Times New Roman" pitchFamily="18" charset="0"/>
              <a:cs typeface="Times New Roman" pitchFamily="18" charset="0"/>
            </a:rPr>
            <a:t>calendaristice – pentru tarife </a:t>
          </a:r>
          <a:r>
            <a:rPr lang="ro-RO" sz="1400" b="0" kern="1200" dirty="0" smtClean="0">
              <a:solidFill>
                <a:schemeClr val="tx1">
                  <a:lumMod val="95000"/>
                  <a:lumOff val="5000"/>
                </a:schemeClr>
              </a:solidFill>
              <a:latin typeface="Times New Roman" pitchFamily="18" charset="0"/>
              <a:cs typeface="Times New Roman" pitchFamily="18" charset="0"/>
            </a:rPr>
            <a:t>de la primirea cererii, însoțită de materialele justificative, examinează materialele prezentate </a:t>
          </a:r>
          <a:endParaRPr lang="en-US" sz="1400" b="0" kern="1200" dirty="0">
            <a:solidFill>
              <a:schemeClr val="tx1">
                <a:lumMod val="95000"/>
                <a:lumOff val="5000"/>
              </a:schemeClr>
            </a:solidFill>
            <a:latin typeface="Times New Roman" pitchFamily="18" charset="0"/>
            <a:cs typeface="Times New Roman" pitchFamily="18" charset="0"/>
          </a:endParaRPr>
        </a:p>
      </dsp:txBody>
      <dsp:txXfrm>
        <a:off x="448674" y="1117415"/>
        <a:ext cx="5565850" cy="900514"/>
      </dsp:txXfrm>
    </dsp:sp>
    <dsp:sp modelId="{0C04A8D7-2363-491C-B279-384F568DCD80}">
      <dsp:nvSpPr>
        <dsp:cNvPr id="0" name=""/>
        <dsp:cNvSpPr/>
      </dsp:nvSpPr>
      <dsp:spPr>
        <a:xfrm>
          <a:off x="924531" y="2178799"/>
          <a:ext cx="6747510" cy="956546"/>
        </a:xfrm>
        <a:prstGeom prst="roundRect">
          <a:avLst>
            <a:gd name="adj" fmla="val 10000"/>
          </a:avLst>
        </a:prstGeom>
        <a:solidFill>
          <a:schemeClr val="accent1">
            <a:alpha val="90000"/>
            <a:hueOff val="0"/>
            <a:satOff val="0"/>
            <a:lumOff val="0"/>
            <a:alphaOff val="-2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ro-RO" sz="1400" b="0" kern="1200" dirty="0" smtClean="0">
              <a:solidFill>
                <a:schemeClr val="tx1">
                  <a:lumMod val="95000"/>
                  <a:lumOff val="5000"/>
                </a:schemeClr>
              </a:solidFill>
              <a:latin typeface="Times New Roman" pitchFamily="18" charset="0"/>
              <a:cs typeface="Times New Roman" pitchFamily="18" charset="0"/>
            </a:rPr>
            <a:t>ANRE emite către consiliul local avizul privind </a:t>
          </a:r>
          <a:r>
            <a:rPr lang="ro-RO" sz="1400" b="0" kern="1200" dirty="0" smtClean="0">
              <a:solidFill>
                <a:schemeClr val="tx1">
                  <a:lumMod val="95000"/>
                  <a:lumOff val="5000"/>
                </a:schemeClr>
              </a:solidFill>
              <a:latin typeface="Times New Roman" pitchFamily="18" charset="0"/>
              <a:cs typeface="Times New Roman" pitchFamily="18" charset="0"/>
            </a:rPr>
            <a:t>cuantumul cheltuielilor de bază, </a:t>
          </a:r>
          <a:r>
            <a:rPr lang="ro-RO" sz="1400" b="0" kern="1200" dirty="0" smtClean="0">
              <a:solidFill>
                <a:schemeClr val="tx1">
                  <a:lumMod val="95000"/>
                  <a:lumOff val="5000"/>
                </a:schemeClr>
              </a:solidFill>
              <a:latin typeface="Times New Roman" pitchFamily="18" charset="0"/>
              <a:cs typeface="Times New Roman" pitchFamily="18" charset="0"/>
            </a:rPr>
            <a:t>tarifelor pentru apa potabilă și/sau canalizare necesar de a fi aprobate</a:t>
          </a:r>
          <a:endParaRPr lang="en-US" sz="1400" b="0" kern="1200" dirty="0">
            <a:solidFill>
              <a:schemeClr val="tx1">
                <a:lumMod val="95000"/>
                <a:lumOff val="5000"/>
              </a:schemeClr>
            </a:solidFill>
            <a:latin typeface="Times New Roman" pitchFamily="18" charset="0"/>
            <a:cs typeface="Times New Roman" pitchFamily="18" charset="0"/>
          </a:endParaRPr>
        </a:p>
      </dsp:txBody>
      <dsp:txXfrm>
        <a:off x="952547" y="2206815"/>
        <a:ext cx="5565850" cy="900514"/>
      </dsp:txXfrm>
    </dsp:sp>
    <dsp:sp modelId="{B2E623D0-FF5E-4BDD-B795-708B9B706D27}">
      <dsp:nvSpPr>
        <dsp:cNvPr id="0" name=""/>
        <dsp:cNvSpPr/>
      </dsp:nvSpPr>
      <dsp:spPr>
        <a:xfrm>
          <a:off x="1428403" y="3268199"/>
          <a:ext cx="6747510" cy="956546"/>
        </a:xfrm>
        <a:prstGeom prst="roundRect">
          <a:avLst>
            <a:gd name="adj" fmla="val 10000"/>
          </a:avLst>
        </a:prstGeom>
        <a:solidFill>
          <a:schemeClr val="accent1">
            <a:alpha val="90000"/>
            <a:hueOff val="0"/>
            <a:satOff val="0"/>
            <a:lumOff val="0"/>
            <a:alphaOff val="-3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ro-RO" sz="1400" b="0" kern="1200" dirty="0" smtClean="0">
              <a:solidFill>
                <a:schemeClr val="tx1">
                  <a:lumMod val="95000"/>
                  <a:lumOff val="5000"/>
                </a:schemeClr>
              </a:solidFill>
              <a:latin typeface="Times New Roman" pitchFamily="18" charset="0"/>
              <a:cs typeface="Times New Roman" pitchFamily="18" charset="0"/>
            </a:rPr>
            <a:t>Consiliul local în termen de 60 de zile calendaristice </a:t>
          </a:r>
          <a:r>
            <a:rPr lang="ro-RO" sz="1400" b="0" kern="1200" dirty="0" smtClean="0">
              <a:solidFill>
                <a:schemeClr val="tx1">
                  <a:lumMod val="95000"/>
                  <a:lumOff val="5000"/>
                </a:schemeClr>
              </a:solidFill>
              <a:latin typeface="Times New Roman" pitchFamily="18" charset="0"/>
              <a:cs typeface="Times New Roman" pitchFamily="18" charset="0"/>
            </a:rPr>
            <a:t>aprobă cheltuielile de bază, </a:t>
          </a:r>
          <a:r>
            <a:rPr lang="ro-RO" sz="1400" b="0" kern="1200" dirty="0" smtClean="0">
              <a:solidFill>
                <a:schemeClr val="tx1">
                  <a:lumMod val="95000"/>
                  <a:lumOff val="5000"/>
                </a:schemeClr>
              </a:solidFill>
              <a:latin typeface="Times New Roman" pitchFamily="18" charset="0"/>
              <a:cs typeface="Times New Roman" pitchFamily="18" charset="0"/>
            </a:rPr>
            <a:t>tarifele pentru apa potabilă și/sau canalizare</a:t>
          </a:r>
          <a:endParaRPr lang="en-US" sz="1400" b="0" kern="1200" dirty="0">
            <a:solidFill>
              <a:schemeClr val="tx1">
                <a:lumMod val="95000"/>
                <a:lumOff val="5000"/>
              </a:schemeClr>
            </a:solidFill>
            <a:latin typeface="Times New Roman" pitchFamily="18" charset="0"/>
            <a:cs typeface="Times New Roman" pitchFamily="18" charset="0"/>
          </a:endParaRPr>
        </a:p>
      </dsp:txBody>
      <dsp:txXfrm>
        <a:off x="1456419" y="3296215"/>
        <a:ext cx="5565850" cy="900514"/>
      </dsp:txXfrm>
    </dsp:sp>
    <dsp:sp modelId="{19DCB9E0-F6B5-442C-ACFE-863CFC9A48BA}">
      <dsp:nvSpPr>
        <dsp:cNvPr id="0" name=""/>
        <dsp:cNvSpPr/>
      </dsp:nvSpPr>
      <dsp:spPr>
        <a:xfrm>
          <a:off x="1765848" y="4357599"/>
          <a:ext cx="7080364" cy="956546"/>
        </a:xfrm>
        <a:prstGeom prst="roundRect">
          <a:avLst>
            <a:gd name="adj" fmla="val 10000"/>
          </a:avLst>
        </a:prstGeom>
        <a:solidFill>
          <a:schemeClr val="accent1">
            <a:alpha val="90000"/>
            <a:hueOff val="0"/>
            <a:satOff val="0"/>
            <a:lumOff val="0"/>
            <a:alpha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ro-RO" sz="1400" b="0" kern="1200" dirty="0" smtClean="0">
              <a:solidFill>
                <a:schemeClr val="tx1">
                  <a:lumMod val="95000"/>
                  <a:lumOff val="5000"/>
                </a:schemeClr>
              </a:solidFill>
              <a:latin typeface="Times New Roman" pitchFamily="18" charset="0"/>
              <a:cs typeface="Times New Roman" pitchFamily="18" charset="0"/>
            </a:rPr>
            <a:t>În cazul în care consiliul local nu va </a:t>
          </a:r>
          <a:r>
            <a:rPr lang="ro-RO" sz="1400" b="0" kern="1200" dirty="0" smtClean="0">
              <a:solidFill>
                <a:schemeClr val="tx1">
                  <a:lumMod val="95000"/>
                  <a:lumOff val="5000"/>
                </a:schemeClr>
              </a:solidFill>
              <a:latin typeface="Times New Roman" pitchFamily="18" charset="0"/>
              <a:cs typeface="Times New Roman" pitchFamily="18" charset="0"/>
            </a:rPr>
            <a:t>aproba cheltuielile de bază, </a:t>
          </a:r>
          <a:r>
            <a:rPr lang="ro-RO" sz="1400" b="0" kern="1200" dirty="0" smtClean="0">
              <a:solidFill>
                <a:schemeClr val="tx1">
                  <a:lumMod val="95000"/>
                  <a:lumOff val="5000"/>
                </a:schemeClr>
              </a:solidFill>
              <a:latin typeface="Times New Roman" pitchFamily="18" charset="0"/>
              <a:cs typeface="Times New Roman" pitchFamily="18" charset="0"/>
            </a:rPr>
            <a:t>tarifele pentru apa potabilă și/sau canalizare, operatorul se va adresa la ANRE, care în 15 zile calendaristice aproba și publică în MO tarifele avizate anterior</a:t>
          </a:r>
          <a:endParaRPr lang="en-US" sz="1400" b="0" kern="1200" dirty="0">
            <a:solidFill>
              <a:schemeClr val="tx1">
                <a:lumMod val="95000"/>
                <a:lumOff val="5000"/>
              </a:schemeClr>
            </a:solidFill>
            <a:latin typeface="Times New Roman" pitchFamily="18" charset="0"/>
            <a:cs typeface="Times New Roman" pitchFamily="18" charset="0"/>
          </a:endParaRPr>
        </a:p>
      </dsp:txBody>
      <dsp:txXfrm>
        <a:off x="1793864" y="4385615"/>
        <a:ext cx="5843177" cy="900514"/>
      </dsp:txXfrm>
    </dsp:sp>
    <dsp:sp modelId="{01EA80CF-B455-49ED-BB5D-2D0B634C5A4D}">
      <dsp:nvSpPr>
        <dsp:cNvPr id="0" name=""/>
        <dsp:cNvSpPr/>
      </dsp:nvSpPr>
      <dsp:spPr>
        <a:xfrm>
          <a:off x="6042541" y="698810"/>
          <a:ext cx="621755" cy="621755"/>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b="0" kern="1200">
            <a:solidFill>
              <a:schemeClr val="tx1">
                <a:lumMod val="95000"/>
                <a:lumOff val="5000"/>
              </a:schemeClr>
            </a:solidFill>
            <a:latin typeface="Times New Roman" pitchFamily="18" charset="0"/>
            <a:cs typeface="Times New Roman" pitchFamily="18" charset="0"/>
          </a:endParaRPr>
        </a:p>
      </dsp:txBody>
      <dsp:txXfrm>
        <a:off x="6182436" y="698810"/>
        <a:ext cx="341965" cy="467871"/>
      </dsp:txXfrm>
    </dsp:sp>
    <dsp:sp modelId="{95398625-2575-4DE1-9B6B-66B9ABD08D71}">
      <dsp:nvSpPr>
        <dsp:cNvPr id="0" name=""/>
        <dsp:cNvSpPr/>
      </dsp:nvSpPr>
      <dsp:spPr>
        <a:xfrm>
          <a:off x="6546413" y="1788210"/>
          <a:ext cx="621755" cy="621755"/>
        </a:xfrm>
        <a:prstGeom prst="downArrow">
          <a:avLst>
            <a:gd name="adj1" fmla="val 55000"/>
            <a:gd name="adj2" fmla="val 45000"/>
          </a:avLst>
        </a:prstGeom>
        <a:solidFill>
          <a:schemeClr val="accent1">
            <a:alpha val="90000"/>
            <a:tint val="40000"/>
            <a:hueOff val="0"/>
            <a:satOff val="0"/>
            <a:lumOff val="0"/>
            <a:alphaOff val="-13333"/>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b="0" kern="1200">
            <a:solidFill>
              <a:schemeClr val="tx1">
                <a:lumMod val="95000"/>
                <a:lumOff val="5000"/>
              </a:schemeClr>
            </a:solidFill>
            <a:latin typeface="Times New Roman" pitchFamily="18" charset="0"/>
            <a:cs typeface="Times New Roman" pitchFamily="18" charset="0"/>
          </a:endParaRPr>
        </a:p>
      </dsp:txBody>
      <dsp:txXfrm>
        <a:off x="6686308" y="1788210"/>
        <a:ext cx="341965" cy="467871"/>
      </dsp:txXfrm>
    </dsp:sp>
    <dsp:sp modelId="{1DC5C50C-B57F-49BC-9590-22F079626803}">
      <dsp:nvSpPr>
        <dsp:cNvPr id="0" name=""/>
        <dsp:cNvSpPr/>
      </dsp:nvSpPr>
      <dsp:spPr>
        <a:xfrm>
          <a:off x="7050286" y="2861667"/>
          <a:ext cx="621755" cy="621755"/>
        </a:xfrm>
        <a:prstGeom prst="downArrow">
          <a:avLst>
            <a:gd name="adj1" fmla="val 55000"/>
            <a:gd name="adj2" fmla="val 45000"/>
          </a:avLst>
        </a:prstGeom>
        <a:solidFill>
          <a:schemeClr val="accent1">
            <a:alpha val="90000"/>
            <a:tint val="40000"/>
            <a:hueOff val="0"/>
            <a:satOff val="0"/>
            <a:lumOff val="0"/>
            <a:alphaOff val="-26667"/>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b="0" kern="1200">
            <a:solidFill>
              <a:schemeClr val="tx1">
                <a:lumMod val="95000"/>
                <a:lumOff val="5000"/>
              </a:schemeClr>
            </a:solidFill>
            <a:latin typeface="Times New Roman" pitchFamily="18" charset="0"/>
            <a:cs typeface="Times New Roman" pitchFamily="18" charset="0"/>
          </a:endParaRPr>
        </a:p>
      </dsp:txBody>
      <dsp:txXfrm>
        <a:off x="7190181" y="2861667"/>
        <a:ext cx="341965" cy="467871"/>
      </dsp:txXfrm>
    </dsp:sp>
    <dsp:sp modelId="{D919FE0D-2F92-48F3-8BF5-5995BD5EFB09}">
      <dsp:nvSpPr>
        <dsp:cNvPr id="0" name=""/>
        <dsp:cNvSpPr/>
      </dsp:nvSpPr>
      <dsp:spPr>
        <a:xfrm>
          <a:off x="7554158" y="3961695"/>
          <a:ext cx="621755" cy="621755"/>
        </a:xfrm>
        <a:prstGeom prst="downArrow">
          <a:avLst>
            <a:gd name="adj1" fmla="val 55000"/>
            <a:gd name="adj2" fmla="val 45000"/>
          </a:avLst>
        </a:prstGeom>
        <a:solidFill>
          <a:schemeClr val="accent1">
            <a:alpha val="90000"/>
            <a:tint val="40000"/>
            <a:hueOff val="0"/>
            <a:satOff val="0"/>
            <a:lumOff val="0"/>
            <a:alphaOff val="-4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b="0" kern="1200">
            <a:solidFill>
              <a:schemeClr val="tx1">
                <a:lumMod val="95000"/>
                <a:lumOff val="5000"/>
              </a:schemeClr>
            </a:solidFill>
            <a:latin typeface="Times New Roman" pitchFamily="18" charset="0"/>
            <a:cs typeface="Times New Roman" pitchFamily="18" charset="0"/>
          </a:endParaRPr>
        </a:p>
      </dsp:txBody>
      <dsp:txXfrm>
        <a:off x="7694053" y="3961695"/>
        <a:ext cx="341965" cy="4678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8EED7-8B3B-44BC-B6B7-1EDD1986F98A}">
      <dsp:nvSpPr>
        <dsp:cNvPr id="0" name=""/>
        <dsp:cNvSpPr/>
      </dsp:nvSpPr>
      <dsp:spPr>
        <a:xfrm rot="5400000">
          <a:off x="-139844" y="141503"/>
          <a:ext cx="932299" cy="652609"/>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o-RO" sz="2000" kern="1200" dirty="0" smtClean="0"/>
            <a:t>I.</a:t>
          </a:r>
          <a:endParaRPr lang="en-US" sz="2000" kern="1200" dirty="0"/>
        </a:p>
      </dsp:txBody>
      <dsp:txXfrm rot="-5400000">
        <a:off x="2" y="327963"/>
        <a:ext cx="652609" cy="279690"/>
      </dsp:txXfrm>
    </dsp:sp>
    <dsp:sp modelId="{A45C6219-B525-408E-AD53-BE87B84A331C}">
      <dsp:nvSpPr>
        <dsp:cNvPr id="0" name=""/>
        <dsp:cNvSpPr/>
      </dsp:nvSpPr>
      <dsp:spPr>
        <a:xfrm rot="5400000">
          <a:off x="2399312" y="-1625969"/>
          <a:ext cx="605994" cy="3932976"/>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GB" sz="1500" b="0" i="0" kern="1200" dirty="0" err="1" smtClean="0">
              <a:latin typeface="Times New Roman" panose="02020603050405020304" pitchFamily="18" charset="0"/>
              <a:cs typeface="Times New Roman" panose="02020603050405020304" pitchFamily="18" charset="0"/>
            </a:rPr>
            <a:t>Scrisoarea</a:t>
          </a:r>
          <a:r>
            <a:rPr lang="en-GB" sz="1500" b="0" i="0" kern="1200" dirty="0" smtClean="0">
              <a:latin typeface="Times New Roman" panose="02020603050405020304" pitchFamily="18" charset="0"/>
              <a:cs typeface="Times New Roman" panose="02020603050405020304" pitchFamily="18" charset="0"/>
            </a:rPr>
            <a:t> de </a:t>
          </a:r>
          <a:r>
            <a:rPr lang="en-GB" sz="1500" b="0" i="0" kern="1200" dirty="0" err="1" smtClean="0">
              <a:latin typeface="Times New Roman" panose="02020603050405020304" pitchFamily="18" charset="0"/>
              <a:cs typeface="Times New Roman" panose="02020603050405020304" pitchFamily="18" charset="0"/>
            </a:rPr>
            <a:t>argumentare</a:t>
          </a:r>
          <a:r>
            <a:rPr lang="en-GB" sz="1500" b="0" i="0" kern="1200" dirty="0" smtClean="0">
              <a:latin typeface="Times New Roman" panose="02020603050405020304" pitchFamily="18" charset="0"/>
              <a:cs typeface="Times New Roman" panose="02020603050405020304" pitchFamily="18" charset="0"/>
            </a:rPr>
            <a:t> a </a:t>
          </a:r>
          <a:r>
            <a:rPr lang="en-GB" sz="1500" b="0" i="0" kern="1200" dirty="0" err="1" smtClean="0">
              <a:latin typeface="Times New Roman" panose="02020603050405020304" pitchFamily="18" charset="0"/>
              <a:cs typeface="Times New Roman" panose="02020603050405020304" pitchFamily="18" charset="0"/>
            </a:rPr>
            <a:t>iniţiativei</a:t>
          </a:r>
          <a:endParaRPr lang="en-US" sz="1500" kern="1200" dirty="0">
            <a:latin typeface="Times New Roman" panose="02020603050405020304" pitchFamily="18" charset="0"/>
            <a:cs typeface="Times New Roman" panose="02020603050405020304" pitchFamily="18" charset="0"/>
          </a:endParaRPr>
        </a:p>
      </dsp:txBody>
      <dsp:txXfrm rot="-5400000">
        <a:off x="735821" y="67104"/>
        <a:ext cx="3903394" cy="546830"/>
      </dsp:txXfrm>
    </dsp:sp>
    <dsp:sp modelId="{498CF3CC-2610-428E-9756-3E055424B350}">
      <dsp:nvSpPr>
        <dsp:cNvPr id="0" name=""/>
        <dsp:cNvSpPr/>
      </dsp:nvSpPr>
      <dsp:spPr>
        <a:xfrm rot="5400000">
          <a:off x="-139844" y="921311"/>
          <a:ext cx="932299" cy="652609"/>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o-RO" sz="2000" kern="1200" dirty="0" smtClean="0"/>
            <a:t>II.</a:t>
          </a:r>
          <a:endParaRPr lang="en-US" sz="2000" kern="1200" dirty="0"/>
        </a:p>
      </dsp:txBody>
      <dsp:txXfrm rot="-5400000">
        <a:off x="2" y="1107771"/>
        <a:ext cx="652609" cy="279690"/>
      </dsp:txXfrm>
    </dsp:sp>
    <dsp:sp modelId="{845BEE25-A7D3-4114-BB1E-4A8C1FD40938}">
      <dsp:nvSpPr>
        <dsp:cNvPr id="0" name=""/>
        <dsp:cNvSpPr/>
      </dsp:nvSpPr>
      <dsp:spPr>
        <a:xfrm rot="5400000">
          <a:off x="2449010" y="-896816"/>
          <a:ext cx="605994" cy="3962560"/>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GB" sz="1500" b="0" i="0" kern="1200" dirty="0" err="1" smtClean="0">
              <a:latin typeface="Times New Roman" panose="02020603050405020304" pitchFamily="18" charset="0"/>
              <a:cs typeface="Times New Roman" panose="02020603050405020304" pitchFamily="18" charset="0"/>
            </a:rPr>
            <a:t>Calculele</a:t>
          </a:r>
          <a:r>
            <a:rPr lang="en-GB" sz="1500" b="0" i="0" kern="1200" dirty="0" smtClean="0">
              <a:latin typeface="Times New Roman" panose="02020603050405020304" pitchFamily="18" charset="0"/>
              <a:cs typeface="Times New Roman" panose="02020603050405020304" pitchFamily="18" charset="0"/>
            </a:rPr>
            <a:t> </a:t>
          </a:r>
          <a:r>
            <a:rPr lang="en-GB" sz="1500" b="0" i="0" kern="1200" dirty="0" err="1" smtClean="0">
              <a:latin typeface="Times New Roman" panose="02020603050405020304" pitchFamily="18" charset="0"/>
              <a:cs typeface="Times New Roman" panose="02020603050405020304" pitchFamily="18" charset="0"/>
            </a:rPr>
            <a:t>relevante</a:t>
          </a:r>
          <a:r>
            <a:rPr lang="en-GB" sz="1500" b="0" i="0" kern="1200" dirty="0" smtClean="0"/>
            <a:t> </a:t>
          </a:r>
          <a:endParaRPr lang="en-US" sz="1500" kern="1200" dirty="0"/>
        </a:p>
      </dsp:txBody>
      <dsp:txXfrm rot="-5400000">
        <a:off x="770727" y="811049"/>
        <a:ext cx="3932978" cy="546830"/>
      </dsp:txXfrm>
    </dsp:sp>
    <dsp:sp modelId="{1C83AC1A-8111-4402-8051-A13BA7BEEAC6}">
      <dsp:nvSpPr>
        <dsp:cNvPr id="0" name=""/>
        <dsp:cNvSpPr/>
      </dsp:nvSpPr>
      <dsp:spPr>
        <a:xfrm rot="5400000">
          <a:off x="-139844" y="1701120"/>
          <a:ext cx="932299" cy="652609"/>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o-RO" sz="2000" kern="1200" dirty="0" smtClean="0"/>
            <a:t>III.</a:t>
          </a:r>
          <a:endParaRPr lang="en-US" sz="2000" kern="1200" dirty="0"/>
        </a:p>
      </dsp:txBody>
      <dsp:txXfrm rot="-5400000">
        <a:off x="2" y="1887580"/>
        <a:ext cx="652609" cy="279690"/>
      </dsp:txXfrm>
    </dsp:sp>
    <dsp:sp modelId="{5C629347-5843-411B-99EE-E41AA1A7E790}">
      <dsp:nvSpPr>
        <dsp:cNvPr id="0" name=""/>
        <dsp:cNvSpPr/>
      </dsp:nvSpPr>
      <dsp:spPr>
        <a:xfrm rot="5400000">
          <a:off x="2481298" y="-100145"/>
          <a:ext cx="605994" cy="3928837"/>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ro-RO" sz="1500" kern="1200" dirty="0" smtClean="0">
              <a:latin typeface="Times New Roman" panose="02020603050405020304" pitchFamily="18" charset="0"/>
              <a:cs typeface="Times New Roman" panose="02020603050405020304" pitchFamily="18" charset="0"/>
            </a:rPr>
            <a:t>Documente</a:t>
          </a:r>
          <a:r>
            <a:rPr lang="ro-RO" sz="1500" kern="1200" dirty="0" smtClean="0"/>
            <a:t> </a:t>
          </a:r>
          <a:r>
            <a:rPr lang="ro-RO" sz="1500" kern="1200" dirty="0" smtClean="0">
              <a:latin typeface="Times New Roman" panose="02020603050405020304" pitchFamily="18" charset="0"/>
              <a:cs typeface="Times New Roman" panose="02020603050405020304" pitchFamily="18" charset="0"/>
            </a:rPr>
            <a:t>justificative</a:t>
          </a:r>
          <a:endParaRPr lang="en-US" sz="1500" kern="1200" dirty="0">
            <a:latin typeface="Times New Roman" panose="02020603050405020304" pitchFamily="18" charset="0"/>
            <a:cs typeface="Times New Roman" panose="02020603050405020304" pitchFamily="18" charset="0"/>
          </a:endParaRPr>
        </a:p>
      </dsp:txBody>
      <dsp:txXfrm rot="-5400000">
        <a:off x="819877" y="1590858"/>
        <a:ext cx="3899255" cy="546830"/>
      </dsp:txXfrm>
    </dsp:sp>
    <dsp:sp modelId="{0A18EA72-4A2E-4F9D-A6E6-59B1EAC12992}">
      <dsp:nvSpPr>
        <dsp:cNvPr id="0" name=""/>
        <dsp:cNvSpPr/>
      </dsp:nvSpPr>
      <dsp:spPr>
        <a:xfrm rot="5400000">
          <a:off x="-139844" y="2480929"/>
          <a:ext cx="932299" cy="652609"/>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o-RO" sz="2000" kern="1200" dirty="0" smtClean="0">
              <a:latin typeface="+mj-lt"/>
              <a:cs typeface="Times New Roman" panose="02020603050405020304" pitchFamily="18" charset="0"/>
            </a:rPr>
            <a:t>IV:</a:t>
          </a:r>
          <a:endParaRPr lang="en-US" sz="2000" kern="1200" dirty="0">
            <a:latin typeface="+mj-lt"/>
            <a:cs typeface="Times New Roman" panose="02020603050405020304" pitchFamily="18" charset="0"/>
          </a:endParaRPr>
        </a:p>
      </dsp:txBody>
      <dsp:txXfrm rot="-5400000">
        <a:off x="2" y="2667389"/>
        <a:ext cx="652609" cy="279690"/>
      </dsp:txXfrm>
    </dsp:sp>
    <dsp:sp modelId="{00008E79-C185-48D2-ABC6-EAA975DB840E}">
      <dsp:nvSpPr>
        <dsp:cNvPr id="0" name=""/>
        <dsp:cNvSpPr/>
      </dsp:nvSpPr>
      <dsp:spPr>
        <a:xfrm rot="5400000">
          <a:off x="4181801" y="-1188108"/>
          <a:ext cx="605994" cy="7664379"/>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ro-RO" sz="1500" kern="1200" dirty="0" smtClean="0">
              <a:latin typeface="Times New Roman" panose="02020603050405020304" pitchFamily="18" charset="0"/>
              <a:cs typeface="Times New Roman" panose="02020603050405020304" pitchFamily="18" charset="0"/>
            </a:rPr>
            <a:t>Alte acte prevăzute în pct.7, 10 sau 11 din Regulamentul </a:t>
          </a:r>
          <a:r>
            <a:rPr lang="ro-RO" sz="1500" b="0" i="0" kern="1200" dirty="0" smtClean="0">
              <a:latin typeface="Times New Roman" pitchFamily="18" charset="0"/>
              <a:cs typeface="Times New Roman" pitchFamily="18" charset="0"/>
            </a:rPr>
            <a:t>privind procedurile de prezentare și de examinare a cererilor titularilor de licențe privind prețurile și tarifele reglementate nr.286/2018</a:t>
          </a:r>
          <a:endParaRPr lang="ru-RU" sz="1500" b="0" i="0" kern="1200" dirty="0"/>
        </a:p>
      </dsp:txBody>
      <dsp:txXfrm rot="-5400000">
        <a:off x="652609" y="2370666"/>
        <a:ext cx="7634797" cy="54683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0B7BA18-0361-42D0-AFB5-814D228C5DEA}" type="datetimeFigureOut">
              <a:rPr lang="en-GB" smtClean="0"/>
              <a:t>30/09/2021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389343-DB79-4B6E-AD06-2E8871C8826D}" type="slidenum">
              <a:rPr lang="en-GB" smtClean="0"/>
              <a:t>‹#›</a:t>
            </a:fld>
            <a:endParaRPr lang="en-GB"/>
          </a:p>
        </p:txBody>
      </p:sp>
    </p:spTree>
    <p:extLst>
      <p:ext uri="{BB962C8B-B14F-4D97-AF65-F5344CB8AC3E}">
        <p14:creationId xmlns:p14="http://schemas.microsoft.com/office/powerpoint/2010/main" val="89511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0B7BA18-0361-42D0-AFB5-814D228C5DEA}" type="datetimeFigureOut">
              <a:rPr lang="en-GB" smtClean="0"/>
              <a:t>30/09/2021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389343-DB79-4B6E-AD06-2E8871C8826D}" type="slidenum">
              <a:rPr lang="en-GB" smtClean="0"/>
              <a:t>‹#›</a:t>
            </a:fld>
            <a:endParaRPr lang="en-GB"/>
          </a:p>
        </p:txBody>
      </p:sp>
    </p:spTree>
    <p:extLst>
      <p:ext uri="{BB962C8B-B14F-4D97-AF65-F5344CB8AC3E}">
        <p14:creationId xmlns:p14="http://schemas.microsoft.com/office/powerpoint/2010/main" val="1367577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0B7BA18-0361-42D0-AFB5-814D228C5DEA}" type="datetimeFigureOut">
              <a:rPr lang="en-GB" smtClean="0"/>
              <a:t>30/09/2021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389343-DB79-4B6E-AD06-2E8871C8826D}" type="slidenum">
              <a:rPr lang="en-GB" smtClean="0"/>
              <a:t>‹#›</a:t>
            </a:fld>
            <a:endParaRPr lang="en-GB"/>
          </a:p>
        </p:txBody>
      </p:sp>
    </p:spTree>
    <p:extLst>
      <p:ext uri="{BB962C8B-B14F-4D97-AF65-F5344CB8AC3E}">
        <p14:creationId xmlns:p14="http://schemas.microsoft.com/office/powerpoint/2010/main" val="685349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0B7BA18-0361-42D0-AFB5-814D228C5DEA}" type="datetimeFigureOut">
              <a:rPr lang="en-GB" smtClean="0"/>
              <a:t>30/09/2021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389343-DB79-4B6E-AD06-2E8871C8826D}" type="slidenum">
              <a:rPr lang="en-GB" smtClean="0"/>
              <a:t>‹#›</a:t>
            </a:fld>
            <a:endParaRPr lang="en-GB"/>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65430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0B7BA18-0361-42D0-AFB5-814D228C5DEA}" type="datetimeFigureOut">
              <a:rPr lang="en-GB" smtClean="0"/>
              <a:t>30/09/2021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389343-DB79-4B6E-AD06-2E8871C8826D}" type="slidenum">
              <a:rPr lang="en-GB" smtClean="0"/>
              <a:t>‹#›</a:t>
            </a:fld>
            <a:endParaRPr lang="en-GB"/>
          </a:p>
        </p:txBody>
      </p:sp>
    </p:spTree>
    <p:extLst>
      <p:ext uri="{BB962C8B-B14F-4D97-AF65-F5344CB8AC3E}">
        <p14:creationId xmlns:p14="http://schemas.microsoft.com/office/powerpoint/2010/main" val="3356874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C0B7BA18-0361-42D0-AFB5-814D228C5DEA}" type="datetimeFigureOut">
              <a:rPr lang="en-GB" smtClean="0"/>
              <a:t>30/09/2021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5389343-DB79-4B6E-AD06-2E8871C8826D}" type="slidenum">
              <a:rPr lang="en-GB" smtClean="0"/>
              <a:t>‹#›</a:t>
            </a:fld>
            <a:endParaRPr lang="en-GB"/>
          </a:p>
        </p:txBody>
      </p:sp>
    </p:spTree>
    <p:extLst>
      <p:ext uri="{BB962C8B-B14F-4D97-AF65-F5344CB8AC3E}">
        <p14:creationId xmlns:p14="http://schemas.microsoft.com/office/powerpoint/2010/main" val="3505844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C0B7BA18-0361-42D0-AFB5-814D228C5DEA}" type="datetimeFigureOut">
              <a:rPr lang="en-GB" smtClean="0"/>
              <a:t>30/09/2021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5389343-DB79-4B6E-AD06-2E8871C8826D}" type="slidenum">
              <a:rPr lang="en-GB" smtClean="0"/>
              <a:t>‹#›</a:t>
            </a:fld>
            <a:endParaRPr lang="en-GB"/>
          </a:p>
        </p:txBody>
      </p:sp>
    </p:spTree>
    <p:extLst>
      <p:ext uri="{BB962C8B-B14F-4D97-AF65-F5344CB8AC3E}">
        <p14:creationId xmlns:p14="http://schemas.microsoft.com/office/powerpoint/2010/main" val="2333713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0B7BA18-0361-42D0-AFB5-814D228C5DEA}" type="datetimeFigureOut">
              <a:rPr lang="en-GB" smtClean="0"/>
              <a:t>30/09/2021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389343-DB79-4B6E-AD06-2E8871C8826D}" type="slidenum">
              <a:rPr lang="en-GB" smtClean="0"/>
              <a:t>‹#›</a:t>
            </a:fld>
            <a:endParaRPr lang="en-GB"/>
          </a:p>
        </p:txBody>
      </p:sp>
    </p:spTree>
    <p:extLst>
      <p:ext uri="{BB962C8B-B14F-4D97-AF65-F5344CB8AC3E}">
        <p14:creationId xmlns:p14="http://schemas.microsoft.com/office/powerpoint/2010/main" val="2928811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0B7BA18-0361-42D0-AFB5-814D228C5DEA}" type="datetimeFigureOut">
              <a:rPr lang="en-GB" smtClean="0"/>
              <a:t>30/09/2021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389343-DB79-4B6E-AD06-2E8871C8826D}" type="slidenum">
              <a:rPr lang="en-GB" smtClean="0"/>
              <a:t>‹#›</a:t>
            </a:fld>
            <a:endParaRPr lang="en-GB"/>
          </a:p>
        </p:txBody>
      </p:sp>
    </p:spTree>
    <p:extLst>
      <p:ext uri="{BB962C8B-B14F-4D97-AF65-F5344CB8AC3E}">
        <p14:creationId xmlns:p14="http://schemas.microsoft.com/office/powerpoint/2010/main" val="3959342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0B7BA18-0361-42D0-AFB5-814D228C5DEA}" type="datetimeFigureOut">
              <a:rPr lang="en-GB" smtClean="0"/>
              <a:t>30/09/2021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389343-DB79-4B6E-AD06-2E8871C8826D}" type="slidenum">
              <a:rPr lang="en-GB" smtClean="0"/>
              <a:t>‹#›</a:t>
            </a:fld>
            <a:endParaRPr lang="en-GB"/>
          </a:p>
        </p:txBody>
      </p:sp>
      <p:sp>
        <p:nvSpPr>
          <p:cNvPr id="8" name="Прямоугольник 7"/>
          <p:cNvSpPr/>
          <p:nvPr userDrawn="1"/>
        </p:nvSpPr>
        <p:spPr>
          <a:xfrm>
            <a:off x="285750" y="365125"/>
            <a:ext cx="1565910" cy="1520190"/>
          </a:xfrm>
          <a:prstGeom prst="rect">
            <a:avLst/>
          </a:prstGeom>
          <a:blipFill dpi="0" rotWithShape="1">
            <a:blip r:embed="rId3">
              <a:alphaModFix amt="4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93081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0B7BA18-0361-42D0-AFB5-814D228C5DEA}" type="datetimeFigureOut">
              <a:rPr lang="en-GB" smtClean="0"/>
              <a:t>30/09/2021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389343-DB79-4B6E-AD06-2E8871C8826D}" type="slidenum">
              <a:rPr lang="en-GB" smtClean="0"/>
              <a:t>‹#›</a:t>
            </a:fld>
            <a:endParaRPr lang="en-GB"/>
          </a:p>
        </p:txBody>
      </p:sp>
    </p:spTree>
    <p:extLst>
      <p:ext uri="{BB962C8B-B14F-4D97-AF65-F5344CB8AC3E}">
        <p14:creationId xmlns:p14="http://schemas.microsoft.com/office/powerpoint/2010/main" val="456463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0B7BA18-0361-42D0-AFB5-814D228C5DEA}" type="datetimeFigureOut">
              <a:rPr lang="en-GB" smtClean="0"/>
              <a:t>30/09/2021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389343-DB79-4B6E-AD06-2E8871C8826D}" type="slidenum">
              <a:rPr lang="en-GB" smtClean="0"/>
              <a:t>‹#›</a:t>
            </a:fld>
            <a:endParaRPr lang="en-GB"/>
          </a:p>
        </p:txBody>
      </p:sp>
    </p:spTree>
    <p:extLst>
      <p:ext uri="{BB962C8B-B14F-4D97-AF65-F5344CB8AC3E}">
        <p14:creationId xmlns:p14="http://schemas.microsoft.com/office/powerpoint/2010/main" val="160958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0B7BA18-0361-42D0-AFB5-814D228C5DEA}" type="datetimeFigureOut">
              <a:rPr lang="en-GB" smtClean="0"/>
              <a:t>30/09/2021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5389343-DB79-4B6E-AD06-2E8871C8826D}" type="slidenum">
              <a:rPr lang="en-GB" smtClean="0"/>
              <a:t>‹#›</a:t>
            </a:fld>
            <a:endParaRPr lang="en-GB"/>
          </a:p>
        </p:txBody>
      </p:sp>
    </p:spTree>
    <p:extLst>
      <p:ext uri="{BB962C8B-B14F-4D97-AF65-F5344CB8AC3E}">
        <p14:creationId xmlns:p14="http://schemas.microsoft.com/office/powerpoint/2010/main" val="1059315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0B7BA18-0361-42D0-AFB5-814D228C5DEA}" type="datetimeFigureOut">
              <a:rPr lang="en-GB" smtClean="0"/>
              <a:t>30/09/2021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5389343-DB79-4B6E-AD06-2E8871C8826D}" type="slidenum">
              <a:rPr lang="en-GB" smtClean="0"/>
              <a:t>‹#›</a:t>
            </a:fld>
            <a:endParaRPr lang="en-GB"/>
          </a:p>
        </p:txBody>
      </p:sp>
    </p:spTree>
    <p:extLst>
      <p:ext uri="{BB962C8B-B14F-4D97-AF65-F5344CB8AC3E}">
        <p14:creationId xmlns:p14="http://schemas.microsoft.com/office/powerpoint/2010/main" val="1190631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C0B7BA18-0361-42D0-AFB5-814D228C5DEA}" type="datetimeFigureOut">
              <a:rPr lang="en-GB" smtClean="0"/>
              <a:t>30/09/2021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389343-DB79-4B6E-AD06-2E8871C8826D}" type="slidenum">
              <a:rPr lang="en-GB" smtClean="0"/>
              <a:t>‹#›</a:t>
            </a:fld>
            <a:endParaRPr lang="en-GB"/>
          </a:p>
        </p:txBody>
      </p:sp>
    </p:spTree>
    <p:extLst>
      <p:ext uri="{BB962C8B-B14F-4D97-AF65-F5344CB8AC3E}">
        <p14:creationId xmlns:p14="http://schemas.microsoft.com/office/powerpoint/2010/main" val="434445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0B7BA18-0361-42D0-AFB5-814D228C5DEA}" type="datetimeFigureOut">
              <a:rPr lang="en-GB" smtClean="0"/>
              <a:t>30/09/2021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389343-DB79-4B6E-AD06-2E8871C8826D}" type="slidenum">
              <a:rPr lang="en-GB" smtClean="0"/>
              <a:t>‹#›</a:t>
            </a:fld>
            <a:endParaRPr lang="en-GB"/>
          </a:p>
        </p:txBody>
      </p:sp>
    </p:spTree>
    <p:extLst>
      <p:ext uri="{BB962C8B-B14F-4D97-AF65-F5344CB8AC3E}">
        <p14:creationId xmlns:p14="http://schemas.microsoft.com/office/powerpoint/2010/main" val="2762485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0B7BA18-0361-42D0-AFB5-814D228C5DEA}" type="datetimeFigureOut">
              <a:rPr lang="en-GB" smtClean="0"/>
              <a:t>30/09/2021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389343-DB79-4B6E-AD06-2E8871C8826D}" type="slidenum">
              <a:rPr lang="en-GB" smtClean="0"/>
              <a:t>‹#›</a:t>
            </a:fld>
            <a:endParaRPr lang="en-GB"/>
          </a:p>
        </p:txBody>
      </p:sp>
    </p:spTree>
    <p:extLst>
      <p:ext uri="{BB962C8B-B14F-4D97-AF65-F5344CB8AC3E}">
        <p14:creationId xmlns:p14="http://schemas.microsoft.com/office/powerpoint/2010/main" val="343204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C0B7BA18-0361-42D0-AFB5-814D228C5DEA}" type="datetimeFigureOut">
              <a:rPr lang="en-GB" smtClean="0"/>
              <a:t>30/09/2021</a:t>
            </a:fld>
            <a:endParaRPr lang="en-GB"/>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GB"/>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F5389343-DB79-4B6E-AD06-2E8871C8826D}" type="slidenum">
              <a:rPr lang="en-GB" smtClean="0"/>
              <a:t>‹#›</a:t>
            </a:fld>
            <a:endParaRPr lang="en-GB"/>
          </a:p>
        </p:txBody>
      </p:sp>
    </p:spTree>
    <p:extLst>
      <p:ext uri="{BB962C8B-B14F-4D97-AF65-F5344CB8AC3E}">
        <p14:creationId xmlns:p14="http://schemas.microsoft.com/office/powerpoint/2010/main" val="31923743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lex:LPLP20170714150"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88620" y="0"/>
            <a:ext cx="2133333" cy="2133333"/>
          </a:xfrm>
          <a:prstGeom prst="rect">
            <a:avLst/>
          </a:prstGeom>
        </p:spPr>
      </p:pic>
      <p:sp>
        <p:nvSpPr>
          <p:cNvPr id="2" name="Заголовок 1"/>
          <p:cNvSpPr>
            <a:spLocks noGrp="1"/>
          </p:cNvSpPr>
          <p:nvPr>
            <p:ph type="ctrTitle"/>
          </p:nvPr>
        </p:nvSpPr>
        <p:spPr>
          <a:xfrm>
            <a:off x="2400300" y="171451"/>
            <a:ext cx="8858250" cy="1337309"/>
          </a:xfrm>
        </p:spPr>
        <p:txBody>
          <a:bodyPr>
            <a:normAutofit fontScale="90000"/>
          </a:bodyPr>
          <a:lstStyle/>
          <a:p>
            <a:pPr>
              <a:spcBef>
                <a:spcPts val="1200"/>
              </a:spcBef>
            </a:pPr>
            <a:r>
              <a:rPr lang="ro-MD" sz="4000" b="1" dirty="0" smtClean="0">
                <a:solidFill>
                  <a:srgbClr val="0070C0"/>
                </a:solidFill>
                <a:latin typeface="Times New Roman" panose="02020603050405020304" pitchFamily="18" charset="0"/>
                <a:cs typeface="Times New Roman" panose="02020603050405020304" pitchFamily="18" charset="0"/>
              </a:rPr>
              <a:t>Republica </a:t>
            </a:r>
            <a:r>
              <a:rPr lang="ro-MD" sz="4000" b="1" dirty="0" err="1" smtClean="0">
                <a:solidFill>
                  <a:srgbClr val="0070C0"/>
                </a:solidFill>
                <a:latin typeface="Times New Roman" panose="02020603050405020304" pitchFamily="18" charset="0"/>
                <a:cs typeface="Times New Roman" panose="02020603050405020304" pitchFamily="18" charset="0"/>
              </a:rPr>
              <a:t>MoldovA</a:t>
            </a:r>
            <a:r>
              <a:rPr lang="ro-MD" sz="3600" b="1" dirty="0" smtClean="0">
                <a:solidFill>
                  <a:srgbClr val="0070C0"/>
                </a:solidFill>
                <a:latin typeface="Times New Roman" panose="02020603050405020304" pitchFamily="18" charset="0"/>
                <a:cs typeface="Times New Roman" panose="02020603050405020304" pitchFamily="18" charset="0"/>
              </a:rPr>
              <a:t/>
            </a:r>
            <a:br>
              <a:rPr lang="ro-MD" sz="3600" b="1" dirty="0" smtClean="0">
                <a:solidFill>
                  <a:srgbClr val="0070C0"/>
                </a:solidFill>
                <a:latin typeface="Times New Roman" panose="02020603050405020304" pitchFamily="18" charset="0"/>
                <a:cs typeface="Times New Roman" panose="02020603050405020304" pitchFamily="18" charset="0"/>
              </a:rPr>
            </a:br>
            <a:r>
              <a:rPr lang="ro-MD" sz="3100" b="1" dirty="0" smtClean="0">
                <a:solidFill>
                  <a:srgbClr val="0070C0"/>
                </a:solidFill>
                <a:latin typeface="Times New Roman" panose="02020603050405020304" pitchFamily="18" charset="0"/>
                <a:cs typeface="Times New Roman" panose="02020603050405020304" pitchFamily="18" charset="0"/>
              </a:rPr>
              <a:t>Agenția Națională pentru Reglementare în Energetică</a:t>
            </a:r>
            <a:endParaRPr lang="en-GB" sz="3100" b="1" dirty="0">
              <a:solidFill>
                <a:srgbClr val="0070C0"/>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524000" y="1920241"/>
            <a:ext cx="9734550" cy="4606289"/>
          </a:xfrm>
        </p:spPr>
        <p:txBody>
          <a:bodyPr>
            <a:normAutofit fontScale="77500" lnSpcReduction="20000"/>
          </a:bodyPr>
          <a:lstStyle/>
          <a:p>
            <a:r>
              <a:rPr lang="ro-MD" b="1" i="1" dirty="0" smtClean="0">
                <a:solidFill>
                  <a:srgbClr val="002060"/>
                </a:solidFill>
              </a:rPr>
              <a:t>Curs de instruire pentru angajații operatorilor „Apă-Canal”</a:t>
            </a:r>
          </a:p>
          <a:p>
            <a:endParaRPr lang="ro-MD" b="1" dirty="0" smtClean="0">
              <a:solidFill>
                <a:srgbClr val="002060"/>
              </a:solidFill>
            </a:endParaRPr>
          </a:p>
          <a:p>
            <a:pPr>
              <a:spcBef>
                <a:spcPts val="0"/>
              </a:spcBef>
            </a:pPr>
            <a:r>
              <a:rPr lang="ro-MD" sz="2000" b="1" dirty="0" smtClean="0">
                <a:solidFill>
                  <a:srgbClr val="FF0000"/>
                </a:solidFill>
              </a:rPr>
              <a:t>Modulul:</a:t>
            </a:r>
            <a:r>
              <a:rPr lang="ro-MD" sz="2000" b="1" dirty="0" smtClean="0">
                <a:solidFill>
                  <a:srgbClr val="002060"/>
                </a:solidFill>
              </a:rPr>
              <a:t> Acte legislative și normative în domeniul </a:t>
            </a:r>
          </a:p>
          <a:p>
            <a:pPr>
              <a:spcBef>
                <a:spcPts val="0"/>
              </a:spcBef>
            </a:pPr>
            <a:r>
              <a:rPr lang="ro-MD" sz="2000" b="1" dirty="0" smtClean="0">
                <a:solidFill>
                  <a:srgbClr val="002060"/>
                </a:solidFill>
              </a:rPr>
              <a:t>alimentării cu apă și de canalizare</a:t>
            </a:r>
          </a:p>
          <a:p>
            <a:endParaRPr lang="ro-MD" b="1" dirty="0" smtClean="0">
              <a:solidFill>
                <a:srgbClr val="002060"/>
              </a:solidFill>
            </a:endParaRPr>
          </a:p>
          <a:p>
            <a:r>
              <a:rPr lang="ro-MD" b="1" dirty="0" smtClean="0">
                <a:solidFill>
                  <a:srgbClr val="FF0000"/>
                </a:solidFill>
              </a:rPr>
              <a:t>Sesiunea: </a:t>
            </a:r>
            <a:r>
              <a:rPr lang="ro-MD" b="1" cap="none" dirty="0" smtClean="0">
                <a:solidFill>
                  <a:srgbClr val="002060"/>
                </a:solidFill>
              </a:rPr>
              <a:t>Acte legislative de reglementare a serviciului public de alimentare cu apă şi de canalizare aprobate de către ANRE</a:t>
            </a:r>
            <a:r>
              <a:rPr lang="en-US" b="1" cap="none" dirty="0" smtClean="0">
                <a:solidFill>
                  <a:srgbClr val="002060"/>
                </a:solidFill>
              </a:rPr>
              <a:t> </a:t>
            </a:r>
            <a:r>
              <a:rPr lang="ro-MD" b="1" cap="none" dirty="0" smtClean="0">
                <a:solidFill>
                  <a:srgbClr val="002060"/>
                </a:solidFill>
              </a:rPr>
              <a:t>în domeniul tarifar</a:t>
            </a:r>
            <a:endParaRPr lang="ro-MD" b="1" dirty="0" smtClean="0">
              <a:solidFill>
                <a:srgbClr val="002060"/>
              </a:solidFill>
            </a:endParaRPr>
          </a:p>
          <a:p>
            <a:pPr algn="r"/>
            <a:endParaRPr lang="ro-MD" sz="1600" b="1" dirty="0">
              <a:solidFill>
                <a:srgbClr val="002060"/>
              </a:solidFill>
            </a:endParaRPr>
          </a:p>
          <a:p>
            <a:pPr algn="r">
              <a:spcBef>
                <a:spcPts val="0"/>
              </a:spcBef>
            </a:pPr>
            <a:endParaRPr lang="ro-MD" sz="1800" b="1" i="1" dirty="0" smtClean="0"/>
          </a:p>
          <a:p>
            <a:pPr algn="r">
              <a:spcBef>
                <a:spcPts val="0"/>
              </a:spcBef>
            </a:pPr>
            <a:r>
              <a:rPr lang="en-US" sz="2000" b="1" i="1" cap="none" dirty="0" smtClean="0">
                <a:solidFill>
                  <a:srgbClr val="0070C0"/>
                </a:solidFill>
              </a:rPr>
              <a:t>Andrei ONOFREI</a:t>
            </a:r>
            <a:endParaRPr lang="ro-MD" sz="2000" b="1" i="1" dirty="0" smtClean="0">
              <a:solidFill>
                <a:srgbClr val="0070C0"/>
              </a:solidFill>
            </a:endParaRPr>
          </a:p>
          <a:p>
            <a:pPr algn="r">
              <a:spcBef>
                <a:spcPts val="0"/>
              </a:spcBef>
            </a:pPr>
            <a:r>
              <a:rPr lang="ro-MD" sz="2000" b="1" i="1" cap="none" dirty="0" smtClean="0">
                <a:solidFill>
                  <a:srgbClr val="0070C0"/>
                </a:solidFill>
              </a:rPr>
              <a:t>Șef, Secția tarife și analize,</a:t>
            </a:r>
            <a:br>
              <a:rPr lang="ro-MD" sz="2000" b="1" i="1" cap="none" dirty="0" smtClean="0">
                <a:solidFill>
                  <a:srgbClr val="0070C0"/>
                </a:solidFill>
              </a:rPr>
            </a:br>
            <a:r>
              <a:rPr lang="ro-MD" sz="2000" b="1" i="1" cap="none" dirty="0" smtClean="0">
                <a:solidFill>
                  <a:srgbClr val="0070C0"/>
                </a:solidFill>
              </a:rPr>
              <a:t>Departamentul alimentare </a:t>
            </a:r>
            <a:br>
              <a:rPr lang="ro-MD" sz="2000" b="1" i="1" cap="none" dirty="0" smtClean="0">
                <a:solidFill>
                  <a:srgbClr val="0070C0"/>
                </a:solidFill>
              </a:rPr>
            </a:br>
            <a:r>
              <a:rPr lang="ro-MD" sz="2000" b="1" i="1" cap="none" dirty="0" smtClean="0">
                <a:solidFill>
                  <a:srgbClr val="0070C0"/>
                </a:solidFill>
              </a:rPr>
              <a:t>cu apă și canalizare</a:t>
            </a:r>
            <a:endParaRPr lang="ro-MD" sz="2000" b="1" i="1" cap="none" dirty="0" smtClean="0">
              <a:solidFill>
                <a:srgbClr val="0070C0"/>
              </a:solidFill>
            </a:endParaRPr>
          </a:p>
          <a:p>
            <a:pPr algn="r">
              <a:spcBef>
                <a:spcPts val="0"/>
              </a:spcBef>
            </a:pPr>
            <a:endParaRPr lang="ro-MD" sz="1800" b="1" i="1" dirty="0"/>
          </a:p>
          <a:p>
            <a:pPr algn="r">
              <a:spcBef>
                <a:spcPts val="0"/>
              </a:spcBef>
            </a:pPr>
            <a:endParaRPr lang="ro-MD" sz="1800" b="1" i="1" dirty="0" smtClean="0"/>
          </a:p>
          <a:p>
            <a:pPr>
              <a:spcBef>
                <a:spcPts val="0"/>
              </a:spcBef>
            </a:pPr>
            <a:r>
              <a:rPr lang="ro-MD" sz="1800" b="1" i="1" dirty="0" smtClean="0">
                <a:solidFill>
                  <a:srgbClr val="002060"/>
                </a:solidFill>
              </a:rPr>
              <a:t>05 octombrie 2021</a:t>
            </a:r>
            <a:endParaRPr lang="en-GB" sz="1800" b="1" i="1" dirty="0">
              <a:solidFill>
                <a:srgbClr val="002060"/>
              </a:solidFill>
            </a:endParaRPr>
          </a:p>
        </p:txBody>
      </p:sp>
    </p:spTree>
    <p:extLst>
      <p:ext uri="{BB962C8B-B14F-4D97-AF65-F5344CB8AC3E}">
        <p14:creationId xmlns:p14="http://schemas.microsoft.com/office/powerpoint/2010/main" val="24026019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p:cNvPicPr>
            <a:picLocks noChangeAspect="1"/>
          </p:cNvPicPr>
          <p:nvPr/>
        </p:nvPicPr>
        <p:blipFill>
          <a:blip r:embed="rId2"/>
          <a:stretch>
            <a:fillRect/>
          </a:stretch>
        </p:blipFill>
        <p:spPr>
          <a:xfrm>
            <a:off x="1875686" y="193183"/>
            <a:ext cx="9384692" cy="6664817"/>
          </a:xfrm>
          <a:prstGeom prst="rect">
            <a:avLst/>
          </a:prstGeom>
        </p:spPr>
      </p:pic>
    </p:spTree>
    <p:extLst>
      <p:ext uri="{BB962C8B-B14F-4D97-AF65-F5344CB8AC3E}">
        <p14:creationId xmlns:p14="http://schemas.microsoft.com/office/powerpoint/2010/main" val="1841906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862" y="618518"/>
            <a:ext cx="9474364" cy="1467978"/>
          </a:xfrm>
        </p:spPr>
        <p:txBody>
          <a:bodyPr/>
          <a:lstStyle/>
          <a:p>
            <a:r>
              <a:rPr lang="ro-RO" b="1" cap="none" dirty="0" smtClean="0">
                <a:latin typeface="Times New Roman" pitchFamily="18" charset="0"/>
                <a:cs typeface="Times New Roman" pitchFamily="18" charset="0"/>
              </a:rPr>
              <a:t>Etapele procesului de aplicare a Metodologiei</a:t>
            </a:r>
            <a:endParaRPr lang="en-US" cap="none" dirty="0"/>
          </a:p>
        </p:txBody>
      </p:sp>
      <p:graphicFrame>
        <p:nvGraphicFramePr>
          <p:cNvPr id="4" name="Diagram 3"/>
          <p:cNvGraphicFramePr/>
          <p:nvPr>
            <p:extLst>
              <p:ext uri="{D42A27DB-BD31-4B8C-83A1-F6EECF244321}">
                <p14:modId xmlns:p14="http://schemas.microsoft.com/office/powerpoint/2010/main" val="45151959"/>
              </p:ext>
            </p:extLst>
          </p:nvPr>
        </p:nvGraphicFramePr>
        <p:xfrm>
          <a:off x="1584728" y="2150871"/>
          <a:ext cx="9693498" cy="2953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8509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ro-RO" b="1" cap="none" dirty="0" smtClean="0">
                <a:latin typeface="Times New Roman" pitchFamily="18" charset="0"/>
                <a:cs typeface="Times New Roman" pitchFamily="18" charset="0"/>
              </a:rPr>
              <a:t>I. Determinarea, examinarea, avizarea, </a:t>
            </a:r>
            <a:br>
              <a:rPr lang="ro-RO" b="1" cap="none" dirty="0" smtClean="0">
                <a:latin typeface="Times New Roman" pitchFamily="18" charset="0"/>
                <a:cs typeface="Times New Roman" pitchFamily="18" charset="0"/>
              </a:rPr>
            </a:br>
            <a:r>
              <a:rPr lang="ro-RO" b="1" cap="none" dirty="0" smtClean="0">
                <a:latin typeface="Times New Roman" pitchFamily="18" charset="0"/>
                <a:cs typeface="Times New Roman" pitchFamily="18" charset="0"/>
              </a:rPr>
              <a:t>aprobarea cheltuielilor de bază</a:t>
            </a:r>
            <a:endParaRPr lang="en-US" cap="none"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913773" y="1945179"/>
                <a:ext cx="10482975" cy="4131426"/>
              </a:xfrm>
            </p:spPr>
            <p:txBody>
              <a:bodyPr>
                <a:normAutofit fontScale="92500" lnSpcReduction="20000"/>
              </a:bodyPr>
              <a:lstStyle/>
              <a:p>
                <a:pPr marL="0" indent="0" algn="just">
                  <a:spcBef>
                    <a:spcPts val="600"/>
                  </a:spcBef>
                  <a:buNone/>
                </a:pPr>
                <a:r>
                  <a:rPr lang="ro-RO" b="1" cap="none" dirty="0" smtClean="0">
                    <a:latin typeface="Times New Roman" pitchFamily="18" charset="0"/>
                    <a:cs typeface="Times New Roman" pitchFamily="18" charset="0"/>
                  </a:rPr>
                  <a:t>	Cheltuielile de bază (</a:t>
                </a:r>
                <a:r>
                  <a:rPr lang="ro-RO" b="1" cap="none" dirty="0" err="1" smtClean="0">
                    <a:latin typeface="Times New Roman" pitchFamily="18" charset="0"/>
                    <a:cs typeface="Times New Roman" pitchFamily="18" charset="0"/>
                  </a:rPr>
                  <a:t>CBn</a:t>
                </a:r>
                <a:r>
                  <a:rPr lang="ro-RO" b="1" cap="none" dirty="0" smtClean="0">
                    <a:latin typeface="Times New Roman" pitchFamily="18" charset="0"/>
                    <a:cs typeface="Times New Roman" pitchFamily="18" charset="0"/>
                  </a:rPr>
                  <a:t>) </a:t>
                </a:r>
                <a:r>
                  <a:rPr lang="vi-VN" cap="none" dirty="0" smtClean="0">
                    <a:latin typeface="Times New Roman" pitchFamily="18" charset="0"/>
                    <a:cs typeface="Times New Roman" pitchFamily="18" charset="0"/>
                  </a:rPr>
                  <a:t>se </a:t>
                </a:r>
                <a:r>
                  <a:rPr lang="vi-VN" cap="none" dirty="0" err="1" smtClean="0">
                    <a:latin typeface="Times New Roman" pitchFamily="18" charset="0"/>
                    <a:cs typeface="Times New Roman" pitchFamily="18" charset="0"/>
                  </a:rPr>
                  <a:t>determină</a:t>
                </a:r>
                <a:r>
                  <a:rPr lang="vi-VN" cap="none" dirty="0" smtClean="0">
                    <a:latin typeface="Times New Roman" pitchFamily="18" charset="0"/>
                    <a:cs typeface="Times New Roman" pitchFamily="18" charset="0"/>
                  </a:rPr>
                  <a:t> de </a:t>
                </a:r>
                <a:r>
                  <a:rPr lang="vi-VN" cap="none" dirty="0" err="1" smtClean="0">
                    <a:latin typeface="Times New Roman" pitchFamily="18" charset="0"/>
                    <a:cs typeface="Times New Roman" pitchFamily="18" charset="0"/>
                  </a:rPr>
                  <a:t>către</a:t>
                </a:r>
                <a:r>
                  <a:rPr lang="vi-VN" cap="none" dirty="0" smtClean="0">
                    <a:latin typeface="Times New Roman" pitchFamily="18" charset="0"/>
                    <a:cs typeface="Times New Roman" pitchFamily="18" charset="0"/>
                  </a:rPr>
                  <a:t> </a:t>
                </a:r>
                <a:r>
                  <a:rPr lang="vi-VN" cap="none" dirty="0" err="1" smtClean="0">
                    <a:latin typeface="Times New Roman" pitchFamily="18" charset="0"/>
                    <a:cs typeface="Times New Roman" pitchFamily="18" charset="0"/>
                  </a:rPr>
                  <a:t>operator</a:t>
                </a:r>
                <a:r>
                  <a:rPr lang="vi-VN" cap="none" dirty="0" smtClean="0">
                    <a:latin typeface="Times New Roman" pitchFamily="18" charset="0"/>
                    <a:cs typeface="Times New Roman" pitchFamily="18" charset="0"/>
                  </a:rPr>
                  <a:t> </a:t>
                </a:r>
                <a:r>
                  <a:rPr lang="vi-VN" cap="none" dirty="0" err="1" smtClean="0">
                    <a:latin typeface="Times New Roman" pitchFamily="18" charset="0"/>
                    <a:cs typeface="Times New Roman" pitchFamily="18" charset="0"/>
                  </a:rPr>
                  <a:t>pentru</a:t>
                </a:r>
                <a:r>
                  <a:rPr lang="vi-VN" cap="none" dirty="0" smtClean="0">
                    <a:latin typeface="Times New Roman" pitchFamily="18" charset="0"/>
                    <a:cs typeface="Times New Roman" pitchFamily="18" charset="0"/>
                  </a:rPr>
                  <a:t> </a:t>
                </a:r>
                <a:r>
                  <a:rPr lang="vi-VN" cap="none" dirty="0" err="1" smtClean="0">
                    <a:latin typeface="Times New Roman" pitchFamily="18" charset="0"/>
                    <a:cs typeface="Times New Roman" pitchFamily="18" charset="0"/>
                  </a:rPr>
                  <a:t>anul</a:t>
                </a:r>
                <a:r>
                  <a:rPr lang="vi-VN" cap="none" dirty="0" smtClean="0">
                    <a:latin typeface="Times New Roman" pitchFamily="18" charset="0"/>
                    <a:cs typeface="Times New Roman" pitchFamily="18" charset="0"/>
                  </a:rPr>
                  <a:t> de </a:t>
                </a:r>
                <a:r>
                  <a:rPr lang="vi-VN" cap="none" dirty="0" err="1" smtClean="0">
                    <a:latin typeface="Times New Roman" pitchFamily="18" charset="0"/>
                    <a:cs typeface="Times New Roman" pitchFamily="18" charset="0"/>
                  </a:rPr>
                  <a:t>bază</a:t>
                </a:r>
                <a:r>
                  <a:rPr lang="vi-VN" cap="none" dirty="0" smtClean="0">
                    <a:latin typeface="Times New Roman" pitchFamily="18" charset="0"/>
                    <a:cs typeface="Times New Roman" pitchFamily="18" charset="0"/>
                  </a:rPr>
                  <a:t>, </a:t>
                </a:r>
                <a:r>
                  <a:rPr lang="vi-VN" cap="none" dirty="0" err="1" smtClean="0">
                    <a:latin typeface="Times New Roman" pitchFamily="18" charset="0"/>
                    <a:cs typeface="Times New Roman" pitchFamily="18" charset="0"/>
                  </a:rPr>
                  <a:t>separat</a:t>
                </a:r>
                <a:r>
                  <a:rPr lang="vi-VN" cap="none" dirty="0" smtClean="0">
                    <a:latin typeface="Times New Roman" pitchFamily="18" charset="0"/>
                    <a:cs typeface="Times New Roman" pitchFamily="18" charset="0"/>
                  </a:rPr>
                  <a:t> </a:t>
                </a:r>
                <a:r>
                  <a:rPr lang="vi-VN" cap="none" dirty="0" err="1" smtClean="0">
                    <a:latin typeface="Times New Roman" pitchFamily="18" charset="0"/>
                    <a:cs typeface="Times New Roman" pitchFamily="18" charset="0"/>
                  </a:rPr>
                  <a:t>pentru</a:t>
                </a:r>
                <a:r>
                  <a:rPr lang="vi-VN" cap="none" dirty="0" smtClean="0">
                    <a:latin typeface="Times New Roman" pitchFamily="18" charset="0"/>
                    <a:cs typeface="Times New Roman" pitchFamily="18" charset="0"/>
                  </a:rPr>
                  <a:t> </a:t>
                </a:r>
                <a:r>
                  <a:rPr lang="vi-VN" cap="none" dirty="0" err="1" smtClean="0">
                    <a:latin typeface="Times New Roman" pitchFamily="18" charset="0"/>
                    <a:cs typeface="Times New Roman" pitchFamily="18" charset="0"/>
                  </a:rPr>
                  <a:t>fiecare</a:t>
                </a:r>
                <a:r>
                  <a:rPr lang="vi-VN" cap="none" dirty="0" smtClean="0">
                    <a:latin typeface="Times New Roman" pitchFamily="18" charset="0"/>
                    <a:cs typeface="Times New Roman" pitchFamily="18" charset="0"/>
                  </a:rPr>
                  <a:t> </a:t>
                </a:r>
                <a:r>
                  <a:rPr lang="vi-VN" cap="none" dirty="0" err="1" smtClean="0">
                    <a:latin typeface="Times New Roman" pitchFamily="18" charset="0"/>
                    <a:cs typeface="Times New Roman" pitchFamily="18" charset="0"/>
                  </a:rPr>
                  <a:t>tip</a:t>
                </a:r>
                <a:r>
                  <a:rPr lang="vi-VN" cap="none" dirty="0" smtClean="0">
                    <a:latin typeface="Times New Roman" pitchFamily="18" charset="0"/>
                    <a:cs typeface="Times New Roman" pitchFamily="18" charset="0"/>
                  </a:rPr>
                  <a:t> de </a:t>
                </a:r>
                <a:r>
                  <a:rPr lang="vi-VN" cap="none" dirty="0" err="1" smtClean="0">
                    <a:latin typeface="Times New Roman" pitchFamily="18" charset="0"/>
                    <a:cs typeface="Times New Roman" pitchFamily="18" charset="0"/>
                  </a:rPr>
                  <a:t>serviciu</a:t>
                </a:r>
                <a:r>
                  <a:rPr lang="vi-VN" cap="none" dirty="0" smtClean="0">
                    <a:latin typeface="Times New Roman" pitchFamily="18" charset="0"/>
                    <a:cs typeface="Times New Roman" pitchFamily="18" charset="0"/>
                  </a:rPr>
                  <a:t> </a:t>
                </a:r>
                <a:r>
                  <a:rPr lang="vi-VN" cap="none" dirty="0" err="1" smtClean="0">
                    <a:latin typeface="Times New Roman" pitchFamily="18" charset="0"/>
                    <a:cs typeface="Times New Roman" pitchFamily="18" charset="0"/>
                  </a:rPr>
                  <a:t>reglementat</a:t>
                </a:r>
                <a:r>
                  <a:rPr lang="vi-VN" cap="none" dirty="0" smtClean="0">
                    <a:latin typeface="Times New Roman" pitchFamily="18" charset="0"/>
                    <a:cs typeface="Times New Roman" pitchFamily="18" charset="0"/>
                  </a:rPr>
                  <a:t> </a:t>
                </a:r>
                <a:r>
                  <a:rPr lang="vi-VN" cap="none" dirty="0" err="1" smtClean="0">
                    <a:latin typeface="Times New Roman" pitchFamily="18" charset="0"/>
                    <a:cs typeface="Times New Roman" pitchFamily="18" charset="0"/>
                  </a:rPr>
                  <a:t>furnizat</a:t>
                </a:r>
                <a:r>
                  <a:rPr lang="vi-VN" cap="none" dirty="0" smtClean="0">
                    <a:latin typeface="Times New Roman" pitchFamily="18" charset="0"/>
                    <a:cs typeface="Times New Roman" pitchFamily="18" charset="0"/>
                  </a:rPr>
                  <a:t>, se </a:t>
                </a:r>
                <a:r>
                  <a:rPr lang="vi-VN" cap="none" dirty="0" err="1" smtClean="0">
                    <a:latin typeface="Times New Roman" pitchFamily="18" charset="0"/>
                    <a:cs typeface="Times New Roman" pitchFamily="18" charset="0"/>
                  </a:rPr>
                  <a:t>examinează</a:t>
                </a:r>
                <a:r>
                  <a:rPr lang="vi-VN" cap="none" dirty="0" smtClean="0">
                    <a:latin typeface="Times New Roman" pitchFamily="18" charset="0"/>
                    <a:cs typeface="Times New Roman" pitchFamily="18" charset="0"/>
                  </a:rPr>
                  <a:t> </a:t>
                </a:r>
                <a:r>
                  <a:rPr lang="vi-VN" cap="none" dirty="0" err="1" smtClean="0">
                    <a:latin typeface="Times New Roman" pitchFamily="18" charset="0"/>
                    <a:cs typeface="Times New Roman" pitchFamily="18" charset="0"/>
                  </a:rPr>
                  <a:t>şi</a:t>
                </a:r>
                <a:r>
                  <a:rPr lang="vi-VN" cap="none" dirty="0" smtClean="0">
                    <a:latin typeface="Times New Roman" pitchFamily="18" charset="0"/>
                    <a:cs typeface="Times New Roman" pitchFamily="18" charset="0"/>
                  </a:rPr>
                  <a:t> se </a:t>
                </a:r>
                <a:r>
                  <a:rPr lang="vi-VN" cap="none" dirty="0" err="1" smtClean="0">
                    <a:latin typeface="Times New Roman" pitchFamily="18" charset="0"/>
                    <a:cs typeface="Times New Roman" pitchFamily="18" charset="0"/>
                  </a:rPr>
                  <a:t>avizează</a:t>
                </a:r>
                <a:r>
                  <a:rPr lang="vi-VN" cap="none" dirty="0" smtClean="0">
                    <a:latin typeface="Times New Roman" pitchFamily="18" charset="0"/>
                    <a:cs typeface="Times New Roman" pitchFamily="18" charset="0"/>
                  </a:rPr>
                  <a:t> de </a:t>
                </a:r>
                <a:r>
                  <a:rPr lang="vi-VN" cap="none" dirty="0" err="1" smtClean="0">
                    <a:latin typeface="Times New Roman" pitchFamily="18" charset="0"/>
                    <a:cs typeface="Times New Roman" pitchFamily="18" charset="0"/>
                  </a:rPr>
                  <a:t>agenţie</a:t>
                </a:r>
                <a:r>
                  <a:rPr lang="vi-VN" cap="none" dirty="0" smtClean="0">
                    <a:latin typeface="Times New Roman" pitchFamily="18" charset="0"/>
                    <a:cs typeface="Times New Roman" pitchFamily="18" charset="0"/>
                  </a:rPr>
                  <a:t>, </a:t>
                </a:r>
                <a:r>
                  <a:rPr lang="vi-VN" cap="none" dirty="0" err="1" smtClean="0">
                    <a:latin typeface="Times New Roman" pitchFamily="18" charset="0"/>
                    <a:cs typeface="Times New Roman" pitchFamily="18" charset="0"/>
                  </a:rPr>
                  <a:t>după</a:t>
                </a:r>
                <a:r>
                  <a:rPr lang="vi-VN" cap="none" dirty="0" smtClean="0">
                    <a:latin typeface="Times New Roman" pitchFamily="18" charset="0"/>
                    <a:cs typeface="Times New Roman" pitchFamily="18" charset="0"/>
                  </a:rPr>
                  <a:t> </a:t>
                </a:r>
                <a:r>
                  <a:rPr lang="vi-VN" cap="none" dirty="0" err="1" smtClean="0">
                    <a:latin typeface="Times New Roman" pitchFamily="18" charset="0"/>
                    <a:cs typeface="Times New Roman" pitchFamily="18" charset="0"/>
                  </a:rPr>
                  <a:t>caz</a:t>
                </a:r>
                <a:r>
                  <a:rPr lang="vi-VN" cap="none" dirty="0" smtClean="0">
                    <a:latin typeface="Times New Roman" pitchFamily="18" charset="0"/>
                    <a:cs typeface="Times New Roman" pitchFamily="18" charset="0"/>
                  </a:rPr>
                  <a:t>, se </a:t>
                </a:r>
                <a:r>
                  <a:rPr lang="vi-VN" cap="none" dirty="0" err="1" smtClean="0">
                    <a:latin typeface="Times New Roman" pitchFamily="18" charset="0"/>
                    <a:cs typeface="Times New Roman" pitchFamily="18" charset="0"/>
                  </a:rPr>
                  <a:t>aprobă</a:t>
                </a:r>
                <a:r>
                  <a:rPr lang="vi-VN" cap="none" dirty="0" smtClean="0">
                    <a:latin typeface="Times New Roman" pitchFamily="18" charset="0"/>
                    <a:cs typeface="Times New Roman" pitchFamily="18" charset="0"/>
                  </a:rPr>
                  <a:t> de </a:t>
                </a:r>
                <a:r>
                  <a:rPr lang="vi-VN" cap="none" dirty="0" err="1" smtClean="0">
                    <a:latin typeface="Times New Roman" pitchFamily="18" charset="0"/>
                    <a:cs typeface="Times New Roman" pitchFamily="18" charset="0"/>
                  </a:rPr>
                  <a:t>consiliul</a:t>
                </a:r>
                <a:r>
                  <a:rPr lang="vi-VN" cap="none" dirty="0" smtClean="0">
                    <a:latin typeface="Times New Roman" pitchFamily="18" charset="0"/>
                    <a:cs typeface="Times New Roman" pitchFamily="18" charset="0"/>
                  </a:rPr>
                  <a:t> </a:t>
                </a:r>
                <a:r>
                  <a:rPr lang="vi-VN" cap="none" dirty="0" err="1" smtClean="0">
                    <a:latin typeface="Times New Roman" pitchFamily="18" charset="0"/>
                    <a:cs typeface="Times New Roman" pitchFamily="18" charset="0"/>
                  </a:rPr>
                  <a:t>local</a:t>
                </a:r>
                <a:r>
                  <a:rPr lang="vi-VN" cap="none" dirty="0" smtClean="0">
                    <a:latin typeface="Times New Roman" pitchFamily="18" charset="0"/>
                    <a:cs typeface="Times New Roman" pitchFamily="18" charset="0"/>
                  </a:rPr>
                  <a:t> sau de </a:t>
                </a:r>
                <a:r>
                  <a:rPr lang="vi-VN" cap="none" dirty="0" err="1" smtClean="0">
                    <a:latin typeface="Times New Roman" pitchFamily="18" charset="0"/>
                    <a:cs typeface="Times New Roman" pitchFamily="18" charset="0"/>
                  </a:rPr>
                  <a:t>agenţie</a:t>
                </a:r>
                <a:r>
                  <a:rPr lang="vi-VN" cap="none" dirty="0" smtClean="0">
                    <a:latin typeface="Times New Roman" pitchFamily="18" charset="0"/>
                    <a:cs typeface="Times New Roman" pitchFamily="18" charset="0"/>
                  </a:rPr>
                  <a:t>, </a:t>
                </a:r>
                <a:r>
                  <a:rPr lang="vi-VN" cap="none" dirty="0" err="1" smtClean="0">
                    <a:latin typeface="Times New Roman" pitchFamily="18" charset="0"/>
                    <a:cs typeface="Times New Roman" pitchFamily="18" charset="0"/>
                  </a:rPr>
                  <a:t>după</a:t>
                </a:r>
                <a:r>
                  <a:rPr lang="vi-VN" cap="none" dirty="0" smtClean="0">
                    <a:latin typeface="Times New Roman" pitchFamily="18" charset="0"/>
                    <a:cs typeface="Times New Roman" pitchFamily="18" charset="0"/>
                  </a:rPr>
                  <a:t> </a:t>
                </a:r>
                <a:r>
                  <a:rPr lang="vi-VN" cap="none" dirty="0" err="1" smtClean="0">
                    <a:latin typeface="Times New Roman" pitchFamily="18" charset="0"/>
                    <a:cs typeface="Times New Roman" pitchFamily="18" charset="0"/>
                  </a:rPr>
                  <a:t>caz</a:t>
                </a:r>
                <a:r>
                  <a:rPr lang="vi-VN" cap="none" dirty="0" smtClean="0">
                    <a:latin typeface="Times New Roman" pitchFamily="18" charset="0"/>
                    <a:cs typeface="Times New Roman" pitchFamily="18" charset="0"/>
                  </a:rPr>
                  <a:t>, ca </a:t>
                </a:r>
                <a:r>
                  <a:rPr lang="vi-VN" cap="none" dirty="0" err="1" smtClean="0">
                    <a:latin typeface="Times New Roman" pitchFamily="18" charset="0"/>
                    <a:cs typeface="Times New Roman" pitchFamily="18" charset="0"/>
                  </a:rPr>
                  <a:t>cheltuieli</a:t>
                </a:r>
                <a:r>
                  <a:rPr lang="vi-VN" cap="none" dirty="0" smtClean="0">
                    <a:latin typeface="Times New Roman" pitchFamily="18" charset="0"/>
                    <a:cs typeface="Times New Roman" pitchFamily="18" charset="0"/>
                  </a:rPr>
                  <a:t> de </a:t>
                </a:r>
                <a:r>
                  <a:rPr lang="vi-VN" cap="none" dirty="0" err="1" smtClean="0">
                    <a:latin typeface="Times New Roman" pitchFamily="18" charset="0"/>
                    <a:cs typeface="Times New Roman" pitchFamily="18" charset="0"/>
                  </a:rPr>
                  <a:t>bază</a:t>
                </a:r>
                <a:r>
                  <a:rPr lang="vi-VN" cap="none" dirty="0" smtClean="0">
                    <a:latin typeface="Times New Roman" pitchFamily="18" charset="0"/>
                    <a:cs typeface="Times New Roman" pitchFamily="18" charset="0"/>
                  </a:rPr>
                  <a:t> </a:t>
                </a:r>
                <a:r>
                  <a:rPr lang="ro-RO" cap="none" dirty="0" smtClean="0">
                    <a:latin typeface="Times New Roman" pitchFamily="18" charset="0"/>
                    <a:cs typeface="Times New Roman" pitchFamily="18" charset="0"/>
                  </a:rPr>
                  <a:t>pentru un ciclu alternat de 5 ani consecutivi</a:t>
                </a:r>
                <a:r>
                  <a:rPr lang="vi-VN" cap="none" dirty="0" smtClean="0">
                    <a:latin typeface="Times New Roman" pitchFamily="18" charset="0"/>
                    <a:cs typeface="Times New Roman" pitchFamily="18" charset="0"/>
                  </a:rPr>
                  <a:t>.</a:t>
                </a:r>
              </a:p>
              <a:p>
                <a:pPr marL="0" indent="0" algn="just">
                  <a:buNone/>
                </a:pPr>
                <a:r>
                  <a:rPr lang="ro-RO" cap="none" dirty="0" smtClean="0">
                    <a:latin typeface="Times New Roman" pitchFamily="18" charset="0"/>
                    <a:cs typeface="Times New Roman" pitchFamily="18" charset="0"/>
                  </a:rPr>
                  <a:t>	</a:t>
                </a:r>
                <a:r>
                  <a:rPr lang="ro-RO" b="1" cap="none" dirty="0" smtClean="0">
                    <a:latin typeface="Times New Roman" pitchFamily="18" charset="0"/>
                    <a:cs typeface="Times New Roman" pitchFamily="18" charset="0"/>
                  </a:rPr>
                  <a:t>An de bază </a:t>
                </a:r>
                <a:r>
                  <a:rPr lang="ro-RO" cap="none" dirty="0" smtClean="0">
                    <a:latin typeface="Times New Roman" pitchFamily="18" charset="0"/>
                    <a:cs typeface="Times New Roman" pitchFamily="18" charset="0"/>
                  </a:rPr>
                  <a:t>– primul an dintr-un ciclu alternat de 5 ani consecutivi, pentru care cheltuielile de bază stabilite de metodologie se determină  în mod detaliat conform prevederilor stipulate în metodologiei.</a:t>
                </a:r>
              </a:p>
              <a:p>
                <a:pPr marL="0" indent="0" algn="just">
                  <a:buNone/>
                </a:pPr>
                <a14:m>
                  <m:oMathPara xmlns:m="http://schemas.openxmlformats.org/officeDocument/2006/math">
                    <m:oMathParaPr>
                      <m:jc m:val="centerGroup"/>
                    </m:oMathParaPr>
                    <m:oMath xmlns:m="http://schemas.openxmlformats.org/officeDocument/2006/math">
                      <m:sSub>
                        <m:sSubPr>
                          <m:ctrlPr>
                            <a:rPr lang="ro-RO" i="1">
                              <a:latin typeface="Cambria Math" panose="02040503050406030204" pitchFamily="18" charset="0"/>
                              <a:cs typeface="Times New Roman" pitchFamily="18" charset="0"/>
                            </a:rPr>
                          </m:ctrlPr>
                        </m:sSubPr>
                        <m:e>
                          <m:r>
                            <a:rPr lang="ro-RO" i="1">
                              <a:latin typeface="Cambria Math" panose="02040503050406030204" pitchFamily="18" charset="0"/>
                              <a:cs typeface="Times New Roman" pitchFamily="18" charset="0"/>
                            </a:rPr>
                            <m:t>𝐶𝐵</m:t>
                          </m:r>
                        </m:e>
                        <m:sub>
                          <m:r>
                            <a:rPr lang="ro-RO" i="1">
                              <a:latin typeface="Cambria Math" panose="02040503050406030204" pitchFamily="18" charset="0"/>
                              <a:cs typeface="Times New Roman" pitchFamily="18" charset="0"/>
                            </a:rPr>
                            <m:t>𝑛</m:t>
                          </m:r>
                        </m:sub>
                      </m:sSub>
                      <m:r>
                        <a:rPr lang="ro-RO" i="1">
                          <a:latin typeface="Cambria Math" panose="02040503050406030204" pitchFamily="18" charset="0"/>
                          <a:cs typeface="Times New Roman" pitchFamily="18" charset="0"/>
                        </a:rPr>
                        <m:t>=</m:t>
                      </m:r>
                      <m:sSub>
                        <m:sSubPr>
                          <m:ctrlPr>
                            <a:rPr lang="ro-RO" i="1">
                              <a:latin typeface="Cambria Math" panose="02040503050406030204" pitchFamily="18" charset="0"/>
                              <a:cs typeface="Times New Roman" pitchFamily="18" charset="0"/>
                            </a:rPr>
                          </m:ctrlPr>
                        </m:sSubPr>
                        <m:e>
                          <m:r>
                            <a:rPr lang="ro-RO" i="1">
                              <a:latin typeface="Cambria Math" panose="02040503050406030204" pitchFamily="18" charset="0"/>
                              <a:cs typeface="Times New Roman" pitchFamily="18" charset="0"/>
                            </a:rPr>
                            <m:t>𝐶𝑀</m:t>
                          </m:r>
                        </m:e>
                        <m:sub>
                          <m:r>
                            <a:rPr lang="ro-RO" i="1">
                              <a:latin typeface="Cambria Math" panose="02040503050406030204" pitchFamily="18" charset="0"/>
                              <a:cs typeface="Times New Roman" pitchFamily="18" charset="0"/>
                            </a:rPr>
                            <m:t>𝑛</m:t>
                          </m:r>
                        </m:sub>
                      </m:sSub>
                      <m:r>
                        <a:rPr lang="ro-RO" i="1">
                          <a:latin typeface="Cambria Math" panose="02040503050406030204" pitchFamily="18" charset="0"/>
                          <a:cs typeface="Times New Roman" pitchFamily="18" charset="0"/>
                        </a:rPr>
                        <m:t>+</m:t>
                      </m:r>
                      <m:sSub>
                        <m:sSubPr>
                          <m:ctrlPr>
                            <a:rPr lang="ro-RO" i="1">
                              <a:latin typeface="Cambria Math" panose="02040503050406030204" pitchFamily="18" charset="0"/>
                              <a:cs typeface="Times New Roman" pitchFamily="18" charset="0"/>
                            </a:rPr>
                          </m:ctrlPr>
                        </m:sSubPr>
                        <m:e>
                          <m:r>
                            <a:rPr lang="ro-RO" i="1">
                              <a:latin typeface="Cambria Math" panose="02040503050406030204" pitchFamily="18" charset="0"/>
                              <a:cs typeface="Times New Roman" pitchFamily="18" charset="0"/>
                            </a:rPr>
                            <m:t>𝐶𝑃</m:t>
                          </m:r>
                        </m:e>
                        <m:sub>
                          <m:r>
                            <a:rPr lang="ro-RO" i="1">
                              <a:latin typeface="Cambria Math" panose="02040503050406030204" pitchFamily="18" charset="0"/>
                              <a:cs typeface="Times New Roman" pitchFamily="18" charset="0"/>
                            </a:rPr>
                            <m:t>𝑛</m:t>
                          </m:r>
                        </m:sub>
                      </m:sSub>
                      <m:r>
                        <a:rPr lang="ro-RO" i="1">
                          <a:latin typeface="Cambria Math" panose="02040503050406030204" pitchFamily="18" charset="0"/>
                          <a:cs typeface="Times New Roman" pitchFamily="18" charset="0"/>
                        </a:rPr>
                        <m:t>+</m:t>
                      </m:r>
                      <m:sSub>
                        <m:sSubPr>
                          <m:ctrlPr>
                            <a:rPr lang="ro-RO" i="1">
                              <a:latin typeface="Cambria Math" panose="02040503050406030204" pitchFamily="18" charset="0"/>
                              <a:cs typeface="Times New Roman" pitchFamily="18" charset="0"/>
                            </a:rPr>
                          </m:ctrlPr>
                        </m:sSubPr>
                        <m:e>
                          <m:r>
                            <a:rPr lang="ro-RO" i="1">
                              <a:latin typeface="Cambria Math" panose="02040503050406030204" pitchFamily="18" charset="0"/>
                              <a:cs typeface="Times New Roman" pitchFamily="18" charset="0"/>
                            </a:rPr>
                            <m:t>𝐶</m:t>
                          </m:r>
                          <m:r>
                            <a:rPr lang="ro-RO" i="1">
                              <a:latin typeface="Cambria Math" panose="02040503050406030204" pitchFamily="18" charset="0"/>
                              <a:cs typeface="Times New Roman" pitchFamily="18" charset="0"/>
                            </a:rPr>
                            <m:t>î</m:t>
                          </m:r>
                          <m:r>
                            <a:rPr lang="ro-RO" i="1">
                              <a:latin typeface="Cambria Math" panose="02040503050406030204" pitchFamily="18" charset="0"/>
                              <a:cs typeface="Times New Roman" pitchFamily="18" charset="0"/>
                            </a:rPr>
                            <m:t>𝐸</m:t>
                          </m:r>
                        </m:e>
                        <m:sub>
                          <m:r>
                            <a:rPr lang="ro-RO" i="1">
                              <a:latin typeface="Cambria Math" panose="02040503050406030204" pitchFamily="18" charset="0"/>
                              <a:cs typeface="Times New Roman" pitchFamily="18" charset="0"/>
                            </a:rPr>
                            <m:t>𝑛</m:t>
                          </m:r>
                        </m:sub>
                      </m:sSub>
                      <m:r>
                        <a:rPr lang="ro-RO" i="1">
                          <a:latin typeface="Cambria Math" panose="02040503050406030204" pitchFamily="18" charset="0"/>
                          <a:cs typeface="Times New Roman" pitchFamily="18" charset="0"/>
                        </a:rPr>
                        <m:t>+</m:t>
                      </m:r>
                      <m:sSub>
                        <m:sSubPr>
                          <m:ctrlPr>
                            <a:rPr lang="ro-RO" i="1">
                              <a:latin typeface="Cambria Math" panose="02040503050406030204" pitchFamily="18" charset="0"/>
                              <a:cs typeface="Times New Roman" pitchFamily="18" charset="0"/>
                            </a:rPr>
                          </m:ctrlPr>
                        </m:sSubPr>
                        <m:e>
                          <m:r>
                            <a:rPr lang="ro-RO" i="1">
                              <a:latin typeface="Cambria Math" panose="02040503050406030204" pitchFamily="18" charset="0"/>
                              <a:cs typeface="Times New Roman" pitchFamily="18" charset="0"/>
                            </a:rPr>
                            <m:t>𝐶𝐴𝐷</m:t>
                          </m:r>
                        </m:e>
                        <m:sub>
                          <m:r>
                            <a:rPr lang="ro-RO" i="1">
                              <a:latin typeface="Cambria Math" panose="02040503050406030204" pitchFamily="18" charset="0"/>
                              <a:cs typeface="Times New Roman" pitchFamily="18" charset="0"/>
                            </a:rPr>
                            <m:t>𝑛</m:t>
                          </m:r>
                        </m:sub>
                      </m:sSub>
                    </m:oMath>
                  </m:oMathPara>
                </a14:m>
                <a:endParaRPr lang="ro-RO" dirty="0">
                  <a:latin typeface="Times New Roman" pitchFamily="18" charset="0"/>
                  <a:cs typeface="Times New Roman" pitchFamily="18" charset="0"/>
                </a:endParaRPr>
              </a:p>
              <a:p>
                <a:pPr marL="0" indent="0" algn="just">
                  <a:buNone/>
                </a:pPr>
                <a:endParaRPr lang="ro-RO" sz="900" dirty="0">
                  <a:latin typeface="Times New Roman" pitchFamily="18" charset="0"/>
                  <a:cs typeface="Times New Roman" pitchFamily="18" charset="0"/>
                </a:endParaRPr>
              </a:p>
              <a:p>
                <a:pPr lvl="1">
                  <a:buClrTx/>
                  <a:buSzPct val="81000"/>
                  <a:buFont typeface="Wingdings" panose="05000000000000000000" pitchFamily="2" charset="2"/>
                  <a:buChar char="q"/>
                </a:pPr>
                <a:r>
                  <a:rPr lang="vi-VN" sz="2000" cap="none" dirty="0">
                    <a:latin typeface="Times New Roman" pitchFamily="18" charset="0"/>
                    <a:cs typeface="Times New Roman" pitchFamily="18" charset="0"/>
                  </a:rPr>
                  <a:t>Cheltuieli materiale (CM</a:t>
                </a:r>
                <a:r>
                  <a:rPr lang="ro-RO" sz="2000" cap="none" dirty="0">
                    <a:latin typeface="Times New Roman" pitchFamily="18" charset="0"/>
                    <a:cs typeface="Times New Roman" pitchFamily="18" charset="0"/>
                  </a:rPr>
                  <a:t>n)</a:t>
                </a:r>
              </a:p>
              <a:p>
                <a:pPr lvl="1">
                  <a:buClrTx/>
                  <a:buSzPct val="81000"/>
                  <a:buFont typeface="Wingdings" panose="05000000000000000000" pitchFamily="2" charset="2"/>
                  <a:buChar char="q"/>
                </a:pPr>
                <a:r>
                  <a:rPr lang="vi-VN" sz="2000" cap="none" dirty="0">
                    <a:latin typeface="Times New Roman" pitchFamily="18" charset="0"/>
                    <a:cs typeface="Times New Roman" pitchFamily="18" charset="0"/>
                  </a:rPr>
                  <a:t>Cheltuielile cu personalul (CP</a:t>
                </a:r>
                <a:r>
                  <a:rPr lang="ro-RO" sz="2000" cap="none" dirty="0">
                    <a:latin typeface="Times New Roman" pitchFamily="18" charset="0"/>
                    <a:cs typeface="Times New Roman" pitchFamily="18" charset="0"/>
                  </a:rPr>
                  <a:t>n</a:t>
                </a:r>
                <a:r>
                  <a:rPr lang="vi-VN" sz="2000" cap="none" dirty="0">
                    <a:latin typeface="Times New Roman" pitchFamily="18" charset="0"/>
                    <a:cs typeface="Times New Roman" pitchFamily="18" charset="0"/>
                  </a:rPr>
                  <a:t>)</a:t>
                </a:r>
                <a:endParaRPr lang="ro-RO" sz="2000" cap="none" dirty="0">
                  <a:latin typeface="Times New Roman" pitchFamily="18" charset="0"/>
                  <a:cs typeface="Times New Roman" pitchFamily="18" charset="0"/>
                </a:endParaRPr>
              </a:p>
              <a:p>
                <a:pPr lvl="1">
                  <a:buClrTx/>
                  <a:buSzPct val="81000"/>
                  <a:buFont typeface="Wingdings" panose="05000000000000000000" pitchFamily="2" charset="2"/>
                  <a:buChar char="q"/>
                </a:pPr>
                <a:r>
                  <a:rPr lang="vi-VN" sz="2000" cap="none" dirty="0">
                    <a:latin typeface="Times New Roman" pitchFamily="18" charset="0"/>
                    <a:cs typeface="Times New Roman" pitchFamily="18" charset="0"/>
                  </a:rPr>
                  <a:t>Cheltuielile de întreţinere şi exploatare a sistemelor publice de alimentare cu apă şi de canalizare (CÎE</a:t>
                </a:r>
                <a:r>
                  <a:rPr lang="ro-RO" sz="2000" cap="none" dirty="0">
                    <a:latin typeface="Times New Roman" pitchFamily="18" charset="0"/>
                    <a:cs typeface="Times New Roman" pitchFamily="18" charset="0"/>
                  </a:rPr>
                  <a:t>n</a:t>
                </a:r>
                <a:r>
                  <a:rPr lang="vi-VN" sz="2000" cap="none" dirty="0">
                    <a:latin typeface="Times New Roman" pitchFamily="18" charset="0"/>
                    <a:cs typeface="Times New Roman" pitchFamily="18" charset="0"/>
                  </a:rPr>
                  <a:t>)</a:t>
                </a:r>
                <a:endParaRPr lang="ro-RO" sz="2000" cap="none" dirty="0">
                  <a:latin typeface="Times New Roman" pitchFamily="18" charset="0"/>
                  <a:cs typeface="Times New Roman" pitchFamily="18" charset="0"/>
                </a:endParaRPr>
              </a:p>
              <a:p>
                <a:pPr lvl="1">
                  <a:buClrTx/>
                  <a:buSzPct val="81000"/>
                  <a:buFont typeface="Wingdings" panose="05000000000000000000" pitchFamily="2" charset="2"/>
                  <a:buChar char="q"/>
                </a:pPr>
                <a:r>
                  <a:rPr lang="vi-VN" sz="2000" cap="none" dirty="0">
                    <a:latin typeface="Times New Roman" pitchFamily="18" charset="0"/>
                    <a:cs typeface="Times New Roman" pitchFamily="18" charset="0"/>
                  </a:rPr>
                  <a:t>Cheltuieli </a:t>
                </a:r>
                <a:r>
                  <a:rPr lang="ro-RO" sz="2000" cap="none" dirty="0">
                    <a:latin typeface="Times New Roman" pitchFamily="18" charset="0"/>
                    <a:cs typeface="Times New Roman" pitchFamily="18" charset="0"/>
                  </a:rPr>
                  <a:t>administrative și de </a:t>
                </a:r>
                <a:r>
                  <a:rPr lang="vi-VN" sz="2000" cap="none" dirty="0">
                    <a:latin typeface="Times New Roman" pitchFamily="18" charset="0"/>
                    <a:cs typeface="Times New Roman" pitchFamily="18" charset="0"/>
                  </a:rPr>
                  <a:t>distribuire (C</a:t>
                </a:r>
                <a:r>
                  <a:rPr lang="ro-RO" sz="2000" cap="none" dirty="0">
                    <a:latin typeface="Times New Roman" pitchFamily="18" charset="0"/>
                    <a:cs typeface="Times New Roman" pitchFamily="18" charset="0"/>
                  </a:rPr>
                  <a:t>A</a:t>
                </a:r>
                <a:r>
                  <a:rPr lang="vi-VN" sz="2000" cap="none" dirty="0">
                    <a:latin typeface="Times New Roman" pitchFamily="18" charset="0"/>
                    <a:cs typeface="Times New Roman" pitchFamily="18" charset="0"/>
                  </a:rPr>
                  <a:t>D</a:t>
                </a:r>
                <a:r>
                  <a:rPr lang="ro-RO" sz="2000" cap="none" dirty="0">
                    <a:latin typeface="Times New Roman" pitchFamily="18" charset="0"/>
                    <a:cs typeface="Times New Roman" pitchFamily="18" charset="0"/>
                  </a:rPr>
                  <a:t>n</a:t>
                </a:r>
                <a:r>
                  <a:rPr lang="vi-VN" sz="2000" cap="none" dirty="0" smtClean="0">
                    <a:latin typeface="Times New Roman" pitchFamily="18" charset="0"/>
                    <a:cs typeface="Times New Roman" pitchFamily="18" charset="0"/>
                  </a:rPr>
                  <a:t>)</a:t>
                </a:r>
                <a:endParaRPr lang="ro-RO" cap="none"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913773" y="1945179"/>
                <a:ext cx="10482975" cy="4131426"/>
              </a:xfrm>
              <a:blipFill>
                <a:blip r:embed="rId2"/>
                <a:stretch>
                  <a:fillRect l="-581" t="-737" r="-523"/>
                </a:stretch>
              </a:blipFill>
            </p:spPr>
            <p:txBody>
              <a:bodyPr/>
              <a:lstStyle/>
              <a:p>
                <a:r>
                  <a:rPr lang="en-US">
                    <a:noFill/>
                  </a:rPr>
                  <a:t> </a:t>
                </a:r>
              </a:p>
            </p:txBody>
          </p:sp>
        </mc:Fallback>
      </mc:AlternateContent>
    </p:spTree>
    <p:extLst>
      <p:ext uri="{BB962C8B-B14F-4D97-AF65-F5344CB8AC3E}">
        <p14:creationId xmlns:p14="http://schemas.microsoft.com/office/powerpoint/2010/main" val="694134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ro-RO" b="1" cap="none" dirty="0">
                <a:latin typeface="Times New Roman" pitchFamily="18" charset="0"/>
                <a:cs typeface="Times New Roman" pitchFamily="18" charset="0"/>
              </a:rPr>
              <a:t>II. Determinarea, examinarea, avizarea, </a:t>
            </a:r>
            <a:r>
              <a:rPr lang="ro-RO" b="1" cap="none" dirty="0" smtClean="0">
                <a:latin typeface="Times New Roman" pitchFamily="18" charset="0"/>
                <a:cs typeface="Times New Roman" pitchFamily="18" charset="0"/>
              </a:rPr>
              <a:t/>
            </a:r>
            <a:br>
              <a:rPr lang="ro-RO" b="1" cap="none" dirty="0" smtClean="0">
                <a:latin typeface="Times New Roman" pitchFamily="18" charset="0"/>
                <a:cs typeface="Times New Roman" pitchFamily="18" charset="0"/>
              </a:rPr>
            </a:br>
            <a:r>
              <a:rPr lang="ro-RO" b="1" cap="none" dirty="0" smtClean="0">
                <a:latin typeface="Times New Roman" pitchFamily="18" charset="0"/>
                <a:cs typeface="Times New Roman" pitchFamily="18" charset="0"/>
              </a:rPr>
              <a:t>aprobarea </a:t>
            </a:r>
            <a:r>
              <a:rPr lang="ro-RO" b="1" cap="none" dirty="0">
                <a:latin typeface="Times New Roman" pitchFamily="18" charset="0"/>
                <a:cs typeface="Times New Roman" pitchFamily="18" charset="0"/>
              </a:rPr>
              <a:t>tarifelor</a:t>
            </a:r>
            <a:r>
              <a:rPr lang="en-US" b="1" dirty="0">
                <a:latin typeface="Times New Roman" pitchFamily="18" charset="0"/>
                <a:cs typeface="Times New Roman" pitchFamily="18" charset="0"/>
              </a:rPr>
              <a:t/>
            </a:r>
            <a:br>
              <a:rPr lang="en-US" b="1" dirty="0">
                <a:latin typeface="Times New Roman" pitchFamily="18" charset="0"/>
                <a:cs typeface="Times New Roman" pitchFamily="18" charset="0"/>
              </a:rPr>
            </a:br>
            <a:endParaRPr lang="en-US" dirty="0"/>
          </a:p>
        </p:txBody>
      </p:sp>
      <p:graphicFrame>
        <p:nvGraphicFramePr>
          <p:cNvPr id="5" name="Diagram 4"/>
          <p:cNvGraphicFramePr/>
          <p:nvPr>
            <p:extLst>
              <p:ext uri="{D42A27DB-BD31-4B8C-83A1-F6EECF244321}">
                <p14:modId xmlns:p14="http://schemas.microsoft.com/office/powerpoint/2010/main" val="4245889015"/>
              </p:ext>
            </p:extLst>
          </p:nvPr>
        </p:nvGraphicFramePr>
        <p:xfrm>
          <a:off x="1701111" y="1806316"/>
          <a:ext cx="8532810" cy="50516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6154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566101" cy="819585"/>
          </a:xfrm>
        </p:spPr>
        <p:txBody>
          <a:bodyPr>
            <a:normAutofit fontScale="90000"/>
          </a:bodyPr>
          <a:lstStyle/>
          <a:p>
            <a:r>
              <a:rPr lang="ro-RO" b="1" cap="none" dirty="0" smtClean="0">
                <a:latin typeface="Times New Roman" pitchFamily="18" charset="0"/>
                <a:cs typeface="Times New Roman" pitchFamily="18" charset="0"/>
              </a:rPr>
              <a:t>Avizarea, aprobarea </a:t>
            </a:r>
            <a:br>
              <a:rPr lang="ro-RO" b="1" cap="none" dirty="0" smtClean="0">
                <a:latin typeface="Times New Roman" pitchFamily="18" charset="0"/>
                <a:cs typeface="Times New Roman" pitchFamily="18" charset="0"/>
              </a:rPr>
            </a:br>
            <a:r>
              <a:rPr lang="ro-RO" b="1" cap="none" dirty="0" smtClean="0">
                <a:latin typeface="Times New Roman" pitchFamily="18" charset="0"/>
                <a:cs typeface="Times New Roman" pitchFamily="18" charset="0"/>
              </a:rPr>
              <a:t>cheltuielilor de bază, tarifelor</a:t>
            </a:r>
            <a:endParaRPr lang="en-US" b="1" cap="none" dirty="0">
              <a:latin typeface="Times New Roman" pitchFamily="18" charset="0"/>
              <a:cs typeface="Times New Roman" pitchFamily="18" charset="0"/>
            </a:endParaRPr>
          </a:p>
        </p:txBody>
      </p:sp>
      <p:graphicFrame>
        <p:nvGraphicFramePr>
          <p:cNvPr id="4" name="Diagram 3"/>
          <p:cNvGraphicFramePr/>
          <p:nvPr>
            <p:extLst>
              <p:ext uri="{D42A27DB-BD31-4B8C-83A1-F6EECF244321}">
                <p14:modId xmlns:p14="http://schemas.microsoft.com/office/powerpoint/2010/main" val="1195522909"/>
              </p:ext>
            </p:extLst>
          </p:nvPr>
        </p:nvGraphicFramePr>
        <p:xfrm>
          <a:off x="1968731" y="1543854"/>
          <a:ext cx="8763000" cy="53141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4442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924" y="618518"/>
            <a:ext cx="9499302" cy="1044027"/>
          </a:xfrm>
        </p:spPr>
        <p:txBody>
          <a:bodyPr>
            <a:normAutofit fontScale="90000"/>
          </a:bodyPr>
          <a:lstStyle/>
          <a:p>
            <a:pPr lvl="0"/>
            <a:r>
              <a:rPr lang="ro-RO" b="1" cap="none" dirty="0" smtClean="0">
                <a:latin typeface="Times New Roman" pitchFamily="18" charset="0"/>
                <a:cs typeface="Times New Roman" pitchFamily="18" charset="0"/>
              </a:rPr>
              <a:t>III. Determinarea tarifelor actualizate, </a:t>
            </a:r>
            <a:br>
              <a:rPr lang="ro-RO" b="1" cap="none" dirty="0" smtClean="0">
                <a:latin typeface="Times New Roman" pitchFamily="18" charset="0"/>
                <a:cs typeface="Times New Roman" pitchFamily="18" charset="0"/>
              </a:rPr>
            </a:br>
            <a:r>
              <a:rPr lang="ro-RO" b="1" cap="none" dirty="0" smtClean="0">
                <a:latin typeface="Times New Roman" pitchFamily="18" charset="0"/>
                <a:cs typeface="Times New Roman" pitchFamily="18" charset="0"/>
              </a:rPr>
              <a:t>devierile tarifare</a:t>
            </a:r>
            <a:endParaRPr lang="en-US" cap="none" dirty="0"/>
          </a:p>
        </p:txBody>
      </p:sp>
      <p:sp>
        <p:nvSpPr>
          <p:cNvPr id="3" name="Content Placeholder 2"/>
          <p:cNvSpPr>
            <a:spLocks noGrp="1"/>
          </p:cNvSpPr>
          <p:nvPr>
            <p:ph sz="quarter" idx="13"/>
          </p:nvPr>
        </p:nvSpPr>
        <p:spPr>
          <a:xfrm>
            <a:off x="1271221" y="1662545"/>
            <a:ext cx="10374910" cy="2111433"/>
          </a:xfrm>
        </p:spPr>
        <p:txBody>
          <a:bodyPr>
            <a:normAutofit fontScale="85000" lnSpcReduction="10000"/>
          </a:bodyPr>
          <a:lstStyle/>
          <a:p>
            <a:pPr marL="0" indent="0" algn="just">
              <a:spcBef>
                <a:spcPts val="600"/>
              </a:spcBef>
              <a:spcAft>
                <a:spcPts val="600"/>
              </a:spcAft>
              <a:buNone/>
            </a:pPr>
            <a:r>
              <a:rPr lang="ro-RO" cap="none" dirty="0" smtClean="0">
                <a:latin typeface="Times New Roman" pitchFamily="18" charset="0"/>
                <a:cs typeface="Times New Roman" pitchFamily="18" charset="0"/>
              </a:rPr>
              <a:t>Î</a:t>
            </a:r>
            <a:r>
              <a:rPr lang="en-US" cap="none" dirty="0" smtClean="0">
                <a:latin typeface="Times New Roman" pitchFamily="18" charset="0"/>
                <a:cs typeface="Times New Roman" pitchFamily="18" charset="0"/>
              </a:rPr>
              <a:t>n </a:t>
            </a:r>
            <a:r>
              <a:rPr lang="en-US" cap="none" dirty="0" err="1" smtClean="0">
                <a:latin typeface="Times New Roman" pitchFamily="18" charset="0"/>
                <a:cs typeface="Times New Roman" pitchFamily="18" charset="0"/>
              </a:rPr>
              <a:t>anul</a:t>
            </a:r>
            <a:r>
              <a:rPr lang="ro-RO" cap="none" dirty="0" smtClean="0">
                <a:latin typeface="Times New Roman" pitchFamily="18" charset="0"/>
                <a:cs typeface="Times New Roman" pitchFamily="18" charset="0"/>
              </a:rPr>
              <a:t>  următor anului în care au fost aprobate tarifele, se actualizează valorile care au fost prognozate.</a:t>
            </a:r>
          </a:p>
          <a:p>
            <a:pPr marL="0" indent="0" algn="just">
              <a:spcBef>
                <a:spcPts val="600"/>
              </a:spcBef>
              <a:spcAft>
                <a:spcPts val="600"/>
              </a:spcAft>
              <a:buNone/>
            </a:pPr>
            <a:r>
              <a:rPr lang="ro-RO" cap="none" dirty="0" smtClean="0">
                <a:latin typeface="Times New Roman" pitchFamily="18" charset="0"/>
                <a:cs typeface="Times New Roman" pitchFamily="18" charset="0"/>
              </a:rPr>
              <a:t> </a:t>
            </a:r>
            <a:r>
              <a:rPr lang="ro-RO" b="1" i="1" cap="none" dirty="0" smtClean="0">
                <a:latin typeface="Times New Roman" pitchFamily="18" charset="0"/>
                <a:cs typeface="Times New Roman" pitchFamily="18" charset="0"/>
              </a:rPr>
              <a:t>Actualizarea tarifelor  </a:t>
            </a:r>
            <a:r>
              <a:rPr lang="ro-RO" cap="none" dirty="0" smtClean="0">
                <a:latin typeface="Times New Roman" pitchFamily="18" charset="0"/>
                <a:cs typeface="Times New Roman" pitchFamily="18" charset="0"/>
              </a:rPr>
              <a:t>- procedură de analiză și determinare a tarifelor , în </a:t>
            </a:r>
            <a:r>
              <a:rPr lang="ro-RO" cap="none" dirty="0" err="1" smtClean="0">
                <a:latin typeface="Times New Roman" pitchFamily="18" charset="0"/>
                <a:cs typeface="Times New Roman" pitchFamily="18" charset="0"/>
              </a:rPr>
              <a:t>conformitatet</a:t>
            </a:r>
            <a:r>
              <a:rPr lang="ro-RO" cap="none" dirty="0" smtClean="0">
                <a:latin typeface="Times New Roman" pitchFamily="18" charset="0"/>
                <a:cs typeface="Times New Roman" pitchFamily="18" charset="0"/>
              </a:rPr>
              <a:t> cu prevederile metodologiei și a condițiilor (parametri) efective de activitatea pentru perioada precedentă de reglementare.</a:t>
            </a:r>
          </a:p>
          <a:p>
            <a:pPr marL="0" indent="0" algn="just">
              <a:spcBef>
                <a:spcPts val="600"/>
              </a:spcBef>
              <a:spcAft>
                <a:spcPts val="600"/>
              </a:spcAft>
              <a:buNone/>
            </a:pPr>
            <a:r>
              <a:rPr lang="ro-RO" b="1" i="1" cap="none" dirty="0" smtClean="0">
                <a:latin typeface="Times New Roman" pitchFamily="18" charset="0"/>
                <a:cs typeface="Times New Roman" pitchFamily="18" charset="0"/>
              </a:rPr>
              <a:t>Devieri tarifare </a:t>
            </a:r>
            <a:r>
              <a:rPr lang="ro-RO" cap="none" dirty="0" smtClean="0">
                <a:latin typeface="Times New Roman" pitchFamily="18" charset="0"/>
                <a:cs typeface="Times New Roman" pitchFamily="18" charset="0"/>
              </a:rPr>
              <a:t>– componenta de corectare a venitului reglementat actualizat pentru anul precedent și cel efectiv înregistrat în aceeași perioadă. Aceste devieri (</a:t>
            </a:r>
            <a:r>
              <a:rPr lang="ro-RO" cap="none" dirty="0" err="1" smtClean="0">
                <a:latin typeface="Times New Roman" pitchFamily="18" charset="0"/>
                <a:cs typeface="Times New Roman" pitchFamily="18" charset="0"/>
              </a:rPr>
              <a:t>deficiti</a:t>
            </a:r>
            <a:r>
              <a:rPr lang="ro-RO" cap="none" dirty="0" smtClean="0">
                <a:latin typeface="Times New Roman" pitchFamily="18" charset="0"/>
                <a:cs typeface="Times New Roman" pitchFamily="18" charset="0"/>
              </a:rPr>
              <a:t> sau excedent tarifar) se determină în baza diferenței parvenite dintre parametrii prognozați și cei real înregistrați în perioada precedentă de reglementare, incluși în calculul tarifelor.</a:t>
            </a: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686" y="3882043"/>
            <a:ext cx="8877833" cy="3081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2730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549" y="618518"/>
            <a:ext cx="9482677" cy="1567730"/>
          </a:xfrm>
        </p:spPr>
        <p:txBody>
          <a:bodyPr>
            <a:normAutofit fontScale="90000"/>
          </a:bodyPr>
          <a:lstStyle/>
          <a:p>
            <a:pPr algn="l"/>
            <a:r>
              <a:rPr lang="vi-VN" sz="3100" b="1" cap="none" dirty="0" err="1">
                <a:ea typeface="Tahoma" pitchFamily="34" charset="0"/>
                <a:cs typeface="Times New Roman" panose="02020603050405020304" pitchFamily="18" charset="0"/>
              </a:rPr>
              <a:t>Metodologia</a:t>
            </a:r>
            <a:r>
              <a:rPr lang="vi-VN" sz="3100" b="1" cap="none" dirty="0">
                <a:ea typeface="Tahoma" pitchFamily="34" charset="0"/>
                <a:cs typeface="Times New Roman" panose="02020603050405020304" pitchFamily="18" charset="0"/>
              </a:rPr>
              <a:t> de </a:t>
            </a:r>
            <a:r>
              <a:rPr lang="vi-VN" sz="3100" b="1" cap="none" dirty="0" err="1">
                <a:ea typeface="Tahoma" pitchFamily="34" charset="0"/>
                <a:cs typeface="Times New Roman" panose="02020603050405020304" pitchFamily="18" charset="0"/>
              </a:rPr>
              <a:t>determinare</a:t>
            </a:r>
            <a:r>
              <a:rPr lang="vi-VN" sz="3100" b="1" cap="none" dirty="0">
                <a:ea typeface="Tahoma" pitchFamily="34" charset="0"/>
                <a:cs typeface="Times New Roman" panose="02020603050405020304" pitchFamily="18" charset="0"/>
              </a:rPr>
              <a:t>, </a:t>
            </a:r>
            <a:r>
              <a:rPr lang="vi-VN" sz="3100" b="1" cap="none" dirty="0" err="1">
                <a:ea typeface="Tahoma" pitchFamily="34" charset="0"/>
                <a:cs typeface="Times New Roman" panose="02020603050405020304" pitchFamily="18" charset="0"/>
              </a:rPr>
              <a:t>aprobare</a:t>
            </a:r>
            <a:r>
              <a:rPr lang="vi-VN" sz="3100" b="1" cap="none" dirty="0">
                <a:ea typeface="Tahoma" pitchFamily="34" charset="0"/>
                <a:cs typeface="Times New Roman" panose="02020603050405020304" pitchFamily="18" charset="0"/>
              </a:rPr>
              <a:t> </a:t>
            </a:r>
            <a:r>
              <a:rPr lang="vi-VN" sz="3100" b="1" cap="none" dirty="0" err="1">
                <a:ea typeface="Tahoma" pitchFamily="34" charset="0"/>
                <a:cs typeface="Times New Roman" panose="02020603050405020304" pitchFamily="18" charset="0"/>
              </a:rPr>
              <a:t>şi</a:t>
            </a:r>
            <a:r>
              <a:rPr lang="vi-VN" sz="3100" b="1" cap="none" dirty="0">
                <a:ea typeface="Tahoma" pitchFamily="34" charset="0"/>
                <a:cs typeface="Times New Roman" panose="02020603050405020304" pitchFamily="18" charset="0"/>
              </a:rPr>
              <a:t> </a:t>
            </a:r>
            <a:r>
              <a:rPr lang="vi-VN" sz="3100" b="1" cap="none" dirty="0" err="1">
                <a:ea typeface="Tahoma" pitchFamily="34" charset="0"/>
                <a:cs typeface="Times New Roman" panose="02020603050405020304" pitchFamily="18" charset="0"/>
              </a:rPr>
              <a:t>aplicare</a:t>
            </a:r>
            <a:r>
              <a:rPr lang="vi-VN" sz="3100" b="1" cap="none" dirty="0">
                <a:ea typeface="Tahoma" pitchFamily="34" charset="0"/>
                <a:cs typeface="Times New Roman" panose="02020603050405020304" pitchFamily="18" charset="0"/>
              </a:rPr>
              <a:t> a </a:t>
            </a:r>
            <a:r>
              <a:rPr lang="vi-VN" sz="3100" b="1" cap="none" dirty="0" err="1">
                <a:ea typeface="Tahoma" pitchFamily="34" charset="0"/>
                <a:cs typeface="Times New Roman" panose="02020603050405020304" pitchFamily="18" charset="0"/>
              </a:rPr>
              <a:t>tarifelor</a:t>
            </a:r>
            <a:r>
              <a:rPr lang="vi-VN" sz="3100" b="1" cap="none" dirty="0">
                <a:ea typeface="Tahoma" pitchFamily="34" charset="0"/>
                <a:cs typeface="Times New Roman" panose="02020603050405020304" pitchFamily="18" charset="0"/>
              </a:rPr>
              <a:t> la </a:t>
            </a:r>
            <a:r>
              <a:rPr lang="vi-VN" sz="3100" b="1" cap="none" dirty="0" err="1">
                <a:ea typeface="Tahoma" pitchFamily="34" charset="0"/>
                <a:cs typeface="Times New Roman" panose="02020603050405020304" pitchFamily="18" charset="0"/>
              </a:rPr>
              <a:t>serviciile</a:t>
            </a:r>
            <a:r>
              <a:rPr lang="vi-VN" sz="3100" b="1" cap="none" dirty="0">
                <a:ea typeface="Tahoma" pitchFamily="34" charset="0"/>
                <a:cs typeface="Times New Roman" panose="02020603050405020304" pitchFamily="18" charset="0"/>
              </a:rPr>
              <a:t> </a:t>
            </a:r>
            <a:r>
              <a:rPr lang="vi-VN" sz="3100" b="1" cap="none" dirty="0" err="1">
                <a:ea typeface="Tahoma" pitchFamily="34" charset="0"/>
                <a:cs typeface="Times New Roman" panose="02020603050405020304" pitchFamily="18" charset="0"/>
              </a:rPr>
              <a:t>auxiliare</a:t>
            </a:r>
            <a:r>
              <a:rPr lang="vi-VN" sz="3100" b="1" cap="none" dirty="0">
                <a:ea typeface="Tahoma" pitchFamily="34" charset="0"/>
                <a:cs typeface="Times New Roman" panose="02020603050405020304" pitchFamily="18" charset="0"/>
              </a:rPr>
              <a:t> </a:t>
            </a:r>
            <a:r>
              <a:rPr lang="vi-VN" sz="3100" b="1" cap="none" dirty="0" err="1">
                <a:ea typeface="Tahoma" pitchFamily="34" charset="0"/>
                <a:cs typeface="Times New Roman" panose="02020603050405020304" pitchFamily="18" charset="0"/>
              </a:rPr>
              <a:t>furnizate</a:t>
            </a:r>
            <a:r>
              <a:rPr lang="vi-VN" sz="3100" b="1" cap="none" dirty="0">
                <a:ea typeface="Tahoma" pitchFamily="34" charset="0"/>
                <a:cs typeface="Times New Roman" panose="02020603050405020304" pitchFamily="18" charset="0"/>
              </a:rPr>
              <a:t> de </a:t>
            </a:r>
            <a:r>
              <a:rPr lang="vi-VN" sz="3100" b="1" cap="none" dirty="0" err="1">
                <a:ea typeface="Tahoma" pitchFamily="34" charset="0"/>
                <a:cs typeface="Times New Roman" panose="02020603050405020304" pitchFamily="18" charset="0"/>
              </a:rPr>
              <a:t>către</a:t>
            </a:r>
            <a:r>
              <a:rPr lang="vi-VN" sz="3100" b="1" cap="none" dirty="0">
                <a:ea typeface="Tahoma" pitchFamily="34" charset="0"/>
                <a:cs typeface="Times New Roman" panose="02020603050405020304" pitchFamily="18" charset="0"/>
              </a:rPr>
              <a:t> </a:t>
            </a:r>
            <a:r>
              <a:rPr lang="vi-VN" sz="3100" b="1" cap="none" dirty="0" err="1" smtClean="0">
                <a:ea typeface="Tahoma" pitchFamily="34" charset="0"/>
                <a:cs typeface="Times New Roman" panose="02020603050405020304" pitchFamily="18" charset="0"/>
              </a:rPr>
              <a:t>operatori</a:t>
            </a:r>
            <a:r>
              <a:rPr lang="ro-MD" cap="none" dirty="0" smtClean="0">
                <a:latin typeface="Times New Roman" panose="02020603050405020304" pitchFamily="18" charset="0"/>
                <a:ea typeface="Tahoma" pitchFamily="34" charset="0"/>
                <a:cs typeface="Times New Roman" panose="02020603050405020304" pitchFamily="18" charset="0"/>
              </a:rPr>
              <a:t/>
            </a:r>
            <a:br>
              <a:rPr lang="ro-MD" cap="none" dirty="0" smtClean="0">
                <a:latin typeface="Times New Roman" panose="02020603050405020304" pitchFamily="18" charset="0"/>
                <a:ea typeface="Tahoma" pitchFamily="34" charset="0"/>
                <a:cs typeface="Times New Roman" panose="02020603050405020304" pitchFamily="18" charset="0"/>
              </a:rPr>
            </a:br>
            <a:r>
              <a:rPr lang="ro-RO" sz="2700" cap="none" dirty="0" smtClean="0">
                <a:latin typeface="Times New Roman" panose="02020603050405020304" pitchFamily="18" charset="0"/>
                <a:ea typeface="Tahoma" pitchFamily="34" charset="0"/>
                <a:cs typeface="Times New Roman" panose="02020603050405020304" pitchFamily="18" charset="0"/>
              </a:rPr>
              <a:t>(</a:t>
            </a:r>
            <a:r>
              <a:rPr lang="ro-RO" sz="2700" i="1" cap="none" dirty="0">
                <a:latin typeface="Times New Roman" panose="02020603050405020304" pitchFamily="18" charset="0"/>
                <a:ea typeface="Tahoma" pitchFamily="34" charset="0"/>
                <a:cs typeface="Times New Roman" panose="02020603050405020304" pitchFamily="18" charset="0"/>
              </a:rPr>
              <a:t>nr.270/2015 din 16.12.2015   M.O. Nr.55-58/385 din 11.03.2016</a:t>
            </a:r>
            <a:r>
              <a:rPr lang="ro-RO" sz="2700" cap="none" dirty="0">
                <a:latin typeface="Times New Roman" panose="02020603050405020304" pitchFamily="18" charset="0"/>
                <a:ea typeface="Tahoma" pitchFamily="34" charset="0"/>
                <a:cs typeface="Times New Roman" panose="02020603050405020304" pitchFamily="18" charset="0"/>
              </a:rPr>
              <a:t>)</a:t>
            </a:r>
            <a:endParaRPr lang="ro-RO" sz="2700" dirty="0"/>
          </a:p>
        </p:txBody>
      </p:sp>
      <p:sp>
        <p:nvSpPr>
          <p:cNvPr id="3" name="Content Placeholder 2"/>
          <p:cNvSpPr>
            <a:spLocks noGrp="1"/>
          </p:cNvSpPr>
          <p:nvPr>
            <p:ph sz="quarter" idx="13"/>
          </p:nvPr>
        </p:nvSpPr>
        <p:spPr>
          <a:xfrm>
            <a:off x="913774" y="2128058"/>
            <a:ext cx="10363826" cy="3663141"/>
          </a:xfrm>
        </p:spPr>
        <p:txBody>
          <a:bodyPr>
            <a:normAutofit/>
          </a:bodyPr>
          <a:lstStyle/>
          <a:p>
            <a:pPr marL="0" indent="0">
              <a:buNone/>
            </a:pPr>
            <a:r>
              <a:rPr lang="ro-RO" b="1" i="1" cap="none" dirty="0">
                <a:latin typeface="Times New Roman" pitchFamily="18" charset="0"/>
                <a:cs typeface="Times New Roman" pitchFamily="18" charset="0"/>
              </a:rPr>
              <a:t>Structura Metodologiei:</a:t>
            </a:r>
          </a:p>
          <a:p>
            <a:pPr marL="0" indent="0">
              <a:lnSpc>
                <a:spcPct val="150000"/>
              </a:lnSpc>
              <a:buNone/>
            </a:pPr>
            <a:r>
              <a:rPr lang="ro-RO" cap="none" dirty="0">
                <a:latin typeface="Times New Roman" pitchFamily="18" charset="0"/>
                <a:cs typeface="Times New Roman" pitchFamily="18" charset="0"/>
              </a:rPr>
              <a:t>Secțiunea 1 : Dispoziții generale</a:t>
            </a:r>
          </a:p>
          <a:p>
            <a:pPr marL="0" indent="0">
              <a:lnSpc>
                <a:spcPct val="150000"/>
              </a:lnSpc>
              <a:buNone/>
            </a:pPr>
            <a:r>
              <a:rPr lang="ro-RO" cap="none" dirty="0">
                <a:latin typeface="Times New Roman" pitchFamily="18" charset="0"/>
                <a:cs typeface="Times New Roman" pitchFamily="18" charset="0"/>
              </a:rPr>
              <a:t>secțiunea 2 : </a:t>
            </a:r>
            <a:r>
              <a:rPr lang="ro-RO" cap="none" dirty="0" smtClean="0">
                <a:latin typeface="Times New Roman" pitchFamily="18" charset="0"/>
                <a:cs typeface="Times New Roman" pitchFamily="18" charset="0"/>
              </a:rPr>
              <a:t>Descrierea tarifelor reglementate pentru furnizarea serviciilor auxiliare</a:t>
            </a:r>
            <a:endParaRPr lang="ro-RO" cap="none" dirty="0">
              <a:latin typeface="Times New Roman" pitchFamily="18" charset="0"/>
              <a:cs typeface="Times New Roman" pitchFamily="18" charset="0"/>
            </a:endParaRPr>
          </a:p>
          <a:p>
            <a:pPr marL="0" indent="0">
              <a:lnSpc>
                <a:spcPct val="150000"/>
              </a:lnSpc>
              <a:buNone/>
            </a:pPr>
            <a:r>
              <a:rPr lang="ro-RO" b="1" cap="none" dirty="0">
                <a:latin typeface="Times New Roman" pitchFamily="18" charset="0"/>
                <a:cs typeface="Times New Roman" pitchFamily="18" charset="0"/>
              </a:rPr>
              <a:t>Secțiunea 3 : Determinarea </a:t>
            </a:r>
            <a:r>
              <a:rPr lang="ro-RO" b="1" cap="none" dirty="0" smtClean="0">
                <a:latin typeface="Times New Roman" pitchFamily="18" charset="0"/>
                <a:cs typeface="Times New Roman" pitchFamily="18" charset="0"/>
              </a:rPr>
              <a:t>tarifelor pentru serviciile auxiliare</a:t>
            </a:r>
            <a:endParaRPr lang="ro-RO" b="1" cap="none" dirty="0">
              <a:latin typeface="Times New Roman" pitchFamily="18" charset="0"/>
              <a:cs typeface="Times New Roman" pitchFamily="18" charset="0"/>
            </a:endParaRPr>
          </a:p>
          <a:p>
            <a:pPr marL="0" indent="0">
              <a:lnSpc>
                <a:spcPct val="150000"/>
              </a:lnSpc>
              <a:buNone/>
            </a:pPr>
            <a:r>
              <a:rPr lang="ro-RO" b="1" cap="none" dirty="0" smtClean="0">
                <a:latin typeface="Times New Roman" pitchFamily="18" charset="0"/>
                <a:cs typeface="Times New Roman" pitchFamily="18" charset="0"/>
              </a:rPr>
              <a:t>Secțiunea 4 : Determinarea cheltuielilor</a:t>
            </a:r>
          </a:p>
          <a:p>
            <a:pPr marL="0" indent="0">
              <a:lnSpc>
                <a:spcPct val="150000"/>
              </a:lnSpc>
              <a:buNone/>
            </a:pPr>
            <a:r>
              <a:rPr lang="ro-RO" cap="none" dirty="0" smtClean="0">
                <a:latin typeface="Times New Roman" pitchFamily="18" charset="0"/>
                <a:cs typeface="Times New Roman" pitchFamily="18" charset="0"/>
              </a:rPr>
              <a:t>Secțiunea 5 </a:t>
            </a:r>
            <a:r>
              <a:rPr lang="ro-RO" cap="none" dirty="0">
                <a:latin typeface="Times New Roman" pitchFamily="18" charset="0"/>
                <a:cs typeface="Times New Roman" pitchFamily="18" charset="0"/>
              </a:rPr>
              <a:t>: </a:t>
            </a:r>
            <a:r>
              <a:rPr lang="ro-RO" cap="none" dirty="0" smtClean="0">
                <a:latin typeface="Times New Roman" pitchFamily="18" charset="0"/>
                <a:cs typeface="Times New Roman" pitchFamily="18" charset="0"/>
              </a:rPr>
              <a:t>Determinarea, aprobarea și </a:t>
            </a:r>
            <a:r>
              <a:rPr lang="ro-RO" cap="none" dirty="0">
                <a:latin typeface="Times New Roman" pitchFamily="18" charset="0"/>
                <a:cs typeface="Times New Roman" pitchFamily="18" charset="0"/>
              </a:rPr>
              <a:t>aplicarea </a:t>
            </a:r>
            <a:r>
              <a:rPr lang="ro-RO" cap="none" dirty="0" smtClean="0">
                <a:latin typeface="Times New Roman" pitchFamily="18" charset="0"/>
                <a:cs typeface="Times New Roman" pitchFamily="18" charset="0"/>
              </a:rPr>
              <a:t>tarifelor la serviciile auxiliare</a:t>
            </a:r>
            <a:endParaRPr lang="en-GB" cap="none" dirty="0"/>
          </a:p>
        </p:txBody>
      </p:sp>
    </p:spTree>
    <p:extLst>
      <p:ext uri="{BB962C8B-B14F-4D97-AF65-F5344CB8AC3E}">
        <p14:creationId xmlns:p14="http://schemas.microsoft.com/office/powerpoint/2010/main" val="3521791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8553" y="618517"/>
            <a:ext cx="9349047" cy="960901"/>
          </a:xfrm>
        </p:spPr>
        <p:txBody>
          <a:bodyPr>
            <a:normAutofit fontScale="90000"/>
          </a:bodyPr>
          <a:lstStyle/>
          <a:p>
            <a:r>
              <a:rPr lang="ro-RO" b="1" cap="none" dirty="0" smtClean="0">
                <a:latin typeface="Times New Roman" panose="02020603050405020304" pitchFamily="18" charset="0"/>
                <a:cs typeface="Times New Roman" panose="02020603050405020304" pitchFamily="18" charset="0"/>
              </a:rPr>
              <a:t>Nomenclatorul serviciilor auxiliare reglementate</a:t>
            </a:r>
            <a:endParaRPr lang="ro-RO" dirty="0"/>
          </a:p>
        </p:txBody>
      </p:sp>
      <p:sp>
        <p:nvSpPr>
          <p:cNvPr id="3" name="Content Placeholder 2"/>
          <p:cNvSpPr>
            <a:spLocks noGrp="1"/>
          </p:cNvSpPr>
          <p:nvPr>
            <p:ph sz="quarter" idx="13"/>
          </p:nvPr>
        </p:nvSpPr>
        <p:spPr>
          <a:xfrm>
            <a:off x="1485900" y="1579418"/>
            <a:ext cx="9791700" cy="5210002"/>
          </a:xfrm>
        </p:spPr>
        <p:txBody>
          <a:bodyPr>
            <a:normAutofit fontScale="62500" lnSpcReduction="20000"/>
          </a:bodyPr>
          <a:lstStyle/>
          <a:p>
            <a:pPr marL="0" indent="0">
              <a:spcBef>
                <a:spcPts val="0"/>
              </a:spcBef>
              <a:buNone/>
            </a:pPr>
            <a:r>
              <a:rPr lang="ro-MD" cap="none" dirty="0" smtClean="0">
                <a:latin typeface="Times New Roman" panose="02020603050405020304" pitchFamily="18" charset="0"/>
                <a:cs typeface="Times New Roman" panose="02020603050405020304" pitchFamily="18" charset="0"/>
              </a:rPr>
              <a:t>2) </a:t>
            </a:r>
            <a:r>
              <a:rPr lang="ro-MD" cap="none" dirty="0" err="1" smtClean="0">
                <a:latin typeface="Times New Roman" panose="02020603050405020304" pitchFamily="18" charset="0"/>
                <a:cs typeface="Times New Roman" panose="02020603050405020304" pitchFamily="18" charset="0"/>
              </a:rPr>
              <a:t>branşarea</a:t>
            </a:r>
            <a:r>
              <a:rPr lang="ro-MD" cap="none" dirty="0" smtClean="0">
                <a:latin typeface="Times New Roman" panose="02020603050405020304" pitchFamily="18" charset="0"/>
                <a:cs typeface="Times New Roman" panose="02020603050405020304" pitchFamily="18" charset="0"/>
              </a:rPr>
              <a:t> </a:t>
            </a:r>
            <a:r>
              <a:rPr lang="ro-MD" cap="none" dirty="0" err="1" smtClean="0">
                <a:latin typeface="Times New Roman" panose="02020603050405020304" pitchFamily="18" charset="0"/>
                <a:cs typeface="Times New Roman" panose="02020603050405020304" pitchFamily="18" charset="0"/>
              </a:rPr>
              <a:t>instalaţiilor</a:t>
            </a:r>
            <a:r>
              <a:rPr lang="ro-MD" cap="none" dirty="0" smtClean="0">
                <a:latin typeface="Times New Roman" panose="02020603050405020304" pitchFamily="18" charset="0"/>
                <a:cs typeface="Times New Roman" panose="02020603050405020304" pitchFamily="18" charset="0"/>
              </a:rPr>
              <a:t> interne de apă ale consumatorilor la </a:t>
            </a:r>
            <a:r>
              <a:rPr lang="ro-MD" cap="none" dirty="0" err="1" smtClean="0">
                <a:latin typeface="Times New Roman" panose="02020603050405020304" pitchFamily="18" charset="0"/>
                <a:cs typeface="Times New Roman" panose="02020603050405020304" pitchFamily="18" charset="0"/>
              </a:rPr>
              <a:t>reţeaua</a:t>
            </a:r>
            <a:r>
              <a:rPr lang="ro-MD" cap="none" dirty="0" smtClean="0">
                <a:latin typeface="Times New Roman" panose="02020603050405020304" pitchFamily="18" charset="0"/>
                <a:cs typeface="Times New Roman" panose="02020603050405020304" pitchFamily="18" charset="0"/>
              </a:rPr>
              <a:t> publică de alimentare cu apă;</a:t>
            </a:r>
          </a:p>
          <a:p>
            <a:pPr marL="0" indent="0">
              <a:spcBef>
                <a:spcPts val="0"/>
              </a:spcBef>
              <a:buNone/>
            </a:pPr>
            <a:r>
              <a:rPr lang="ro-MD" cap="none" dirty="0" smtClean="0">
                <a:latin typeface="Times New Roman" panose="02020603050405020304" pitchFamily="18" charset="0"/>
                <a:cs typeface="Times New Roman" panose="02020603050405020304" pitchFamily="18" charset="0"/>
              </a:rPr>
              <a:t>3) racordarea </a:t>
            </a:r>
            <a:r>
              <a:rPr lang="ro-MD" cap="none" dirty="0" err="1" smtClean="0">
                <a:latin typeface="Times New Roman" panose="02020603050405020304" pitchFamily="18" charset="0"/>
                <a:cs typeface="Times New Roman" panose="02020603050405020304" pitchFamily="18" charset="0"/>
              </a:rPr>
              <a:t>instalaţiilor</a:t>
            </a:r>
            <a:r>
              <a:rPr lang="ro-MD" cap="none" dirty="0" smtClean="0">
                <a:latin typeface="Times New Roman" panose="02020603050405020304" pitchFamily="18" charset="0"/>
                <a:cs typeface="Times New Roman" panose="02020603050405020304" pitchFamily="18" charset="0"/>
              </a:rPr>
              <a:t> interne de canalizare ale consumatorilor la </a:t>
            </a:r>
            <a:r>
              <a:rPr lang="ro-MD" cap="none" dirty="0" err="1" smtClean="0">
                <a:latin typeface="Times New Roman" panose="02020603050405020304" pitchFamily="18" charset="0"/>
                <a:cs typeface="Times New Roman" panose="02020603050405020304" pitchFamily="18" charset="0"/>
              </a:rPr>
              <a:t>reţeaua</a:t>
            </a:r>
            <a:r>
              <a:rPr lang="ro-MD" cap="none" dirty="0" smtClean="0">
                <a:latin typeface="Times New Roman" panose="02020603050405020304" pitchFamily="18" charset="0"/>
                <a:cs typeface="Times New Roman" panose="02020603050405020304" pitchFamily="18" charset="0"/>
              </a:rPr>
              <a:t> publică de canalizare; </a:t>
            </a:r>
          </a:p>
          <a:p>
            <a:pPr marL="0" indent="0">
              <a:spcBef>
                <a:spcPts val="0"/>
              </a:spcBef>
              <a:buNone/>
            </a:pPr>
            <a:r>
              <a:rPr lang="ro-MD" cap="none" dirty="0" smtClean="0">
                <a:latin typeface="Times New Roman" panose="02020603050405020304" pitchFamily="18" charset="0"/>
                <a:cs typeface="Times New Roman" panose="02020603050405020304" pitchFamily="18" charset="0"/>
              </a:rPr>
              <a:t>4) </a:t>
            </a:r>
            <a:r>
              <a:rPr lang="ro-MD" cap="none" dirty="0" err="1" smtClean="0">
                <a:latin typeface="Times New Roman" panose="02020603050405020304" pitchFamily="18" charset="0"/>
                <a:cs typeface="Times New Roman" panose="02020603050405020304" pitchFamily="18" charset="0"/>
              </a:rPr>
              <a:t>branşarea</a:t>
            </a:r>
            <a:r>
              <a:rPr lang="ro-MD" cap="none" dirty="0" smtClean="0">
                <a:latin typeface="Times New Roman" panose="02020603050405020304" pitchFamily="18" charset="0"/>
                <a:cs typeface="Times New Roman" panose="02020603050405020304" pitchFamily="18" charset="0"/>
              </a:rPr>
              <a:t> la </a:t>
            </a:r>
            <a:r>
              <a:rPr lang="ro-MD" cap="none" dirty="0" err="1" smtClean="0">
                <a:latin typeface="Times New Roman" panose="02020603050405020304" pitchFamily="18" charset="0"/>
                <a:cs typeface="Times New Roman" panose="02020603050405020304" pitchFamily="18" charset="0"/>
              </a:rPr>
              <a:t>reţeaua</a:t>
            </a:r>
            <a:r>
              <a:rPr lang="ro-MD" cap="none" dirty="0" smtClean="0">
                <a:latin typeface="Times New Roman" panose="02020603050405020304" pitchFamily="18" charset="0"/>
                <a:cs typeface="Times New Roman" panose="02020603050405020304" pitchFamily="18" charset="0"/>
              </a:rPr>
              <a:t> publică de alimentare cu apă în cazul </a:t>
            </a:r>
            <a:r>
              <a:rPr lang="ro-MD" cap="none" dirty="0" err="1" smtClean="0">
                <a:latin typeface="Times New Roman" panose="02020603050405020304" pitchFamily="18" charset="0"/>
                <a:cs typeface="Times New Roman" panose="02020603050405020304" pitchFamily="18" charset="0"/>
              </a:rPr>
              <a:t>cînd</a:t>
            </a:r>
            <a:r>
              <a:rPr lang="ro-MD" cap="none" dirty="0" smtClean="0">
                <a:latin typeface="Times New Roman" panose="02020603050405020304" pitchFamily="18" charset="0"/>
                <a:cs typeface="Times New Roman" panose="02020603050405020304" pitchFamily="18" charset="0"/>
              </a:rPr>
              <a:t>  consumatorii au asigurat executarea </a:t>
            </a:r>
            <a:r>
              <a:rPr lang="ro-MD" cap="none" dirty="0" err="1" smtClean="0">
                <a:latin typeface="Times New Roman" panose="02020603050405020304" pitchFamily="18" charset="0"/>
                <a:cs typeface="Times New Roman" panose="02020603050405020304" pitchFamily="18" charset="0"/>
              </a:rPr>
              <a:t>branşamentelor</a:t>
            </a:r>
            <a:r>
              <a:rPr lang="ro-MD" cap="none" dirty="0" smtClean="0">
                <a:latin typeface="Times New Roman" panose="02020603050405020304" pitchFamily="18" charset="0"/>
                <a:cs typeface="Times New Roman" panose="02020603050405020304" pitchFamily="18" charset="0"/>
              </a:rPr>
              <a:t> de apă;</a:t>
            </a:r>
          </a:p>
          <a:p>
            <a:pPr marL="0" indent="0">
              <a:spcBef>
                <a:spcPts val="0"/>
              </a:spcBef>
              <a:buNone/>
            </a:pPr>
            <a:r>
              <a:rPr lang="ro-MD" cap="none" dirty="0" smtClean="0">
                <a:latin typeface="Times New Roman" panose="02020603050405020304" pitchFamily="18" charset="0"/>
                <a:cs typeface="Times New Roman" panose="02020603050405020304" pitchFamily="18" charset="0"/>
              </a:rPr>
              <a:t>5) racordarea la </a:t>
            </a:r>
            <a:r>
              <a:rPr lang="ro-MD" cap="none" dirty="0" err="1" smtClean="0">
                <a:latin typeface="Times New Roman" panose="02020603050405020304" pitchFamily="18" charset="0"/>
                <a:cs typeface="Times New Roman" panose="02020603050405020304" pitchFamily="18" charset="0"/>
              </a:rPr>
              <a:t>reţeaua</a:t>
            </a:r>
            <a:r>
              <a:rPr lang="ro-MD" cap="none" dirty="0" smtClean="0">
                <a:latin typeface="Times New Roman" panose="02020603050405020304" pitchFamily="18" charset="0"/>
                <a:cs typeface="Times New Roman" panose="02020603050405020304" pitchFamily="18" charset="0"/>
              </a:rPr>
              <a:t> publică de canalizare în cazul </a:t>
            </a:r>
            <a:r>
              <a:rPr lang="ro-MD" cap="none" dirty="0" err="1" smtClean="0">
                <a:latin typeface="Times New Roman" panose="02020603050405020304" pitchFamily="18" charset="0"/>
                <a:cs typeface="Times New Roman" panose="02020603050405020304" pitchFamily="18" charset="0"/>
              </a:rPr>
              <a:t>cînd</a:t>
            </a:r>
            <a:r>
              <a:rPr lang="ro-MD" cap="none" dirty="0" smtClean="0">
                <a:latin typeface="Times New Roman" panose="02020603050405020304" pitchFamily="18" charset="0"/>
                <a:cs typeface="Times New Roman" panose="02020603050405020304" pitchFamily="18" charset="0"/>
              </a:rPr>
              <a:t> consumatorii au asigurat executarea racordurilor de canalizare;</a:t>
            </a:r>
          </a:p>
          <a:p>
            <a:pPr marL="0" indent="0">
              <a:spcBef>
                <a:spcPts val="0"/>
              </a:spcBef>
              <a:buNone/>
            </a:pPr>
            <a:r>
              <a:rPr lang="ro-MD" cap="none" dirty="0" smtClean="0">
                <a:latin typeface="Times New Roman" panose="02020603050405020304" pitchFamily="18" charset="0"/>
                <a:cs typeface="Times New Roman" panose="02020603050405020304" pitchFamily="18" charset="0"/>
              </a:rPr>
              <a:t>6)  reconectarea la </a:t>
            </a:r>
            <a:r>
              <a:rPr lang="ro-MD" cap="none" dirty="0" err="1" smtClean="0">
                <a:latin typeface="Times New Roman" panose="02020603050405020304" pitchFamily="18" charset="0"/>
                <a:cs typeface="Times New Roman" panose="02020603050405020304" pitchFamily="18" charset="0"/>
              </a:rPr>
              <a:t>reţeaua</a:t>
            </a:r>
            <a:r>
              <a:rPr lang="ro-MD" cap="none" dirty="0" smtClean="0">
                <a:latin typeface="Times New Roman" panose="02020603050405020304" pitchFamily="18" charset="0"/>
                <a:cs typeface="Times New Roman" panose="02020603050405020304" pitchFamily="18" charset="0"/>
              </a:rPr>
              <a:t> publică de alimentare cu apă a </a:t>
            </a:r>
            <a:r>
              <a:rPr lang="ro-MD" cap="none" dirty="0" err="1" smtClean="0">
                <a:latin typeface="Times New Roman" panose="02020603050405020304" pitchFamily="18" charset="0"/>
                <a:cs typeface="Times New Roman" panose="02020603050405020304" pitchFamily="18" charset="0"/>
              </a:rPr>
              <a:t>instalaţiilor</a:t>
            </a:r>
            <a:r>
              <a:rPr lang="ro-MD" cap="none" dirty="0" smtClean="0">
                <a:latin typeface="Times New Roman" panose="02020603050405020304" pitchFamily="18" charset="0"/>
                <a:cs typeface="Times New Roman" panose="02020603050405020304" pitchFamily="18" charset="0"/>
              </a:rPr>
              <a:t> interne de apă  ale consumatorului, care anterior au fost deconectate de către operator din cauza încălcării de către consumator a normelor de utilizare </a:t>
            </a:r>
            <a:r>
              <a:rPr lang="ro-MD" cap="none" dirty="0" err="1" smtClean="0">
                <a:latin typeface="Times New Roman" panose="02020603050405020304" pitchFamily="18" charset="0"/>
                <a:cs typeface="Times New Roman" panose="02020603050405020304" pitchFamily="18" charset="0"/>
              </a:rPr>
              <a:t>şi</a:t>
            </a:r>
            <a:r>
              <a:rPr lang="ro-MD" cap="none" dirty="0" smtClean="0">
                <a:latin typeface="Times New Roman" panose="02020603050405020304" pitchFamily="18" charset="0"/>
                <a:cs typeface="Times New Roman" panose="02020603050405020304" pitchFamily="18" charset="0"/>
              </a:rPr>
              <a:t>/sau a clauzelor contractuale;</a:t>
            </a:r>
          </a:p>
          <a:p>
            <a:pPr marL="0" indent="0">
              <a:spcBef>
                <a:spcPts val="0"/>
              </a:spcBef>
              <a:buNone/>
            </a:pPr>
            <a:r>
              <a:rPr lang="ro-MD" cap="none" dirty="0" smtClean="0">
                <a:latin typeface="Times New Roman" panose="02020603050405020304" pitchFamily="18" charset="0"/>
                <a:cs typeface="Times New Roman" panose="02020603050405020304" pitchFamily="18" charset="0"/>
              </a:rPr>
              <a:t>7) reconectarea la </a:t>
            </a:r>
            <a:r>
              <a:rPr lang="ro-MD" cap="none" dirty="0" err="1" smtClean="0">
                <a:latin typeface="Times New Roman" panose="02020603050405020304" pitchFamily="18" charset="0"/>
                <a:cs typeface="Times New Roman" panose="02020603050405020304" pitchFamily="18" charset="0"/>
              </a:rPr>
              <a:t>reţeaua</a:t>
            </a:r>
            <a:r>
              <a:rPr lang="ro-MD" cap="none" dirty="0" smtClean="0">
                <a:latin typeface="Times New Roman" panose="02020603050405020304" pitchFamily="18" charset="0"/>
                <a:cs typeface="Times New Roman" panose="02020603050405020304" pitchFamily="18" charset="0"/>
              </a:rPr>
              <a:t> publică de canalizare a </a:t>
            </a:r>
            <a:r>
              <a:rPr lang="ro-MD" cap="none" dirty="0" err="1" smtClean="0">
                <a:latin typeface="Times New Roman" panose="02020603050405020304" pitchFamily="18" charset="0"/>
                <a:cs typeface="Times New Roman" panose="02020603050405020304" pitchFamily="18" charset="0"/>
              </a:rPr>
              <a:t>instalaţiilor</a:t>
            </a:r>
            <a:r>
              <a:rPr lang="ro-MD" cap="none" dirty="0" smtClean="0">
                <a:latin typeface="Times New Roman" panose="02020603050405020304" pitchFamily="18" charset="0"/>
                <a:cs typeface="Times New Roman" panose="02020603050405020304" pitchFamily="18" charset="0"/>
              </a:rPr>
              <a:t> interne de canalizare ale  consumatorilor, care anterior au fost deconectate de către operator din cauza încălcării de către consumatori a normelor de utilizare </a:t>
            </a:r>
            <a:r>
              <a:rPr lang="ro-MD" cap="none" dirty="0" err="1" smtClean="0">
                <a:latin typeface="Times New Roman" panose="02020603050405020304" pitchFamily="18" charset="0"/>
                <a:cs typeface="Times New Roman" panose="02020603050405020304" pitchFamily="18" charset="0"/>
              </a:rPr>
              <a:t>şi</a:t>
            </a:r>
            <a:r>
              <a:rPr lang="ro-MD" cap="none" dirty="0" smtClean="0">
                <a:latin typeface="Times New Roman" panose="02020603050405020304" pitchFamily="18" charset="0"/>
                <a:cs typeface="Times New Roman" panose="02020603050405020304" pitchFamily="18" charset="0"/>
              </a:rPr>
              <a:t>/sau a clauzelor contractuale;</a:t>
            </a:r>
          </a:p>
          <a:p>
            <a:pPr marL="0" indent="0">
              <a:spcBef>
                <a:spcPts val="0"/>
              </a:spcBef>
              <a:buNone/>
            </a:pPr>
            <a:r>
              <a:rPr lang="ro-MD" cap="none" dirty="0" smtClean="0">
                <a:latin typeface="Times New Roman" panose="02020603050405020304" pitchFamily="18" charset="0"/>
                <a:cs typeface="Times New Roman" panose="02020603050405020304" pitchFamily="18" charset="0"/>
              </a:rPr>
              <a:t>8) deconectarea de la </a:t>
            </a:r>
            <a:r>
              <a:rPr lang="ro-MD" cap="none" dirty="0" err="1" smtClean="0">
                <a:latin typeface="Times New Roman" panose="02020603050405020304" pitchFamily="18" charset="0"/>
                <a:cs typeface="Times New Roman" panose="02020603050405020304" pitchFamily="18" charset="0"/>
              </a:rPr>
              <a:t>reţeaua</a:t>
            </a:r>
            <a:r>
              <a:rPr lang="ro-MD" cap="none" dirty="0" smtClean="0">
                <a:latin typeface="Times New Roman" panose="02020603050405020304" pitchFamily="18" charset="0"/>
                <a:cs typeface="Times New Roman" panose="02020603050405020304" pitchFamily="18" charset="0"/>
              </a:rPr>
              <a:t> publică de alimentare cu apă a </a:t>
            </a:r>
            <a:r>
              <a:rPr lang="ro-MD" cap="none" dirty="0" err="1" smtClean="0">
                <a:latin typeface="Times New Roman" panose="02020603050405020304" pitchFamily="18" charset="0"/>
                <a:cs typeface="Times New Roman" panose="02020603050405020304" pitchFamily="18" charset="0"/>
              </a:rPr>
              <a:t>instalaţiilor</a:t>
            </a:r>
            <a:r>
              <a:rPr lang="ro-MD" cap="none" dirty="0" smtClean="0">
                <a:latin typeface="Times New Roman" panose="02020603050405020304" pitchFamily="18" charset="0"/>
                <a:cs typeface="Times New Roman" panose="02020603050405020304" pitchFamily="18" charset="0"/>
              </a:rPr>
              <a:t> interne de apă, la solicitarea  consumatorului, cu </a:t>
            </a:r>
            <a:r>
              <a:rPr lang="ro-MD" cap="none" dirty="0" err="1" smtClean="0">
                <a:latin typeface="Times New Roman" panose="02020603050405020304" pitchFamily="18" charset="0"/>
                <a:cs typeface="Times New Roman" panose="02020603050405020304" pitchFamily="18" charset="0"/>
              </a:rPr>
              <a:t>excepţia</a:t>
            </a:r>
            <a:r>
              <a:rPr lang="ro-MD" cap="none" dirty="0" smtClean="0">
                <a:latin typeface="Times New Roman" panose="02020603050405020304" pitchFamily="18" charset="0"/>
                <a:cs typeface="Times New Roman" panose="02020603050405020304" pitchFamily="18" charset="0"/>
              </a:rPr>
              <a:t> cazurilor de reziliere a contractului pentru furnizarea serviciului public de alimentare cu apă;</a:t>
            </a:r>
          </a:p>
          <a:p>
            <a:pPr marL="0" indent="0">
              <a:spcBef>
                <a:spcPts val="0"/>
              </a:spcBef>
              <a:buNone/>
            </a:pPr>
            <a:r>
              <a:rPr lang="ro-MD" cap="none" dirty="0" smtClean="0">
                <a:latin typeface="Times New Roman" panose="02020603050405020304" pitchFamily="18" charset="0"/>
                <a:cs typeface="Times New Roman" panose="02020603050405020304" pitchFamily="18" charset="0"/>
              </a:rPr>
              <a:t>9) deconectarea de la </a:t>
            </a:r>
            <a:r>
              <a:rPr lang="ro-MD" cap="none" dirty="0" err="1" smtClean="0">
                <a:latin typeface="Times New Roman" panose="02020603050405020304" pitchFamily="18" charset="0"/>
                <a:cs typeface="Times New Roman" panose="02020603050405020304" pitchFamily="18" charset="0"/>
              </a:rPr>
              <a:t>reţeaua</a:t>
            </a:r>
            <a:r>
              <a:rPr lang="ro-MD" cap="none" dirty="0" smtClean="0">
                <a:latin typeface="Times New Roman" panose="02020603050405020304" pitchFamily="18" charset="0"/>
                <a:cs typeface="Times New Roman" panose="02020603050405020304" pitchFamily="18" charset="0"/>
              </a:rPr>
              <a:t> publică de canalizare a </a:t>
            </a:r>
            <a:r>
              <a:rPr lang="ro-MD" cap="none" dirty="0" err="1" smtClean="0">
                <a:latin typeface="Times New Roman" panose="02020603050405020304" pitchFamily="18" charset="0"/>
                <a:cs typeface="Times New Roman" panose="02020603050405020304" pitchFamily="18" charset="0"/>
              </a:rPr>
              <a:t>instalaţiilor</a:t>
            </a:r>
            <a:r>
              <a:rPr lang="ro-MD" cap="none" dirty="0" smtClean="0">
                <a:latin typeface="Times New Roman" panose="02020603050405020304" pitchFamily="18" charset="0"/>
                <a:cs typeface="Times New Roman" panose="02020603050405020304" pitchFamily="18" charset="0"/>
              </a:rPr>
              <a:t> interne de canalizare, la solicitarea consumatorului, cu </a:t>
            </a:r>
            <a:r>
              <a:rPr lang="ro-MD" cap="none" dirty="0" err="1" smtClean="0">
                <a:latin typeface="Times New Roman" panose="02020603050405020304" pitchFamily="18" charset="0"/>
                <a:cs typeface="Times New Roman" panose="02020603050405020304" pitchFamily="18" charset="0"/>
              </a:rPr>
              <a:t>excepţia</a:t>
            </a:r>
            <a:r>
              <a:rPr lang="ro-MD" cap="none" dirty="0" smtClean="0">
                <a:latin typeface="Times New Roman" panose="02020603050405020304" pitchFamily="18" charset="0"/>
                <a:cs typeface="Times New Roman" panose="02020603050405020304" pitchFamily="18" charset="0"/>
              </a:rPr>
              <a:t> cazurilor de reziliere a contractului pentru furnizarea serviciului public de canalizare;</a:t>
            </a:r>
          </a:p>
          <a:p>
            <a:pPr marL="0" indent="0">
              <a:spcBef>
                <a:spcPts val="0"/>
              </a:spcBef>
              <a:buNone/>
            </a:pPr>
            <a:r>
              <a:rPr lang="ro-MD" cap="none" dirty="0" smtClean="0">
                <a:latin typeface="Times New Roman" panose="02020603050405020304" pitchFamily="18" charset="0"/>
                <a:cs typeface="Times New Roman" panose="02020603050405020304" pitchFamily="18" charset="0"/>
              </a:rPr>
              <a:t>10) reconectarea la </a:t>
            </a:r>
            <a:r>
              <a:rPr lang="ro-MD" cap="none" dirty="0" err="1" smtClean="0">
                <a:latin typeface="Times New Roman" panose="02020603050405020304" pitchFamily="18" charset="0"/>
                <a:cs typeface="Times New Roman" panose="02020603050405020304" pitchFamily="18" charset="0"/>
              </a:rPr>
              <a:t>reţeaua</a:t>
            </a:r>
            <a:r>
              <a:rPr lang="ro-MD" cap="none" dirty="0" smtClean="0">
                <a:latin typeface="Times New Roman" panose="02020603050405020304" pitchFamily="18" charset="0"/>
                <a:cs typeface="Times New Roman" panose="02020603050405020304" pitchFamily="18" charset="0"/>
              </a:rPr>
              <a:t> publică de alimentare cu apă a </a:t>
            </a:r>
            <a:r>
              <a:rPr lang="ro-MD" cap="none" dirty="0" err="1" smtClean="0">
                <a:latin typeface="Times New Roman" panose="02020603050405020304" pitchFamily="18" charset="0"/>
                <a:cs typeface="Times New Roman" panose="02020603050405020304" pitchFamily="18" charset="0"/>
              </a:rPr>
              <a:t>instalaţiilor</a:t>
            </a:r>
            <a:r>
              <a:rPr lang="ro-MD" cap="none" dirty="0" smtClean="0">
                <a:latin typeface="Times New Roman" panose="02020603050405020304" pitchFamily="18" charset="0"/>
                <a:cs typeface="Times New Roman" panose="02020603050405020304" pitchFamily="18" charset="0"/>
              </a:rPr>
              <a:t> interne de apă, care anterior au fost deconectate la solicitarea consumatorului;</a:t>
            </a:r>
          </a:p>
          <a:p>
            <a:pPr marL="0" indent="0">
              <a:spcBef>
                <a:spcPts val="0"/>
              </a:spcBef>
              <a:buNone/>
            </a:pPr>
            <a:r>
              <a:rPr lang="ro-MD" cap="none" dirty="0" smtClean="0">
                <a:latin typeface="Times New Roman" panose="02020603050405020304" pitchFamily="18" charset="0"/>
                <a:cs typeface="Times New Roman" panose="02020603050405020304" pitchFamily="18" charset="0"/>
              </a:rPr>
              <a:t>11) reconectarea la </a:t>
            </a:r>
            <a:r>
              <a:rPr lang="ro-MD" cap="none" dirty="0" err="1" smtClean="0">
                <a:latin typeface="Times New Roman" panose="02020603050405020304" pitchFamily="18" charset="0"/>
                <a:cs typeface="Times New Roman" panose="02020603050405020304" pitchFamily="18" charset="0"/>
              </a:rPr>
              <a:t>reţeaua</a:t>
            </a:r>
            <a:r>
              <a:rPr lang="ro-MD" cap="none" dirty="0" smtClean="0">
                <a:latin typeface="Times New Roman" panose="02020603050405020304" pitchFamily="18" charset="0"/>
                <a:cs typeface="Times New Roman" panose="02020603050405020304" pitchFamily="18" charset="0"/>
              </a:rPr>
              <a:t> publică de canalizare a </a:t>
            </a:r>
            <a:r>
              <a:rPr lang="ro-MD" cap="none" dirty="0" err="1" smtClean="0">
                <a:latin typeface="Times New Roman" panose="02020603050405020304" pitchFamily="18" charset="0"/>
                <a:cs typeface="Times New Roman" panose="02020603050405020304" pitchFamily="18" charset="0"/>
              </a:rPr>
              <a:t>instalaţiilor</a:t>
            </a:r>
            <a:r>
              <a:rPr lang="ro-MD" cap="none" dirty="0" smtClean="0">
                <a:latin typeface="Times New Roman" panose="02020603050405020304" pitchFamily="18" charset="0"/>
                <a:cs typeface="Times New Roman" panose="02020603050405020304" pitchFamily="18" charset="0"/>
              </a:rPr>
              <a:t> interne de canalizare, care anterior au fost deconectate la solicitarea consumatorului;</a:t>
            </a:r>
          </a:p>
          <a:p>
            <a:pPr marL="0" indent="0">
              <a:spcBef>
                <a:spcPts val="0"/>
              </a:spcBef>
              <a:buNone/>
            </a:pPr>
            <a:r>
              <a:rPr lang="ro-MD" cap="none" dirty="0" smtClean="0">
                <a:latin typeface="Times New Roman" panose="02020603050405020304" pitchFamily="18" charset="0"/>
                <a:cs typeface="Times New Roman" panose="02020603050405020304" pitchFamily="18" charset="0"/>
              </a:rPr>
              <a:t>12) instalarea </a:t>
            </a:r>
            <a:r>
              <a:rPr lang="ro-MD" cap="none" dirty="0" err="1" smtClean="0">
                <a:latin typeface="Times New Roman" panose="02020603050405020304" pitchFamily="18" charset="0"/>
                <a:cs typeface="Times New Roman" panose="02020603050405020304" pitchFamily="18" charset="0"/>
              </a:rPr>
              <a:t>şi</a:t>
            </a:r>
            <a:r>
              <a:rPr lang="ro-MD" cap="none" dirty="0" smtClean="0">
                <a:latin typeface="Times New Roman" panose="02020603050405020304" pitchFamily="18" charset="0"/>
                <a:cs typeface="Times New Roman" panose="02020603050405020304" pitchFamily="18" charset="0"/>
              </a:rPr>
              <a:t> sigilarea contorului, la solicitarea consumatorului;</a:t>
            </a:r>
          </a:p>
          <a:p>
            <a:pPr marL="0" indent="0">
              <a:spcBef>
                <a:spcPts val="0"/>
              </a:spcBef>
              <a:buNone/>
            </a:pPr>
            <a:r>
              <a:rPr lang="ro-MD" cap="none" dirty="0" smtClean="0">
                <a:latin typeface="Times New Roman" panose="02020603050405020304" pitchFamily="18" charset="0"/>
                <a:cs typeface="Times New Roman" panose="02020603050405020304" pitchFamily="18" charset="0"/>
              </a:rPr>
              <a:t>13) demontarea, remontarea </a:t>
            </a:r>
            <a:r>
              <a:rPr lang="ro-MD" cap="none" dirty="0" err="1" smtClean="0">
                <a:latin typeface="Times New Roman" panose="02020603050405020304" pitchFamily="18" charset="0"/>
                <a:cs typeface="Times New Roman" panose="02020603050405020304" pitchFamily="18" charset="0"/>
              </a:rPr>
              <a:t>şi</a:t>
            </a:r>
            <a:r>
              <a:rPr lang="ro-MD" cap="none" dirty="0" smtClean="0">
                <a:latin typeface="Times New Roman" panose="02020603050405020304" pitchFamily="18" charset="0"/>
                <a:cs typeface="Times New Roman" panose="02020603050405020304" pitchFamily="18" charset="0"/>
              </a:rPr>
              <a:t> sigilarea contorului la solicitarea consumatorului;</a:t>
            </a:r>
          </a:p>
          <a:p>
            <a:pPr marL="0" indent="0">
              <a:spcBef>
                <a:spcPts val="0"/>
              </a:spcBef>
              <a:buNone/>
            </a:pPr>
            <a:r>
              <a:rPr lang="ro-MD" cap="none" dirty="0" smtClean="0">
                <a:latin typeface="Times New Roman" panose="02020603050405020304" pitchFamily="18" charset="0"/>
                <a:cs typeface="Times New Roman" panose="02020603050405020304" pitchFamily="18" charset="0"/>
              </a:rPr>
              <a:t>14) demontarea, verificarea metrologică de expertiză, remontarea </a:t>
            </a:r>
            <a:r>
              <a:rPr lang="ro-MD" cap="none" dirty="0" err="1" smtClean="0">
                <a:latin typeface="Times New Roman" panose="02020603050405020304" pitchFamily="18" charset="0"/>
                <a:cs typeface="Times New Roman" panose="02020603050405020304" pitchFamily="18" charset="0"/>
              </a:rPr>
              <a:t>şi</a:t>
            </a:r>
            <a:r>
              <a:rPr lang="ro-MD" cap="none" dirty="0" smtClean="0">
                <a:latin typeface="Times New Roman" panose="02020603050405020304" pitchFamily="18" charset="0"/>
                <a:cs typeface="Times New Roman" panose="02020603050405020304" pitchFamily="18" charset="0"/>
              </a:rPr>
              <a:t> sigilarea contorului în cazul </a:t>
            </a:r>
            <a:r>
              <a:rPr lang="ro-MD" cap="none" dirty="0" err="1" smtClean="0">
                <a:latin typeface="Times New Roman" panose="02020603050405020304" pitchFamily="18" charset="0"/>
                <a:cs typeface="Times New Roman" panose="02020603050405020304" pitchFamily="18" charset="0"/>
              </a:rPr>
              <a:t>cînd</a:t>
            </a:r>
            <a:r>
              <a:rPr lang="ro-MD" cap="none" dirty="0" smtClean="0">
                <a:latin typeface="Times New Roman" panose="02020603050405020304" pitchFamily="18" charset="0"/>
                <a:cs typeface="Times New Roman" panose="02020603050405020304" pitchFamily="18" charset="0"/>
              </a:rPr>
              <a:t> consumatorul solicită efectuarea verificării metrologice de expertiză, iar în urma verificării se constată că contorul corespunde normelor;</a:t>
            </a:r>
          </a:p>
          <a:p>
            <a:pPr marL="0" indent="0">
              <a:spcBef>
                <a:spcPts val="0"/>
              </a:spcBef>
              <a:buNone/>
            </a:pPr>
            <a:r>
              <a:rPr lang="ro-MD" cap="none" dirty="0" smtClean="0">
                <a:latin typeface="Times New Roman" panose="02020603050405020304" pitchFamily="18" charset="0"/>
                <a:cs typeface="Times New Roman" panose="02020603050405020304" pitchFamily="18" charset="0"/>
              </a:rPr>
              <a:t>15)  demontarea, </a:t>
            </a:r>
            <a:r>
              <a:rPr lang="ro-MD" cap="none" dirty="0" err="1" smtClean="0">
                <a:latin typeface="Times New Roman" panose="02020603050405020304" pitchFamily="18" charset="0"/>
                <a:cs typeface="Times New Roman" panose="02020603050405020304" pitchFamily="18" charset="0"/>
              </a:rPr>
              <a:t>reparaţia</a:t>
            </a:r>
            <a:r>
              <a:rPr lang="ro-MD" cap="none" dirty="0" smtClean="0">
                <a:latin typeface="Times New Roman" panose="02020603050405020304" pitchFamily="18" charset="0"/>
                <a:cs typeface="Times New Roman" panose="02020603050405020304" pitchFamily="18" charset="0"/>
              </a:rPr>
              <a:t>, verificarea metrologică, remontarea  </a:t>
            </a:r>
            <a:r>
              <a:rPr lang="ro-MD" cap="none" dirty="0" err="1" smtClean="0">
                <a:latin typeface="Times New Roman" panose="02020603050405020304" pitchFamily="18" charset="0"/>
                <a:cs typeface="Times New Roman" panose="02020603050405020304" pitchFamily="18" charset="0"/>
              </a:rPr>
              <a:t>şi</a:t>
            </a:r>
            <a:r>
              <a:rPr lang="ro-MD" cap="none" dirty="0" smtClean="0">
                <a:latin typeface="Times New Roman" panose="02020603050405020304" pitchFamily="18" charset="0"/>
                <a:cs typeface="Times New Roman" panose="02020603050405020304" pitchFamily="18" charset="0"/>
              </a:rPr>
              <a:t> sigilarea contorului  în cazul </a:t>
            </a:r>
            <a:r>
              <a:rPr lang="ro-MD" cap="none" dirty="0" err="1" smtClean="0">
                <a:latin typeface="Times New Roman" panose="02020603050405020304" pitchFamily="18" charset="0"/>
                <a:cs typeface="Times New Roman" panose="02020603050405020304" pitchFamily="18" charset="0"/>
              </a:rPr>
              <a:t>cînd</a:t>
            </a:r>
            <a:r>
              <a:rPr lang="ro-MD" cap="none" dirty="0" smtClean="0">
                <a:latin typeface="Times New Roman" panose="02020603050405020304" pitchFamily="18" charset="0"/>
                <a:cs typeface="Times New Roman" panose="02020603050405020304" pitchFamily="18" charset="0"/>
              </a:rPr>
              <a:t> acesta a fost deteriorat din vina consumatorului;</a:t>
            </a:r>
          </a:p>
          <a:p>
            <a:pPr marL="0" indent="0">
              <a:spcBef>
                <a:spcPts val="0"/>
              </a:spcBef>
              <a:buNone/>
            </a:pPr>
            <a:r>
              <a:rPr lang="ro-MD" cap="none" dirty="0" smtClean="0">
                <a:latin typeface="Times New Roman" panose="02020603050405020304" pitchFamily="18" charset="0"/>
                <a:cs typeface="Times New Roman" panose="02020603050405020304" pitchFamily="18" charset="0"/>
              </a:rPr>
              <a:t>16) demontarea contorului deteriorat din vina consumatorului </a:t>
            </a:r>
            <a:r>
              <a:rPr lang="ro-MD" cap="none" dirty="0" err="1" smtClean="0">
                <a:latin typeface="Times New Roman" panose="02020603050405020304" pitchFamily="18" charset="0"/>
                <a:cs typeface="Times New Roman" panose="02020603050405020304" pitchFamily="18" charset="0"/>
              </a:rPr>
              <a:t>şi</a:t>
            </a:r>
            <a:r>
              <a:rPr lang="ro-MD" cap="none" dirty="0" smtClean="0">
                <a:latin typeface="Times New Roman" panose="02020603050405020304" pitchFamily="18" charset="0"/>
                <a:cs typeface="Times New Roman" panose="02020603050405020304" pitchFamily="18" charset="0"/>
              </a:rPr>
              <a:t> instalarea unui alt contor, în cazul </a:t>
            </a:r>
            <a:r>
              <a:rPr lang="ro-MD" cap="none" dirty="0" err="1" smtClean="0">
                <a:latin typeface="Times New Roman" panose="02020603050405020304" pitchFamily="18" charset="0"/>
                <a:cs typeface="Times New Roman" panose="02020603050405020304" pitchFamily="18" charset="0"/>
              </a:rPr>
              <a:t>cînd</a:t>
            </a:r>
            <a:r>
              <a:rPr lang="ro-MD" cap="none" dirty="0" smtClean="0">
                <a:latin typeface="Times New Roman" panose="02020603050405020304" pitchFamily="18" charset="0"/>
                <a:cs typeface="Times New Roman" panose="02020603050405020304" pitchFamily="18" charset="0"/>
              </a:rPr>
              <a:t> contorul deteriorat nu poate fi reparat; </a:t>
            </a:r>
          </a:p>
          <a:p>
            <a:pPr marL="0" indent="0">
              <a:spcBef>
                <a:spcPts val="0"/>
              </a:spcBef>
              <a:buNone/>
            </a:pPr>
            <a:r>
              <a:rPr lang="ro-MD" cap="none" dirty="0" smtClean="0">
                <a:latin typeface="Times New Roman" panose="02020603050405020304" pitchFamily="18" charset="0"/>
                <a:cs typeface="Times New Roman" panose="02020603050405020304" pitchFamily="18" charset="0"/>
              </a:rPr>
              <a:t>17) sigilarea contorului, la solicitarea consumatorului, în cazul deteriorării de către consumator a sigiliului aplicat de operator;</a:t>
            </a:r>
          </a:p>
          <a:p>
            <a:pPr marL="0" indent="0">
              <a:spcBef>
                <a:spcPts val="0"/>
              </a:spcBef>
              <a:buNone/>
            </a:pPr>
            <a:r>
              <a:rPr lang="ro-MD" cap="none" dirty="0" smtClean="0">
                <a:latin typeface="Times New Roman" panose="02020603050405020304" pitchFamily="18" charset="0"/>
                <a:cs typeface="Times New Roman" panose="02020603050405020304" pitchFamily="18" charset="0"/>
              </a:rPr>
              <a:t>18) eliberarea, la solicitarea consumatorului, din arhiva operatorului a copiilor de pe acte </a:t>
            </a:r>
            <a:r>
              <a:rPr lang="ro-MD" cap="none" dirty="0" err="1" smtClean="0">
                <a:latin typeface="Times New Roman" panose="02020603050405020304" pitchFamily="18" charset="0"/>
                <a:cs typeface="Times New Roman" panose="02020603050405020304" pitchFamily="18" charset="0"/>
              </a:rPr>
              <a:t>şi</a:t>
            </a:r>
            <a:r>
              <a:rPr lang="ro-MD" cap="none" dirty="0" smtClean="0">
                <a:latin typeface="Times New Roman" panose="02020603050405020304" pitchFamily="18" charset="0"/>
                <a:cs typeface="Times New Roman" panose="02020603050405020304" pitchFamily="18" charset="0"/>
              </a:rPr>
              <a:t> de pe proiect, prezentate de consumator operatorului.</a:t>
            </a:r>
            <a:endParaRPr lang="ro-MD" dirty="0" smtClean="0">
              <a:latin typeface="Times New Roman" panose="02020603050405020304" pitchFamily="18" charset="0"/>
              <a:cs typeface="Times New Roman" panose="02020603050405020304" pitchFamily="18" charset="0"/>
            </a:endParaRPr>
          </a:p>
          <a:p>
            <a:pPr marL="0" indent="0">
              <a:buNone/>
            </a:pPr>
            <a:endParaRPr lang="ro-MD" dirty="0"/>
          </a:p>
        </p:txBody>
      </p:sp>
    </p:spTree>
    <p:extLst>
      <p:ext uri="{BB962C8B-B14F-4D97-AF65-F5344CB8AC3E}">
        <p14:creationId xmlns:p14="http://schemas.microsoft.com/office/powerpoint/2010/main" val="1858246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6044" y="618517"/>
            <a:ext cx="9682182" cy="1509541"/>
          </a:xfrm>
        </p:spPr>
        <p:txBody>
          <a:bodyPr/>
          <a:lstStyle/>
          <a:p>
            <a:r>
              <a:rPr lang="ro-RO" b="1" cap="none" dirty="0">
                <a:latin typeface="Times New Roman" panose="02020603050405020304" pitchFamily="18" charset="0"/>
                <a:cs typeface="Times New Roman" panose="02020603050405020304" pitchFamily="18" charset="0"/>
              </a:rPr>
              <a:t>Determinarea </a:t>
            </a:r>
            <a:r>
              <a:rPr lang="ro-RO" b="1" cap="none" dirty="0" smtClean="0">
                <a:latin typeface="Times New Roman" panose="02020603050405020304" pitchFamily="18" charset="0"/>
                <a:cs typeface="Times New Roman" panose="02020603050405020304" pitchFamily="18" charset="0"/>
              </a:rPr>
              <a:t>tarifelor</a:t>
            </a:r>
            <a:r>
              <a:rPr lang="en-US" b="1" cap="none" dirty="0" smtClean="0">
                <a:latin typeface="Times New Roman" panose="02020603050405020304" pitchFamily="18" charset="0"/>
                <a:cs typeface="Times New Roman" panose="02020603050405020304" pitchFamily="18" charset="0"/>
              </a:rPr>
              <a:t> la </a:t>
            </a:r>
            <a:r>
              <a:rPr lang="en-US" b="1" cap="none" dirty="0" err="1" smtClean="0">
                <a:latin typeface="Times New Roman" panose="02020603050405020304" pitchFamily="18" charset="0"/>
                <a:cs typeface="Times New Roman" panose="02020603050405020304" pitchFamily="18" charset="0"/>
              </a:rPr>
              <a:t>serviciile</a:t>
            </a:r>
            <a:r>
              <a:rPr lang="en-US" b="1" cap="none" dirty="0" smtClean="0">
                <a:latin typeface="Times New Roman" panose="02020603050405020304" pitchFamily="18" charset="0"/>
                <a:cs typeface="Times New Roman" panose="02020603050405020304" pitchFamily="18" charset="0"/>
              </a:rPr>
              <a:t> </a:t>
            </a:r>
            <a:r>
              <a:rPr lang="en-US" b="1" cap="none" dirty="0" err="1" smtClean="0">
                <a:latin typeface="Times New Roman" panose="02020603050405020304" pitchFamily="18" charset="0"/>
                <a:cs typeface="Times New Roman" panose="02020603050405020304" pitchFamily="18" charset="0"/>
              </a:rPr>
              <a:t>auxiliare</a:t>
            </a:r>
            <a:endParaRPr lang="ro-RO" dirty="0"/>
          </a:p>
        </p:txBody>
      </p:sp>
      <mc:AlternateContent xmlns:mc="http://schemas.openxmlformats.org/markup-compatibility/2006">
        <mc:Choice xmlns:a14="http://schemas.microsoft.com/office/drawing/2010/main" Requires="a14">
          <p:sp>
            <p:nvSpPr>
              <p:cNvPr id="3" name="Content Placeholder 2"/>
              <p:cNvSpPr>
                <a:spLocks noGrp="1"/>
              </p:cNvSpPr>
              <p:nvPr>
                <p:ph sz="quarter" idx="13"/>
              </p:nvPr>
            </p:nvSpPr>
            <p:spPr>
              <a:xfrm>
                <a:off x="913774" y="1882140"/>
                <a:ext cx="10363826" cy="4457700"/>
              </a:xfrm>
            </p:spPr>
            <p:txBody>
              <a:bodyPr>
                <a:normAutofit fontScale="70000" lnSpcReduction="20000"/>
              </a:bodyPr>
              <a:lstStyle/>
              <a:p>
                <a:pPr marL="0" indent="0">
                  <a:buNone/>
                </a:pPr>
                <a14:m>
                  <m:oMathPara xmlns:m="http://schemas.openxmlformats.org/officeDocument/2006/math">
                    <m:oMathParaPr>
                      <m:jc m:val="centerGroup"/>
                    </m:oMathParaPr>
                    <m:oMath xmlns:m="http://schemas.openxmlformats.org/officeDocument/2006/math">
                      <m:sSubSup>
                        <m:sSubSupPr>
                          <m:ctrlPr>
                            <a:rPr lang="ro-RO" b="1" i="1" smtClean="0"/>
                          </m:ctrlPr>
                        </m:sSubSupPr>
                        <m:e>
                          <m:r>
                            <a:rPr lang="en-US" b="1" i="1"/>
                            <m:t>𝑻𝑺𝑨</m:t>
                          </m:r>
                        </m:e>
                        <m:sub>
                          <m:r>
                            <a:rPr lang="en-US" b="1" i="1"/>
                            <m:t>𝒛</m:t>
                          </m:r>
                        </m:sub>
                        <m:sup>
                          <m:r>
                            <a:rPr lang="en-US" b="1" i="1"/>
                            <m:t>𝒚</m:t>
                          </m:r>
                        </m:sup>
                      </m:sSubSup>
                      <m:r>
                        <a:rPr lang="en-US" b="1" i="1"/>
                        <m:t>=</m:t>
                      </m:r>
                      <m:d>
                        <m:dPr>
                          <m:ctrlPr>
                            <a:rPr lang="ro-RO" b="1" i="1"/>
                          </m:ctrlPr>
                        </m:dPr>
                        <m:e>
                          <m:sSubSup>
                            <m:sSubSupPr>
                              <m:ctrlPr>
                                <a:rPr lang="ro-RO" b="1" i="1"/>
                              </m:ctrlPr>
                            </m:sSubSupPr>
                            <m:e>
                              <m:r>
                                <a:rPr lang="en-US" b="1" i="1"/>
                                <m:t>𝑪𝑴𝑺𝑨</m:t>
                              </m:r>
                            </m:e>
                            <m:sub>
                              <m:r>
                                <a:rPr lang="en-US" b="1" i="1"/>
                                <m:t>𝒛</m:t>
                              </m:r>
                            </m:sub>
                            <m:sup>
                              <m:r>
                                <a:rPr lang="en-US" b="1" i="1"/>
                                <m:t>𝒚</m:t>
                              </m:r>
                            </m:sup>
                          </m:sSubSup>
                          <m:r>
                            <a:rPr lang="en-US" b="1" i="1"/>
                            <m:t>+</m:t>
                          </m:r>
                          <m:sSubSup>
                            <m:sSubSupPr>
                              <m:ctrlPr>
                                <a:rPr lang="ro-RO" b="1" i="1"/>
                              </m:ctrlPr>
                            </m:sSubSupPr>
                            <m:e>
                              <m:r>
                                <a:rPr lang="en-US" b="1" i="1"/>
                                <m:t>𝑪𝑻𝑺𝑨</m:t>
                              </m:r>
                            </m:e>
                            <m:sub>
                              <m:r>
                                <a:rPr lang="en-US" b="1" i="1"/>
                                <m:t>𝒛</m:t>
                              </m:r>
                            </m:sub>
                            <m:sup>
                              <m:r>
                                <a:rPr lang="en-US" b="1" i="1"/>
                                <m:t>𝒚</m:t>
                              </m:r>
                            </m:sup>
                          </m:sSubSup>
                          <m:r>
                            <a:rPr lang="en-US" b="1" i="1"/>
                            <m:t>+</m:t>
                          </m:r>
                          <m:sSubSup>
                            <m:sSubSupPr>
                              <m:ctrlPr>
                                <a:rPr lang="ro-RO" b="1" i="1"/>
                              </m:ctrlPr>
                            </m:sSubSupPr>
                            <m:e>
                              <m:r>
                                <a:rPr lang="en-US" b="1" i="1"/>
                                <m:t>𝑪𝑷𝑺𝑨</m:t>
                              </m:r>
                            </m:e>
                            <m:sub>
                              <m:r>
                                <a:rPr lang="en-US" b="1" i="1"/>
                                <m:t>𝒛</m:t>
                              </m:r>
                            </m:sub>
                            <m:sup>
                              <m:r>
                                <a:rPr lang="en-US" b="1" i="1"/>
                                <m:t>𝒚</m:t>
                              </m:r>
                            </m:sup>
                          </m:sSubSup>
                        </m:e>
                      </m:d>
                      <m:r>
                        <a:rPr lang="en-US" b="1" i="1"/>
                        <m:t>∗</m:t>
                      </m:r>
                      <m:d>
                        <m:dPr>
                          <m:ctrlPr>
                            <a:rPr lang="ro-RO" b="1" i="1"/>
                          </m:ctrlPr>
                        </m:dPr>
                        <m:e>
                          <m:r>
                            <a:rPr lang="en-US" b="1" i="1"/>
                            <m:t>𝟏</m:t>
                          </m:r>
                          <m:r>
                            <a:rPr lang="en-US" b="1" i="1"/>
                            <m:t>+</m:t>
                          </m:r>
                          <m:f>
                            <m:fPr>
                              <m:ctrlPr>
                                <a:rPr lang="ro-RO" b="1" i="1"/>
                              </m:ctrlPr>
                            </m:fPr>
                            <m:num>
                              <m:r>
                                <a:rPr lang="en-US" b="1" i="1"/>
                                <m:t>𝑰𝑪𝑫𝑨</m:t>
                              </m:r>
                            </m:num>
                            <m:den>
                              <m:r>
                                <a:rPr lang="en-US" b="1" i="1"/>
                                <m:t>𝟏𝟎𝟎</m:t>
                              </m:r>
                            </m:den>
                          </m:f>
                        </m:e>
                      </m:d>
                      <m:r>
                        <a:rPr lang="en-US" b="1" i="1"/>
                        <m:t>∗(</m:t>
                      </m:r>
                      <m:r>
                        <a:rPr lang="en-US" b="1" i="1"/>
                        <m:t>𝟏</m:t>
                      </m:r>
                      <m:r>
                        <a:rPr lang="en-US" b="1" i="1"/>
                        <m:t>+</m:t>
                      </m:r>
                      <m:f>
                        <m:fPr>
                          <m:ctrlPr>
                            <a:rPr lang="ro-RO" b="1" i="1"/>
                          </m:ctrlPr>
                        </m:fPr>
                        <m:num>
                          <m:r>
                            <a:rPr lang="en-US" b="1" i="1"/>
                            <m:t>𝑹𝑵</m:t>
                          </m:r>
                        </m:num>
                        <m:den>
                          <m:r>
                            <a:rPr lang="en-US" b="1" i="1"/>
                            <m:t>𝟏𝟎𝟎</m:t>
                          </m:r>
                        </m:den>
                      </m:f>
                      <m:r>
                        <a:rPr lang="en-US" b="1" i="1"/>
                        <m:t>)</m:t>
                      </m:r>
                    </m:oMath>
                  </m:oMathPara>
                </a14:m>
                <a:endParaRPr lang="en-US" dirty="0" smtClean="0">
                  <a:latin typeface="Times New Roman" panose="02020603050405020304" pitchFamily="18" charset="0"/>
                  <a:cs typeface="Times New Roman" panose="02020603050405020304" pitchFamily="18" charset="0"/>
                </a:endParaRPr>
              </a:p>
              <a:p>
                <a:pPr marL="0" indent="0">
                  <a:spcBef>
                    <a:spcPts val="200"/>
                  </a:spcBef>
                  <a:buNone/>
                </a:pPr>
                <a:r>
                  <a:rPr lang="pt-BR" cap="none" dirty="0" err="1">
                    <a:latin typeface="Times New Roman" panose="02020603050405020304" pitchFamily="18" charset="0"/>
                    <a:cs typeface="Times New Roman" panose="02020603050405020304" pitchFamily="18" charset="0"/>
                  </a:rPr>
                  <a:t>u</a:t>
                </a:r>
                <a:r>
                  <a:rPr lang="pt-BR" cap="none" dirty="0" err="1" smtClean="0">
                    <a:latin typeface="Times New Roman" panose="02020603050405020304" pitchFamily="18" charset="0"/>
                    <a:cs typeface="Times New Roman" panose="02020603050405020304" pitchFamily="18" charset="0"/>
                  </a:rPr>
                  <a:t>nde</a:t>
                </a:r>
                <a:r>
                  <a:rPr lang="pt-BR" cap="none" dirty="0" smtClean="0">
                    <a:latin typeface="Times New Roman" panose="02020603050405020304" pitchFamily="18" charset="0"/>
                    <a:cs typeface="Times New Roman" panose="02020603050405020304" pitchFamily="18" charset="0"/>
                  </a:rPr>
                  <a:t>:    </a:t>
                </a:r>
                <a:endParaRPr lang="ro-RO" cap="none" dirty="0" smtClean="0">
                  <a:latin typeface="Times New Roman" panose="02020603050405020304" pitchFamily="18" charset="0"/>
                  <a:cs typeface="Times New Roman" panose="02020603050405020304" pitchFamily="18" charset="0"/>
                </a:endParaRPr>
              </a:p>
              <a:p>
                <a:pPr marL="0" indent="0">
                  <a:spcBef>
                    <a:spcPts val="200"/>
                  </a:spcBef>
                  <a:buNone/>
                </a:pPr>
                <a14:m>
                  <m:oMath xmlns:m="http://schemas.openxmlformats.org/officeDocument/2006/math">
                    <m:sSubSup>
                      <m:sSubSupPr>
                        <m:ctrlPr>
                          <a:rPr lang="ro-RO" b="1" i="1">
                            <a:latin typeface="Cambria Math" panose="02040503050406030204" pitchFamily="18" charset="0"/>
                          </a:rPr>
                        </m:ctrlPr>
                      </m:sSubSupPr>
                      <m:e>
                        <m:r>
                          <a:rPr lang="en-US" b="1" i="1">
                            <a:latin typeface="Cambria Math" panose="02040503050406030204" pitchFamily="18" charset="0"/>
                          </a:rPr>
                          <m:t>𝑻𝑺𝑨</m:t>
                        </m:r>
                      </m:e>
                      <m:sub>
                        <m:r>
                          <a:rPr lang="en-US" b="1" i="1">
                            <a:latin typeface="Cambria Math" panose="02040503050406030204" pitchFamily="18" charset="0"/>
                          </a:rPr>
                          <m:t>𝒛</m:t>
                        </m:r>
                      </m:sub>
                      <m:sup>
                        <m:r>
                          <a:rPr lang="en-US" b="1" i="1">
                            <a:latin typeface="Cambria Math" panose="02040503050406030204" pitchFamily="18" charset="0"/>
                          </a:rPr>
                          <m:t>𝒚</m:t>
                        </m:r>
                      </m:sup>
                    </m:sSubSup>
                  </m:oMath>
                </a14:m>
                <a:r>
                  <a:rPr lang="pt-BR" cap="none" dirty="0" smtClean="0">
                    <a:latin typeface="Times New Roman" panose="02020603050405020304" pitchFamily="18" charset="0"/>
                    <a:cs typeface="Times New Roman" panose="02020603050405020304" pitchFamily="18" charset="0"/>
                  </a:rPr>
                  <a:t> – </a:t>
                </a:r>
                <a:r>
                  <a:rPr lang="pt-BR" cap="none" dirty="0" err="1" smtClean="0">
                    <a:latin typeface="Times New Roman" panose="02020603050405020304" pitchFamily="18" charset="0"/>
                    <a:cs typeface="Times New Roman" panose="02020603050405020304" pitchFamily="18" charset="0"/>
                  </a:rPr>
                  <a:t>tariful</a:t>
                </a:r>
                <a:r>
                  <a:rPr lang="pt-BR" cap="none" dirty="0" smtClean="0">
                    <a:latin typeface="Times New Roman" panose="02020603050405020304" pitchFamily="18" charset="0"/>
                    <a:cs typeface="Times New Roman" panose="02020603050405020304" pitchFamily="18" charset="0"/>
                  </a:rPr>
                  <a:t> </a:t>
                </a:r>
                <a:r>
                  <a:rPr lang="pt-BR" cap="none" dirty="0" err="1" smtClean="0">
                    <a:latin typeface="Times New Roman" panose="02020603050405020304" pitchFamily="18" charset="0"/>
                    <a:cs typeface="Times New Roman" panose="02020603050405020304" pitchFamily="18" charset="0"/>
                  </a:rPr>
                  <a:t>pentru</a:t>
                </a:r>
                <a:r>
                  <a:rPr lang="pt-BR" cap="none" dirty="0" smtClean="0">
                    <a:latin typeface="Times New Roman" panose="02020603050405020304" pitchFamily="18" charset="0"/>
                    <a:cs typeface="Times New Roman" panose="02020603050405020304" pitchFamily="18" charset="0"/>
                  </a:rPr>
                  <a:t>  </a:t>
                </a:r>
                <a:r>
                  <a:rPr lang="pt-BR" cap="none" dirty="0" err="1" smtClean="0">
                    <a:latin typeface="Times New Roman" panose="02020603050405020304" pitchFamily="18" charset="0"/>
                    <a:cs typeface="Times New Roman" panose="02020603050405020304" pitchFamily="18" charset="0"/>
                  </a:rPr>
                  <a:t>furnizarea</a:t>
                </a:r>
                <a:r>
                  <a:rPr lang="pt-BR" cap="none" dirty="0" smtClean="0">
                    <a:latin typeface="Times New Roman" panose="02020603050405020304" pitchFamily="18" charset="0"/>
                    <a:cs typeface="Times New Roman" panose="02020603050405020304" pitchFamily="18" charset="0"/>
                  </a:rPr>
                  <a:t> </a:t>
                </a:r>
                <a:r>
                  <a:rPr lang="pt-BR" cap="none" dirty="0" err="1" smtClean="0">
                    <a:latin typeface="Times New Roman" panose="02020603050405020304" pitchFamily="18" charset="0"/>
                    <a:cs typeface="Times New Roman" panose="02020603050405020304" pitchFamily="18" charset="0"/>
                  </a:rPr>
                  <a:t>tipului</a:t>
                </a:r>
                <a:r>
                  <a:rPr lang="pt-BR" cap="none" dirty="0" smtClean="0">
                    <a:latin typeface="Times New Roman" panose="02020603050405020304" pitchFamily="18" charset="0"/>
                    <a:cs typeface="Times New Roman" panose="02020603050405020304" pitchFamily="18" charset="0"/>
                  </a:rPr>
                  <a:t> </a:t>
                </a:r>
                <a:r>
                  <a:rPr lang="pt-BR" cap="none" dirty="0" err="1" smtClean="0">
                    <a:latin typeface="Times New Roman" panose="02020603050405020304" pitchFamily="18" charset="0"/>
                    <a:cs typeface="Times New Roman" panose="02020603050405020304" pitchFamily="18" charset="0"/>
                  </a:rPr>
                  <a:t>concret</a:t>
                </a:r>
                <a:r>
                  <a:rPr lang="pt-BR" cap="none" dirty="0" smtClean="0">
                    <a:latin typeface="Times New Roman" panose="02020603050405020304" pitchFamily="18" charset="0"/>
                    <a:cs typeface="Times New Roman" panose="02020603050405020304" pitchFamily="18" charset="0"/>
                  </a:rPr>
                  <a:t> de </a:t>
                </a:r>
                <a:r>
                  <a:rPr lang="pt-BR" cap="none" dirty="0" err="1" smtClean="0">
                    <a:latin typeface="Times New Roman" panose="02020603050405020304" pitchFamily="18" charset="0"/>
                    <a:cs typeface="Times New Roman" panose="02020603050405020304" pitchFamily="18" charset="0"/>
                  </a:rPr>
                  <a:t>serviciu</a:t>
                </a:r>
                <a:r>
                  <a:rPr lang="pt-BR" cap="none" dirty="0" smtClean="0">
                    <a:latin typeface="Times New Roman" panose="02020603050405020304" pitchFamily="18" charset="0"/>
                    <a:cs typeface="Times New Roman" panose="02020603050405020304" pitchFamily="18" charset="0"/>
                  </a:rPr>
                  <a:t> de </a:t>
                </a:r>
                <a:r>
                  <a:rPr lang="pt-BR" cap="none" dirty="0" err="1" smtClean="0">
                    <a:latin typeface="Times New Roman" panose="02020603050405020304" pitchFamily="18" charset="0"/>
                    <a:cs typeface="Times New Roman" panose="02020603050405020304" pitchFamily="18" charset="0"/>
                  </a:rPr>
                  <a:t>tip</a:t>
                </a:r>
                <a:r>
                  <a:rPr lang="pt-BR" cap="none" dirty="0" smtClean="0">
                    <a:latin typeface="Times New Roman" panose="02020603050405020304" pitchFamily="18" charset="0"/>
                    <a:cs typeface="Times New Roman" panose="02020603050405020304" pitchFamily="18" charset="0"/>
                  </a:rPr>
                  <a:t> „y” </a:t>
                </a:r>
                <a:r>
                  <a:rPr lang="pt-BR" cap="none" dirty="0" err="1" smtClean="0">
                    <a:latin typeface="Times New Roman" panose="02020603050405020304" pitchFamily="18" charset="0"/>
                    <a:cs typeface="Times New Roman" panose="02020603050405020304" pitchFamily="18" charset="0"/>
                  </a:rPr>
                  <a:t>din</a:t>
                </a:r>
                <a:r>
                  <a:rPr lang="pt-BR" cap="none" dirty="0" smtClean="0">
                    <a:latin typeface="Times New Roman" panose="02020603050405020304" pitchFamily="18" charset="0"/>
                    <a:cs typeface="Times New Roman" panose="02020603050405020304" pitchFamily="18" charset="0"/>
                  </a:rPr>
                  <a:t> categoria  „z” de </a:t>
                </a:r>
                <a:r>
                  <a:rPr lang="pt-BR" cap="none" dirty="0" err="1" smtClean="0">
                    <a:latin typeface="Times New Roman" panose="02020603050405020304" pitchFamily="18" charset="0"/>
                    <a:cs typeface="Times New Roman" panose="02020603050405020304" pitchFamily="18" charset="0"/>
                  </a:rPr>
                  <a:t>servicii</a:t>
                </a:r>
                <a:r>
                  <a:rPr lang="pt-BR" cap="none" dirty="0" smtClean="0">
                    <a:latin typeface="Times New Roman" panose="02020603050405020304" pitchFamily="18" charset="0"/>
                    <a:cs typeface="Times New Roman" panose="02020603050405020304" pitchFamily="18" charset="0"/>
                  </a:rPr>
                  <a:t> </a:t>
                </a:r>
                <a:r>
                  <a:rPr lang="pt-BR" cap="none" dirty="0" err="1" smtClean="0">
                    <a:latin typeface="Times New Roman" panose="02020603050405020304" pitchFamily="18" charset="0"/>
                    <a:cs typeface="Times New Roman" panose="02020603050405020304" pitchFamily="18" charset="0"/>
                  </a:rPr>
                  <a:t>auxiliare</a:t>
                </a:r>
                <a:r>
                  <a:rPr lang="pt-BR" cap="none" dirty="0" smtClean="0">
                    <a:latin typeface="Times New Roman" panose="02020603050405020304" pitchFamily="18" charset="0"/>
                    <a:cs typeface="Times New Roman" panose="02020603050405020304" pitchFamily="18" charset="0"/>
                  </a:rPr>
                  <a:t> </a:t>
                </a:r>
                <a:r>
                  <a:rPr lang="pt-BR" cap="none" dirty="0" err="1" smtClean="0">
                    <a:latin typeface="Times New Roman" panose="02020603050405020304" pitchFamily="18" charset="0"/>
                    <a:cs typeface="Times New Roman" panose="02020603050405020304" pitchFamily="18" charset="0"/>
                  </a:rPr>
                  <a:t>furnizate</a:t>
                </a:r>
                <a:r>
                  <a:rPr lang="pt-BR" cap="none" dirty="0" smtClean="0">
                    <a:latin typeface="Times New Roman" panose="02020603050405020304" pitchFamily="18" charset="0"/>
                    <a:cs typeface="Times New Roman" panose="02020603050405020304" pitchFamily="18" charset="0"/>
                  </a:rPr>
                  <a:t> de </a:t>
                </a:r>
                <a:r>
                  <a:rPr lang="pt-BR" cap="none" dirty="0" err="1" smtClean="0">
                    <a:latin typeface="Times New Roman" panose="02020603050405020304" pitchFamily="18" charset="0"/>
                    <a:cs typeface="Times New Roman" panose="02020603050405020304" pitchFamily="18" charset="0"/>
                  </a:rPr>
                  <a:t>operator</a:t>
                </a:r>
                <a:r>
                  <a:rPr lang="pt-BR" cap="none" dirty="0" smtClean="0">
                    <a:latin typeface="Times New Roman" panose="02020603050405020304" pitchFamily="18" charset="0"/>
                    <a:cs typeface="Times New Roman" panose="02020603050405020304" pitchFamily="18" charset="0"/>
                  </a:rPr>
                  <a:t>;</a:t>
                </a:r>
                <a:endParaRPr lang="ro-RO" cap="none" dirty="0" smtClean="0">
                  <a:latin typeface="Times New Roman" panose="02020603050405020304" pitchFamily="18" charset="0"/>
                  <a:cs typeface="Times New Roman" panose="02020603050405020304" pitchFamily="18" charset="0"/>
                </a:endParaRPr>
              </a:p>
              <a:p>
                <a:pPr marL="0" indent="0">
                  <a:spcBef>
                    <a:spcPts val="200"/>
                  </a:spcBef>
                  <a:buNone/>
                </a:pPr>
                <a14:m>
                  <m:oMath xmlns:m="http://schemas.openxmlformats.org/officeDocument/2006/math">
                    <m:sSubSup>
                      <m:sSubSupPr>
                        <m:ctrlPr>
                          <a:rPr lang="ro-RO" b="1" i="1">
                            <a:latin typeface="Cambria Math" panose="02040503050406030204" pitchFamily="18" charset="0"/>
                          </a:rPr>
                        </m:ctrlPr>
                      </m:sSubSupPr>
                      <m:e>
                        <m:r>
                          <a:rPr lang="en-US" b="1" i="1">
                            <a:latin typeface="Cambria Math" panose="02040503050406030204" pitchFamily="18" charset="0"/>
                          </a:rPr>
                          <m:t>𝑪𝑴𝑺𝑨</m:t>
                        </m:r>
                      </m:e>
                      <m:sub>
                        <m:r>
                          <a:rPr lang="en-US" b="1" i="1">
                            <a:latin typeface="Cambria Math" panose="02040503050406030204" pitchFamily="18" charset="0"/>
                          </a:rPr>
                          <m:t>𝒛</m:t>
                        </m:r>
                      </m:sub>
                      <m:sup>
                        <m:r>
                          <a:rPr lang="en-US" b="1" i="1">
                            <a:latin typeface="Cambria Math" panose="02040503050406030204" pitchFamily="18" charset="0"/>
                          </a:rPr>
                          <m:t>𝒚</m:t>
                        </m:r>
                      </m:sup>
                    </m:sSubSup>
                  </m:oMath>
                </a14:m>
                <a:r>
                  <a:rPr lang="en-US" cap="none" dirty="0" smtClean="0">
                    <a:latin typeface="Times New Roman" panose="02020603050405020304" pitchFamily="18" charset="0"/>
                    <a:cs typeface="Times New Roman" panose="02020603050405020304" pitchFamily="18" charset="0"/>
                  </a:rPr>
                  <a:t> </a:t>
                </a:r>
                <a:r>
                  <a:rPr lang="ro-RO" cap="none" dirty="0" smtClean="0">
                    <a:latin typeface="Times New Roman" panose="02020603050405020304" pitchFamily="18" charset="0"/>
                    <a:cs typeface="Times New Roman" panose="02020603050405020304" pitchFamily="18" charset="0"/>
                  </a:rPr>
                  <a:t>– </a:t>
                </a:r>
                <a:r>
                  <a:rPr lang="en-US" cap="none" dirty="0" smtClean="0">
                    <a:latin typeface="Times New Roman" panose="02020603050405020304" pitchFamily="18" charset="0"/>
                    <a:cs typeface="Times New Roman" panose="02020603050405020304" pitchFamily="18" charset="0"/>
                  </a:rPr>
                  <a:t>c</a:t>
                </a:r>
                <a:r>
                  <a:rPr lang="ro-RO" cap="none" dirty="0" err="1" smtClean="0">
                    <a:latin typeface="Times New Roman" panose="02020603050405020304" pitchFamily="18" charset="0"/>
                    <a:cs typeface="Times New Roman" panose="02020603050405020304" pitchFamily="18" charset="0"/>
                  </a:rPr>
                  <a:t>heltuielile</a:t>
                </a:r>
                <a:r>
                  <a:rPr lang="ro-RO" cap="none" dirty="0" smtClean="0">
                    <a:latin typeface="Times New Roman" panose="02020603050405020304" pitchFamily="18" charset="0"/>
                    <a:cs typeface="Times New Roman" panose="02020603050405020304" pitchFamily="18" charset="0"/>
                  </a:rPr>
                  <a:t> materiale nemijlocit utilizate de operator pentru furnizarea  serviciului de tip  „y” din categoria „z” de servicii auxiliare;</a:t>
                </a:r>
              </a:p>
              <a:p>
                <a:pPr marL="0" indent="0">
                  <a:spcBef>
                    <a:spcPts val="200"/>
                  </a:spcBef>
                  <a:buNone/>
                </a:pPr>
                <a14:m>
                  <m:oMath xmlns:m="http://schemas.openxmlformats.org/officeDocument/2006/math">
                    <m:sSubSup>
                      <m:sSubSupPr>
                        <m:ctrlPr>
                          <a:rPr lang="ro-RO" b="1" i="1">
                            <a:latin typeface="Cambria Math" panose="02040503050406030204" pitchFamily="18" charset="0"/>
                          </a:rPr>
                        </m:ctrlPr>
                      </m:sSubSupPr>
                      <m:e>
                        <m:r>
                          <a:rPr lang="en-US" b="1" i="1">
                            <a:latin typeface="Cambria Math" panose="02040503050406030204" pitchFamily="18" charset="0"/>
                          </a:rPr>
                          <m:t>𝑪𝑻𝑺𝑨</m:t>
                        </m:r>
                      </m:e>
                      <m:sub>
                        <m:r>
                          <a:rPr lang="en-US" b="1" i="1">
                            <a:latin typeface="Cambria Math" panose="02040503050406030204" pitchFamily="18" charset="0"/>
                          </a:rPr>
                          <m:t>𝒛</m:t>
                        </m:r>
                      </m:sub>
                      <m:sup>
                        <m:r>
                          <a:rPr lang="en-US" b="1" i="1">
                            <a:latin typeface="Cambria Math" panose="02040503050406030204" pitchFamily="18" charset="0"/>
                          </a:rPr>
                          <m:t>𝒚</m:t>
                        </m:r>
                      </m:sup>
                    </m:sSubSup>
                  </m:oMath>
                </a14:m>
                <a:r>
                  <a:rPr lang="en-US" cap="none" dirty="0" smtClean="0">
                    <a:latin typeface="Times New Roman" panose="02020603050405020304" pitchFamily="18" charset="0"/>
                    <a:cs typeface="Times New Roman" panose="02020603050405020304" pitchFamily="18" charset="0"/>
                  </a:rPr>
                  <a:t> </a:t>
                </a:r>
                <a:r>
                  <a:rPr lang="ro-RO" cap="none" dirty="0" smtClean="0">
                    <a:latin typeface="Times New Roman" panose="02020603050405020304" pitchFamily="18" charset="0"/>
                    <a:cs typeface="Times New Roman" panose="02020603050405020304" pitchFamily="18" charset="0"/>
                  </a:rPr>
                  <a:t>– </a:t>
                </a:r>
                <a:r>
                  <a:rPr lang="en-US" cap="none" dirty="0" smtClean="0">
                    <a:latin typeface="Times New Roman" panose="02020603050405020304" pitchFamily="18" charset="0"/>
                    <a:cs typeface="Times New Roman" panose="02020603050405020304" pitchFamily="18" charset="0"/>
                  </a:rPr>
                  <a:t>c</a:t>
                </a:r>
                <a:r>
                  <a:rPr lang="ro-RO" cap="none" dirty="0" err="1" smtClean="0">
                    <a:latin typeface="Times New Roman" panose="02020603050405020304" pitchFamily="18" charset="0"/>
                    <a:cs typeface="Times New Roman" panose="02020603050405020304" pitchFamily="18" charset="0"/>
                  </a:rPr>
                  <a:t>heltuielile</a:t>
                </a:r>
                <a:r>
                  <a:rPr lang="ro-RO" cap="none" dirty="0" smtClean="0">
                    <a:latin typeface="Times New Roman" panose="02020603050405020304" pitchFamily="18" charset="0"/>
                    <a:cs typeface="Times New Roman" panose="02020603050405020304" pitchFamily="18" charset="0"/>
                  </a:rPr>
                  <a:t> privind utilizarea mijloacelor de transport, mașinilor </a:t>
                </a:r>
                <a:r>
                  <a:rPr lang="ro-RO" cap="none" dirty="0" err="1" smtClean="0">
                    <a:latin typeface="Times New Roman" panose="02020603050405020304" pitchFamily="18" charset="0"/>
                    <a:cs typeface="Times New Roman" panose="02020603050405020304" pitchFamily="18" charset="0"/>
                  </a:rPr>
                  <a:t>şi</a:t>
                </a:r>
                <a:r>
                  <a:rPr lang="ro-RO" cap="none" dirty="0" smtClean="0">
                    <a:latin typeface="Times New Roman" panose="02020603050405020304" pitchFamily="18" charset="0"/>
                    <a:cs typeface="Times New Roman" panose="02020603050405020304" pitchFamily="18" charset="0"/>
                  </a:rPr>
                  <a:t> mecanismelor necesare la furnizarea serviciului de tip  „y” din categoria „z” de serviciu auxiliar;</a:t>
                </a:r>
              </a:p>
              <a:p>
                <a:pPr marL="0" indent="0">
                  <a:spcBef>
                    <a:spcPts val="200"/>
                  </a:spcBef>
                  <a:buNone/>
                </a:pPr>
                <a14:m>
                  <m:oMath xmlns:m="http://schemas.openxmlformats.org/officeDocument/2006/math">
                    <m:sSubSup>
                      <m:sSubSupPr>
                        <m:ctrlPr>
                          <a:rPr lang="ro-RO" b="1" i="1">
                            <a:latin typeface="Cambria Math" panose="02040503050406030204" pitchFamily="18" charset="0"/>
                          </a:rPr>
                        </m:ctrlPr>
                      </m:sSubSupPr>
                      <m:e>
                        <m:r>
                          <a:rPr lang="en-US" b="1" i="1">
                            <a:latin typeface="Cambria Math" panose="02040503050406030204" pitchFamily="18" charset="0"/>
                          </a:rPr>
                          <m:t>𝑪𝑷𝑺𝑨</m:t>
                        </m:r>
                      </m:e>
                      <m:sub>
                        <m:r>
                          <a:rPr lang="en-US" b="1" i="1">
                            <a:latin typeface="Cambria Math" panose="02040503050406030204" pitchFamily="18" charset="0"/>
                          </a:rPr>
                          <m:t>𝒛</m:t>
                        </m:r>
                      </m:sub>
                      <m:sup>
                        <m:r>
                          <a:rPr lang="en-US" b="1" i="1">
                            <a:latin typeface="Cambria Math" panose="02040503050406030204" pitchFamily="18" charset="0"/>
                          </a:rPr>
                          <m:t>𝒚</m:t>
                        </m:r>
                      </m:sup>
                    </m:sSubSup>
                  </m:oMath>
                </a14:m>
                <a:r>
                  <a:rPr lang="ro-RO" cap="none" dirty="0" smtClean="0">
                    <a:latin typeface="Times New Roman" panose="02020603050405020304" pitchFamily="18" charset="0"/>
                    <a:cs typeface="Times New Roman" panose="02020603050405020304" pitchFamily="18" charset="0"/>
                  </a:rPr>
                  <a:t>– </a:t>
                </a:r>
                <a:r>
                  <a:rPr lang="en-US" cap="none" dirty="0" smtClean="0">
                    <a:latin typeface="Times New Roman" panose="02020603050405020304" pitchFamily="18" charset="0"/>
                    <a:cs typeface="Times New Roman" panose="02020603050405020304" pitchFamily="18" charset="0"/>
                  </a:rPr>
                  <a:t>c</a:t>
                </a:r>
                <a:r>
                  <a:rPr lang="ro-RO" cap="none" dirty="0" err="1" smtClean="0">
                    <a:latin typeface="Times New Roman" panose="02020603050405020304" pitchFamily="18" charset="0"/>
                    <a:cs typeface="Times New Roman" panose="02020603050405020304" pitchFamily="18" charset="0"/>
                  </a:rPr>
                  <a:t>heltuielile</a:t>
                </a:r>
                <a:r>
                  <a:rPr lang="ro-RO" cap="none" dirty="0" smtClean="0">
                    <a:latin typeface="Times New Roman" panose="02020603050405020304" pitchFamily="18" charset="0"/>
                    <a:cs typeface="Times New Roman" panose="02020603050405020304" pitchFamily="18" charset="0"/>
                  </a:rPr>
                  <a:t> operatorului cu personalul nemijlocit încadrat în  furnizarea serviciului de tip  „y” din categoria „z” de servicii auxiliare;</a:t>
                </a:r>
              </a:p>
              <a:p>
                <a:pPr marL="0" indent="0">
                  <a:spcBef>
                    <a:spcPts val="200"/>
                  </a:spcBef>
                  <a:buNone/>
                </a:pPr>
                <a:r>
                  <a:rPr lang="ro-RO" b="1" i="1" cap="none" dirty="0" smtClean="0">
                    <a:latin typeface="Times New Roman" panose="02020603050405020304" pitchFamily="18" charset="0"/>
                    <a:cs typeface="Times New Roman" panose="02020603050405020304" pitchFamily="18" charset="0"/>
                  </a:rPr>
                  <a:t>ICDA</a:t>
                </a:r>
                <a:r>
                  <a:rPr lang="ro-RO" cap="none" dirty="0" smtClean="0">
                    <a:latin typeface="Times New Roman" panose="02020603050405020304" pitchFamily="18" charset="0"/>
                    <a:cs typeface="Times New Roman" panose="02020603050405020304" pitchFamily="18" charset="0"/>
                  </a:rPr>
                  <a:t>- indicele cheltuielilor de distribuire  </a:t>
                </a:r>
                <a:r>
                  <a:rPr lang="ro-RO" cap="none" dirty="0" err="1" smtClean="0">
                    <a:latin typeface="Times New Roman" panose="02020603050405020304" pitchFamily="18" charset="0"/>
                    <a:cs typeface="Times New Roman" panose="02020603050405020304" pitchFamily="18" charset="0"/>
                  </a:rPr>
                  <a:t>şi</a:t>
                </a:r>
                <a:r>
                  <a:rPr lang="ro-RO" cap="none" dirty="0" smtClean="0">
                    <a:latin typeface="Times New Roman" panose="02020603050405020304" pitchFamily="18" charset="0"/>
                    <a:cs typeface="Times New Roman" panose="02020603050405020304" pitchFamily="18" charset="0"/>
                  </a:rPr>
                  <a:t> administrative  ale operatorului la furnizarea  serviciului de tip  „y” din categoria „z” de servicii auxiliare, care se stabilesc în mărime de 14.5  %  pentru toate serviciile auxiliare furnizate;</a:t>
                </a:r>
              </a:p>
              <a:p>
                <a:pPr marL="0" indent="0">
                  <a:spcBef>
                    <a:spcPts val="200"/>
                  </a:spcBef>
                  <a:buNone/>
                </a:pPr>
                <a:r>
                  <a:rPr lang="ro-RO" b="1" i="1" cap="none" dirty="0" smtClean="0">
                    <a:latin typeface="Times New Roman" panose="02020603050405020304" pitchFamily="18" charset="0"/>
                    <a:cs typeface="Times New Roman" panose="02020603050405020304" pitchFamily="18" charset="0"/>
                  </a:rPr>
                  <a:t>RN</a:t>
                </a:r>
                <a:r>
                  <a:rPr lang="ro-RO" cap="none" dirty="0" smtClean="0">
                    <a:latin typeface="Times New Roman" panose="02020603050405020304" pitchFamily="18" charset="0"/>
                    <a:cs typeface="Times New Roman" panose="02020603050405020304" pitchFamily="18" charset="0"/>
                  </a:rPr>
                  <a:t>– rentabilitatea operatorului de la furnizarea serviciului auxiliar  care se </a:t>
                </a:r>
                <a:r>
                  <a:rPr lang="ro-RO" cap="none" dirty="0" err="1" smtClean="0">
                    <a:latin typeface="Times New Roman" panose="02020603050405020304" pitchFamily="18" charset="0"/>
                    <a:cs typeface="Times New Roman" panose="02020603050405020304" pitchFamily="18" charset="0"/>
                  </a:rPr>
                  <a:t>stabileşte</a:t>
                </a:r>
                <a:r>
                  <a:rPr lang="ro-RO" cap="none" dirty="0" smtClean="0">
                    <a:latin typeface="Times New Roman" panose="02020603050405020304" pitchFamily="18" charset="0"/>
                    <a:cs typeface="Times New Roman" panose="02020603050405020304" pitchFamily="18" charset="0"/>
                  </a:rPr>
                  <a:t> în mărime de 5 % din cheltuielile operatorului suportate la furnizarea serviciului auxiliar respectiv; </a:t>
                </a:r>
              </a:p>
              <a:p>
                <a:pPr marL="0" indent="0">
                  <a:spcBef>
                    <a:spcPts val="200"/>
                  </a:spcBef>
                  <a:buNone/>
                </a:pPr>
                <a:r>
                  <a:rPr lang="ro-RO" b="1" i="1" cap="none" dirty="0" smtClean="0">
                    <a:latin typeface="Times New Roman" panose="02020603050405020304" pitchFamily="18" charset="0"/>
                    <a:cs typeface="Times New Roman" panose="02020603050405020304" pitchFamily="18" charset="0"/>
                  </a:rPr>
                  <a:t>Y </a:t>
                </a:r>
                <a:r>
                  <a:rPr lang="ro-RO" cap="none" dirty="0" smtClean="0">
                    <a:latin typeface="Times New Roman" panose="02020603050405020304" pitchFamily="18" charset="0"/>
                    <a:cs typeface="Times New Roman" panose="02020603050405020304" pitchFamily="18" charset="0"/>
                  </a:rPr>
                  <a:t>– tipul concret de serviciu auxiliar furnizat de operator consumatorului. Tipurile concrete de servicii „y” din fiecare categorie de servicii auxiliare „z” se vor identifica de către operatori în baza indicatorilor specifici de </a:t>
                </a:r>
                <a:r>
                  <a:rPr lang="ro-RO" cap="none" dirty="0" err="1" smtClean="0">
                    <a:latin typeface="Times New Roman" panose="02020603050405020304" pitchFamily="18" charset="0"/>
                    <a:cs typeface="Times New Roman" panose="02020603050405020304" pitchFamily="18" charset="0"/>
                  </a:rPr>
                  <a:t>influenţă</a:t>
                </a:r>
                <a:r>
                  <a:rPr lang="ro-RO" cap="none" dirty="0" smtClean="0">
                    <a:latin typeface="Times New Roman" panose="02020603050405020304" pitchFamily="18" charset="0"/>
                    <a:cs typeface="Times New Roman" panose="02020603050405020304" pitchFamily="18" charset="0"/>
                  </a:rPr>
                  <a:t> asupra cheltuielilor </a:t>
                </a:r>
                <a:r>
                  <a:rPr lang="ro-RO" cap="none" dirty="0" err="1" smtClean="0">
                    <a:latin typeface="Times New Roman" panose="02020603050405020304" pitchFamily="18" charset="0"/>
                    <a:cs typeface="Times New Roman" panose="02020603050405020304" pitchFamily="18" charset="0"/>
                  </a:rPr>
                  <a:t>şi</a:t>
                </a:r>
                <a:r>
                  <a:rPr lang="ro-RO" cap="none" dirty="0" smtClean="0">
                    <a:latin typeface="Times New Roman" panose="02020603050405020304" pitchFamily="18" charset="0"/>
                    <a:cs typeface="Times New Roman" panose="02020603050405020304" pitchFamily="18" charset="0"/>
                  </a:rPr>
                  <a:t>, respectiv, asupra tarifelor  pentru  serviciile auxiliare.</a:t>
                </a:r>
              </a:p>
              <a:p>
                <a:pPr marL="0" indent="0">
                  <a:buNone/>
                </a:pPr>
                <a:endParaRPr lang="ro-RO" dirty="0">
                  <a:latin typeface="Times New Roman" panose="02020603050405020304" pitchFamily="18" charset="0"/>
                  <a:cs typeface="Times New Roman" panose="02020603050405020304"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sz="quarter" idx="13"/>
              </p:nvPr>
            </p:nvSpPr>
            <p:spPr>
              <a:xfrm>
                <a:off x="913774" y="1882140"/>
                <a:ext cx="10363826" cy="4457700"/>
              </a:xfrm>
              <a:blipFill>
                <a:blip r:embed="rId2"/>
                <a:stretch>
                  <a:fillRect l="-176"/>
                </a:stretch>
              </a:blipFill>
            </p:spPr>
            <p:txBody>
              <a:bodyPr/>
              <a:lstStyle/>
              <a:p>
                <a:r>
                  <a:rPr lang="ro-RO">
                    <a:noFill/>
                  </a:rPr>
                  <a:t> </a:t>
                </a:r>
              </a:p>
            </p:txBody>
          </p:sp>
        </mc:Fallback>
      </mc:AlternateContent>
    </p:spTree>
    <p:extLst>
      <p:ext uri="{BB962C8B-B14F-4D97-AF65-F5344CB8AC3E}">
        <p14:creationId xmlns:p14="http://schemas.microsoft.com/office/powerpoint/2010/main" val="2756833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100" y="618517"/>
            <a:ext cx="9335126" cy="1195043"/>
          </a:xfrm>
        </p:spPr>
        <p:txBody>
          <a:bodyPr/>
          <a:lstStyle/>
          <a:p>
            <a:r>
              <a:rPr lang="en-US" cap="none" dirty="0" err="1" smtClean="0">
                <a:latin typeface="Times New Roman" panose="02020603050405020304" pitchFamily="18" charset="0"/>
                <a:cs typeface="Times New Roman" panose="02020603050405020304" pitchFamily="18" charset="0"/>
              </a:rPr>
              <a:t>Tabelele</a:t>
            </a:r>
            <a:r>
              <a:rPr lang="en-US" cap="none" dirty="0" smtClean="0">
                <a:latin typeface="Times New Roman" panose="02020603050405020304" pitchFamily="18" charset="0"/>
                <a:cs typeface="Times New Roman" panose="02020603050405020304" pitchFamily="18" charset="0"/>
              </a:rPr>
              <a:t> de </a:t>
            </a:r>
            <a:r>
              <a:rPr lang="en-US" cap="none" dirty="0" err="1" smtClean="0">
                <a:latin typeface="Times New Roman" panose="02020603050405020304" pitchFamily="18" charset="0"/>
                <a:cs typeface="Times New Roman" panose="02020603050405020304" pitchFamily="18" charset="0"/>
              </a:rPr>
              <a:t>determinare</a:t>
            </a:r>
            <a:r>
              <a:rPr lang="en-US" cap="none" dirty="0" smtClean="0">
                <a:latin typeface="Times New Roman" panose="02020603050405020304" pitchFamily="18" charset="0"/>
                <a:cs typeface="Times New Roman" panose="02020603050405020304" pitchFamily="18" charset="0"/>
              </a:rPr>
              <a:t> a </a:t>
            </a:r>
            <a:r>
              <a:rPr lang="en-US" cap="none" dirty="0" err="1" smtClean="0">
                <a:latin typeface="Times New Roman" panose="02020603050405020304" pitchFamily="18" charset="0"/>
                <a:cs typeface="Times New Roman" panose="02020603050405020304" pitchFamily="18" charset="0"/>
              </a:rPr>
              <a:t>tarifelor</a:t>
            </a:r>
            <a:r>
              <a:rPr lang="en-US" cap="none" dirty="0" smtClean="0">
                <a:latin typeface="Times New Roman" panose="02020603050405020304" pitchFamily="18" charset="0"/>
                <a:cs typeface="Times New Roman" panose="02020603050405020304" pitchFamily="18" charset="0"/>
              </a:rPr>
              <a:t> la </a:t>
            </a:r>
            <a:r>
              <a:rPr lang="en-US" cap="none" dirty="0" err="1" smtClean="0">
                <a:latin typeface="Times New Roman" panose="02020603050405020304" pitchFamily="18" charset="0"/>
                <a:cs typeface="Times New Roman" panose="02020603050405020304" pitchFamily="18" charset="0"/>
              </a:rPr>
              <a:t>serviciile</a:t>
            </a:r>
            <a:r>
              <a:rPr lang="en-US" cap="none" dirty="0" smtClean="0">
                <a:latin typeface="Times New Roman" panose="02020603050405020304" pitchFamily="18" charset="0"/>
                <a:cs typeface="Times New Roman" panose="02020603050405020304" pitchFamily="18" charset="0"/>
              </a:rPr>
              <a:t> </a:t>
            </a:r>
            <a:r>
              <a:rPr lang="en-US" cap="none" dirty="0" err="1" smtClean="0">
                <a:latin typeface="Times New Roman" panose="02020603050405020304" pitchFamily="18" charset="0"/>
                <a:cs typeface="Times New Roman" panose="02020603050405020304" pitchFamily="18" charset="0"/>
              </a:rPr>
              <a:t>auxiliare</a:t>
            </a:r>
            <a:r>
              <a:rPr lang="en-US" cap="none" dirty="0" smtClean="0">
                <a:latin typeface="Times New Roman" panose="02020603050405020304" pitchFamily="18" charset="0"/>
                <a:cs typeface="Times New Roman" panose="02020603050405020304" pitchFamily="18" charset="0"/>
              </a:rPr>
              <a:t> </a:t>
            </a:r>
            <a:endParaRPr lang="ro-RO" cap="none" dirty="0">
              <a:latin typeface="Times New Roman" panose="02020603050405020304" pitchFamily="18" charset="0"/>
              <a:cs typeface="Times New Roman" panose="02020603050405020304" pitchFamily="18" charset="0"/>
            </a:endParaRPr>
          </a:p>
        </p:txBody>
      </p:sp>
      <p:sp>
        <p:nvSpPr>
          <p:cNvPr id="8" name="Rectangle 3"/>
          <p:cNvSpPr>
            <a:spLocks noChangeArrowheads="1"/>
          </p:cNvSpPr>
          <p:nvPr/>
        </p:nvSpPr>
        <p:spPr bwMode="auto">
          <a:xfrm>
            <a:off x="-1" y="90100"/>
            <a:ext cx="1513898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o-R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t>
            </a:r>
            <a:endParaRPr kumimoji="0" lang="ru-RU" altLang="ro-RO" sz="1800" b="0" i="0" u="none" strike="noStrike" cap="none" normalizeH="0" baseline="0" smtClean="0">
              <a:ln>
                <a:noFill/>
              </a:ln>
              <a:solidFill>
                <a:schemeClr val="tx1"/>
              </a:solidFill>
              <a:effectLst/>
              <a:latin typeface="Arial" panose="020B0604020202020204" pitchFamily="34" charset="0"/>
            </a:endParaRPr>
          </a:p>
        </p:txBody>
      </p:sp>
      <p:pic>
        <p:nvPicPr>
          <p:cNvPr id="11"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13460" y="2366963"/>
            <a:ext cx="9852660" cy="4032367"/>
          </a:xfrm>
        </p:spPr>
      </p:pic>
    </p:spTree>
    <p:extLst>
      <p:ext uri="{BB962C8B-B14F-4D97-AF65-F5344CB8AC3E}">
        <p14:creationId xmlns:p14="http://schemas.microsoft.com/office/powerpoint/2010/main" val="1753632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MD" b="1" i="1" cap="none" dirty="0">
                <a:latin typeface="Times New Roman" panose="02020603050405020304" pitchFamily="18" charset="0"/>
                <a:cs typeface="Times New Roman" panose="02020603050405020304" pitchFamily="18" charset="0"/>
              </a:rPr>
              <a:t>Reglementarea </a:t>
            </a:r>
            <a:r>
              <a:rPr lang="ro-MD" b="1" i="1" cap="none" dirty="0" smtClean="0">
                <a:latin typeface="Times New Roman" panose="02020603050405020304" pitchFamily="18" charset="0"/>
                <a:cs typeface="Times New Roman" panose="02020603050405020304" pitchFamily="18" charset="0"/>
              </a:rPr>
              <a:t>tarifară a serviciului </a:t>
            </a:r>
            <a:r>
              <a:rPr lang="ro-MD" b="1" i="1" cap="none" dirty="0">
                <a:latin typeface="Times New Roman" panose="02020603050405020304" pitchFamily="18" charset="0"/>
                <a:cs typeface="Times New Roman" panose="02020603050405020304" pitchFamily="18" charset="0"/>
              </a:rPr>
              <a:t>public </a:t>
            </a:r>
            <a:r>
              <a:rPr lang="ro-MD" b="1" i="1" cap="none" dirty="0" smtClean="0">
                <a:latin typeface="Times New Roman" panose="02020603050405020304" pitchFamily="18" charset="0"/>
                <a:cs typeface="Times New Roman" panose="02020603050405020304" pitchFamily="18" charset="0"/>
              </a:rPr>
              <a:t/>
            </a:r>
            <a:br>
              <a:rPr lang="ro-MD" b="1" i="1" cap="none" dirty="0" smtClean="0">
                <a:latin typeface="Times New Roman" panose="02020603050405020304" pitchFamily="18" charset="0"/>
                <a:cs typeface="Times New Roman" panose="02020603050405020304" pitchFamily="18" charset="0"/>
              </a:rPr>
            </a:br>
            <a:r>
              <a:rPr lang="ro-MD" b="1" i="1" cap="none" dirty="0" smtClean="0">
                <a:latin typeface="Times New Roman" panose="02020603050405020304" pitchFamily="18" charset="0"/>
                <a:cs typeface="Times New Roman" panose="02020603050405020304" pitchFamily="18" charset="0"/>
              </a:rPr>
              <a:t>de </a:t>
            </a:r>
            <a:r>
              <a:rPr lang="ro-MD" b="1" i="1" cap="none" dirty="0">
                <a:latin typeface="Times New Roman" panose="02020603050405020304" pitchFamily="18" charset="0"/>
                <a:cs typeface="Times New Roman" panose="02020603050405020304" pitchFamily="18" charset="0"/>
              </a:rPr>
              <a:t>alimentare cu apă </a:t>
            </a:r>
            <a:r>
              <a:rPr lang="ro-MD" b="1" i="1" cap="none" dirty="0" err="1">
                <a:latin typeface="Times New Roman" panose="02020603050405020304" pitchFamily="18" charset="0"/>
                <a:cs typeface="Times New Roman" panose="02020603050405020304" pitchFamily="18" charset="0"/>
              </a:rPr>
              <a:t>şi</a:t>
            </a:r>
            <a:r>
              <a:rPr lang="ro-MD" b="1" i="1" cap="none" dirty="0">
                <a:latin typeface="Times New Roman" panose="02020603050405020304" pitchFamily="18" charset="0"/>
                <a:cs typeface="Times New Roman" panose="02020603050405020304" pitchFamily="18" charset="0"/>
              </a:rPr>
              <a:t> de canalizare</a:t>
            </a:r>
            <a:endParaRPr lang="en-GB" b="1" i="1" cap="none"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913774" y="2367092"/>
            <a:ext cx="10363826" cy="3692886"/>
          </a:xfrm>
        </p:spPr>
        <p:txBody>
          <a:bodyPr/>
          <a:lstStyle/>
          <a:p>
            <a:pPr marL="0" indent="0">
              <a:lnSpc>
                <a:spcPct val="170000"/>
              </a:lnSpc>
              <a:buNone/>
            </a:pPr>
            <a:r>
              <a:rPr lang="ro-RO" cap="none" dirty="0" smtClean="0">
                <a:latin typeface="Times New Roman" panose="02020603050405020304" pitchFamily="18" charset="0"/>
                <a:ea typeface="Tahoma" pitchFamily="34" charset="0"/>
                <a:cs typeface="Times New Roman" panose="02020603050405020304" pitchFamily="18" charset="0"/>
              </a:rPr>
              <a:t>Conform </a:t>
            </a:r>
            <a:r>
              <a:rPr lang="ro-RO" b="1" cap="none" dirty="0" smtClean="0">
                <a:latin typeface="Times New Roman" panose="02020603050405020304" pitchFamily="18" charset="0"/>
                <a:ea typeface="Tahoma" pitchFamily="34" charset="0"/>
                <a:cs typeface="Times New Roman" panose="02020603050405020304" pitchFamily="18" charset="0"/>
              </a:rPr>
              <a:t>legii nr.303/2013</a:t>
            </a:r>
            <a:r>
              <a:rPr lang="en-US" b="1" cap="none" dirty="0" smtClean="0">
                <a:latin typeface="Times New Roman" panose="02020603050405020304" pitchFamily="18" charset="0"/>
                <a:ea typeface="Tahoma" pitchFamily="34" charset="0"/>
                <a:cs typeface="Times New Roman" panose="02020603050405020304" pitchFamily="18" charset="0"/>
              </a:rPr>
              <a:t>, </a:t>
            </a:r>
            <a:r>
              <a:rPr lang="ro-RO" b="1" cap="none" dirty="0" smtClean="0">
                <a:latin typeface="Times New Roman" panose="02020603050405020304" pitchFamily="18" charset="0"/>
                <a:ea typeface="Tahoma" pitchFamily="34" charset="0"/>
                <a:cs typeface="Times New Roman" panose="02020603050405020304" pitchFamily="18" charset="0"/>
              </a:rPr>
              <a:t>art. 7</a:t>
            </a:r>
            <a:r>
              <a:rPr lang="en-US" b="1" cap="none" dirty="0" smtClean="0">
                <a:latin typeface="Times New Roman" panose="02020603050405020304" pitchFamily="18" charset="0"/>
                <a:ea typeface="Tahoma" pitchFamily="34" charset="0"/>
                <a:cs typeface="Times New Roman" panose="02020603050405020304" pitchFamily="18" charset="0"/>
              </a:rPr>
              <a:t> ,  ANRE</a:t>
            </a:r>
            <a:r>
              <a:rPr lang="ro-RO" b="1" cap="none" dirty="0" smtClean="0">
                <a:latin typeface="Times New Roman" panose="02020603050405020304" pitchFamily="18" charset="0"/>
                <a:ea typeface="Tahoma" pitchFamily="34" charset="0"/>
                <a:cs typeface="Times New Roman" panose="02020603050405020304" pitchFamily="18" charset="0"/>
              </a:rPr>
              <a:t> </a:t>
            </a:r>
            <a:r>
              <a:rPr lang="ro-RO" cap="none" dirty="0" smtClean="0">
                <a:latin typeface="Times New Roman" panose="02020603050405020304" pitchFamily="18" charset="0"/>
                <a:ea typeface="Tahoma" pitchFamily="34" charset="0"/>
                <a:cs typeface="Times New Roman" panose="02020603050405020304" pitchFamily="18" charset="0"/>
              </a:rPr>
              <a:t>elaborează și aprobă:</a:t>
            </a:r>
            <a:endParaRPr lang="en-US" cap="none" dirty="0" smtClean="0">
              <a:latin typeface="Times New Roman" panose="02020603050405020304" pitchFamily="18" charset="0"/>
              <a:ea typeface="Tahoma" pitchFamily="34" charset="0"/>
              <a:cs typeface="Times New Roman" panose="02020603050405020304" pitchFamily="18" charset="0"/>
            </a:endParaRPr>
          </a:p>
          <a:p>
            <a:pPr>
              <a:lnSpc>
                <a:spcPts val="2000"/>
              </a:lnSpc>
              <a:spcBef>
                <a:spcPts val="600"/>
              </a:spcBef>
              <a:spcAft>
                <a:spcPts val="600"/>
              </a:spcAft>
              <a:buClrTx/>
              <a:buFont typeface="Wingdings" panose="05000000000000000000" pitchFamily="2" charset="2"/>
              <a:buChar char="Ø"/>
            </a:pPr>
            <a:r>
              <a:rPr lang="vi-VN" cap="none" dirty="0" err="1" smtClean="0">
                <a:latin typeface="Times New Roman" panose="02020603050405020304" pitchFamily="18" charset="0"/>
                <a:ea typeface="Tahoma" pitchFamily="34" charset="0"/>
                <a:cs typeface="Times New Roman" panose="02020603050405020304" pitchFamily="18" charset="0"/>
              </a:rPr>
              <a:t>Metodologia</a:t>
            </a:r>
            <a:r>
              <a:rPr lang="vi-VN" cap="none" dirty="0" smtClean="0">
                <a:latin typeface="Times New Roman" panose="02020603050405020304" pitchFamily="18" charset="0"/>
                <a:ea typeface="Tahoma" pitchFamily="34" charset="0"/>
                <a:cs typeface="Times New Roman" panose="02020603050405020304" pitchFamily="18" charset="0"/>
              </a:rPr>
              <a:t> de </a:t>
            </a:r>
            <a:r>
              <a:rPr lang="vi-VN" cap="none" dirty="0" err="1" smtClean="0">
                <a:latin typeface="Times New Roman" panose="02020603050405020304" pitchFamily="18" charset="0"/>
                <a:ea typeface="Tahoma" pitchFamily="34" charset="0"/>
                <a:cs typeface="Times New Roman" panose="02020603050405020304" pitchFamily="18" charset="0"/>
              </a:rPr>
              <a:t>determinare</a:t>
            </a:r>
            <a:r>
              <a:rPr lang="vi-VN" cap="none" dirty="0" smtClean="0">
                <a:latin typeface="Times New Roman" panose="02020603050405020304" pitchFamily="18" charset="0"/>
                <a:ea typeface="Tahoma" pitchFamily="34" charset="0"/>
                <a:cs typeface="Times New Roman" panose="02020603050405020304" pitchFamily="18" charset="0"/>
              </a:rPr>
              <a:t>, </a:t>
            </a:r>
            <a:r>
              <a:rPr lang="vi-VN" cap="none" dirty="0" err="1" smtClean="0">
                <a:latin typeface="Times New Roman" panose="02020603050405020304" pitchFamily="18" charset="0"/>
                <a:ea typeface="Tahoma" pitchFamily="34" charset="0"/>
                <a:cs typeface="Times New Roman" panose="02020603050405020304" pitchFamily="18" charset="0"/>
              </a:rPr>
              <a:t>aprobare</a:t>
            </a:r>
            <a:r>
              <a:rPr lang="vi-VN" cap="none" dirty="0" smtClean="0">
                <a:latin typeface="Times New Roman" panose="02020603050405020304" pitchFamily="18" charset="0"/>
                <a:ea typeface="Tahoma" pitchFamily="34" charset="0"/>
                <a:cs typeface="Times New Roman" panose="02020603050405020304" pitchFamily="18" charset="0"/>
              </a:rPr>
              <a:t> </a:t>
            </a:r>
            <a:r>
              <a:rPr lang="vi-VN" cap="none" dirty="0" err="1" smtClean="0">
                <a:latin typeface="Times New Roman" panose="02020603050405020304" pitchFamily="18" charset="0"/>
                <a:ea typeface="Tahoma" pitchFamily="34" charset="0"/>
                <a:cs typeface="Times New Roman" panose="02020603050405020304" pitchFamily="18" charset="0"/>
              </a:rPr>
              <a:t>şi</a:t>
            </a:r>
            <a:r>
              <a:rPr lang="vi-VN" cap="none" dirty="0" smtClean="0">
                <a:latin typeface="Times New Roman" panose="02020603050405020304" pitchFamily="18" charset="0"/>
                <a:ea typeface="Tahoma" pitchFamily="34" charset="0"/>
                <a:cs typeface="Times New Roman" panose="02020603050405020304" pitchFamily="18" charset="0"/>
              </a:rPr>
              <a:t> </a:t>
            </a:r>
            <a:r>
              <a:rPr lang="vi-VN" cap="none" dirty="0" err="1" smtClean="0">
                <a:latin typeface="Times New Roman" panose="02020603050405020304" pitchFamily="18" charset="0"/>
                <a:ea typeface="Tahoma" pitchFamily="34" charset="0"/>
                <a:cs typeface="Times New Roman" panose="02020603050405020304" pitchFamily="18" charset="0"/>
              </a:rPr>
              <a:t>aplicare</a:t>
            </a:r>
            <a:r>
              <a:rPr lang="vi-VN" cap="none" dirty="0" smtClean="0">
                <a:latin typeface="Times New Roman" panose="02020603050405020304" pitchFamily="18" charset="0"/>
                <a:ea typeface="Tahoma" pitchFamily="34" charset="0"/>
                <a:cs typeface="Times New Roman" panose="02020603050405020304" pitchFamily="18" charset="0"/>
              </a:rPr>
              <a:t> a </a:t>
            </a:r>
            <a:r>
              <a:rPr lang="vi-VN" cap="none" dirty="0" err="1" smtClean="0">
                <a:latin typeface="Times New Roman" panose="02020603050405020304" pitchFamily="18" charset="0"/>
                <a:ea typeface="Tahoma" pitchFamily="34" charset="0"/>
                <a:cs typeface="Times New Roman" panose="02020603050405020304" pitchFamily="18" charset="0"/>
              </a:rPr>
              <a:t>tarifelor</a:t>
            </a:r>
            <a:r>
              <a:rPr lang="vi-VN" cap="none" dirty="0" smtClean="0">
                <a:latin typeface="Times New Roman" panose="02020603050405020304" pitchFamily="18" charset="0"/>
                <a:ea typeface="Tahoma" pitchFamily="34" charset="0"/>
                <a:cs typeface="Times New Roman" panose="02020603050405020304" pitchFamily="18" charset="0"/>
              </a:rPr>
              <a:t> </a:t>
            </a:r>
            <a:r>
              <a:rPr lang="vi-VN" cap="none" dirty="0" err="1" smtClean="0">
                <a:latin typeface="Times New Roman" panose="02020603050405020304" pitchFamily="18" charset="0"/>
                <a:ea typeface="Tahoma" pitchFamily="34" charset="0"/>
                <a:cs typeface="Times New Roman" panose="02020603050405020304" pitchFamily="18" charset="0"/>
              </a:rPr>
              <a:t>pentru</a:t>
            </a:r>
            <a:r>
              <a:rPr lang="vi-VN" cap="none" dirty="0" smtClean="0">
                <a:latin typeface="Times New Roman" panose="02020603050405020304" pitchFamily="18" charset="0"/>
                <a:ea typeface="Tahoma" pitchFamily="34" charset="0"/>
                <a:cs typeface="Times New Roman" panose="02020603050405020304" pitchFamily="18" charset="0"/>
              </a:rPr>
              <a:t> </a:t>
            </a:r>
            <a:r>
              <a:rPr lang="vi-VN" cap="none" dirty="0" err="1" smtClean="0">
                <a:latin typeface="Times New Roman" panose="02020603050405020304" pitchFamily="18" charset="0"/>
                <a:ea typeface="Tahoma" pitchFamily="34" charset="0"/>
                <a:cs typeface="Times New Roman" panose="02020603050405020304" pitchFamily="18" charset="0"/>
              </a:rPr>
              <a:t>serviciul</a:t>
            </a:r>
            <a:r>
              <a:rPr lang="vi-VN" cap="none" dirty="0" smtClean="0">
                <a:latin typeface="Times New Roman" panose="02020603050405020304" pitchFamily="18" charset="0"/>
                <a:ea typeface="Tahoma" pitchFamily="34" charset="0"/>
                <a:cs typeface="Times New Roman" panose="02020603050405020304" pitchFamily="18" charset="0"/>
              </a:rPr>
              <a:t> </a:t>
            </a:r>
            <a:r>
              <a:rPr lang="vi-VN" cap="none" dirty="0" err="1" smtClean="0">
                <a:latin typeface="Times New Roman" panose="02020603050405020304" pitchFamily="18" charset="0"/>
                <a:ea typeface="Tahoma" pitchFamily="34" charset="0"/>
                <a:cs typeface="Times New Roman" panose="02020603050405020304" pitchFamily="18" charset="0"/>
              </a:rPr>
              <a:t>public</a:t>
            </a:r>
            <a:r>
              <a:rPr lang="vi-VN" cap="none" dirty="0" smtClean="0">
                <a:latin typeface="Times New Roman" panose="02020603050405020304" pitchFamily="18" charset="0"/>
                <a:ea typeface="Tahoma" pitchFamily="34" charset="0"/>
                <a:cs typeface="Times New Roman" panose="02020603050405020304" pitchFamily="18" charset="0"/>
              </a:rPr>
              <a:t> de </a:t>
            </a:r>
            <a:r>
              <a:rPr lang="vi-VN" cap="none" dirty="0" err="1" smtClean="0">
                <a:latin typeface="Times New Roman" panose="02020603050405020304" pitchFamily="18" charset="0"/>
                <a:ea typeface="Tahoma" pitchFamily="34" charset="0"/>
                <a:cs typeface="Times New Roman" panose="02020603050405020304" pitchFamily="18" charset="0"/>
              </a:rPr>
              <a:t>alimentare</a:t>
            </a:r>
            <a:r>
              <a:rPr lang="vi-VN" cap="none" dirty="0" smtClean="0">
                <a:latin typeface="Times New Roman" panose="02020603050405020304" pitchFamily="18" charset="0"/>
                <a:ea typeface="Tahoma" pitchFamily="34" charset="0"/>
                <a:cs typeface="Times New Roman" panose="02020603050405020304" pitchFamily="18" charset="0"/>
              </a:rPr>
              <a:t> cu </a:t>
            </a:r>
            <a:r>
              <a:rPr lang="vi-VN" cap="none" dirty="0" err="1" smtClean="0">
                <a:latin typeface="Times New Roman" panose="02020603050405020304" pitchFamily="18" charset="0"/>
                <a:ea typeface="Tahoma" pitchFamily="34" charset="0"/>
                <a:cs typeface="Times New Roman" panose="02020603050405020304" pitchFamily="18" charset="0"/>
              </a:rPr>
              <a:t>apă</a:t>
            </a:r>
            <a:r>
              <a:rPr lang="vi-VN" cap="none" dirty="0" smtClean="0">
                <a:latin typeface="Times New Roman" panose="02020603050405020304" pitchFamily="18" charset="0"/>
                <a:ea typeface="Tahoma" pitchFamily="34" charset="0"/>
                <a:cs typeface="Times New Roman" panose="02020603050405020304" pitchFamily="18" charset="0"/>
              </a:rPr>
              <a:t>, de </a:t>
            </a:r>
            <a:r>
              <a:rPr lang="vi-VN" cap="none" dirty="0" err="1" smtClean="0">
                <a:latin typeface="Times New Roman" panose="02020603050405020304" pitchFamily="18" charset="0"/>
                <a:ea typeface="Tahoma" pitchFamily="34" charset="0"/>
                <a:cs typeface="Times New Roman" panose="02020603050405020304" pitchFamily="18" charset="0"/>
              </a:rPr>
              <a:t>canalizare</a:t>
            </a:r>
            <a:r>
              <a:rPr lang="vi-VN" cap="none" dirty="0" smtClean="0">
                <a:latin typeface="Times New Roman" panose="02020603050405020304" pitchFamily="18" charset="0"/>
                <a:ea typeface="Tahoma" pitchFamily="34" charset="0"/>
                <a:cs typeface="Times New Roman" panose="02020603050405020304" pitchFamily="18" charset="0"/>
              </a:rPr>
              <a:t> </a:t>
            </a:r>
            <a:r>
              <a:rPr lang="vi-VN" cap="none" dirty="0" err="1" smtClean="0">
                <a:latin typeface="Times New Roman" panose="02020603050405020304" pitchFamily="18" charset="0"/>
                <a:ea typeface="Tahoma" pitchFamily="34" charset="0"/>
                <a:cs typeface="Times New Roman" panose="02020603050405020304" pitchFamily="18" charset="0"/>
              </a:rPr>
              <a:t>şi</a:t>
            </a:r>
            <a:r>
              <a:rPr lang="vi-VN" cap="none" dirty="0" smtClean="0">
                <a:latin typeface="Times New Roman" panose="02020603050405020304" pitchFamily="18" charset="0"/>
                <a:ea typeface="Tahoma" pitchFamily="34" charset="0"/>
                <a:cs typeface="Times New Roman" panose="02020603050405020304" pitchFamily="18" charset="0"/>
              </a:rPr>
              <a:t> de </a:t>
            </a:r>
            <a:r>
              <a:rPr lang="vi-VN" cap="none" dirty="0" err="1" smtClean="0">
                <a:latin typeface="Times New Roman" panose="02020603050405020304" pitchFamily="18" charset="0"/>
                <a:ea typeface="Tahoma" pitchFamily="34" charset="0"/>
                <a:cs typeface="Times New Roman" panose="02020603050405020304" pitchFamily="18" charset="0"/>
              </a:rPr>
              <a:t>epurare</a:t>
            </a:r>
            <a:r>
              <a:rPr lang="vi-VN" cap="none" dirty="0" smtClean="0">
                <a:latin typeface="Times New Roman" panose="02020603050405020304" pitchFamily="18" charset="0"/>
                <a:ea typeface="Tahoma" pitchFamily="34" charset="0"/>
                <a:cs typeface="Times New Roman" panose="02020603050405020304" pitchFamily="18" charset="0"/>
              </a:rPr>
              <a:t> a </a:t>
            </a:r>
            <a:r>
              <a:rPr lang="vi-VN" cap="none" dirty="0" err="1" smtClean="0">
                <a:latin typeface="Times New Roman" panose="02020603050405020304" pitchFamily="18" charset="0"/>
                <a:ea typeface="Tahoma" pitchFamily="34" charset="0"/>
                <a:cs typeface="Times New Roman" panose="02020603050405020304" pitchFamily="18" charset="0"/>
              </a:rPr>
              <a:t>apelor</a:t>
            </a:r>
            <a:r>
              <a:rPr lang="vi-VN" cap="none" dirty="0" smtClean="0">
                <a:latin typeface="Times New Roman" panose="02020603050405020304" pitchFamily="18" charset="0"/>
                <a:ea typeface="Tahoma" pitchFamily="34" charset="0"/>
                <a:cs typeface="Times New Roman" panose="02020603050405020304" pitchFamily="18" charset="0"/>
              </a:rPr>
              <a:t> </a:t>
            </a:r>
            <a:r>
              <a:rPr lang="vi-VN" cap="none" dirty="0" err="1" smtClean="0">
                <a:latin typeface="Times New Roman" panose="02020603050405020304" pitchFamily="18" charset="0"/>
                <a:ea typeface="Tahoma" pitchFamily="34" charset="0"/>
                <a:cs typeface="Times New Roman" panose="02020603050405020304" pitchFamily="18" charset="0"/>
              </a:rPr>
              <a:t>uzate</a:t>
            </a:r>
            <a:r>
              <a:rPr lang="en-US" cap="none" dirty="0" smtClean="0">
                <a:latin typeface="Times New Roman" panose="02020603050405020304" pitchFamily="18" charset="0"/>
                <a:ea typeface="Tahoma" pitchFamily="34" charset="0"/>
                <a:cs typeface="Times New Roman" panose="02020603050405020304" pitchFamily="18" charset="0"/>
              </a:rPr>
              <a:t> </a:t>
            </a:r>
            <a:r>
              <a:rPr lang="ro-RO" cap="none" dirty="0" smtClean="0">
                <a:latin typeface="Times New Roman" panose="02020603050405020304" pitchFamily="18" charset="0"/>
                <a:ea typeface="Tahoma" pitchFamily="34" charset="0"/>
                <a:cs typeface="Times New Roman" panose="02020603050405020304" pitchFamily="18" charset="0"/>
              </a:rPr>
              <a:t>(</a:t>
            </a:r>
            <a:r>
              <a:rPr lang="ro-RO" i="1" cap="none" dirty="0" smtClean="0">
                <a:latin typeface="Times New Roman" panose="02020603050405020304" pitchFamily="18" charset="0"/>
                <a:ea typeface="Tahoma" pitchFamily="34" charset="0"/>
                <a:cs typeface="Times New Roman" panose="02020603050405020304" pitchFamily="18" charset="0"/>
              </a:rPr>
              <a:t>nr.489/2019 din 20.12.2019   M.O. Nr.55-61/198 din 21.02.2020</a:t>
            </a:r>
            <a:r>
              <a:rPr lang="ro-RO" cap="none" dirty="0" smtClean="0">
                <a:latin typeface="Times New Roman" panose="02020603050405020304" pitchFamily="18" charset="0"/>
                <a:ea typeface="Tahoma" pitchFamily="34" charset="0"/>
                <a:cs typeface="Times New Roman" panose="02020603050405020304" pitchFamily="18" charset="0"/>
              </a:rPr>
              <a:t>);</a:t>
            </a:r>
            <a:r>
              <a:rPr lang="vi-VN" cap="none" dirty="0" smtClean="0">
                <a:latin typeface="Times New Roman" panose="02020603050405020304" pitchFamily="18" charset="0"/>
                <a:ea typeface="Tahoma" pitchFamily="34" charset="0"/>
                <a:cs typeface="Times New Roman" panose="02020603050405020304" pitchFamily="18" charset="0"/>
              </a:rPr>
              <a:t>  </a:t>
            </a:r>
            <a:endParaRPr lang="en-US" cap="none" dirty="0" smtClean="0">
              <a:latin typeface="Times New Roman" panose="02020603050405020304" pitchFamily="18" charset="0"/>
              <a:ea typeface="Tahoma" pitchFamily="34" charset="0"/>
              <a:cs typeface="Times New Roman" panose="02020603050405020304" pitchFamily="18" charset="0"/>
            </a:endParaRPr>
          </a:p>
          <a:p>
            <a:pPr>
              <a:lnSpc>
                <a:spcPts val="2000"/>
              </a:lnSpc>
              <a:spcBef>
                <a:spcPts val="600"/>
              </a:spcBef>
              <a:spcAft>
                <a:spcPts val="600"/>
              </a:spcAft>
              <a:buClrTx/>
              <a:buFont typeface="Wingdings" panose="05000000000000000000" pitchFamily="2" charset="2"/>
              <a:buChar char="Ø"/>
            </a:pPr>
            <a:r>
              <a:rPr lang="vi-VN" cap="none" dirty="0" err="1" smtClean="0">
                <a:latin typeface="Times New Roman" panose="02020603050405020304" pitchFamily="18" charset="0"/>
                <a:ea typeface="Tahoma" pitchFamily="34" charset="0"/>
                <a:cs typeface="Times New Roman" panose="02020603050405020304" pitchFamily="18" charset="0"/>
              </a:rPr>
              <a:t>Metodologia</a:t>
            </a:r>
            <a:r>
              <a:rPr lang="vi-VN" cap="none" dirty="0" smtClean="0">
                <a:latin typeface="Times New Roman" panose="02020603050405020304" pitchFamily="18" charset="0"/>
                <a:ea typeface="Tahoma" pitchFamily="34" charset="0"/>
                <a:cs typeface="Times New Roman" panose="02020603050405020304" pitchFamily="18" charset="0"/>
              </a:rPr>
              <a:t> de </a:t>
            </a:r>
            <a:r>
              <a:rPr lang="vi-VN" cap="none" dirty="0" err="1" smtClean="0">
                <a:latin typeface="Times New Roman" panose="02020603050405020304" pitchFamily="18" charset="0"/>
                <a:ea typeface="Tahoma" pitchFamily="34" charset="0"/>
                <a:cs typeface="Times New Roman" panose="02020603050405020304" pitchFamily="18" charset="0"/>
              </a:rPr>
              <a:t>determinare</a:t>
            </a:r>
            <a:r>
              <a:rPr lang="vi-VN" cap="none" dirty="0" smtClean="0">
                <a:latin typeface="Times New Roman" panose="02020603050405020304" pitchFamily="18" charset="0"/>
                <a:ea typeface="Tahoma" pitchFamily="34" charset="0"/>
                <a:cs typeface="Times New Roman" panose="02020603050405020304" pitchFamily="18" charset="0"/>
              </a:rPr>
              <a:t>, </a:t>
            </a:r>
            <a:r>
              <a:rPr lang="vi-VN" cap="none" dirty="0" err="1" smtClean="0">
                <a:latin typeface="Times New Roman" panose="02020603050405020304" pitchFamily="18" charset="0"/>
                <a:ea typeface="Tahoma" pitchFamily="34" charset="0"/>
                <a:cs typeface="Times New Roman" panose="02020603050405020304" pitchFamily="18" charset="0"/>
              </a:rPr>
              <a:t>aprobare</a:t>
            </a:r>
            <a:r>
              <a:rPr lang="vi-VN" cap="none" dirty="0" smtClean="0">
                <a:latin typeface="Times New Roman" panose="02020603050405020304" pitchFamily="18" charset="0"/>
                <a:ea typeface="Tahoma" pitchFamily="34" charset="0"/>
                <a:cs typeface="Times New Roman" panose="02020603050405020304" pitchFamily="18" charset="0"/>
              </a:rPr>
              <a:t> </a:t>
            </a:r>
            <a:r>
              <a:rPr lang="vi-VN" cap="none" dirty="0" err="1" smtClean="0">
                <a:latin typeface="Times New Roman" panose="02020603050405020304" pitchFamily="18" charset="0"/>
                <a:ea typeface="Tahoma" pitchFamily="34" charset="0"/>
                <a:cs typeface="Times New Roman" panose="02020603050405020304" pitchFamily="18" charset="0"/>
              </a:rPr>
              <a:t>şi</a:t>
            </a:r>
            <a:r>
              <a:rPr lang="vi-VN" cap="none" dirty="0" smtClean="0">
                <a:latin typeface="Times New Roman" panose="02020603050405020304" pitchFamily="18" charset="0"/>
                <a:ea typeface="Tahoma" pitchFamily="34" charset="0"/>
                <a:cs typeface="Times New Roman" panose="02020603050405020304" pitchFamily="18" charset="0"/>
              </a:rPr>
              <a:t> </a:t>
            </a:r>
            <a:r>
              <a:rPr lang="vi-VN" cap="none" dirty="0" err="1" smtClean="0">
                <a:latin typeface="Times New Roman" panose="02020603050405020304" pitchFamily="18" charset="0"/>
                <a:ea typeface="Tahoma" pitchFamily="34" charset="0"/>
                <a:cs typeface="Times New Roman" panose="02020603050405020304" pitchFamily="18" charset="0"/>
              </a:rPr>
              <a:t>aplicare</a:t>
            </a:r>
            <a:r>
              <a:rPr lang="vi-VN" cap="none" dirty="0" smtClean="0">
                <a:latin typeface="Times New Roman" panose="02020603050405020304" pitchFamily="18" charset="0"/>
                <a:ea typeface="Tahoma" pitchFamily="34" charset="0"/>
                <a:cs typeface="Times New Roman" panose="02020603050405020304" pitchFamily="18" charset="0"/>
              </a:rPr>
              <a:t> a </a:t>
            </a:r>
            <a:r>
              <a:rPr lang="vi-VN" cap="none" dirty="0" err="1" smtClean="0">
                <a:latin typeface="Times New Roman" panose="02020603050405020304" pitchFamily="18" charset="0"/>
                <a:ea typeface="Tahoma" pitchFamily="34" charset="0"/>
                <a:cs typeface="Times New Roman" panose="02020603050405020304" pitchFamily="18" charset="0"/>
              </a:rPr>
              <a:t>tarifelor</a:t>
            </a:r>
            <a:r>
              <a:rPr lang="vi-VN" cap="none" dirty="0" smtClean="0">
                <a:latin typeface="Times New Roman" panose="02020603050405020304" pitchFamily="18" charset="0"/>
                <a:ea typeface="Tahoma" pitchFamily="34" charset="0"/>
                <a:cs typeface="Times New Roman" panose="02020603050405020304" pitchFamily="18" charset="0"/>
              </a:rPr>
              <a:t> la </a:t>
            </a:r>
            <a:r>
              <a:rPr lang="vi-VN" cap="none" dirty="0" err="1" smtClean="0">
                <a:latin typeface="Times New Roman" panose="02020603050405020304" pitchFamily="18" charset="0"/>
                <a:ea typeface="Tahoma" pitchFamily="34" charset="0"/>
                <a:cs typeface="Times New Roman" panose="02020603050405020304" pitchFamily="18" charset="0"/>
              </a:rPr>
              <a:t>serviciile</a:t>
            </a:r>
            <a:r>
              <a:rPr lang="vi-VN" cap="none" dirty="0" smtClean="0">
                <a:latin typeface="Times New Roman" panose="02020603050405020304" pitchFamily="18" charset="0"/>
                <a:ea typeface="Tahoma" pitchFamily="34" charset="0"/>
                <a:cs typeface="Times New Roman" panose="02020603050405020304" pitchFamily="18" charset="0"/>
              </a:rPr>
              <a:t> </a:t>
            </a:r>
            <a:r>
              <a:rPr lang="vi-VN" cap="none" dirty="0" err="1" smtClean="0">
                <a:latin typeface="Times New Roman" panose="02020603050405020304" pitchFamily="18" charset="0"/>
                <a:ea typeface="Tahoma" pitchFamily="34" charset="0"/>
                <a:cs typeface="Times New Roman" panose="02020603050405020304" pitchFamily="18" charset="0"/>
              </a:rPr>
              <a:t>auxiliare</a:t>
            </a:r>
            <a:r>
              <a:rPr lang="vi-VN" cap="none" dirty="0" smtClean="0">
                <a:latin typeface="Times New Roman" panose="02020603050405020304" pitchFamily="18" charset="0"/>
                <a:ea typeface="Tahoma" pitchFamily="34" charset="0"/>
                <a:cs typeface="Times New Roman" panose="02020603050405020304" pitchFamily="18" charset="0"/>
              </a:rPr>
              <a:t> </a:t>
            </a:r>
            <a:r>
              <a:rPr lang="vi-VN" cap="none" dirty="0" err="1" smtClean="0">
                <a:latin typeface="Times New Roman" panose="02020603050405020304" pitchFamily="18" charset="0"/>
                <a:ea typeface="Tahoma" pitchFamily="34" charset="0"/>
                <a:cs typeface="Times New Roman" panose="02020603050405020304" pitchFamily="18" charset="0"/>
              </a:rPr>
              <a:t>furnizate</a:t>
            </a:r>
            <a:r>
              <a:rPr lang="vi-VN" cap="none" dirty="0" smtClean="0">
                <a:latin typeface="Times New Roman" panose="02020603050405020304" pitchFamily="18" charset="0"/>
                <a:ea typeface="Tahoma" pitchFamily="34" charset="0"/>
                <a:cs typeface="Times New Roman" panose="02020603050405020304" pitchFamily="18" charset="0"/>
              </a:rPr>
              <a:t> de </a:t>
            </a:r>
            <a:r>
              <a:rPr lang="vi-VN" cap="none" dirty="0" err="1" smtClean="0">
                <a:latin typeface="Times New Roman" panose="02020603050405020304" pitchFamily="18" charset="0"/>
                <a:ea typeface="Tahoma" pitchFamily="34" charset="0"/>
                <a:cs typeface="Times New Roman" panose="02020603050405020304" pitchFamily="18" charset="0"/>
              </a:rPr>
              <a:t>către</a:t>
            </a:r>
            <a:r>
              <a:rPr lang="vi-VN" cap="none" dirty="0" smtClean="0">
                <a:latin typeface="Times New Roman" panose="02020603050405020304" pitchFamily="18" charset="0"/>
                <a:ea typeface="Tahoma" pitchFamily="34" charset="0"/>
                <a:cs typeface="Times New Roman" panose="02020603050405020304" pitchFamily="18" charset="0"/>
              </a:rPr>
              <a:t> </a:t>
            </a:r>
            <a:r>
              <a:rPr lang="vi-VN" cap="none" dirty="0" err="1" smtClean="0">
                <a:latin typeface="Times New Roman" panose="02020603050405020304" pitchFamily="18" charset="0"/>
                <a:ea typeface="Tahoma" pitchFamily="34" charset="0"/>
                <a:cs typeface="Times New Roman" panose="02020603050405020304" pitchFamily="18" charset="0"/>
              </a:rPr>
              <a:t>operatori</a:t>
            </a:r>
            <a:r>
              <a:rPr lang="en-US" cap="none" dirty="0" smtClean="0">
                <a:latin typeface="Times New Roman" panose="02020603050405020304" pitchFamily="18" charset="0"/>
                <a:ea typeface="Tahoma" pitchFamily="34" charset="0"/>
                <a:cs typeface="Times New Roman" panose="02020603050405020304" pitchFamily="18" charset="0"/>
              </a:rPr>
              <a:t> </a:t>
            </a:r>
            <a:r>
              <a:rPr lang="ro-RO" cap="none" dirty="0" smtClean="0">
                <a:latin typeface="Times New Roman" panose="02020603050405020304" pitchFamily="18" charset="0"/>
                <a:ea typeface="Tahoma" pitchFamily="34" charset="0"/>
                <a:cs typeface="Times New Roman" panose="02020603050405020304" pitchFamily="18" charset="0"/>
              </a:rPr>
              <a:t>(</a:t>
            </a:r>
            <a:r>
              <a:rPr lang="ro-RO" i="1" cap="none" dirty="0" smtClean="0">
                <a:latin typeface="Times New Roman" panose="02020603050405020304" pitchFamily="18" charset="0"/>
                <a:ea typeface="Tahoma" pitchFamily="34" charset="0"/>
                <a:cs typeface="Times New Roman" panose="02020603050405020304" pitchFamily="18" charset="0"/>
              </a:rPr>
              <a:t>nr.270/2015 din 16.12.2015   M.O. Nr.55-58/385 din 11.03.2016</a:t>
            </a:r>
            <a:r>
              <a:rPr lang="ro-RO" cap="none" dirty="0" smtClean="0">
                <a:latin typeface="Times New Roman" panose="02020603050405020304" pitchFamily="18" charset="0"/>
                <a:ea typeface="Tahoma" pitchFamily="34" charset="0"/>
                <a:cs typeface="Times New Roman" panose="02020603050405020304" pitchFamily="18" charset="0"/>
              </a:rPr>
              <a:t>);</a:t>
            </a:r>
            <a:r>
              <a:rPr lang="vi-VN" cap="none" dirty="0" smtClean="0">
                <a:latin typeface="Times New Roman" panose="02020603050405020304" pitchFamily="18" charset="0"/>
                <a:ea typeface="Tahoma" pitchFamily="34" charset="0"/>
                <a:cs typeface="Times New Roman" panose="02020603050405020304" pitchFamily="18" charset="0"/>
              </a:rPr>
              <a:t>  </a:t>
            </a:r>
            <a:endParaRPr lang="ro-RO" cap="none" dirty="0" smtClean="0">
              <a:latin typeface="Times New Roman" panose="02020603050405020304" pitchFamily="18" charset="0"/>
              <a:ea typeface="Tahoma" pitchFamily="34" charset="0"/>
              <a:cs typeface="Times New Roman" panose="02020603050405020304" pitchFamily="18" charset="0"/>
            </a:endParaRPr>
          </a:p>
          <a:p>
            <a:pPr>
              <a:lnSpc>
                <a:spcPts val="2000"/>
              </a:lnSpc>
              <a:spcBef>
                <a:spcPts val="600"/>
              </a:spcBef>
              <a:spcAft>
                <a:spcPts val="600"/>
              </a:spcAft>
              <a:buClrTx/>
              <a:buFont typeface="Wingdings" panose="05000000000000000000" pitchFamily="2" charset="2"/>
              <a:buChar char="Ø"/>
            </a:pPr>
            <a:r>
              <a:rPr lang="ro-RO" cap="none" dirty="0" smtClean="0">
                <a:latin typeface="Times New Roman" panose="02020603050405020304" pitchFamily="18" charset="0"/>
                <a:ea typeface="Tahoma" pitchFamily="34" charset="0"/>
                <a:cs typeface="Times New Roman" panose="02020603050405020304" pitchFamily="18" charset="0"/>
              </a:rPr>
              <a:t>Regulamentul privind procedurile de prezentare și de examinare a cererilor titularilor de licențe privind prețurile și tarifele reglementate (</a:t>
            </a:r>
            <a:r>
              <a:rPr lang="ro-RO" i="1" cap="none" dirty="0" smtClean="0">
                <a:latin typeface="Times New Roman" panose="02020603050405020304" pitchFamily="18" charset="0"/>
                <a:ea typeface="Tahoma" pitchFamily="34" charset="0"/>
                <a:cs typeface="Times New Roman" panose="02020603050405020304" pitchFamily="18" charset="0"/>
              </a:rPr>
              <a:t>nr.286 din 17.10.2018   M.O. Nr.430-439/1692 din 23.11.2018</a:t>
            </a:r>
            <a:r>
              <a:rPr lang="ro-RO" cap="none" dirty="0" smtClean="0">
                <a:latin typeface="Times New Roman" panose="02020603050405020304" pitchFamily="18" charset="0"/>
                <a:ea typeface="Tahoma" pitchFamily="34" charset="0"/>
                <a:cs typeface="Times New Roman" panose="02020603050405020304" pitchFamily="18" charset="0"/>
              </a:rPr>
              <a:t>).</a:t>
            </a:r>
            <a:endParaRPr lang="en-GB" sz="2400" b="1"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46746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100" y="618517"/>
            <a:ext cx="9335126" cy="1195043"/>
          </a:xfrm>
        </p:spPr>
        <p:txBody>
          <a:bodyPr/>
          <a:lstStyle/>
          <a:p>
            <a:r>
              <a:rPr lang="en-US" cap="none" dirty="0" err="1" smtClean="0">
                <a:latin typeface="Times New Roman" panose="02020603050405020304" pitchFamily="18" charset="0"/>
                <a:cs typeface="Times New Roman" panose="02020603050405020304" pitchFamily="18" charset="0"/>
              </a:rPr>
              <a:t>Tabelele</a:t>
            </a:r>
            <a:r>
              <a:rPr lang="en-US" cap="none" dirty="0" smtClean="0">
                <a:latin typeface="Times New Roman" panose="02020603050405020304" pitchFamily="18" charset="0"/>
                <a:cs typeface="Times New Roman" panose="02020603050405020304" pitchFamily="18" charset="0"/>
              </a:rPr>
              <a:t> de </a:t>
            </a:r>
            <a:r>
              <a:rPr lang="en-US" cap="none" dirty="0" err="1" smtClean="0">
                <a:latin typeface="Times New Roman" panose="02020603050405020304" pitchFamily="18" charset="0"/>
                <a:cs typeface="Times New Roman" panose="02020603050405020304" pitchFamily="18" charset="0"/>
              </a:rPr>
              <a:t>determinare</a:t>
            </a:r>
            <a:r>
              <a:rPr lang="en-US" cap="none" dirty="0" smtClean="0">
                <a:latin typeface="Times New Roman" panose="02020603050405020304" pitchFamily="18" charset="0"/>
                <a:cs typeface="Times New Roman" panose="02020603050405020304" pitchFamily="18" charset="0"/>
              </a:rPr>
              <a:t> a </a:t>
            </a:r>
            <a:r>
              <a:rPr lang="en-US" cap="none" dirty="0" err="1" smtClean="0">
                <a:latin typeface="Times New Roman" panose="02020603050405020304" pitchFamily="18" charset="0"/>
                <a:cs typeface="Times New Roman" panose="02020603050405020304" pitchFamily="18" charset="0"/>
              </a:rPr>
              <a:t>tarifelor</a:t>
            </a:r>
            <a:r>
              <a:rPr lang="en-US" cap="none" dirty="0" smtClean="0">
                <a:latin typeface="Times New Roman" panose="02020603050405020304" pitchFamily="18" charset="0"/>
                <a:cs typeface="Times New Roman" panose="02020603050405020304" pitchFamily="18" charset="0"/>
              </a:rPr>
              <a:t> la </a:t>
            </a:r>
            <a:r>
              <a:rPr lang="en-US" cap="none" dirty="0" err="1" smtClean="0">
                <a:latin typeface="Times New Roman" panose="02020603050405020304" pitchFamily="18" charset="0"/>
                <a:cs typeface="Times New Roman" panose="02020603050405020304" pitchFamily="18" charset="0"/>
              </a:rPr>
              <a:t>serviciile</a:t>
            </a:r>
            <a:r>
              <a:rPr lang="en-US" cap="none" dirty="0" smtClean="0">
                <a:latin typeface="Times New Roman" panose="02020603050405020304" pitchFamily="18" charset="0"/>
                <a:cs typeface="Times New Roman" panose="02020603050405020304" pitchFamily="18" charset="0"/>
              </a:rPr>
              <a:t> </a:t>
            </a:r>
            <a:r>
              <a:rPr lang="en-US" cap="none" dirty="0" err="1" smtClean="0">
                <a:latin typeface="Times New Roman" panose="02020603050405020304" pitchFamily="18" charset="0"/>
                <a:cs typeface="Times New Roman" panose="02020603050405020304" pitchFamily="18" charset="0"/>
              </a:rPr>
              <a:t>auxiliare</a:t>
            </a:r>
            <a:r>
              <a:rPr lang="en-US" cap="none" dirty="0" smtClean="0">
                <a:latin typeface="Times New Roman" panose="02020603050405020304" pitchFamily="18" charset="0"/>
                <a:cs typeface="Times New Roman" panose="02020603050405020304" pitchFamily="18" charset="0"/>
              </a:rPr>
              <a:t> </a:t>
            </a:r>
            <a:endParaRPr lang="ro-RO" cap="none" dirty="0">
              <a:latin typeface="Times New Roman" panose="02020603050405020304" pitchFamily="18" charset="0"/>
              <a:cs typeface="Times New Roman" panose="02020603050405020304" pitchFamily="18" charset="0"/>
            </a:endParaRPr>
          </a:p>
        </p:txBody>
      </p:sp>
      <p:sp>
        <p:nvSpPr>
          <p:cNvPr id="8" name="Rectangle 3"/>
          <p:cNvSpPr>
            <a:spLocks noChangeArrowheads="1"/>
          </p:cNvSpPr>
          <p:nvPr/>
        </p:nvSpPr>
        <p:spPr bwMode="auto">
          <a:xfrm>
            <a:off x="-1" y="90100"/>
            <a:ext cx="1513898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o-R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t>
            </a:r>
            <a:endParaRPr kumimoji="0" lang="ru-RU" altLang="ro-RO" sz="1800" b="0" i="0" u="none" strike="noStrike" cap="none" normalizeH="0" baseline="0" smtClean="0">
              <a:ln>
                <a:noFill/>
              </a:ln>
              <a:solidFill>
                <a:schemeClr val="tx1"/>
              </a:solidFill>
              <a:effectLst/>
              <a:latin typeface="Arial" panose="020B0604020202020204" pitchFamily="34" charset="0"/>
            </a:endParaRPr>
          </a:p>
        </p:txBody>
      </p:sp>
      <p:sp>
        <p:nvSpPr>
          <p:cNvPr id="5"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o-RO"/>
          </a:p>
        </p:txBody>
      </p:sp>
      <p:pic>
        <p:nvPicPr>
          <p:cNvPr id="9" name="Content Placeholder 8"/>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104901" y="1729741"/>
            <a:ext cx="10546080" cy="4061460"/>
          </a:xfrm>
        </p:spPr>
      </p:pic>
    </p:spTree>
    <p:extLst>
      <p:ext uri="{BB962C8B-B14F-4D97-AF65-F5344CB8AC3E}">
        <p14:creationId xmlns:p14="http://schemas.microsoft.com/office/powerpoint/2010/main" val="1174908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100" y="618517"/>
            <a:ext cx="9335126" cy="1195043"/>
          </a:xfrm>
        </p:spPr>
        <p:txBody>
          <a:bodyPr/>
          <a:lstStyle/>
          <a:p>
            <a:r>
              <a:rPr lang="en-US" cap="none" dirty="0" err="1" smtClean="0">
                <a:latin typeface="Times New Roman" panose="02020603050405020304" pitchFamily="18" charset="0"/>
                <a:cs typeface="Times New Roman" panose="02020603050405020304" pitchFamily="18" charset="0"/>
              </a:rPr>
              <a:t>Tabelele</a:t>
            </a:r>
            <a:r>
              <a:rPr lang="en-US" cap="none" dirty="0" smtClean="0">
                <a:latin typeface="Times New Roman" panose="02020603050405020304" pitchFamily="18" charset="0"/>
                <a:cs typeface="Times New Roman" panose="02020603050405020304" pitchFamily="18" charset="0"/>
              </a:rPr>
              <a:t> de </a:t>
            </a:r>
            <a:r>
              <a:rPr lang="en-US" cap="none" dirty="0" err="1" smtClean="0">
                <a:latin typeface="Times New Roman" panose="02020603050405020304" pitchFamily="18" charset="0"/>
                <a:cs typeface="Times New Roman" panose="02020603050405020304" pitchFamily="18" charset="0"/>
              </a:rPr>
              <a:t>determinare</a:t>
            </a:r>
            <a:r>
              <a:rPr lang="en-US" cap="none" dirty="0" smtClean="0">
                <a:latin typeface="Times New Roman" panose="02020603050405020304" pitchFamily="18" charset="0"/>
                <a:cs typeface="Times New Roman" panose="02020603050405020304" pitchFamily="18" charset="0"/>
              </a:rPr>
              <a:t> a </a:t>
            </a:r>
            <a:r>
              <a:rPr lang="en-US" cap="none" dirty="0" err="1" smtClean="0">
                <a:latin typeface="Times New Roman" panose="02020603050405020304" pitchFamily="18" charset="0"/>
                <a:cs typeface="Times New Roman" panose="02020603050405020304" pitchFamily="18" charset="0"/>
              </a:rPr>
              <a:t>tarifelor</a:t>
            </a:r>
            <a:r>
              <a:rPr lang="en-US" cap="none" dirty="0" smtClean="0">
                <a:latin typeface="Times New Roman" panose="02020603050405020304" pitchFamily="18" charset="0"/>
                <a:cs typeface="Times New Roman" panose="02020603050405020304" pitchFamily="18" charset="0"/>
              </a:rPr>
              <a:t> la </a:t>
            </a:r>
            <a:r>
              <a:rPr lang="en-US" cap="none" dirty="0" err="1" smtClean="0">
                <a:latin typeface="Times New Roman" panose="02020603050405020304" pitchFamily="18" charset="0"/>
                <a:cs typeface="Times New Roman" panose="02020603050405020304" pitchFamily="18" charset="0"/>
              </a:rPr>
              <a:t>serviciile</a:t>
            </a:r>
            <a:r>
              <a:rPr lang="en-US" cap="none" dirty="0" smtClean="0">
                <a:latin typeface="Times New Roman" panose="02020603050405020304" pitchFamily="18" charset="0"/>
                <a:cs typeface="Times New Roman" panose="02020603050405020304" pitchFamily="18" charset="0"/>
              </a:rPr>
              <a:t> </a:t>
            </a:r>
            <a:r>
              <a:rPr lang="en-US" cap="none" dirty="0" err="1" smtClean="0">
                <a:latin typeface="Times New Roman" panose="02020603050405020304" pitchFamily="18" charset="0"/>
                <a:cs typeface="Times New Roman" panose="02020603050405020304" pitchFamily="18" charset="0"/>
              </a:rPr>
              <a:t>auxiliare</a:t>
            </a:r>
            <a:r>
              <a:rPr lang="en-US" cap="none" dirty="0" smtClean="0">
                <a:latin typeface="Times New Roman" panose="02020603050405020304" pitchFamily="18" charset="0"/>
                <a:cs typeface="Times New Roman" panose="02020603050405020304" pitchFamily="18" charset="0"/>
              </a:rPr>
              <a:t> </a:t>
            </a:r>
            <a:endParaRPr lang="ro-RO" cap="none" dirty="0">
              <a:latin typeface="Times New Roman" panose="02020603050405020304" pitchFamily="18" charset="0"/>
              <a:cs typeface="Times New Roman" panose="02020603050405020304" pitchFamily="18" charset="0"/>
            </a:endParaRPr>
          </a:p>
        </p:txBody>
      </p:sp>
      <p:sp>
        <p:nvSpPr>
          <p:cNvPr id="8" name="Rectangle 3"/>
          <p:cNvSpPr>
            <a:spLocks noChangeArrowheads="1"/>
          </p:cNvSpPr>
          <p:nvPr/>
        </p:nvSpPr>
        <p:spPr bwMode="auto">
          <a:xfrm>
            <a:off x="-1" y="90100"/>
            <a:ext cx="1513898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o-R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t>
            </a:r>
            <a:endParaRPr kumimoji="0" lang="ru-RU" altLang="ro-RO" sz="1800" b="0" i="0" u="none" strike="noStrike" cap="none" normalizeH="0" baseline="0" smtClean="0">
              <a:ln>
                <a:noFill/>
              </a:ln>
              <a:solidFill>
                <a:schemeClr val="tx1"/>
              </a:solidFill>
              <a:effectLst/>
              <a:latin typeface="Arial" panose="020B0604020202020204" pitchFamily="34" charset="0"/>
            </a:endParaRPr>
          </a:p>
        </p:txBody>
      </p:sp>
      <p:pic>
        <p:nvPicPr>
          <p:cNvPr id="27" name="Content Placeholder 2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135380" y="1874521"/>
            <a:ext cx="10142845" cy="3916680"/>
          </a:xfrm>
        </p:spPr>
      </p:pic>
    </p:spTree>
    <p:extLst>
      <p:ext uri="{BB962C8B-B14F-4D97-AF65-F5344CB8AC3E}">
        <p14:creationId xmlns:p14="http://schemas.microsoft.com/office/powerpoint/2010/main" val="4079913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100" y="618517"/>
            <a:ext cx="9335126" cy="1195043"/>
          </a:xfrm>
        </p:spPr>
        <p:txBody>
          <a:bodyPr/>
          <a:lstStyle/>
          <a:p>
            <a:r>
              <a:rPr lang="en-US" cap="none" dirty="0" err="1" smtClean="0">
                <a:latin typeface="Times New Roman" panose="02020603050405020304" pitchFamily="18" charset="0"/>
                <a:cs typeface="Times New Roman" panose="02020603050405020304" pitchFamily="18" charset="0"/>
              </a:rPr>
              <a:t>Tabelele</a:t>
            </a:r>
            <a:r>
              <a:rPr lang="en-US" cap="none" dirty="0" smtClean="0">
                <a:latin typeface="Times New Roman" panose="02020603050405020304" pitchFamily="18" charset="0"/>
                <a:cs typeface="Times New Roman" panose="02020603050405020304" pitchFamily="18" charset="0"/>
              </a:rPr>
              <a:t> de </a:t>
            </a:r>
            <a:r>
              <a:rPr lang="en-US" cap="none" dirty="0" err="1" smtClean="0">
                <a:latin typeface="Times New Roman" panose="02020603050405020304" pitchFamily="18" charset="0"/>
                <a:cs typeface="Times New Roman" panose="02020603050405020304" pitchFamily="18" charset="0"/>
              </a:rPr>
              <a:t>determinare</a:t>
            </a:r>
            <a:r>
              <a:rPr lang="en-US" cap="none" dirty="0" smtClean="0">
                <a:latin typeface="Times New Roman" panose="02020603050405020304" pitchFamily="18" charset="0"/>
                <a:cs typeface="Times New Roman" panose="02020603050405020304" pitchFamily="18" charset="0"/>
              </a:rPr>
              <a:t> a </a:t>
            </a:r>
            <a:r>
              <a:rPr lang="en-US" cap="none" dirty="0" err="1" smtClean="0">
                <a:latin typeface="Times New Roman" panose="02020603050405020304" pitchFamily="18" charset="0"/>
                <a:cs typeface="Times New Roman" panose="02020603050405020304" pitchFamily="18" charset="0"/>
              </a:rPr>
              <a:t>tarifelor</a:t>
            </a:r>
            <a:r>
              <a:rPr lang="en-US" cap="none" dirty="0" smtClean="0">
                <a:latin typeface="Times New Roman" panose="02020603050405020304" pitchFamily="18" charset="0"/>
                <a:cs typeface="Times New Roman" panose="02020603050405020304" pitchFamily="18" charset="0"/>
              </a:rPr>
              <a:t> la </a:t>
            </a:r>
            <a:r>
              <a:rPr lang="en-US" cap="none" dirty="0" err="1" smtClean="0">
                <a:latin typeface="Times New Roman" panose="02020603050405020304" pitchFamily="18" charset="0"/>
                <a:cs typeface="Times New Roman" panose="02020603050405020304" pitchFamily="18" charset="0"/>
              </a:rPr>
              <a:t>serviciile</a:t>
            </a:r>
            <a:r>
              <a:rPr lang="en-US" cap="none" dirty="0" smtClean="0">
                <a:latin typeface="Times New Roman" panose="02020603050405020304" pitchFamily="18" charset="0"/>
                <a:cs typeface="Times New Roman" panose="02020603050405020304" pitchFamily="18" charset="0"/>
              </a:rPr>
              <a:t> </a:t>
            </a:r>
            <a:r>
              <a:rPr lang="en-US" cap="none" dirty="0" err="1" smtClean="0">
                <a:latin typeface="Times New Roman" panose="02020603050405020304" pitchFamily="18" charset="0"/>
                <a:cs typeface="Times New Roman" panose="02020603050405020304" pitchFamily="18" charset="0"/>
              </a:rPr>
              <a:t>auxiliare</a:t>
            </a:r>
            <a:r>
              <a:rPr lang="en-US" cap="none" dirty="0" smtClean="0">
                <a:latin typeface="Times New Roman" panose="02020603050405020304" pitchFamily="18" charset="0"/>
                <a:cs typeface="Times New Roman" panose="02020603050405020304" pitchFamily="18" charset="0"/>
              </a:rPr>
              <a:t> </a:t>
            </a:r>
            <a:endParaRPr lang="ro-RO" cap="none" dirty="0">
              <a:latin typeface="Times New Roman" panose="02020603050405020304" pitchFamily="18" charset="0"/>
              <a:cs typeface="Times New Roman" panose="02020603050405020304" pitchFamily="18" charset="0"/>
            </a:endParaRPr>
          </a:p>
        </p:txBody>
      </p:sp>
      <p:sp>
        <p:nvSpPr>
          <p:cNvPr id="8" name="Rectangle 3"/>
          <p:cNvSpPr>
            <a:spLocks noChangeArrowheads="1"/>
          </p:cNvSpPr>
          <p:nvPr/>
        </p:nvSpPr>
        <p:spPr bwMode="auto">
          <a:xfrm>
            <a:off x="-1" y="90100"/>
            <a:ext cx="1513898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o-R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t>
            </a:r>
            <a:endParaRPr kumimoji="0" lang="ru-RU" altLang="ro-RO" sz="1800" b="0" i="0" u="none" strike="noStrike" cap="none" normalizeH="0" baseline="0" smtClean="0">
              <a:ln>
                <a:noFill/>
              </a:ln>
              <a:solidFill>
                <a:schemeClr val="tx1"/>
              </a:solidFill>
              <a:effectLst/>
              <a:latin typeface="Arial" panose="020B0604020202020204" pitchFamily="34" charset="0"/>
            </a:endParaRPr>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91540" y="1973581"/>
            <a:ext cx="10386686" cy="4694662"/>
          </a:xfrm>
        </p:spPr>
      </p:pic>
    </p:spTree>
    <p:extLst>
      <p:ext uri="{BB962C8B-B14F-4D97-AF65-F5344CB8AC3E}">
        <p14:creationId xmlns:p14="http://schemas.microsoft.com/office/powerpoint/2010/main" val="101632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4940" y="618517"/>
            <a:ext cx="9853286" cy="1111223"/>
          </a:xfrm>
        </p:spPr>
        <p:txBody>
          <a:bodyPr>
            <a:normAutofit fontScale="90000"/>
          </a:bodyPr>
          <a:lstStyle/>
          <a:p>
            <a:r>
              <a:rPr lang="ro-RO" b="1" cap="none" dirty="0" smtClean="0">
                <a:latin typeface="Times New Roman" pitchFamily="18" charset="0"/>
                <a:cs typeface="Times New Roman" pitchFamily="18" charset="0"/>
              </a:rPr>
              <a:t>Depunerea cererii privind avizarea/aprobarea cheltuielilor de bază, a tarifelor </a:t>
            </a:r>
            <a:r>
              <a:rPr lang="ro-RO" b="1" dirty="0">
                <a:latin typeface="Times New Roman" pitchFamily="18" charset="0"/>
                <a:cs typeface="Times New Roman" pitchFamily="18" charset="0"/>
              </a:rPr>
              <a:t/>
            </a:r>
            <a:br>
              <a:rPr lang="ro-RO" b="1" dirty="0">
                <a:latin typeface="Times New Roman" pitchFamily="18" charset="0"/>
                <a:cs typeface="Times New Roman" pitchFamily="18" charset="0"/>
              </a:rPr>
            </a:br>
            <a:endParaRPr lang="ro-RO" dirty="0"/>
          </a:p>
        </p:txBody>
      </p:sp>
      <p:sp>
        <p:nvSpPr>
          <p:cNvPr id="3" name="Content Placeholder 2"/>
          <p:cNvSpPr>
            <a:spLocks noGrp="1"/>
          </p:cNvSpPr>
          <p:nvPr>
            <p:ph sz="quarter" idx="13"/>
          </p:nvPr>
        </p:nvSpPr>
        <p:spPr>
          <a:xfrm>
            <a:off x="1546234" y="1485900"/>
            <a:ext cx="10363826" cy="2631628"/>
          </a:xfrm>
        </p:spPr>
        <p:txBody>
          <a:bodyPr>
            <a:normAutofit/>
          </a:bodyPr>
          <a:lstStyle/>
          <a:p>
            <a:pPr marL="0" indent="0" algn="just">
              <a:lnSpc>
                <a:spcPct val="100000"/>
              </a:lnSpc>
              <a:spcBef>
                <a:spcPts val="200"/>
              </a:spcBef>
              <a:buNone/>
            </a:pPr>
            <a:r>
              <a:rPr lang="ro-RO" cap="none" dirty="0" smtClean="0">
                <a:latin typeface="Times New Roman" pitchFamily="18" charset="0"/>
                <a:cs typeface="Times New Roman" pitchFamily="18" charset="0"/>
              </a:rPr>
              <a:t>Titularii de </a:t>
            </a:r>
            <a:r>
              <a:rPr lang="ro-RO" cap="none" dirty="0" err="1" smtClean="0">
                <a:latin typeface="Times New Roman" pitchFamily="18" charset="0"/>
                <a:cs typeface="Times New Roman" pitchFamily="18" charset="0"/>
              </a:rPr>
              <a:t>licenţe</a:t>
            </a:r>
            <a:r>
              <a:rPr lang="ro-RO" cap="none" dirty="0" smtClean="0">
                <a:latin typeface="Times New Roman" pitchFamily="18" charset="0"/>
                <a:cs typeface="Times New Roman" pitchFamily="18" charset="0"/>
              </a:rPr>
              <a:t> depun spre examinare la </a:t>
            </a:r>
            <a:r>
              <a:rPr lang="ro-RO" cap="none" dirty="0" err="1" smtClean="0">
                <a:latin typeface="Times New Roman" pitchFamily="18" charset="0"/>
                <a:cs typeface="Times New Roman" pitchFamily="18" charset="0"/>
              </a:rPr>
              <a:t>agenţie</a:t>
            </a:r>
            <a:r>
              <a:rPr lang="ro-RO" cap="none" dirty="0" smtClean="0">
                <a:latin typeface="Times New Roman" pitchFamily="18" charset="0"/>
                <a:cs typeface="Times New Roman" pitchFamily="18" charset="0"/>
              </a:rPr>
              <a:t> cererea privind aprobarea cheltuielilor de bază </a:t>
            </a:r>
            <a:r>
              <a:rPr lang="ro-RO" cap="none" dirty="0" err="1" smtClean="0">
                <a:latin typeface="Times New Roman" pitchFamily="18" charset="0"/>
                <a:cs typeface="Times New Roman" pitchFamily="18" charset="0"/>
              </a:rPr>
              <a:t>şi</a:t>
            </a:r>
            <a:r>
              <a:rPr lang="ro-RO" cap="none" dirty="0" smtClean="0">
                <a:latin typeface="Times New Roman" pitchFamily="18" charset="0"/>
                <a:cs typeface="Times New Roman" pitchFamily="18" charset="0"/>
              </a:rPr>
              <a:t>/sau tarifelor în conformitate cu prevederile metodologiilor în vigoare </a:t>
            </a:r>
            <a:r>
              <a:rPr lang="ro-RO" cap="none" dirty="0" err="1" smtClean="0">
                <a:latin typeface="Times New Roman" pitchFamily="18" charset="0"/>
                <a:cs typeface="Times New Roman" pitchFamily="18" charset="0"/>
              </a:rPr>
              <a:t>şi</a:t>
            </a:r>
            <a:r>
              <a:rPr lang="ro-RO" cap="none" dirty="0" smtClean="0">
                <a:latin typeface="Times New Roman" pitchFamily="18" charset="0"/>
                <a:cs typeface="Times New Roman" pitchFamily="18" charset="0"/>
              </a:rPr>
              <a:t> în conformitate cu </a:t>
            </a:r>
            <a:r>
              <a:rPr lang="ro-RO" b="1" i="1" cap="none" dirty="0" smtClean="0">
                <a:latin typeface="Times New Roman" pitchFamily="18" charset="0"/>
                <a:cs typeface="Times New Roman" pitchFamily="18" charset="0"/>
              </a:rPr>
              <a:t>regulamentul privind procedurile de prezentare și de examinare a cererilor titularilor de licențe privind prețurile și tarifele reglementate aprobat prin hotărârea ANRE nr.286/2018 din 17 octombrie 2018. </a:t>
            </a:r>
          </a:p>
          <a:p>
            <a:pPr marL="0" indent="0" algn="just">
              <a:lnSpc>
                <a:spcPct val="100000"/>
              </a:lnSpc>
              <a:spcBef>
                <a:spcPts val="200"/>
              </a:spcBef>
              <a:buNone/>
            </a:pPr>
            <a:r>
              <a:rPr lang="pt-BR" b="1" cap="none" dirty="0" err="1" smtClean="0">
                <a:latin typeface="Times New Roman" pitchFamily="18" charset="0"/>
                <a:cs typeface="Times New Roman" pitchFamily="18" charset="0"/>
              </a:rPr>
              <a:t>Cererea</a:t>
            </a:r>
            <a:r>
              <a:rPr lang="pt-BR" b="1" cap="none" dirty="0" smtClean="0">
                <a:latin typeface="Times New Roman" pitchFamily="18" charset="0"/>
                <a:cs typeface="Times New Roman" pitchFamily="18" charset="0"/>
              </a:rPr>
              <a:t> se </a:t>
            </a:r>
            <a:r>
              <a:rPr lang="pt-BR" b="1" cap="none" dirty="0" err="1" smtClean="0">
                <a:latin typeface="Times New Roman" pitchFamily="18" charset="0"/>
                <a:cs typeface="Times New Roman" pitchFamily="18" charset="0"/>
              </a:rPr>
              <a:t>acceptă</a:t>
            </a:r>
            <a:r>
              <a:rPr lang="pt-BR" b="1" cap="none" dirty="0" smtClean="0">
                <a:latin typeface="Times New Roman" pitchFamily="18" charset="0"/>
                <a:cs typeface="Times New Roman" pitchFamily="18" charset="0"/>
              </a:rPr>
              <a:t> </a:t>
            </a:r>
            <a:r>
              <a:rPr lang="pt-BR" b="1" cap="none" dirty="0" err="1" smtClean="0">
                <a:latin typeface="Times New Roman" pitchFamily="18" charset="0"/>
                <a:cs typeface="Times New Roman" pitchFamily="18" charset="0"/>
              </a:rPr>
              <a:t>spre</a:t>
            </a:r>
            <a:r>
              <a:rPr lang="pt-BR" b="1" cap="none" dirty="0" smtClean="0">
                <a:latin typeface="Times New Roman" pitchFamily="18" charset="0"/>
                <a:cs typeface="Times New Roman" pitchFamily="18" charset="0"/>
              </a:rPr>
              <a:t> </a:t>
            </a:r>
            <a:r>
              <a:rPr lang="pt-BR" b="1" cap="none" dirty="0" err="1" smtClean="0">
                <a:latin typeface="Times New Roman" pitchFamily="18" charset="0"/>
                <a:cs typeface="Times New Roman" pitchFamily="18" charset="0"/>
              </a:rPr>
              <a:t>examinare</a:t>
            </a:r>
            <a:r>
              <a:rPr lang="pt-BR" b="1" cap="none" dirty="0" smtClean="0">
                <a:latin typeface="Times New Roman" pitchFamily="18" charset="0"/>
                <a:cs typeface="Times New Roman" pitchFamily="18" charset="0"/>
              </a:rPr>
              <a:t> </a:t>
            </a:r>
            <a:r>
              <a:rPr lang="pt-BR" b="1" cap="none" dirty="0" err="1" smtClean="0">
                <a:latin typeface="Times New Roman" pitchFamily="18" charset="0"/>
                <a:cs typeface="Times New Roman" pitchFamily="18" charset="0"/>
              </a:rPr>
              <a:t>dacă</a:t>
            </a:r>
            <a:r>
              <a:rPr lang="pt-BR" b="1" cap="none" dirty="0" smtClean="0">
                <a:latin typeface="Times New Roman" pitchFamily="18" charset="0"/>
                <a:cs typeface="Times New Roman" pitchFamily="18" charset="0"/>
              </a:rPr>
              <a:t> </a:t>
            </a:r>
            <a:r>
              <a:rPr lang="pt-BR" b="1" cap="none" dirty="0" err="1" smtClean="0">
                <a:latin typeface="Times New Roman" pitchFamily="18" charset="0"/>
                <a:cs typeface="Times New Roman" pitchFamily="18" charset="0"/>
              </a:rPr>
              <a:t>aceasta</a:t>
            </a:r>
            <a:r>
              <a:rPr lang="pt-BR" b="1" cap="none" dirty="0" smtClean="0">
                <a:latin typeface="Times New Roman" pitchFamily="18" charset="0"/>
                <a:cs typeface="Times New Roman" pitchFamily="18" charset="0"/>
              </a:rPr>
              <a:t> </a:t>
            </a:r>
            <a:r>
              <a:rPr lang="pt-BR" b="1" cap="none" dirty="0" err="1" smtClean="0">
                <a:latin typeface="Times New Roman" pitchFamily="18" charset="0"/>
                <a:cs typeface="Times New Roman" pitchFamily="18" charset="0"/>
              </a:rPr>
              <a:t>cuprinde</a:t>
            </a:r>
            <a:r>
              <a:rPr lang="pt-BR" b="1" cap="none" dirty="0" smtClean="0">
                <a:latin typeface="Times New Roman" pitchFamily="18" charset="0"/>
                <a:cs typeface="Times New Roman" pitchFamily="18" charset="0"/>
              </a:rPr>
              <a:t> </a:t>
            </a:r>
            <a:r>
              <a:rPr lang="pt-BR" b="1" cap="none" dirty="0" err="1" smtClean="0">
                <a:latin typeface="Times New Roman" pitchFamily="18" charset="0"/>
                <a:cs typeface="Times New Roman" pitchFamily="18" charset="0"/>
              </a:rPr>
              <a:t>următoarele</a:t>
            </a:r>
            <a:r>
              <a:rPr lang="ro-RO" b="1" cap="none" dirty="0" smtClean="0">
                <a:latin typeface="Times New Roman" pitchFamily="18" charset="0"/>
                <a:cs typeface="Times New Roman" pitchFamily="18" charset="0"/>
              </a:rPr>
              <a:t>:</a:t>
            </a:r>
          </a:p>
          <a:p>
            <a:pPr marL="0" indent="0">
              <a:buNone/>
            </a:pPr>
            <a:endParaRPr lang="ro-RO" cap="none" dirty="0"/>
          </a:p>
        </p:txBody>
      </p:sp>
      <p:graphicFrame>
        <p:nvGraphicFramePr>
          <p:cNvPr id="4" name="Diagram 3"/>
          <p:cNvGraphicFramePr/>
          <p:nvPr>
            <p:extLst>
              <p:ext uri="{D42A27DB-BD31-4B8C-83A1-F6EECF244321}">
                <p14:modId xmlns:p14="http://schemas.microsoft.com/office/powerpoint/2010/main" val="2173160648"/>
              </p:ext>
            </p:extLst>
          </p:nvPr>
        </p:nvGraphicFramePr>
        <p:xfrm>
          <a:off x="1835577" y="3516284"/>
          <a:ext cx="8316989" cy="32750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1840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150" y="2256817"/>
            <a:ext cx="10364451" cy="1596177"/>
          </a:xfrm>
        </p:spPr>
        <p:txBody>
          <a:bodyPr/>
          <a:lstStyle/>
          <a:p>
            <a:r>
              <a:rPr lang="ro-MD" b="1" cap="none" dirty="0" smtClean="0">
                <a:solidFill>
                  <a:srgbClr val="FF0000"/>
                </a:solidFill>
                <a:latin typeface="Times New Roman" panose="02020603050405020304" pitchFamily="18" charset="0"/>
                <a:cs typeface="Times New Roman" panose="02020603050405020304" pitchFamily="18" charset="0"/>
              </a:rPr>
              <a:t>Vă mulțumim pentru atenție!</a:t>
            </a:r>
            <a:endParaRPr lang="ro-RO" b="1" cap="none" dirty="0">
              <a:solidFill>
                <a:srgbClr val="FF0000"/>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5553075" y="4876192"/>
            <a:ext cx="5762626" cy="157223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r"/>
            <a:r>
              <a:rPr lang="ro-MD" sz="2400" b="1" i="1" cap="none" dirty="0" smtClean="0">
                <a:latin typeface="Times New Roman" panose="02020603050405020304" pitchFamily="18" charset="0"/>
                <a:cs typeface="Times New Roman" panose="02020603050405020304" pitchFamily="18" charset="0"/>
              </a:rPr>
              <a:t>Tel. de contact (022) 823-923</a:t>
            </a:r>
            <a:endParaRPr lang="ro-RO" sz="2400" b="1" i="1"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6809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297181"/>
            <a:ext cx="10364451" cy="1497329"/>
          </a:xfrm>
        </p:spPr>
        <p:txBody>
          <a:bodyPr>
            <a:normAutofit/>
          </a:bodyPr>
          <a:lstStyle/>
          <a:p>
            <a:r>
              <a:rPr lang="ro-MD" b="1" i="1" cap="none" dirty="0" smtClean="0">
                <a:latin typeface="Times New Roman" panose="02020603050405020304" pitchFamily="18" charset="0"/>
                <a:cs typeface="Times New Roman" panose="02020603050405020304" pitchFamily="18" charset="0"/>
              </a:rPr>
              <a:t>Cadrul legal de reglementare </a:t>
            </a:r>
            <a:br>
              <a:rPr lang="ro-MD" b="1" i="1" cap="none" dirty="0" smtClean="0">
                <a:latin typeface="Times New Roman" panose="02020603050405020304" pitchFamily="18" charset="0"/>
                <a:cs typeface="Times New Roman" panose="02020603050405020304" pitchFamily="18" charset="0"/>
              </a:rPr>
            </a:br>
            <a:r>
              <a:rPr lang="ro-MD" b="1" i="1" cap="none" dirty="0" smtClean="0">
                <a:latin typeface="Times New Roman" panose="02020603050405020304" pitchFamily="18" charset="0"/>
                <a:cs typeface="Times New Roman" panose="02020603050405020304" pitchFamily="18" charset="0"/>
              </a:rPr>
              <a:t>a metodologiilor tarifare</a:t>
            </a:r>
            <a:endParaRPr lang="en-GB" dirty="0"/>
          </a:p>
        </p:txBody>
      </p:sp>
      <p:sp>
        <p:nvSpPr>
          <p:cNvPr id="4" name="Объект 1"/>
          <p:cNvSpPr>
            <a:spLocks noGrp="1"/>
          </p:cNvSpPr>
          <p:nvPr>
            <p:ph sz="quarter" idx="13"/>
          </p:nvPr>
        </p:nvSpPr>
        <p:spPr>
          <a:xfrm>
            <a:off x="914400" y="1920875"/>
            <a:ext cx="10363200" cy="4411663"/>
          </a:xfrm>
        </p:spPr>
        <p:txBody>
          <a:bodyPr>
            <a:noAutofit/>
          </a:bodyPr>
          <a:lstStyle/>
          <a:p>
            <a:pPr marL="0" indent="0">
              <a:lnSpc>
                <a:spcPts val="1600"/>
              </a:lnSpc>
              <a:spcBef>
                <a:spcPts val="600"/>
              </a:spcBef>
              <a:spcAft>
                <a:spcPts val="600"/>
              </a:spcAft>
              <a:buNone/>
            </a:pPr>
            <a:r>
              <a:rPr lang="ro-RO" sz="1700" cap="none" dirty="0" smtClean="0">
                <a:latin typeface="Times New Roman" panose="02020603050405020304" pitchFamily="18" charset="0"/>
                <a:ea typeface="Tahoma" pitchFamily="34" charset="0"/>
                <a:cs typeface="Times New Roman" panose="02020603050405020304" pitchFamily="18" charset="0"/>
              </a:rPr>
              <a:t>Conform </a:t>
            </a:r>
            <a:r>
              <a:rPr lang="ro-MD" sz="1700" cap="none" dirty="0" smtClean="0">
                <a:latin typeface="Times New Roman" panose="02020603050405020304" pitchFamily="18" charset="0"/>
                <a:ea typeface="Tahoma" pitchFamily="34" charset="0"/>
                <a:cs typeface="Times New Roman" panose="02020603050405020304" pitchFamily="18" charset="0"/>
              </a:rPr>
              <a:t>L</a:t>
            </a:r>
            <a:r>
              <a:rPr lang="en-US" sz="1700" cap="none" dirty="0" err="1" smtClean="0">
                <a:latin typeface="Times New Roman" panose="02020603050405020304" pitchFamily="18" charset="0"/>
                <a:ea typeface="Tahoma" pitchFamily="34" charset="0"/>
                <a:cs typeface="Times New Roman" panose="02020603050405020304" pitchFamily="18" charset="0"/>
              </a:rPr>
              <a:t>eg</a:t>
            </a:r>
            <a:r>
              <a:rPr lang="ro-RO" sz="1700" cap="none" dirty="0" smtClean="0">
                <a:latin typeface="Times New Roman" panose="02020603050405020304" pitchFamily="18" charset="0"/>
                <a:ea typeface="Tahoma" pitchFamily="34" charset="0"/>
                <a:cs typeface="Times New Roman" panose="02020603050405020304" pitchFamily="18" charset="0"/>
              </a:rPr>
              <a:t>ii</a:t>
            </a:r>
            <a:r>
              <a:rPr lang="en-US" sz="1700" cap="none" dirty="0" smtClean="0">
                <a:latin typeface="Times New Roman" panose="02020603050405020304" pitchFamily="18" charset="0"/>
                <a:ea typeface="Tahoma" pitchFamily="34" charset="0"/>
                <a:cs typeface="Times New Roman" panose="02020603050405020304" pitchFamily="18" charset="0"/>
              </a:rPr>
              <a:t> </a:t>
            </a:r>
            <a:r>
              <a:rPr lang="en-US" sz="1700" cap="none" dirty="0" err="1" smtClean="0">
                <a:latin typeface="Times New Roman" panose="02020603050405020304" pitchFamily="18" charset="0"/>
                <a:ea typeface="Tahoma" pitchFamily="34" charset="0"/>
                <a:cs typeface="Times New Roman" panose="02020603050405020304" pitchFamily="18" charset="0"/>
              </a:rPr>
              <a:t>nr</a:t>
            </a:r>
            <a:r>
              <a:rPr lang="en-US" sz="1700" cap="none" dirty="0" smtClean="0">
                <a:latin typeface="Times New Roman" panose="02020603050405020304" pitchFamily="18" charset="0"/>
                <a:ea typeface="Tahoma" pitchFamily="34" charset="0"/>
                <a:cs typeface="Times New Roman" panose="02020603050405020304" pitchFamily="18" charset="0"/>
              </a:rPr>
              <a:t>.</a:t>
            </a:r>
            <a:r>
              <a:rPr lang="ro-RO" sz="1700" cap="none" dirty="0" smtClean="0">
                <a:latin typeface="Times New Roman" panose="02020603050405020304" pitchFamily="18" charset="0"/>
                <a:ea typeface="Tahoma" pitchFamily="34" charset="0"/>
                <a:cs typeface="Times New Roman" panose="02020603050405020304" pitchFamily="18" charset="0"/>
              </a:rPr>
              <a:t> </a:t>
            </a:r>
            <a:r>
              <a:rPr lang="en-US" sz="1700" cap="none" dirty="0" smtClean="0">
                <a:latin typeface="Times New Roman" panose="02020603050405020304" pitchFamily="18" charset="0"/>
                <a:ea typeface="Tahoma" pitchFamily="34" charset="0"/>
                <a:cs typeface="Times New Roman" panose="02020603050405020304" pitchFamily="18" charset="0"/>
              </a:rPr>
              <a:t>303</a:t>
            </a:r>
            <a:r>
              <a:rPr lang="ro-RO" sz="1700" cap="none" dirty="0" smtClean="0">
                <a:latin typeface="Times New Roman" panose="02020603050405020304" pitchFamily="18" charset="0"/>
                <a:ea typeface="Tahoma" pitchFamily="34" charset="0"/>
                <a:cs typeface="Times New Roman" panose="02020603050405020304" pitchFamily="18" charset="0"/>
              </a:rPr>
              <a:t>/</a:t>
            </a:r>
            <a:r>
              <a:rPr lang="en-US" sz="1700" cap="none" dirty="0" smtClean="0">
                <a:latin typeface="Times New Roman" panose="02020603050405020304" pitchFamily="18" charset="0"/>
                <a:ea typeface="Tahoma" pitchFamily="34" charset="0"/>
                <a:cs typeface="Times New Roman" panose="02020603050405020304" pitchFamily="18" charset="0"/>
              </a:rPr>
              <a:t>2013</a:t>
            </a:r>
            <a:r>
              <a:rPr lang="ro-RO" sz="1700" cap="none" dirty="0" smtClean="0">
                <a:latin typeface="Times New Roman" panose="02020603050405020304" pitchFamily="18" charset="0"/>
                <a:ea typeface="Tahoma" pitchFamily="34" charset="0"/>
                <a:cs typeface="Times New Roman" panose="02020603050405020304" pitchFamily="18" charset="0"/>
              </a:rPr>
              <a:t> privind serviciul public de alimentare cu apă și de canalizare:</a:t>
            </a:r>
            <a:r>
              <a:rPr lang="en-US" sz="1700" cap="none" dirty="0" smtClean="0">
                <a:latin typeface="Times New Roman" panose="02020603050405020304" pitchFamily="18" charset="0"/>
                <a:ea typeface="Tahoma" pitchFamily="34" charset="0"/>
                <a:cs typeface="Times New Roman" panose="02020603050405020304" pitchFamily="18" charset="0"/>
              </a:rPr>
              <a:t> </a:t>
            </a:r>
            <a:endParaRPr lang="ro-RO" sz="1700" cap="none" dirty="0" smtClean="0">
              <a:latin typeface="Times New Roman" panose="02020603050405020304" pitchFamily="18" charset="0"/>
              <a:ea typeface="Tahoma" pitchFamily="34" charset="0"/>
              <a:cs typeface="Times New Roman" panose="02020603050405020304" pitchFamily="18" charset="0"/>
            </a:endParaRPr>
          </a:p>
          <a:p>
            <a:pPr>
              <a:lnSpc>
                <a:spcPts val="1600"/>
              </a:lnSpc>
              <a:spcBef>
                <a:spcPts val="600"/>
              </a:spcBef>
              <a:spcAft>
                <a:spcPts val="600"/>
              </a:spcAft>
              <a:buFont typeface="Wingdings" pitchFamily="2" charset="2"/>
              <a:buChar char="q"/>
            </a:pPr>
            <a:r>
              <a:rPr lang="vi-VN" sz="1700" b="1" cap="none" dirty="0" err="1" smtClean="0">
                <a:latin typeface="Times New Roman" panose="02020603050405020304" pitchFamily="18" charset="0"/>
                <a:cs typeface="Times New Roman" panose="02020603050405020304" pitchFamily="18" charset="0"/>
              </a:rPr>
              <a:t>Art</a:t>
            </a:r>
            <a:r>
              <a:rPr lang="ro-RO" sz="1700" b="1" cap="none" dirty="0" smtClean="0">
                <a:latin typeface="Times New Roman" panose="02020603050405020304" pitchFamily="18" charset="0"/>
                <a:cs typeface="Times New Roman" panose="02020603050405020304" pitchFamily="18" charset="0"/>
              </a:rPr>
              <a:t>.</a:t>
            </a:r>
            <a:r>
              <a:rPr lang="vi-VN" sz="1700" b="1" cap="none" dirty="0" smtClean="0">
                <a:latin typeface="Times New Roman" panose="02020603050405020304" pitchFamily="18" charset="0"/>
                <a:cs typeface="Times New Roman" panose="02020603050405020304" pitchFamily="18" charset="0"/>
              </a:rPr>
              <a:t> 35.</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Reglementarea</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tarifelor</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pentru</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serviciul</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public</a:t>
            </a:r>
            <a:r>
              <a:rPr lang="vi-VN" sz="1700" cap="none" dirty="0" smtClean="0">
                <a:latin typeface="Times New Roman" panose="02020603050405020304" pitchFamily="18" charset="0"/>
                <a:cs typeface="Times New Roman" panose="02020603050405020304" pitchFamily="18" charset="0"/>
              </a:rPr>
              <a:t> de </a:t>
            </a:r>
            <a:r>
              <a:rPr lang="vi-VN" sz="1700" cap="none" dirty="0" err="1" smtClean="0">
                <a:latin typeface="Times New Roman" panose="02020603050405020304" pitchFamily="18" charset="0"/>
                <a:cs typeface="Times New Roman" panose="02020603050405020304" pitchFamily="18" charset="0"/>
              </a:rPr>
              <a:t>alimentare</a:t>
            </a:r>
            <a:r>
              <a:rPr lang="vi-VN" sz="1700" cap="none" dirty="0" smtClean="0">
                <a:latin typeface="Times New Roman" panose="02020603050405020304" pitchFamily="18" charset="0"/>
                <a:cs typeface="Times New Roman" panose="02020603050405020304" pitchFamily="18" charset="0"/>
              </a:rPr>
              <a:t> cu </a:t>
            </a:r>
            <a:r>
              <a:rPr lang="vi-VN" sz="1700" cap="none" dirty="0" err="1" smtClean="0">
                <a:latin typeface="Times New Roman" panose="02020603050405020304" pitchFamily="18" charset="0"/>
                <a:cs typeface="Times New Roman" panose="02020603050405020304" pitchFamily="18" charset="0"/>
              </a:rPr>
              <a:t>apă</a:t>
            </a:r>
            <a:r>
              <a:rPr lang="vi-VN" sz="1700" cap="none" dirty="0" smtClean="0">
                <a:latin typeface="Times New Roman" panose="02020603050405020304" pitchFamily="18" charset="0"/>
                <a:cs typeface="Times New Roman" panose="02020603050405020304" pitchFamily="18" charset="0"/>
              </a:rPr>
              <a:t>, de </a:t>
            </a:r>
            <a:r>
              <a:rPr lang="ro-RO"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canalizare</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şi</a:t>
            </a:r>
            <a:r>
              <a:rPr lang="vi-VN" sz="1700" cap="none" dirty="0" smtClean="0">
                <a:latin typeface="Times New Roman" panose="02020603050405020304" pitchFamily="18" charset="0"/>
                <a:cs typeface="Times New Roman" panose="02020603050405020304" pitchFamily="18" charset="0"/>
              </a:rPr>
              <a:t> de </a:t>
            </a:r>
            <a:r>
              <a:rPr lang="vi-VN" sz="1700" cap="none" dirty="0" err="1" smtClean="0">
                <a:latin typeface="Times New Roman" panose="02020603050405020304" pitchFamily="18" charset="0"/>
                <a:cs typeface="Times New Roman" panose="02020603050405020304" pitchFamily="18" charset="0"/>
              </a:rPr>
              <a:t>epurare</a:t>
            </a:r>
            <a:r>
              <a:rPr lang="vi-VN" sz="1700" cap="none" dirty="0" smtClean="0">
                <a:latin typeface="Times New Roman" panose="02020603050405020304" pitchFamily="18" charset="0"/>
                <a:cs typeface="Times New Roman" panose="02020603050405020304" pitchFamily="18" charset="0"/>
              </a:rPr>
              <a:t> a </a:t>
            </a:r>
            <a:r>
              <a:rPr lang="vi-VN" sz="1700" cap="none" dirty="0" err="1" smtClean="0">
                <a:latin typeface="Times New Roman" panose="02020603050405020304" pitchFamily="18" charset="0"/>
                <a:cs typeface="Times New Roman" panose="02020603050405020304" pitchFamily="18" charset="0"/>
              </a:rPr>
              <a:t>apelor</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uzate</a:t>
            </a:r>
            <a:endParaRPr lang="ro-RO" sz="1700" cap="none" dirty="0" smtClean="0">
              <a:latin typeface="Times New Roman" panose="02020603050405020304" pitchFamily="18" charset="0"/>
              <a:cs typeface="Times New Roman" panose="02020603050405020304" pitchFamily="18" charset="0"/>
            </a:endParaRPr>
          </a:p>
          <a:p>
            <a:pPr marL="882900">
              <a:lnSpc>
                <a:spcPts val="1800"/>
              </a:lnSpc>
              <a:spcBef>
                <a:spcPts val="0"/>
              </a:spcBef>
              <a:buAutoNum type="arabicParenBoth"/>
            </a:pPr>
            <a:r>
              <a:rPr lang="vi-VN" sz="1700" b="1" cap="none" dirty="0" err="1" smtClean="0">
                <a:latin typeface="Times New Roman" panose="02020603050405020304" pitchFamily="18" charset="0"/>
                <a:cs typeface="Times New Roman" panose="02020603050405020304" pitchFamily="18" charset="0"/>
              </a:rPr>
              <a:t>În</a:t>
            </a:r>
            <a:r>
              <a:rPr lang="vi-VN" sz="1700" b="1" cap="none" dirty="0" smtClean="0">
                <a:latin typeface="Times New Roman" panose="02020603050405020304" pitchFamily="18" charset="0"/>
                <a:cs typeface="Times New Roman" panose="02020603050405020304" pitchFamily="18" charset="0"/>
              </a:rPr>
              <a:t> </a:t>
            </a:r>
            <a:r>
              <a:rPr lang="vi-VN" sz="1700" b="1" cap="none" dirty="0" err="1" smtClean="0">
                <a:latin typeface="Times New Roman" panose="02020603050405020304" pitchFamily="18" charset="0"/>
                <a:cs typeface="Times New Roman" panose="02020603050405020304" pitchFamily="18" charset="0"/>
              </a:rPr>
              <a:t>domeniul</a:t>
            </a:r>
            <a:r>
              <a:rPr lang="vi-VN" sz="1700" b="1" cap="none" dirty="0" smtClean="0">
                <a:latin typeface="Times New Roman" panose="02020603050405020304" pitchFamily="18" charset="0"/>
                <a:cs typeface="Times New Roman" panose="02020603050405020304" pitchFamily="18" charset="0"/>
              </a:rPr>
              <a:t> </a:t>
            </a:r>
            <a:r>
              <a:rPr lang="vi-VN" sz="1700" b="1" cap="none" dirty="0" err="1" smtClean="0">
                <a:latin typeface="Times New Roman" panose="02020603050405020304" pitchFamily="18" charset="0"/>
                <a:cs typeface="Times New Roman" panose="02020603050405020304" pitchFamily="18" charset="0"/>
              </a:rPr>
              <a:t>alimentării</a:t>
            </a:r>
            <a:r>
              <a:rPr lang="vi-VN" sz="1700" b="1" cap="none" dirty="0" smtClean="0">
                <a:latin typeface="Times New Roman" panose="02020603050405020304" pitchFamily="18" charset="0"/>
                <a:cs typeface="Times New Roman" panose="02020603050405020304" pitchFamily="18" charset="0"/>
              </a:rPr>
              <a:t> cu </a:t>
            </a:r>
            <a:r>
              <a:rPr lang="vi-VN" sz="1700" b="1" cap="none" dirty="0" err="1" smtClean="0">
                <a:latin typeface="Times New Roman" panose="02020603050405020304" pitchFamily="18" charset="0"/>
                <a:cs typeface="Times New Roman" panose="02020603050405020304" pitchFamily="18" charset="0"/>
              </a:rPr>
              <a:t>apă</a:t>
            </a:r>
            <a:r>
              <a:rPr lang="vi-VN" sz="1700" b="1" cap="none" dirty="0" smtClean="0">
                <a:latin typeface="Times New Roman" panose="02020603050405020304" pitchFamily="18" charset="0"/>
                <a:cs typeface="Times New Roman" panose="02020603050405020304" pitchFamily="18" charset="0"/>
              </a:rPr>
              <a:t> </a:t>
            </a:r>
            <a:r>
              <a:rPr lang="vi-VN" sz="1700" b="1" cap="none" dirty="0" err="1" smtClean="0">
                <a:latin typeface="Times New Roman" panose="02020603050405020304" pitchFamily="18" charset="0"/>
                <a:cs typeface="Times New Roman" panose="02020603050405020304" pitchFamily="18" charset="0"/>
              </a:rPr>
              <a:t>şi</a:t>
            </a:r>
            <a:r>
              <a:rPr lang="vi-VN" sz="1700" b="1" cap="none" dirty="0" smtClean="0">
                <a:latin typeface="Times New Roman" panose="02020603050405020304" pitchFamily="18" charset="0"/>
                <a:cs typeface="Times New Roman" panose="02020603050405020304" pitchFamily="18" charset="0"/>
              </a:rPr>
              <a:t> de </a:t>
            </a:r>
            <a:r>
              <a:rPr lang="vi-VN" sz="1700" b="1" cap="none" dirty="0" err="1" smtClean="0">
                <a:latin typeface="Times New Roman" panose="02020603050405020304" pitchFamily="18" charset="0"/>
                <a:cs typeface="Times New Roman" panose="02020603050405020304" pitchFamily="18" charset="0"/>
              </a:rPr>
              <a:t>canalizare</a:t>
            </a:r>
            <a:r>
              <a:rPr lang="vi-VN" sz="1700" b="1" cap="none" dirty="0" smtClean="0">
                <a:latin typeface="Times New Roman" panose="02020603050405020304" pitchFamily="18" charset="0"/>
                <a:cs typeface="Times New Roman" panose="02020603050405020304" pitchFamily="18" charset="0"/>
              </a:rPr>
              <a:t> se </a:t>
            </a:r>
            <a:r>
              <a:rPr lang="vi-VN" sz="1700" b="1" cap="none" dirty="0" err="1" smtClean="0">
                <a:latin typeface="Times New Roman" panose="02020603050405020304" pitchFamily="18" charset="0"/>
                <a:cs typeface="Times New Roman" panose="02020603050405020304" pitchFamily="18" charset="0"/>
              </a:rPr>
              <a:t>supun</a:t>
            </a:r>
            <a:r>
              <a:rPr lang="vi-VN" sz="1700" b="1" cap="none" dirty="0" smtClean="0">
                <a:latin typeface="Times New Roman" panose="02020603050405020304" pitchFamily="18" charset="0"/>
                <a:cs typeface="Times New Roman" panose="02020603050405020304" pitchFamily="18" charset="0"/>
              </a:rPr>
              <a:t> </a:t>
            </a:r>
            <a:r>
              <a:rPr lang="vi-VN" sz="1700" b="1" cap="none" dirty="0" err="1" smtClean="0">
                <a:latin typeface="Times New Roman" panose="02020603050405020304" pitchFamily="18" charset="0"/>
                <a:cs typeface="Times New Roman" panose="02020603050405020304" pitchFamily="18" charset="0"/>
              </a:rPr>
              <a:t>reglementării</a:t>
            </a:r>
            <a:r>
              <a:rPr lang="vi-VN" sz="1700" b="1" cap="none" dirty="0" smtClean="0">
                <a:latin typeface="Times New Roman" panose="02020603050405020304" pitchFamily="18" charset="0"/>
                <a:cs typeface="Times New Roman" panose="02020603050405020304" pitchFamily="18" charset="0"/>
              </a:rPr>
              <a:t> </a:t>
            </a:r>
            <a:r>
              <a:rPr lang="vi-VN" sz="1700" b="1" cap="none" dirty="0" err="1" smtClean="0">
                <a:latin typeface="Times New Roman" panose="02020603050405020304" pitchFamily="18" charset="0"/>
                <a:cs typeface="Times New Roman" panose="02020603050405020304" pitchFamily="18" charset="0"/>
              </a:rPr>
              <a:t>următoarele</a:t>
            </a:r>
            <a:r>
              <a:rPr lang="vi-VN" sz="1700" b="1" cap="none" dirty="0" smtClean="0">
                <a:latin typeface="Times New Roman" panose="02020603050405020304" pitchFamily="18" charset="0"/>
                <a:cs typeface="Times New Roman" panose="02020603050405020304" pitchFamily="18" charset="0"/>
              </a:rPr>
              <a:t> </a:t>
            </a:r>
            <a:r>
              <a:rPr lang="vi-VN" sz="1700" b="1" cap="none" dirty="0" err="1" smtClean="0">
                <a:latin typeface="Times New Roman" panose="02020603050405020304" pitchFamily="18" charset="0"/>
                <a:cs typeface="Times New Roman" panose="02020603050405020304" pitchFamily="18" charset="0"/>
              </a:rPr>
              <a:t>tarife</a:t>
            </a:r>
            <a:r>
              <a:rPr lang="vi-VN" sz="1700" cap="none" dirty="0" smtClean="0">
                <a:latin typeface="Times New Roman" panose="02020603050405020304" pitchFamily="18" charset="0"/>
                <a:cs typeface="Times New Roman" panose="02020603050405020304" pitchFamily="18" charset="0"/>
              </a:rPr>
              <a:t>:</a:t>
            </a:r>
            <a:br>
              <a:rPr lang="vi-VN" sz="1700" cap="none" dirty="0" smtClean="0">
                <a:latin typeface="Times New Roman" panose="02020603050405020304" pitchFamily="18" charset="0"/>
                <a:cs typeface="Times New Roman" panose="02020603050405020304" pitchFamily="18" charset="0"/>
              </a:rPr>
            </a:br>
            <a:r>
              <a:rPr lang="vi-VN" sz="1700" cap="none" dirty="0" smtClean="0">
                <a:latin typeface="Times New Roman" panose="02020603050405020304" pitchFamily="18" charset="0"/>
                <a:cs typeface="Times New Roman" panose="02020603050405020304" pitchFamily="18" charset="0"/>
              </a:rPr>
              <a:t>   </a:t>
            </a:r>
            <a:r>
              <a:rPr lang="vi-VN" sz="1700" b="1" cap="none" dirty="0" smtClean="0">
                <a:latin typeface="Times New Roman" panose="02020603050405020304" pitchFamily="18" charset="0"/>
                <a:cs typeface="Times New Roman" panose="02020603050405020304" pitchFamily="18" charset="0"/>
              </a:rPr>
              <a:t> </a:t>
            </a:r>
            <a:r>
              <a:rPr lang="vi-VN" sz="1700" cap="none" dirty="0" smtClean="0">
                <a:latin typeface="Times New Roman" panose="02020603050405020304" pitchFamily="18" charset="0"/>
                <a:cs typeface="Times New Roman" panose="02020603050405020304" pitchFamily="18" charset="0"/>
              </a:rPr>
              <a:t>a) </a:t>
            </a:r>
            <a:r>
              <a:rPr lang="vi-VN" sz="1700" cap="none" dirty="0" err="1" smtClean="0">
                <a:latin typeface="Times New Roman" panose="02020603050405020304" pitchFamily="18" charset="0"/>
                <a:cs typeface="Times New Roman" panose="02020603050405020304" pitchFamily="18" charset="0"/>
              </a:rPr>
              <a:t>tariful</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pentru</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serviciul</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public</a:t>
            </a:r>
            <a:r>
              <a:rPr lang="vi-VN" sz="1700" cap="none" dirty="0" smtClean="0">
                <a:latin typeface="Times New Roman" panose="02020603050405020304" pitchFamily="18" charset="0"/>
                <a:cs typeface="Times New Roman" panose="02020603050405020304" pitchFamily="18" charset="0"/>
              </a:rPr>
              <a:t> de </a:t>
            </a:r>
            <a:r>
              <a:rPr lang="vi-VN" sz="1700" cap="none" dirty="0" err="1" smtClean="0">
                <a:latin typeface="Times New Roman" panose="02020603050405020304" pitchFamily="18" charset="0"/>
                <a:cs typeface="Times New Roman" panose="02020603050405020304" pitchFamily="18" charset="0"/>
              </a:rPr>
              <a:t>alimentare</a:t>
            </a:r>
            <a:r>
              <a:rPr lang="vi-VN" sz="1700" cap="none" dirty="0" smtClean="0">
                <a:latin typeface="Times New Roman" panose="02020603050405020304" pitchFamily="18" charset="0"/>
                <a:cs typeface="Times New Roman" panose="02020603050405020304" pitchFamily="18" charset="0"/>
              </a:rPr>
              <a:t> cu </a:t>
            </a:r>
            <a:r>
              <a:rPr lang="vi-VN" sz="1700" cap="none" dirty="0" err="1" smtClean="0">
                <a:latin typeface="Times New Roman" panose="02020603050405020304" pitchFamily="18" charset="0"/>
                <a:cs typeface="Times New Roman" panose="02020603050405020304" pitchFamily="18" charset="0"/>
              </a:rPr>
              <a:t>apa</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potabilă</a:t>
            </a:r>
            <a:r>
              <a:rPr lang="vi-VN" sz="1700" cap="none" dirty="0" smtClean="0">
                <a:latin typeface="Times New Roman" panose="02020603050405020304" pitchFamily="18" charset="0"/>
                <a:cs typeface="Times New Roman" panose="02020603050405020304" pitchFamily="18" charset="0"/>
              </a:rPr>
              <a:t>;</a:t>
            </a:r>
            <a:br>
              <a:rPr lang="vi-VN" sz="1700" cap="none" dirty="0" smtClean="0">
                <a:latin typeface="Times New Roman" panose="02020603050405020304" pitchFamily="18" charset="0"/>
                <a:cs typeface="Times New Roman" panose="02020603050405020304" pitchFamily="18" charset="0"/>
              </a:rPr>
            </a:br>
            <a:r>
              <a:rPr lang="vi-VN" sz="1700" cap="none" dirty="0" smtClean="0">
                <a:latin typeface="Times New Roman" panose="02020603050405020304" pitchFamily="18" charset="0"/>
                <a:cs typeface="Times New Roman" panose="02020603050405020304" pitchFamily="18" charset="0"/>
              </a:rPr>
              <a:t>    b) </a:t>
            </a:r>
            <a:r>
              <a:rPr lang="vi-VN" sz="1700" cap="none" dirty="0" err="1" smtClean="0">
                <a:latin typeface="Times New Roman" panose="02020603050405020304" pitchFamily="18" charset="0"/>
                <a:cs typeface="Times New Roman" panose="02020603050405020304" pitchFamily="18" charset="0"/>
              </a:rPr>
              <a:t>tariful</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pentru</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serviciul</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public</a:t>
            </a:r>
            <a:r>
              <a:rPr lang="vi-VN" sz="1700" cap="none" dirty="0" smtClean="0">
                <a:latin typeface="Times New Roman" panose="02020603050405020304" pitchFamily="18" charset="0"/>
                <a:cs typeface="Times New Roman" panose="02020603050405020304" pitchFamily="18" charset="0"/>
              </a:rPr>
              <a:t> de </a:t>
            </a:r>
            <a:r>
              <a:rPr lang="vi-VN" sz="1700" cap="none" dirty="0" err="1" smtClean="0">
                <a:latin typeface="Times New Roman" panose="02020603050405020304" pitchFamily="18" charset="0"/>
                <a:cs typeface="Times New Roman" panose="02020603050405020304" pitchFamily="18" charset="0"/>
              </a:rPr>
              <a:t>alimentare</a:t>
            </a:r>
            <a:r>
              <a:rPr lang="vi-VN" sz="1700" cap="none" dirty="0" smtClean="0">
                <a:latin typeface="Times New Roman" panose="02020603050405020304" pitchFamily="18" charset="0"/>
                <a:cs typeface="Times New Roman" panose="02020603050405020304" pitchFamily="18" charset="0"/>
              </a:rPr>
              <a:t> cu </a:t>
            </a:r>
            <a:r>
              <a:rPr lang="vi-VN" sz="1700" cap="none" dirty="0" err="1" smtClean="0">
                <a:latin typeface="Times New Roman" panose="02020603050405020304" pitchFamily="18" charset="0"/>
                <a:cs typeface="Times New Roman" panose="02020603050405020304" pitchFamily="18" charset="0"/>
              </a:rPr>
              <a:t>apă</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tehnologică</a:t>
            </a:r>
            <a:r>
              <a:rPr lang="vi-VN" sz="1700" cap="none" dirty="0" smtClean="0">
                <a:latin typeface="Times New Roman" panose="02020603050405020304" pitchFamily="18" charset="0"/>
                <a:cs typeface="Times New Roman" panose="02020603050405020304" pitchFamily="18" charset="0"/>
              </a:rPr>
              <a:t>; </a:t>
            </a:r>
            <a:br>
              <a:rPr lang="vi-VN" sz="1700" cap="none" dirty="0" smtClean="0">
                <a:latin typeface="Times New Roman" panose="02020603050405020304" pitchFamily="18" charset="0"/>
                <a:cs typeface="Times New Roman" panose="02020603050405020304" pitchFamily="18" charset="0"/>
              </a:rPr>
            </a:br>
            <a:r>
              <a:rPr lang="vi-VN" sz="1700" cap="none" dirty="0" smtClean="0">
                <a:latin typeface="Times New Roman" panose="02020603050405020304" pitchFamily="18" charset="0"/>
                <a:cs typeface="Times New Roman" panose="02020603050405020304" pitchFamily="18" charset="0"/>
              </a:rPr>
              <a:t>    c) </a:t>
            </a:r>
            <a:r>
              <a:rPr lang="vi-VN" sz="1700" cap="none" dirty="0" err="1" smtClean="0">
                <a:latin typeface="Times New Roman" panose="02020603050405020304" pitchFamily="18" charset="0"/>
                <a:cs typeface="Times New Roman" panose="02020603050405020304" pitchFamily="18" charset="0"/>
              </a:rPr>
              <a:t>tariful</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pentru</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serviciul</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public</a:t>
            </a:r>
            <a:r>
              <a:rPr lang="vi-VN" sz="1700" cap="none" dirty="0" smtClean="0">
                <a:latin typeface="Times New Roman" panose="02020603050405020304" pitchFamily="18" charset="0"/>
                <a:cs typeface="Times New Roman" panose="02020603050405020304" pitchFamily="18" charset="0"/>
              </a:rPr>
              <a:t> de </a:t>
            </a:r>
            <a:r>
              <a:rPr lang="vi-VN" sz="1700" cap="none" dirty="0" err="1" smtClean="0">
                <a:latin typeface="Times New Roman" panose="02020603050405020304" pitchFamily="18" charset="0"/>
                <a:cs typeface="Times New Roman" panose="02020603050405020304" pitchFamily="18" charset="0"/>
              </a:rPr>
              <a:t>canalizare</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şi</a:t>
            </a:r>
            <a:r>
              <a:rPr lang="vi-VN" sz="1700" cap="none" dirty="0" smtClean="0">
                <a:latin typeface="Times New Roman" panose="02020603050405020304" pitchFamily="18" charset="0"/>
                <a:cs typeface="Times New Roman" panose="02020603050405020304" pitchFamily="18" charset="0"/>
              </a:rPr>
              <a:t> de </a:t>
            </a:r>
            <a:r>
              <a:rPr lang="vi-VN" sz="1700" cap="none" dirty="0" err="1" smtClean="0">
                <a:latin typeface="Times New Roman" panose="02020603050405020304" pitchFamily="18" charset="0"/>
                <a:cs typeface="Times New Roman" panose="02020603050405020304" pitchFamily="18" charset="0"/>
              </a:rPr>
              <a:t>epurare</a:t>
            </a:r>
            <a:r>
              <a:rPr lang="vi-VN" sz="1700" cap="none" dirty="0" smtClean="0">
                <a:latin typeface="Times New Roman" panose="02020603050405020304" pitchFamily="18" charset="0"/>
                <a:cs typeface="Times New Roman" panose="02020603050405020304" pitchFamily="18" charset="0"/>
              </a:rPr>
              <a:t> a </a:t>
            </a:r>
            <a:r>
              <a:rPr lang="vi-VN" sz="1700" cap="none" dirty="0" err="1" smtClean="0">
                <a:latin typeface="Times New Roman" panose="02020603050405020304" pitchFamily="18" charset="0"/>
                <a:cs typeface="Times New Roman" panose="02020603050405020304" pitchFamily="18" charset="0"/>
              </a:rPr>
              <a:t>apelor</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uzate</a:t>
            </a:r>
            <a:r>
              <a:rPr lang="vi-VN" sz="1700" cap="none" dirty="0" smtClean="0">
                <a:latin typeface="Times New Roman" panose="02020603050405020304" pitchFamily="18" charset="0"/>
                <a:cs typeface="Times New Roman" panose="02020603050405020304" pitchFamily="18" charset="0"/>
              </a:rPr>
              <a:t>;</a:t>
            </a:r>
            <a:br>
              <a:rPr lang="vi-VN" sz="1700" cap="none" dirty="0" smtClean="0">
                <a:latin typeface="Times New Roman" panose="02020603050405020304" pitchFamily="18" charset="0"/>
                <a:cs typeface="Times New Roman" panose="02020603050405020304" pitchFamily="18" charset="0"/>
              </a:rPr>
            </a:br>
            <a:r>
              <a:rPr lang="vi-VN" sz="1700" cap="none" dirty="0" smtClean="0">
                <a:latin typeface="Times New Roman" panose="02020603050405020304" pitchFamily="18" charset="0"/>
                <a:cs typeface="Times New Roman" panose="02020603050405020304" pitchFamily="18" charset="0"/>
              </a:rPr>
              <a:t>    d) </a:t>
            </a:r>
            <a:r>
              <a:rPr lang="vi-VN" sz="1700" cap="none" dirty="0" err="1" smtClean="0">
                <a:latin typeface="Times New Roman" panose="02020603050405020304" pitchFamily="18" charset="0"/>
                <a:cs typeface="Times New Roman" panose="02020603050405020304" pitchFamily="18" charset="0"/>
              </a:rPr>
              <a:t>tarifele</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pentru</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serviciile</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auxiliare</a:t>
            </a:r>
            <a:r>
              <a:rPr lang="ro-RO" sz="1700" cap="none" dirty="0" smtClean="0">
                <a:latin typeface="Times New Roman" panose="02020603050405020304" pitchFamily="18" charset="0"/>
                <a:cs typeface="Times New Roman" panose="02020603050405020304" pitchFamily="18" charset="0"/>
              </a:rPr>
              <a:t>;</a:t>
            </a:r>
          </a:p>
          <a:p>
            <a:pPr marL="540000" indent="0">
              <a:lnSpc>
                <a:spcPts val="1800"/>
              </a:lnSpc>
              <a:spcBef>
                <a:spcPts val="0"/>
              </a:spcBef>
              <a:buNone/>
            </a:pPr>
            <a:r>
              <a:rPr lang="vi-VN" sz="1700" cap="none" dirty="0" smtClean="0">
                <a:latin typeface="Times New Roman" panose="02020603050405020304" pitchFamily="18" charset="0"/>
                <a:cs typeface="Times New Roman" panose="02020603050405020304" pitchFamily="18" charset="0"/>
              </a:rPr>
              <a:t> </a:t>
            </a:r>
            <a:r>
              <a:rPr lang="vi-VN" sz="1700" b="1" cap="none" dirty="0" smtClean="0">
                <a:latin typeface="Times New Roman" panose="02020603050405020304" pitchFamily="18" charset="0"/>
                <a:cs typeface="Times New Roman" panose="02020603050405020304" pitchFamily="18" charset="0"/>
              </a:rPr>
              <a:t> </a:t>
            </a:r>
            <a:r>
              <a:rPr lang="ro-RO" sz="1700" b="1" cap="none" dirty="0" smtClean="0">
                <a:latin typeface="Times New Roman" panose="02020603050405020304" pitchFamily="18" charset="0"/>
                <a:cs typeface="Times New Roman" panose="02020603050405020304" pitchFamily="18" charset="0"/>
              </a:rPr>
              <a:t>         </a:t>
            </a:r>
            <a:r>
              <a:rPr lang="ro-RO" sz="1700" b="1" i="1" cap="none" dirty="0" smtClean="0">
                <a:latin typeface="Times New Roman" panose="02020603050405020304" pitchFamily="18" charset="0"/>
                <a:cs typeface="Times New Roman" panose="02020603050405020304" pitchFamily="18" charset="0"/>
              </a:rPr>
              <a:t>e) tariful pentru producerea și/sau transportarea apei în vederea redistribuirii</a:t>
            </a:r>
            <a:r>
              <a:rPr lang="ro-RO" sz="1700" cap="none" dirty="0" smtClean="0">
                <a:latin typeface="Times New Roman" panose="02020603050405020304" pitchFamily="18" charset="0"/>
                <a:cs typeface="Times New Roman" panose="02020603050405020304" pitchFamily="18" charset="0"/>
              </a:rPr>
              <a:t>.</a:t>
            </a:r>
          </a:p>
          <a:p>
            <a:pPr marL="540000" indent="0">
              <a:lnSpc>
                <a:spcPts val="1800"/>
              </a:lnSpc>
              <a:spcBef>
                <a:spcPts val="0"/>
              </a:spcBef>
              <a:buNone/>
            </a:pPr>
            <a:endParaRPr lang="ro-RO" sz="1700" cap="none" dirty="0" smtClean="0">
              <a:latin typeface="Times New Roman" panose="02020603050405020304" pitchFamily="18" charset="0"/>
              <a:cs typeface="Times New Roman" panose="02020603050405020304" pitchFamily="18" charset="0"/>
            </a:endParaRPr>
          </a:p>
          <a:p>
            <a:pPr>
              <a:lnSpc>
                <a:spcPts val="1600"/>
              </a:lnSpc>
              <a:spcBef>
                <a:spcPts val="600"/>
              </a:spcBef>
              <a:spcAft>
                <a:spcPts val="600"/>
              </a:spcAft>
              <a:buFont typeface="Wingdings" pitchFamily="2" charset="2"/>
              <a:buChar char="q"/>
            </a:pPr>
            <a:r>
              <a:rPr lang="en-US" sz="1700" b="1" cap="none" dirty="0" smtClean="0">
                <a:latin typeface="Times New Roman" panose="02020603050405020304" pitchFamily="18" charset="0"/>
                <a:cs typeface="Times New Roman" panose="02020603050405020304" pitchFamily="18" charset="0"/>
              </a:rPr>
              <a:t>Art. 35 </a:t>
            </a:r>
            <a:r>
              <a:rPr lang="en-US" sz="1700" b="1" cap="none" dirty="0" err="1" smtClean="0">
                <a:latin typeface="Times New Roman" panose="02020603050405020304" pitchFamily="18" charset="0"/>
                <a:cs typeface="Times New Roman" panose="02020603050405020304" pitchFamily="18" charset="0"/>
              </a:rPr>
              <a:t>prevede</a:t>
            </a:r>
            <a:r>
              <a:rPr lang="en-US" sz="1700" b="1" cap="none" dirty="0" smtClean="0">
                <a:latin typeface="Times New Roman" panose="02020603050405020304" pitchFamily="18" charset="0"/>
                <a:cs typeface="Times New Roman" panose="02020603050405020304" pitchFamily="18" charset="0"/>
              </a:rPr>
              <a:t> și </a:t>
            </a:r>
            <a:r>
              <a:rPr lang="ro-RO" sz="1700" b="1" cap="none" dirty="0" smtClean="0">
                <a:latin typeface="Times New Roman" panose="02020603050405020304" pitchFamily="18" charset="0"/>
                <a:cs typeface="Times New Roman" panose="02020603050405020304" pitchFamily="18" charset="0"/>
              </a:rPr>
              <a:t>principiile</a:t>
            </a:r>
            <a:r>
              <a:rPr lang="en-US" sz="1700" b="1" cap="none" dirty="0" smtClean="0">
                <a:latin typeface="Times New Roman" panose="02020603050405020304" pitchFamily="18" charset="0"/>
                <a:cs typeface="Times New Roman" panose="02020603050405020304" pitchFamily="18" charset="0"/>
              </a:rPr>
              <a:t> de </a:t>
            </a:r>
            <a:r>
              <a:rPr lang="en-US" sz="1700" b="1" cap="none" dirty="0" err="1" smtClean="0">
                <a:latin typeface="Times New Roman" panose="02020603050405020304" pitchFamily="18" charset="0"/>
                <a:cs typeface="Times New Roman" panose="02020603050405020304" pitchFamily="18" charset="0"/>
              </a:rPr>
              <a:t>bază</a:t>
            </a:r>
            <a:r>
              <a:rPr lang="en-US" sz="1700" b="1" cap="none" dirty="0" smtClean="0">
                <a:latin typeface="Times New Roman" panose="02020603050405020304" pitchFamily="18" charset="0"/>
                <a:cs typeface="Times New Roman" panose="02020603050405020304" pitchFamily="18" charset="0"/>
              </a:rPr>
              <a:t> </a:t>
            </a:r>
            <a:r>
              <a:rPr lang="en-US" sz="1700" b="1" cap="none" dirty="0" err="1" smtClean="0">
                <a:latin typeface="Times New Roman" panose="02020603050405020304" pitchFamily="18" charset="0"/>
                <a:cs typeface="Times New Roman" panose="02020603050405020304" pitchFamily="18" charset="0"/>
              </a:rPr>
              <a:t>ce</a:t>
            </a:r>
            <a:r>
              <a:rPr lang="en-US" sz="1700" b="1" cap="none" dirty="0" smtClean="0">
                <a:latin typeface="Times New Roman" panose="02020603050405020304" pitchFamily="18" charset="0"/>
                <a:cs typeface="Times New Roman" panose="02020603050405020304" pitchFamily="18" charset="0"/>
              </a:rPr>
              <a:t> s-au </a:t>
            </a:r>
            <a:r>
              <a:rPr lang="en-US" sz="1700" b="1" cap="none" dirty="0" err="1" smtClean="0">
                <a:latin typeface="Times New Roman" panose="02020603050405020304" pitchFamily="18" charset="0"/>
                <a:cs typeface="Times New Roman" panose="02020603050405020304" pitchFamily="18" charset="0"/>
              </a:rPr>
              <a:t>regăsit</a:t>
            </a:r>
            <a:r>
              <a:rPr lang="en-US" sz="1700" b="1" cap="none" dirty="0" smtClean="0">
                <a:latin typeface="Times New Roman" panose="02020603050405020304" pitchFamily="18" charset="0"/>
                <a:cs typeface="Times New Roman" panose="02020603050405020304" pitchFamily="18" charset="0"/>
              </a:rPr>
              <a:t> </a:t>
            </a:r>
            <a:r>
              <a:rPr lang="en-US" sz="1700" b="1" cap="none" dirty="0" err="1" smtClean="0">
                <a:latin typeface="Times New Roman" panose="02020603050405020304" pitchFamily="18" charset="0"/>
                <a:cs typeface="Times New Roman" panose="02020603050405020304" pitchFamily="18" charset="0"/>
              </a:rPr>
              <a:t>în</a:t>
            </a:r>
            <a:r>
              <a:rPr lang="en-US" sz="1700" b="1" cap="none" dirty="0" smtClean="0">
                <a:latin typeface="Times New Roman" panose="02020603050405020304" pitchFamily="18" charset="0"/>
                <a:cs typeface="Times New Roman" panose="02020603050405020304" pitchFamily="18" charset="0"/>
              </a:rPr>
              <a:t> </a:t>
            </a:r>
            <a:r>
              <a:rPr lang="vi-VN" sz="1700" b="1"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metodologia</a:t>
            </a:r>
            <a:r>
              <a:rPr lang="vi-VN" sz="1700" cap="none" dirty="0" smtClean="0">
                <a:latin typeface="Times New Roman" panose="02020603050405020304" pitchFamily="18" charset="0"/>
                <a:cs typeface="Times New Roman" panose="02020603050405020304" pitchFamily="18" charset="0"/>
              </a:rPr>
              <a:t> de </a:t>
            </a:r>
            <a:r>
              <a:rPr lang="vi-VN" sz="1700" cap="none" dirty="0" err="1" smtClean="0">
                <a:latin typeface="Times New Roman" panose="02020603050405020304" pitchFamily="18" charset="0"/>
                <a:cs typeface="Times New Roman" panose="02020603050405020304" pitchFamily="18" charset="0"/>
              </a:rPr>
              <a:t>determinare</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aprobare</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şi</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aplicare</a:t>
            </a:r>
            <a:r>
              <a:rPr lang="vi-VN" sz="1700" cap="none" dirty="0" smtClean="0">
                <a:latin typeface="Times New Roman" panose="02020603050405020304" pitchFamily="18" charset="0"/>
                <a:cs typeface="Times New Roman" panose="02020603050405020304" pitchFamily="18" charset="0"/>
              </a:rPr>
              <a:t> a </a:t>
            </a:r>
            <a:r>
              <a:rPr lang="vi-VN" sz="1700" cap="none" dirty="0" err="1" smtClean="0">
                <a:latin typeface="Times New Roman" panose="02020603050405020304" pitchFamily="18" charset="0"/>
                <a:cs typeface="Times New Roman" panose="02020603050405020304" pitchFamily="18" charset="0"/>
              </a:rPr>
              <a:t>tarifelor</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pentru</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serviciul</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public</a:t>
            </a:r>
            <a:r>
              <a:rPr lang="vi-VN" sz="1700" cap="none" dirty="0" smtClean="0">
                <a:latin typeface="Times New Roman" panose="02020603050405020304" pitchFamily="18" charset="0"/>
                <a:cs typeface="Times New Roman" panose="02020603050405020304" pitchFamily="18" charset="0"/>
              </a:rPr>
              <a:t> de </a:t>
            </a:r>
            <a:r>
              <a:rPr lang="vi-VN" sz="1700" cap="none" dirty="0" err="1" smtClean="0">
                <a:latin typeface="Times New Roman" panose="02020603050405020304" pitchFamily="18" charset="0"/>
                <a:cs typeface="Times New Roman" panose="02020603050405020304" pitchFamily="18" charset="0"/>
              </a:rPr>
              <a:t>alimentare</a:t>
            </a:r>
            <a:r>
              <a:rPr lang="vi-VN" sz="1700" cap="none" dirty="0" smtClean="0">
                <a:latin typeface="Times New Roman" panose="02020603050405020304" pitchFamily="18" charset="0"/>
                <a:cs typeface="Times New Roman" panose="02020603050405020304" pitchFamily="18" charset="0"/>
              </a:rPr>
              <a:t> cu </a:t>
            </a:r>
            <a:r>
              <a:rPr lang="vi-VN" sz="1700" cap="none" dirty="0" err="1" smtClean="0">
                <a:latin typeface="Times New Roman" panose="02020603050405020304" pitchFamily="18" charset="0"/>
                <a:cs typeface="Times New Roman" panose="02020603050405020304" pitchFamily="18" charset="0"/>
              </a:rPr>
              <a:t>apă</a:t>
            </a:r>
            <a:r>
              <a:rPr lang="vi-VN" sz="1700" cap="none" dirty="0" smtClean="0">
                <a:latin typeface="Times New Roman" panose="02020603050405020304" pitchFamily="18" charset="0"/>
                <a:cs typeface="Times New Roman" panose="02020603050405020304" pitchFamily="18" charset="0"/>
              </a:rPr>
              <a:t>, de </a:t>
            </a:r>
            <a:r>
              <a:rPr lang="vi-VN" sz="1700" cap="none" dirty="0" err="1" smtClean="0">
                <a:latin typeface="Times New Roman" panose="02020603050405020304" pitchFamily="18" charset="0"/>
                <a:cs typeface="Times New Roman" panose="02020603050405020304" pitchFamily="18" charset="0"/>
              </a:rPr>
              <a:t>canalizare</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şi</a:t>
            </a:r>
            <a:r>
              <a:rPr lang="vi-VN" sz="1700" cap="none" dirty="0" smtClean="0">
                <a:latin typeface="Times New Roman" panose="02020603050405020304" pitchFamily="18" charset="0"/>
                <a:cs typeface="Times New Roman" panose="02020603050405020304" pitchFamily="18" charset="0"/>
              </a:rPr>
              <a:t> de </a:t>
            </a:r>
            <a:r>
              <a:rPr lang="vi-VN" sz="1700" cap="none" dirty="0" err="1" smtClean="0">
                <a:latin typeface="Times New Roman" panose="02020603050405020304" pitchFamily="18" charset="0"/>
                <a:cs typeface="Times New Roman" panose="02020603050405020304" pitchFamily="18" charset="0"/>
              </a:rPr>
              <a:t>epurare</a:t>
            </a:r>
            <a:r>
              <a:rPr lang="vi-VN" sz="1700" cap="none" dirty="0" smtClean="0">
                <a:latin typeface="Times New Roman" panose="02020603050405020304" pitchFamily="18" charset="0"/>
                <a:cs typeface="Times New Roman" panose="02020603050405020304" pitchFamily="18" charset="0"/>
              </a:rPr>
              <a:t> a </a:t>
            </a:r>
            <a:r>
              <a:rPr lang="vi-VN" sz="1700" cap="none" dirty="0" err="1" smtClean="0">
                <a:latin typeface="Times New Roman" panose="02020603050405020304" pitchFamily="18" charset="0"/>
                <a:cs typeface="Times New Roman" panose="02020603050405020304" pitchFamily="18" charset="0"/>
              </a:rPr>
              <a:t>apelor</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uzate</a:t>
            </a:r>
            <a:r>
              <a:rPr lang="en-US" sz="1700" cap="none" dirty="0" smtClean="0">
                <a:latin typeface="Times New Roman" panose="02020603050405020304" pitchFamily="18" charset="0"/>
                <a:cs typeface="Times New Roman" panose="02020603050405020304" pitchFamily="18" charset="0"/>
              </a:rPr>
              <a:t>, </a:t>
            </a:r>
            <a:r>
              <a:rPr lang="en-US" sz="1700" cap="none" dirty="0" err="1" smtClean="0">
                <a:latin typeface="Times New Roman" panose="02020603050405020304" pitchFamily="18" charset="0"/>
                <a:cs typeface="Times New Roman" panose="02020603050405020304" pitchFamily="18" charset="0"/>
              </a:rPr>
              <a:t>precum</a:t>
            </a:r>
            <a:r>
              <a:rPr lang="vi-VN" sz="1700" cap="none" dirty="0" smtClean="0">
                <a:latin typeface="Times New Roman" panose="02020603050405020304" pitchFamily="18" charset="0"/>
                <a:cs typeface="Times New Roman" panose="02020603050405020304" pitchFamily="18" charset="0"/>
              </a:rPr>
              <a:t>: </a:t>
            </a:r>
            <a:r>
              <a:rPr lang="en-US" sz="1700" cap="none" dirty="0" smtClean="0">
                <a:latin typeface="Times New Roman" panose="02020603050405020304" pitchFamily="18" charset="0"/>
                <a:cs typeface="Times New Roman" panose="02020603050405020304" pitchFamily="18" charset="0"/>
              </a:rPr>
              <a:t>  </a:t>
            </a:r>
          </a:p>
          <a:p>
            <a:pPr marL="792000">
              <a:lnSpc>
                <a:spcPts val="1600"/>
              </a:lnSpc>
              <a:spcBef>
                <a:spcPts val="300"/>
              </a:spcBef>
              <a:spcAft>
                <a:spcPts val="300"/>
              </a:spcAft>
            </a:pPr>
            <a:r>
              <a:rPr lang="vi-VN" sz="1700" cap="none" dirty="0" err="1" smtClean="0">
                <a:latin typeface="Times New Roman" panose="02020603050405020304" pitchFamily="18" charset="0"/>
                <a:cs typeface="Times New Roman" panose="02020603050405020304" pitchFamily="18" charset="0"/>
              </a:rPr>
              <a:t>Furnizarea</a:t>
            </a:r>
            <a:r>
              <a:rPr lang="vi-VN" sz="1700" cap="none" dirty="0" smtClean="0">
                <a:latin typeface="Times New Roman" panose="02020603050405020304" pitchFamily="18" charset="0"/>
                <a:cs typeface="Times New Roman" panose="02020603050405020304" pitchFamily="18" charset="0"/>
              </a:rPr>
              <a:t>/</a:t>
            </a:r>
            <a:r>
              <a:rPr lang="vi-VN" sz="1700" cap="none" dirty="0" err="1" smtClean="0">
                <a:latin typeface="Times New Roman" panose="02020603050405020304" pitchFamily="18" charset="0"/>
                <a:cs typeface="Times New Roman" panose="02020603050405020304" pitchFamily="18" charset="0"/>
              </a:rPr>
              <a:t>prestarea</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serviciului</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menţionat</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în</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condiţii</a:t>
            </a:r>
            <a:r>
              <a:rPr lang="vi-VN" sz="1700" cap="none" dirty="0" smtClean="0">
                <a:latin typeface="Times New Roman" panose="02020603050405020304" pitchFamily="18" charset="0"/>
                <a:cs typeface="Times New Roman" panose="02020603050405020304" pitchFamily="18" charset="0"/>
              </a:rPr>
              <a:t> de </a:t>
            </a:r>
            <a:r>
              <a:rPr lang="vi-VN" sz="1700" cap="none" dirty="0" err="1" smtClean="0">
                <a:latin typeface="Times New Roman" panose="02020603050405020304" pitchFamily="18" charset="0"/>
                <a:cs typeface="Times New Roman" panose="02020603050405020304" pitchFamily="18" charset="0"/>
              </a:rPr>
              <a:t>siguranţă</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şi</a:t>
            </a:r>
            <a:r>
              <a:rPr lang="vi-VN" sz="1700" cap="none" dirty="0" smtClean="0">
                <a:latin typeface="Times New Roman" panose="02020603050405020304" pitchFamily="18" charset="0"/>
                <a:cs typeface="Times New Roman" panose="02020603050405020304" pitchFamily="18" charset="0"/>
              </a:rPr>
              <a:t> cu </a:t>
            </a:r>
            <a:r>
              <a:rPr lang="vi-VN" sz="1700" cap="none" dirty="0" err="1" smtClean="0">
                <a:latin typeface="Times New Roman" panose="02020603050405020304" pitchFamily="18" charset="0"/>
                <a:cs typeface="Times New Roman" panose="02020603050405020304" pitchFamily="18" charset="0"/>
              </a:rPr>
              <a:t>respectarea</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indicatorilor</a:t>
            </a:r>
            <a:r>
              <a:rPr lang="vi-VN" sz="1700" cap="none" dirty="0" smtClean="0">
                <a:latin typeface="Times New Roman" panose="02020603050405020304" pitchFamily="18" charset="0"/>
                <a:cs typeface="Times New Roman" panose="02020603050405020304" pitchFamily="18" charset="0"/>
              </a:rPr>
              <a:t> de </a:t>
            </a:r>
            <a:r>
              <a:rPr lang="vi-VN" sz="1700" cap="none" dirty="0" err="1" smtClean="0">
                <a:latin typeface="Times New Roman" panose="02020603050405020304" pitchFamily="18" charset="0"/>
                <a:cs typeface="Times New Roman" panose="02020603050405020304" pitchFamily="18" charset="0"/>
              </a:rPr>
              <a:t>performanţă</a:t>
            </a:r>
            <a:r>
              <a:rPr lang="vi-VN" sz="1700" cap="none" dirty="0" smtClean="0">
                <a:latin typeface="Times New Roman" panose="02020603050405020304" pitchFamily="18" charset="0"/>
                <a:cs typeface="Times New Roman" panose="02020603050405020304" pitchFamily="18" charset="0"/>
              </a:rPr>
              <a:t>, la </a:t>
            </a:r>
            <a:r>
              <a:rPr lang="vi-VN" sz="1700" cap="none" dirty="0" err="1" smtClean="0">
                <a:latin typeface="Times New Roman" panose="02020603050405020304" pitchFamily="18" charset="0"/>
                <a:cs typeface="Times New Roman" panose="02020603050405020304" pitchFamily="18" charset="0"/>
              </a:rPr>
              <a:t>cheltuieli</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minime</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necesare</a:t>
            </a:r>
            <a:r>
              <a:rPr lang="vi-VN" sz="1700" cap="none" dirty="0" smtClean="0">
                <a:latin typeface="Times New Roman" panose="02020603050405020304" pitchFamily="18" charset="0"/>
                <a:cs typeface="Times New Roman" panose="02020603050405020304" pitchFamily="18" charset="0"/>
              </a:rPr>
              <a:t>, cu </a:t>
            </a:r>
            <a:r>
              <a:rPr lang="vi-VN" sz="1700" cap="none" dirty="0" err="1" smtClean="0">
                <a:latin typeface="Times New Roman" panose="02020603050405020304" pitchFamily="18" charset="0"/>
                <a:cs typeface="Times New Roman" panose="02020603050405020304" pitchFamily="18" charset="0"/>
              </a:rPr>
              <a:t>utilizarea</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eficientă</a:t>
            </a:r>
            <a:r>
              <a:rPr lang="vi-VN" sz="1700" cap="none" dirty="0" smtClean="0">
                <a:latin typeface="Times New Roman" panose="02020603050405020304" pitchFamily="18" charset="0"/>
                <a:cs typeface="Times New Roman" panose="02020603050405020304" pitchFamily="18" charset="0"/>
              </a:rPr>
              <a:t> a </a:t>
            </a:r>
            <a:r>
              <a:rPr lang="vi-VN" sz="1700" cap="none" dirty="0" err="1" smtClean="0">
                <a:latin typeface="Times New Roman" panose="02020603050405020304" pitchFamily="18" charset="0"/>
                <a:cs typeface="Times New Roman" panose="02020603050405020304" pitchFamily="18" charset="0"/>
              </a:rPr>
              <a:t>obiectelor</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sistemului</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public</a:t>
            </a:r>
            <a:r>
              <a:rPr lang="vi-VN" sz="1700" cap="none" dirty="0" smtClean="0">
                <a:latin typeface="Times New Roman" panose="02020603050405020304" pitchFamily="18" charset="0"/>
                <a:cs typeface="Times New Roman" panose="02020603050405020304" pitchFamily="18" charset="0"/>
              </a:rPr>
              <a:t> de </a:t>
            </a:r>
            <a:r>
              <a:rPr lang="vi-VN" sz="1700" cap="none" dirty="0" err="1" smtClean="0">
                <a:latin typeface="Times New Roman" panose="02020603050405020304" pitchFamily="18" charset="0"/>
                <a:cs typeface="Times New Roman" panose="02020603050405020304" pitchFamily="18" charset="0"/>
              </a:rPr>
              <a:t>alimentare</a:t>
            </a:r>
            <a:r>
              <a:rPr lang="vi-VN" sz="1700" cap="none" dirty="0" smtClean="0">
                <a:latin typeface="Times New Roman" panose="02020603050405020304" pitchFamily="18" charset="0"/>
                <a:cs typeface="Times New Roman" panose="02020603050405020304" pitchFamily="18" charset="0"/>
              </a:rPr>
              <a:t> cu </a:t>
            </a:r>
            <a:r>
              <a:rPr lang="vi-VN" sz="1700" cap="none" dirty="0" err="1" smtClean="0">
                <a:latin typeface="Times New Roman" panose="02020603050405020304" pitchFamily="18" charset="0"/>
                <a:cs typeface="Times New Roman" panose="02020603050405020304" pitchFamily="18" charset="0"/>
              </a:rPr>
              <a:t>apă</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şi</a:t>
            </a:r>
            <a:r>
              <a:rPr lang="vi-VN" sz="1700" cap="none" dirty="0" smtClean="0">
                <a:latin typeface="Times New Roman" panose="02020603050405020304" pitchFamily="18" charset="0"/>
                <a:cs typeface="Times New Roman" panose="02020603050405020304" pitchFamily="18" charset="0"/>
              </a:rPr>
              <a:t> de </a:t>
            </a:r>
            <a:r>
              <a:rPr lang="vi-VN" sz="1700" cap="none" dirty="0" err="1" smtClean="0">
                <a:latin typeface="Times New Roman" panose="02020603050405020304" pitchFamily="18" charset="0"/>
                <a:cs typeface="Times New Roman" panose="02020603050405020304" pitchFamily="18" charset="0"/>
              </a:rPr>
              <a:t>canalizare</a:t>
            </a:r>
            <a:r>
              <a:rPr lang="vi-VN" sz="1700" cap="none" dirty="0" smtClean="0">
                <a:latin typeface="Times New Roman" panose="02020603050405020304" pitchFamily="18" charset="0"/>
                <a:cs typeface="Times New Roman" panose="02020603050405020304" pitchFamily="18" charset="0"/>
              </a:rPr>
              <a:t>;</a:t>
            </a:r>
          </a:p>
          <a:p>
            <a:pPr marL="792000">
              <a:lnSpc>
                <a:spcPts val="1600"/>
              </a:lnSpc>
              <a:spcBef>
                <a:spcPts val="300"/>
              </a:spcBef>
              <a:spcAft>
                <a:spcPts val="300"/>
              </a:spcAft>
            </a:pPr>
            <a:r>
              <a:rPr lang="vi-VN" sz="1700" cap="none" dirty="0" err="1" smtClean="0">
                <a:latin typeface="Times New Roman" panose="02020603050405020304" pitchFamily="18" charset="0"/>
                <a:cs typeface="Times New Roman" panose="02020603050405020304" pitchFamily="18" charset="0"/>
              </a:rPr>
              <a:t>Desfăşurarea</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unei</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activităţi</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eficiente</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şi</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profitabile</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ce</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ar</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oferi</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operatorului</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posibilitatea</a:t>
            </a:r>
            <a:r>
              <a:rPr lang="vi-VN" sz="1700" cap="none" dirty="0" smtClean="0">
                <a:latin typeface="Times New Roman" panose="02020603050405020304" pitchFamily="18" charset="0"/>
                <a:cs typeface="Times New Roman" panose="02020603050405020304" pitchFamily="18" charset="0"/>
              </a:rPr>
              <a:t> de a </a:t>
            </a:r>
            <a:r>
              <a:rPr lang="vi-VN" sz="1700" cap="none" dirty="0" err="1" smtClean="0">
                <a:latin typeface="Times New Roman" panose="02020603050405020304" pitchFamily="18" charset="0"/>
                <a:cs typeface="Times New Roman" panose="02020603050405020304" pitchFamily="18" charset="0"/>
              </a:rPr>
              <a:t>acoperi</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consumurile</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şi</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cheltuielile</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sale</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justificate</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necesare</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pentru</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desfăşurarea</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activităţii</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reglementate</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şi</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recuperarea</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mijloacele</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financiare</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investite</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în</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dezvoltarea</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renovarea</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şi</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reconstrucţia</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sistemului</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public</a:t>
            </a:r>
            <a:r>
              <a:rPr lang="vi-VN" sz="1700" cap="none" dirty="0" smtClean="0">
                <a:latin typeface="Times New Roman" panose="02020603050405020304" pitchFamily="18" charset="0"/>
                <a:cs typeface="Times New Roman" panose="02020603050405020304" pitchFamily="18" charset="0"/>
              </a:rPr>
              <a:t> de </a:t>
            </a:r>
            <a:r>
              <a:rPr lang="vi-VN" sz="1700" cap="none" dirty="0" err="1" smtClean="0">
                <a:latin typeface="Times New Roman" panose="02020603050405020304" pitchFamily="18" charset="0"/>
                <a:cs typeface="Times New Roman" panose="02020603050405020304" pitchFamily="18" charset="0"/>
              </a:rPr>
              <a:t>alimentare</a:t>
            </a:r>
            <a:r>
              <a:rPr lang="vi-VN" sz="1700" cap="none" dirty="0" smtClean="0">
                <a:latin typeface="Times New Roman" panose="02020603050405020304" pitchFamily="18" charset="0"/>
                <a:cs typeface="Times New Roman" panose="02020603050405020304" pitchFamily="18" charset="0"/>
              </a:rPr>
              <a:t> cu </a:t>
            </a:r>
            <a:r>
              <a:rPr lang="vi-VN" sz="1700" cap="none" dirty="0" err="1" smtClean="0">
                <a:latin typeface="Times New Roman" panose="02020603050405020304" pitchFamily="18" charset="0"/>
                <a:cs typeface="Times New Roman" panose="02020603050405020304" pitchFamily="18" charset="0"/>
              </a:rPr>
              <a:t>apă</a:t>
            </a:r>
            <a:r>
              <a:rPr lang="vi-VN" sz="1700" cap="none" dirty="0" smtClean="0">
                <a:latin typeface="Times New Roman" panose="02020603050405020304" pitchFamily="18" charset="0"/>
                <a:cs typeface="Times New Roman" panose="02020603050405020304" pitchFamily="18" charset="0"/>
              </a:rPr>
              <a:t> </a:t>
            </a:r>
            <a:r>
              <a:rPr lang="vi-VN" sz="1700" cap="none" dirty="0" err="1" smtClean="0">
                <a:latin typeface="Times New Roman" panose="02020603050405020304" pitchFamily="18" charset="0"/>
                <a:cs typeface="Times New Roman" panose="02020603050405020304" pitchFamily="18" charset="0"/>
              </a:rPr>
              <a:t>şi</a:t>
            </a:r>
            <a:r>
              <a:rPr lang="vi-VN" sz="1700" cap="none" dirty="0" smtClean="0">
                <a:latin typeface="Times New Roman" panose="02020603050405020304" pitchFamily="18" charset="0"/>
                <a:cs typeface="Times New Roman" panose="02020603050405020304" pitchFamily="18" charset="0"/>
              </a:rPr>
              <a:t> de </a:t>
            </a:r>
            <a:r>
              <a:rPr lang="vi-VN" sz="1700" cap="none" dirty="0" err="1" smtClean="0">
                <a:latin typeface="Times New Roman" panose="02020603050405020304" pitchFamily="18" charset="0"/>
                <a:cs typeface="Times New Roman" panose="02020603050405020304" pitchFamily="18" charset="0"/>
              </a:rPr>
              <a:t>canalizare</a:t>
            </a:r>
            <a:endParaRPr lang="ro-RO" sz="1700" cap="none" dirty="0" smtClean="0">
              <a:latin typeface="Times New Roman" panose="02020603050405020304" pitchFamily="18" charset="0"/>
              <a:cs typeface="Times New Roman" panose="02020603050405020304" pitchFamily="18" charset="0"/>
            </a:endParaRPr>
          </a:p>
          <a:p>
            <a:pPr marL="792000">
              <a:lnSpc>
                <a:spcPts val="1600"/>
              </a:lnSpc>
              <a:spcBef>
                <a:spcPts val="300"/>
              </a:spcBef>
              <a:spcAft>
                <a:spcPts val="300"/>
              </a:spcAft>
            </a:pPr>
            <a:endParaRPr lang="ro-RO" sz="1700" cap="none" dirty="0" smtClean="0">
              <a:latin typeface="Times New Roman" panose="02020603050405020304" pitchFamily="18" charset="0"/>
              <a:cs typeface="Times New Roman" panose="02020603050405020304" pitchFamily="18" charset="0"/>
            </a:endParaRPr>
          </a:p>
          <a:p>
            <a:pPr>
              <a:spcBef>
                <a:spcPts val="400"/>
              </a:spcBef>
              <a:spcAft>
                <a:spcPts val="400"/>
              </a:spcAft>
            </a:pPr>
            <a:endParaRPr lang="en-US" sz="1700" cap="none" dirty="0" smtClean="0">
              <a:latin typeface="Times New Roman" panose="02020603050405020304" pitchFamily="18" charset="0"/>
              <a:cs typeface="Times New Roman" panose="02020603050405020304" pitchFamily="18" charset="0"/>
            </a:endParaRPr>
          </a:p>
          <a:p>
            <a:pPr marL="0" indent="0">
              <a:lnSpc>
                <a:spcPts val="2000"/>
              </a:lnSpc>
              <a:spcBef>
                <a:spcPts val="1200"/>
              </a:spcBef>
              <a:spcAft>
                <a:spcPts val="1200"/>
              </a:spcAft>
              <a:buNone/>
            </a:pPr>
            <a:endParaRPr lang="en-US" sz="15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5183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1927" y="618518"/>
            <a:ext cx="9366299" cy="1542792"/>
          </a:xfrm>
        </p:spPr>
        <p:txBody>
          <a:bodyPr>
            <a:normAutofit/>
          </a:bodyPr>
          <a:lstStyle/>
          <a:p>
            <a:pPr algn="l"/>
            <a:r>
              <a:rPr lang="vi-VN" sz="2400" b="1" cap="none" dirty="0" err="1" smtClean="0">
                <a:cs typeface="Times New Roman" pitchFamily="18" charset="0"/>
              </a:rPr>
              <a:t>Metodologia</a:t>
            </a:r>
            <a:r>
              <a:rPr lang="vi-VN" sz="2400" b="1" cap="none" dirty="0" smtClean="0">
                <a:cs typeface="Times New Roman" pitchFamily="18" charset="0"/>
              </a:rPr>
              <a:t> de </a:t>
            </a:r>
            <a:r>
              <a:rPr lang="vi-VN" sz="2400" b="1" cap="none" dirty="0" err="1" smtClean="0">
                <a:cs typeface="Times New Roman" pitchFamily="18" charset="0"/>
              </a:rPr>
              <a:t>determinare</a:t>
            </a:r>
            <a:r>
              <a:rPr lang="vi-VN" sz="2400" b="1" cap="none" dirty="0" smtClean="0">
                <a:cs typeface="Times New Roman" pitchFamily="18" charset="0"/>
              </a:rPr>
              <a:t>, </a:t>
            </a:r>
            <a:r>
              <a:rPr lang="vi-VN" sz="2400" b="1" cap="none" dirty="0" err="1" smtClean="0">
                <a:cs typeface="Times New Roman" pitchFamily="18" charset="0"/>
              </a:rPr>
              <a:t>aprobare</a:t>
            </a:r>
            <a:r>
              <a:rPr lang="vi-VN" sz="2400" b="1" cap="none" dirty="0" smtClean="0">
                <a:cs typeface="Times New Roman" pitchFamily="18" charset="0"/>
              </a:rPr>
              <a:t> </a:t>
            </a:r>
            <a:r>
              <a:rPr lang="vi-VN" sz="2400" b="1" cap="none" dirty="0" err="1" smtClean="0">
                <a:cs typeface="Times New Roman" pitchFamily="18" charset="0"/>
              </a:rPr>
              <a:t>şi</a:t>
            </a:r>
            <a:r>
              <a:rPr lang="vi-VN" sz="2400" b="1" cap="none" dirty="0" smtClean="0">
                <a:cs typeface="Times New Roman" pitchFamily="18" charset="0"/>
              </a:rPr>
              <a:t> </a:t>
            </a:r>
            <a:r>
              <a:rPr lang="vi-VN" sz="2400" b="1" cap="none" dirty="0" err="1" smtClean="0">
                <a:cs typeface="Times New Roman" pitchFamily="18" charset="0"/>
              </a:rPr>
              <a:t>aplicare</a:t>
            </a:r>
            <a:r>
              <a:rPr lang="vi-VN" sz="2400" b="1" cap="none" dirty="0" smtClean="0">
                <a:cs typeface="Times New Roman" pitchFamily="18" charset="0"/>
              </a:rPr>
              <a:t> a </a:t>
            </a:r>
            <a:r>
              <a:rPr lang="vi-VN" sz="2400" b="1" cap="none" dirty="0" err="1" smtClean="0">
                <a:cs typeface="Times New Roman" pitchFamily="18" charset="0"/>
              </a:rPr>
              <a:t>tarifelor</a:t>
            </a:r>
            <a:r>
              <a:rPr lang="vi-VN" sz="2400" b="1" cap="none" dirty="0" smtClean="0">
                <a:cs typeface="Times New Roman" pitchFamily="18" charset="0"/>
              </a:rPr>
              <a:t> </a:t>
            </a:r>
            <a:r>
              <a:rPr lang="ro-MD" sz="2400" b="1" cap="none" dirty="0" smtClean="0">
                <a:cs typeface="Times New Roman" pitchFamily="18" charset="0"/>
              </a:rPr>
              <a:t/>
            </a:r>
            <a:br>
              <a:rPr lang="ro-MD" sz="2400" b="1" cap="none" dirty="0" smtClean="0">
                <a:cs typeface="Times New Roman" pitchFamily="18" charset="0"/>
              </a:rPr>
            </a:br>
            <a:r>
              <a:rPr lang="vi-VN" sz="2400" b="1" cap="none" dirty="0" err="1" smtClean="0">
                <a:cs typeface="Times New Roman" pitchFamily="18" charset="0"/>
              </a:rPr>
              <a:t>pentru</a:t>
            </a:r>
            <a:r>
              <a:rPr lang="vi-VN" sz="2400" b="1" cap="none" dirty="0" smtClean="0">
                <a:cs typeface="Times New Roman" pitchFamily="18" charset="0"/>
              </a:rPr>
              <a:t> </a:t>
            </a:r>
            <a:r>
              <a:rPr lang="vi-VN" sz="2400" b="1" cap="none" dirty="0" err="1" smtClean="0">
                <a:cs typeface="Times New Roman" pitchFamily="18" charset="0"/>
              </a:rPr>
              <a:t>serviciul</a:t>
            </a:r>
            <a:r>
              <a:rPr lang="vi-VN" sz="2400" b="1" cap="none" dirty="0" smtClean="0">
                <a:cs typeface="Times New Roman" pitchFamily="18" charset="0"/>
              </a:rPr>
              <a:t> </a:t>
            </a:r>
            <a:r>
              <a:rPr lang="vi-VN" sz="2400" b="1" cap="none" dirty="0" err="1" smtClean="0">
                <a:cs typeface="Times New Roman" pitchFamily="18" charset="0"/>
              </a:rPr>
              <a:t>public</a:t>
            </a:r>
            <a:r>
              <a:rPr lang="vi-VN" sz="2400" b="1" cap="none" dirty="0" smtClean="0">
                <a:cs typeface="Times New Roman" pitchFamily="18" charset="0"/>
              </a:rPr>
              <a:t> de </a:t>
            </a:r>
            <a:r>
              <a:rPr lang="vi-VN" sz="2400" b="1" cap="none" dirty="0" err="1" smtClean="0">
                <a:cs typeface="Times New Roman" pitchFamily="18" charset="0"/>
              </a:rPr>
              <a:t>alimentare</a:t>
            </a:r>
            <a:r>
              <a:rPr lang="vi-VN" sz="2400" b="1" cap="none" dirty="0" smtClean="0">
                <a:cs typeface="Times New Roman" pitchFamily="18" charset="0"/>
              </a:rPr>
              <a:t> cu </a:t>
            </a:r>
            <a:r>
              <a:rPr lang="vi-VN" sz="2400" b="1" cap="none" dirty="0" err="1" smtClean="0">
                <a:cs typeface="Times New Roman" pitchFamily="18" charset="0"/>
              </a:rPr>
              <a:t>apă</a:t>
            </a:r>
            <a:r>
              <a:rPr lang="vi-VN" sz="2400" b="1" cap="none" dirty="0" smtClean="0">
                <a:cs typeface="Times New Roman" pitchFamily="18" charset="0"/>
              </a:rPr>
              <a:t>, </a:t>
            </a:r>
            <a:r>
              <a:rPr lang="ro-MD" sz="2400" b="1" cap="none" dirty="0" smtClean="0">
                <a:cs typeface="Times New Roman" pitchFamily="18" charset="0"/>
              </a:rPr>
              <a:t/>
            </a:r>
            <a:br>
              <a:rPr lang="ro-MD" sz="2400" b="1" cap="none" dirty="0" smtClean="0">
                <a:cs typeface="Times New Roman" pitchFamily="18" charset="0"/>
              </a:rPr>
            </a:br>
            <a:r>
              <a:rPr lang="vi-VN" sz="2400" b="1" cap="none" dirty="0" smtClean="0">
                <a:cs typeface="Times New Roman" pitchFamily="18" charset="0"/>
              </a:rPr>
              <a:t>de </a:t>
            </a:r>
            <a:r>
              <a:rPr lang="vi-VN" sz="2400" b="1" cap="none" dirty="0" err="1" smtClean="0">
                <a:cs typeface="Times New Roman" pitchFamily="18" charset="0"/>
              </a:rPr>
              <a:t>canalizare</a:t>
            </a:r>
            <a:r>
              <a:rPr lang="vi-VN" sz="2400" b="1" cap="none" dirty="0" smtClean="0">
                <a:cs typeface="Times New Roman" pitchFamily="18" charset="0"/>
              </a:rPr>
              <a:t> </a:t>
            </a:r>
            <a:r>
              <a:rPr lang="vi-VN" sz="2400" b="1" cap="none" dirty="0" err="1" smtClean="0">
                <a:cs typeface="Times New Roman" pitchFamily="18" charset="0"/>
              </a:rPr>
              <a:t>şi</a:t>
            </a:r>
            <a:r>
              <a:rPr lang="vi-VN" sz="2400" b="1" cap="none" dirty="0" smtClean="0">
                <a:cs typeface="Times New Roman" pitchFamily="18" charset="0"/>
              </a:rPr>
              <a:t> </a:t>
            </a:r>
            <a:r>
              <a:rPr lang="vi-VN" sz="2400" b="1" cap="none" dirty="0" err="1" smtClean="0">
                <a:cs typeface="Times New Roman" pitchFamily="18" charset="0"/>
              </a:rPr>
              <a:t>epurare</a:t>
            </a:r>
            <a:r>
              <a:rPr lang="vi-VN" sz="2400" b="1" cap="none" dirty="0" smtClean="0">
                <a:cs typeface="Times New Roman" pitchFamily="18" charset="0"/>
              </a:rPr>
              <a:t> a </a:t>
            </a:r>
            <a:r>
              <a:rPr lang="vi-VN" sz="2400" b="1" cap="none" dirty="0" err="1" smtClean="0">
                <a:cs typeface="Times New Roman" pitchFamily="18" charset="0"/>
              </a:rPr>
              <a:t>apelor</a:t>
            </a:r>
            <a:r>
              <a:rPr lang="vi-VN" sz="2400" b="1" cap="none" dirty="0" smtClean="0">
                <a:cs typeface="Times New Roman" pitchFamily="18" charset="0"/>
              </a:rPr>
              <a:t> </a:t>
            </a:r>
            <a:r>
              <a:rPr lang="vi-VN" sz="2400" b="1" cap="none" dirty="0" err="1" smtClean="0">
                <a:cs typeface="Times New Roman" pitchFamily="18" charset="0"/>
              </a:rPr>
              <a:t>uzate</a:t>
            </a:r>
            <a:r>
              <a:rPr lang="vi-VN" sz="2400" b="1" cap="none" dirty="0" smtClean="0">
                <a:cs typeface="Times New Roman" pitchFamily="18" charset="0"/>
              </a:rPr>
              <a:t> </a:t>
            </a:r>
            <a:r>
              <a:rPr lang="ro-RO" sz="2400" b="1" cap="none" dirty="0" smtClean="0">
                <a:cs typeface="Times New Roman" pitchFamily="18" charset="0"/>
              </a:rPr>
              <a:t/>
            </a:r>
            <a:br>
              <a:rPr lang="ro-RO" sz="2400" b="1" cap="none" dirty="0" smtClean="0">
                <a:cs typeface="Times New Roman" pitchFamily="18" charset="0"/>
              </a:rPr>
            </a:br>
            <a:r>
              <a:rPr lang="ro-RO" sz="2000" i="1" cap="none" dirty="0" smtClean="0">
                <a:latin typeface="Times New Roman" panose="02020603050405020304" pitchFamily="18" charset="0"/>
                <a:cs typeface="Times New Roman" panose="02020603050405020304" pitchFamily="18" charset="0"/>
              </a:rPr>
              <a:t>nr.489/2019 din 20.12.2019    M.O. Nr.55-61/198 din 21.02.2020</a:t>
            </a:r>
            <a:endParaRPr lang="en-GB" sz="2400" cap="none"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913774" y="2367092"/>
            <a:ext cx="10363826" cy="3676261"/>
          </a:xfrm>
        </p:spPr>
        <p:txBody>
          <a:bodyPr>
            <a:normAutofit fontScale="85000" lnSpcReduction="20000"/>
          </a:bodyPr>
          <a:lstStyle/>
          <a:p>
            <a:pPr marL="0" indent="0">
              <a:buNone/>
            </a:pPr>
            <a:r>
              <a:rPr lang="ro-RO" b="1" i="1" cap="none" dirty="0" smtClean="0">
                <a:latin typeface="Times New Roman" pitchFamily="18" charset="0"/>
                <a:cs typeface="Times New Roman" pitchFamily="18" charset="0"/>
              </a:rPr>
              <a:t>Structura </a:t>
            </a:r>
            <a:r>
              <a:rPr lang="ro-RO" b="1" i="1" cap="none" dirty="0" smtClean="0">
                <a:latin typeface="Times New Roman" pitchFamily="18" charset="0"/>
                <a:cs typeface="Times New Roman" pitchFamily="18" charset="0"/>
              </a:rPr>
              <a:t>Metodologiei</a:t>
            </a:r>
            <a:r>
              <a:rPr lang="ro-RO" b="1" i="1" cap="none" dirty="0" smtClean="0">
                <a:latin typeface="Times New Roman" pitchFamily="18" charset="0"/>
                <a:cs typeface="Times New Roman" pitchFamily="18" charset="0"/>
              </a:rPr>
              <a:t>:</a:t>
            </a:r>
          </a:p>
          <a:p>
            <a:pPr marL="0" indent="0">
              <a:lnSpc>
                <a:spcPct val="150000"/>
              </a:lnSpc>
              <a:buNone/>
            </a:pPr>
            <a:r>
              <a:rPr lang="ro-RO" cap="none" dirty="0" smtClean="0">
                <a:latin typeface="Times New Roman" pitchFamily="18" charset="0"/>
                <a:cs typeface="Times New Roman" pitchFamily="18" charset="0"/>
              </a:rPr>
              <a:t>Secțiunea </a:t>
            </a:r>
            <a:r>
              <a:rPr lang="ro-RO" cap="none" dirty="0" smtClean="0">
                <a:latin typeface="Times New Roman" pitchFamily="18" charset="0"/>
                <a:cs typeface="Times New Roman" pitchFamily="18" charset="0"/>
              </a:rPr>
              <a:t>1 : Dispoziții generale</a:t>
            </a:r>
          </a:p>
          <a:p>
            <a:pPr marL="0" indent="0">
              <a:lnSpc>
                <a:spcPct val="150000"/>
              </a:lnSpc>
              <a:buNone/>
            </a:pPr>
            <a:r>
              <a:rPr lang="ro-RO" cap="none" dirty="0" smtClean="0">
                <a:latin typeface="Times New Roman" pitchFamily="18" charset="0"/>
                <a:cs typeface="Times New Roman" pitchFamily="18" charset="0"/>
              </a:rPr>
              <a:t>secțiunea 2 : Definirea serviciilor furnizate/prestate de operatori și a tarifelor reglementate</a:t>
            </a:r>
          </a:p>
          <a:p>
            <a:pPr marL="0" indent="0">
              <a:lnSpc>
                <a:spcPct val="150000"/>
              </a:lnSpc>
              <a:buNone/>
            </a:pPr>
            <a:r>
              <a:rPr lang="ro-RO" b="1" cap="none" dirty="0" smtClean="0">
                <a:latin typeface="Times New Roman" pitchFamily="18" charset="0"/>
                <a:cs typeface="Times New Roman" pitchFamily="18" charset="0"/>
              </a:rPr>
              <a:t>Secțiunea 3 : Determinarea tarifelor</a:t>
            </a:r>
          </a:p>
          <a:p>
            <a:pPr marL="0" indent="0">
              <a:lnSpc>
                <a:spcPct val="150000"/>
              </a:lnSpc>
              <a:buNone/>
            </a:pPr>
            <a:r>
              <a:rPr lang="ro-RO" b="1" cap="none" dirty="0" smtClean="0">
                <a:latin typeface="Times New Roman" pitchFamily="18" charset="0"/>
                <a:cs typeface="Times New Roman" pitchFamily="18" charset="0"/>
              </a:rPr>
              <a:t>Secțiunea 4 : Structura cheltuielilor</a:t>
            </a:r>
          </a:p>
          <a:p>
            <a:pPr marL="0" indent="0">
              <a:lnSpc>
                <a:spcPct val="150000"/>
              </a:lnSpc>
              <a:buNone/>
            </a:pPr>
            <a:r>
              <a:rPr lang="ro-RO" b="1" cap="none" dirty="0" smtClean="0">
                <a:latin typeface="Times New Roman" pitchFamily="18" charset="0"/>
                <a:cs typeface="Times New Roman" pitchFamily="18" charset="0"/>
              </a:rPr>
              <a:t>Secțiunea 5 : Determinarea și ajustarea cheltuielilor</a:t>
            </a:r>
          </a:p>
          <a:p>
            <a:pPr marL="0" indent="0">
              <a:lnSpc>
                <a:spcPct val="150000"/>
              </a:lnSpc>
              <a:buNone/>
            </a:pPr>
            <a:r>
              <a:rPr lang="ro-RO" b="1" cap="none" dirty="0" smtClean="0">
                <a:latin typeface="Times New Roman" pitchFamily="18" charset="0"/>
                <a:cs typeface="Times New Roman" pitchFamily="18" charset="0"/>
              </a:rPr>
              <a:t>Secțiunea 6 : Determinarea rentabilității</a:t>
            </a:r>
          </a:p>
          <a:p>
            <a:pPr marL="0" indent="0">
              <a:lnSpc>
                <a:spcPct val="150000"/>
              </a:lnSpc>
              <a:buNone/>
            </a:pPr>
            <a:r>
              <a:rPr lang="ro-RO" cap="none" dirty="0" smtClean="0">
                <a:latin typeface="Times New Roman" pitchFamily="18" charset="0"/>
                <a:cs typeface="Times New Roman" pitchFamily="18" charset="0"/>
              </a:rPr>
              <a:t>Secțiunea 7 : Aprobarea, ajustarea și aplicarea cheltuielilor de bază și a tarifelor</a:t>
            </a:r>
            <a:endParaRPr lang="en-GB" cap="none" dirty="0"/>
          </a:p>
        </p:txBody>
      </p:sp>
    </p:spTree>
    <p:extLst>
      <p:ext uri="{BB962C8B-B14F-4D97-AF65-F5344CB8AC3E}">
        <p14:creationId xmlns:p14="http://schemas.microsoft.com/office/powerpoint/2010/main" val="1317447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Объект 2"/>
              <p:cNvSpPr>
                <a:spLocks noGrp="1"/>
              </p:cNvSpPr>
              <p:nvPr>
                <p:ph idx="4294967295"/>
              </p:nvPr>
            </p:nvSpPr>
            <p:spPr>
              <a:xfrm>
                <a:off x="1923556" y="218122"/>
                <a:ext cx="9822328" cy="6639878"/>
              </a:xfrm>
              <a:prstGeom prst="rect">
                <a:avLst/>
              </a:prstGeom>
            </p:spPr>
            <p:txBody>
              <a:bodyPr>
                <a:normAutofit fontScale="92500" lnSpcReduction="10000"/>
              </a:bodyPr>
              <a:lstStyle/>
              <a:p>
                <a:pPr marL="0" indent="0" algn="just">
                  <a:buNone/>
                </a:pPr>
                <a:r>
                  <a:rPr lang="ro-RO" sz="2400" b="1" cap="none" dirty="0" smtClean="0">
                    <a:latin typeface="Times New Roman" panose="02020603050405020304" pitchFamily="18" charset="0"/>
                    <a:cs typeface="Times New Roman" panose="02020603050405020304" pitchFamily="18" charset="0"/>
                  </a:rPr>
                  <a:t>Determinarea tarifelor</a:t>
                </a:r>
                <a:endParaRPr lang="en-US" sz="2400" b="1" cap="none" dirty="0" smtClean="0">
                  <a:latin typeface="Times New Roman" pitchFamily="18" charset="0"/>
                  <a:cs typeface="Times New Roman" pitchFamily="18" charset="0"/>
                </a:endParaRPr>
              </a:p>
              <a:p>
                <a:pPr marL="0" indent="0" algn="ctr">
                  <a:buNone/>
                </a:pPr>
                <a:endParaRPr lang="en-US" sz="1800" b="1" cap="none" dirty="0">
                  <a:latin typeface="Times New Roman" pitchFamily="18" charset="0"/>
                  <a:cs typeface="Times New Roman" pitchFamily="18" charset="0"/>
                </a:endParaRPr>
              </a:p>
              <a:p>
                <a:pPr fontAlgn="base">
                  <a:buClrTx/>
                  <a:buFont typeface="Wingdings" pitchFamily="2" charset="2"/>
                  <a:buChar char="q"/>
                </a:pPr>
                <a:r>
                  <a:rPr lang="ro-RO" sz="1600" b="1" cap="none" dirty="0">
                    <a:latin typeface="Times New Roman" pitchFamily="18" charset="0"/>
                    <a:cs typeface="Times New Roman" pitchFamily="18" charset="0"/>
                  </a:rPr>
                  <a:t>Tariful pentru serviciul public de alimentare cu apă potabilă:</a:t>
                </a:r>
                <a:endParaRPr lang="en-US" sz="1600" b="1" cap="none" dirty="0">
                  <a:latin typeface="Times New Roman" pitchFamily="18" charset="0"/>
                  <a:cs typeface="Times New Roman" pitchFamily="18" charset="0"/>
                </a:endParaRPr>
              </a:p>
              <a:p>
                <a:pPr marL="0" indent="0">
                  <a:buNone/>
                </a:pPr>
                <a:r>
                  <a:rPr lang="en-US" sz="1600" b="1" cap="none" dirty="0">
                    <a:latin typeface="Times New Roman" pitchFamily="18" charset="0"/>
                    <a:cs typeface="Times New Roman" pitchFamily="18" charset="0"/>
                  </a:rPr>
                  <a:t>                                      </a:t>
                </a:r>
                <a14:m>
                  <m:oMath xmlns:m="http://schemas.openxmlformats.org/officeDocument/2006/math">
                    <m:sSub>
                      <m:sSubPr>
                        <m:ctrlPr>
                          <a:rPr lang="en-US" sz="1600" b="1" i="1" cap="none">
                            <a:latin typeface="Cambria Math" panose="02040503050406030204" pitchFamily="18" charset="0"/>
                          </a:rPr>
                        </m:ctrlPr>
                      </m:sSubPr>
                      <m:e>
                        <m:r>
                          <a:rPr lang="ro-RO" sz="1600" b="1" i="1" cap="none">
                            <a:latin typeface="Cambria Math"/>
                          </a:rPr>
                          <m:t>  </m:t>
                        </m:r>
                        <m:r>
                          <a:rPr lang="ro-RO" sz="1600" b="1" i="1" cap="none">
                            <a:latin typeface="Cambria Math"/>
                          </a:rPr>
                          <m:t>𝑻𝑺𝑨𝑷</m:t>
                        </m:r>
                      </m:e>
                      <m:sub>
                        <m:r>
                          <a:rPr lang="ro-RO" sz="1600" b="1" i="1" cap="none">
                            <a:latin typeface="Cambria Math"/>
                          </a:rPr>
                          <m:t>𝒏</m:t>
                        </m:r>
                        <m:r>
                          <a:rPr lang="ro-RO" sz="1600" b="1" i="1" cap="none">
                            <a:latin typeface="Cambria Math"/>
                          </a:rPr>
                          <m:t> </m:t>
                        </m:r>
                      </m:sub>
                    </m:sSub>
                    <m:r>
                      <a:rPr lang="ro-RO" sz="1600" b="1" i="1" cap="none">
                        <a:latin typeface="Cambria Math"/>
                      </a:rPr>
                      <m:t>=</m:t>
                    </m:r>
                    <m:f>
                      <m:fPr>
                        <m:ctrlPr>
                          <a:rPr lang="en-US" sz="1600" b="1" i="1" cap="none">
                            <a:latin typeface="Cambria Math" panose="02040503050406030204" pitchFamily="18" charset="0"/>
                          </a:rPr>
                        </m:ctrlPr>
                      </m:fPr>
                      <m:num>
                        <m:sSub>
                          <m:sSubPr>
                            <m:ctrlPr>
                              <a:rPr lang="en-US" sz="1600" b="1" i="1" cap="none">
                                <a:latin typeface="Cambria Math" panose="02040503050406030204" pitchFamily="18" charset="0"/>
                              </a:rPr>
                            </m:ctrlPr>
                          </m:sSubPr>
                          <m:e>
                            <m:r>
                              <a:rPr lang="ro-RO" sz="1600" b="1" i="1" cap="none">
                                <a:latin typeface="Cambria Math"/>
                              </a:rPr>
                              <m:t>𝑽𝑺𝑨𝑷</m:t>
                            </m:r>
                          </m:e>
                          <m:sub>
                            <m:r>
                              <a:rPr lang="ro-RO" sz="1600" b="1" i="1" cap="none">
                                <a:latin typeface="Cambria Math"/>
                              </a:rPr>
                              <m:t>𝒏</m:t>
                            </m:r>
                          </m:sub>
                        </m:sSub>
                      </m:num>
                      <m:den>
                        <m:sSub>
                          <m:sSubPr>
                            <m:ctrlPr>
                              <a:rPr lang="en-US" sz="1600" b="1" i="1" cap="none">
                                <a:latin typeface="Cambria Math" panose="02040503050406030204" pitchFamily="18" charset="0"/>
                              </a:rPr>
                            </m:ctrlPr>
                          </m:sSubPr>
                          <m:e>
                            <m:r>
                              <a:rPr lang="ro-RO" sz="1600" b="1" i="1" cap="none">
                                <a:latin typeface="Cambria Math"/>
                              </a:rPr>
                              <m:t>𝑽𝑨𝑷</m:t>
                            </m:r>
                          </m:e>
                          <m:sub>
                            <m:r>
                              <a:rPr lang="ro-RO" sz="1600" b="1" i="1" cap="none">
                                <a:latin typeface="Cambria Math"/>
                              </a:rPr>
                              <m:t>𝒏</m:t>
                            </m:r>
                          </m:sub>
                        </m:sSub>
                      </m:den>
                    </m:f>
                    <m:r>
                      <a:rPr lang="ro-RO" sz="1600" b="1" i="1" cap="none">
                        <a:latin typeface="Cambria Math"/>
                      </a:rPr>
                      <m:t>=</m:t>
                    </m:r>
                    <m:f>
                      <m:fPr>
                        <m:ctrlPr>
                          <a:rPr lang="en-US" sz="1600" b="1" i="1" cap="none">
                            <a:latin typeface="Cambria Math" panose="02040503050406030204" pitchFamily="18" charset="0"/>
                          </a:rPr>
                        </m:ctrlPr>
                      </m:fPr>
                      <m:num>
                        <m:sSub>
                          <m:sSubPr>
                            <m:ctrlPr>
                              <a:rPr lang="en-US" sz="1600" b="1" i="1" cap="none">
                                <a:latin typeface="Cambria Math" panose="02040503050406030204" pitchFamily="18" charset="0"/>
                              </a:rPr>
                            </m:ctrlPr>
                          </m:sSubPr>
                          <m:e>
                            <m:r>
                              <a:rPr lang="ro-RO" sz="1600" b="1" i="1" cap="none">
                                <a:latin typeface="Cambria Math"/>
                              </a:rPr>
                              <m:t>𝑪𝑺𝑨𝑷</m:t>
                            </m:r>
                          </m:e>
                          <m:sub>
                            <m:r>
                              <a:rPr lang="ro-RO" sz="1600" b="1" i="1" cap="none">
                                <a:latin typeface="Cambria Math"/>
                              </a:rPr>
                              <m:t>𝒏</m:t>
                            </m:r>
                          </m:sub>
                        </m:sSub>
                        <m:r>
                          <a:rPr lang="ro-RO" sz="1600" b="1" i="1" cap="none">
                            <a:latin typeface="Cambria Math"/>
                          </a:rPr>
                          <m:t>+</m:t>
                        </m:r>
                        <m:sSub>
                          <m:sSubPr>
                            <m:ctrlPr>
                              <a:rPr lang="en-US" sz="1600" b="1" i="1" cap="none">
                                <a:latin typeface="Cambria Math" panose="02040503050406030204" pitchFamily="18" charset="0"/>
                              </a:rPr>
                            </m:ctrlPr>
                          </m:sSubPr>
                          <m:e>
                            <m:r>
                              <a:rPr lang="ro-RO" sz="1600" b="1" i="1" cap="none">
                                <a:latin typeface="Cambria Math"/>
                              </a:rPr>
                              <m:t>𝑹𝑨𝑷</m:t>
                            </m:r>
                          </m:e>
                          <m:sub>
                            <m:r>
                              <a:rPr lang="ro-RO" sz="1600" b="1" i="1" cap="none">
                                <a:latin typeface="Cambria Math"/>
                              </a:rPr>
                              <m:t>𝒏</m:t>
                            </m:r>
                          </m:sub>
                        </m:sSub>
                        <m:r>
                          <a:rPr lang="ro-RO" sz="1600" b="1" i="1" cap="none">
                            <a:latin typeface="Cambria Math"/>
                          </a:rPr>
                          <m:t>±</m:t>
                        </m:r>
                        <m:sSub>
                          <m:sSubPr>
                            <m:ctrlPr>
                              <a:rPr lang="en-US" sz="1600" b="1" i="1" cap="none">
                                <a:latin typeface="Cambria Math" panose="02040503050406030204" pitchFamily="18" charset="0"/>
                              </a:rPr>
                            </m:ctrlPr>
                          </m:sSubPr>
                          <m:e>
                            <m:r>
                              <a:rPr lang="ro-RO" sz="1600" b="1" i="1" cap="none">
                                <a:latin typeface="Cambria Math"/>
                              </a:rPr>
                              <m:t>𝑫𝑽𝑷</m:t>
                            </m:r>
                          </m:e>
                          <m:sub>
                            <m:r>
                              <a:rPr lang="ro-RO" sz="1600" b="1" i="1" cap="none">
                                <a:latin typeface="Cambria Math"/>
                              </a:rPr>
                              <m:t>𝒏</m:t>
                            </m:r>
                            <m:r>
                              <a:rPr lang="ro-RO" sz="1600" b="1" i="1" cap="none">
                                <a:latin typeface="Cambria Math"/>
                              </a:rPr>
                              <m:t>−</m:t>
                            </m:r>
                            <m:r>
                              <a:rPr lang="ro-RO" sz="1600" b="1" i="1" cap="none">
                                <a:latin typeface="Cambria Math"/>
                              </a:rPr>
                              <m:t>𝟏</m:t>
                            </m:r>
                          </m:sub>
                        </m:sSub>
                      </m:num>
                      <m:den>
                        <m:sSub>
                          <m:sSubPr>
                            <m:ctrlPr>
                              <a:rPr lang="en-US" sz="1600" b="1" i="1" cap="none">
                                <a:latin typeface="Cambria Math" panose="02040503050406030204" pitchFamily="18" charset="0"/>
                              </a:rPr>
                            </m:ctrlPr>
                          </m:sSubPr>
                          <m:e>
                            <m:r>
                              <a:rPr lang="ro-RO" sz="1600" b="1" i="1" cap="none">
                                <a:latin typeface="Cambria Math"/>
                              </a:rPr>
                              <m:t>𝑽𝑨𝑷</m:t>
                            </m:r>
                          </m:e>
                          <m:sub>
                            <m:r>
                              <a:rPr lang="ro-RO" sz="1600" b="1" i="1" cap="none">
                                <a:latin typeface="Cambria Math"/>
                              </a:rPr>
                              <m:t>𝒏</m:t>
                            </m:r>
                          </m:sub>
                        </m:sSub>
                      </m:den>
                    </m:f>
                  </m:oMath>
                </a14:m>
                <a:endParaRPr lang="en-US" sz="1600" b="1" cap="none" dirty="0">
                  <a:latin typeface="Times New Roman" pitchFamily="18" charset="0"/>
                  <a:cs typeface="Times New Roman" pitchFamily="18" charset="0"/>
                </a:endParaRPr>
              </a:p>
              <a:p>
                <a:pPr fontAlgn="base">
                  <a:buClrTx/>
                  <a:buFont typeface="Wingdings" pitchFamily="2" charset="2"/>
                  <a:buChar char="q"/>
                </a:pPr>
                <a:r>
                  <a:rPr lang="ro-RO" sz="1600" b="1" cap="none" dirty="0">
                    <a:latin typeface="Times New Roman" pitchFamily="18" charset="0"/>
                    <a:cs typeface="Times New Roman" pitchFamily="18" charset="0"/>
                  </a:rPr>
                  <a:t>Tariful pentru serviciul public de alimentare cu apă </a:t>
                </a:r>
                <a:r>
                  <a:rPr lang="ro-RO" sz="1600" b="1" cap="none" dirty="0" smtClean="0">
                    <a:latin typeface="Times New Roman" pitchFamily="18" charset="0"/>
                    <a:cs typeface="Times New Roman" pitchFamily="18" charset="0"/>
                  </a:rPr>
                  <a:t>tehnologică:</a:t>
                </a:r>
              </a:p>
              <a:p>
                <a:pPr marL="0" indent="0" fontAlgn="base">
                  <a:buClrTx/>
                  <a:buNone/>
                </a:pPr>
                <a:r>
                  <a:rPr lang="ro-RO" sz="1600" b="1" cap="none" dirty="0">
                    <a:latin typeface="Times New Roman" pitchFamily="18" charset="0"/>
                    <a:cs typeface="Times New Roman" pitchFamily="18" charset="0"/>
                  </a:rPr>
                  <a:t> </a:t>
                </a:r>
                <a:r>
                  <a:rPr lang="ro-RO" sz="1600" b="1" cap="none" dirty="0" smtClean="0">
                    <a:latin typeface="Times New Roman" pitchFamily="18" charset="0"/>
                    <a:cs typeface="Times New Roman" pitchFamily="18" charset="0"/>
                  </a:rPr>
                  <a:t>                                       </a:t>
                </a:r>
                <a:r>
                  <a:rPr lang="en-US" sz="1600" i="1" cap="none" dirty="0" smtClean="0">
                    <a:latin typeface="Times New Roman" pitchFamily="18" charset="0"/>
                    <a:cs typeface="Times New Roman" pitchFamily="18" charset="0"/>
                  </a:rPr>
                  <a:t> </a:t>
                </a:r>
                <a14:m>
                  <m:oMath xmlns:m="http://schemas.openxmlformats.org/officeDocument/2006/math">
                    <m:sSub>
                      <m:sSubPr>
                        <m:ctrlPr>
                          <a:rPr lang="en-US" sz="1600" b="1" i="1" cap="none">
                            <a:latin typeface="Cambria Math" panose="02040503050406030204" pitchFamily="18" charset="0"/>
                          </a:rPr>
                        </m:ctrlPr>
                      </m:sSubPr>
                      <m:e>
                        <m:r>
                          <a:rPr lang="ro-RO" sz="1600" b="1" i="1" cap="none">
                            <a:latin typeface="Cambria Math"/>
                          </a:rPr>
                          <m:t>𝑻𝑺𝑨𝑻</m:t>
                        </m:r>
                      </m:e>
                      <m:sub>
                        <m:r>
                          <a:rPr lang="ro-RO" sz="1600" b="1" i="1" cap="none">
                            <a:latin typeface="Cambria Math"/>
                          </a:rPr>
                          <m:t>𝒏</m:t>
                        </m:r>
                        <m:r>
                          <a:rPr lang="ro-RO" sz="1600" b="1" i="1" cap="none">
                            <a:latin typeface="Cambria Math"/>
                          </a:rPr>
                          <m:t> </m:t>
                        </m:r>
                      </m:sub>
                    </m:sSub>
                    <m:r>
                      <a:rPr lang="ro-RO" sz="1600" b="1" i="1" cap="none">
                        <a:latin typeface="Cambria Math"/>
                      </a:rPr>
                      <m:t>=</m:t>
                    </m:r>
                    <m:f>
                      <m:fPr>
                        <m:ctrlPr>
                          <a:rPr lang="en-US" sz="1600" b="1" i="1" cap="none">
                            <a:latin typeface="Cambria Math" panose="02040503050406030204" pitchFamily="18" charset="0"/>
                          </a:rPr>
                        </m:ctrlPr>
                      </m:fPr>
                      <m:num>
                        <m:sSub>
                          <m:sSubPr>
                            <m:ctrlPr>
                              <a:rPr lang="en-US" sz="1600" b="1" i="1" cap="none">
                                <a:latin typeface="Cambria Math" panose="02040503050406030204" pitchFamily="18" charset="0"/>
                              </a:rPr>
                            </m:ctrlPr>
                          </m:sSubPr>
                          <m:e>
                            <m:r>
                              <a:rPr lang="ro-RO" sz="1600" b="1" i="1" cap="none">
                                <a:latin typeface="Cambria Math"/>
                              </a:rPr>
                              <m:t>𝑽𝑺𝑨𝑻</m:t>
                            </m:r>
                          </m:e>
                          <m:sub>
                            <m:r>
                              <a:rPr lang="ro-RO" sz="1600" b="1" i="1" cap="none">
                                <a:latin typeface="Cambria Math"/>
                              </a:rPr>
                              <m:t>𝒏</m:t>
                            </m:r>
                          </m:sub>
                        </m:sSub>
                      </m:num>
                      <m:den>
                        <m:sSub>
                          <m:sSubPr>
                            <m:ctrlPr>
                              <a:rPr lang="en-US" sz="1600" b="1" i="1" cap="none">
                                <a:latin typeface="Cambria Math" panose="02040503050406030204" pitchFamily="18" charset="0"/>
                              </a:rPr>
                            </m:ctrlPr>
                          </m:sSubPr>
                          <m:e>
                            <m:r>
                              <a:rPr lang="ro-RO" sz="1600" b="1" i="1" cap="none">
                                <a:latin typeface="Cambria Math"/>
                              </a:rPr>
                              <m:t>𝑽𝑨𝑻</m:t>
                            </m:r>
                          </m:e>
                          <m:sub>
                            <m:r>
                              <a:rPr lang="ro-RO" sz="1600" b="1" i="1" cap="none">
                                <a:latin typeface="Cambria Math"/>
                              </a:rPr>
                              <m:t>𝒏</m:t>
                            </m:r>
                          </m:sub>
                        </m:sSub>
                      </m:den>
                    </m:f>
                    <m:r>
                      <a:rPr lang="ro-RO" sz="1600" b="1" i="1" cap="none">
                        <a:latin typeface="Cambria Math"/>
                      </a:rPr>
                      <m:t>=</m:t>
                    </m:r>
                    <m:f>
                      <m:fPr>
                        <m:ctrlPr>
                          <a:rPr lang="en-US" sz="1600" b="1" i="1" cap="none">
                            <a:latin typeface="Cambria Math" panose="02040503050406030204" pitchFamily="18" charset="0"/>
                          </a:rPr>
                        </m:ctrlPr>
                      </m:fPr>
                      <m:num>
                        <m:sSub>
                          <m:sSubPr>
                            <m:ctrlPr>
                              <a:rPr lang="en-US" sz="1600" b="1" i="1" cap="none">
                                <a:latin typeface="Cambria Math" panose="02040503050406030204" pitchFamily="18" charset="0"/>
                              </a:rPr>
                            </m:ctrlPr>
                          </m:sSubPr>
                          <m:e>
                            <m:r>
                              <a:rPr lang="ro-RO" sz="1600" b="1" i="1" cap="none">
                                <a:latin typeface="Cambria Math"/>
                              </a:rPr>
                              <m:t>𝑪𝑺𝑨𝑻</m:t>
                            </m:r>
                          </m:e>
                          <m:sub>
                            <m:r>
                              <a:rPr lang="ro-RO" sz="1600" b="1" i="1" cap="none">
                                <a:latin typeface="Cambria Math"/>
                              </a:rPr>
                              <m:t>𝒏</m:t>
                            </m:r>
                          </m:sub>
                        </m:sSub>
                        <m:r>
                          <a:rPr lang="ro-RO" sz="1600" b="1" i="1" cap="none">
                            <a:latin typeface="Cambria Math"/>
                          </a:rPr>
                          <m:t>+</m:t>
                        </m:r>
                        <m:sSub>
                          <m:sSubPr>
                            <m:ctrlPr>
                              <a:rPr lang="en-US" sz="1600" b="1" i="1" cap="none">
                                <a:latin typeface="Cambria Math" panose="02040503050406030204" pitchFamily="18" charset="0"/>
                              </a:rPr>
                            </m:ctrlPr>
                          </m:sSubPr>
                          <m:e>
                            <m:r>
                              <a:rPr lang="ro-RO" sz="1600" b="1" i="1" cap="none">
                                <a:latin typeface="Cambria Math"/>
                              </a:rPr>
                              <m:t>𝑹𝑨𝑻</m:t>
                            </m:r>
                          </m:e>
                          <m:sub>
                            <m:r>
                              <a:rPr lang="ro-RO" sz="1600" b="1" i="1" cap="none">
                                <a:latin typeface="Cambria Math"/>
                              </a:rPr>
                              <m:t>𝒏</m:t>
                            </m:r>
                          </m:sub>
                        </m:sSub>
                        <m:r>
                          <a:rPr lang="ro-RO" sz="1600" b="1" i="1" cap="none">
                            <a:latin typeface="Cambria Math"/>
                          </a:rPr>
                          <m:t>±</m:t>
                        </m:r>
                        <m:sSub>
                          <m:sSubPr>
                            <m:ctrlPr>
                              <a:rPr lang="en-US" sz="1600" b="1" i="1" cap="none">
                                <a:latin typeface="Cambria Math" panose="02040503050406030204" pitchFamily="18" charset="0"/>
                              </a:rPr>
                            </m:ctrlPr>
                          </m:sSubPr>
                          <m:e>
                            <m:r>
                              <a:rPr lang="ro-RO" sz="1600" b="1" i="1" cap="none">
                                <a:latin typeface="Cambria Math"/>
                              </a:rPr>
                              <m:t>𝑫𝑽𝑻</m:t>
                            </m:r>
                          </m:e>
                          <m:sub>
                            <m:r>
                              <a:rPr lang="ro-RO" sz="1600" b="1" i="1" cap="none">
                                <a:latin typeface="Cambria Math"/>
                              </a:rPr>
                              <m:t>𝒏</m:t>
                            </m:r>
                            <m:r>
                              <a:rPr lang="ro-RO" sz="1600" b="1" i="1" cap="none">
                                <a:latin typeface="Cambria Math"/>
                              </a:rPr>
                              <m:t>−</m:t>
                            </m:r>
                            <m:r>
                              <a:rPr lang="ro-RO" sz="1600" b="1" i="1" cap="none">
                                <a:latin typeface="Cambria Math"/>
                              </a:rPr>
                              <m:t>𝟏</m:t>
                            </m:r>
                          </m:sub>
                        </m:sSub>
                      </m:num>
                      <m:den>
                        <m:sSub>
                          <m:sSubPr>
                            <m:ctrlPr>
                              <a:rPr lang="en-US" sz="1600" b="1" i="1" cap="none">
                                <a:latin typeface="Cambria Math" panose="02040503050406030204" pitchFamily="18" charset="0"/>
                              </a:rPr>
                            </m:ctrlPr>
                          </m:sSubPr>
                          <m:e>
                            <m:r>
                              <a:rPr lang="ro-RO" sz="1600" b="1" i="1" cap="none">
                                <a:latin typeface="Cambria Math"/>
                              </a:rPr>
                              <m:t>𝑽𝑨𝑻</m:t>
                            </m:r>
                          </m:e>
                          <m:sub>
                            <m:r>
                              <a:rPr lang="ro-RO" sz="1600" b="1" i="1" cap="none">
                                <a:latin typeface="Cambria Math"/>
                              </a:rPr>
                              <m:t>𝒏</m:t>
                            </m:r>
                          </m:sub>
                        </m:sSub>
                      </m:den>
                    </m:f>
                  </m:oMath>
                </a14:m>
                <a:endParaRPr lang="en-US" sz="1600" cap="none" dirty="0" smtClean="0">
                  <a:latin typeface="Times New Roman" pitchFamily="18" charset="0"/>
                  <a:cs typeface="Times New Roman" pitchFamily="18" charset="0"/>
                </a:endParaRPr>
              </a:p>
              <a:p>
                <a:pPr fontAlgn="base">
                  <a:buClrTx/>
                  <a:buFont typeface="Wingdings" pitchFamily="2" charset="2"/>
                  <a:buChar char="q"/>
                </a:pPr>
                <a:r>
                  <a:rPr lang="ro-RO" sz="1600" cap="none" dirty="0" smtClean="0">
                    <a:latin typeface="Times New Roman" pitchFamily="18" charset="0"/>
                    <a:cs typeface="Times New Roman" pitchFamily="18" charset="0"/>
                  </a:rPr>
                  <a:t> </a:t>
                </a:r>
                <a:r>
                  <a:rPr lang="ro-RO" sz="1600" b="1" cap="none" dirty="0">
                    <a:latin typeface="Times New Roman" pitchFamily="18" charset="0"/>
                    <a:cs typeface="Times New Roman" pitchFamily="18" charset="0"/>
                  </a:rPr>
                  <a:t>Tariful pentru serviciul public de canalizare şi epurare a apelor uzate :</a:t>
                </a:r>
                <a:endParaRPr lang="en-US" sz="1600" b="1" cap="none" dirty="0">
                  <a:latin typeface="Times New Roman" pitchFamily="18" charset="0"/>
                  <a:cs typeface="Times New Roman" pitchFamily="18" charset="0"/>
                </a:endParaRPr>
              </a:p>
              <a:p>
                <a:pPr marL="0" indent="0">
                  <a:buNone/>
                </a:pPr>
                <a:r>
                  <a:rPr lang="ro-RO" sz="1600" b="1" cap="none" dirty="0">
                    <a:latin typeface="Times New Roman" pitchFamily="18" charset="0"/>
                    <a:cs typeface="Times New Roman" pitchFamily="18" charset="0"/>
                  </a:rPr>
                  <a:t>            </a:t>
                </a:r>
                <a:r>
                  <a:rPr lang="ro-RO" sz="1600" b="1" cap="none" dirty="0" smtClean="0">
                    <a:latin typeface="Times New Roman" pitchFamily="18" charset="0"/>
                    <a:cs typeface="Times New Roman" pitchFamily="18" charset="0"/>
                  </a:rPr>
                  <a:t>                              </a:t>
                </a:r>
                <a14:m>
                  <m:oMath xmlns:m="http://schemas.openxmlformats.org/officeDocument/2006/math">
                    <m:sSub>
                      <m:sSubPr>
                        <m:ctrlPr>
                          <a:rPr lang="en-US" sz="1600" b="1" i="1" cap="none">
                            <a:latin typeface="Cambria Math" panose="02040503050406030204" pitchFamily="18" charset="0"/>
                          </a:rPr>
                        </m:ctrlPr>
                      </m:sSubPr>
                      <m:e>
                        <m:r>
                          <a:rPr lang="ro-RO" sz="1600" b="1" i="1" cap="none">
                            <a:latin typeface="Cambria Math"/>
                          </a:rPr>
                          <m:t>𝑻𝑺𝑪</m:t>
                        </m:r>
                      </m:e>
                      <m:sub>
                        <m:r>
                          <a:rPr lang="ro-RO" sz="1600" b="1" i="1" cap="none">
                            <a:latin typeface="Cambria Math"/>
                          </a:rPr>
                          <m:t>𝒏</m:t>
                        </m:r>
                        <m:r>
                          <a:rPr lang="ro-RO" sz="1600" b="1" i="1" cap="none">
                            <a:latin typeface="Cambria Math"/>
                          </a:rPr>
                          <m:t> </m:t>
                        </m:r>
                      </m:sub>
                    </m:sSub>
                    <m:r>
                      <a:rPr lang="ro-RO" sz="1600" b="1" i="1" cap="none">
                        <a:latin typeface="Cambria Math"/>
                      </a:rPr>
                      <m:t>=</m:t>
                    </m:r>
                    <m:f>
                      <m:fPr>
                        <m:ctrlPr>
                          <a:rPr lang="en-US" sz="1600" b="1" i="1" cap="none">
                            <a:latin typeface="Cambria Math" panose="02040503050406030204" pitchFamily="18" charset="0"/>
                          </a:rPr>
                        </m:ctrlPr>
                      </m:fPr>
                      <m:num>
                        <m:sSub>
                          <m:sSubPr>
                            <m:ctrlPr>
                              <a:rPr lang="en-US" sz="1600" b="1" i="1" cap="none">
                                <a:latin typeface="Cambria Math" panose="02040503050406030204" pitchFamily="18" charset="0"/>
                              </a:rPr>
                            </m:ctrlPr>
                          </m:sSubPr>
                          <m:e>
                            <m:r>
                              <a:rPr lang="ro-RO" sz="1600" b="1" i="1" cap="none">
                                <a:latin typeface="Cambria Math"/>
                              </a:rPr>
                              <m:t>𝑽𝑺𝑪</m:t>
                            </m:r>
                          </m:e>
                          <m:sub>
                            <m:r>
                              <a:rPr lang="ro-RO" sz="1600" b="1" i="1" cap="none">
                                <a:latin typeface="Cambria Math"/>
                              </a:rPr>
                              <m:t>𝒏</m:t>
                            </m:r>
                          </m:sub>
                        </m:sSub>
                      </m:num>
                      <m:den>
                        <m:sSub>
                          <m:sSubPr>
                            <m:ctrlPr>
                              <a:rPr lang="en-US" sz="1600" b="1" i="1" cap="none">
                                <a:latin typeface="Cambria Math" panose="02040503050406030204" pitchFamily="18" charset="0"/>
                              </a:rPr>
                            </m:ctrlPr>
                          </m:sSubPr>
                          <m:e>
                            <m:r>
                              <a:rPr lang="ro-RO" sz="1600" b="1" i="1" cap="none">
                                <a:latin typeface="Cambria Math"/>
                              </a:rPr>
                              <m:t>𝑽𝑨𝑼</m:t>
                            </m:r>
                          </m:e>
                          <m:sub>
                            <m:r>
                              <a:rPr lang="ro-RO" sz="1600" b="1" i="1" cap="none">
                                <a:latin typeface="Cambria Math"/>
                              </a:rPr>
                              <m:t>𝒏</m:t>
                            </m:r>
                          </m:sub>
                        </m:sSub>
                      </m:den>
                    </m:f>
                    <m:r>
                      <a:rPr lang="ro-RO" sz="1600" b="1" i="1" cap="none">
                        <a:latin typeface="Cambria Math"/>
                      </a:rPr>
                      <m:t>=</m:t>
                    </m:r>
                    <m:f>
                      <m:fPr>
                        <m:ctrlPr>
                          <a:rPr lang="en-US" sz="1600" b="1" i="1" cap="none">
                            <a:latin typeface="Cambria Math" panose="02040503050406030204" pitchFamily="18" charset="0"/>
                          </a:rPr>
                        </m:ctrlPr>
                      </m:fPr>
                      <m:num>
                        <m:sSub>
                          <m:sSubPr>
                            <m:ctrlPr>
                              <a:rPr lang="en-US" sz="1600" b="1" i="1" cap="none">
                                <a:latin typeface="Cambria Math" panose="02040503050406030204" pitchFamily="18" charset="0"/>
                              </a:rPr>
                            </m:ctrlPr>
                          </m:sSubPr>
                          <m:e>
                            <m:r>
                              <a:rPr lang="ro-RO" sz="1600" b="1" i="1" cap="none">
                                <a:latin typeface="Cambria Math"/>
                              </a:rPr>
                              <m:t>𝑪𝑺𝑪</m:t>
                            </m:r>
                          </m:e>
                          <m:sub>
                            <m:r>
                              <a:rPr lang="ro-RO" sz="1600" b="1" i="1" cap="none">
                                <a:latin typeface="Cambria Math"/>
                              </a:rPr>
                              <m:t>𝒏</m:t>
                            </m:r>
                          </m:sub>
                        </m:sSub>
                        <m:r>
                          <a:rPr lang="ro-RO" sz="1600" b="1" i="1" cap="none">
                            <a:latin typeface="Cambria Math"/>
                          </a:rPr>
                          <m:t>+</m:t>
                        </m:r>
                        <m:sSub>
                          <m:sSubPr>
                            <m:ctrlPr>
                              <a:rPr lang="en-US" sz="1600" b="1" i="1" cap="none">
                                <a:latin typeface="Cambria Math" panose="02040503050406030204" pitchFamily="18" charset="0"/>
                              </a:rPr>
                            </m:ctrlPr>
                          </m:sSubPr>
                          <m:e>
                            <m:r>
                              <a:rPr lang="ro-RO" sz="1600" b="1" i="1" cap="none">
                                <a:latin typeface="Cambria Math"/>
                              </a:rPr>
                              <m:t>𝑹𝑪</m:t>
                            </m:r>
                          </m:e>
                          <m:sub>
                            <m:r>
                              <a:rPr lang="ro-RO" sz="1600" b="1" i="1" cap="none">
                                <a:latin typeface="Cambria Math"/>
                              </a:rPr>
                              <m:t>𝒏</m:t>
                            </m:r>
                          </m:sub>
                        </m:sSub>
                        <m:r>
                          <a:rPr lang="ro-RO" sz="1600" b="1" i="1" cap="none">
                            <a:latin typeface="Cambria Math"/>
                          </a:rPr>
                          <m:t>±</m:t>
                        </m:r>
                        <m:sSub>
                          <m:sSubPr>
                            <m:ctrlPr>
                              <a:rPr lang="en-US" sz="1600" b="1" i="1" cap="none">
                                <a:latin typeface="Cambria Math" panose="02040503050406030204" pitchFamily="18" charset="0"/>
                              </a:rPr>
                            </m:ctrlPr>
                          </m:sSubPr>
                          <m:e>
                            <m:r>
                              <a:rPr lang="ro-RO" sz="1600" b="1" i="1" cap="none">
                                <a:latin typeface="Cambria Math"/>
                              </a:rPr>
                              <m:t>𝑫𝑽𝑪</m:t>
                            </m:r>
                          </m:e>
                          <m:sub>
                            <m:r>
                              <a:rPr lang="ro-RO" sz="1600" b="1" i="1" cap="none">
                                <a:latin typeface="Cambria Math"/>
                              </a:rPr>
                              <m:t>𝒏</m:t>
                            </m:r>
                            <m:r>
                              <a:rPr lang="ro-RO" sz="1600" b="1" i="1" cap="none">
                                <a:latin typeface="Cambria Math"/>
                              </a:rPr>
                              <m:t>−</m:t>
                            </m:r>
                            <m:r>
                              <a:rPr lang="ro-RO" sz="1600" b="1" i="1" cap="none">
                                <a:latin typeface="Cambria Math"/>
                              </a:rPr>
                              <m:t>𝟏</m:t>
                            </m:r>
                          </m:sub>
                        </m:sSub>
                      </m:num>
                      <m:den>
                        <m:sSub>
                          <m:sSubPr>
                            <m:ctrlPr>
                              <a:rPr lang="en-US" sz="1600" b="1" i="1" cap="none">
                                <a:latin typeface="Cambria Math" panose="02040503050406030204" pitchFamily="18" charset="0"/>
                              </a:rPr>
                            </m:ctrlPr>
                          </m:sSubPr>
                          <m:e>
                            <m:r>
                              <a:rPr lang="ro-RO" sz="1600" b="1" i="1" cap="none">
                                <a:latin typeface="Cambria Math"/>
                              </a:rPr>
                              <m:t>𝑽𝑨𝑼</m:t>
                            </m:r>
                          </m:e>
                          <m:sub>
                            <m:r>
                              <a:rPr lang="ro-RO" sz="1600" b="1" i="1" cap="none">
                                <a:latin typeface="Cambria Math"/>
                              </a:rPr>
                              <m:t>𝒏</m:t>
                            </m:r>
                          </m:sub>
                        </m:sSub>
                      </m:den>
                    </m:f>
                  </m:oMath>
                </a14:m>
                <a:r>
                  <a:rPr lang="ro-RO" sz="1600" cap="none" dirty="0">
                    <a:latin typeface="Times New Roman" pitchFamily="18" charset="0"/>
                    <a:cs typeface="Times New Roman" pitchFamily="18" charset="0"/>
                  </a:rPr>
                  <a:t>	</a:t>
                </a:r>
              </a:p>
              <a:p>
                <a:pPr fontAlgn="base">
                  <a:buClrTx/>
                  <a:buFont typeface="Wingdings" pitchFamily="2" charset="2"/>
                  <a:buChar char="q"/>
                </a:pPr>
                <a:r>
                  <a:rPr lang="ro-RO" sz="1600" cap="none" dirty="0">
                    <a:latin typeface="Times New Roman" pitchFamily="18" charset="0"/>
                    <a:cs typeface="Times New Roman" pitchFamily="18" charset="0"/>
                  </a:rPr>
                  <a:t> </a:t>
                </a:r>
                <a:r>
                  <a:rPr lang="ro-RO" sz="1600" b="1" cap="none" dirty="0">
                    <a:latin typeface="Times New Roman" pitchFamily="18" charset="0"/>
                    <a:cs typeface="Times New Roman" pitchFamily="18" charset="0"/>
                  </a:rPr>
                  <a:t>tariful pentru </a:t>
                </a:r>
                <a:r>
                  <a:rPr lang="ro-RO" sz="1600" b="1" cap="none" dirty="0" smtClean="0">
                    <a:latin typeface="Times New Roman" pitchFamily="18" charset="0"/>
                    <a:cs typeface="Times New Roman" pitchFamily="18" charset="0"/>
                  </a:rPr>
                  <a:t>producerea și/sau transportarea apei în vederea redistribuirii:</a:t>
                </a:r>
                <a:endParaRPr lang="en-US" sz="1600" b="1" cap="none" dirty="0">
                  <a:latin typeface="Times New Roman" pitchFamily="18" charset="0"/>
                  <a:cs typeface="Times New Roman" pitchFamily="18" charset="0"/>
                </a:endParaRPr>
              </a:p>
              <a:p>
                <a:pPr marL="0" indent="0">
                  <a:buNone/>
                </a:pPr>
                <a:r>
                  <a:rPr lang="ro-RO" sz="1600" b="1" cap="none" dirty="0">
                    <a:latin typeface="Times New Roman" pitchFamily="18" charset="0"/>
                    <a:cs typeface="Times New Roman" pitchFamily="18" charset="0"/>
                  </a:rPr>
                  <a:t>                             </a:t>
                </a:r>
                <a:r>
                  <a:rPr lang="ro-RO" sz="1600" b="1" cap="none" dirty="0" smtClean="0">
                    <a:latin typeface="Times New Roman" pitchFamily="18" charset="0"/>
                    <a:cs typeface="Times New Roman" pitchFamily="18" charset="0"/>
                  </a:rPr>
                  <a:t>              </a:t>
                </a:r>
                <a14:m>
                  <m:oMath xmlns:m="http://schemas.openxmlformats.org/officeDocument/2006/math">
                    <m:sSub>
                      <m:sSubPr>
                        <m:ctrlPr>
                          <a:rPr lang="en-US" sz="1600" b="1" i="1" cap="none">
                            <a:latin typeface="Cambria Math" panose="02040503050406030204" pitchFamily="18" charset="0"/>
                          </a:rPr>
                        </m:ctrlPr>
                      </m:sSubPr>
                      <m:e>
                        <m:r>
                          <a:rPr lang="ro-RO" sz="1600" b="1" i="1" cap="none">
                            <a:latin typeface="Cambria Math"/>
                          </a:rPr>
                          <m:t>𝑻</m:t>
                        </m:r>
                        <m:r>
                          <a:rPr lang="ro-RO" sz="1600" b="1" i="1" cap="none" smtClean="0">
                            <a:latin typeface="Cambria Math" panose="02040503050406030204" pitchFamily="18" charset="0"/>
                          </a:rPr>
                          <m:t>𝑷𝑻𝑨</m:t>
                        </m:r>
                      </m:e>
                      <m:sub>
                        <m:r>
                          <a:rPr lang="ro-RO" sz="1600" b="1" i="1" cap="none">
                            <a:latin typeface="Cambria Math"/>
                          </a:rPr>
                          <m:t>𝒏</m:t>
                        </m:r>
                        <m:r>
                          <a:rPr lang="ro-RO" sz="1600" b="1" i="1" cap="none">
                            <a:latin typeface="Cambria Math"/>
                          </a:rPr>
                          <m:t> </m:t>
                        </m:r>
                      </m:sub>
                    </m:sSub>
                    <m:r>
                      <a:rPr lang="ro-RO" sz="1600" b="1" i="1" cap="none">
                        <a:latin typeface="Cambria Math"/>
                      </a:rPr>
                      <m:t>=</m:t>
                    </m:r>
                    <m:f>
                      <m:fPr>
                        <m:ctrlPr>
                          <a:rPr lang="en-US" sz="1600" b="1" i="1" cap="none">
                            <a:latin typeface="Cambria Math" panose="02040503050406030204" pitchFamily="18" charset="0"/>
                          </a:rPr>
                        </m:ctrlPr>
                      </m:fPr>
                      <m:num>
                        <m:sSub>
                          <m:sSubPr>
                            <m:ctrlPr>
                              <a:rPr lang="en-US" sz="1600" b="1" i="1" cap="none">
                                <a:latin typeface="Cambria Math" panose="02040503050406030204" pitchFamily="18" charset="0"/>
                              </a:rPr>
                            </m:ctrlPr>
                          </m:sSubPr>
                          <m:e>
                            <m:r>
                              <a:rPr lang="ro-RO" sz="1600" b="1" i="1" cap="none">
                                <a:latin typeface="Cambria Math"/>
                              </a:rPr>
                              <m:t>𝑽</m:t>
                            </m:r>
                            <m:r>
                              <a:rPr lang="ro-RO" sz="1600" b="1" i="1" cap="none" smtClean="0">
                                <a:latin typeface="Cambria Math" panose="02040503050406030204" pitchFamily="18" charset="0"/>
                              </a:rPr>
                              <m:t>𝑷𝑻𝑨</m:t>
                            </m:r>
                          </m:e>
                          <m:sub>
                            <m:r>
                              <a:rPr lang="ro-RO" sz="1600" b="1" i="1" cap="none">
                                <a:latin typeface="Cambria Math"/>
                              </a:rPr>
                              <m:t>𝒏</m:t>
                            </m:r>
                          </m:sub>
                        </m:sSub>
                      </m:num>
                      <m:den>
                        <m:sSub>
                          <m:sSubPr>
                            <m:ctrlPr>
                              <a:rPr lang="en-US" sz="1600" b="1" i="1" cap="none">
                                <a:latin typeface="Cambria Math" panose="02040503050406030204" pitchFamily="18" charset="0"/>
                              </a:rPr>
                            </m:ctrlPr>
                          </m:sSubPr>
                          <m:e>
                            <m:r>
                              <a:rPr lang="ro-RO" sz="1600" b="1" i="1" cap="none">
                                <a:latin typeface="Cambria Math"/>
                              </a:rPr>
                              <m:t>𝑽𝑨</m:t>
                            </m:r>
                            <m:r>
                              <a:rPr lang="ro-RO" sz="1600" b="1" i="1" cap="none" smtClean="0">
                                <a:latin typeface="Cambria Math" panose="02040503050406030204" pitchFamily="18" charset="0"/>
                              </a:rPr>
                              <m:t>𝑷𝑻</m:t>
                            </m:r>
                          </m:e>
                          <m:sub>
                            <m:r>
                              <a:rPr lang="ro-RO" sz="1600" b="1" i="1" cap="none">
                                <a:latin typeface="Cambria Math"/>
                              </a:rPr>
                              <m:t>𝒏</m:t>
                            </m:r>
                          </m:sub>
                        </m:sSub>
                      </m:den>
                    </m:f>
                    <m:r>
                      <a:rPr lang="ro-RO" sz="1600" b="1" i="1" cap="none">
                        <a:latin typeface="Cambria Math"/>
                      </a:rPr>
                      <m:t>=</m:t>
                    </m:r>
                    <m:f>
                      <m:fPr>
                        <m:ctrlPr>
                          <a:rPr lang="en-US" sz="1600" b="1" i="1" cap="none">
                            <a:latin typeface="Cambria Math" panose="02040503050406030204" pitchFamily="18" charset="0"/>
                          </a:rPr>
                        </m:ctrlPr>
                      </m:fPr>
                      <m:num>
                        <m:sSub>
                          <m:sSubPr>
                            <m:ctrlPr>
                              <a:rPr lang="en-US" sz="1600" b="1" i="1" cap="none">
                                <a:latin typeface="Cambria Math" panose="02040503050406030204" pitchFamily="18" charset="0"/>
                              </a:rPr>
                            </m:ctrlPr>
                          </m:sSubPr>
                          <m:e>
                            <m:r>
                              <a:rPr lang="ro-RO" sz="1600" b="1" i="1" cap="none">
                                <a:latin typeface="Cambria Math"/>
                              </a:rPr>
                              <m:t>𝑪</m:t>
                            </m:r>
                            <m:r>
                              <a:rPr lang="ro-RO" sz="1600" b="1" i="1" cap="none" smtClean="0">
                                <a:latin typeface="Cambria Math" panose="02040503050406030204" pitchFamily="18" charset="0"/>
                              </a:rPr>
                              <m:t>𝑷𝑻𝑨</m:t>
                            </m:r>
                          </m:e>
                          <m:sub>
                            <m:r>
                              <a:rPr lang="ro-RO" sz="1600" b="1" i="1" cap="none">
                                <a:latin typeface="Cambria Math"/>
                              </a:rPr>
                              <m:t>𝒏</m:t>
                            </m:r>
                          </m:sub>
                        </m:sSub>
                        <m:r>
                          <a:rPr lang="ro-RO" sz="1600" b="1" i="1" cap="none">
                            <a:latin typeface="Cambria Math"/>
                          </a:rPr>
                          <m:t>+</m:t>
                        </m:r>
                        <m:sSub>
                          <m:sSubPr>
                            <m:ctrlPr>
                              <a:rPr lang="en-US" sz="1600" b="1" i="1" cap="none">
                                <a:latin typeface="Cambria Math" panose="02040503050406030204" pitchFamily="18" charset="0"/>
                              </a:rPr>
                            </m:ctrlPr>
                          </m:sSubPr>
                          <m:e>
                            <m:r>
                              <a:rPr lang="ro-RO" sz="1600" b="1" i="1" cap="none">
                                <a:latin typeface="Cambria Math"/>
                              </a:rPr>
                              <m:t>𝑹</m:t>
                            </m:r>
                            <m:r>
                              <a:rPr lang="ro-RO" sz="1600" b="1" i="1" cap="none" smtClean="0">
                                <a:latin typeface="Cambria Math" panose="02040503050406030204" pitchFamily="18" charset="0"/>
                              </a:rPr>
                              <m:t>𝑷𝑻𝑨</m:t>
                            </m:r>
                          </m:e>
                          <m:sub>
                            <m:r>
                              <a:rPr lang="ro-RO" sz="1600" b="1" i="1" cap="none">
                                <a:latin typeface="Cambria Math"/>
                              </a:rPr>
                              <m:t>𝒏</m:t>
                            </m:r>
                          </m:sub>
                        </m:sSub>
                        <m:r>
                          <a:rPr lang="ro-RO" sz="1600" b="1" i="1" cap="none">
                            <a:latin typeface="Cambria Math"/>
                          </a:rPr>
                          <m:t>±</m:t>
                        </m:r>
                        <m:sSub>
                          <m:sSubPr>
                            <m:ctrlPr>
                              <a:rPr lang="en-US" sz="1600" b="1" i="1" cap="none">
                                <a:latin typeface="Cambria Math" panose="02040503050406030204" pitchFamily="18" charset="0"/>
                              </a:rPr>
                            </m:ctrlPr>
                          </m:sSubPr>
                          <m:e>
                            <m:r>
                              <a:rPr lang="ro-RO" sz="1600" b="1" i="1" cap="none">
                                <a:latin typeface="Cambria Math"/>
                              </a:rPr>
                              <m:t>𝑫𝑽</m:t>
                            </m:r>
                            <m:r>
                              <a:rPr lang="ro-RO" sz="1600" b="1" i="1" cap="none" smtClean="0">
                                <a:latin typeface="Cambria Math" panose="02040503050406030204" pitchFamily="18" charset="0"/>
                              </a:rPr>
                              <m:t>𝑷𝑻</m:t>
                            </m:r>
                          </m:e>
                          <m:sub>
                            <m:r>
                              <a:rPr lang="ro-RO" sz="1600" b="1" i="1" cap="none">
                                <a:latin typeface="Cambria Math"/>
                              </a:rPr>
                              <m:t>𝒏</m:t>
                            </m:r>
                            <m:r>
                              <a:rPr lang="ro-RO" sz="1600" b="1" i="1" cap="none">
                                <a:latin typeface="Cambria Math"/>
                              </a:rPr>
                              <m:t>−</m:t>
                            </m:r>
                            <m:r>
                              <a:rPr lang="ro-RO" sz="1600" b="1" i="1" cap="none">
                                <a:latin typeface="Cambria Math"/>
                              </a:rPr>
                              <m:t>𝟏</m:t>
                            </m:r>
                          </m:sub>
                        </m:sSub>
                      </m:num>
                      <m:den>
                        <m:sSub>
                          <m:sSubPr>
                            <m:ctrlPr>
                              <a:rPr lang="en-US" sz="1600" b="1" i="1" cap="none">
                                <a:latin typeface="Cambria Math" panose="02040503050406030204" pitchFamily="18" charset="0"/>
                              </a:rPr>
                            </m:ctrlPr>
                          </m:sSubPr>
                          <m:e>
                            <m:r>
                              <a:rPr lang="ro-RO" sz="1600" b="1" i="1" cap="none">
                                <a:latin typeface="Cambria Math"/>
                              </a:rPr>
                              <m:t>𝑽𝑨</m:t>
                            </m:r>
                            <m:r>
                              <a:rPr lang="ro-RO" sz="1600" b="1" i="1" cap="none" smtClean="0">
                                <a:latin typeface="Cambria Math" panose="02040503050406030204" pitchFamily="18" charset="0"/>
                              </a:rPr>
                              <m:t>𝑷𝑻</m:t>
                            </m:r>
                          </m:e>
                          <m:sub>
                            <m:r>
                              <a:rPr lang="ro-RO" sz="1600" b="1" i="1" cap="none">
                                <a:latin typeface="Cambria Math"/>
                              </a:rPr>
                              <m:t>𝒏</m:t>
                            </m:r>
                          </m:sub>
                        </m:sSub>
                      </m:den>
                    </m:f>
                  </m:oMath>
                </a14:m>
                <a:endParaRPr lang="ro-RO" sz="1600" cap="none" dirty="0">
                  <a:latin typeface="Times New Roman" pitchFamily="18" charset="0"/>
                  <a:cs typeface="Times New Roman" pitchFamily="18" charset="0"/>
                </a:endParaRPr>
              </a:p>
              <a:p>
                <a:pPr marL="0" indent="0">
                  <a:buNone/>
                </a:pPr>
                <a:r>
                  <a:rPr lang="ro-RO" sz="1400" cap="none" dirty="0" smtClean="0">
                    <a:latin typeface="Times New Roman" pitchFamily="18" charset="0"/>
                    <a:cs typeface="Times New Roman" pitchFamily="18" charset="0"/>
                  </a:rPr>
                  <a:t>       Unde</a:t>
                </a:r>
                <a:r>
                  <a:rPr lang="ro-RO" sz="1400" i="1" cap="none" dirty="0" smtClean="0">
                    <a:latin typeface="Times New Roman" pitchFamily="18" charset="0"/>
                    <a:cs typeface="Times New Roman" pitchFamily="18" charset="0"/>
                  </a:rPr>
                  <a:t>:</a:t>
                </a:r>
                <a:r>
                  <a:rPr lang="en-US" sz="1400" i="1" cap="none" dirty="0" smtClean="0">
                    <a:latin typeface="Times New Roman" pitchFamily="18" charset="0"/>
                    <a:cs typeface="Times New Roman" pitchFamily="18" charset="0"/>
                  </a:rPr>
                  <a:t> </a:t>
                </a:r>
                <a:endParaRPr lang="en-US" sz="1400" cap="none" dirty="0" smtClean="0">
                  <a:latin typeface="Times New Roman" pitchFamily="18" charset="0"/>
                  <a:cs typeface="Times New Roman" pitchFamily="18" charset="0"/>
                </a:endParaRPr>
              </a:p>
              <a:p>
                <a:pPr marL="0" indent="0">
                  <a:buNone/>
                </a:pPr>
                <a:r>
                  <a:rPr lang="ro-RO" sz="1400" b="1" i="1" cap="none" dirty="0" smtClean="0">
                    <a:latin typeface="Times New Roman" pitchFamily="18" charset="0"/>
                    <a:cs typeface="Times New Roman" pitchFamily="18" charset="0"/>
                  </a:rPr>
                  <a:t>       </a:t>
                </a:r>
                <a:r>
                  <a:rPr lang="en-US" sz="1400" b="1" i="1" cap="none" dirty="0" smtClean="0">
                    <a:latin typeface="Times New Roman" pitchFamily="18" charset="0"/>
                    <a:cs typeface="Times New Roman" pitchFamily="18" charset="0"/>
                  </a:rPr>
                  <a:t>VSA</a:t>
                </a:r>
                <a:r>
                  <a:rPr lang="ro-RO" sz="1400" b="1" i="1" cap="none" dirty="0" smtClean="0">
                    <a:latin typeface="Times New Roman" pitchFamily="18" charset="0"/>
                    <a:cs typeface="Times New Roman" pitchFamily="18" charset="0"/>
                  </a:rPr>
                  <a:t>P</a:t>
                </a:r>
                <a:r>
                  <a:rPr lang="en-US" sz="1400" b="1" i="1" cap="none" dirty="0" smtClean="0">
                    <a:latin typeface="Times New Roman" pitchFamily="18" charset="0"/>
                    <a:cs typeface="Times New Roman" pitchFamily="18" charset="0"/>
                  </a:rPr>
                  <a:t>n, VSA</a:t>
                </a:r>
                <a:r>
                  <a:rPr lang="ro-RO" sz="1400" b="1" i="1" cap="none" dirty="0" smtClean="0">
                    <a:latin typeface="Times New Roman" pitchFamily="18" charset="0"/>
                    <a:cs typeface="Times New Roman" pitchFamily="18" charset="0"/>
                  </a:rPr>
                  <a:t>T</a:t>
                </a:r>
                <a:r>
                  <a:rPr lang="en-US" sz="1400" b="1" i="1" cap="none" dirty="0" smtClean="0">
                    <a:latin typeface="Times New Roman" pitchFamily="18" charset="0"/>
                    <a:cs typeface="Times New Roman" pitchFamily="18" charset="0"/>
                  </a:rPr>
                  <a:t>n, </a:t>
                </a:r>
                <a:r>
                  <a:rPr lang="en-US" sz="1400" b="1" i="1" cap="none" dirty="0" err="1" smtClean="0">
                    <a:latin typeface="Times New Roman" pitchFamily="18" charset="0"/>
                    <a:cs typeface="Times New Roman" pitchFamily="18" charset="0"/>
                  </a:rPr>
                  <a:t>VSCn</a:t>
                </a:r>
                <a:r>
                  <a:rPr lang="ro-RO" sz="1400" b="1" i="1" cap="none" dirty="0" smtClean="0">
                    <a:latin typeface="Times New Roman" pitchFamily="18" charset="0"/>
                    <a:cs typeface="Times New Roman" pitchFamily="18" charset="0"/>
                  </a:rPr>
                  <a:t>, </a:t>
                </a:r>
                <a:r>
                  <a:rPr lang="en-US" sz="1400" b="1" i="1" cap="none" dirty="0" smtClean="0">
                    <a:latin typeface="Times New Roman" pitchFamily="18" charset="0"/>
                    <a:cs typeface="Times New Roman" pitchFamily="18" charset="0"/>
                  </a:rPr>
                  <a:t>V</a:t>
                </a:r>
                <a:r>
                  <a:rPr lang="ro-RO" sz="1400" b="1" i="1" cap="none" dirty="0" smtClean="0">
                    <a:latin typeface="Times New Roman" pitchFamily="18" charset="0"/>
                    <a:cs typeface="Times New Roman" pitchFamily="18" charset="0"/>
                  </a:rPr>
                  <a:t>PTA</a:t>
                </a:r>
                <a:r>
                  <a:rPr lang="en-US" sz="1200" b="1" i="1" cap="none" dirty="0" smtClean="0">
                    <a:latin typeface="Times New Roman" pitchFamily="18" charset="0"/>
                    <a:cs typeface="Times New Roman" pitchFamily="18" charset="0"/>
                  </a:rPr>
                  <a:t>n</a:t>
                </a:r>
                <a:r>
                  <a:rPr lang="en-US" sz="1400" b="1" i="1" cap="none" dirty="0" smtClean="0">
                    <a:latin typeface="Times New Roman" pitchFamily="18" charset="0"/>
                    <a:cs typeface="Times New Roman" pitchFamily="18" charset="0"/>
                  </a:rPr>
                  <a:t> </a:t>
                </a:r>
                <a:r>
                  <a:rPr lang="ro-RO" sz="1400" b="1" i="1" cap="none" dirty="0" smtClean="0">
                    <a:latin typeface="Times New Roman" pitchFamily="18" charset="0"/>
                    <a:cs typeface="Times New Roman" pitchFamily="18" charset="0"/>
                  </a:rPr>
                  <a:t>             </a:t>
                </a:r>
                <a:r>
                  <a:rPr lang="en-US" sz="1400" b="1" i="1" cap="none" dirty="0" smtClean="0">
                    <a:latin typeface="Times New Roman" pitchFamily="18" charset="0"/>
                    <a:cs typeface="Times New Roman" pitchFamily="18" charset="0"/>
                  </a:rPr>
                  <a:t>-</a:t>
                </a:r>
                <a:r>
                  <a:rPr lang="ro-RO" sz="1400" b="1" i="1" cap="none" dirty="0" smtClean="0">
                    <a:latin typeface="Times New Roman" pitchFamily="18" charset="0"/>
                    <a:cs typeface="Times New Roman" pitchFamily="18" charset="0"/>
                  </a:rPr>
                  <a:t>  </a:t>
                </a:r>
                <a:r>
                  <a:rPr lang="en-US" sz="1400" b="1" i="1" cap="none" dirty="0" smtClean="0">
                    <a:latin typeface="Times New Roman" pitchFamily="18" charset="0"/>
                    <a:cs typeface="Times New Roman" pitchFamily="18" charset="0"/>
                  </a:rPr>
                  <a:t> </a:t>
                </a:r>
                <a:r>
                  <a:rPr lang="en-US" sz="1400" cap="none" dirty="0" err="1" smtClean="0">
                    <a:latin typeface="Times New Roman" pitchFamily="18" charset="0"/>
                    <a:cs typeface="Times New Roman" pitchFamily="18" charset="0"/>
                  </a:rPr>
                  <a:t>venitul</a:t>
                </a:r>
                <a:r>
                  <a:rPr lang="en-US" sz="1400" cap="none" dirty="0" smtClean="0">
                    <a:latin typeface="Times New Roman" pitchFamily="18" charset="0"/>
                    <a:cs typeface="Times New Roman" pitchFamily="18" charset="0"/>
                  </a:rPr>
                  <a:t> </a:t>
                </a:r>
                <a:r>
                  <a:rPr lang="en-US" sz="1400" cap="none" dirty="0" err="1" smtClean="0">
                    <a:latin typeface="Times New Roman" pitchFamily="18" charset="0"/>
                    <a:cs typeface="Times New Roman" pitchFamily="18" charset="0"/>
                  </a:rPr>
                  <a:t>reglementat</a:t>
                </a:r>
                <a:r>
                  <a:rPr lang="en-US" sz="1400" cap="none" dirty="0" smtClean="0">
                    <a:latin typeface="Times New Roman" pitchFamily="18" charset="0"/>
                    <a:cs typeface="Times New Roman" pitchFamily="18" charset="0"/>
                  </a:rPr>
                  <a:t> de la </a:t>
                </a:r>
                <a:r>
                  <a:rPr lang="en-US" sz="1400" cap="none" dirty="0" err="1" smtClean="0">
                    <a:latin typeface="Times New Roman" pitchFamily="18" charset="0"/>
                    <a:cs typeface="Times New Roman" pitchFamily="18" charset="0"/>
                  </a:rPr>
                  <a:t>furnizarea</a:t>
                </a:r>
                <a:r>
                  <a:rPr lang="en-US" sz="1400" cap="none" dirty="0" smtClean="0">
                    <a:latin typeface="Times New Roman" pitchFamily="18" charset="0"/>
                    <a:cs typeface="Times New Roman" pitchFamily="18" charset="0"/>
                  </a:rPr>
                  <a:t> </a:t>
                </a:r>
                <a:r>
                  <a:rPr lang="ro-RO" sz="1400" cap="none" dirty="0" smtClean="0">
                    <a:latin typeface="Times New Roman" pitchFamily="18" charset="0"/>
                    <a:cs typeface="Times New Roman" pitchFamily="18" charset="0"/>
                  </a:rPr>
                  <a:t>în anul de reglementare ”n”;</a:t>
                </a:r>
              </a:p>
              <a:p>
                <a:pPr marL="0" indent="0">
                  <a:buNone/>
                </a:pPr>
                <a:r>
                  <a:rPr lang="ro-RO" sz="1400" b="1" i="1" cap="none" dirty="0" smtClean="0">
                    <a:latin typeface="Times New Roman" pitchFamily="18" charset="0"/>
                    <a:cs typeface="Times New Roman" pitchFamily="18" charset="0"/>
                  </a:rPr>
                  <a:t>       </a:t>
                </a:r>
                <a:r>
                  <a:rPr lang="ro-RO" sz="1400" b="1" i="1" cap="none" dirty="0" err="1" smtClean="0">
                    <a:latin typeface="Times New Roman" pitchFamily="18" charset="0"/>
                    <a:cs typeface="Times New Roman" pitchFamily="18" charset="0"/>
                  </a:rPr>
                  <a:t>VAPn</a:t>
                </a:r>
                <a:r>
                  <a:rPr lang="ro-RO" sz="1400" b="1" i="1" cap="none" dirty="0" smtClean="0">
                    <a:latin typeface="Times New Roman" pitchFamily="18" charset="0"/>
                    <a:cs typeface="Times New Roman" pitchFamily="18" charset="0"/>
                  </a:rPr>
                  <a:t>, </a:t>
                </a:r>
                <a:r>
                  <a:rPr lang="ro-RO" sz="1400" b="1" i="1" cap="none" dirty="0" err="1" smtClean="0">
                    <a:latin typeface="Times New Roman" pitchFamily="18" charset="0"/>
                    <a:cs typeface="Times New Roman" pitchFamily="18" charset="0"/>
                  </a:rPr>
                  <a:t>VATn</a:t>
                </a:r>
                <a:r>
                  <a:rPr lang="ro-RO" sz="1400" b="1" i="1" cap="none" dirty="0" smtClean="0">
                    <a:latin typeface="Times New Roman" pitchFamily="18" charset="0"/>
                    <a:cs typeface="Times New Roman" pitchFamily="18" charset="0"/>
                  </a:rPr>
                  <a:t>, </a:t>
                </a:r>
                <a:r>
                  <a:rPr lang="ro-RO" sz="1400" b="1" i="1" cap="none" dirty="0" err="1" smtClean="0">
                    <a:latin typeface="Times New Roman" pitchFamily="18" charset="0"/>
                    <a:cs typeface="Times New Roman" pitchFamily="18" charset="0"/>
                  </a:rPr>
                  <a:t>VAUn</a:t>
                </a:r>
                <a:r>
                  <a:rPr lang="ro-RO" sz="1400" b="1" i="1" cap="none" dirty="0" smtClean="0">
                    <a:latin typeface="Times New Roman" pitchFamily="18" charset="0"/>
                    <a:cs typeface="Times New Roman" pitchFamily="18" charset="0"/>
                  </a:rPr>
                  <a:t>, </a:t>
                </a:r>
                <a:r>
                  <a:rPr lang="ro-RO" sz="1400" b="1" i="1" cap="none" dirty="0" err="1" smtClean="0">
                    <a:latin typeface="Times New Roman" pitchFamily="18" charset="0"/>
                    <a:cs typeface="Times New Roman" pitchFamily="18" charset="0"/>
                  </a:rPr>
                  <a:t>VAPTn</a:t>
                </a:r>
                <a:r>
                  <a:rPr lang="ro-RO" sz="1400" b="1" i="1" cap="none" dirty="0" smtClean="0">
                    <a:latin typeface="Times New Roman" pitchFamily="18" charset="0"/>
                    <a:cs typeface="Times New Roman" pitchFamily="18" charset="0"/>
                  </a:rPr>
                  <a:t>                   -   </a:t>
                </a:r>
                <a:r>
                  <a:rPr lang="ro-RO" sz="1400" cap="none" dirty="0" smtClean="0">
                    <a:latin typeface="Times New Roman" pitchFamily="18" charset="0"/>
                    <a:cs typeface="Times New Roman" pitchFamily="18" charset="0"/>
                  </a:rPr>
                  <a:t>volumul de apă;</a:t>
                </a:r>
              </a:p>
              <a:p>
                <a:pPr marL="0" indent="0">
                  <a:buNone/>
                </a:pPr>
                <a:r>
                  <a:rPr lang="ro-RO" sz="1400" b="1" i="1" cap="none" dirty="0" smtClean="0">
                    <a:latin typeface="Times New Roman" pitchFamily="18" charset="0"/>
                    <a:cs typeface="Times New Roman" pitchFamily="18" charset="0"/>
                  </a:rPr>
                  <a:t>       </a:t>
                </a:r>
                <a:r>
                  <a:rPr lang="ro-RO" sz="1400" b="1" i="1" cap="none" dirty="0" err="1" smtClean="0">
                    <a:latin typeface="Times New Roman" pitchFamily="18" charset="0"/>
                    <a:cs typeface="Times New Roman" pitchFamily="18" charset="0"/>
                  </a:rPr>
                  <a:t>CSAPn</a:t>
                </a:r>
                <a:r>
                  <a:rPr lang="ro-RO" sz="1400" b="1" i="1" cap="none" dirty="0" smtClean="0">
                    <a:latin typeface="Times New Roman" pitchFamily="18" charset="0"/>
                    <a:cs typeface="Times New Roman" pitchFamily="18" charset="0"/>
                  </a:rPr>
                  <a:t>, </a:t>
                </a:r>
                <a:r>
                  <a:rPr lang="ro-RO" sz="1400" b="1" i="1" cap="none" dirty="0" err="1" smtClean="0">
                    <a:latin typeface="Times New Roman" pitchFamily="18" charset="0"/>
                    <a:cs typeface="Times New Roman" pitchFamily="18" charset="0"/>
                  </a:rPr>
                  <a:t>CSATn</a:t>
                </a:r>
                <a:r>
                  <a:rPr lang="ro-RO" sz="1400" b="1" i="1" cap="none" dirty="0" smtClean="0">
                    <a:latin typeface="Times New Roman" pitchFamily="18" charset="0"/>
                    <a:cs typeface="Times New Roman" pitchFamily="18" charset="0"/>
                  </a:rPr>
                  <a:t>, </a:t>
                </a:r>
                <a:r>
                  <a:rPr lang="ro-RO" sz="1400" b="1" i="1" cap="none" dirty="0" err="1" smtClean="0">
                    <a:latin typeface="Times New Roman" pitchFamily="18" charset="0"/>
                    <a:cs typeface="Times New Roman" pitchFamily="18" charset="0"/>
                  </a:rPr>
                  <a:t>CSCn</a:t>
                </a:r>
                <a:r>
                  <a:rPr lang="ro-RO" sz="1400" b="1" i="1" cap="none" dirty="0" smtClean="0">
                    <a:latin typeface="Times New Roman" pitchFamily="18" charset="0"/>
                    <a:cs typeface="Times New Roman" pitchFamily="18" charset="0"/>
                  </a:rPr>
                  <a:t>, </a:t>
                </a:r>
                <a:r>
                  <a:rPr lang="ro-RO" sz="1400" b="1" i="1" cap="none" dirty="0" err="1" smtClean="0">
                    <a:latin typeface="Times New Roman" pitchFamily="18" charset="0"/>
                    <a:cs typeface="Times New Roman" pitchFamily="18" charset="0"/>
                  </a:rPr>
                  <a:t>CPTAn</a:t>
                </a:r>
                <a:r>
                  <a:rPr lang="ro-RO" sz="1400" b="1" i="1" cap="none" dirty="0" smtClean="0">
                    <a:latin typeface="Times New Roman" pitchFamily="18" charset="0"/>
                    <a:cs typeface="Times New Roman" pitchFamily="18" charset="0"/>
                  </a:rPr>
                  <a:t>              -   </a:t>
                </a:r>
                <a:r>
                  <a:rPr lang="ro-RO" sz="1400" cap="none" dirty="0" smtClean="0">
                    <a:latin typeface="Times New Roman" pitchFamily="18" charset="0"/>
                    <a:cs typeface="Times New Roman" pitchFamily="18" charset="0"/>
                  </a:rPr>
                  <a:t>cheltuielile operatorului în anul de reglementare ”n”;</a:t>
                </a:r>
              </a:p>
              <a:p>
                <a:pPr marL="0" indent="0">
                  <a:buNone/>
                </a:pPr>
                <a:r>
                  <a:rPr lang="ro-RO" sz="1400" b="1" i="1" cap="none" dirty="0" smtClean="0">
                    <a:latin typeface="Times New Roman" pitchFamily="18" charset="0"/>
                    <a:cs typeface="Times New Roman" pitchFamily="18" charset="0"/>
                  </a:rPr>
                  <a:t>       </a:t>
                </a:r>
                <a:r>
                  <a:rPr lang="ro-RO" sz="1400" b="1" i="1" cap="none" dirty="0" err="1" smtClean="0">
                    <a:latin typeface="Times New Roman" pitchFamily="18" charset="0"/>
                    <a:cs typeface="Times New Roman" pitchFamily="18" charset="0"/>
                  </a:rPr>
                  <a:t>RAPn</a:t>
                </a:r>
                <a:r>
                  <a:rPr lang="ro-RO" sz="1400" b="1" i="1" cap="none" dirty="0" smtClean="0">
                    <a:latin typeface="Times New Roman" pitchFamily="18" charset="0"/>
                    <a:cs typeface="Times New Roman" pitchFamily="18" charset="0"/>
                  </a:rPr>
                  <a:t>, </a:t>
                </a:r>
                <a:r>
                  <a:rPr lang="ro-RO" sz="1400" b="1" i="1" cap="none" dirty="0" err="1" smtClean="0">
                    <a:latin typeface="Times New Roman" pitchFamily="18" charset="0"/>
                    <a:cs typeface="Times New Roman" pitchFamily="18" charset="0"/>
                  </a:rPr>
                  <a:t>RATn</a:t>
                </a:r>
                <a:r>
                  <a:rPr lang="ro-RO" sz="1400" b="1" i="1" cap="none" dirty="0" smtClean="0">
                    <a:latin typeface="Times New Roman" pitchFamily="18" charset="0"/>
                    <a:cs typeface="Times New Roman" pitchFamily="18" charset="0"/>
                  </a:rPr>
                  <a:t>, </a:t>
                </a:r>
                <a:r>
                  <a:rPr lang="ro-RO" sz="1400" b="1" i="1" cap="none" dirty="0" err="1" smtClean="0">
                    <a:latin typeface="Times New Roman" pitchFamily="18" charset="0"/>
                    <a:cs typeface="Times New Roman" pitchFamily="18" charset="0"/>
                  </a:rPr>
                  <a:t>RCn</a:t>
                </a:r>
                <a:r>
                  <a:rPr lang="ro-RO" sz="1400" b="1" i="1" cap="none" dirty="0" smtClean="0">
                    <a:latin typeface="Times New Roman" pitchFamily="18" charset="0"/>
                    <a:cs typeface="Times New Roman" pitchFamily="18" charset="0"/>
                  </a:rPr>
                  <a:t>, </a:t>
                </a:r>
                <a:r>
                  <a:rPr lang="ro-RO" sz="1400" b="1" i="1" cap="none" dirty="0" err="1" smtClean="0">
                    <a:latin typeface="Times New Roman" pitchFamily="18" charset="0"/>
                    <a:cs typeface="Times New Roman" pitchFamily="18" charset="0"/>
                  </a:rPr>
                  <a:t>RPTAn</a:t>
                </a:r>
                <a:r>
                  <a:rPr lang="ro-RO" sz="1400" b="1" i="1" cap="none" dirty="0" smtClean="0">
                    <a:latin typeface="Times New Roman" pitchFamily="18" charset="0"/>
                    <a:cs typeface="Times New Roman" pitchFamily="18" charset="0"/>
                  </a:rPr>
                  <a:t>                     -   </a:t>
                </a:r>
                <a:r>
                  <a:rPr lang="ro-RO" sz="1400" cap="none" dirty="0" smtClean="0">
                    <a:latin typeface="Times New Roman" pitchFamily="18" charset="0"/>
                    <a:cs typeface="Times New Roman" pitchFamily="18" charset="0"/>
                  </a:rPr>
                  <a:t>rentabilitatea operatorului în anul de reglementare ”n”;</a:t>
                </a:r>
              </a:p>
              <a:p>
                <a:pPr marL="0" indent="0">
                  <a:buNone/>
                </a:pPr>
                <a:r>
                  <a:rPr lang="ro-RO" sz="1400" b="1" i="1" cap="none" dirty="0" smtClean="0">
                    <a:latin typeface="Times New Roman" pitchFamily="18" charset="0"/>
                    <a:cs typeface="Times New Roman" pitchFamily="18" charset="0"/>
                  </a:rPr>
                  <a:t>       DVPn-</a:t>
                </a:r>
                <a:r>
                  <a:rPr lang="ro-RO" sz="1100" b="1" i="1" cap="none" dirty="0" smtClean="0">
                    <a:latin typeface="Times New Roman" pitchFamily="18" charset="0"/>
                    <a:cs typeface="Times New Roman" pitchFamily="18" charset="0"/>
                  </a:rPr>
                  <a:t>1</a:t>
                </a:r>
                <a:r>
                  <a:rPr lang="ro-RO" sz="1400" b="1" i="1" cap="none" dirty="0" smtClean="0">
                    <a:latin typeface="Times New Roman" pitchFamily="18" charset="0"/>
                    <a:cs typeface="Times New Roman" pitchFamily="18" charset="0"/>
                  </a:rPr>
                  <a:t>, DVTn-</a:t>
                </a:r>
                <a:r>
                  <a:rPr lang="ro-RO" sz="1100" b="1" i="1" cap="none" dirty="0" smtClean="0">
                    <a:latin typeface="Times New Roman" pitchFamily="18" charset="0"/>
                    <a:cs typeface="Times New Roman" pitchFamily="18" charset="0"/>
                  </a:rPr>
                  <a:t>1</a:t>
                </a:r>
                <a:r>
                  <a:rPr lang="ro-RO" sz="1400" b="1" i="1" cap="none" dirty="0" smtClean="0">
                    <a:latin typeface="Times New Roman" pitchFamily="18" charset="0"/>
                    <a:cs typeface="Times New Roman" pitchFamily="18" charset="0"/>
                  </a:rPr>
                  <a:t>, </a:t>
                </a:r>
                <a:r>
                  <a:rPr lang="ro-RO" sz="1400" b="1" i="1" cap="none" dirty="0" err="1" smtClean="0">
                    <a:latin typeface="Times New Roman" pitchFamily="18" charset="0"/>
                    <a:cs typeface="Times New Roman" pitchFamily="18" charset="0"/>
                  </a:rPr>
                  <a:t>DVCn</a:t>
                </a:r>
                <a:r>
                  <a:rPr lang="ro-RO" sz="1400" b="1" i="1" cap="none" dirty="0" smtClean="0">
                    <a:latin typeface="Times New Roman" pitchFamily="18" charset="0"/>
                    <a:cs typeface="Times New Roman" pitchFamily="18" charset="0"/>
                  </a:rPr>
                  <a:t>--</a:t>
                </a:r>
                <a:r>
                  <a:rPr lang="ro-RO" sz="1100" b="1" i="1" cap="none" dirty="0" smtClean="0">
                    <a:latin typeface="Times New Roman" pitchFamily="18" charset="0"/>
                    <a:cs typeface="Times New Roman" pitchFamily="18" charset="0"/>
                  </a:rPr>
                  <a:t>1, </a:t>
                </a:r>
                <a:r>
                  <a:rPr lang="ro-RO" sz="1400" b="1" i="1" cap="none" dirty="0" err="1" smtClean="0">
                    <a:latin typeface="Times New Roman" pitchFamily="18" charset="0"/>
                    <a:cs typeface="Times New Roman" pitchFamily="18" charset="0"/>
                  </a:rPr>
                  <a:t>DVPT</a:t>
                </a:r>
                <a:r>
                  <a:rPr lang="ro-RO" sz="1100" b="1" i="1" cap="none" dirty="0" err="1" smtClean="0">
                    <a:latin typeface="Times New Roman" pitchFamily="18" charset="0"/>
                    <a:cs typeface="Times New Roman" pitchFamily="18" charset="0"/>
                  </a:rPr>
                  <a:t>n</a:t>
                </a:r>
                <a:r>
                  <a:rPr lang="ro-RO" sz="1100" b="1" i="1" cap="none" dirty="0" smtClean="0">
                    <a:latin typeface="Times New Roman" pitchFamily="18" charset="0"/>
                    <a:cs typeface="Times New Roman" pitchFamily="18" charset="0"/>
                  </a:rPr>
                  <a:t>--1  </a:t>
                </a:r>
                <a:r>
                  <a:rPr lang="ro-RO" sz="1400" b="1" i="1" cap="none" dirty="0" smtClean="0">
                    <a:latin typeface="Times New Roman" pitchFamily="18" charset="0"/>
                    <a:cs typeface="Times New Roman" pitchFamily="18" charset="0"/>
                  </a:rPr>
                  <a:t>   -  </a:t>
                </a:r>
                <a:r>
                  <a:rPr lang="ro-RO" sz="1400" cap="none" dirty="0" smtClean="0">
                    <a:latin typeface="Times New Roman" pitchFamily="18" charset="0"/>
                    <a:cs typeface="Times New Roman" pitchFamily="18" charset="0"/>
                  </a:rPr>
                  <a:t>devierile tarifare create la operator în anul de reglementare ”n-1”</a:t>
                </a:r>
                <a:endParaRPr lang="en-US" sz="1400" cap="none" dirty="0" smtClean="0">
                  <a:latin typeface="Times New Roman" pitchFamily="18" charset="0"/>
                  <a:cs typeface="Times New Roman" pitchFamily="18" charset="0"/>
                </a:endParaRPr>
              </a:p>
              <a:p>
                <a:pPr marL="0" indent="0">
                  <a:buNone/>
                </a:pPr>
                <a:endParaRPr lang="en-US" sz="1400" dirty="0">
                  <a:latin typeface="Times New Roman" pitchFamily="18" charset="0"/>
                  <a:cs typeface="Times New Roman" pitchFamily="18" charset="0"/>
                </a:endParaRPr>
              </a:p>
            </p:txBody>
          </p:sp>
        </mc:Choice>
        <mc:Fallback xmlns="">
          <p:sp>
            <p:nvSpPr>
              <p:cNvPr id="10" name="Объект 2"/>
              <p:cNvSpPr>
                <a:spLocks noGrp="1" noRot="1" noChangeAspect="1" noMove="1" noResize="1" noEditPoints="1" noAdjustHandles="1" noChangeArrowheads="1" noChangeShapeType="1" noTextEdit="1"/>
              </p:cNvSpPr>
              <p:nvPr>
                <p:ph idx="4294967295"/>
              </p:nvPr>
            </p:nvSpPr>
            <p:spPr>
              <a:xfrm>
                <a:off x="1923556" y="218122"/>
                <a:ext cx="9822328" cy="6639878"/>
              </a:xfrm>
              <a:prstGeom prst="rect">
                <a:avLst/>
              </a:prstGeom>
              <a:blipFill>
                <a:blip r:embed="rId2"/>
                <a:stretch>
                  <a:fillRect l="-807" t="-551"/>
                </a:stretch>
              </a:blipFill>
            </p:spPr>
            <p:txBody>
              <a:bodyPr/>
              <a:lstStyle/>
              <a:p>
                <a:r>
                  <a:rPr lang="en-US">
                    <a:noFill/>
                  </a:rPr>
                  <a:t> </a:t>
                </a:r>
              </a:p>
            </p:txBody>
          </p:sp>
        </mc:Fallback>
      </mc:AlternateContent>
    </p:spTree>
    <p:extLst>
      <p:ext uri="{BB962C8B-B14F-4D97-AF65-F5344CB8AC3E}">
        <p14:creationId xmlns:p14="http://schemas.microsoft.com/office/powerpoint/2010/main" val="944692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893812" y="197366"/>
            <a:ext cx="7848600" cy="639762"/>
          </a:xfrm>
        </p:spPr>
        <p:txBody>
          <a:bodyPr>
            <a:normAutofit/>
          </a:bodyPr>
          <a:lstStyle/>
          <a:p>
            <a:r>
              <a:rPr lang="vi-VN" sz="2400" b="1" cap="none" dirty="0" err="1" smtClean="0">
                <a:solidFill>
                  <a:schemeClr val="tx1"/>
                </a:solidFill>
                <a:latin typeface="Times New Roman" pitchFamily="18" charset="0"/>
                <a:cs typeface="Times New Roman" pitchFamily="18" charset="0"/>
              </a:rPr>
              <a:t>Structura</a:t>
            </a:r>
            <a:r>
              <a:rPr lang="vi-VN" sz="2400" b="1" cap="none" dirty="0" smtClean="0">
                <a:solidFill>
                  <a:schemeClr val="tx1"/>
                </a:solidFill>
                <a:latin typeface="Times New Roman" pitchFamily="18" charset="0"/>
                <a:cs typeface="Times New Roman" pitchFamily="18" charset="0"/>
              </a:rPr>
              <a:t> </a:t>
            </a:r>
            <a:r>
              <a:rPr lang="vi-VN" sz="2400" b="1" cap="none" dirty="0" err="1" smtClean="0">
                <a:solidFill>
                  <a:schemeClr val="tx1"/>
                </a:solidFill>
                <a:latin typeface="Times New Roman" pitchFamily="18" charset="0"/>
                <a:cs typeface="Times New Roman" pitchFamily="18" charset="0"/>
              </a:rPr>
              <a:t>cheltuielilor</a:t>
            </a:r>
            <a:endParaRPr lang="en-US" sz="2400" cap="none" dirty="0">
              <a:solidFill>
                <a:schemeClr val="tx1"/>
              </a:solidFill>
              <a:latin typeface="Times New Roman" pitchFamily="18" charset="0"/>
              <a:cs typeface="Times New Roman" pitchFamily="18" charset="0"/>
            </a:endParaRPr>
          </a:p>
        </p:txBody>
      </p:sp>
      <p:sp>
        <p:nvSpPr>
          <p:cNvPr id="5" name="Объект 2"/>
          <p:cNvSpPr>
            <a:spLocks noGrp="1"/>
          </p:cNvSpPr>
          <p:nvPr>
            <p:ph idx="4294967295"/>
          </p:nvPr>
        </p:nvSpPr>
        <p:spPr>
          <a:xfrm>
            <a:off x="1891339" y="1053259"/>
            <a:ext cx="8991600" cy="5105400"/>
          </a:xfrm>
          <a:prstGeom prst="rect">
            <a:avLst/>
          </a:prstGeom>
        </p:spPr>
        <p:txBody>
          <a:bodyPr>
            <a:normAutofit fontScale="70000" lnSpcReduction="20000"/>
          </a:bodyPr>
          <a:lstStyle/>
          <a:p>
            <a:pPr algn="just" defTabSz="449263" eaLnBrk="0" fontAlgn="base" hangingPunct="0">
              <a:lnSpc>
                <a:spcPct val="150000"/>
              </a:lnSpc>
              <a:spcBef>
                <a:spcPts val="700"/>
              </a:spcBef>
              <a:spcAft>
                <a:spcPct val="0"/>
              </a:spcAft>
              <a:buClr>
                <a:srgbClr val="000000"/>
              </a:buClr>
              <a:buSzPct val="100000"/>
              <a:buNone/>
            </a:pPr>
            <a:r>
              <a:rPr lang="vi-VN" kern="0" cap="none" dirty="0" err="1" smtClean="0">
                <a:solidFill>
                  <a:srgbClr val="000000"/>
                </a:solidFill>
                <a:latin typeface="Times New Roman" pitchFamily="18" charset="0"/>
                <a:cs typeface="Times New Roman" pitchFamily="18" charset="0"/>
              </a:rPr>
              <a:t>Metodologi</a:t>
            </a:r>
            <a:r>
              <a:rPr lang="ro-RO" kern="0" cap="none" dirty="0" smtClean="0">
                <a:solidFill>
                  <a:srgbClr val="000000"/>
                </a:solidFill>
                <a:latin typeface="Times New Roman" pitchFamily="18" charset="0"/>
                <a:cs typeface="Times New Roman" pitchFamily="18" charset="0"/>
              </a:rPr>
              <a:t>a </a:t>
            </a:r>
            <a:r>
              <a:rPr lang="vi-VN" kern="0" cap="none" dirty="0" err="1" smtClean="0">
                <a:solidFill>
                  <a:srgbClr val="000000"/>
                </a:solidFill>
                <a:latin typeface="Times New Roman" pitchFamily="18" charset="0"/>
                <a:cs typeface="Times New Roman" pitchFamily="18" charset="0"/>
              </a:rPr>
              <a:t>prevede</a:t>
            </a:r>
            <a:r>
              <a:rPr lang="vi-VN" kern="0" cap="none" dirty="0" smtClean="0">
                <a:solidFill>
                  <a:srgbClr val="000000"/>
                </a:solidFill>
                <a:latin typeface="Times New Roman" pitchFamily="18" charset="0"/>
                <a:cs typeface="Times New Roman" pitchFamily="18" charset="0"/>
              </a:rPr>
              <a:t> </a:t>
            </a:r>
            <a:r>
              <a:rPr lang="vi-VN" kern="0" cap="none" dirty="0" err="1" smtClean="0">
                <a:solidFill>
                  <a:srgbClr val="000000"/>
                </a:solidFill>
                <a:latin typeface="Times New Roman" pitchFamily="18" charset="0"/>
                <a:cs typeface="Times New Roman" pitchFamily="18" charset="0"/>
              </a:rPr>
              <a:t>următoarea</a:t>
            </a:r>
            <a:r>
              <a:rPr lang="vi-VN" kern="0" cap="none" dirty="0" smtClean="0">
                <a:solidFill>
                  <a:srgbClr val="000000"/>
                </a:solidFill>
                <a:latin typeface="Times New Roman" pitchFamily="18" charset="0"/>
                <a:cs typeface="Times New Roman" pitchFamily="18" charset="0"/>
              </a:rPr>
              <a:t> </a:t>
            </a:r>
            <a:r>
              <a:rPr lang="vi-VN" kern="0" cap="none" dirty="0" err="1" smtClean="0">
                <a:solidFill>
                  <a:srgbClr val="000000"/>
                </a:solidFill>
                <a:latin typeface="Times New Roman" pitchFamily="18" charset="0"/>
                <a:cs typeface="Times New Roman" pitchFamily="18" charset="0"/>
              </a:rPr>
              <a:t>structură</a:t>
            </a:r>
            <a:r>
              <a:rPr lang="vi-VN" kern="0" cap="none" dirty="0" smtClean="0">
                <a:solidFill>
                  <a:srgbClr val="000000"/>
                </a:solidFill>
                <a:latin typeface="Times New Roman" pitchFamily="18" charset="0"/>
                <a:cs typeface="Times New Roman" pitchFamily="18" charset="0"/>
              </a:rPr>
              <a:t> a </a:t>
            </a:r>
            <a:r>
              <a:rPr lang="vi-VN" kern="0" cap="none" dirty="0" err="1" smtClean="0">
                <a:solidFill>
                  <a:srgbClr val="000000"/>
                </a:solidFill>
                <a:latin typeface="Times New Roman" pitchFamily="18" charset="0"/>
                <a:cs typeface="Times New Roman" pitchFamily="18" charset="0"/>
              </a:rPr>
              <a:t>cheltuielilor</a:t>
            </a:r>
            <a:r>
              <a:rPr lang="vi-VN" kern="0" cap="none" dirty="0" smtClean="0">
                <a:solidFill>
                  <a:srgbClr val="000000"/>
                </a:solidFill>
                <a:latin typeface="Times New Roman" pitchFamily="18" charset="0"/>
                <a:cs typeface="Times New Roman" pitchFamily="18" charset="0"/>
              </a:rPr>
              <a:t> </a:t>
            </a:r>
            <a:r>
              <a:rPr lang="vi-VN" kern="0" cap="none" dirty="0" err="1" smtClean="0">
                <a:solidFill>
                  <a:srgbClr val="000000"/>
                </a:solidFill>
                <a:latin typeface="Times New Roman" pitchFamily="18" charset="0"/>
                <a:cs typeface="Times New Roman" pitchFamily="18" charset="0"/>
              </a:rPr>
              <a:t>care</a:t>
            </a:r>
            <a:r>
              <a:rPr lang="vi-VN" kern="0" cap="none" dirty="0" smtClean="0">
                <a:solidFill>
                  <a:srgbClr val="000000"/>
                </a:solidFill>
                <a:latin typeface="Times New Roman" pitchFamily="18" charset="0"/>
                <a:cs typeface="Times New Roman" pitchFamily="18" charset="0"/>
              </a:rPr>
              <a:t> </a:t>
            </a:r>
            <a:r>
              <a:rPr lang="vi-VN" kern="0" cap="none" dirty="0" err="1" smtClean="0">
                <a:solidFill>
                  <a:srgbClr val="000000"/>
                </a:solidFill>
                <a:latin typeface="Times New Roman" pitchFamily="18" charset="0"/>
                <a:cs typeface="Times New Roman" pitchFamily="18" charset="0"/>
              </a:rPr>
              <a:t>stau</a:t>
            </a:r>
            <a:r>
              <a:rPr lang="vi-VN" kern="0" cap="none" dirty="0" smtClean="0">
                <a:solidFill>
                  <a:srgbClr val="000000"/>
                </a:solidFill>
                <a:latin typeface="Times New Roman" pitchFamily="18" charset="0"/>
                <a:cs typeface="Times New Roman" pitchFamily="18" charset="0"/>
              </a:rPr>
              <a:t> la </a:t>
            </a:r>
            <a:r>
              <a:rPr lang="vi-VN" kern="0" cap="none" dirty="0" err="1" smtClean="0">
                <a:solidFill>
                  <a:srgbClr val="000000"/>
                </a:solidFill>
                <a:latin typeface="Times New Roman" pitchFamily="18" charset="0"/>
                <a:cs typeface="Times New Roman" pitchFamily="18" charset="0"/>
              </a:rPr>
              <a:t>baza</a:t>
            </a:r>
            <a:r>
              <a:rPr lang="vi-VN" kern="0" cap="none" dirty="0" smtClean="0">
                <a:solidFill>
                  <a:srgbClr val="000000"/>
                </a:solidFill>
                <a:latin typeface="Times New Roman" pitchFamily="18" charset="0"/>
                <a:cs typeface="Times New Roman" pitchFamily="18" charset="0"/>
              </a:rPr>
              <a:t> </a:t>
            </a:r>
            <a:r>
              <a:rPr lang="vi-VN" kern="0" cap="none" dirty="0" err="1" smtClean="0">
                <a:solidFill>
                  <a:srgbClr val="000000"/>
                </a:solidFill>
                <a:latin typeface="Times New Roman" pitchFamily="18" charset="0"/>
                <a:cs typeface="Times New Roman" pitchFamily="18" charset="0"/>
              </a:rPr>
              <a:t>determinării</a:t>
            </a:r>
            <a:r>
              <a:rPr lang="vi-VN" kern="0" cap="none" dirty="0" smtClean="0">
                <a:solidFill>
                  <a:srgbClr val="000000"/>
                </a:solidFill>
                <a:latin typeface="Times New Roman" pitchFamily="18" charset="0"/>
                <a:cs typeface="Times New Roman" pitchFamily="18" charset="0"/>
              </a:rPr>
              <a:t> </a:t>
            </a:r>
            <a:r>
              <a:rPr lang="vi-VN" kern="0" cap="none" dirty="0" err="1" smtClean="0">
                <a:solidFill>
                  <a:srgbClr val="000000"/>
                </a:solidFill>
                <a:latin typeface="Times New Roman" pitchFamily="18" charset="0"/>
                <a:cs typeface="Times New Roman" pitchFamily="18" charset="0"/>
              </a:rPr>
              <a:t>tarifelor</a:t>
            </a:r>
            <a:r>
              <a:rPr lang="vi-VN" kern="0" cap="none" dirty="0" smtClean="0">
                <a:solidFill>
                  <a:srgbClr val="000000"/>
                </a:solidFill>
                <a:latin typeface="Times New Roman" pitchFamily="18" charset="0"/>
                <a:cs typeface="Times New Roman" pitchFamily="18" charset="0"/>
              </a:rPr>
              <a:t>: </a:t>
            </a:r>
          </a:p>
          <a:p>
            <a:pPr defTabSz="449263" eaLnBrk="0" fontAlgn="base" hangingPunct="0">
              <a:lnSpc>
                <a:spcPct val="150000"/>
              </a:lnSpc>
              <a:spcBef>
                <a:spcPts val="700"/>
              </a:spcBef>
              <a:spcAft>
                <a:spcPct val="0"/>
              </a:spcAft>
              <a:buClr>
                <a:srgbClr val="000000"/>
              </a:buClr>
              <a:buSzPct val="100000"/>
              <a:buAutoNum type="alphaLcParenR"/>
            </a:pPr>
            <a:r>
              <a:rPr lang="vi-VN" kern="0" cap="none" dirty="0" err="1" smtClean="0">
                <a:solidFill>
                  <a:srgbClr val="000000"/>
                </a:solidFill>
                <a:latin typeface="Times New Roman" pitchFamily="18" charset="0"/>
                <a:cs typeface="Times New Roman" pitchFamily="18" charset="0"/>
              </a:rPr>
              <a:t>Cheltuieli</a:t>
            </a:r>
            <a:r>
              <a:rPr lang="ro-RO" kern="0" cap="none" dirty="0" smtClean="0">
                <a:solidFill>
                  <a:srgbClr val="000000"/>
                </a:solidFill>
                <a:latin typeface="Times New Roman" pitchFamily="18" charset="0"/>
                <a:cs typeface="Times New Roman" pitchFamily="18" charset="0"/>
              </a:rPr>
              <a:t> de bază (</a:t>
            </a:r>
            <a:r>
              <a:rPr lang="ro-RO" kern="0" cap="none" dirty="0" err="1" smtClean="0">
                <a:solidFill>
                  <a:srgbClr val="000000"/>
                </a:solidFill>
                <a:latin typeface="Times New Roman" pitchFamily="18" charset="0"/>
                <a:cs typeface="Times New Roman" pitchFamily="18" charset="0"/>
              </a:rPr>
              <a:t>CBn</a:t>
            </a:r>
            <a:r>
              <a:rPr lang="ro-RO" kern="0" cap="none" dirty="0" smtClean="0">
                <a:solidFill>
                  <a:srgbClr val="000000"/>
                </a:solidFill>
                <a:latin typeface="Times New Roman" pitchFamily="18" charset="0"/>
                <a:cs typeface="Times New Roman" pitchFamily="18" charset="0"/>
              </a:rPr>
              <a:t>):</a:t>
            </a:r>
          </a:p>
          <a:p>
            <a:pPr marL="857250" lvl="1" indent="-400050" defTabSz="449263" eaLnBrk="0" fontAlgn="base" hangingPunct="0">
              <a:lnSpc>
                <a:spcPct val="150000"/>
              </a:lnSpc>
              <a:spcBef>
                <a:spcPts val="700"/>
              </a:spcBef>
              <a:spcAft>
                <a:spcPct val="0"/>
              </a:spcAft>
              <a:buClr>
                <a:srgbClr val="000000"/>
              </a:buClr>
              <a:buSzPct val="100000"/>
              <a:buFont typeface="+mj-lt"/>
              <a:buAutoNum type="arabicPeriod"/>
            </a:pPr>
            <a:r>
              <a:rPr lang="vi-VN" sz="1800" i="1" kern="0" cap="none" dirty="0" err="1" smtClean="0">
                <a:solidFill>
                  <a:srgbClr val="000000"/>
                </a:solidFill>
                <a:latin typeface="Times New Roman" pitchFamily="18" charset="0"/>
                <a:cs typeface="Times New Roman" pitchFamily="18" charset="0"/>
              </a:rPr>
              <a:t>Cheltuieli</a:t>
            </a:r>
            <a:r>
              <a:rPr lang="vi-VN" sz="1800" i="1" kern="0" cap="none" dirty="0" smtClean="0">
                <a:solidFill>
                  <a:srgbClr val="000000"/>
                </a:solidFill>
                <a:latin typeface="Times New Roman" pitchFamily="18" charset="0"/>
                <a:cs typeface="Times New Roman" pitchFamily="18" charset="0"/>
              </a:rPr>
              <a:t> </a:t>
            </a:r>
            <a:r>
              <a:rPr lang="vi-VN" sz="1800" i="1" kern="0" cap="none" dirty="0" err="1" smtClean="0">
                <a:solidFill>
                  <a:srgbClr val="000000"/>
                </a:solidFill>
                <a:latin typeface="Times New Roman" pitchFamily="18" charset="0"/>
                <a:cs typeface="Times New Roman" pitchFamily="18" charset="0"/>
              </a:rPr>
              <a:t>materiale</a:t>
            </a:r>
            <a:r>
              <a:rPr lang="ro-RO" sz="1800" i="1" kern="0" cap="none" dirty="0" smtClean="0">
                <a:solidFill>
                  <a:srgbClr val="000000"/>
                </a:solidFill>
                <a:latin typeface="Times New Roman" pitchFamily="18" charset="0"/>
                <a:cs typeface="Times New Roman" pitchFamily="18" charset="0"/>
              </a:rPr>
              <a:t> (</a:t>
            </a:r>
            <a:r>
              <a:rPr lang="ro-RO" sz="1800" i="1" kern="0" cap="none" dirty="0" err="1" smtClean="0">
                <a:solidFill>
                  <a:srgbClr val="000000"/>
                </a:solidFill>
                <a:latin typeface="Times New Roman" pitchFamily="18" charset="0"/>
                <a:cs typeface="Times New Roman" pitchFamily="18" charset="0"/>
              </a:rPr>
              <a:t>CMn</a:t>
            </a:r>
            <a:r>
              <a:rPr lang="ro-RO" sz="1800" i="1" kern="0" cap="none" dirty="0" smtClean="0">
                <a:solidFill>
                  <a:srgbClr val="000000"/>
                </a:solidFill>
                <a:latin typeface="Times New Roman" pitchFamily="18" charset="0"/>
                <a:cs typeface="Times New Roman" pitchFamily="18" charset="0"/>
              </a:rPr>
              <a:t>)</a:t>
            </a:r>
            <a:r>
              <a:rPr lang="vi-VN" sz="1800" i="1" kern="0" cap="none" dirty="0" smtClean="0">
                <a:solidFill>
                  <a:srgbClr val="000000"/>
                </a:solidFill>
                <a:latin typeface="Times New Roman" pitchFamily="18" charset="0"/>
                <a:cs typeface="Times New Roman" pitchFamily="18" charset="0"/>
              </a:rPr>
              <a:t>;</a:t>
            </a:r>
            <a:endParaRPr lang="ro-RO" sz="1800" i="1" kern="0" cap="none" dirty="0" smtClean="0">
              <a:solidFill>
                <a:srgbClr val="000000"/>
              </a:solidFill>
              <a:latin typeface="Times New Roman" pitchFamily="18" charset="0"/>
              <a:cs typeface="Times New Roman" pitchFamily="18" charset="0"/>
            </a:endParaRPr>
          </a:p>
          <a:p>
            <a:pPr marL="857250" lvl="1" indent="-400050" defTabSz="449263" eaLnBrk="0" fontAlgn="base" hangingPunct="0">
              <a:lnSpc>
                <a:spcPct val="150000"/>
              </a:lnSpc>
              <a:spcBef>
                <a:spcPts val="700"/>
              </a:spcBef>
              <a:spcAft>
                <a:spcPct val="0"/>
              </a:spcAft>
              <a:buClr>
                <a:srgbClr val="000000"/>
              </a:buClr>
              <a:buSzPct val="100000"/>
              <a:buFont typeface="+mj-lt"/>
              <a:buAutoNum type="arabicPeriod"/>
            </a:pPr>
            <a:r>
              <a:rPr lang="vi-VN" sz="1800" i="1" kern="0" cap="none" dirty="0" err="1" smtClean="0">
                <a:solidFill>
                  <a:srgbClr val="000000"/>
                </a:solidFill>
                <a:latin typeface="Times New Roman" pitchFamily="18" charset="0"/>
                <a:cs typeface="Times New Roman" pitchFamily="18" charset="0"/>
              </a:rPr>
              <a:t>Cheltuielile</a:t>
            </a:r>
            <a:r>
              <a:rPr lang="vi-VN" sz="1800" i="1" kern="0" cap="none" dirty="0" smtClean="0">
                <a:solidFill>
                  <a:srgbClr val="000000"/>
                </a:solidFill>
                <a:latin typeface="Times New Roman" pitchFamily="18" charset="0"/>
                <a:cs typeface="Times New Roman" pitchFamily="18" charset="0"/>
              </a:rPr>
              <a:t> cu </a:t>
            </a:r>
            <a:r>
              <a:rPr lang="vi-VN" sz="1800" i="1" kern="0" cap="none" dirty="0" err="1" smtClean="0">
                <a:solidFill>
                  <a:srgbClr val="000000"/>
                </a:solidFill>
                <a:latin typeface="Times New Roman" pitchFamily="18" charset="0"/>
                <a:cs typeface="Times New Roman" pitchFamily="18" charset="0"/>
              </a:rPr>
              <a:t>personalul</a:t>
            </a:r>
            <a:r>
              <a:rPr lang="ro-RO" sz="1800" i="1" kern="0" cap="none" dirty="0" smtClean="0">
                <a:solidFill>
                  <a:srgbClr val="000000"/>
                </a:solidFill>
                <a:latin typeface="Times New Roman" pitchFamily="18" charset="0"/>
                <a:cs typeface="Times New Roman" pitchFamily="18" charset="0"/>
              </a:rPr>
              <a:t> (</a:t>
            </a:r>
            <a:r>
              <a:rPr lang="ro-RO" sz="1800" i="1" kern="0" cap="none" dirty="0" err="1" smtClean="0">
                <a:solidFill>
                  <a:srgbClr val="000000"/>
                </a:solidFill>
                <a:latin typeface="Times New Roman" pitchFamily="18" charset="0"/>
                <a:cs typeface="Times New Roman" pitchFamily="18" charset="0"/>
              </a:rPr>
              <a:t>CPn</a:t>
            </a:r>
            <a:r>
              <a:rPr lang="ro-RO" sz="1800" i="1" kern="0" cap="none" dirty="0" smtClean="0">
                <a:solidFill>
                  <a:srgbClr val="000000"/>
                </a:solidFill>
                <a:latin typeface="Times New Roman" pitchFamily="18" charset="0"/>
                <a:cs typeface="Times New Roman" pitchFamily="18" charset="0"/>
              </a:rPr>
              <a:t>)</a:t>
            </a:r>
            <a:r>
              <a:rPr lang="vi-VN" sz="1800" i="1" kern="0" cap="none" dirty="0" smtClean="0">
                <a:solidFill>
                  <a:srgbClr val="000000"/>
                </a:solidFill>
                <a:latin typeface="Times New Roman" pitchFamily="18" charset="0"/>
                <a:cs typeface="Times New Roman" pitchFamily="18" charset="0"/>
              </a:rPr>
              <a:t>;</a:t>
            </a:r>
          </a:p>
          <a:p>
            <a:pPr marL="857250" lvl="1" indent="-400050" defTabSz="449263" eaLnBrk="0" fontAlgn="base" hangingPunct="0">
              <a:lnSpc>
                <a:spcPct val="150000"/>
              </a:lnSpc>
              <a:spcBef>
                <a:spcPts val="700"/>
              </a:spcBef>
              <a:spcAft>
                <a:spcPct val="0"/>
              </a:spcAft>
              <a:buClr>
                <a:srgbClr val="000000"/>
              </a:buClr>
              <a:buSzPct val="100000"/>
              <a:buFont typeface="+mj-lt"/>
              <a:buAutoNum type="arabicPeriod"/>
            </a:pPr>
            <a:r>
              <a:rPr lang="vi-VN" sz="1800" i="1" kern="0" cap="none" dirty="0" err="1" smtClean="0">
                <a:solidFill>
                  <a:srgbClr val="000000"/>
                </a:solidFill>
                <a:latin typeface="Times New Roman" pitchFamily="18" charset="0"/>
                <a:cs typeface="Times New Roman" pitchFamily="18" charset="0"/>
              </a:rPr>
              <a:t>Cheltuielile</a:t>
            </a:r>
            <a:r>
              <a:rPr lang="vi-VN" sz="1800" i="1" kern="0" cap="none" dirty="0" smtClean="0">
                <a:solidFill>
                  <a:srgbClr val="000000"/>
                </a:solidFill>
                <a:latin typeface="Times New Roman" pitchFamily="18" charset="0"/>
                <a:cs typeface="Times New Roman" pitchFamily="18" charset="0"/>
              </a:rPr>
              <a:t> de </a:t>
            </a:r>
            <a:r>
              <a:rPr lang="vi-VN" sz="1800" i="1" kern="0" cap="none" dirty="0" err="1" smtClean="0">
                <a:solidFill>
                  <a:srgbClr val="000000"/>
                </a:solidFill>
                <a:latin typeface="Times New Roman" pitchFamily="18" charset="0"/>
                <a:cs typeface="Times New Roman" pitchFamily="18" charset="0"/>
              </a:rPr>
              <a:t>întreţinere</a:t>
            </a:r>
            <a:r>
              <a:rPr lang="vi-VN" sz="1800" i="1" kern="0" cap="none" dirty="0" smtClean="0">
                <a:solidFill>
                  <a:srgbClr val="000000"/>
                </a:solidFill>
                <a:latin typeface="Times New Roman" pitchFamily="18" charset="0"/>
                <a:cs typeface="Times New Roman" pitchFamily="18" charset="0"/>
              </a:rPr>
              <a:t> </a:t>
            </a:r>
            <a:r>
              <a:rPr lang="vi-VN" sz="1800" i="1" kern="0" cap="none" dirty="0" err="1" smtClean="0">
                <a:solidFill>
                  <a:srgbClr val="000000"/>
                </a:solidFill>
                <a:latin typeface="Times New Roman" pitchFamily="18" charset="0"/>
                <a:cs typeface="Times New Roman" pitchFamily="18" charset="0"/>
              </a:rPr>
              <a:t>şi</a:t>
            </a:r>
            <a:r>
              <a:rPr lang="vi-VN" sz="1800" i="1" kern="0" cap="none" dirty="0" smtClean="0">
                <a:solidFill>
                  <a:srgbClr val="000000"/>
                </a:solidFill>
                <a:latin typeface="Times New Roman" pitchFamily="18" charset="0"/>
                <a:cs typeface="Times New Roman" pitchFamily="18" charset="0"/>
              </a:rPr>
              <a:t> </a:t>
            </a:r>
            <a:r>
              <a:rPr lang="vi-VN" sz="1800" i="1" kern="0" cap="none" dirty="0" err="1" smtClean="0">
                <a:solidFill>
                  <a:srgbClr val="000000"/>
                </a:solidFill>
                <a:latin typeface="Times New Roman" pitchFamily="18" charset="0"/>
                <a:cs typeface="Times New Roman" pitchFamily="18" charset="0"/>
              </a:rPr>
              <a:t>exploatare</a:t>
            </a:r>
            <a:r>
              <a:rPr lang="vi-VN" sz="1800" i="1" kern="0" cap="none" dirty="0" smtClean="0">
                <a:solidFill>
                  <a:srgbClr val="000000"/>
                </a:solidFill>
                <a:latin typeface="Times New Roman" pitchFamily="18" charset="0"/>
                <a:cs typeface="Times New Roman" pitchFamily="18" charset="0"/>
              </a:rPr>
              <a:t> a </a:t>
            </a:r>
            <a:r>
              <a:rPr lang="vi-VN" sz="1800" i="1" kern="0" cap="none" dirty="0" err="1" smtClean="0">
                <a:solidFill>
                  <a:srgbClr val="000000"/>
                </a:solidFill>
                <a:latin typeface="Times New Roman" pitchFamily="18" charset="0"/>
                <a:cs typeface="Times New Roman" pitchFamily="18" charset="0"/>
              </a:rPr>
              <a:t>sistemelor</a:t>
            </a:r>
            <a:r>
              <a:rPr lang="vi-VN" sz="1800" i="1" kern="0" cap="none" dirty="0" smtClean="0">
                <a:solidFill>
                  <a:srgbClr val="000000"/>
                </a:solidFill>
                <a:latin typeface="Times New Roman" pitchFamily="18" charset="0"/>
                <a:cs typeface="Times New Roman" pitchFamily="18" charset="0"/>
              </a:rPr>
              <a:t> </a:t>
            </a:r>
            <a:r>
              <a:rPr lang="vi-VN" sz="1800" i="1" kern="0" cap="none" dirty="0" err="1" smtClean="0">
                <a:solidFill>
                  <a:srgbClr val="000000"/>
                </a:solidFill>
                <a:latin typeface="Times New Roman" pitchFamily="18" charset="0"/>
                <a:cs typeface="Times New Roman" pitchFamily="18" charset="0"/>
              </a:rPr>
              <a:t>publice</a:t>
            </a:r>
            <a:r>
              <a:rPr lang="vi-VN" sz="1800" i="1" kern="0" cap="none" dirty="0" smtClean="0">
                <a:solidFill>
                  <a:srgbClr val="000000"/>
                </a:solidFill>
                <a:latin typeface="Times New Roman" pitchFamily="18" charset="0"/>
                <a:cs typeface="Times New Roman" pitchFamily="18" charset="0"/>
              </a:rPr>
              <a:t> de </a:t>
            </a:r>
            <a:r>
              <a:rPr lang="vi-VN" sz="1800" i="1" kern="0" cap="none" dirty="0" err="1" smtClean="0">
                <a:solidFill>
                  <a:srgbClr val="000000"/>
                </a:solidFill>
                <a:latin typeface="Times New Roman" pitchFamily="18" charset="0"/>
                <a:cs typeface="Times New Roman" pitchFamily="18" charset="0"/>
              </a:rPr>
              <a:t>alimentare</a:t>
            </a:r>
            <a:r>
              <a:rPr lang="vi-VN" sz="1800" i="1" kern="0" cap="none" dirty="0" smtClean="0">
                <a:solidFill>
                  <a:srgbClr val="000000"/>
                </a:solidFill>
                <a:latin typeface="Times New Roman" pitchFamily="18" charset="0"/>
                <a:cs typeface="Times New Roman" pitchFamily="18" charset="0"/>
              </a:rPr>
              <a:t> cu </a:t>
            </a:r>
            <a:r>
              <a:rPr lang="vi-VN" sz="1800" i="1" kern="0" cap="none" dirty="0" err="1" smtClean="0">
                <a:solidFill>
                  <a:srgbClr val="000000"/>
                </a:solidFill>
                <a:latin typeface="Times New Roman" pitchFamily="18" charset="0"/>
                <a:cs typeface="Times New Roman" pitchFamily="18" charset="0"/>
              </a:rPr>
              <a:t>apă</a:t>
            </a:r>
            <a:r>
              <a:rPr lang="vi-VN" sz="1800" i="1" kern="0" cap="none" dirty="0" smtClean="0">
                <a:solidFill>
                  <a:srgbClr val="000000"/>
                </a:solidFill>
                <a:latin typeface="Times New Roman" pitchFamily="18" charset="0"/>
                <a:cs typeface="Times New Roman" pitchFamily="18" charset="0"/>
              </a:rPr>
              <a:t> </a:t>
            </a:r>
            <a:r>
              <a:rPr lang="vi-VN" sz="1800" i="1" kern="0" cap="none" dirty="0" err="1" smtClean="0">
                <a:solidFill>
                  <a:srgbClr val="000000"/>
                </a:solidFill>
                <a:latin typeface="Times New Roman" pitchFamily="18" charset="0"/>
                <a:cs typeface="Times New Roman" pitchFamily="18" charset="0"/>
              </a:rPr>
              <a:t>şi</a:t>
            </a:r>
            <a:r>
              <a:rPr lang="vi-VN" sz="1800" i="1" kern="0" cap="none" dirty="0" smtClean="0">
                <a:solidFill>
                  <a:srgbClr val="000000"/>
                </a:solidFill>
                <a:latin typeface="Times New Roman" pitchFamily="18" charset="0"/>
                <a:cs typeface="Times New Roman" pitchFamily="18" charset="0"/>
              </a:rPr>
              <a:t> de </a:t>
            </a:r>
            <a:r>
              <a:rPr lang="vi-VN" sz="1800" i="1" kern="0" cap="none" dirty="0" err="1" smtClean="0">
                <a:solidFill>
                  <a:srgbClr val="000000"/>
                </a:solidFill>
                <a:latin typeface="Times New Roman" pitchFamily="18" charset="0"/>
                <a:cs typeface="Times New Roman" pitchFamily="18" charset="0"/>
              </a:rPr>
              <a:t>canalizare</a:t>
            </a:r>
            <a:r>
              <a:rPr lang="ro-RO" sz="1800" i="1" kern="0" cap="none" dirty="0" smtClean="0">
                <a:solidFill>
                  <a:srgbClr val="000000"/>
                </a:solidFill>
                <a:latin typeface="Times New Roman" pitchFamily="18" charset="0"/>
                <a:cs typeface="Times New Roman" pitchFamily="18" charset="0"/>
              </a:rPr>
              <a:t> (</a:t>
            </a:r>
            <a:r>
              <a:rPr lang="ro-RO" sz="1800" i="1" kern="0" cap="none" dirty="0" err="1" smtClean="0">
                <a:solidFill>
                  <a:srgbClr val="000000"/>
                </a:solidFill>
                <a:latin typeface="Times New Roman" pitchFamily="18" charset="0"/>
                <a:cs typeface="Times New Roman" pitchFamily="18" charset="0"/>
              </a:rPr>
              <a:t>CÎEn</a:t>
            </a:r>
            <a:r>
              <a:rPr lang="ro-RO" sz="1800" i="1" kern="0" cap="none" dirty="0" smtClean="0">
                <a:solidFill>
                  <a:srgbClr val="000000"/>
                </a:solidFill>
                <a:latin typeface="Times New Roman" pitchFamily="18" charset="0"/>
                <a:cs typeface="Times New Roman" pitchFamily="18" charset="0"/>
              </a:rPr>
              <a:t>)</a:t>
            </a:r>
            <a:endParaRPr lang="vi-VN" sz="1800" i="1" kern="0" cap="none" dirty="0" smtClean="0">
              <a:solidFill>
                <a:srgbClr val="000000"/>
              </a:solidFill>
              <a:latin typeface="Times New Roman" pitchFamily="18" charset="0"/>
              <a:cs typeface="Times New Roman" pitchFamily="18" charset="0"/>
            </a:endParaRPr>
          </a:p>
          <a:p>
            <a:pPr marL="857250" lvl="1" indent="-400050" defTabSz="449263" eaLnBrk="0" fontAlgn="base" hangingPunct="0">
              <a:lnSpc>
                <a:spcPct val="150000"/>
              </a:lnSpc>
              <a:spcBef>
                <a:spcPts val="700"/>
              </a:spcBef>
              <a:spcAft>
                <a:spcPct val="0"/>
              </a:spcAft>
              <a:buClr>
                <a:srgbClr val="000000"/>
              </a:buClr>
              <a:buSzPct val="100000"/>
              <a:buFont typeface="+mj-lt"/>
              <a:buAutoNum type="arabicPeriod"/>
            </a:pPr>
            <a:r>
              <a:rPr lang="vi-VN" sz="1800" i="1" kern="0" cap="none" dirty="0" err="1" smtClean="0">
                <a:solidFill>
                  <a:srgbClr val="000000"/>
                </a:solidFill>
                <a:latin typeface="Times New Roman" pitchFamily="18" charset="0"/>
                <a:cs typeface="Times New Roman" pitchFamily="18" charset="0"/>
              </a:rPr>
              <a:t>Cheltuielile</a:t>
            </a:r>
            <a:r>
              <a:rPr lang="vi-VN" sz="1800" i="1" kern="0" cap="none" dirty="0" smtClean="0">
                <a:solidFill>
                  <a:srgbClr val="000000"/>
                </a:solidFill>
                <a:latin typeface="Times New Roman" pitchFamily="18" charset="0"/>
                <a:cs typeface="Times New Roman" pitchFamily="18" charset="0"/>
              </a:rPr>
              <a:t> </a:t>
            </a:r>
            <a:r>
              <a:rPr lang="vi-VN" sz="1800" i="1" kern="0" cap="none" dirty="0" err="1" smtClean="0">
                <a:solidFill>
                  <a:srgbClr val="000000"/>
                </a:solidFill>
                <a:latin typeface="Times New Roman" pitchFamily="18" charset="0"/>
                <a:cs typeface="Times New Roman" pitchFamily="18" charset="0"/>
              </a:rPr>
              <a:t>administrative</a:t>
            </a:r>
            <a:r>
              <a:rPr lang="ro-RO" sz="1800" i="1" kern="0" cap="none" dirty="0" smtClean="0">
                <a:solidFill>
                  <a:srgbClr val="000000"/>
                </a:solidFill>
                <a:latin typeface="Times New Roman" pitchFamily="18" charset="0"/>
                <a:cs typeface="Times New Roman" pitchFamily="18" charset="0"/>
              </a:rPr>
              <a:t> și </a:t>
            </a:r>
            <a:r>
              <a:rPr lang="vi-VN" sz="1800" i="1" kern="0" cap="none" dirty="0" smtClean="0">
                <a:solidFill>
                  <a:srgbClr val="000000"/>
                </a:solidFill>
                <a:latin typeface="Times New Roman" pitchFamily="18" charset="0"/>
                <a:cs typeface="Times New Roman" pitchFamily="18" charset="0"/>
              </a:rPr>
              <a:t>de </a:t>
            </a:r>
            <a:r>
              <a:rPr lang="vi-VN" sz="1800" i="1" kern="0" cap="none" dirty="0" err="1" smtClean="0">
                <a:solidFill>
                  <a:srgbClr val="000000"/>
                </a:solidFill>
                <a:latin typeface="Times New Roman" pitchFamily="18" charset="0"/>
                <a:cs typeface="Times New Roman" pitchFamily="18" charset="0"/>
              </a:rPr>
              <a:t>distribuire</a:t>
            </a:r>
            <a:r>
              <a:rPr lang="ro-RO" sz="1800" i="1" kern="0" cap="none" dirty="0" smtClean="0">
                <a:solidFill>
                  <a:srgbClr val="000000"/>
                </a:solidFill>
                <a:latin typeface="Times New Roman" pitchFamily="18" charset="0"/>
                <a:cs typeface="Times New Roman" pitchFamily="18" charset="0"/>
              </a:rPr>
              <a:t> (</a:t>
            </a:r>
            <a:r>
              <a:rPr lang="ro-RO" sz="1800" i="1" kern="0" cap="none" dirty="0" err="1" smtClean="0">
                <a:solidFill>
                  <a:srgbClr val="000000"/>
                </a:solidFill>
                <a:latin typeface="Times New Roman" pitchFamily="18" charset="0"/>
                <a:cs typeface="Times New Roman" pitchFamily="18" charset="0"/>
              </a:rPr>
              <a:t>CADn</a:t>
            </a:r>
            <a:r>
              <a:rPr lang="ro-RO" sz="1800" i="1" kern="0" cap="none" dirty="0" smtClean="0">
                <a:solidFill>
                  <a:srgbClr val="000000"/>
                </a:solidFill>
                <a:latin typeface="Times New Roman" pitchFamily="18" charset="0"/>
                <a:cs typeface="Times New Roman" pitchFamily="18" charset="0"/>
              </a:rPr>
              <a:t>);</a:t>
            </a:r>
            <a:r>
              <a:rPr lang="vi-VN" sz="1800" i="1" kern="0" cap="none" dirty="0" smtClean="0">
                <a:solidFill>
                  <a:srgbClr val="000000"/>
                </a:solidFill>
                <a:latin typeface="Times New Roman" pitchFamily="18" charset="0"/>
                <a:cs typeface="Times New Roman" pitchFamily="18" charset="0"/>
              </a:rPr>
              <a:t> </a:t>
            </a:r>
            <a:endParaRPr lang="ro-RO" sz="1800" i="1" kern="0" cap="none" dirty="0" smtClean="0">
              <a:solidFill>
                <a:srgbClr val="000000"/>
              </a:solidFill>
              <a:latin typeface="Times New Roman" pitchFamily="18" charset="0"/>
              <a:cs typeface="Times New Roman" pitchFamily="18" charset="0"/>
            </a:endParaRPr>
          </a:p>
          <a:p>
            <a:pPr defTabSz="449263" eaLnBrk="0" fontAlgn="base" hangingPunct="0">
              <a:lnSpc>
                <a:spcPct val="150000"/>
              </a:lnSpc>
              <a:spcBef>
                <a:spcPts val="700"/>
              </a:spcBef>
              <a:spcAft>
                <a:spcPct val="0"/>
              </a:spcAft>
              <a:buClr>
                <a:srgbClr val="000000"/>
              </a:buClr>
              <a:buSzPct val="100000"/>
              <a:buAutoNum type="alphaLcParenR"/>
            </a:pPr>
            <a:r>
              <a:rPr lang="ro-RO" kern="0" cap="none" dirty="0" smtClean="0">
                <a:solidFill>
                  <a:srgbClr val="000000"/>
                </a:solidFill>
                <a:latin typeface="Times New Roman" pitchFamily="18" charset="0"/>
                <a:cs typeface="Times New Roman" pitchFamily="18" charset="0"/>
              </a:rPr>
              <a:t>Cheltuieli</a:t>
            </a:r>
            <a:r>
              <a:rPr lang="vi-VN" kern="0" cap="none" dirty="0" smtClean="0">
                <a:solidFill>
                  <a:srgbClr val="000000"/>
                </a:solidFill>
                <a:latin typeface="Times New Roman" pitchFamily="18" charset="0"/>
                <a:cs typeface="Times New Roman" pitchFamily="18" charset="0"/>
              </a:rPr>
              <a:t> </a:t>
            </a:r>
            <a:r>
              <a:rPr lang="vi-VN" kern="0" cap="none" dirty="0" err="1" smtClean="0">
                <a:solidFill>
                  <a:srgbClr val="000000"/>
                </a:solidFill>
                <a:latin typeface="Times New Roman" pitchFamily="18" charset="0"/>
                <a:cs typeface="Times New Roman" pitchFamily="18" charset="0"/>
              </a:rPr>
              <a:t>privind</a:t>
            </a:r>
            <a:r>
              <a:rPr lang="vi-VN" kern="0" cap="none" dirty="0" smtClean="0">
                <a:solidFill>
                  <a:srgbClr val="000000"/>
                </a:solidFill>
                <a:latin typeface="Times New Roman" pitchFamily="18" charset="0"/>
                <a:cs typeface="Times New Roman" pitchFamily="18" charset="0"/>
              </a:rPr>
              <a:t> </a:t>
            </a:r>
            <a:r>
              <a:rPr lang="vi-VN" kern="0" cap="none" dirty="0" err="1" smtClean="0">
                <a:solidFill>
                  <a:srgbClr val="000000"/>
                </a:solidFill>
                <a:latin typeface="Times New Roman" pitchFamily="18" charset="0"/>
                <a:cs typeface="Times New Roman" pitchFamily="18" charset="0"/>
              </a:rPr>
              <a:t>amortizarea</a:t>
            </a:r>
            <a:r>
              <a:rPr lang="vi-VN" kern="0" cap="none" dirty="0" smtClean="0">
                <a:solidFill>
                  <a:srgbClr val="000000"/>
                </a:solidFill>
                <a:latin typeface="Times New Roman" pitchFamily="18" charset="0"/>
                <a:cs typeface="Times New Roman" pitchFamily="18" charset="0"/>
              </a:rPr>
              <a:t> </a:t>
            </a:r>
            <a:r>
              <a:rPr lang="ro-RO" kern="0" cap="none" dirty="0" smtClean="0">
                <a:solidFill>
                  <a:srgbClr val="000000"/>
                </a:solidFill>
                <a:latin typeface="Times New Roman" pitchFamily="18" charset="0"/>
                <a:cs typeface="Times New Roman" pitchFamily="18" charset="0"/>
              </a:rPr>
              <a:t>mijloacelor fixe </a:t>
            </a:r>
            <a:r>
              <a:rPr lang="vi-VN" kern="0" cap="none" dirty="0" err="1" smtClean="0">
                <a:solidFill>
                  <a:srgbClr val="000000"/>
                </a:solidFill>
                <a:latin typeface="Times New Roman" pitchFamily="18" charset="0"/>
                <a:cs typeface="Times New Roman" pitchFamily="18" charset="0"/>
              </a:rPr>
              <a:t>şi</a:t>
            </a:r>
            <a:r>
              <a:rPr lang="ro-RO" kern="0" cap="none" dirty="0" smtClean="0">
                <a:solidFill>
                  <a:srgbClr val="000000"/>
                </a:solidFill>
                <a:latin typeface="Times New Roman" pitchFamily="18" charset="0"/>
                <a:cs typeface="Times New Roman" pitchFamily="18" charset="0"/>
              </a:rPr>
              <a:t> a imobilizărilor</a:t>
            </a:r>
            <a:r>
              <a:rPr lang="vi-VN" kern="0" cap="none" dirty="0" smtClean="0">
                <a:solidFill>
                  <a:srgbClr val="000000"/>
                </a:solidFill>
                <a:latin typeface="Times New Roman" pitchFamily="18" charset="0"/>
                <a:cs typeface="Times New Roman" pitchFamily="18" charset="0"/>
              </a:rPr>
              <a:t> </a:t>
            </a:r>
            <a:r>
              <a:rPr lang="vi-VN" kern="0" cap="none" dirty="0" err="1" smtClean="0">
                <a:solidFill>
                  <a:srgbClr val="000000"/>
                </a:solidFill>
                <a:latin typeface="Times New Roman" pitchFamily="18" charset="0"/>
                <a:cs typeface="Times New Roman" pitchFamily="18" charset="0"/>
              </a:rPr>
              <a:t>necorporale</a:t>
            </a:r>
            <a:r>
              <a:rPr lang="ro-RO" kern="0" cap="none" dirty="0" smtClean="0">
                <a:solidFill>
                  <a:srgbClr val="000000"/>
                </a:solidFill>
                <a:latin typeface="Times New Roman" pitchFamily="18" charset="0"/>
                <a:cs typeface="Times New Roman" pitchFamily="18" charset="0"/>
              </a:rPr>
              <a:t> (</a:t>
            </a:r>
            <a:r>
              <a:rPr lang="ro-RO" kern="0" cap="none" dirty="0" err="1" smtClean="0">
                <a:solidFill>
                  <a:srgbClr val="000000"/>
                </a:solidFill>
                <a:latin typeface="Times New Roman" pitchFamily="18" charset="0"/>
                <a:cs typeface="Times New Roman" pitchFamily="18" charset="0"/>
              </a:rPr>
              <a:t>CAIn</a:t>
            </a:r>
            <a:r>
              <a:rPr lang="ro-RO" kern="0" cap="none" dirty="0" smtClean="0">
                <a:solidFill>
                  <a:srgbClr val="000000"/>
                </a:solidFill>
                <a:latin typeface="Times New Roman" pitchFamily="18" charset="0"/>
                <a:cs typeface="Times New Roman" pitchFamily="18" charset="0"/>
              </a:rPr>
              <a:t>)</a:t>
            </a:r>
            <a:r>
              <a:rPr lang="vi-VN" kern="0" cap="none" dirty="0" smtClean="0">
                <a:solidFill>
                  <a:srgbClr val="000000"/>
                </a:solidFill>
                <a:latin typeface="Times New Roman" pitchFamily="18" charset="0"/>
                <a:cs typeface="Times New Roman" pitchFamily="18" charset="0"/>
              </a:rPr>
              <a:t>;</a:t>
            </a:r>
            <a:endParaRPr lang="ro-RO" kern="0" cap="none" dirty="0" smtClean="0">
              <a:solidFill>
                <a:srgbClr val="000000"/>
              </a:solidFill>
              <a:latin typeface="Times New Roman" pitchFamily="18" charset="0"/>
              <a:cs typeface="Times New Roman" pitchFamily="18" charset="0"/>
            </a:endParaRPr>
          </a:p>
          <a:p>
            <a:pPr defTabSz="449263" eaLnBrk="0" fontAlgn="base" hangingPunct="0">
              <a:lnSpc>
                <a:spcPct val="150000"/>
              </a:lnSpc>
              <a:spcBef>
                <a:spcPts val="700"/>
              </a:spcBef>
              <a:spcAft>
                <a:spcPct val="0"/>
              </a:spcAft>
              <a:buClr>
                <a:srgbClr val="000000"/>
              </a:buClr>
              <a:buSzPct val="100000"/>
              <a:buFont typeface="Wingdings 3" charset="2"/>
              <a:buAutoNum type="alphaLcParenR"/>
            </a:pPr>
            <a:r>
              <a:rPr lang="vi-VN" kern="0" cap="none" dirty="0" err="1" smtClean="0">
                <a:solidFill>
                  <a:srgbClr val="000000"/>
                </a:solidFill>
                <a:latin typeface="Times New Roman" pitchFamily="18" charset="0"/>
                <a:cs typeface="Times New Roman" pitchFamily="18" charset="0"/>
              </a:rPr>
              <a:t>Cheltuieli</a:t>
            </a:r>
            <a:r>
              <a:rPr lang="vi-VN" kern="0" cap="none" dirty="0" smtClean="0">
                <a:solidFill>
                  <a:srgbClr val="000000"/>
                </a:solidFill>
                <a:latin typeface="Times New Roman" pitchFamily="18" charset="0"/>
                <a:cs typeface="Times New Roman" pitchFamily="18" charset="0"/>
              </a:rPr>
              <a:t> de </a:t>
            </a:r>
            <a:r>
              <a:rPr lang="vi-VN" kern="0" cap="none" dirty="0" err="1" smtClean="0">
                <a:solidFill>
                  <a:srgbClr val="000000"/>
                </a:solidFill>
                <a:latin typeface="Times New Roman" pitchFamily="18" charset="0"/>
                <a:cs typeface="Times New Roman" pitchFamily="18" charset="0"/>
              </a:rPr>
              <a:t>procurare</a:t>
            </a:r>
            <a:r>
              <a:rPr lang="vi-VN" kern="0" cap="none" dirty="0" smtClean="0">
                <a:solidFill>
                  <a:srgbClr val="000000"/>
                </a:solidFill>
                <a:latin typeface="Times New Roman" pitchFamily="18" charset="0"/>
                <a:cs typeface="Times New Roman" pitchFamily="18" charset="0"/>
              </a:rPr>
              <a:t> a </a:t>
            </a:r>
            <a:r>
              <a:rPr lang="vi-VN" kern="0" cap="none" dirty="0" err="1" smtClean="0">
                <a:solidFill>
                  <a:srgbClr val="000000"/>
                </a:solidFill>
                <a:latin typeface="Times New Roman" pitchFamily="18" charset="0"/>
                <a:cs typeface="Times New Roman" pitchFamily="18" charset="0"/>
              </a:rPr>
              <a:t>apei</a:t>
            </a:r>
            <a:r>
              <a:rPr lang="ro-RO" kern="0" cap="none" dirty="0" smtClean="0">
                <a:solidFill>
                  <a:srgbClr val="000000"/>
                </a:solidFill>
                <a:latin typeface="Times New Roman" pitchFamily="18" charset="0"/>
                <a:cs typeface="Times New Roman" pitchFamily="18" charset="0"/>
              </a:rPr>
              <a:t> (</a:t>
            </a:r>
            <a:r>
              <a:rPr lang="ro-RO" kern="0" cap="none" dirty="0" err="1" smtClean="0">
                <a:solidFill>
                  <a:srgbClr val="000000"/>
                </a:solidFill>
                <a:latin typeface="Times New Roman" pitchFamily="18" charset="0"/>
                <a:cs typeface="Times New Roman" pitchFamily="18" charset="0"/>
              </a:rPr>
              <a:t>CAPn</a:t>
            </a:r>
            <a:r>
              <a:rPr lang="ro-RO" kern="0" cap="none" dirty="0" smtClean="0">
                <a:solidFill>
                  <a:srgbClr val="000000"/>
                </a:solidFill>
                <a:latin typeface="Times New Roman" pitchFamily="18" charset="0"/>
                <a:cs typeface="Times New Roman" pitchFamily="18" charset="0"/>
              </a:rPr>
              <a:t>)</a:t>
            </a:r>
            <a:r>
              <a:rPr lang="vi-VN" kern="0" cap="none" dirty="0" smtClean="0">
                <a:solidFill>
                  <a:srgbClr val="000000"/>
                </a:solidFill>
                <a:latin typeface="Times New Roman" pitchFamily="18" charset="0"/>
                <a:cs typeface="Times New Roman" pitchFamily="18" charset="0"/>
              </a:rPr>
              <a:t>;</a:t>
            </a:r>
          </a:p>
          <a:p>
            <a:pPr defTabSz="449263" eaLnBrk="0" fontAlgn="base" hangingPunct="0">
              <a:lnSpc>
                <a:spcPct val="150000"/>
              </a:lnSpc>
              <a:spcBef>
                <a:spcPts val="700"/>
              </a:spcBef>
              <a:spcAft>
                <a:spcPct val="0"/>
              </a:spcAft>
              <a:buClr>
                <a:srgbClr val="000000"/>
              </a:buClr>
              <a:buSzPct val="100000"/>
              <a:buFont typeface="Wingdings 3" charset="2"/>
              <a:buAutoNum type="alphaLcParenR"/>
            </a:pPr>
            <a:r>
              <a:rPr lang="vi-VN" kern="0" cap="none" dirty="0" err="1" smtClean="0">
                <a:solidFill>
                  <a:srgbClr val="000000"/>
                </a:solidFill>
                <a:latin typeface="Times New Roman" pitchFamily="18" charset="0"/>
                <a:cs typeface="Times New Roman" pitchFamily="18" charset="0"/>
              </a:rPr>
              <a:t>Cheltuieli</a:t>
            </a:r>
            <a:r>
              <a:rPr lang="vi-VN" kern="0" cap="none" dirty="0" smtClean="0">
                <a:solidFill>
                  <a:srgbClr val="000000"/>
                </a:solidFill>
                <a:latin typeface="Times New Roman" pitchFamily="18" charset="0"/>
                <a:cs typeface="Times New Roman" pitchFamily="18" charset="0"/>
              </a:rPr>
              <a:t> </a:t>
            </a:r>
            <a:r>
              <a:rPr lang="vi-VN" kern="0" cap="none" dirty="0" err="1" smtClean="0">
                <a:solidFill>
                  <a:srgbClr val="000000"/>
                </a:solidFill>
                <a:latin typeface="Times New Roman" pitchFamily="18" charset="0"/>
                <a:cs typeface="Times New Roman" pitchFamily="18" charset="0"/>
              </a:rPr>
              <a:t>pentru</a:t>
            </a:r>
            <a:r>
              <a:rPr lang="vi-VN" kern="0" cap="none" dirty="0" smtClean="0">
                <a:solidFill>
                  <a:srgbClr val="000000"/>
                </a:solidFill>
                <a:latin typeface="Times New Roman" pitchFamily="18" charset="0"/>
                <a:cs typeface="Times New Roman" pitchFamily="18" charset="0"/>
              </a:rPr>
              <a:t> </a:t>
            </a:r>
            <a:r>
              <a:rPr lang="vi-VN" kern="0" cap="none" dirty="0" err="1" smtClean="0">
                <a:solidFill>
                  <a:srgbClr val="000000"/>
                </a:solidFill>
                <a:latin typeface="Times New Roman" pitchFamily="18" charset="0"/>
                <a:cs typeface="Times New Roman" pitchFamily="18" charset="0"/>
              </a:rPr>
              <a:t>energia</a:t>
            </a:r>
            <a:r>
              <a:rPr lang="vi-VN" kern="0" cap="none" dirty="0" smtClean="0">
                <a:solidFill>
                  <a:srgbClr val="000000"/>
                </a:solidFill>
                <a:latin typeface="Times New Roman" pitchFamily="18" charset="0"/>
                <a:cs typeface="Times New Roman" pitchFamily="18" charset="0"/>
              </a:rPr>
              <a:t> </a:t>
            </a:r>
            <a:r>
              <a:rPr lang="vi-VN" kern="0" cap="none" dirty="0" err="1" smtClean="0">
                <a:solidFill>
                  <a:srgbClr val="000000"/>
                </a:solidFill>
                <a:latin typeface="Times New Roman" pitchFamily="18" charset="0"/>
                <a:cs typeface="Times New Roman" pitchFamily="18" charset="0"/>
              </a:rPr>
              <a:t>electrică</a:t>
            </a:r>
            <a:r>
              <a:rPr lang="ro-RO" kern="0" cap="none" dirty="0" smtClean="0">
                <a:solidFill>
                  <a:srgbClr val="000000"/>
                </a:solidFill>
                <a:latin typeface="Times New Roman" pitchFamily="18" charset="0"/>
                <a:cs typeface="Times New Roman" pitchFamily="18" charset="0"/>
              </a:rPr>
              <a:t> (</a:t>
            </a:r>
            <a:r>
              <a:rPr lang="ro-RO" kern="0" cap="none" dirty="0" err="1" smtClean="0">
                <a:solidFill>
                  <a:srgbClr val="000000"/>
                </a:solidFill>
                <a:latin typeface="Times New Roman" pitchFamily="18" charset="0"/>
                <a:cs typeface="Times New Roman" pitchFamily="18" charset="0"/>
              </a:rPr>
              <a:t>CEEn</a:t>
            </a:r>
            <a:r>
              <a:rPr lang="ro-RO" kern="0" cap="none" dirty="0" smtClean="0">
                <a:solidFill>
                  <a:srgbClr val="000000"/>
                </a:solidFill>
                <a:latin typeface="Times New Roman" pitchFamily="18" charset="0"/>
                <a:cs typeface="Times New Roman" pitchFamily="18" charset="0"/>
              </a:rPr>
              <a:t>)</a:t>
            </a:r>
            <a:r>
              <a:rPr lang="vi-VN" kern="0" cap="none" dirty="0" smtClean="0">
                <a:solidFill>
                  <a:srgbClr val="000000"/>
                </a:solidFill>
                <a:latin typeface="Times New Roman" pitchFamily="18" charset="0"/>
                <a:cs typeface="Times New Roman" pitchFamily="18" charset="0"/>
              </a:rPr>
              <a:t>; </a:t>
            </a:r>
            <a:endParaRPr lang="ro-RO" kern="0" cap="none" dirty="0" smtClean="0">
              <a:solidFill>
                <a:srgbClr val="000000"/>
              </a:solidFill>
              <a:latin typeface="Times New Roman" pitchFamily="18" charset="0"/>
              <a:cs typeface="Times New Roman" pitchFamily="18" charset="0"/>
            </a:endParaRPr>
          </a:p>
          <a:p>
            <a:pPr defTabSz="449263" eaLnBrk="0" fontAlgn="base" hangingPunct="0">
              <a:lnSpc>
                <a:spcPct val="150000"/>
              </a:lnSpc>
              <a:spcBef>
                <a:spcPts val="700"/>
              </a:spcBef>
              <a:spcAft>
                <a:spcPct val="0"/>
              </a:spcAft>
              <a:buClr>
                <a:srgbClr val="000000"/>
              </a:buClr>
              <a:buSzPct val="100000"/>
              <a:buFont typeface="Wingdings 3" charset="2"/>
              <a:buAutoNum type="alphaLcParenR"/>
            </a:pPr>
            <a:r>
              <a:rPr lang="ro-RO" kern="0" cap="none" dirty="0" smtClean="0">
                <a:solidFill>
                  <a:srgbClr val="000000"/>
                </a:solidFill>
                <a:latin typeface="Times New Roman" pitchFamily="18" charset="0"/>
                <a:cs typeface="Times New Roman" pitchFamily="18" charset="0"/>
              </a:rPr>
              <a:t>Redevența (</a:t>
            </a:r>
            <a:r>
              <a:rPr lang="ro-RO" kern="0" cap="none" dirty="0" err="1" smtClean="0">
                <a:solidFill>
                  <a:srgbClr val="000000"/>
                </a:solidFill>
                <a:latin typeface="Times New Roman" pitchFamily="18" charset="0"/>
                <a:cs typeface="Times New Roman" pitchFamily="18" charset="0"/>
              </a:rPr>
              <a:t>RDVn</a:t>
            </a:r>
            <a:r>
              <a:rPr lang="ro-RO" kern="0" cap="none" dirty="0" smtClean="0">
                <a:solidFill>
                  <a:srgbClr val="000000"/>
                </a:solidFill>
                <a:latin typeface="Times New Roman" pitchFamily="18" charset="0"/>
                <a:cs typeface="Times New Roman" pitchFamily="18" charset="0"/>
              </a:rPr>
              <a:t>);</a:t>
            </a:r>
          </a:p>
          <a:p>
            <a:pPr defTabSz="449263" eaLnBrk="0" fontAlgn="base" hangingPunct="0">
              <a:lnSpc>
                <a:spcPct val="150000"/>
              </a:lnSpc>
              <a:spcBef>
                <a:spcPts val="700"/>
              </a:spcBef>
              <a:spcAft>
                <a:spcPct val="0"/>
              </a:spcAft>
              <a:buClr>
                <a:srgbClr val="000000"/>
              </a:buClr>
              <a:buSzPct val="100000"/>
              <a:buFont typeface="Wingdings 3" charset="2"/>
              <a:buAutoNum type="alphaLcParenR"/>
            </a:pPr>
            <a:r>
              <a:rPr lang="ro-RO" kern="0" cap="none" dirty="0" smtClean="0">
                <a:solidFill>
                  <a:srgbClr val="000000"/>
                </a:solidFill>
                <a:latin typeface="Times New Roman" pitchFamily="18" charset="0"/>
                <a:cs typeface="Times New Roman" pitchFamily="18" charset="0"/>
              </a:rPr>
              <a:t>Cheltuieli privind achiziționarea contoarelor pentru consumatorii casnici (</a:t>
            </a:r>
            <a:r>
              <a:rPr lang="ro-RO" kern="0" cap="none" dirty="0" err="1" smtClean="0">
                <a:solidFill>
                  <a:srgbClr val="000000"/>
                </a:solidFill>
                <a:latin typeface="Times New Roman" pitchFamily="18" charset="0"/>
                <a:cs typeface="Times New Roman" pitchFamily="18" charset="0"/>
              </a:rPr>
              <a:t>CACn</a:t>
            </a:r>
            <a:r>
              <a:rPr lang="ro-RO" kern="0" cap="none" dirty="0" smtClean="0">
                <a:solidFill>
                  <a:srgbClr val="000000"/>
                </a:solidFill>
                <a:latin typeface="Times New Roman" pitchFamily="18" charset="0"/>
                <a:cs typeface="Times New Roman" pitchFamily="18" charset="0"/>
              </a:rPr>
              <a:t>);</a:t>
            </a:r>
          </a:p>
          <a:p>
            <a:pPr defTabSz="449263" eaLnBrk="0" fontAlgn="base" hangingPunct="0">
              <a:lnSpc>
                <a:spcPct val="150000"/>
              </a:lnSpc>
              <a:spcBef>
                <a:spcPts val="700"/>
              </a:spcBef>
              <a:spcAft>
                <a:spcPct val="0"/>
              </a:spcAft>
              <a:buClr>
                <a:srgbClr val="000000"/>
              </a:buClr>
              <a:buSzPct val="100000"/>
              <a:buAutoNum type="alphaLcParenR"/>
            </a:pPr>
            <a:r>
              <a:rPr lang="ro-RO" kern="0" cap="none" dirty="0" smtClean="0">
                <a:solidFill>
                  <a:srgbClr val="000000"/>
                </a:solidFill>
                <a:latin typeface="Times New Roman" pitchFamily="18" charset="0"/>
                <a:cs typeface="Times New Roman" pitchFamily="18" charset="0"/>
              </a:rPr>
              <a:t>Cheltuieli de tratare a apelor uzate conform contractelor încheiate cu terțe părți (</a:t>
            </a:r>
            <a:r>
              <a:rPr lang="ro-RO" kern="0" cap="none" dirty="0" err="1" smtClean="0">
                <a:solidFill>
                  <a:srgbClr val="000000"/>
                </a:solidFill>
                <a:latin typeface="Times New Roman" pitchFamily="18" charset="0"/>
                <a:cs typeface="Times New Roman" pitchFamily="18" charset="0"/>
              </a:rPr>
              <a:t>CTRn</a:t>
            </a:r>
            <a:r>
              <a:rPr lang="ro-RO" kern="0" cap="none" dirty="0" smtClean="0">
                <a:solidFill>
                  <a:srgbClr val="000000"/>
                </a:solidFill>
                <a:latin typeface="Times New Roman" pitchFamily="18" charset="0"/>
                <a:cs typeface="Times New Roman" pitchFamily="18" charset="0"/>
              </a:rPr>
              <a:t>);</a:t>
            </a:r>
          </a:p>
          <a:p>
            <a:pPr defTabSz="449263" eaLnBrk="0" fontAlgn="base" hangingPunct="0">
              <a:lnSpc>
                <a:spcPct val="150000"/>
              </a:lnSpc>
              <a:spcBef>
                <a:spcPts val="700"/>
              </a:spcBef>
              <a:spcAft>
                <a:spcPct val="0"/>
              </a:spcAft>
              <a:buClr>
                <a:srgbClr val="000000"/>
              </a:buClr>
              <a:buSzPct val="100000"/>
              <a:buAutoNum type="alphaLcParenR"/>
            </a:pPr>
            <a:r>
              <a:rPr lang="vi-VN" kern="0" cap="none" dirty="0" smtClean="0">
                <a:solidFill>
                  <a:srgbClr val="000000"/>
                </a:solidFill>
                <a:latin typeface="Times New Roman" pitchFamily="18" charset="0"/>
                <a:cs typeface="Times New Roman" pitchFamily="18" charset="0"/>
              </a:rPr>
              <a:t> </a:t>
            </a:r>
            <a:r>
              <a:rPr lang="vi-VN" kern="0" cap="none" dirty="0" err="1" smtClean="0">
                <a:solidFill>
                  <a:srgbClr val="000000"/>
                </a:solidFill>
                <a:latin typeface="Times New Roman" pitchFamily="18" charset="0"/>
                <a:cs typeface="Times New Roman" pitchFamily="18" charset="0"/>
              </a:rPr>
              <a:t>Alte</a:t>
            </a:r>
            <a:r>
              <a:rPr lang="vi-VN" kern="0" cap="none" dirty="0" smtClean="0">
                <a:solidFill>
                  <a:srgbClr val="000000"/>
                </a:solidFill>
                <a:latin typeface="Times New Roman" pitchFamily="18" charset="0"/>
                <a:cs typeface="Times New Roman" pitchFamily="18" charset="0"/>
              </a:rPr>
              <a:t> </a:t>
            </a:r>
            <a:r>
              <a:rPr lang="vi-VN" kern="0" cap="none" dirty="0" err="1" smtClean="0">
                <a:solidFill>
                  <a:srgbClr val="000000"/>
                </a:solidFill>
                <a:latin typeface="Times New Roman" pitchFamily="18" charset="0"/>
                <a:cs typeface="Times New Roman" pitchFamily="18" charset="0"/>
              </a:rPr>
              <a:t>cheltuieli</a:t>
            </a:r>
            <a:r>
              <a:rPr lang="vi-VN" kern="0" cap="none" dirty="0" smtClean="0">
                <a:solidFill>
                  <a:srgbClr val="000000"/>
                </a:solidFill>
                <a:latin typeface="Times New Roman" pitchFamily="18" charset="0"/>
                <a:cs typeface="Times New Roman" pitchFamily="18" charset="0"/>
              </a:rPr>
              <a:t> </a:t>
            </a:r>
            <a:r>
              <a:rPr lang="vi-VN" kern="0" cap="none" dirty="0" err="1" smtClean="0">
                <a:solidFill>
                  <a:srgbClr val="000000"/>
                </a:solidFill>
                <a:latin typeface="Times New Roman" pitchFamily="18" charset="0"/>
                <a:cs typeface="Times New Roman" pitchFamily="18" charset="0"/>
              </a:rPr>
              <a:t>operaţionale</a:t>
            </a:r>
            <a:r>
              <a:rPr lang="ro-RO" kern="0" cap="none" dirty="0" smtClean="0">
                <a:solidFill>
                  <a:srgbClr val="000000"/>
                </a:solidFill>
                <a:latin typeface="Times New Roman" pitchFamily="18" charset="0"/>
                <a:cs typeface="Times New Roman" pitchFamily="18" charset="0"/>
              </a:rPr>
              <a:t> (</a:t>
            </a:r>
            <a:r>
              <a:rPr lang="ro-RO" kern="0" cap="none" dirty="0" err="1" smtClean="0">
                <a:solidFill>
                  <a:srgbClr val="000000"/>
                </a:solidFill>
                <a:latin typeface="Times New Roman" pitchFamily="18" charset="0"/>
                <a:cs typeface="Times New Roman" pitchFamily="18" charset="0"/>
              </a:rPr>
              <a:t>ACn</a:t>
            </a:r>
            <a:r>
              <a:rPr lang="ro-RO" kern="0" cap="none" dirty="0" smtClean="0">
                <a:solidFill>
                  <a:srgbClr val="000000"/>
                </a:solidFill>
                <a:latin typeface="Times New Roman" pitchFamily="18" charset="0"/>
                <a:cs typeface="Times New Roman" pitchFamily="18" charset="0"/>
              </a:rPr>
              <a:t>)</a:t>
            </a:r>
            <a:r>
              <a:rPr lang="vi-VN" kern="0" cap="none" dirty="0" smtClean="0">
                <a:solidFill>
                  <a:srgbClr val="000000"/>
                </a:solidFill>
                <a:latin typeface="Times New Roman" pitchFamily="18" charset="0"/>
                <a:cs typeface="Times New Roman" pitchFamily="18" charset="0"/>
              </a:rPr>
              <a:t>.</a:t>
            </a:r>
            <a:endParaRPr lang="vi-VN" kern="0" dirty="0">
              <a:solidFill>
                <a:srgbClr val="000000"/>
              </a:solidFill>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val="2733745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kern="0" cap="none" dirty="0" smtClean="0">
                <a:solidFill>
                  <a:srgbClr val="000000"/>
                </a:solidFill>
                <a:latin typeface="Times New Roman" pitchFamily="18" charset="0"/>
                <a:cs typeface="Times New Roman" pitchFamily="18" charset="0"/>
              </a:rPr>
              <a:t>Redevența (</a:t>
            </a:r>
            <a:r>
              <a:rPr lang="ro-RO" kern="0" cap="none" dirty="0" err="1" smtClean="0">
                <a:solidFill>
                  <a:srgbClr val="000000"/>
                </a:solidFill>
                <a:latin typeface="Times New Roman" pitchFamily="18" charset="0"/>
                <a:cs typeface="Times New Roman" pitchFamily="18" charset="0"/>
              </a:rPr>
              <a:t>RDVn</a:t>
            </a:r>
            <a:r>
              <a:rPr lang="ro-RO" kern="0" cap="none" dirty="0" smtClean="0">
                <a:solidFill>
                  <a:srgbClr val="000000"/>
                </a:solidFill>
                <a:latin typeface="Times New Roman" pitchFamily="18" charset="0"/>
                <a:cs typeface="Times New Roman" pitchFamily="18" charset="0"/>
              </a:rPr>
              <a:t>)</a:t>
            </a:r>
            <a:endParaRPr lang="en-US" cap="none" dirty="0"/>
          </a:p>
        </p:txBody>
      </p:sp>
      <p:sp>
        <p:nvSpPr>
          <p:cNvPr id="3" name="Content Placeholder 2"/>
          <p:cNvSpPr>
            <a:spLocks noGrp="1"/>
          </p:cNvSpPr>
          <p:nvPr>
            <p:ph sz="quarter" idx="13"/>
          </p:nvPr>
        </p:nvSpPr>
        <p:spPr>
          <a:xfrm>
            <a:off x="913774" y="1762298"/>
            <a:ext cx="10363826" cy="5095702"/>
          </a:xfrm>
        </p:spPr>
        <p:txBody>
          <a:bodyPr>
            <a:normAutofit fontScale="77500" lnSpcReduction="20000"/>
          </a:bodyPr>
          <a:lstStyle/>
          <a:p>
            <a:pPr marL="0" indent="0">
              <a:buNone/>
            </a:pPr>
            <a:r>
              <a:rPr lang="ro-MD" cap="none" dirty="0" smtClean="0">
                <a:latin typeface="Times New Roman" panose="02020603050405020304" pitchFamily="18" charset="0"/>
                <a:cs typeface="Times New Roman" panose="02020603050405020304" pitchFamily="18" charset="0"/>
              </a:rPr>
              <a:t>	</a:t>
            </a:r>
            <a:r>
              <a:rPr lang="ro-MD" sz="2900" cap="none" dirty="0" smtClean="0">
                <a:latin typeface="Times New Roman" panose="02020603050405020304" pitchFamily="18" charset="0"/>
                <a:cs typeface="Times New Roman" panose="02020603050405020304" pitchFamily="18" charset="0"/>
              </a:rPr>
              <a:t>În </a:t>
            </a:r>
            <a:r>
              <a:rPr lang="ro-MD" sz="2900" b="1" cap="none" dirty="0" err="1" smtClean="0">
                <a:latin typeface="Times New Roman" panose="02020603050405020304" pitchFamily="18" charset="0"/>
                <a:cs typeface="Times New Roman" panose="02020603050405020304" pitchFamily="18" charset="0"/>
              </a:rPr>
              <a:t>redevenţă</a:t>
            </a:r>
            <a:r>
              <a:rPr lang="ro-MD" sz="2900" cap="none" dirty="0" smtClean="0">
                <a:latin typeface="Times New Roman" panose="02020603050405020304" pitchFamily="18" charset="0"/>
                <a:cs typeface="Times New Roman" panose="02020603050405020304" pitchFamily="18" charset="0"/>
              </a:rPr>
              <a:t> (</a:t>
            </a:r>
            <a:r>
              <a:rPr lang="ro-MD" sz="2900" b="1" i="1" cap="none" dirty="0" err="1" smtClean="0">
                <a:latin typeface="Times New Roman" panose="02020603050405020304" pitchFamily="18" charset="0"/>
                <a:cs typeface="Times New Roman" panose="02020603050405020304" pitchFamily="18" charset="0"/>
              </a:rPr>
              <a:t>RDV</a:t>
            </a:r>
            <a:r>
              <a:rPr lang="ro-MD" sz="2900" b="1" i="1" cap="none" baseline="-25000" dirty="0" err="1" smtClean="0">
                <a:latin typeface="Times New Roman" panose="02020603050405020304" pitchFamily="18" charset="0"/>
                <a:cs typeface="Times New Roman" panose="02020603050405020304" pitchFamily="18" charset="0"/>
              </a:rPr>
              <a:t>n</a:t>
            </a:r>
            <a:r>
              <a:rPr lang="ro-MD" sz="2900" cap="none" dirty="0" smtClean="0">
                <a:latin typeface="Times New Roman" panose="02020603050405020304" pitchFamily="18" charset="0"/>
                <a:cs typeface="Times New Roman" panose="02020603050405020304" pitchFamily="18" charset="0"/>
              </a:rPr>
              <a:t>) se include plata pentru transmiterea dreptului de </a:t>
            </a:r>
            <a:r>
              <a:rPr lang="ro-MD" sz="2900" cap="none" dirty="0" err="1" smtClean="0">
                <a:latin typeface="Times New Roman" panose="02020603050405020304" pitchFamily="18" charset="0"/>
                <a:cs typeface="Times New Roman" panose="02020603050405020304" pitchFamily="18" charset="0"/>
              </a:rPr>
              <a:t>folosinţă</a:t>
            </a:r>
            <a:r>
              <a:rPr lang="ro-MD" sz="2900" cap="none" dirty="0" smtClean="0">
                <a:latin typeface="Times New Roman" panose="02020603050405020304" pitchFamily="18" charset="0"/>
                <a:cs typeface="Times New Roman" panose="02020603050405020304" pitchFamily="18" charset="0"/>
              </a:rPr>
              <a:t> a bunurilor domeniului public sau privat al </a:t>
            </a:r>
            <a:r>
              <a:rPr lang="ro-MD" sz="2900" cap="none" dirty="0" err="1" smtClean="0">
                <a:latin typeface="Times New Roman" panose="02020603050405020304" pitchFamily="18" charset="0"/>
                <a:cs typeface="Times New Roman" panose="02020603050405020304" pitchFamily="18" charset="0"/>
              </a:rPr>
              <a:t>unităţii</a:t>
            </a:r>
            <a:r>
              <a:rPr lang="ro-MD" sz="2900" cap="none" dirty="0" smtClean="0">
                <a:latin typeface="Times New Roman" panose="02020603050405020304" pitchFamily="18" charset="0"/>
                <a:cs typeface="Times New Roman" panose="02020603050405020304" pitchFamily="18" charset="0"/>
              </a:rPr>
              <a:t> administrativ-teritoriale conform contractului de delegare a gestiunii serviciului public de alimentare cu apă </a:t>
            </a:r>
            <a:r>
              <a:rPr lang="ro-MD" sz="2900" cap="none" dirty="0" err="1" smtClean="0">
                <a:latin typeface="Times New Roman" panose="02020603050405020304" pitchFamily="18" charset="0"/>
                <a:cs typeface="Times New Roman" panose="02020603050405020304" pitchFamily="18" charset="0"/>
              </a:rPr>
              <a:t>şi</a:t>
            </a:r>
            <a:r>
              <a:rPr lang="ro-MD" sz="2900" cap="none" dirty="0" smtClean="0">
                <a:latin typeface="Times New Roman" panose="02020603050405020304" pitchFamily="18" charset="0"/>
                <a:cs typeface="Times New Roman" panose="02020603050405020304" pitchFamily="18" charset="0"/>
              </a:rPr>
              <a:t> de </a:t>
            </a:r>
            <a:r>
              <a:rPr lang="ro-MD" sz="2900" cap="none" dirty="0" err="1" smtClean="0">
                <a:latin typeface="Times New Roman" panose="02020603050405020304" pitchFamily="18" charset="0"/>
                <a:cs typeface="Times New Roman" panose="02020603050405020304" pitchFamily="18" charset="0"/>
              </a:rPr>
              <a:t>canalizaţie</a:t>
            </a:r>
            <a:r>
              <a:rPr lang="ro-MD" sz="2900" cap="none" dirty="0" smtClean="0">
                <a:latin typeface="Times New Roman" panose="02020603050405020304" pitchFamily="18" charset="0"/>
                <a:cs typeface="Times New Roman" panose="02020603050405020304" pitchFamily="18" charset="0"/>
              </a:rPr>
              <a:t> încheiat între autoritatea publică locală/centrală </a:t>
            </a:r>
            <a:r>
              <a:rPr lang="ro-MD" sz="2900" cap="none" dirty="0" err="1" smtClean="0">
                <a:latin typeface="Times New Roman" panose="02020603050405020304" pitchFamily="18" charset="0"/>
                <a:cs typeface="Times New Roman" panose="02020603050405020304" pitchFamily="18" charset="0"/>
              </a:rPr>
              <a:t>şi</a:t>
            </a:r>
            <a:r>
              <a:rPr lang="ro-MD" sz="2900" cap="none" dirty="0" smtClean="0">
                <a:latin typeface="Times New Roman" panose="02020603050405020304" pitchFamily="18" charset="0"/>
                <a:cs typeface="Times New Roman" panose="02020603050405020304" pitchFamily="18" charset="0"/>
              </a:rPr>
              <a:t> operator. Nivelul </a:t>
            </a:r>
            <a:r>
              <a:rPr lang="ro-MD" sz="2900" cap="none" dirty="0" err="1" smtClean="0">
                <a:latin typeface="Times New Roman" panose="02020603050405020304" pitchFamily="18" charset="0"/>
                <a:cs typeface="Times New Roman" panose="02020603050405020304" pitchFamily="18" charset="0"/>
              </a:rPr>
              <a:t>redevenţei</a:t>
            </a:r>
            <a:r>
              <a:rPr lang="ro-MD" sz="2900" cap="none" dirty="0" smtClean="0">
                <a:latin typeface="Times New Roman" panose="02020603050405020304" pitchFamily="18" charset="0"/>
                <a:cs typeface="Times New Roman" panose="02020603050405020304" pitchFamily="18" charset="0"/>
              </a:rPr>
              <a:t> pentru concesionarea bunurilor aferente serviciului public de alimentare cu apă </a:t>
            </a:r>
            <a:r>
              <a:rPr lang="ro-MD" sz="2900" cap="none" dirty="0" err="1" smtClean="0">
                <a:latin typeface="Times New Roman" panose="02020603050405020304" pitchFamily="18" charset="0"/>
                <a:cs typeface="Times New Roman" panose="02020603050405020304" pitchFamily="18" charset="0"/>
              </a:rPr>
              <a:t>şi</a:t>
            </a:r>
            <a:r>
              <a:rPr lang="ro-MD" sz="2900" cap="none" dirty="0" smtClean="0">
                <a:latin typeface="Times New Roman" panose="02020603050405020304" pitchFamily="18" charset="0"/>
                <a:cs typeface="Times New Roman" panose="02020603050405020304" pitchFamily="18" charset="0"/>
              </a:rPr>
              <a:t> de canalizare se determină la nivelul calculat similar amortizării acestor bunuri prin metoda liniară. La determinarea </a:t>
            </a:r>
            <a:r>
              <a:rPr lang="ro-MD" sz="2900" cap="none" dirty="0" err="1" smtClean="0">
                <a:latin typeface="Times New Roman" panose="02020603050405020304" pitchFamily="18" charset="0"/>
                <a:cs typeface="Times New Roman" panose="02020603050405020304" pitchFamily="18" charset="0"/>
              </a:rPr>
              <a:t>redevenţei</a:t>
            </a:r>
            <a:r>
              <a:rPr lang="ro-MD" sz="2900" cap="none" dirty="0" smtClean="0">
                <a:latin typeface="Times New Roman" panose="02020603050405020304" pitchFamily="18" charset="0"/>
                <a:cs typeface="Times New Roman" panose="02020603050405020304" pitchFamily="18" charset="0"/>
              </a:rPr>
              <a:t> se va lua în calcul doar bunurile mobile </a:t>
            </a:r>
            <a:r>
              <a:rPr lang="ro-MD" sz="2900" cap="none" dirty="0" err="1" smtClean="0">
                <a:latin typeface="Times New Roman" panose="02020603050405020304" pitchFamily="18" charset="0"/>
                <a:cs typeface="Times New Roman" panose="02020603050405020304" pitchFamily="18" charset="0"/>
              </a:rPr>
              <a:t>şi</a:t>
            </a:r>
            <a:r>
              <a:rPr lang="ro-MD" sz="2900" cap="none" dirty="0" smtClean="0">
                <a:latin typeface="Times New Roman" panose="02020603050405020304" pitchFamily="18" charset="0"/>
                <a:cs typeface="Times New Roman" panose="02020603050405020304" pitchFamily="18" charset="0"/>
              </a:rPr>
              <a:t> imobile, proprietate publică sau privată a </a:t>
            </a:r>
            <a:r>
              <a:rPr lang="ro-MD" sz="2900" cap="none" dirty="0" err="1" smtClean="0">
                <a:latin typeface="Times New Roman" panose="02020603050405020304" pitchFamily="18" charset="0"/>
                <a:cs typeface="Times New Roman" panose="02020603050405020304" pitchFamily="18" charset="0"/>
              </a:rPr>
              <a:t>unităţilor</a:t>
            </a:r>
            <a:r>
              <a:rPr lang="ro-MD" sz="2900" cap="none" dirty="0" smtClean="0">
                <a:latin typeface="Times New Roman" panose="02020603050405020304" pitchFamily="18" charset="0"/>
                <a:cs typeface="Times New Roman" panose="02020603050405020304" pitchFamily="18" charset="0"/>
              </a:rPr>
              <a:t> administrativ-teritoriale care au fost înregistrate în Registrul obiectivelor de infrastructură </a:t>
            </a:r>
            <a:r>
              <a:rPr lang="ro-MD" sz="2900" cap="none" dirty="0" err="1" smtClean="0">
                <a:latin typeface="Times New Roman" panose="02020603050405020304" pitchFamily="18" charset="0"/>
                <a:cs typeface="Times New Roman" panose="02020603050405020304" pitchFamily="18" charset="0"/>
              </a:rPr>
              <a:t>tehnico</a:t>
            </a:r>
            <a:r>
              <a:rPr lang="ro-MD" sz="2900" cap="none" dirty="0" smtClean="0">
                <a:latin typeface="Times New Roman" panose="02020603050405020304" pitchFamily="18" charset="0"/>
                <a:cs typeface="Times New Roman" panose="02020603050405020304" pitchFamily="18" charset="0"/>
              </a:rPr>
              <a:t>-edilitară (</a:t>
            </a:r>
            <a:r>
              <a:rPr lang="ro-MD" sz="2900" cap="none" dirty="0" smtClean="0">
                <a:latin typeface="Times New Roman" panose="02020603050405020304" pitchFamily="18" charset="0"/>
                <a:cs typeface="Times New Roman" panose="02020603050405020304" pitchFamily="18" charset="0"/>
                <a:hlinkClick r:id="rId2"/>
              </a:rPr>
              <a:t>legea nr.150 din 14.07.2017</a:t>
            </a:r>
            <a:r>
              <a:rPr lang="ro-MD" sz="2900" cap="none" dirty="0" smtClean="0">
                <a:latin typeface="Times New Roman" panose="02020603050405020304" pitchFamily="18" charset="0"/>
                <a:cs typeface="Times New Roman" panose="02020603050405020304" pitchFamily="18" charset="0"/>
              </a:rPr>
              <a:t> cu privire la registrul obiectivelor de infrastructură </a:t>
            </a:r>
            <a:r>
              <a:rPr lang="ro-MD" sz="2900" cap="none" dirty="0" err="1" smtClean="0">
                <a:latin typeface="Times New Roman" panose="02020603050405020304" pitchFamily="18" charset="0"/>
                <a:cs typeface="Times New Roman" panose="02020603050405020304" pitchFamily="18" charset="0"/>
              </a:rPr>
              <a:t>tehnico</a:t>
            </a:r>
            <a:r>
              <a:rPr lang="ro-MD" sz="2900" cap="none" dirty="0" smtClean="0">
                <a:latin typeface="Times New Roman" panose="02020603050405020304" pitchFamily="18" charset="0"/>
                <a:cs typeface="Times New Roman" panose="02020603050405020304" pitchFamily="18" charset="0"/>
              </a:rPr>
              <a:t>-edilitară), aferente serviciului public de alimentare cu apă </a:t>
            </a:r>
            <a:r>
              <a:rPr lang="ro-MD" sz="2900" cap="none" dirty="0" err="1" smtClean="0">
                <a:latin typeface="Times New Roman" panose="02020603050405020304" pitchFamily="18" charset="0"/>
                <a:cs typeface="Times New Roman" panose="02020603050405020304" pitchFamily="18" charset="0"/>
              </a:rPr>
              <a:t>şi</a:t>
            </a:r>
            <a:r>
              <a:rPr lang="ro-MD" sz="2900" cap="none" dirty="0" smtClean="0">
                <a:latin typeface="Times New Roman" panose="02020603050405020304" pitchFamily="18" charset="0"/>
                <a:cs typeface="Times New Roman" panose="02020603050405020304" pitchFamily="18" charset="0"/>
              </a:rPr>
              <a:t> canalizare.</a:t>
            </a:r>
          </a:p>
          <a:p>
            <a:pPr marL="0" indent="0">
              <a:buNone/>
            </a:pPr>
            <a:r>
              <a:rPr lang="ro-MD" sz="2900" cap="none" dirty="0" smtClean="0">
                <a:latin typeface="Times New Roman" panose="02020603050405020304" pitchFamily="18" charset="0"/>
                <a:cs typeface="Times New Roman" panose="02020603050405020304" pitchFamily="18" charset="0"/>
              </a:rPr>
              <a:t>	Conform principiului costuri minime </a:t>
            </a:r>
            <a:r>
              <a:rPr lang="ro-MD" sz="2900" cap="none" dirty="0" err="1" smtClean="0">
                <a:latin typeface="Times New Roman" panose="02020603050405020304" pitchFamily="18" charset="0"/>
                <a:cs typeface="Times New Roman" panose="02020603050405020304" pitchFamily="18" charset="0"/>
              </a:rPr>
              <a:t>şi</a:t>
            </a:r>
            <a:r>
              <a:rPr lang="ro-MD" sz="2900" cap="none" dirty="0" smtClean="0">
                <a:latin typeface="Times New Roman" panose="02020603050405020304" pitchFamily="18" charset="0"/>
                <a:cs typeface="Times New Roman" panose="02020603050405020304" pitchFamily="18" charset="0"/>
              </a:rPr>
              <a:t> </a:t>
            </a:r>
            <a:r>
              <a:rPr lang="ro-MD" sz="2900" cap="none" dirty="0" err="1" smtClean="0">
                <a:latin typeface="Times New Roman" panose="02020603050405020304" pitchFamily="18" charset="0"/>
                <a:cs typeface="Times New Roman" panose="02020603050405020304" pitchFamily="18" charset="0"/>
              </a:rPr>
              <a:t>eficienţă</a:t>
            </a:r>
            <a:r>
              <a:rPr lang="ro-MD" sz="2900" cap="none" dirty="0" smtClean="0">
                <a:latin typeface="Times New Roman" panose="02020603050405020304" pitchFamily="18" charset="0"/>
                <a:cs typeface="Times New Roman" panose="02020603050405020304" pitchFamily="18" charset="0"/>
              </a:rPr>
              <a:t> maximă, suma dreptului de </a:t>
            </a:r>
            <a:r>
              <a:rPr lang="ro-MD" sz="2900" cap="none" dirty="0" err="1" smtClean="0">
                <a:latin typeface="Times New Roman" panose="02020603050405020304" pitchFamily="18" charset="0"/>
                <a:cs typeface="Times New Roman" panose="02020603050405020304" pitchFamily="18" charset="0"/>
              </a:rPr>
              <a:t>folosinţă</a:t>
            </a:r>
            <a:r>
              <a:rPr lang="ro-MD" sz="2900" cap="none" dirty="0" smtClean="0">
                <a:latin typeface="Times New Roman" panose="02020603050405020304" pitchFamily="18" charset="0"/>
                <a:cs typeface="Times New Roman" panose="02020603050405020304" pitchFamily="18" charset="0"/>
              </a:rPr>
              <a:t> a obiectului concesionat nu poate fi recuperat mai mult decât valoarea lui </a:t>
            </a:r>
            <a:r>
              <a:rPr lang="ro-MD" sz="2900" cap="none" dirty="0" err="1" smtClean="0">
                <a:latin typeface="Times New Roman" panose="02020603050405020304" pitchFamily="18" charset="0"/>
                <a:cs typeface="Times New Roman" panose="02020603050405020304" pitchFamily="18" charset="0"/>
              </a:rPr>
              <a:t>iniţială</a:t>
            </a:r>
            <a:r>
              <a:rPr lang="ro-MD" sz="2900" cap="none" dirty="0" smtClean="0"/>
              <a:t>.</a:t>
            </a:r>
            <a:endParaRPr lang="ro-MD" sz="2900" dirty="0"/>
          </a:p>
        </p:txBody>
      </p:sp>
    </p:spTree>
    <p:extLst>
      <p:ext uri="{BB962C8B-B14F-4D97-AF65-F5344CB8AC3E}">
        <p14:creationId xmlns:p14="http://schemas.microsoft.com/office/powerpoint/2010/main" val="3536833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kern="0" cap="none" dirty="0">
                <a:solidFill>
                  <a:srgbClr val="000000"/>
                </a:solidFill>
                <a:latin typeface="Times New Roman" pitchFamily="18" charset="0"/>
                <a:cs typeface="Times New Roman" pitchFamily="18" charset="0"/>
              </a:rPr>
              <a:t>Cheltuieli privind achiziționarea contoarelor </a:t>
            </a:r>
            <a:r>
              <a:rPr lang="ro-RO" kern="0" cap="none" dirty="0" smtClean="0">
                <a:solidFill>
                  <a:srgbClr val="000000"/>
                </a:solidFill>
                <a:latin typeface="Times New Roman" pitchFamily="18" charset="0"/>
                <a:cs typeface="Times New Roman" pitchFamily="18" charset="0"/>
              </a:rPr>
              <a:t/>
            </a:r>
            <a:br>
              <a:rPr lang="ro-RO" kern="0" cap="none" dirty="0" smtClean="0">
                <a:solidFill>
                  <a:srgbClr val="000000"/>
                </a:solidFill>
                <a:latin typeface="Times New Roman" pitchFamily="18" charset="0"/>
                <a:cs typeface="Times New Roman" pitchFamily="18" charset="0"/>
              </a:rPr>
            </a:br>
            <a:r>
              <a:rPr lang="ro-RO" kern="0" cap="none" dirty="0" smtClean="0">
                <a:solidFill>
                  <a:srgbClr val="000000"/>
                </a:solidFill>
                <a:latin typeface="Times New Roman" pitchFamily="18" charset="0"/>
                <a:cs typeface="Times New Roman" pitchFamily="18" charset="0"/>
              </a:rPr>
              <a:t>pentru </a:t>
            </a:r>
            <a:r>
              <a:rPr lang="ro-RO" kern="0" cap="none" dirty="0">
                <a:solidFill>
                  <a:srgbClr val="000000"/>
                </a:solidFill>
                <a:latin typeface="Times New Roman" pitchFamily="18" charset="0"/>
                <a:cs typeface="Times New Roman" pitchFamily="18" charset="0"/>
              </a:rPr>
              <a:t>consumatorii casnici (</a:t>
            </a:r>
            <a:r>
              <a:rPr lang="ro-RO" kern="0" cap="none" dirty="0" err="1">
                <a:solidFill>
                  <a:srgbClr val="000000"/>
                </a:solidFill>
                <a:latin typeface="Times New Roman" pitchFamily="18" charset="0"/>
                <a:cs typeface="Times New Roman" pitchFamily="18" charset="0"/>
              </a:rPr>
              <a:t>CACn</a:t>
            </a:r>
            <a:r>
              <a:rPr lang="ro-RO" kern="0" cap="none" dirty="0">
                <a:solidFill>
                  <a:srgbClr val="000000"/>
                </a:solidFill>
                <a:latin typeface="Times New Roman" pitchFamily="18" charset="0"/>
                <a:cs typeface="Times New Roman" pitchFamily="18" charset="0"/>
              </a:rPr>
              <a:t>)</a:t>
            </a:r>
            <a:endParaRPr lang="ro-RO" cap="none"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913774" y="2214694"/>
                <a:ext cx="10363826" cy="4643306"/>
              </a:xfrm>
            </p:spPr>
            <p:txBody>
              <a:bodyPr>
                <a:normAutofit fontScale="77500" lnSpcReduction="20000"/>
              </a:bodyPr>
              <a:lstStyle/>
              <a:p>
                <a:pPr marL="0" indent="0">
                  <a:buNone/>
                </a:pPr>
                <a:r>
                  <a:rPr lang="ro-RO" cap="none" dirty="0" smtClean="0">
                    <a:latin typeface="Times New Roman" panose="02020603050405020304" pitchFamily="18" charset="0"/>
                    <a:cs typeface="Times New Roman" panose="02020603050405020304" pitchFamily="18" charset="0"/>
                  </a:rPr>
                  <a:t>Cheltuielile privind achiziționarea contoarelor pentru consumatorii casnici, aferente furnizării serviciului public de alimentare cu apă potabilă în anul de reglementare „n”, se reglementează conform prevederilor art. 26 din Legea privind serviciul public de alimentare cu apă și de canalizare nr. 303/2013. Cheltuielile menționate se determină conform formulei:</a:t>
                </a:r>
                <a:endParaRPr lang="en-US" cap="none"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b="1" i="1" cap="none">
                              <a:latin typeface="Cambria Math" panose="02040503050406030204" pitchFamily="18" charset="0"/>
                            </a:rPr>
                          </m:ctrlPr>
                        </m:sSubPr>
                        <m:e>
                          <m:r>
                            <a:rPr lang="ro-RO" b="1" i="1" cap="none">
                              <a:latin typeface="Cambria Math" panose="02040503050406030204" pitchFamily="18" charset="0"/>
                            </a:rPr>
                            <m:t>𝑪𝑨𝑪𝒂𝒑</m:t>
                          </m:r>
                        </m:e>
                        <m:sub>
                          <m:r>
                            <a:rPr lang="ro-RO" b="1" i="1" cap="none">
                              <a:latin typeface="Cambria Math" panose="02040503050406030204" pitchFamily="18" charset="0"/>
                            </a:rPr>
                            <m:t>𝒏</m:t>
                          </m:r>
                        </m:sub>
                      </m:sSub>
                      <m:sSub>
                        <m:sSubPr>
                          <m:ctrlPr>
                            <a:rPr lang="en-US" b="1" i="1" cap="none">
                              <a:latin typeface="Cambria Math" panose="02040503050406030204" pitchFamily="18" charset="0"/>
                            </a:rPr>
                          </m:ctrlPr>
                        </m:sSubPr>
                        <m:e>
                          <m:r>
                            <a:rPr lang="ro-RO" b="1" i="1" cap="none">
                              <a:latin typeface="Cambria Math" panose="02040503050406030204" pitchFamily="18" charset="0"/>
                            </a:rPr>
                            <m:t>=</m:t>
                          </m:r>
                          <m:nary>
                            <m:naryPr>
                              <m:chr m:val="∑"/>
                              <m:grow m:val="on"/>
                              <m:ctrlPr>
                                <a:rPr lang="en-US" b="1" i="1" cap="none">
                                  <a:latin typeface="Cambria Math" panose="02040503050406030204" pitchFamily="18" charset="0"/>
                                </a:rPr>
                              </m:ctrlPr>
                            </m:naryPr>
                            <m:sub>
                              <m:r>
                                <a:rPr lang="ro-RO" b="1" i="1" cap="none">
                                  <a:latin typeface="Cambria Math" panose="02040503050406030204" pitchFamily="18" charset="0"/>
                                </a:rPr>
                                <m:t>𝒊</m:t>
                              </m:r>
                              <m:r>
                                <a:rPr lang="ro-RO" b="1" i="1" cap="none">
                                  <a:latin typeface="Cambria Math" panose="02040503050406030204" pitchFamily="18" charset="0"/>
                                </a:rPr>
                                <m:t>=</m:t>
                              </m:r>
                              <m:r>
                                <a:rPr lang="ro-RO" b="1" i="1" cap="none">
                                  <a:latin typeface="Cambria Math" panose="02040503050406030204" pitchFamily="18" charset="0"/>
                                </a:rPr>
                                <m:t>𝟏</m:t>
                              </m:r>
                            </m:sub>
                            <m:sup>
                              <m:r>
                                <a:rPr lang="ro-RO" b="1" i="1" cap="none">
                                  <a:latin typeface="Cambria Math" panose="02040503050406030204" pitchFamily="18" charset="0"/>
                                </a:rPr>
                                <m:t>𝒌</m:t>
                              </m:r>
                            </m:sup>
                            <m:e>
                              <m:f>
                                <m:fPr>
                                  <m:ctrlPr>
                                    <a:rPr lang="en-US" b="1" i="1" cap="none">
                                      <a:latin typeface="Cambria Math" panose="02040503050406030204" pitchFamily="18" charset="0"/>
                                    </a:rPr>
                                  </m:ctrlPr>
                                </m:fPr>
                                <m:num>
                                  <m:sSub>
                                    <m:sSubPr>
                                      <m:ctrlPr>
                                        <a:rPr lang="en-US" b="1" i="1" cap="none">
                                          <a:latin typeface="Cambria Math" panose="02040503050406030204" pitchFamily="18" charset="0"/>
                                        </a:rPr>
                                      </m:ctrlPr>
                                    </m:sSubPr>
                                    <m:e>
                                      <m:r>
                                        <a:rPr lang="ro-RO" b="1" i="1" cap="none">
                                          <a:latin typeface="Cambria Math" panose="02040503050406030204" pitchFamily="18" charset="0"/>
                                        </a:rPr>
                                        <m:t>𝑽𝑪𝒊</m:t>
                                      </m:r>
                                    </m:e>
                                    <m:sub>
                                      <m:r>
                                        <a:rPr lang="ro-RO" b="1" i="1" cap="none">
                                          <a:latin typeface="Cambria Math" panose="02040503050406030204" pitchFamily="18" charset="0"/>
                                        </a:rPr>
                                        <m:t>𝒏</m:t>
                                      </m:r>
                                    </m:sub>
                                  </m:sSub>
                                </m:num>
                                <m:den>
                                  <m:r>
                                    <a:rPr lang="ro-RO" b="1" i="1" cap="none">
                                      <a:latin typeface="Cambria Math" panose="02040503050406030204" pitchFamily="18" charset="0"/>
                                    </a:rPr>
                                    <m:t>𝑫𝑼𝒊</m:t>
                                  </m:r>
                                </m:den>
                              </m:f>
                            </m:e>
                          </m:nary>
                        </m:e>
                        <m:sub/>
                      </m:sSub>
                    </m:oMath>
                  </m:oMathPara>
                </a14:m>
                <a:endParaRPr lang="en-US" cap="none" dirty="0">
                  <a:latin typeface="Times New Roman" panose="02020603050405020304" pitchFamily="18" charset="0"/>
                  <a:cs typeface="Times New Roman" panose="02020603050405020304" pitchFamily="18" charset="0"/>
                </a:endParaRPr>
              </a:p>
              <a:p>
                <a:pPr marL="0" indent="0">
                  <a:buNone/>
                </a:pPr>
                <a:r>
                  <a:rPr lang="ro-RO" cap="none" dirty="0">
                    <a:latin typeface="Times New Roman" panose="02020603050405020304" pitchFamily="18" charset="0"/>
                    <a:cs typeface="Times New Roman" panose="02020603050405020304" pitchFamily="18" charset="0"/>
                  </a:rPr>
                  <a:t>Unde:</a:t>
                </a:r>
                <a:endParaRPr lang="en-US" cap="none" dirty="0">
                  <a:latin typeface="Times New Roman" panose="02020603050405020304" pitchFamily="18" charset="0"/>
                  <a:cs typeface="Times New Roman" panose="02020603050405020304" pitchFamily="18" charset="0"/>
                </a:endParaRPr>
              </a:p>
              <a:p>
                <a:pPr marL="0" indent="0">
                  <a:buNone/>
                </a:pPr>
                <a:r>
                  <a:rPr lang="ro-RO" b="1" i="1" cap="none" dirty="0" err="1" smtClean="0">
                    <a:latin typeface="Times New Roman" panose="02020603050405020304" pitchFamily="18" charset="0"/>
                    <a:cs typeface="Times New Roman" panose="02020603050405020304" pitchFamily="18" charset="0"/>
                  </a:rPr>
                  <a:t>VCi</a:t>
                </a:r>
                <a:r>
                  <a:rPr lang="ro-RO" b="1" i="1" cap="none" baseline="-25000" dirty="0" err="1" smtClean="0">
                    <a:latin typeface="Times New Roman" panose="02020603050405020304" pitchFamily="18" charset="0"/>
                    <a:cs typeface="Times New Roman" panose="02020603050405020304" pitchFamily="18" charset="0"/>
                  </a:rPr>
                  <a:t>n</a:t>
                </a:r>
                <a:r>
                  <a:rPr lang="ro-RO" cap="none" dirty="0" smtClean="0">
                    <a:latin typeface="Times New Roman" panose="02020603050405020304" pitchFamily="18" charset="0"/>
                    <a:cs typeface="Times New Roman" panose="02020603050405020304" pitchFamily="18" charset="0"/>
                  </a:rPr>
                  <a:t> </a:t>
                </a:r>
                <a:r>
                  <a:rPr lang="ro-RO" cap="none" dirty="0">
                    <a:latin typeface="Times New Roman" panose="02020603050405020304" pitchFamily="18" charset="0"/>
                    <a:cs typeface="Times New Roman" panose="02020603050405020304" pitchFamily="18" charset="0"/>
                  </a:rPr>
                  <a:t>– valoarea contoarelor, ce reprezintă prețul de achiziție a contoarelor conform contractului de vânzare-cumpărare (efectuat conform procedurilor prestabilit) încheiat dintre operator și furnizor pentru categoria „i” în anul de reglementare „n” pe care le deține operatorul cu drept de proprietate.</a:t>
                </a:r>
                <a:endParaRPr lang="en-US" cap="none" dirty="0">
                  <a:latin typeface="Times New Roman" panose="02020603050405020304" pitchFamily="18" charset="0"/>
                  <a:cs typeface="Times New Roman" panose="02020603050405020304" pitchFamily="18" charset="0"/>
                </a:endParaRPr>
              </a:p>
              <a:p>
                <a:pPr marL="0" indent="0">
                  <a:buNone/>
                </a:pPr>
                <a:r>
                  <a:rPr lang="ro-RO" b="1" i="1" cap="none" dirty="0" err="1" smtClean="0">
                    <a:latin typeface="Times New Roman" panose="02020603050405020304" pitchFamily="18" charset="0"/>
                    <a:cs typeface="Times New Roman" panose="02020603050405020304" pitchFamily="18" charset="0"/>
                  </a:rPr>
                  <a:t>DUi</a:t>
                </a:r>
                <a:r>
                  <a:rPr lang="ro-RO" cap="none" dirty="0" smtClean="0">
                    <a:latin typeface="Times New Roman" panose="02020603050405020304" pitchFamily="18" charset="0"/>
                    <a:cs typeface="Times New Roman" panose="02020603050405020304" pitchFamily="18" charset="0"/>
                  </a:rPr>
                  <a:t> </a:t>
                </a:r>
                <a:r>
                  <a:rPr lang="ro-RO" cap="none" dirty="0">
                    <a:latin typeface="Times New Roman" panose="02020603050405020304" pitchFamily="18" charset="0"/>
                    <a:cs typeface="Times New Roman" panose="02020603050405020304" pitchFamily="18" charset="0"/>
                  </a:rPr>
                  <a:t>- durata de utilizare a contoarelor de categoria „i” deținute de operator, care trebuie să corespundă duratei de viață utilă stabilită de producător. Totodată, această durată nu poate fi mai mică decât durata de funcționare utilă indicată în catalogul mijloacelor fixe și activelor nemateriale, aprobat prin </a:t>
                </a:r>
                <a:r>
                  <a:rPr lang="ro-RO" cap="none" dirty="0" smtClean="0">
                    <a:latin typeface="Times New Roman" panose="02020603050405020304" pitchFamily="18" charset="0"/>
                    <a:cs typeface="Times New Roman" panose="02020603050405020304" pitchFamily="18" charset="0"/>
                  </a:rPr>
                  <a:t>Hotărârea Guvernului </a:t>
                </a:r>
                <a:r>
                  <a:rPr lang="ro-RO" cap="none" dirty="0">
                    <a:latin typeface="Times New Roman" panose="02020603050405020304" pitchFamily="18" charset="0"/>
                    <a:cs typeface="Times New Roman" panose="02020603050405020304" pitchFamily="18" charset="0"/>
                  </a:rPr>
                  <a:t>nr. 338 din 21 martie 2003 </a:t>
                </a:r>
                <a:r>
                  <a:rPr lang="ro-RO" cap="none" dirty="0" smtClean="0">
                    <a:latin typeface="Times New Roman" panose="02020603050405020304" pitchFamily="18" charset="0"/>
                    <a:cs typeface="Times New Roman" panose="02020603050405020304" pitchFamily="18" charset="0"/>
                  </a:rPr>
                  <a:t>(</a:t>
                </a:r>
                <a:r>
                  <a:rPr lang="ro-RO" i="1" cap="none" dirty="0" smtClean="0">
                    <a:latin typeface="Times New Roman" panose="02020603050405020304" pitchFamily="18" charset="0"/>
                    <a:cs typeface="Times New Roman" panose="02020603050405020304" pitchFamily="18" charset="0"/>
                  </a:rPr>
                  <a:t>Monitorul Oficial </a:t>
                </a:r>
                <a:r>
                  <a:rPr lang="ro-RO" i="1" cap="none" dirty="0">
                    <a:latin typeface="Times New Roman" panose="02020603050405020304" pitchFamily="18" charset="0"/>
                    <a:cs typeface="Times New Roman" panose="02020603050405020304" pitchFamily="18" charset="0"/>
                  </a:rPr>
                  <a:t>al </a:t>
                </a:r>
                <a:r>
                  <a:rPr lang="ro-RO" i="1" cap="none" dirty="0" smtClean="0">
                    <a:latin typeface="Times New Roman" panose="02020603050405020304" pitchFamily="18" charset="0"/>
                    <a:cs typeface="Times New Roman" panose="02020603050405020304" pitchFamily="18" charset="0"/>
                  </a:rPr>
                  <a:t>Republicii Moldova</a:t>
                </a:r>
                <a:r>
                  <a:rPr lang="ro-RO" i="1" cap="none" dirty="0">
                    <a:latin typeface="Times New Roman" panose="02020603050405020304" pitchFamily="18" charset="0"/>
                    <a:cs typeface="Times New Roman" panose="02020603050405020304" pitchFamily="18" charset="0"/>
                  </a:rPr>
                  <a:t>, 2003, nr.62-66, art. 379</a:t>
                </a:r>
                <a:r>
                  <a:rPr lang="ro-RO" cap="none" dirty="0">
                    <a:latin typeface="Times New Roman" panose="02020603050405020304" pitchFamily="18" charset="0"/>
                    <a:cs typeface="Times New Roman" panose="02020603050405020304" pitchFamily="18" charset="0"/>
                  </a:rPr>
                  <a:t>). </a:t>
                </a:r>
                <a:endParaRPr lang="en-US" cap="none" dirty="0">
                  <a:latin typeface="Times New Roman" panose="02020603050405020304" pitchFamily="18" charset="0"/>
                  <a:cs typeface="Times New Roman" panose="02020603050405020304" pitchFamily="18" charset="0"/>
                </a:endParaRPr>
              </a:p>
              <a:p>
                <a:pPr marL="0" indent="0">
                  <a:buNone/>
                </a:pPr>
                <a:endParaRPr lang="ro-RO" cap="none"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913774" y="2214694"/>
                <a:ext cx="10363826" cy="4643306"/>
              </a:xfrm>
              <a:blipFill>
                <a:blip r:embed="rId2"/>
                <a:stretch>
                  <a:fillRect l="-353" t="-394" r="-647"/>
                </a:stretch>
              </a:blipFill>
            </p:spPr>
            <p:txBody>
              <a:bodyPr/>
              <a:lstStyle/>
              <a:p>
                <a:r>
                  <a:rPr lang="en-US">
                    <a:noFill/>
                  </a:rPr>
                  <a:t> </a:t>
                </a:r>
              </a:p>
            </p:txBody>
          </p:sp>
        </mc:Fallback>
      </mc:AlternateContent>
    </p:spTree>
    <p:extLst>
      <p:ext uri="{BB962C8B-B14F-4D97-AF65-F5344CB8AC3E}">
        <p14:creationId xmlns:p14="http://schemas.microsoft.com/office/powerpoint/2010/main" val="4272086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cap="none" dirty="0" smtClean="0">
                <a:latin typeface="Times New Roman" panose="02020603050405020304" pitchFamily="18" charset="0"/>
                <a:cs typeface="Times New Roman" panose="02020603050405020304" pitchFamily="18" charset="0"/>
              </a:rPr>
              <a:t>Alocația pentru fondul de rulment (</a:t>
            </a:r>
            <a:r>
              <a:rPr lang="ro-RO" cap="none" dirty="0" err="1" smtClean="0">
                <a:latin typeface="Times New Roman" panose="02020603050405020304" pitchFamily="18" charset="0"/>
                <a:cs typeface="Times New Roman" panose="02020603050405020304" pitchFamily="18" charset="0"/>
              </a:rPr>
              <a:t>FRn</a:t>
            </a:r>
            <a:r>
              <a:rPr lang="ro-RO" cap="none" dirty="0" smtClean="0">
                <a:latin typeface="Times New Roman" panose="02020603050405020304" pitchFamily="18" charset="0"/>
                <a:cs typeface="Times New Roman" panose="02020603050405020304" pitchFamily="18" charset="0"/>
              </a:rPr>
              <a:t>)</a:t>
            </a:r>
            <a:endParaRPr lang="ro-RO" cap="none"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p:txBody>
          <a:bodyPr>
            <a:normAutofit/>
          </a:bodyPr>
          <a:lstStyle/>
          <a:p>
            <a:pPr marL="0" indent="0">
              <a:buNone/>
            </a:pPr>
            <a:r>
              <a:rPr lang="ro-RO" b="1" i="1" cap="none" dirty="0" smtClean="0">
                <a:latin typeface="Times New Roman" panose="02020603050405020304" pitchFamily="18" charset="0"/>
                <a:cs typeface="Times New Roman" panose="02020603050405020304" pitchFamily="18" charset="0"/>
              </a:rPr>
              <a:t>Alocația pentru fondul de rulment </a:t>
            </a:r>
            <a:r>
              <a:rPr lang="ro-RO" cap="none" dirty="0" smtClean="0">
                <a:latin typeface="Times New Roman" panose="02020603050405020304" pitchFamily="18" charset="0"/>
                <a:cs typeface="Times New Roman" panose="02020603050405020304" pitchFamily="18" charset="0"/>
              </a:rPr>
              <a:t>este destinată pentru acoperirea plăților dobânzilor la creditele bancare primite pe termen scurt în scopul acoperirii obligațiilor financiare pe termen scurt ale întreprinderii, formate ca rezultat al diferenței de timp dintre regimul de facturare-achitare a serviciilor reglementate aplicat de către titularul de licență față de consumatori, a plăților pentru bunurile și serviciile procurate de către titularul de licență în conformitate cu contractele semnate cu furnizorii, a obligațiilor fată de bugetul public național în termeni stabiliți de legislație și a obligațiile fată de personal în conformitate cu contractul colectiv de muncă.</a:t>
            </a:r>
            <a:endParaRPr lang="ro-RO"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4395065"/>
      </p:ext>
    </p:extLst>
  </p:cSld>
  <p:clrMapOvr>
    <a:masterClrMapping/>
  </p:clrMapOvr>
</p:sld>
</file>

<file path=ppt/theme/theme1.xml><?xml version="1.0" encoding="utf-8"?>
<a:theme xmlns:a="http://schemas.openxmlformats.org/drawingml/2006/main" name="Капля">
  <a:themeElements>
    <a:clrScheme name="Капля">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Капл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пл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TM04033925[[fn=Капля]]</Template>
  <TotalTime>1248</TotalTime>
  <Words>1165</Words>
  <Application>Microsoft Office PowerPoint</Application>
  <PresentationFormat>Widescreen</PresentationFormat>
  <Paragraphs>168</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Cambria Math</vt:lpstr>
      <vt:lpstr>Tahoma</vt:lpstr>
      <vt:lpstr>Times New Roman</vt:lpstr>
      <vt:lpstr>Tw Cen MT</vt:lpstr>
      <vt:lpstr>Wingdings</vt:lpstr>
      <vt:lpstr>Wingdings 3</vt:lpstr>
      <vt:lpstr>Капля</vt:lpstr>
      <vt:lpstr>Republica MoldovA Agenția Națională pentru Reglementare în Energetică</vt:lpstr>
      <vt:lpstr>Reglementarea tarifară a serviciului public  de alimentare cu apă şi de canalizare</vt:lpstr>
      <vt:lpstr>Cadrul legal de reglementare  a metodologiilor tarifare</vt:lpstr>
      <vt:lpstr>Metodologia de determinare, aprobare şi aplicare a tarifelor  pentru serviciul public de alimentare cu apă,  de canalizare şi epurare a apelor uzate  nr.489/2019 din 20.12.2019    M.O. Nr.55-61/198 din 21.02.2020</vt:lpstr>
      <vt:lpstr>PowerPoint Presentation</vt:lpstr>
      <vt:lpstr>Structura cheltuielilor</vt:lpstr>
      <vt:lpstr>Redevența (RDVn)</vt:lpstr>
      <vt:lpstr>Cheltuieli privind achiziționarea contoarelor  pentru consumatorii casnici (CACn)</vt:lpstr>
      <vt:lpstr>Alocația pentru fondul de rulment (FRn)</vt:lpstr>
      <vt:lpstr>PowerPoint Presentation</vt:lpstr>
      <vt:lpstr>Etapele procesului de aplicare a Metodologiei</vt:lpstr>
      <vt:lpstr>I. Determinarea, examinarea, avizarea,  aprobarea cheltuielilor de bază</vt:lpstr>
      <vt:lpstr>II. Determinarea, examinarea, avizarea,  aprobarea tarifelor </vt:lpstr>
      <vt:lpstr>Avizarea, aprobarea  cheltuielilor de bază, tarifelor</vt:lpstr>
      <vt:lpstr>III. Determinarea tarifelor actualizate,  devierile tarifare</vt:lpstr>
      <vt:lpstr>Metodologia de determinare, aprobare şi aplicare a tarifelor la serviciile auxiliare furnizate de către operatori (nr.270/2015 din 16.12.2015   M.O. Nr.55-58/385 din 11.03.2016)</vt:lpstr>
      <vt:lpstr>Nomenclatorul serviciilor auxiliare reglementate</vt:lpstr>
      <vt:lpstr>Determinarea tarifelor la serviciile auxiliare</vt:lpstr>
      <vt:lpstr>Tabelele de determinare a tarifelor la serviciile auxiliare </vt:lpstr>
      <vt:lpstr>Tabelele de determinare a tarifelor la serviciile auxiliare </vt:lpstr>
      <vt:lpstr>Tabelele de determinare a tarifelor la serviciile auxiliare </vt:lpstr>
      <vt:lpstr>Tabelele de determinare a tarifelor la serviciile auxiliare </vt:lpstr>
      <vt:lpstr>Depunerea cererii privind avizarea/aprobarea cheltuielilor de bază, a tarifelor  </vt:lpstr>
      <vt:lpstr>Vă mulțumim pentru atenție!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Breahna Elena</dc:creator>
  <cp:lastModifiedBy>Onofrei Andrei</cp:lastModifiedBy>
  <cp:revision>24</cp:revision>
  <dcterms:created xsi:type="dcterms:W3CDTF">2021-09-15T12:34:13Z</dcterms:created>
  <dcterms:modified xsi:type="dcterms:W3CDTF">2021-09-30T13:05:35Z</dcterms:modified>
</cp:coreProperties>
</file>