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bmp" ContentType="image/bmp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391" r:id="rId2"/>
    <p:sldId id="261" r:id="rId3"/>
    <p:sldId id="394" r:id="rId4"/>
    <p:sldId id="352" r:id="rId5"/>
    <p:sldId id="338" r:id="rId6"/>
    <p:sldId id="450" r:id="rId7"/>
    <p:sldId id="339" r:id="rId8"/>
    <p:sldId id="381" r:id="rId9"/>
    <p:sldId id="382" r:id="rId10"/>
    <p:sldId id="392" r:id="rId11"/>
    <p:sldId id="393" r:id="rId12"/>
    <p:sldId id="380" r:id="rId13"/>
    <p:sldId id="357" r:id="rId14"/>
    <p:sldId id="419" r:id="rId15"/>
    <p:sldId id="469" r:id="rId16"/>
    <p:sldId id="359" r:id="rId17"/>
    <p:sldId id="360" r:id="rId18"/>
    <p:sldId id="361" r:id="rId19"/>
    <p:sldId id="362" r:id="rId20"/>
    <p:sldId id="363" r:id="rId21"/>
    <p:sldId id="364" r:id="rId22"/>
    <p:sldId id="365" r:id="rId23"/>
    <p:sldId id="366" r:id="rId24"/>
    <p:sldId id="418" r:id="rId25"/>
    <p:sldId id="395" r:id="rId26"/>
    <p:sldId id="384" r:id="rId27"/>
    <p:sldId id="385" r:id="rId28"/>
    <p:sldId id="456" r:id="rId29"/>
    <p:sldId id="457" r:id="rId30"/>
    <p:sldId id="458" r:id="rId31"/>
    <p:sldId id="459" r:id="rId32"/>
    <p:sldId id="396" r:id="rId33"/>
    <p:sldId id="413" r:id="rId34"/>
    <p:sldId id="412" r:id="rId35"/>
    <p:sldId id="414" r:id="rId36"/>
    <p:sldId id="415" r:id="rId37"/>
    <p:sldId id="350" r:id="rId38"/>
    <p:sldId id="263" r:id="rId39"/>
    <p:sldId id="449" r:id="rId40"/>
    <p:sldId id="398" r:id="rId41"/>
    <p:sldId id="267" r:id="rId42"/>
    <p:sldId id="399" r:id="rId43"/>
    <p:sldId id="402" r:id="rId44"/>
    <p:sldId id="403" r:id="rId45"/>
    <p:sldId id="404" r:id="rId46"/>
    <p:sldId id="356" r:id="rId47"/>
    <p:sldId id="344" r:id="rId48"/>
    <p:sldId id="346" r:id="rId49"/>
    <p:sldId id="410" r:id="rId50"/>
    <p:sldId id="347" r:id="rId51"/>
    <p:sldId id="348" r:id="rId52"/>
    <p:sldId id="355" r:id="rId53"/>
    <p:sldId id="460" r:id="rId54"/>
    <p:sldId id="387" r:id="rId55"/>
    <p:sldId id="461" r:id="rId56"/>
    <p:sldId id="468" r:id="rId57"/>
    <p:sldId id="463" r:id="rId58"/>
    <p:sldId id="466" r:id="rId59"/>
    <p:sldId id="452" r:id="rId60"/>
    <p:sldId id="453" r:id="rId61"/>
    <p:sldId id="312" r:id="rId62"/>
    <p:sldId id="464" r:id="rId63"/>
    <p:sldId id="408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294" autoAdjust="0"/>
    <p:restoredTop sz="93388" autoAdjust="0"/>
  </p:normalViewPr>
  <p:slideViewPr>
    <p:cSldViewPr>
      <p:cViewPr varScale="1">
        <p:scale>
          <a:sx n="68" d="100"/>
          <a:sy n="68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1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CD648-AEB1-411C-B511-3A0EB721DF00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8A29B-26FF-40DD-BD1B-22C3E122A5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11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51AFD-0D65-4636-B377-041705B3950E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D8F3A-2B17-4049-BE31-57695EFE94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59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D8F3A-2B17-4049-BE31-57695EFE945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77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D8F3A-2B17-4049-BE31-57695EFE945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77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D8F3A-2B17-4049-BE31-57695EFE945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77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D8F3A-2B17-4049-BE31-57695EFE945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77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D8F3A-2B17-4049-BE31-57695EFE945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77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D8F3A-2B17-4049-BE31-57695EFE945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77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D8F3A-2B17-4049-BE31-57695EFE945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773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D8F3A-2B17-4049-BE31-57695EFE945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773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D8F3A-2B17-4049-BE31-57695EFE945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77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D8F3A-2B17-4049-BE31-57695EFE945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77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D8F3A-2B17-4049-BE31-57695EFE945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79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D8F3A-2B17-4049-BE31-57695EFE945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79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D8F3A-2B17-4049-BE31-57695EFE945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79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D8F3A-2B17-4049-BE31-57695EFE945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79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D8F3A-2B17-4049-BE31-57695EFE945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77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D8F3A-2B17-4049-BE31-57695EFE945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77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D8F3A-2B17-4049-BE31-57695EFE945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77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A413-B077-4C55-9517-77F3E302B0FD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5943-A47E-4C40-90AB-BBF5CC21E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blind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A413-B077-4C55-9517-77F3E302B0FD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5943-A47E-4C40-90AB-BBF5CC21E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blind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A413-B077-4C55-9517-77F3E302B0FD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5943-A47E-4C40-90AB-BBF5CC21E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A413-B077-4C55-9517-77F3E302B0FD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5943-A47E-4C40-90AB-BBF5CC21E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blind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A413-B077-4C55-9517-77F3E302B0FD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5943-A47E-4C40-90AB-BBF5CC21E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blind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A413-B077-4C55-9517-77F3E302B0FD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5943-A47E-4C40-90AB-BBF5CC21E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blind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A413-B077-4C55-9517-77F3E302B0FD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5943-A47E-4C40-90AB-BBF5CC21E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blind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A413-B077-4C55-9517-77F3E302B0FD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5943-A47E-4C40-90AB-BBF5CC21E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blind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A413-B077-4C55-9517-77F3E302B0FD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5943-A47E-4C40-90AB-BBF5CC21E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blind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A413-B077-4C55-9517-77F3E302B0FD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5943-A47E-4C40-90AB-BBF5CC21E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blind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A413-B077-4C55-9517-77F3E302B0FD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5943-A47E-4C40-90AB-BBF5CC21E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blind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9A413-B077-4C55-9517-77F3E302B0FD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85943-A47E-4C40-90AB-BBF5CC21E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blinds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f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microsoft.com/office/2007/relationships/hdphoto" Target="../media/hdphoto2.wdp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tiff"/><Relationship Id="rId5" Type="http://schemas.openxmlformats.org/officeDocument/2006/relationships/image" Target="../media/image46.jpeg"/><Relationship Id="rId4" Type="http://schemas.openxmlformats.org/officeDocument/2006/relationships/image" Target="../media/image4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tiff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bmp"/><Relationship Id="rId2" Type="http://schemas.openxmlformats.org/officeDocument/2006/relationships/image" Target="../media/image67.b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bmp"/><Relationship Id="rId2" Type="http://schemas.openxmlformats.org/officeDocument/2006/relationships/image" Target="../media/image69.b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tiff"/><Relationship Id="rId4" Type="http://schemas.openxmlformats.org/officeDocument/2006/relationships/image" Target="../media/image2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685800" y="1676399"/>
            <a:ext cx="80772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SOLUTII SI ECHIPAMENTE PENTRU TRATAREA SI EPURAREA APEI</a:t>
            </a:r>
            <a:endParaRPr lang="en-US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00CC"/>
              </a:solidFill>
            </a:endParaRPr>
          </a:p>
        </p:txBody>
      </p:sp>
      <p:pic>
        <p:nvPicPr>
          <p:cNvPr id="3" name="Picture 2" descr="Sigla Aqua System Plus - Finalx1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9800" y="4382096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9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399" y="1295400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cs typeface="Arial" charset="0"/>
              </a:rPr>
              <a:t>STATIE COMPACTA PENTRU TRATAREA </a:t>
            </a:r>
            <a:r>
              <a:rPr lang="en-US" sz="2400" b="1" smtClean="0">
                <a:cs typeface="Arial" charset="0"/>
              </a:rPr>
              <a:t>APEI – SCT2x100</a:t>
            </a:r>
            <a:endParaRPr lang="en-US" sz="2400" dirty="0"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99" y="1981200"/>
            <a:ext cx="8153400" cy="3982038"/>
          </a:xfrm>
          <a:prstGeom prst="rect">
            <a:avLst/>
          </a:prstGeom>
        </p:spPr>
      </p:pic>
      <p:pic>
        <p:nvPicPr>
          <p:cNvPr id="6" name="Picture 5" descr="Sigla Aqua System Plus - Finalx1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5730" y="3418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3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399" y="1295400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cs typeface="Arial" charset="0"/>
              </a:rPr>
              <a:t>STATIE COMPACTA PENTRU TRATAREA </a:t>
            </a:r>
            <a:r>
              <a:rPr lang="en-US" sz="2400" b="1" smtClean="0">
                <a:cs typeface="Arial" charset="0"/>
              </a:rPr>
              <a:t>APEI – SCT2x100</a:t>
            </a:r>
            <a:endParaRPr lang="en-US" sz="2400" dirty="0"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8153400" cy="3753438"/>
          </a:xfrm>
          <a:prstGeom prst="rect">
            <a:avLst/>
          </a:prstGeom>
        </p:spPr>
      </p:pic>
      <p:pic>
        <p:nvPicPr>
          <p:cNvPr id="6" name="Picture 5" descr="Sigla Aqua System Plus - Finalx1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5730" y="3418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1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398" y="1219200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cs typeface="Arial" charset="0"/>
              </a:rPr>
              <a:t>STATIE COMPACTA PENTRU TRATAREA </a:t>
            </a:r>
            <a:r>
              <a:rPr lang="en-US" sz="2400" b="1" smtClean="0">
                <a:cs typeface="Arial" charset="0"/>
              </a:rPr>
              <a:t>APEI – SCT4x50</a:t>
            </a:r>
            <a:endParaRPr lang="en-US" sz="2400" dirty="0"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828800"/>
            <a:ext cx="8458198" cy="4114800"/>
          </a:xfrm>
          <a:prstGeom prst="rect">
            <a:avLst/>
          </a:prstGeom>
        </p:spPr>
      </p:pic>
      <p:pic>
        <p:nvPicPr>
          <p:cNvPr id="6" name="Picture 5" descr="Sigla Aqua System Plus - Finalx1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5730" y="3418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0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8" y="1650206"/>
            <a:ext cx="7768166" cy="43695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0600" y="1132437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cs typeface="Arial" charset="0"/>
              </a:rPr>
              <a:t>STATIE COMPACTA PENTRU TRATAREA </a:t>
            </a:r>
            <a:r>
              <a:rPr lang="en-US" sz="2400" b="1" smtClean="0">
                <a:cs typeface="Arial" charset="0"/>
              </a:rPr>
              <a:t>APEI – </a:t>
            </a:r>
            <a:r>
              <a:rPr lang="en-US" sz="2400" b="1" dirty="0" err="1" smtClean="0">
                <a:cs typeface="Arial" charset="0"/>
              </a:rPr>
              <a:t>SCT2x50</a:t>
            </a:r>
            <a:endParaRPr lang="en-US" sz="2400" dirty="0"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05400" y="6093196"/>
            <a:ext cx="30480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smtClean="0">
                <a:latin typeface="Arial Black" pitchFamily="34" charset="0"/>
              </a:rPr>
              <a:t>2012 – Sulina, Tulcea</a:t>
            </a:r>
          </a:p>
          <a:p>
            <a:pPr algn="l"/>
            <a:r>
              <a:rPr lang="en-US" sz="1600" smtClean="0">
                <a:latin typeface="Arial Black" pitchFamily="34" charset="0"/>
              </a:rPr>
              <a:t>2011 </a:t>
            </a:r>
            <a:r>
              <a:rPr lang="en-US" sz="1600">
                <a:latin typeface="Arial Black" pitchFamily="34" charset="0"/>
              </a:rPr>
              <a:t>–</a:t>
            </a:r>
            <a:r>
              <a:rPr lang="en-US" sz="1600" smtClean="0">
                <a:latin typeface="Arial Black" pitchFamily="34" charset="0"/>
              </a:rPr>
              <a:t> Orsova, Mehedinti</a:t>
            </a:r>
            <a:endParaRPr lang="en-US" sz="1600">
              <a:latin typeface="Arial Black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473200" y="6093196"/>
            <a:ext cx="30480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>
                <a:latin typeface="Arial Black" pitchFamily="34" charset="0"/>
              </a:rPr>
              <a:t>2013 – Isaccea, Tulcea</a:t>
            </a:r>
          </a:p>
          <a:p>
            <a:pPr algn="l"/>
            <a:r>
              <a:rPr lang="en-US" sz="1600" smtClean="0">
                <a:latin typeface="Arial Black" pitchFamily="34" charset="0"/>
              </a:rPr>
              <a:t>2014 </a:t>
            </a:r>
            <a:r>
              <a:rPr lang="en-US" sz="1600">
                <a:latin typeface="Arial Black" pitchFamily="34" charset="0"/>
              </a:rPr>
              <a:t>–</a:t>
            </a:r>
            <a:r>
              <a:rPr lang="en-US" sz="1600" smtClean="0">
                <a:latin typeface="Arial Black" pitchFamily="34" charset="0"/>
              </a:rPr>
              <a:t> Mahmudia, Tulcea</a:t>
            </a:r>
            <a:endParaRPr lang="en-US" sz="1600">
              <a:latin typeface="Arial Black" pitchFamily="34" charset="0"/>
            </a:endParaRPr>
          </a:p>
        </p:txBody>
      </p:sp>
      <p:pic>
        <p:nvPicPr>
          <p:cNvPr id="7" name="Picture 6" descr="Sigla Aqua System Plus - Finalx1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5730" y="3418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8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200400" y="6291448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smtClean="0">
                <a:latin typeface="Arial Black" pitchFamily="34" charset="0"/>
              </a:rPr>
              <a:t>2011 – Amara, Ialomita</a:t>
            </a:r>
            <a:endParaRPr lang="en-US" sz="1600" dirty="0">
              <a:latin typeface="Arial Black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067937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cs typeface="Arial" charset="0"/>
              </a:rPr>
              <a:t>STATIE COMPACTA PENTRU TRATAREA </a:t>
            </a:r>
            <a:r>
              <a:rPr lang="en-US" sz="2400" b="1" smtClean="0">
                <a:cs typeface="Arial" charset="0"/>
              </a:rPr>
              <a:t>APEI – </a:t>
            </a:r>
            <a:r>
              <a:rPr lang="en-US" sz="2400" b="1" dirty="0" err="1" smtClean="0">
                <a:cs typeface="Arial" charset="0"/>
              </a:rPr>
              <a:t>SCT2x50</a:t>
            </a:r>
            <a:endParaRPr lang="en-US" sz="2400" dirty="0">
              <a:cs typeface="Arial" charset="0"/>
            </a:endParaRPr>
          </a:p>
        </p:txBody>
      </p:sp>
      <p:pic>
        <p:nvPicPr>
          <p:cNvPr id="8" name="Picture 7" descr="TRATA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1674509"/>
            <a:ext cx="5970693" cy="44976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Sigla Aqua System Plus - Finalx1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5730" y="3418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9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590800" y="6172200"/>
            <a:ext cx="4191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latin typeface="Arial Black" pitchFamily="34" charset="0"/>
              </a:rPr>
              <a:t>2015 – </a:t>
            </a:r>
            <a:r>
              <a:rPr lang="en-US" sz="1600" dirty="0" err="1" smtClean="0">
                <a:latin typeface="Arial Black" pitchFamily="34" charset="0"/>
              </a:rPr>
              <a:t>Sfantu</a:t>
            </a:r>
            <a:r>
              <a:rPr lang="en-US" sz="1600" dirty="0" smtClean="0">
                <a:latin typeface="Arial Black" pitchFamily="34" charset="0"/>
              </a:rPr>
              <a:t> Gheorghe, </a:t>
            </a:r>
            <a:r>
              <a:rPr lang="en-US" sz="1600" dirty="0" err="1" smtClean="0">
                <a:latin typeface="Arial Black" pitchFamily="34" charset="0"/>
              </a:rPr>
              <a:t>Tulcea</a:t>
            </a:r>
            <a:endParaRPr lang="en-US" sz="1600" dirty="0">
              <a:latin typeface="Arial Black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6581" y="1138535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cs typeface="Arial" charset="0"/>
              </a:rPr>
              <a:t>STATIE COMPACTA PENTRU TRATAREA </a:t>
            </a:r>
            <a:r>
              <a:rPr lang="en-US" sz="2400" b="1" smtClean="0">
                <a:cs typeface="Arial" charset="0"/>
              </a:rPr>
              <a:t>APEI – SCT2x25</a:t>
            </a:r>
            <a:endParaRPr lang="en-US" sz="2400" dirty="0">
              <a:cs typeface="Arial" charset="0"/>
            </a:endParaRPr>
          </a:p>
        </p:txBody>
      </p:sp>
      <p:pic>
        <p:nvPicPr>
          <p:cNvPr id="8" name="Picture 7" descr="Sigla Aqua System Plus - Finalx1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95730" y="341889"/>
            <a:ext cx="2038670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3" y="1752600"/>
            <a:ext cx="7580948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590800" y="6172200"/>
            <a:ext cx="4191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smtClean="0">
                <a:latin typeface="Arial Black" pitchFamily="34" charset="0"/>
              </a:rPr>
              <a:t>2012 - Miercurea Nirajului, Mures</a:t>
            </a:r>
            <a:endParaRPr lang="en-US" sz="1600">
              <a:latin typeface="Arial Black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6581" y="1138535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cs typeface="Arial" charset="0"/>
              </a:rPr>
              <a:t>STATIE COMPACTA PENTRU TRATAREA </a:t>
            </a:r>
            <a:r>
              <a:rPr lang="en-US" sz="2400" b="1" smtClean="0">
                <a:cs typeface="Arial" charset="0"/>
              </a:rPr>
              <a:t>APEI – SCT2x25</a:t>
            </a:r>
            <a:endParaRPr lang="en-US" sz="2400" dirty="0"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685" y="1659500"/>
            <a:ext cx="6721030" cy="4500000"/>
          </a:xfrm>
          <a:prstGeom prst="rect">
            <a:avLst/>
          </a:prstGeom>
        </p:spPr>
      </p:pic>
      <p:pic>
        <p:nvPicPr>
          <p:cNvPr id="8" name="Picture 7" descr="Sigla Aqua System Plus - Finalx1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5730" y="3418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5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450031"/>
            <a:ext cx="6057900" cy="454342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105400" y="6134100"/>
            <a:ext cx="30480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smtClean="0">
                <a:latin typeface="Arial Black" pitchFamily="34" charset="0"/>
              </a:rPr>
              <a:t>2014 – Gura Bicaz, Neamt</a:t>
            </a:r>
          </a:p>
          <a:p>
            <a:pPr algn="l"/>
            <a:r>
              <a:rPr lang="en-US" sz="1600" smtClean="0">
                <a:latin typeface="Arial Black" pitchFamily="34" charset="0"/>
              </a:rPr>
              <a:t>2011 </a:t>
            </a:r>
            <a:r>
              <a:rPr lang="en-US" sz="1600">
                <a:latin typeface="Arial Black" pitchFamily="34" charset="0"/>
              </a:rPr>
              <a:t>–</a:t>
            </a:r>
            <a:r>
              <a:rPr lang="en-US" sz="1600" smtClean="0">
                <a:latin typeface="Arial Black" pitchFamily="34" charset="0"/>
              </a:rPr>
              <a:t> Ineu, Bihor</a:t>
            </a:r>
            <a:endParaRPr lang="en-US" sz="1600">
              <a:latin typeface="Arial Black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71600" y="6134100"/>
            <a:ext cx="3149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>
                <a:latin typeface="Arial Black" pitchFamily="34" charset="0"/>
              </a:rPr>
              <a:t>2012 – Patarlagele, Buzau</a:t>
            </a:r>
          </a:p>
          <a:p>
            <a:pPr algn="l"/>
            <a:r>
              <a:rPr lang="en-US" sz="1600" smtClean="0">
                <a:latin typeface="Arial Black" pitchFamily="34" charset="0"/>
              </a:rPr>
              <a:t>2013 – Paulesti, Gorj</a:t>
            </a:r>
            <a:endParaRPr lang="en-US" sz="1600">
              <a:latin typeface="Arial Black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7900" y="988367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cs typeface="Arial" charset="0"/>
              </a:rPr>
              <a:t>STATIE COMPACTA PENTRU TRATAREA </a:t>
            </a:r>
            <a:r>
              <a:rPr lang="en-US" sz="2400" b="1" smtClean="0">
                <a:cs typeface="Arial" charset="0"/>
              </a:rPr>
              <a:t>APEI – SCT50</a:t>
            </a:r>
            <a:endParaRPr lang="en-US" sz="2400" dirty="0">
              <a:cs typeface="Arial" charset="0"/>
            </a:endParaRPr>
          </a:p>
        </p:txBody>
      </p:sp>
      <p:pic>
        <p:nvPicPr>
          <p:cNvPr id="10" name="Picture 9" descr="Sigla Aqua System Plus - Finalx1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3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447801"/>
            <a:ext cx="6096001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03299" y="990600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cs typeface="Arial" charset="0"/>
              </a:rPr>
              <a:t>STATIE COMPACTA PENTRU TRATAREA </a:t>
            </a:r>
            <a:r>
              <a:rPr lang="en-US" sz="2400" b="1" smtClean="0">
                <a:cs typeface="Arial" charset="0"/>
              </a:rPr>
              <a:t>APEI – SCT20</a:t>
            </a:r>
            <a:endParaRPr lang="en-US" sz="2400" dirty="0"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05400" y="6134100"/>
            <a:ext cx="35814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smtClean="0">
                <a:latin typeface="Arial Black" pitchFamily="34" charset="0"/>
              </a:rPr>
              <a:t>2012 – Selibar, Sibiu</a:t>
            </a:r>
          </a:p>
          <a:p>
            <a:pPr algn="l"/>
            <a:r>
              <a:rPr lang="en-US" sz="1600" smtClean="0">
                <a:latin typeface="Arial Black" pitchFamily="34" charset="0"/>
              </a:rPr>
              <a:t>2013 – Magherausi, Satu Mare</a:t>
            </a:r>
            <a:endParaRPr lang="en-US" sz="1600">
              <a:latin typeface="Arial Black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199" y="6134100"/>
            <a:ext cx="3936999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smtClean="0">
                <a:latin typeface="Arial Black" pitchFamily="34" charset="0"/>
              </a:rPr>
              <a:t>2011 – Bogdan Voda, Maramures</a:t>
            </a:r>
          </a:p>
          <a:p>
            <a:pPr algn="l"/>
            <a:r>
              <a:rPr lang="en-US" sz="1600" smtClean="0">
                <a:latin typeface="Arial Black" pitchFamily="34" charset="0"/>
              </a:rPr>
              <a:t>2011 – Globiu Craiovei, Mehedinti</a:t>
            </a:r>
            <a:endParaRPr lang="en-US" sz="1600">
              <a:latin typeface="Arial Black" pitchFamily="34" charset="0"/>
            </a:endParaRPr>
          </a:p>
        </p:txBody>
      </p:sp>
      <p:pic>
        <p:nvPicPr>
          <p:cNvPr id="9" name="Picture 8" descr="Sigla Aqua System Plus - Finalx1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9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47800"/>
            <a:ext cx="6096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6826" y="986135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cs typeface="Arial" charset="0"/>
              </a:rPr>
              <a:t>STATIE COMPACTA PENTRU TRATAREA </a:t>
            </a:r>
            <a:r>
              <a:rPr lang="en-US" sz="2400" b="1" smtClean="0">
                <a:cs typeface="Arial" charset="0"/>
              </a:rPr>
              <a:t>APEI – SCT25</a:t>
            </a:r>
            <a:endParaRPr lang="en-US" sz="2400" dirty="0"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05400" y="6134100"/>
            <a:ext cx="35814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smtClean="0">
                <a:latin typeface="Arial Black" pitchFamily="34" charset="0"/>
              </a:rPr>
              <a:t>2014 – Colti, Buzau</a:t>
            </a:r>
          </a:p>
          <a:p>
            <a:pPr algn="l"/>
            <a:r>
              <a:rPr lang="en-US" sz="1600" smtClean="0">
                <a:latin typeface="Arial Black" pitchFamily="34" charset="0"/>
              </a:rPr>
              <a:t>2014 – Codlea, Brasov</a:t>
            </a:r>
            <a:endParaRPr lang="en-US" sz="1600">
              <a:latin typeface="Arial Black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199" y="6134100"/>
            <a:ext cx="3936999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smtClean="0">
                <a:latin typeface="Arial Black" pitchFamily="34" charset="0"/>
              </a:rPr>
              <a:t>2013 – Vama, Satu Mare</a:t>
            </a:r>
          </a:p>
          <a:p>
            <a:pPr algn="l"/>
            <a:r>
              <a:rPr lang="en-US" sz="1600" smtClean="0">
                <a:latin typeface="Arial Black" pitchFamily="34" charset="0"/>
              </a:rPr>
              <a:t>2010 – Potcoava, Dolj</a:t>
            </a:r>
            <a:endParaRPr lang="en-US" sz="1600">
              <a:latin typeface="Arial Black" pitchFamily="34" charset="0"/>
            </a:endParaRPr>
          </a:p>
        </p:txBody>
      </p:sp>
      <p:pic>
        <p:nvPicPr>
          <p:cNvPr id="9" name="Picture 8" descr="Sigla Aqua System Plus - Finalx1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2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609600" y="2436467"/>
            <a:ext cx="80772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SOLUTII COMPLETE PENTRU POTABILIZAREA APEI</a:t>
            </a:r>
            <a:endParaRPr lang="en-US" b="1" dirty="0">
              <a:ln w="10541" cmpd="sng">
                <a:solidFill>
                  <a:schemeClr val="bg1"/>
                </a:solidFill>
                <a:prstDash val="solid"/>
              </a:ln>
            </a:endParaRPr>
          </a:p>
        </p:txBody>
      </p:sp>
      <p:pic>
        <p:nvPicPr>
          <p:cNvPr id="4" name="Picture 3" descr="Sigla Aqua System Plus - Finalx1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95730" y="3418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1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540854"/>
            <a:ext cx="5943600" cy="4457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6581" y="1079189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cs typeface="Arial" charset="0"/>
              </a:rPr>
              <a:t>STATIE COMPACTA PENTRU TRATAREA </a:t>
            </a:r>
            <a:r>
              <a:rPr lang="en-US" sz="2400" b="1" smtClean="0">
                <a:cs typeface="Arial" charset="0"/>
              </a:rPr>
              <a:t>APEI – SCT20</a:t>
            </a:r>
            <a:endParaRPr lang="en-US" sz="2400" dirty="0"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05400" y="6134100"/>
            <a:ext cx="35814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smtClean="0">
                <a:latin typeface="Arial Black" pitchFamily="34" charset="0"/>
              </a:rPr>
              <a:t>2012 – Goicea, Dolj</a:t>
            </a:r>
          </a:p>
          <a:p>
            <a:pPr algn="l"/>
            <a:r>
              <a:rPr lang="en-US" sz="1600" smtClean="0">
                <a:latin typeface="Arial Black" pitchFamily="34" charset="0"/>
              </a:rPr>
              <a:t>2010 – Modelu, Calaras</a:t>
            </a:r>
            <a:endParaRPr lang="en-US" sz="1600">
              <a:latin typeface="Arial Black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199" y="6134100"/>
            <a:ext cx="3936999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smtClean="0">
                <a:latin typeface="Arial Black" pitchFamily="34" charset="0"/>
              </a:rPr>
              <a:t>2009 – Tatanir, Tulcea</a:t>
            </a:r>
          </a:p>
          <a:p>
            <a:pPr algn="l"/>
            <a:r>
              <a:rPr lang="en-US" sz="1600" smtClean="0">
                <a:latin typeface="Arial Black" pitchFamily="34" charset="0"/>
              </a:rPr>
              <a:t>2012 – Runcu, Dolj</a:t>
            </a:r>
            <a:endParaRPr lang="en-US" sz="1600">
              <a:latin typeface="Arial Black" pitchFamily="34" charset="0"/>
            </a:endParaRPr>
          </a:p>
        </p:txBody>
      </p:sp>
      <p:pic>
        <p:nvPicPr>
          <p:cNvPr id="9" name="Picture 8" descr="Sigla Aqua System Plus - Finalx1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2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90600" y="990600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cs typeface="Arial" charset="0"/>
              </a:rPr>
              <a:t>STATIE COMPACTA PENTRU TRATAREA </a:t>
            </a:r>
            <a:r>
              <a:rPr lang="en-US" sz="2400" b="1" smtClean="0">
                <a:cs typeface="Arial" charset="0"/>
              </a:rPr>
              <a:t>APEI – SCT10</a:t>
            </a:r>
            <a:endParaRPr lang="en-US" sz="2400" dirty="0"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00348" y="6134100"/>
            <a:ext cx="3936999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smtClean="0">
                <a:latin typeface="Arial Black" pitchFamily="34" charset="0"/>
              </a:rPr>
              <a:t>2010 – Periprava, Tulcea</a:t>
            </a:r>
          </a:p>
          <a:p>
            <a:pPr algn="l"/>
            <a:r>
              <a:rPr lang="en-US" sz="1600" smtClean="0">
                <a:latin typeface="Arial Black" pitchFamily="34" charset="0"/>
              </a:rPr>
              <a:t>2012 – Vrancioaia, Vrancea</a:t>
            </a:r>
            <a:endParaRPr lang="en-US" sz="1600"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1540854"/>
            <a:ext cx="6000000" cy="4500000"/>
          </a:xfrm>
          <a:prstGeom prst="rect">
            <a:avLst/>
          </a:prstGeom>
        </p:spPr>
      </p:pic>
      <p:pic>
        <p:nvPicPr>
          <p:cNvPr id="6" name="Picture 5" descr="Sigla Aqua System Plus - Finalx1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2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0" y="1460500"/>
            <a:ext cx="6083300" cy="45624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03298" y="1011535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cs typeface="Arial" charset="0"/>
              </a:rPr>
              <a:t>STATIE COMPACTA PENTRU TRATAREA </a:t>
            </a:r>
            <a:r>
              <a:rPr lang="en-US" sz="2400" b="1" smtClean="0">
                <a:cs typeface="Arial" charset="0"/>
              </a:rPr>
              <a:t>APEI – SCT20</a:t>
            </a:r>
            <a:endParaRPr lang="en-US" sz="2400" dirty="0"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05400" y="6134100"/>
            <a:ext cx="38100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smtClean="0">
                <a:latin typeface="Arial Black" pitchFamily="34" charset="0"/>
              </a:rPr>
              <a:t>2012 – Pui, Hunedoara</a:t>
            </a:r>
          </a:p>
          <a:p>
            <a:pPr algn="l"/>
            <a:r>
              <a:rPr lang="en-US" sz="1600" smtClean="0">
                <a:latin typeface="Arial Black" pitchFamily="34" charset="0"/>
              </a:rPr>
              <a:t>2012 – Valea Darjii, Hunedoara</a:t>
            </a:r>
            <a:endParaRPr lang="en-US" sz="1600">
              <a:latin typeface="Arial Black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199" y="6134100"/>
            <a:ext cx="3936999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smtClean="0">
                <a:latin typeface="Arial Black" pitchFamily="34" charset="0"/>
              </a:rPr>
              <a:t>2012 – Perisani, Hundeara.</a:t>
            </a:r>
          </a:p>
          <a:p>
            <a:pPr algn="l"/>
            <a:r>
              <a:rPr lang="en-US" sz="1600" smtClean="0">
                <a:latin typeface="Arial Black" pitchFamily="34" charset="0"/>
              </a:rPr>
              <a:t>2012 – Gen. Berthelot, Hunedoara</a:t>
            </a:r>
            <a:endParaRPr lang="en-US" sz="1600">
              <a:latin typeface="Arial Black" pitchFamily="34" charset="0"/>
            </a:endParaRPr>
          </a:p>
        </p:txBody>
      </p:sp>
      <p:pic>
        <p:nvPicPr>
          <p:cNvPr id="9" name="Picture 8" descr="Sigla Aqua System Plus - Finalx1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8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73200"/>
            <a:ext cx="6248400" cy="46863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552700" y="6291448"/>
            <a:ext cx="4572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smtClean="0">
                <a:latin typeface="Arial Black" pitchFamily="34" charset="0"/>
              </a:rPr>
              <a:t>SCT2 – Vadul lui Voda, Rep. Moldova</a:t>
            </a:r>
            <a:endParaRPr lang="en-US" sz="1600" dirty="0">
              <a:latin typeface="Arial Black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26581" y="986135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cs typeface="Arial" charset="0"/>
              </a:rPr>
              <a:t>STATIE COMPACTA PENTRU TRATAREA </a:t>
            </a:r>
            <a:r>
              <a:rPr lang="en-US" sz="2400" b="1" smtClean="0">
                <a:cs typeface="Arial" charset="0"/>
              </a:rPr>
              <a:t>APEI – SCT2</a:t>
            </a:r>
            <a:endParaRPr lang="en-US" sz="2400" dirty="0">
              <a:cs typeface="Arial" charset="0"/>
            </a:endParaRPr>
          </a:p>
        </p:txBody>
      </p:sp>
      <p:pic>
        <p:nvPicPr>
          <p:cNvPr id="6" name="Picture 5" descr="Sigla Aqua System Plus - Finalx1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4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90600" y="1062335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cs typeface="Arial" charset="0"/>
              </a:rPr>
              <a:t>STATIE COMPACTA PENTRU TRATAREA </a:t>
            </a:r>
            <a:r>
              <a:rPr lang="en-US" sz="2400" b="1" smtClean="0">
                <a:cs typeface="Arial" charset="0"/>
              </a:rPr>
              <a:t>APEI – SCT2x50</a:t>
            </a:r>
            <a:endParaRPr lang="en-US" sz="2400" dirty="0">
              <a:cs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30348" y="6248412"/>
            <a:ext cx="5943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smtClean="0">
                <a:latin typeface="Arial Black" pitchFamily="34" charset="0"/>
              </a:rPr>
              <a:t>2013 – Manoilesti, Raionul Ungheni, Rep. Moldova</a:t>
            </a:r>
            <a:endParaRPr lang="en-US" sz="1600">
              <a:latin typeface="Arial Black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1536700"/>
            <a:ext cx="4876800" cy="3657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743200"/>
            <a:ext cx="4428075" cy="3321056"/>
          </a:xfrm>
          <a:prstGeom prst="rect">
            <a:avLst/>
          </a:prstGeom>
        </p:spPr>
      </p:pic>
      <p:pic>
        <p:nvPicPr>
          <p:cNvPr id="8" name="Picture 7" descr="Sigla Aqua System Plus - Finalx13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2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09600" y="1905000"/>
            <a:ext cx="80772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4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STATII COMPACTE PENTRU FILTRAREA APEI</a:t>
            </a:r>
          </a:p>
          <a:p>
            <a:pPr algn="ctr">
              <a:defRPr/>
            </a:pPr>
            <a:r>
              <a:rPr lang="en-US" sz="4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SCF</a:t>
            </a:r>
            <a:endParaRPr lang="en-US" b="1" dirty="0">
              <a:ln w="10541" cmpd="sng">
                <a:solidFill>
                  <a:schemeClr val="bg1"/>
                </a:solidFill>
                <a:prstDash val="solid"/>
              </a:ln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085005" y="4210110"/>
            <a:ext cx="71263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smtClean="0">
                <a:latin typeface="Arial Black" pitchFamily="34" charset="0"/>
              </a:rPr>
              <a:t>SURSA APA:  APA DE ADANCIME</a:t>
            </a:r>
            <a:endParaRPr lang="en-US" sz="3200" dirty="0">
              <a:latin typeface="Arial Black" pitchFamily="34" charset="0"/>
              <a:cs typeface="Arial" charset="0"/>
            </a:endParaRPr>
          </a:p>
        </p:txBody>
      </p:sp>
      <p:pic>
        <p:nvPicPr>
          <p:cNvPr id="6" name="Picture 5" descr="Sigla Aqua System Plus - Finalx1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8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4714875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657600" y="1638300"/>
            <a:ext cx="531177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>
                <a:cs typeface="Arial" charset="0"/>
              </a:rPr>
              <a:t>destinate tratarii apelor din surse naturale de adancime (echipamentele se dimensioneaza in functie de  calitatea apei supusa tratarii);</a:t>
            </a:r>
          </a:p>
          <a:p>
            <a:pPr eaLnBrk="1" hangingPunct="1"/>
            <a:endParaRPr lang="en-US" sz="1200"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en-US">
                <a:cs typeface="Arial" charset="0"/>
              </a:rPr>
              <a:t>echipamente ideale pentru alimentarea cu apa a unor mici colectivitati (sate, sate de vacanta,cartiere rezidentiale), cat  si pentru industrie;</a:t>
            </a:r>
          </a:p>
          <a:p>
            <a:pPr eaLnBrk="1" hangingPunct="1">
              <a:buFontTx/>
              <a:buChar char="•"/>
            </a:pPr>
            <a:endParaRPr lang="en-US" sz="1200"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en-US">
                <a:cs typeface="Arial" charset="0"/>
              </a:rPr>
              <a:t>debit apa: 5 mc/h - 60.0 mc/h.</a:t>
            </a:r>
          </a:p>
          <a:p>
            <a:pPr eaLnBrk="1" hangingPunct="1">
              <a:buFontTx/>
              <a:buChar char="•"/>
            </a:pPr>
            <a:endParaRPr lang="en-US" sz="1200"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en-US">
                <a:cs typeface="Arial" charset="0"/>
              </a:rPr>
              <a:t>montaj in containere termoizolate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021555" y="1191420"/>
            <a:ext cx="73866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2000" b="1">
                <a:latin typeface="Arial Black" pitchFamily="34" charset="0"/>
                <a:cs typeface="Arial" charset="0"/>
              </a:rPr>
              <a:t>STATII </a:t>
            </a:r>
            <a:r>
              <a:rPr lang="it-IT" sz="2000" b="1" smtClean="0">
                <a:latin typeface="Arial Black" pitchFamily="34" charset="0"/>
                <a:cs typeface="Arial" charset="0"/>
              </a:rPr>
              <a:t>COMPACTE </a:t>
            </a:r>
            <a:r>
              <a:rPr lang="it-IT" sz="2000" b="1">
                <a:latin typeface="Arial Black" pitchFamily="34" charset="0"/>
                <a:cs typeface="Arial" charset="0"/>
              </a:rPr>
              <a:t>PENTRU FILTRAREA APEI - SCF</a:t>
            </a:r>
            <a:endParaRPr lang="en-US" sz="1600"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8" descr="Sigla Aqua System Plus - Finalx1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3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05000"/>
            <a:ext cx="5715000" cy="4332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021555" y="1191420"/>
            <a:ext cx="73866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2000" b="1">
                <a:latin typeface="Arial Black" pitchFamily="34" charset="0"/>
                <a:cs typeface="Arial" charset="0"/>
              </a:rPr>
              <a:t>STATII </a:t>
            </a:r>
            <a:r>
              <a:rPr lang="it-IT" sz="2000" b="1" smtClean="0">
                <a:latin typeface="Arial Black" pitchFamily="34" charset="0"/>
                <a:cs typeface="Arial" charset="0"/>
              </a:rPr>
              <a:t>COMPACTE </a:t>
            </a:r>
            <a:r>
              <a:rPr lang="it-IT" sz="2000" b="1">
                <a:latin typeface="Arial Black" pitchFamily="34" charset="0"/>
                <a:cs typeface="Arial" charset="0"/>
              </a:rPr>
              <a:t>PENTRU FILTRAREA APEI - SCF</a:t>
            </a:r>
            <a:endParaRPr lang="en-US" sz="1600"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 descr="Sigla Aqua System Plus - Finalx1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4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679669" y="1851322"/>
            <a:ext cx="1282098" cy="4519187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021555" y="1066800"/>
            <a:ext cx="73866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2000" b="1">
                <a:latin typeface="Arial Black" pitchFamily="34" charset="0"/>
                <a:cs typeface="Arial" charset="0"/>
              </a:rPr>
              <a:t>STATII </a:t>
            </a:r>
            <a:r>
              <a:rPr lang="it-IT" sz="2000" b="1" smtClean="0">
                <a:latin typeface="Arial Black" pitchFamily="34" charset="0"/>
                <a:cs typeface="Arial" charset="0"/>
              </a:rPr>
              <a:t>COMPACTE </a:t>
            </a:r>
            <a:r>
              <a:rPr lang="it-IT" sz="2000" b="1">
                <a:latin typeface="Arial Black" pitchFamily="34" charset="0"/>
                <a:cs typeface="Arial" charset="0"/>
              </a:rPr>
              <a:t>PENTRU FILTRAREA APEI - SCF</a:t>
            </a:r>
            <a:endParaRPr lang="en-US" sz="1600">
              <a:latin typeface="Arial Black" pitchFamily="34" charset="0"/>
              <a:cs typeface="Arial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58935" y="1447800"/>
            <a:ext cx="81118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2000" b="1" i="1" smtClean="0">
                <a:latin typeface="Arial" pitchFamily="34" charset="0"/>
                <a:cs typeface="Arial" pitchFamily="34" charset="0"/>
              </a:rPr>
              <a:t>ELIMINARE FIER, MANGAN, AMONIU, HIDROGEN SULFURAT</a:t>
            </a:r>
            <a:endParaRPr lang="en-US" sz="1600" i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51322"/>
            <a:ext cx="7528472" cy="454089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535987" y="1851322"/>
            <a:ext cx="1379413" cy="4519187"/>
            <a:chOff x="7465836" y="1851322"/>
            <a:chExt cx="1379413" cy="4519187"/>
          </a:xfrm>
        </p:grpSpPr>
        <p:cxnSp>
          <p:nvCxnSpPr>
            <p:cNvPr id="12" name="Straight Arrow Connector 11"/>
            <p:cNvCxnSpPr>
              <a:stCxn id="17" idx="2"/>
            </p:cNvCxnSpPr>
            <p:nvPr/>
          </p:nvCxnSpPr>
          <p:spPr>
            <a:xfrm>
              <a:off x="8176583" y="2733020"/>
              <a:ext cx="0" cy="315618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617783" y="2833018"/>
              <a:ext cx="111760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tailEnd type="none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mtClean="0"/>
                <a:t>Reactie cu clor</a:t>
              </a:r>
              <a:endParaRPr lang="en-US" sz="14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79668" y="3515380"/>
              <a:ext cx="1007132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tailEnd type="none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mtClean="0"/>
                <a:t>Pompare proces</a:t>
              </a:r>
              <a:endParaRPr lang="en-US" sz="14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65836" y="4201180"/>
              <a:ext cx="1379413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tailEnd type="none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mtClean="0"/>
                <a:t>Filtrare cu carbune activ</a:t>
              </a:r>
              <a:endParaRPr lang="en-US" sz="14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17783" y="2209800"/>
              <a:ext cx="111760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tailEnd type="none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mtClean="0"/>
                <a:t>Clorinare</a:t>
              </a:r>
            </a:p>
            <a:p>
              <a:pPr algn="ctr"/>
              <a:r>
                <a:rPr lang="en-US" sz="1400" smtClean="0"/>
                <a:t>primara</a:t>
              </a:r>
              <a:endParaRPr lang="en-US" sz="140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8176583" y="1851322"/>
              <a:ext cx="0" cy="358478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8176583" y="5889203"/>
              <a:ext cx="0" cy="481306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507917" y="4876800"/>
              <a:ext cx="1337332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tailEnd type="none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mtClean="0"/>
                <a:t>Filtrare cu mediu catalitic</a:t>
              </a:r>
              <a:endParaRPr lang="en-US" sz="14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620000" y="5538451"/>
              <a:ext cx="111760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tailEnd type="none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mtClean="0"/>
                <a:t>Clorinare</a:t>
              </a:r>
            </a:p>
            <a:p>
              <a:pPr algn="ctr"/>
              <a:r>
                <a:rPr lang="en-US" sz="1400" smtClean="0"/>
                <a:t>secundara</a:t>
              </a:r>
              <a:endParaRPr lang="en-US" sz="1400"/>
            </a:p>
          </p:txBody>
        </p:sp>
      </p:grpSp>
      <p:pic>
        <p:nvPicPr>
          <p:cNvPr id="24" name="Picture 23" descr="Sigla Aqua System Plus - Finalx1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928" y="216476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6" y="1981200"/>
            <a:ext cx="8297930" cy="4072878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021555" y="1191420"/>
            <a:ext cx="73866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2000" b="1">
                <a:latin typeface="Arial Black" pitchFamily="34" charset="0"/>
                <a:cs typeface="Arial" charset="0"/>
              </a:rPr>
              <a:t>STATII </a:t>
            </a:r>
            <a:r>
              <a:rPr lang="it-IT" sz="2000" b="1" smtClean="0">
                <a:latin typeface="Arial Black" pitchFamily="34" charset="0"/>
                <a:cs typeface="Arial" charset="0"/>
              </a:rPr>
              <a:t>COMPACTE </a:t>
            </a:r>
            <a:r>
              <a:rPr lang="it-IT" sz="2000" b="1">
                <a:latin typeface="Arial Black" pitchFamily="34" charset="0"/>
                <a:cs typeface="Arial" charset="0"/>
              </a:rPr>
              <a:t>PENTRU FILTRAREA APEI - SCF</a:t>
            </a:r>
            <a:endParaRPr lang="en-US" sz="1600">
              <a:latin typeface="Arial Black" pitchFamily="34" charset="0"/>
              <a:cs typeface="Arial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00200" y="162239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2000" b="1" i="1" smtClean="0">
                <a:latin typeface="Arial" pitchFamily="34" charset="0"/>
                <a:cs typeface="Arial" pitchFamily="34" charset="0"/>
              </a:rPr>
              <a:t>ELIMINARE AMONIU, HIDROGEN SULFURAT</a:t>
            </a:r>
            <a:endParaRPr lang="en-US" sz="1600" i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949186" y="5410200"/>
            <a:ext cx="7356614" cy="584776"/>
            <a:chOff x="3254040" y="323093"/>
            <a:chExt cx="7356614" cy="584776"/>
          </a:xfrm>
        </p:grpSpPr>
        <p:cxnSp>
          <p:nvCxnSpPr>
            <p:cNvPr id="14" name="Straight Connector 13"/>
            <p:cNvCxnSpPr>
              <a:stCxn id="3" idx="1"/>
              <a:endCxn id="12" idx="3"/>
            </p:cNvCxnSpPr>
            <p:nvPr/>
          </p:nvCxnSpPr>
          <p:spPr>
            <a:xfrm>
              <a:off x="3653768" y="615482"/>
              <a:ext cx="65532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934000" y="323093"/>
              <a:ext cx="1117600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/>
                <a:t>Reactie cu clor</a:t>
              </a:r>
              <a:endParaRPr lang="en-US" sz="16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68368" y="323094"/>
              <a:ext cx="1007132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/>
                <a:t>Pompare proces</a:t>
              </a:r>
              <a:endParaRPr lang="en-US" sz="16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41202" y="323094"/>
              <a:ext cx="1570366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/>
                <a:t>Filtrare cu carbune activ</a:t>
              </a:r>
              <a:endParaRPr lang="en-US" sz="16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089368" y="323094"/>
              <a:ext cx="1117600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/>
                <a:t>Clorinare</a:t>
              </a:r>
            </a:p>
            <a:p>
              <a:pPr algn="ctr"/>
              <a:r>
                <a:rPr lang="en-US" sz="1600" smtClean="0"/>
                <a:t>secundara</a:t>
              </a:r>
              <a:endParaRPr lang="en-US" sz="160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653768" y="323094"/>
              <a:ext cx="1117600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/>
                <a:t>Clorinare</a:t>
              </a:r>
            </a:p>
            <a:p>
              <a:pPr algn="ctr"/>
              <a:r>
                <a:rPr lang="en-US" sz="1600" smtClean="0"/>
                <a:t>primara</a:t>
              </a:r>
              <a:endParaRPr lang="en-US" sz="160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3254040" y="625682"/>
              <a:ext cx="399728" cy="1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10210926" y="625682"/>
              <a:ext cx="399728" cy="1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 descr="Sigla Aqua System Plus - Finalx1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928" y="216476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8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gla Aqua System Plus - Finalx1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32947" y="304800"/>
            <a:ext cx="2038670" cy="72000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09600" y="1905000"/>
            <a:ext cx="80772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4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STATII COMPACTE PENTRU TRATAREA APEI</a:t>
            </a:r>
          </a:p>
          <a:p>
            <a:pPr algn="ctr">
              <a:defRPr/>
            </a:pPr>
            <a:r>
              <a:rPr lang="en-US" sz="4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SCT</a:t>
            </a:r>
            <a:endParaRPr lang="en-US" b="1" dirty="0">
              <a:ln w="10541" cmpd="sng">
                <a:solidFill>
                  <a:schemeClr val="bg1"/>
                </a:solidFill>
                <a:prstDash val="solid"/>
              </a:ln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085005" y="4210110"/>
            <a:ext cx="71263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smtClean="0">
                <a:latin typeface="Arial Black" pitchFamily="34" charset="0"/>
              </a:rPr>
              <a:t>SURSA APA:  APA DE SUPRAFATA</a:t>
            </a:r>
            <a:endParaRPr lang="en-US" sz="3200" dirty="0"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00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3" y="2047900"/>
            <a:ext cx="7738342" cy="4469473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021555" y="1191420"/>
            <a:ext cx="73866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2000" b="1">
                <a:latin typeface="Arial Black" pitchFamily="34" charset="0"/>
                <a:cs typeface="Arial" charset="0"/>
              </a:rPr>
              <a:t>STATII </a:t>
            </a:r>
            <a:r>
              <a:rPr lang="it-IT" sz="2000" b="1" smtClean="0">
                <a:latin typeface="Arial Black" pitchFamily="34" charset="0"/>
                <a:cs typeface="Arial" charset="0"/>
              </a:rPr>
              <a:t>COMPACTE </a:t>
            </a:r>
            <a:r>
              <a:rPr lang="it-IT" sz="2000" b="1">
                <a:latin typeface="Arial Black" pitchFamily="34" charset="0"/>
                <a:cs typeface="Arial" charset="0"/>
              </a:rPr>
              <a:t>PENTRU FILTRAREA APEI - SCF</a:t>
            </a:r>
            <a:endParaRPr lang="en-US" sz="1600">
              <a:latin typeface="Arial Black" pitchFamily="34" charset="0"/>
              <a:cs typeface="Arial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00200" y="159153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2000" b="1" i="1" smtClean="0">
                <a:latin typeface="Arial" pitchFamily="34" charset="0"/>
                <a:cs typeface="Arial" pitchFamily="34" charset="0"/>
              </a:rPr>
              <a:t>ELIMINARE AMONIU, HIDROGEN SULFURAT</a:t>
            </a:r>
            <a:endParaRPr lang="en-US" sz="1600" i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6887834" y="1991640"/>
            <a:ext cx="1570366" cy="4519187"/>
            <a:chOff x="9158785" y="1591530"/>
            <a:chExt cx="1570366" cy="4519187"/>
          </a:xfrm>
        </p:grpSpPr>
        <p:cxnSp>
          <p:nvCxnSpPr>
            <p:cNvPr id="28" name="Straight Arrow Connector 27"/>
            <p:cNvCxnSpPr>
              <a:stCxn id="24" idx="2"/>
              <a:endCxn id="23" idx="2"/>
            </p:cNvCxnSpPr>
            <p:nvPr/>
          </p:nvCxnSpPr>
          <p:spPr>
            <a:xfrm>
              <a:off x="9943968" y="2657611"/>
              <a:ext cx="0" cy="29718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9385168" y="2834836"/>
              <a:ext cx="1117600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tailEnd type="none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/>
                <a:t>Reactie cu clor</a:t>
              </a:r>
              <a:endParaRPr lang="en-US" sz="16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440402" y="3560897"/>
              <a:ext cx="1007132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tailEnd type="none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/>
                <a:t>Pompare proces</a:t>
              </a:r>
              <a:endParaRPr lang="en-US" sz="16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158785" y="4282636"/>
              <a:ext cx="1570366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tailEnd type="none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/>
                <a:t>Filtrare cu carbune activ</a:t>
              </a:r>
              <a:endParaRPr lang="en-US" sz="16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385168" y="5044636"/>
              <a:ext cx="1117600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tailEnd type="none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/>
                <a:t>Clorinare</a:t>
              </a:r>
            </a:p>
            <a:p>
              <a:pPr algn="ctr"/>
              <a:r>
                <a:rPr lang="en-US" sz="1600" smtClean="0"/>
                <a:t>secundara</a:t>
              </a:r>
              <a:endParaRPr lang="en-US" sz="160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385168" y="2072836"/>
              <a:ext cx="1117600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tailEnd type="none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/>
                <a:t>Clorinare</a:t>
              </a:r>
            </a:p>
            <a:p>
              <a:pPr algn="ctr"/>
              <a:r>
                <a:rPr lang="en-US" sz="1600" smtClean="0"/>
                <a:t>primara</a:t>
              </a:r>
              <a:endParaRPr lang="en-US" sz="1600"/>
            </a:p>
          </p:txBody>
        </p:sp>
        <p:cxnSp>
          <p:nvCxnSpPr>
            <p:cNvPr id="30" name="Straight Arrow Connector 29"/>
            <p:cNvCxnSpPr>
              <a:stCxn id="24" idx="0"/>
            </p:cNvCxnSpPr>
            <p:nvPr/>
          </p:nvCxnSpPr>
          <p:spPr>
            <a:xfrm flipV="1">
              <a:off x="9943968" y="1591530"/>
              <a:ext cx="0" cy="481306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9943968" y="5629411"/>
              <a:ext cx="0" cy="481306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 descr="Sigla Aqua System Plus - Finalx1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928" y="216476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9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92" y="1808645"/>
            <a:ext cx="7738342" cy="4469473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973482" y="1013402"/>
            <a:ext cx="73866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2000" b="1">
                <a:latin typeface="Arial Black" pitchFamily="34" charset="0"/>
                <a:cs typeface="Arial" charset="0"/>
              </a:rPr>
              <a:t>STATII </a:t>
            </a:r>
            <a:r>
              <a:rPr lang="it-IT" sz="2000" b="1" smtClean="0">
                <a:latin typeface="Arial Black" pitchFamily="34" charset="0"/>
                <a:cs typeface="Arial" charset="0"/>
              </a:rPr>
              <a:t>COMPACTE </a:t>
            </a:r>
            <a:r>
              <a:rPr lang="it-IT" sz="2000" b="1">
                <a:latin typeface="Arial Black" pitchFamily="34" charset="0"/>
                <a:cs typeface="Arial" charset="0"/>
              </a:rPr>
              <a:t>PENTRU FILTRAREA APEI - SCF</a:t>
            </a:r>
            <a:endParaRPr lang="en-US" sz="1600">
              <a:latin typeface="Arial Black" pitchFamily="34" charset="0"/>
              <a:cs typeface="Arial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83631" y="1391475"/>
            <a:ext cx="487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2000" b="1" i="1" smtClean="0">
                <a:latin typeface="Arial" pitchFamily="34" charset="0"/>
                <a:cs typeface="Arial" pitchFamily="34" charset="0"/>
              </a:rPr>
              <a:t>ELIMINARE FIER, MANGAN, AMONIU</a:t>
            </a:r>
            <a:endParaRPr lang="en-US" sz="1600" i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04800" y="5901735"/>
            <a:ext cx="8763000" cy="594978"/>
            <a:chOff x="304800" y="5901735"/>
            <a:chExt cx="8763000" cy="594978"/>
          </a:xfrm>
        </p:grpSpPr>
        <p:cxnSp>
          <p:nvCxnSpPr>
            <p:cNvPr id="10" name="Straight Connector 9"/>
            <p:cNvCxnSpPr>
              <a:stCxn id="15" idx="1"/>
              <a:endCxn id="14" idx="3"/>
            </p:cNvCxnSpPr>
            <p:nvPr/>
          </p:nvCxnSpPr>
          <p:spPr>
            <a:xfrm>
              <a:off x="704528" y="6194125"/>
              <a:ext cx="7963544" cy="102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984760" y="5901736"/>
              <a:ext cx="1117600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/>
                <a:t>Reactie cu clor</a:t>
              </a:r>
              <a:endParaRPr lang="en-US" sz="16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19128" y="5901737"/>
              <a:ext cx="1007132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/>
                <a:t>Pompare proces</a:t>
              </a:r>
              <a:endParaRPr lang="en-US" sz="16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91962" y="5901737"/>
              <a:ext cx="1399238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/>
                <a:t>Filtrare cu mediu catalitic</a:t>
              </a:r>
              <a:endParaRPr lang="en-US" sz="16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550472" y="5911938"/>
              <a:ext cx="1117600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/>
                <a:t>Clorinare</a:t>
              </a:r>
            </a:p>
            <a:p>
              <a:pPr algn="ctr"/>
              <a:r>
                <a:rPr lang="en-US" sz="1600" smtClean="0"/>
                <a:t>secundara</a:t>
              </a:r>
              <a:endParaRPr lang="en-US" sz="16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4528" y="5901737"/>
              <a:ext cx="1117600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/>
                <a:t>Clorinare</a:t>
              </a:r>
            </a:p>
            <a:p>
              <a:pPr algn="ctr"/>
              <a:r>
                <a:rPr lang="en-US" sz="1600" smtClean="0"/>
                <a:t>primara</a:t>
              </a:r>
              <a:endParaRPr lang="en-US" sz="160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304800" y="6204325"/>
              <a:ext cx="399728" cy="1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8668072" y="6204325"/>
              <a:ext cx="399728" cy="1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5943600" y="5901735"/>
              <a:ext cx="1399238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/>
                <a:t>Filtrare cu carbune activ</a:t>
              </a:r>
              <a:endParaRPr lang="en-US" sz="1600"/>
            </a:p>
          </p:txBody>
        </p:sp>
      </p:grpSp>
      <p:pic>
        <p:nvPicPr>
          <p:cNvPr id="22" name="Picture 21" descr="Sigla Aqua System Plus - Finalx1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928" y="216476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3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021555" y="1191420"/>
            <a:ext cx="73866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2000" b="1">
                <a:latin typeface="Arial Black" pitchFamily="34" charset="0"/>
                <a:cs typeface="Arial" charset="0"/>
              </a:rPr>
              <a:t>STATII </a:t>
            </a:r>
            <a:r>
              <a:rPr lang="it-IT" sz="2000" b="1" smtClean="0">
                <a:latin typeface="Arial Black" pitchFamily="34" charset="0"/>
                <a:cs typeface="Arial" charset="0"/>
              </a:rPr>
              <a:t>COMPACTE </a:t>
            </a:r>
            <a:r>
              <a:rPr lang="it-IT" sz="2000" b="1">
                <a:latin typeface="Arial Black" pitchFamily="34" charset="0"/>
                <a:cs typeface="Arial" charset="0"/>
              </a:rPr>
              <a:t>PENTRU FILTRAREA APEI - SCF</a:t>
            </a:r>
            <a:endParaRPr lang="en-US" sz="1600">
              <a:latin typeface="Arial Black" pitchFamily="34" charset="0"/>
              <a:cs typeface="Arial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47800" y="1551170"/>
            <a:ext cx="59897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2000" b="1" i="1" smtClean="0">
                <a:latin typeface="Arial" pitchFamily="34" charset="0"/>
                <a:cs typeface="Arial" pitchFamily="34" charset="0"/>
              </a:rPr>
              <a:t>ELIMINARE FIER, MANGAN, NITRATI, AMONIU</a:t>
            </a:r>
            <a:endParaRPr lang="en-US" sz="1600" i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057400"/>
            <a:ext cx="5684909" cy="4263682"/>
          </a:xfrm>
          <a:prstGeom prst="rect">
            <a:avLst/>
          </a:prstGeom>
        </p:spPr>
      </p:pic>
      <p:pic>
        <p:nvPicPr>
          <p:cNvPr id="6" name="Picture 5" descr="Sigla Aqua System Plus - Finalx1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5730" y="228600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021555" y="1191420"/>
            <a:ext cx="73866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2000" b="1">
                <a:latin typeface="Arial Black" pitchFamily="34" charset="0"/>
                <a:cs typeface="Arial" charset="0"/>
              </a:rPr>
              <a:t>STATII </a:t>
            </a:r>
            <a:r>
              <a:rPr lang="it-IT" sz="2000" b="1" smtClean="0">
                <a:latin typeface="Arial Black" pitchFamily="34" charset="0"/>
                <a:cs typeface="Arial" charset="0"/>
              </a:rPr>
              <a:t>COMPACTE </a:t>
            </a:r>
            <a:r>
              <a:rPr lang="it-IT" sz="2000" b="1">
                <a:latin typeface="Arial Black" pitchFamily="34" charset="0"/>
                <a:cs typeface="Arial" charset="0"/>
              </a:rPr>
              <a:t>PENTRU FILTRAREA APEI - SCF</a:t>
            </a:r>
            <a:endParaRPr lang="en-US" sz="1600">
              <a:latin typeface="Arial Black" pitchFamily="34" charset="0"/>
              <a:cs typeface="Arial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743200" y="1570675"/>
            <a:ext cx="3581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2000" b="1" i="1" smtClean="0">
                <a:latin typeface="Arial" pitchFamily="34" charset="0"/>
                <a:cs typeface="Arial" pitchFamily="34" charset="0"/>
              </a:rPr>
              <a:t>ELIMINARE FIER, MANGAN</a:t>
            </a:r>
            <a:endParaRPr lang="en-US" sz="1600" i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0" y="2089149"/>
            <a:ext cx="5753100" cy="4314825"/>
          </a:xfrm>
          <a:prstGeom prst="rect">
            <a:avLst/>
          </a:prstGeom>
        </p:spPr>
      </p:pic>
      <p:pic>
        <p:nvPicPr>
          <p:cNvPr id="6" name="Picture 5" descr="Sigla Aqua System Plus - Finalx1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0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021555" y="1191420"/>
            <a:ext cx="73866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2000" b="1">
                <a:latin typeface="Arial Black" pitchFamily="34" charset="0"/>
                <a:cs typeface="Arial" charset="0"/>
              </a:rPr>
              <a:t>STATII </a:t>
            </a:r>
            <a:r>
              <a:rPr lang="it-IT" sz="2000" b="1" smtClean="0">
                <a:latin typeface="Arial Black" pitchFamily="34" charset="0"/>
                <a:cs typeface="Arial" charset="0"/>
              </a:rPr>
              <a:t>COMPACTE </a:t>
            </a:r>
            <a:r>
              <a:rPr lang="it-IT" sz="2000" b="1">
                <a:latin typeface="Arial Black" pitchFamily="34" charset="0"/>
                <a:cs typeface="Arial" charset="0"/>
              </a:rPr>
              <a:t>PENTRU FILTRAREA APEI - SCF</a:t>
            </a:r>
            <a:endParaRPr lang="en-US" sz="1600">
              <a:latin typeface="Arial Black" pitchFamily="34" charset="0"/>
              <a:cs typeface="Arial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743200" y="1599710"/>
            <a:ext cx="3581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2000" b="1" i="1" smtClean="0">
                <a:latin typeface="Arial" pitchFamily="34" charset="0"/>
                <a:cs typeface="Arial" pitchFamily="34" charset="0"/>
              </a:rPr>
              <a:t>ELIMINARE FIER, AMONIU</a:t>
            </a:r>
            <a:endParaRPr lang="en-US" sz="1600" i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063320"/>
            <a:ext cx="5689600" cy="4267200"/>
          </a:xfrm>
          <a:prstGeom prst="rect">
            <a:avLst/>
          </a:prstGeom>
        </p:spPr>
      </p:pic>
      <p:pic>
        <p:nvPicPr>
          <p:cNvPr id="7" name="Picture 6" descr="Sigla Aqua System Plus - Finalx1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8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021555" y="1191420"/>
            <a:ext cx="73866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2000" b="1">
                <a:latin typeface="Arial Black" pitchFamily="34" charset="0"/>
                <a:cs typeface="Arial" charset="0"/>
              </a:rPr>
              <a:t>STATII </a:t>
            </a:r>
            <a:r>
              <a:rPr lang="it-IT" sz="2000" b="1" smtClean="0">
                <a:latin typeface="Arial Black" pitchFamily="34" charset="0"/>
                <a:cs typeface="Arial" charset="0"/>
              </a:rPr>
              <a:t>COMPACTE </a:t>
            </a:r>
            <a:r>
              <a:rPr lang="it-IT" sz="2000" b="1">
                <a:latin typeface="Arial Black" pitchFamily="34" charset="0"/>
                <a:cs typeface="Arial" charset="0"/>
              </a:rPr>
              <a:t>PENTRU FILTRAREA APEI - SCF</a:t>
            </a:r>
            <a:endParaRPr lang="en-US" sz="1600">
              <a:latin typeface="Arial Black" pitchFamily="34" charset="0"/>
              <a:cs typeface="Arial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09787" y="1622850"/>
            <a:ext cx="52101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2000" b="1" i="1" smtClean="0">
                <a:latin typeface="Arial" pitchFamily="34" charset="0"/>
                <a:cs typeface="Arial" pitchFamily="34" charset="0"/>
              </a:rPr>
              <a:t>ELIMINARE NITRITI, NITRATI, FLOR, BOR</a:t>
            </a:r>
            <a:endParaRPr lang="en-US" sz="1600" i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787" y="2146300"/>
            <a:ext cx="5317522" cy="3995738"/>
          </a:xfrm>
          <a:prstGeom prst="rect">
            <a:avLst/>
          </a:prstGeom>
        </p:spPr>
      </p:pic>
      <p:pic>
        <p:nvPicPr>
          <p:cNvPr id="6" name="Picture 5" descr="Sigla Aqua System Plus - Finalx1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9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021555" y="1191420"/>
            <a:ext cx="73866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2000" b="1">
                <a:latin typeface="Arial Black" pitchFamily="34" charset="0"/>
                <a:cs typeface="Arial" charset="0"/>
              </a:rPr>
              <a:t>STATII </a:t>
            </a:r>
            <a:r>
              <a:rPr lang="it-IT" sz="2000" b="1" smtClean="0">
                <a:latin typeface="Arial Black" pitchFamily="34" charset="0"/>
                <a:cs typeface="Arial" charset="0"/>
              </a:rPr>
              <a:t>COMPACTE </a:t>
            </a:r>
            <a:r>
              <a:rPr lang="it-IT" sz="2000" b="1">
                <a:latin typeface="Arial Black" pitchFamily="34" charset="0"/>
                <a:cs typeface="Arial" charset="0"/>
              </a:rPr>
              <a:t>PENTRU FILTRAREA APEI - SCF</a:t>
            </a:r>
            <a:endParaRPr lang="en-US" sz="1600">
              <a:latin typeface="Arial Black" pitchFamily="34" charset="0"/>
              <a:cs typeface="Arial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77393" y="1622850"/>
            <a:ext cx="23860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2000" b="1" i="1" smtClean="0">
                <a:latin typeface="Arial" pitchFamily="34" charset="0"/>
                <a:cs typeface="Arial" pitchFamily="34" charset="0"/>
              </a:rPr>
              <a:t>ULTRAFILTRARE</a:t>
            </a:r>
            <a:endParaRPr lang="en-US" sz="1600" i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18" y="2133600"/>
            <a:ext cx="5719761" cy="4289821"/>
          </a:xfrm>
          <a:prstGeom prst="rect">
            <a:avLst/>
          </a:prstGeom>
        </p:spPr>
      </p:pic>
      <p:pic>
        <p:nvPicPr>
          <p:cNvPr id="6" name="Picture 5" descr="Sigla Aqua System Plus - Finalx1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5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73" y="1143000"/>
            <a:ext cx="3779837" cy="2957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6938"/>
            <a:ext cx="4211638" cy="3421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4572000" y="4495800"/>
            <a:ext cx="42751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>
                <a:cs typeface="Arial" charset="0"/>
              </a:rPr>
              <a:t>Clasa REZIDENTIAL</a:t>
            </a:r>
          </a:p>
          <a:p>
            <a:pPr eaLnBrk="1" hangingPunct="1"/>
            <a:r>
              <a:rPr lang="en-US" sz="2000">
                <a:cs typeface="Arial" charset="0"/>
              </a:rPr>
              <a:t>                         Q = 1 </a:t>
            </a:r>
            <a:r>
              <a:rPr lang="en-US" sz="2000"/>
              <a:t>–</a:t>
            </a:r>
            <a:r>
              <a:rPr lang="en-US" sz="2000">
                <a:cs typeface="Arial" charset="0"/>
              </a:rPr>
              <a:t> 5 mc/h</a:t>
            </a:r>
          </a:p>
          <a:p>
            <a:pPr eaLnBrk="1" hangingPunct="1"/>
            <a:r>
              <a:rPr lang="en-US" sz="2000" b="1">
                <a:cs typeface="Arial" charset="0"/>
              </a:rPr>
              <a:t>Clasa INDUSTRIAL</a:t>
            </a:r>
          </a:p>
          <a:p>
            <a:pPr eaLnBrk="1" hangingPunct="1"/>
            <a:r>
              <a:rPr lang="en-US" sz="2000">
                <a:cs typeface="Arial" charset="0"/>
              </a:rPr>
              <a:t>                         Q = 5 – 20 mc/h</a:t>
            </a:r>
          </a:p>
          <a:p>
            <a:pPr eaLnBrk="1" hangingPunct="1"/>
            <a:r>
              <a:rPr lang="en-US" sz="2000" b="1">
                <a:cs typeface="Arial" charset="0"/>
              </a:rPr>
              <a:t>Clasa INDUSTRIAL METALIC</a:t>
            </a:r>
          </a:p>
          <a:p>
            <a:pPr eaLnBrk="1" hangingPunct="1"/>
            <a:r>
              <a:rPr lang="en-US" sz="2000">
                <a:cs typeface="Arial" charset="0"/>
              </a:rPr>
              <a:t>                         Q = 20 – </a:t>
            </a:r>
            <a:r>
              <a:rPr lang="en-US" sz="2000" smtClean="0">
                <a:cs typeface="Arial" charset="0"/>
              </a:rPr>
              <a:t>100 </a:t>
            </a:r>
            <a:r>
              <a:rPr lang="en-US" sz="2000">
                <a:cs typeface="Arial" charset="0"/>
              </a:rPr>
              <a:t>mc/h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84213" y="1773238"/>
            <a:ext cx="4175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>
                <a:latin typeface="Arial Black" pitchFamily="34" charset="0"/>
                <a:cs typeface="Arial" charset="0"/>
              </a:rPr>
              <a:t>Echipamente automate pentru purificarea apei</a:t>
            </a:r>
          </a:p>
        </p:txBody>
      </p:sp>
      <p:pic>
        <p:nvPicPr>
          <p:cNvPr id="9" name="Picture 8" descr="Sigla Aqua System Plus - Finalx1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5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igla Aqua System Plus - Finalx1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812800" y="1159960"/>
            <a:ext cx="7924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 smtClean="0">
                <a:latin typeface="Arial Black" pitchFamily="34" charset="0"/>
                <a:cs typeface="Arial" charset="0"/>
              </a:rPr>
              <a:t>DISPOZITIVE DE STERILIZARE UV</a:t>
            </a:r>
            <a:endParaRPr lang="en-US" sz="2000" b="1" dirty="0">
              <a:latin typeface="Arial Black" pitchFamily="34" charset="0"/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42248"/>
            <a:ext cx="1485900" cy="374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065" y="2042248"/>
            <a:ext cx="838200" cy="3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51669" y="2762129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/>
              <a:t>Avantaje</a:t>
            </a:r>
          </a:p>
          <a:p>
            <a:endParaRPr lang="en-US"/>
          </a:p>
          <a:p>
            <a:pPr marL="285750" indent="-285750">
              <a:buFont typeface="Arial" pitchFamily="34" charset="0"/>
              <a:buChar char="•"/>
            </a:pPr>
            <a:r>
              <a:rPr lang="en-US"/>
              <a:t>actiune imediata fara a fi necesar un bazin de reactie ;                                    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/>
              <a:t>dezinfectia nu implica consum de substante chimice 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/>
              <a:t>nu se modifica compozitia chimica a apei 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/>
              <a:t>nu se formeaza compusi chimici periculosi </a:t>
            </a:r>
            <a:r>
              <a:rPr lang="en-US" smtClean="0"/>
              <a:t>;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5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igla Aqua System Plus - Finalx1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12800" y="1044714"/>
            <a:ext cx="792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 smtClean="0">
                <a:latin typeface="Arial Black" pitchFamily="34" charset="0"/>
                <a:cs typeface="Arial" charset="0"/>
              </a:rPr>
              <a:t>SISTEME DE FILTRARE CU CARTUSE FILTRANTE </a:t>
            </a:r>
          </a:p>
          <a:p>
            <a:pPr algn="ctr" eaLnBrk="1" hangingPunct="1"/>
            <a:r>
              <a:rPr lang="en-US" sz="2000" b="1" smtClean="0">
                <a:latin typeface="Arial Black" pitchFamily="34" charset="0"/>
                <a:cs typeface="Arial" charset="0"/>
              </a:rPr>
              <a:t>TIP “PACHET DISCURI”</a:t>
            </a:r>
            <a:endParaRPr lang="en-US" sz="2000" b="1" dirty="0">
              <a:latin typeface="Arial Black" pitchFamily="34" charset="0"/>
              <a:cs typeface="Arial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025308"/>
            <a:ext cx="1949960" cy="170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20" b="100000" l="758" r="98106">
                        <a14:foregroundMark x1="82576" y1="94007" x2="82576" y2="94007"/>
                        <a14:foregroundMark x1="13258" y1="15730" x2="13258" y2="15730"/>
                        <a14:foregroundMark x1="35227" y1="16854" x2="35227" y2="16854"/>
                        <a14:foregroundMark x1="95455" y1="12734" x2="95455" y2="12734"/>
                        <a14:foregroundMark x1="98106" y1="71910" x2="98106" y2="71910"/>
                        <a14:foregroundMark x1="75758" y1="51311" x2="75758" y2="51311"/>
                        <a14:foregroundMark x1="33712" y1="58801" x2="33712" y2="58801"/>
                        <a14:foregroundMark x1="34470" y1="52434" x2="34470" y2="52434"/>
                        <a14:foregroundMark x1="51136" y1="57303" x2="51136" y2="57303"/>
                        <a14:backgroundMark x1="9848" y1="18727" x2="9848" y2="18727"/>
                        <a14:backgroundMark x1="35985" y1="21348" x2="35985" y2="22097"/>
                        <a14:backgroundMark x1="55682" y1="19850" x2="56061" y2="20974"/>
                        <a14:backgroundMark x1="94318" y1="86517" x2="92803" y2="86517"/>
                        <a14:backgroundMark x1="49242" y1="84270" x2="49242" y2="84270"/>
                        <a14:backgroundMark x1="14773" y1="92135" x2="14773" y2="92135"/>
                        <a14:backgroundMark x1="33712" y1="58801" x2="33712" y2="58801"/>
                        <a14:backgroundMark x1="34848" y1="52434" x2="34470" y2="53184"/>
                        <a14:backgroundMark x1="59848" y1="55805" x2="59848" y2="55805"/>
                        <a14:backgroundMark x1="59091" y1="51685" x2="59091" y2="51685"/>
                        <a14:backgroundMark x1="74621" y1="54307" x2="74621" y2="54307"/>
                        <a14:backgroundMark x1="75758" y1="50936" x2="75758" y2="50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1" y="2590464"/>
            <a:ext cx="2426449" cy="245402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2" b="100000" l="2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013" y="4531645"/>
            <a:ext cx="3258936" cy="210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73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599" y="2590464"/>
            <a:ext cx="2057400" cy="245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0" r="899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16300"/>
            <a:ext cx="4416999" cy="67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84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990600"/>
            <a:ext cx="4596614" cy="2819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457200" y="3891677"/>
            <a:ext cx="83058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>
                <a:cs typeface="Arial" charset="0"/>
              </a:rPr>
              <a:t>destinate tratarii apelor din </a:t>
            </a:r>
            <a:r>
              <a:rPr lang="en-US" b="1">
                <a:cs typeface="Arial" charset="0"/>
              </a:rPr>
              <a:t>surse naturale de </a:t>
            </a:r>
            <a:r>
              <a:rPr lang="en-US" b="1" smtClean="0">
                <a:cs typeface="Arial" charset="0"/>
              </a:rPr>
              <a:t>suprafata (rau, lac,…)</a:t>
            </a:r>
            <a:endParaRPr lang="en-US">
              <a:cs typeface="Arial" charset="0"/>
            </a:endParaRPr>
          </a:p>
          <a:p>
            <a:pPr eaLnBrk="1" hangingPunct="1">
              <a:buFontTx/>
              <a:buChar char="•"/>
            </a:pPr>
            <a:endParaRPr lang="en-US"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en-US">
                <a:cs typeface="Arial" charset="0"/>
              </a:rPr>
              <a:t>concepute pentru functionare in regim semi-automat, permitand oprirea/pornirea in functie de cerinta de apa tratata;</a:t>
            </a:r>
          </a:p>
          <a:p>
            <a:pPr eaLnBrk="1" hangingPunct="1">
              <a:buFontTx/>
              <a:buChar char="•"/>
            </a:pPr>
            <a:endParaRPr lang="en-US"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en-US">
                <a:cs typeface="Arial" charset="0"/>
              </a:rPr>
              <a:t>echipamente ideale pentru alimentarea cu apa a unor mici colectivitati (sate, unitati hoteliere, sate de vacanta, cartiere  rezidentiale) si pentru industrie;</a:t>
            </a:r>
          </a:p>
          <a:p>
            <a:pPr eaLnBrk="1" hangingPunct="1">
              <a:buFontTx/>
              <a:buChar char="•"/>
            </a:pPr>
            <a:endParaRPr lang="en-US"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en-US">
                <a:cs typeface="Arial" charset="0"/>
              </a:rPr>
              <a:t>debit apa: 5 mc/h - 200.0 mc/h.</a:t>
            </a: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228600" y="1997869"/>
            <a:ext cx="4038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 smtClean="0">
                <a:latin typeface="Arial Black" pitchFamily="34" charset="0"/>
              </a:rPr>
              <a:t>STATII COMPACTE PENTRU TRATAREA APEI</a:t>
            </a:r>
            <a:endParaRPr lang="en-US" sz="2000" b="1" dirty="0" smtClean="0">
              <a:latin typeface="Arial Black" pitchFamily="34" charset="0"/>
              <a:cs typeface="Arial" charset="0"/>
            </a:endParaRPr>
          </a:p>
          <a:p>
            <a:pPr algn="ctr" eaLnBrk="1" hangingPunct="1"/>
            <a:r>
              <a:rPr lang="en-US" sz="2400" b="1" dirty="0" err="1" smtClean="0">
                <a:latin typeface="Arial Black" pitchFamily="34" charset="0"/>
                <a:cs typeface="Arial" charset="0"/>
              </a:rPr>
              <a:t>SCT</a:t>
            </a:r>
            <a:endParaRPr lang="en-US" sz="2400" dirty="0"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8" descr="Sigla Aqua System Plus - Finalx1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5730" y="3418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3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09600" y="1905000"/>
            <a:ext cx="80772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4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STATII COMPACTE PENTRU CLORINAREA APEI</a:t>
            </a:r>
          </a:p>
          <a:p>
            <a:pPr algn="ctr">
              <a:defRPr/>
            </a:pPr>
            <a:r>
              <a:rPr lang="en-US" sz="4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SCC</a:t>
            </a:r>
            <a:endParaRPr lang="en-US" b="1" dirty="0">
              <a:ln w="10541" cmpd="sng">
                <a:solidFill>
                  <a:schemeClr val="bg1"/>
                </a:solidFill>
                <a:prstDash val="solid"/>
              </a:ln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819400" y="4197409"/>
            <a:ext cx="40965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smtClean="0">
                <a:latin typeface="Arial Black" pitchFamily="34" charset="0"/>
              </a:rPr>
              <a:t>DEZINFECTIA APEI</a:t>
            </a:r>
            <a:endParaRPr lang="en-US" sz="2800" dirty="0">
              <a:latin typeface="Arial Black" pitchFamily="34" charset="0"/>
              <a:cs typeface="Arial" charset="0"/>
            </a:endParaRPr>
          </a:p>
        </p:txBody>
      </p:sp>
      <p:pic>
        <p:nvPicPr>
          <p:cNvPr id="6" name="Picture 5" descr="Sigla Aqua System Plus - Finalx1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7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4349245"/>
              </p:ext>
            </p:extLst>
          </p:nvPr>
        </p:nvGraphicFramePr>
        <p:xfrm>
          <a:off x="572055" y="2438400"/>
          <a:ext cx="4241245" cy="3192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" name="CorelDRAW" r:id="rId3" imgW="2313360" imgH="1741680" progId="CorelDRAW.Graphic.13">
                  <p:embed/>
                </p:oleObj>
              </mc:Choice>
              <mc:Fallback>
                <p:oleObj name="CorelDRAW" r:id="rId3" imgW="2313360" imgH="1741680" progId="CorelDRAW.Graphic.13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055" y="2438400"/>
                        <a:ext cx="4241245" cy="31929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838200" y="1216967"/>
            <a:ext cx="7924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smtClean="0">
                <a:latin typeface="Arial Black" pitchFamily="34" charset="0"/>
                <a:cs typeface="Arial" charset="0"/>
              </a:rPr>
              <a:t>STATII COMPACTE PENTRU CLORINAREA APEI </a:t>
            </a:r>
            <a:r>
              <a:rPr lang="it-IT" sz="2000" b="1" smtClean="0">
                <a:latin typeface="Arial Black" pitchFamily="34" charset="0"/>
                <a:cs typeface="Arial" charset="0"/>
              </a:rPr>
              <a:t>- </a:t>
            </a:r>
            <a:r>
              <a:rPr lang="it-IT" sz="2000" b="1" dirty="0" smtClean="0">
                <a:latin typeface="Arial Black" pitchFamily="34" charset="0"/>
                <a:cs typeface="Arial" charset="0"/>
              </a:rPr>
              <a:t>SCC</a:t>
            </a:r>
            <a:endParaRPr lang="en-US" sz="2000" dirty="0"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8" descr="IMG_01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38800" y="2133600"/>
            <a:ext cx="2971800" cy="396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Sigla Aqua System Plus - Finalx1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2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838200" y="1216967"/>
            <a:ext cx="7924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smtClean="0">
                <a:latin typeface="Arial Black" pitchFamily="34" charset="0"/>
                <a:cs typeface="Arial" charset="0"/>
              </a:rPr>
              <a:t>STATII COMPACTE PENTRU CLORINAREA APEI </a:t>
            </a:r>
            <a:r>
              <a:rPr lang="it-IT" sz="2000" b="1" smtClean="0">
                <a:latin typeface="Arial Black" pitchFamily="34" charset="0"/>
                <a:cs typeface="Arial" charset="0"/>
              </a:rPr>
              <a:t>- </a:t>
            </a:r>
            <a:r>
              <a:rPr lang="it-IT" sz="2000" b="1" dirty="0" smtClean="0">
                <a:latin typeface="Arial Black" pitchFamily="34" charset="0"/>
                <a:cs typeface="Arial" charset="0"/>
              </a:rPr>
              <a:t>SCC</a:t>
            </a:r>
            <a:endParaRPr lang="en-US" sz="2000" dirty="0">
              <a:latin typeface="Arial Black" pitchFamily="34" charset="0"/>
              <a:cs typeface="Arial" charset="0"/>
            </a:endParaRPr>
          </a:p>
        </p:txBody>
      </p:sp>
      <p:pic>
        <p:nvPicPr>
          <p:cNvPr id="3074" name="Picture 2" descr="E:\Project\Poze SCT-uri 3D\7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50" y="1752600"/>
            <a:ext cx="8359158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1752600" y="2667000"/>
            <a:ext cx="609600" cy="38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4170" y="2857500"/>
            <a:ext cx="1066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smtClean="0"/>
              <a:t>Detector de clor in aer</a:t>
            </a:r>
            <a:endParaRPr lang="en-US" sz="105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905000" y="3771900"/>
            <a:ext cx="1300038" cy="495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8200" y="4059451"/>
            <a:ext cx="1066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smtClean="0"/>
              <a:t>Butelie de clor</a:t>
            </a:r>
            <a:endParaRPr lang="en-US" sz="1050"/>
          </a:p>
        </p:txBody>
      </p:sp>
      <p:sp>
        <p:nvSpPr>
          <p:cNvPr id="13" name="TextBox 12"/>
          <p:cNvSpPr txBox="1"/>
          <p:nvPr/>
        </p:nvSpPr>
        <p:spPr>
          <a:xfrm>
            <a:off x="6553200" y="2362200"/>
            <a:ext cx="1066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smtClean="0"/>
              <a:t>Analizator de clor</a:t>
            </a:r>
            <a:endParaRPr lang="en-US" sz="105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724400" y="3581400"/>
            <a:ext cx="1828800" cy="7964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00800" y="3272998"/>
            <a:ext cx="1066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smtClean="0"/>
              <a:t>Pompa booster</a:t>
            </a:r>
            <a:endParaRPr lang="en-US" sz="1050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5715000" y="2667000"/>
            <a:ext cx="990600" cy="508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953000" y="2047813"/>
            <a:ext cx="1943100" cy="4667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896100" y="1865708"/>
            <a:ext cx="8001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smtClean="0"/>
              <a:t>Rotametru</a:t>
            </a:r>
            <a:endParaRPr lang="en-US" sz="1050"/>
          </a:p>
        </p:txBody>
      </p:sp>
      <p:sp>
        <p:nvSpPr>
          <p:cNvPr id="25" name="TextBox 24"/>
          <p:cNvSpPr txBox="1"/>
          <p:nvPr/>
        </p:nvSpPr>
        <p:spPr>
          <a:xfrm>
            <a:off x="3288282" y="1769705"/>
            <a:ext cx="8001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smtClean="0"/>
              <a:t>Servovalva</a:t>
            </a:r>
            <a:endParaRPr lang="en-US" sz="1050"/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3962400" y="1992666"/>
            <a:ext cx="671066" cy="5885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47750" y="1793897"/>
            <a:ext cx="8001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smtClean="0"/>
              <a:t>Comutator automat</a:t>
            </a:r>
            <a:endParaRPr lang="en-US" sz="1050"/>
          </a:p>
        </p:txBody>
      </p:sp>
      <p:cxnSp>
        <p:nvCxnSpPr>
          <p:cNvPr id="30" name="Straight Connector 29"/>
          <p:cNvCxnSpPr>
            <a:endCxn id="29" idx="3"/>
          </p:cNvCxnSpPr>
          <p:nvPr/>
        </p:nvCxnSpPr>
        <p:spPr>
          <a:xfrm flipH="1" flipV="1">
            <a:off x="1847850" y="2001646"/>
            <a:ext cx="1581150" cy="5795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Sigla Aqua System Plus - Finalx1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2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838200" y="1221144"/>
            <a:ext cx="7924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smtClean="0">
                <a:latin typeface="Arial Black" pitchFamily="34" charset="0"/>
                <a:cs typeface="Arial" charset="0"/>
              </a:rPr>
              <a:t>STATII COMPACTE PENTRU CLORINAREA APEI </a:t>
            </a:r>
            <a:r>
              <a:rPr lang="it-IT" sz="2000" b="1" smtClean="0">
                <a:latin typeface="Arial Black" pitchFamily="34" charset="0"/>
                <a:cs typeface="Arial" charset="0"/>
              </a:rPr>
              <a:t>- </a:t>
            </a:r>
            <a:r>
              <a:rPr lang="it-IT" sz="2000" b="1" dirty="0" smtClean="0">
                <a:latin typeface="Arial Black" pitchFamily="34" charset="0"/>
                <a:cs typeface="Arial" charset="0"/>
              </a:rPr>
              <a:t>SCC</a:t>
            </a:r>
            <a:endParaRPr lang="en-US" sz="2000" dirty="0">
              <a:latin typeface="Arial Black" pitchFamily="34" charset="0"/>
              <a:cs typeface="Arial" charset="0"/>
            </a:endParaRPr>
          </a:p>
        </p:txBody>
      </p:sp>
      <p:pic>
        <p:nvPicPr>
          <p:cNvPr id="3074" name="Picture 2" descr="D:\Pictures\2013.03.13 - Lupeni (sistem clorinare)\IMG_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27200"/>
            <a:ext cx="62484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igla Aqua System Plus - Finalx1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838200" y="1221144"/>
            <a:ext cx="7924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smtClean="0">
                <a:latin typeface="Arial Black" pitchFamily="34" charset="0"/>
                <a:cs typeface="Arial" charset="0"/>
              </a:rPr>
              <a:t>STATII COMPACTE PENTRU CLORINAREA APEI </a:t>
            </a:r>
            <a:r>
              <a:rPr lang="it-IT" sz="2000" b="1" smtClean="0">
                <a:latin typeface="Arial Black" pitchFamily="34" charset="0"/>
                <a:cs typeface="Arial" charset="0"/>
              </a:rPr>
              <a:t>- </a:t>
            </a:r>
            <a:r>
              <a:rPr lang="it-IT" sz="2000" b="1" dirty="0" smtClean="0">
                <a:latin typeface="Arial Black" pitchFamily="34" charset="0"/>
                <a:cs typeface="Arial" charset="0"/>
              </a:rPr>
              <a:t>SCC</a:t>
            </a:r>
            <a:endParaRPr lang="en-US" sz="2000" dirty="0">
              <a:latin typeface="Arial Black" pitchFamily="34" charset="0"/>
              <a:cs typeface="Arial" charset="0"/>
            </a:endParaRPr>
          </a:p>
        </p:txBody>
      </p:sp>
      <p:pic>
        <p:nvPicPr>
          <p:cNvPr id="4098" name="Picture 2" descr="D:\Pictures\2012.08.09 - Goicea\IMG_18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6098672" cy="457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igla Aqua System Plus - Finalx1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1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838200" y="1221144"/>
            <a:ext cx="7924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smtClean="0">
                <a:latin typeface="Arial Black" pitchFamily="34" charset="0"/>
                <a:cs typeface="Arial" charset="0"/>
              </a:rPr>
              <a:t>STATII COMPACTE PENTRU CLORINAREA APEI </a:t>
            </a:r>
            <a:r>
              <a:rPr lang="it-IT" sz="2000" b="1" smtClean="0">
                <a:latin typeface="Arial Black" pitchFamily="34" charset="0"/>
                <a:cs typeface="Arial" charset="0"/>
              </a:rPr>
              <a:t>- </a:t>
            </a:r>
            <a:r>
              <a:rPr lang="it-IT" sz="2000" b="1" dirty="0" smtClean="0">
                <a:latin typeface="Arial Black" pitchFamily="34" charset="0"/>
                <a:cs typeface="Arial" charset="0"/>
              </a:rPr>
              <a:t>SCC</a:t>
            </a:r>
            <a:endParaRPr lang="en-US" sz="2000" dirty="0">
              <a:latin typeface="Arial Black" pitchFamily="34" charset="0"/>
              <a:cs typeface="Arial" charset="0"/>
            </a:endParaRPr>
          </a:p>
        </p:txBody>
      </p:sp>
      <p:pic>
        <p:nvPicPr>
          <p:cNvPr id="5122" name="Picture 2" descr="E:\Bogdan Nistor\Pictures\PDF+UK+Tekna+EVO+Series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411" y="2953148"/>
            <a:ext cx="150032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38400"/>
            <a:ext cx="2299502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65329"/>
            <a:ext cx="1898589" cy="256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287354" y="5884928"/>
            <a:ext cx="70264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smtClean="0">
                <a:latin typeface="Arial Black" pitchFamily="34" charset="0"/>
                <a:cs typeface="Arial" charset="0"/>
              </a:rPr>
              <a:t>POMPE DOZATOARE DE HIPOCLORIT DE SODIU</a:t>
            </a:r>
            <a:endParaRPr lang="en-US" sz="2000" dirty="0">
              <a:latin typeface="Arial Black" pitchFamily="34" charset="0"/>
              <a:cs typeface="Arial" charset="0"/>
            </a:endParaRPr>
          </a:p>
        </p:txBody>
      </p:sp>
      <p:pic>
        <p:nvPicPr>
          <p:cNvPr id="8" name="Picture 7" descr="Sigla Aqua System Plus - Finalx13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8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609600" y="2436467"/>
            <a:ext cx="80772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4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SOLUTII COMPLETE PENTRU EPURAREA APELOR UZATE MENAJERE</a:t>
            </a:r>
            <a:endParaRPr lang="en-US" b="1" dirty="0">
              <a:ln w="10541" cmpd="sng">
                <a:solidFill>
                  <a:schemeClr val="bg1"/>
                </a:solidFill>
                <a:prstDash val="solid"/>
              </a:ln>
            </a:endParaRPr>
          </a:p>
        </p:txBody>
      </p:sp>
      <p:pic>
        <p:nvPicPr>
          <p:cNvPr id="4" name="Picture 3" descr="Sigla Aqua System Plus - Finalx1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1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428964"/>
            <a:ext cx="6705600" cy="4014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62000" y="1120914"/>
            <a:ext cx="8115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>
                <a:latin typeface="Arial Black" pitchFamily="34" charset="0"/>
              </a:rPr>
              <a:t>STATII DE TRATARE A APELOR UZATE </a:t>
            </a:r>
          </a:p>
          <a:p>
            <a:r>
              <a:rPr lang="en-US" sz="2000" b="1">
                <a:latin typeface="Arial Black" pitchFamily="34" charset="0"/>
              </a:rPr>
              <a:t>                                             MENAJERE SI INDUSTRIALE</a:t>
            </a:r>
            <a:endParaRPr lang="en-US" sz="2000" b="1">
              <a:latin typeface="Arial Black" pitchFamily="34" charset="0"/>
              <a:cs typeface="Arial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46112" y="1828800"/>
            <a:ext cx="38893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b="1" dirty="0" err="1"/>
              <a:t>Statii</a:t>
            </a:r>
            <a:r>
              <a:rPr lang="en-US" b="1" dirty="0"/>
              <a:t> de </a:t>
            </a:r>
            <a:r>
              <a:rPr lang="en-US" b="1" dirty="0" err="1"/>
              <a:t>epurare</a:t>
            </a:r>
            <a:r>
              <a:rPr lang="en-US" b="1" dirty="0"/>
              <a:t> tip SBR</a:t>
            </a:r>
          </a:p>
          <a:p>
            <a:pPr marL="342900" indent="-342900">
              <a:buFontTx/>
              <a:buAutoNum type="arabicPeriod"/>
            </a:pPr>
            <a:r>
              <a:rPr lang="en-US" b="1" dirty="0" err="1"/>
              <a:t>Statii</a:t>
            </a:r>
            <a:r>
              <a:rPr lang="en-US" b="1" dirty="0"/>
              <a:t> de </a:t>
            </a:r>
            <a:r>
              <a:rPr lang="en-US" b="1" dirty="0" err="1"/>
              <a:t>epurare</a:t>
            </a:r>
            <a:r>
              <a:rPr lang="en-US" b="1" dirty="0"/>
              <a:t> </a:t>
            </a:r>
            <a:r>
              <a:rPr lang="en-US" b="1"/>
              <a:t>tip </a:t>
            </a:r>
            <a:r>
              <a:rPr lang="en-US" b="1" smtClean="0"/>
              <a:t>MBBR</a:t>
            </a:r>
            <a:r>
              <a:rPr lang="en-US" b="1" dirty="0"/>
              <a:t>;</a:t>
            </a:r>
          </a:p>
          <a:p>
            <a:pPr marL="342900" indent="-342900">
              <a:buFontTx/>
              <a:buAutoNum type="arabicPeriod"/>
            </a:pPr>
            <a:r>
              <a:rPr lang="en-US" b="1" dirty="0" err="1"/>
              <a:t>Statii</a:t>
            </a:r>
            <a:r>
              <a:rPr lang="en-US" b="1" dirty="0"/>
              <a:t> de </a:t>
            </a:r>
            <a:r>
              <a:rPr lang="en-US" b="1" dirty="0" err="1"/>
              <a:t>epurare</a:t>
            </a:r>
            <a:r>
              <a:rPr lang="en-US" b="1" dirty="0"/>
              <a:t> tip MBR;</a:t>
            </a:r>
          </a:p>
          <a:p>
            <a:pPr marL="342900" indent="-342900">
              <a:buFontTx/>
              <a:buAutoNum type="arabicPeriod"/>
            </a:pPr>
            <a:r>
              <a:rPr lang="en-US" b="1" dirty="0" err="1"/>
              <a:t>Statii</a:t>
            </a:r>
            <a:r>
              <a:rPr lang="en-US" b="1" dirty="0"/>
              <a:t> de </a:t>
            </a:r>
            <a:r>
              <a:rPr lang="en-US" b="1" dirty="0" err="1"/>
              <a:t>epurare</a:t>
            </a:r>
            <a:r>
              <a:rPr lang="en-US" b="1" dirty="0"/>
              <a:t> cu flux </a:t>
            </a:r>
            <a:r>
              <a:rPr lang="en-US" b="1" dirty="0" err="1" smtClean="0"/>
              <a:t>continuu</a:t>
            </a:r>
            <a:r>
              <a:rPr lang="en-US" b="1" dirty="0" smtClean="0"/>
              <a:t>;</a:t>
            </a:r>
            <a:r>
              <a:rPr lang="en-US" sz="1600" dirty="0">
                <a:latin typeface="Calibri" pitchFamily="34" charset="0"/>
              </a:rPr>
              <a:t>	</a:t>
            </a:r>
            <a:endParaRPr lang="en-US" sz="1600" dirty="0">
              <a:latin typeface="Calibri" pitchFamily="34" charset="0"/>
              <a:cs typeface="Arial" charset="0"/>
            </a:endParaRPr>
          </a:p>
        </p:txBody>
      </p:sp>
      <p:pic>
        <p:nvPicPr>
          <p:cNvPr id="9" name="Picture 8" descr="Sigla Aqua System Plus - Finalx1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7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br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2057400"/>
            <a:ext cx="8109333" cy="4186428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905000" y="1188350"/>
            <a:ext cx="60301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smtClean="0">
                <a:latin typeface="Arial Black" pitchFamily="34" charset="0"/>
              </a:rPr>
              <a:t>STATIE COMPACTA DE EPURARE – SBR</a:t>
            </a:r>
          </a:p>
          <a:p>
            <a:pPr algn="ctr"/>
            <a:r>
              <a:rPr lang="en-US" sz="2000" b="1">
                <a:latin typeface="Calibri" pitchFamily="34" charset="0"/>
              </a:rPr>
              <a:t>120 mc/zi  -- 2000 mc/zi</a:t>
            </a:r>
            <a:endParaRPr lang="en-US" sz="2000" b="1" dirty="0">
              <a:latin typeface="Arial Black" pitchFamily="34" charset="0"/>
            </a:endParaRPr>
          </a:p>
        </p:txBody>
      </p:sp>
      <p:pic>
        <p:nvPicPr>
          <p:cNvPr id="5" name="Picture 4" descr="Sigla Aqua System Plus - Finalx1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905000" y="1188350"/>
            <a:ext cx="60301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smtClean="0">
                <a:latin typeface="Arial Black" pitchFamily="34" charset="0"/>
              </a:rPr>
              <a:t>STATIE COMPACTA DE EPURARE – SBR</a:t>
            </a:r>
          </a:p>
          <a:p>
            <a:pPr algn="ctr"/>
            <a:r>
              <a:rPr lang="en-US" sz="2000" b="1">
                <a:latin typeface="Calibri" pitchFamily="34" charset="0"/>
              </a:rPr>
              <a:t>120 mc/zi  -- 2000 mc/zi</a:t>
            </a:r>
            <a:endParaRPr lang="en-US" sz="2000" b="1" dirty="0">
              <a:latin typeface="Arial Black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947036"/>
            <a:ext cx="6096000" cy="4572000"/>
          </a:xfrm>
          <a:prstGeom prst="rect">
            <a:avLst/>
          </a:prstGeom>
        </p:spPr>
      </p:pic>
      <p:pic>
        <p:nvPicPr>
          <p:cNvPr id="5" name="Picture 4" descr="Sigla Aqua System Plus - Finalx1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1396621"/>
            <a:ext cx="7086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/>
              <a:t> </a:t>
            </a:r>
            <a:r>
              <a:rPr lang="en-US" sz="2400" b="1" smtClean="0">
                <a:cs typeface="Arial" charset="0"/>
              </a:rPr>
              <a:t>STATIE COMPACTA PENTRU TRATAREA APEI - </a:t>
            </a:r>
            <a:r>
              <a:rPr lang="en-US" sz="2400" b="1" dirty="0" err="1" smtClean="0">
                <a:cs typeface="Arial" charset="0"/>
              </a:rPr>
              <a:t>SCT25</a:t>
            </a:r>
            <a:endParaRPr lang="en-US" sz="2400" dirty="0">
              <a:cs typeface="Arial" charset="0"/>
            </a:endParaRPr>
          </a:p>
        </p:txBody>
      </p:sp>
      <p:pic>
        <p:nvPicPr>
          <p:cNvPr id="3" name="Picture 2" descr="sct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9" y="2206752"/>
            <a:ext cx="8676245" cy="3736848"/>
          </a:xfrm>
          <a:prstGeom prst="rect">
            <a:avLst/>
          </a:prstGeom>
        </p:spPr>
      </p:pic>
      <p:pic>
        <p:nvPicPr>
          <p:cNvPr id="7" name="Picture 6" descr="Sigla Aqua System Plus - Finalx1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5730" y="341889"/>
            <a:ext cx="2038670" cy="7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6"/>
          <p:cNvSpPr>
            <a:spLocks noChangeAspect="1" noChangeArrowheads="1" noTextEdit="1"/>
          </p:cNvSpPr>
          <p:nvPr/>
        </p:nvSpPr>
        <p:spPr bwMode="auto">
          <a:xfrm>
            <a:off x="1914525" y="2827338"/>
            <a:ext cx="5316538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84" y="2667000"/>
            <a:ext cx="5080000" cy="381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394" y="1683602"/>
            <a:ext cx="4368006" cy="3276005"/>
          </a:xfrm>
          <a:prstGeom prst="round2DiagRect">
            <a:avLst>
              <a:gd name="adj1" fmla="val 1625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52600" y="1112150"/>
            <a:ext cx="60301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smtClean="0">
                <a:latin typeface="Arial Black" pitchFamily="34" charset="0"/>
              </a:rPr>
              <a:t>STATIE COMPACTA DE EPURARE - </a:t>
            </a:r>
            <a:r>
              <a:rPr lang="en-US" sz="2000" b="1" dirty="0" err="1" smtClean="0">
                <a:latin typeface="Arial Black" pitchFamily="34" charset="0"/>
              </a:rPr>
              <a:t>SBR</a:t>
            </a:r>
            <a:endParaRPr lang="en-US" sz="2000" b="1" dirty="0">
              <a:latin typeface="Arial Black" pitchFamily="34" charset="0"/>
            </a:endParaRPr>
          </a:p>
        </p:txBody>
      </p:sp>
      <p:pic>
        <p:nvPicPr>
          <p:cNvPr id="7" name="Picture 6" descr="Sigla Aqua System Plus - Finalx1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3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6"/>
          <p:cNvSpPr>
            <a:spLocks noChangeAspect="1" noChangeArrowheads="1" noTextEdit="1"/>
          </p:cNvSpPr>
          <p:nvPr/>
        </p:nvSpPr>
        <p:spPr bwMode="auto">
          <a:xfrm>
            <a:off x="1914525" y="2827338"/>
            <a:ext cx="5316538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38400"/>
            <a:ext cx="5410200" cy="405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0" y="1724025"/>
            <a:ext cx="3657600" cy="2743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739900" y="1113110"/>
            <a:ext cx="60301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smtClean="0">
                <a:latin typeface="Arial Black" pitchFamily="34" charset="0"/>
              </a:rPr>
              <a:t>STATIE COMPACTA DE EPURARE - </a:t>
            </a:r>
            <a:r>
              <a:rPr lang="en-US" sz="2000" b="1" dirty="0" err="1" smtClean="0">
                <a:latin typeface="Arial Black" pitchFamily="34" charset="0"/>
              </a:rPr>
              <a:t>SBR</a:t>
            </a:r>
            <a:endParaRPr lang="en-US" sz="2000" b="1" dirty="0">
              <a:latin typeface="Arial Black" pitchFamily="34" charset="0"/>
            </a:endParaRPr>
          </a:p>
        </p:txBody>
      </p:sp>
      <p:pic>
        <p:nvPicPr>
          <p:cNvPr id="8" name="Picture 7" descr="Sigla Aqua System Plus - Finalx1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7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2438400"/>
            <a:ext cx="7924800" cy="292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633149" y="1120914"/>
            <a:ext cx="60301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smtClean="0">
                <a:latin typeface="Arial Black" pitchFamily="34" charset="0"/>
              </a:rPr>
              <a:t>STATIE COMPACTA DE EPURARE – MBBR</a:t>
            </a:r>
          </a:p>
          <a:p>
            <a:pPr algn="ctr"/>
            <a:r>
              <a:rPr lang="en-US" sz="2000" b="1" smtClean="0">
                <a:latin typeface="Calibri" pitchFamily="34" charset="0"/>
              </a:rPr>
              <a:t>150 </a:t>
            </a:r>
            <a:r>
              <a:rPr lang="en-US" sz="2000" b="1">
                <a:latin typeface="Calibri" pitchFamily="34" charset="0"/>
              </a:rPr>
              <a:t>mc/zi  -- </a:t>
            </a:r>
            <a:r>
              <a:rPr lang="en-US" sz="2000" b="1" smtClean="0">
                <a:latin typeface="Calibri" pitchFamily="34" charset="0"/>
              </a:rPr>
              <a:t>1600 mc/zi</a:t>
            </a:r>
            <a:endParaRPr lang="en-US" sz="2000" b="1">
              <a:latin typeface="Arial Black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295400" y="5082370"/>
            <a:ext cx="990600" cy="8890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88950" y="5957815"/>
            <a:ext cx="16129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Suflanta proces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81600" y="5791200"/>
            <a:ext cx="1143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Aeratoare</a:t>
            </a: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4381499" y="5042848"/>
            <a:ext cx="800101" cy="9388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37310" y="5791200"/>
            <a:ext cx="1143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Mixer</a:t>
            </a:r>
            <a:endParaRPr lang="en-US"/>
          </a:p>
        </p:txBody>
      </p:sp>
      <p:cxnSp>
        <p:nvCxnSpPr>
          <p:cNvPr id="12" name="Straight Connector 11"/>
          <p:cNvCxnSpPr>
            <a:endCxn id="11" idx="0"/>
          </p:cNvCxnSpPr>
          <p:nvPr/>
        </p:nvCxnSpPr>
        <p:spPr>
          <a:xfrm flipH="1">
            <a:off x="7108810" y="4524518"/>
            <a:ext cx="571500" cy="12666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819400" y="5005174"/>
            <a:ext cx="457200" cy="10795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470150" y="6084768"/>
            <a:ext cx="16129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Pompa namol</a:t>
            </a:r>
            <a:endParaRPr lang="en-US"/>
          </a:p>
        </p:txBody>
      </p:sp>
      <p:cxnSp>
        <p:nvCxnSpPr>
          <p:cNvPr id="20" name="Straight Connector 19"/>
          <p:cNvCxnSpPr>
            <a:endCxn id="22" idx="2"/>
          </p:cNvCxnSpPr>
          <p:nvPr/>
        </p:nvCxnSpPr>
        <p:spPr>
          <a:xfrm flipH="1" flipV="1">
            <a:off x="829670" y="2473309"/>
            <a:ext cx="364130" cy="9824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94670" y="1826978"/>
            <a:ext cx="127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Zona</a:t>
            </a:r>
          </a:p>
          <a:p>
            <a:r>
              <a:rPr lang="en-US" smtClean="0"/>
              <a:t>acumulare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478413" y="1965477"/>
            <a:ext cx="2100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Zona decantare</a:t>
            </a:r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flipH="1" flipV="1">
            <a:off x="2455270" y="2334809"/>
            <a:ext cx="364130" cy="9824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429000" y="1965477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Zona degaradare aeroba</a:t>
            </a:r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 flipH="1" flipV="1">
            <a:off x="5181600" y="2334809"/>
            <a:ext cx="364130" cy="9824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172200" y="1965477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Zona degaradare anaeroba</a:t>
            </a:r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7394560" y="2313202"/>
            <a:ext cx="606440" cy="11425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Sigla Aqua System Plus - Finalx1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633149" y="1295400"/>
            <a:ext cx="60301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 Black" pitchFamily="34" charset="0"/>
              </a:rPr>
              <a:t>STATIE COMPACTA DE EPURARE – MBBR</a:t>
            </a:r>
          </a:p>
          <a:p>
            <a:pPr algn="ctr"/>
            <a:r>
              <a:rPr lang="en-US" sz="2000" b="1" dirty="0" smtClean="0">
                <a:latin typeface="Calibri" pitchFamily="34" charset="0"/>
              </a:rPr>
              <a:t>150 </a:t>
            </a:r>
            <a:r>
              <a:rPr lang="en-US" sz="2000" b="1" dirty="0">
                <a:latin typeface="Calibri" pitchFamily="34" charset="0"/>
              </a:rPr>
              <a:t>mc/</a:t>
            </a:r>
            <a:r>
              <a:rPr lang="en-US" sz="2000" b="1" dirty="0" err="1">
                <a:latin typeface="Calibri" pitchFamily="34" charset="0"/>
              </a:rPr>
              <a:t>zi</a:t>
            </a:r>
            <a:r>
              <a:rPr lang="en-US" sz="2000" b="1" dirty="0">
                <a:latin typeface="Calibri" pitchFamily="34" charset="0"/>
              </a:rPr>
              <a:t>  -- </a:t>
            </a:r>
            <a:r>
              <a:rPr lang="en-US" sz="2000" b="1" dirty="0" smtClean="0">
                <a:latin typeface="Calibri" pitchFamily="34" charset="0"/>
              </a:rPr>
              <a:t>1600 mc/</a:t>
            </a:r>
            <a:r>
              <a:rPr lang="en-US" sz="2000" b="1" dirty="0" err="1" smtClean="0">
                <a:latin typeface="Calibri" pitchFamily="34" charset="0"/>
              </a:rPr>
              <a:t>zi</a:t>
            </a:r>
            <a:endParaRPr lang="en-US" sz="2000" b="1" dirty="0"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97540"/>
            <a:ext cx="5149755" cy="28967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45" y="2209800"/>
            <a:ext cx="2286000" cy="4064000"/>
          </a:xfrm>
          <a:prstGeom prst="rect">
            <a:avLst/>
          </a:prstGeom>
        </p:spPr>
      </p:pic>
      <p:pic>
        <p:nvPicPr>
          <p:cNvPr id="6" name="Picture 5" descr="Sigla Aqua System Plus - Finalx1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928" y="216476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68203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igla Aqua System Plus - Finalx1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928" y="216476"/>
            <a:ext cx="2038670" cy="7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67" y="1066800"/>
            <a:ext cx="5562600" cy="3337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581400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8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633149" y="1120914"/>
            <a:ext cx="60301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smtClean="0">
                <a:latin typeface="Arial Black" pitchFamily="34" charset="0"/>
              </a:rPr>
              <a:t>STATIE COMPACTA DE EPURARE – MBBR</a:t>
            </a:r>
          </a:p>
          <a:p>
            <a:pPr algn="ctr"/>
            <a:r>
              <a:rPr lang="en-US" sz="2000" b="1" smtClean="0">
                <a:latin typeface="Calibri" pitchFamily="34" charset="0"/>
              </a:rPr>
              <a:t>150 </a:t>
            </a:r>
            <a:r>
              <a:rPr lang="en-US" sz="2000" b="1">
                <a:latin typeface="Calibri" pitchFamily="34" charset="0"/>
              </a:rPr>
              <a:t>mc/zi  -- </a:t>
            </a:r>
            <a:r>
              <a:rPr lang="en-US" sz="2000" b="1" smtClean="0">
                <a:latin typeface="Calibri" pitchFamily="34" charset="0"/>
              </a:rPr>
              <a:t>1600 mc/zi</a:t>
            </a:r>
            <a:endParaRPr lang="en-US" sz="2000" b="1">
              <a:latin typeface="Arial Black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19" y="1981200"/>
            <a:ext cx="4762500" cy="3571875"/>
          </a:xfrm>
          <a:prstGeom prst="rect">
            <a:avLst/>
          </a:prstGeom>
          <a:effectLst>
            <a:glow rad="190500">
              <a:schemeClr val="accent1">
                <a:alpha val="40000"/>
              </a:schemeClr>
            </a:glo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3625399"/>
            <a:ext cx="4876800" cy="2809306"/>
          </a:xfrm>
          <a:prstGeom prst="rect">
            <a:avLst/>
          </a:prstGeom>
          <a:effectLst>
            <a:glow rad="190500">
              <a:schemeClr val="accent1">
                <a:alpha val="40000"/>
              </a:schemeClr>
            </a:glow>
            <a:outerShdw blurRad="165100" algn="ctr" rotWithShape="0">
              <a:schemeClr val="tx1">
                <a:alpha val="64000"/>
              </a:schemeClr>
            </a:outerShdw>
          </a:effectLst>
        </p:spPr>
      </p:pic>
      <p:pic>
        <p:nvPicPr>
          <p:cNvPr id="6" name="Picture 5" descr="Sigla Aqua System Plus - Finalx1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928" y="216476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95444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997" y="1075899"/>
            <a:ext cx="5105721" cy="3048000"/>
          </a:xfrm>
          <a:prstGeom prst="rect">
            <a:avLst/>
          </a:prstGeom>
          <a:effectLst>
            <a:outerShdw blurRad="317500" dist="38100" dir="4920000" sx="103000" sy="103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3644900"/>
            <a:ext cx="5029200" cy="2995984"/>
          </a:xfrm>
          <a:prstGeom prst="rect">
            <a:avLst/>
          </a:prstGeom>
          <a:effectLst>
            <a:outerShdw blurRad="114300" dist="38100" dir="48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57200" y="1752600"/>
            <a:ext cx="30150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smtClean="0">
                <a:latin typeface="Arial Black" pitchFamily="34" charset="0"/>
              </a:rPr>
              <a:t>STATIE COMPACTA</a:t>
            </a:r>
          </a:p>
          <a:p>
            <a:pPr algn="ctr"/>
            <a:r>
              <a:rPr lang="en-US" sz="2000" b="1" smtClean="0">
                <a:latin typeface="Arial Black" pitchFamily="34" charset="0"/>
              </a:rPr>
              <a:t>DE EPURARE</a:t>
            </a:r>
          </a:p>
          <a:p>
            <a:pPr algn="ctr"/>
            <a:r>
              <a:rPr lang="en-US" sz="2000" b="1" smtClean="0">
                <a:latin typeface="Arial Black" pitchFamily="34" charset="0"/>
              </a:rPr>
              <a:t>MBBR</a:t>
            </a:r>
          </a:p>
        </p:txBody>
      </p:sp>
      <p:pic>
        <p:nvPicPr>
          <p:cNvPr id="8" name="Picture 7" descr="Sigla Aqua System Plus - Finalx1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97048" y="5410200"/>
            <a:ext cx="2038670" cy="720000"/>
          </a:xfrm>
          <a:prstGeom prst="rect">
            <a:avLst/>
          </a:prstGeom>
        </p:spPr>
      </p:pic>
      <p:pic>
        <p:nvPicPr>
          <p:cNvPr id="11" name="Picture 10" descr="Sigla Aqua System Plus - Finalx1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928" y="216476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9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1295400"/>
            <a:ext cx="5372341" cy="3200400"/>
          </a:xfrm>
          <a:prstGeom prst="rect">
            <a:avLst/>
          </a:prstGeom>
          <a:effectLst>
            <a:outerShdw blurRad="152400" dist="50800" dir="5400000" sx="103000" sy="103000" algn="ctr" rotWithShape="0">
              <a:schemeClr val="tx1">
                <a:lumMod val="65000"/>
                <a:lumOff val="35000"/>
                <a:alpha val="72000"/>
              </a:scheme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569" y="3136900"/>
            <a:ext cx="5562600" cy="3344557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165100" dist="50800" dir="4920000" sx="102000" sy="102000" algn="ctr" rotWithShape="0">
              <a:schemeClr val="tx1">
                <a:lumMod val="85000"/>
                <a:lumOff val="15000"/>
                <a:alpha val="79000"/>
              </a:schemeClr>
            </a:outerShdw>
          </a:effec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905500" y="1301976"/>
            <a:ext cx="291476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smtClean="0">
                <a:latin typeface="Arial Black" pitchFamily="34" charset="0"/>
              </a:rPr>
              <a:t>STATIE COMPACTA</a:t>
            </a:r>
          </a:p>
          <a:p>
            <a:pPr algn="ctr"/>
            <a:r>
              <a:rPr lang="en-US" sz="2000" b="1" smtClean="0">
                <a:latin typeface="Arial Black" pitchFamily="34" charset="0"/>
              </a:rPr>
              <a:t>DE EPURARE</a:t>
            </a:r>
          </a:p>
          <a:p>
            <a:pPr algn="ctr"/>
            <a:r>
              <a:rPr lang="en-US" sz="2000" b="1" smtClean="0">
                <a:latin typeface="Arial Black" pitchFamily="34" charset="0"/>
              </a:rPr>
              <a:t>MBBR</a:t>
            </a:r>
          </a:p>
        </p:txBody>
      </p:sp>
      <p:pic>
        <p:nvPicPr>
          <p:cNvPr id="9" name="Picture 8" descr="Sigla Aqua System Plus - Finalx1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2" y="5486400"/>
            <a:ext cx="2038670" cy="720000"/>
          </a:xfrm>
          <a:prstGeom prst="rect">
            <a:avLst/>
          </a:prstGeom>
        </p:spPr>
      </p:pic>
      <p:pic>
        <p:nvPicPr>
          <p:cNvPr id="12" name="Picture 11" descr="Sigla Aqua System Plus - Finalx13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77000" y="152400"/>
            <a:ext cx="2197100" cy="7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0"/>
            <a:ext cx="3979333" cy="2984500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33148" y="1112150"/>
            <a:ext cx="62154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smtClean="0">
                <a:latin typeface="Arial Black" pitchFamily="34" charset="0"/>
              </a:rPr>
              <a:t>STATIE COMPACTA DE EPURARE – MBBR</a:t>
            </a:r>
          </a:p>
          <a:p>
            <a:pPr algn="ctr"/>
            <a:r>
              <a:rPr lang="en-US" sz="2000" b="1" smtClean="0">
                <a:latin typeface="Calibri" pitchFamily="34" charset="0"/>
              </a:rPr>
              <a:t>150 </a:t>
            </a:r>
            <a:r>
              <a:rPr lang="en-US" sz="2000" b="1">
                <a:latin typeface="Calibri" pitchFamily="34" charset="0"/>
              </a:rPr>
              <a:t>mc/zi  -- </a:t>
            </a:r>
            <a:r>
              <a:rPr lang="en-US" sz="2000" b="1" smtClean="0">
                <a:latin typeface="Calibri" pitchFamily="34" charset="0"/>
              </a:rPr>
              <a:t>1600 mc/zi</a:t>
            </a:r>
            <a:endParaRPr lang="en-US" sz="2000" b="1">
              <a:latin typeface="Arial Black" pitchFamily="34" charset="0"/>
            </a:endParaRPr>
          </a:p>
        </p:txBody>
      </p:sp>
      <p:pic>
        <p:nvPicPr>
          <p:cNvPr id="8" name="Picture 7" descr="Sigla Aqua System Plus - Finalx1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152400"/>
            <a:ext cx="2197100" cy="775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0" y="3657600"/>
            <a:ext cx="4724400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5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229600" cy="7620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latin typeface="Arial Black" pitchFamily="34" charset="0"/>
              </a:rPr>
              <a:t>MANAGEMENT NAMOL CU DISPOZITIV DE INSACUIRE</a:t>
            </a:r>
            <a:endParaRPr lang="en-US" sz="2000" b="1" dirty="0">
              <a:latin typeface="Arial Black" pitchFamily="34" charset="0"/>
            </a:endParaRPr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28606" y="1600200"/>
            <a:ext cx="5662794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Sigla Aqua System Plus - Finalx1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928" y="216476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1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398" y="1219200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cs typeface="Arial" charset="0"/>
              </a:rPr>
              <a:t>STATIE COMPACTA PENTRU TRATAREA </a:t>
            </a:r>
            <a:r>
              <a:rPr lang="en-US" sz="2400" b="1" smtClean="0">
                <a:cs typeface="Arial" charset="0"/>
              </a:rPr>
              <a:t>APEI – SCT25</a:t>
            </a:r>
            <a:endParaRPr lang="en-US" sz="2400" dirty="0"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9" y="1798093"/>
            <a:ext cx="8491180" cy="4268664"/>
          </a:xfrm>
          <a:prstGeom prst="rect">
            <a:avLst/>
          </a:prstGeom>
        </p:spPr>
      </p:pic>
      <p:pic>
        <p:nvPicPr>
          <p:cNvPr id="6" name="Picture 5" descr="Sigla Aqua System Plus - Finalx1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5730" y="3418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4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350838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latin typeface="Arial Black" pitchFamily="34" charset="0"/>
              </a:rPr>
              <a:t>MANAGEMENT NAMOL CU FILTRU PRESA</a:t>
            </a:r>
            <a:endParaRPr lang="en-US" sz="2000" dirty="0"/>
          </a:p>
        </p:txBody>
      </p:sp>
      <p:pic>
        <p:nvPicPr>
          <p:cNvPr id="64514" name="Picture 2" descr="D:\Dan NEAGU\Desktop\Untitled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524000"/>
            <a:ext cx="4913676" cy="4525963"/>
          </a:xfrm>
          <a:prstGeom prst="rect">
            <a:avLst/>
          </a:prstGeom>
          <a:noFill/>
        </p:spPr>
      </p:pic>
      <p:pic>
        <p:nvPicPr>
          <p:cNvPr id="5" name="Picture 4" descr="Sigla Aqua System Plus - Finalx1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928" y="216476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2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3"/>
          <a:stretch>
            <a:fillRect/>
          </a:stretch>
        </p:blipFill>
        <p:spPr bwMode="auto">
          <a:xfrm>
            <a:off x="406400" y="2514600"/>
            <a:ext cx="398813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152900" y="2286000"/>
            <a:ext cx="4724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1600" b="1">
                <a:cs typeface="Arial" charset="0"/>
              </a:rPr>
              <a:t>aplicatii rezidentiale (case de vacanta, locuinte);</a:t>
            </a:r>
          </a:p>
          <a:p>
            <a:pPr marL="342900" indent="-342900">
              <a:buFontTx/>
              <a:buAutoNum type="arabicPeriod"/>
            </a:pPr>
            <a:r>
              <a:rPr lang="en-US" sz="1600" b="1">
                <a:cs typeface="Arial" charset="0"/>
              </a:rPr>
              <a:t>comunitati </a:t>
            </a:r>
            <a:r>
              <a:rPr lang="en-US" sz="1600" b="1" smtClean="0">
                <a:cs typeface="Arial" charset="0"/>
              </a:rPr>
              <a:t>foarte mici (sate de vacanta, camping)</a:t>
            </a:r>
            <a:endParaRPr lang="en-US" sz="1600" b="1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1600" b="1">
                <a:cs typeface="Arial" charset="0"/>
              </a:rPr>
              <a:t>scoli, spitale</a:t>
            </a:r>
            <a:r>
              <a:rPr lang="en-US" sz="1600" b="1" smtClean="0">
                <a:cs typeface="Arial" charset="0"/>
              </a:rPr>
              <a:t>;</a:t>
            </a:r>
          </a:p>
          <a:p>
            <a:pPr marL="342900" indent="-342900">
              <a:buFontTx/>
              <a:buAutoNum type="arabicPeriod"/>
            </a:pPr>
            <a:r>
              <a:rPr lang="en-US" sz="1600" b="1" smtClean="0">
                <a:cs typeface="Arial" charset="0"/>
              </a:rPr>
              <a:t>turism / agroturism;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658549" y="1154355"/>
            <a:ext cx="60301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smtClean="0">
                <a:latin typeface="Arial Black" pitchFamily="34" charset="0"/>
              </a:rPr>
              <a:t>STATIE COMPACTA DE EPURARE – FC</a:t>
            </a:r>
          </a:p>
          <a:p>
            <a:pPr algn="ctr"/>
            <a:r>
              <a:rPr lang="en-US" sz="2000" b="1" smtClean="0">
                <a:latin typeface="Calibri" pitchFamily="34" charset="0"/>
              </a:rPr>
              <a:t>1 </a:t>
            </a:r>
            <a:r>
              <a:rPr lang="en-US" sz="2000" b="1">
                <a:latin typeface="Calibri" pitchFamily="34" charset="0"/>
              </a:rPr>
              <a:t>mc/zi  -- </a:t>
            </a:r>
            <a:r>
              <a:rPr lang="en-US" sz="2000" b="1" smtClean="0">
                <a:latin typeface="Calibri" pitchFamily="34" charset="0"/>
              </a:rPr>
              <a:t>50 mc/zi</a:t>
            </a:r>
            <a:endParaRPr lang="en-US" sz="2000" b="1">
              <a:latin typeface="Arial Black" pitchFamily="34" charset="0"/>
            </a:endParaRPr>
          </a:p>
        </p:txBody>
      </p:sp>
      <p:pic>
        <p:nvPicPr>
          <p:cNvPr id="12" name="Picture 11" descr="Sigla Aqua System Plus - Finalx1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928" y="216476"/>
            <a:ext cx="2038670" cy="7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igla Aqua System Plus - Finalx1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07" y="1576074"/>
            <a:ext cx="2362200" cy="334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438400"/>
            <a:ext cx="2344349" cy="337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471" y="1460352"/>
            <a:ext cx="2437929" cy="353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97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8888" y="2606676"/>
            <a:ext cx="6958012" cy="15557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dirty="0" err="1">
                <a:solidFill>
                  <a:srgbClr val="0000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Arial" pitchFamily="34" charset="0"/>
                <a:cs typeface="Arial" pitchFamily="34" charset="0"/>
              </a:rPr>
              <a:t>Multumesc</a:t>
            </a:r>
            <a:r>
              <a:rPr lang="en-US" sz="9600" b="1" dirty="0">
                <a:solidFill>
                  <a:srgbClr val="0000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Arial" pitchFamily="34" charset="0"/>
                <a:cs typeface="Arial" pitchFamily="34" charset="0"/>
              </a:rPr>
              <a:t>!</a:t>
            </a:r>
          </a:p>
        </p:txBody>
      </p:sp>
      <p:pic>
        <p:nvPicPr>
          <p:cNvPr id="4" name="Picture 3" descr="Sigla Aqua System Plus - Finalx1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95730" y="1894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0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1700" y="1447800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cs typeface="Arial" charset="0"/>
              </a:rPr>
              <a:t>STATIE COMPACTA PENTRU TRATAREA </a:t>
            </a:r>
            <a:r>
              <a:rPr lang="en-US" sz="2400" b="1" smtClean="0">
                <a:cs typeface="Arial" charset="0"/>
              </a:rPr>
              <a:t>APEI – </a:t>
            </a:r>
            <a:r>
              <a:rPr lang="en-US" sz="2400" b="1" dirty="0" err="1" smtClean="0">
                <a:cs typeface="Arial" charset="0"/>
              </a:rPr>
              <a:t>SCT2x50</a:t>
            </a:r>
            <a:endParaRPr lang="en-US" sz="2400" dirty="0"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83" y="2209800"/>
            <a:ext cx="7945217" cy="3657600"/>
          </a:xfrm>
          <a:prstGeom prst="rect">
            <a:avLst/>
          </a:prstGeom>
        </p:spPr>
      </p:pic>
      <p:pic>
        <p:nvPicPr>
          <p:cNvPr id="6" name="Picture 5" descr="Sigla Aqua System Plus - Finalx1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5730" y="341889"/>
            <a:ext cx="2038670" cy="7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800"/>
            <a:ext cx="7696200" cy="44451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0900" y="1219200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cs typeface="Arial" charset="0"/>
              </a:rPr>
              <a:t>STATIE COMPACTA PENTRU TRATAREA </a:t>
            </a:r>
            <a:r>
              <a:rPr lang="en-US" sz="2400" b="1" smtClean="0">
                <a:cs typeface="Arial" charset="0"/>
              </a:rPr>
              <a:t>APEI – </a:t>
            </a:r>
            <a:r>
              <a:rPr lang="en-US" sz="2400" b="1" dirty="0" err="1" smtClean="0">
                <a:cs typeface="Arial" charset="0"/>
              </a:rPr>
              <a:t>SCT2x50</a:t>
            </a:r>
            <a:endParaRPr lang="en-US" sz="2400" dirty="0">
              <a:cs typeface="Arial" charset="0"/>
            </a:endParaRPr>
          </a:p>
        </p:txBody>
      </p:sp>
      <p:pic>
        <p:nvPicPr>
          <p:cNvPr id="5" name="Picture 4" descr="Sigla Aqua System Plus - Finalx1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5730" y="3418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7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399" y="1447800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cs typeface="Arial" charset="0"/>
              </a:rPr>
              <a:t>STATIE COMPACTA PENTRU TRATAREA </a:t>
            </a:r>
            <a:r>
              <a:rPr lang="en-US" sz="2400" b="1" smtClean="0">
                <a:cs typeface="Arial" charset="0"/>
              </a:rPr>
              <a:t>APEI – </a:t>
            </a:r>
            <a:r>
              <a:rPr lang="en-US" sz="2400" b="1" dirty="0" err="1" smtClean="0">
                <a:cs typeface="Arial" charset="0"/>
              </a:rPr>
              <a:t>SCT2x50</a:t>
            </a:r>
            <a:endParaRPr lang="en-US" sz="2400" dirty="0"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33600"/>
            <a:ext cx="8193504" cy="3924300"/>
          </a:xfrm>
          <a:prstGeom prst="rect">
            <a:avLst/>
          </a:prstGeom>
        </p:spPr>
      </p:pic>
      <p:pic>
        <p:nvPicPr>
          <p:cNvPr id="6" name="Picture 5" descr="Sigla Aqua System Plus - Finalx1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5730" y="341889"/>
            <a:ext cx="20386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8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2821</TotalTime>
  <Words>1030</Words>
  <Application>Microsoft Office PowerPoint</Application>
  <PresentationFormat>On-screen Show (4:3)</PresentationFormat>
  <Paragraphs>220</Paragraphs>
  <Slides>63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MANAGEMENT NAMOL CU DISPOZITIV DE INSACUIRE</vt:lpstr>
      <vt:lpstr>MANAGEMENT NAMOL CU FILTRU PRESA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alina serban</dc:creator>
  <cp:lastModifiedBy>Bogdan</cp:lastModifiedBy>
  <cp:revision>343</cp:revision>
  <dcterms:created xsi:type="dcterms:W3CDTF">2012-06-14T07:21:07Z</dcterms:created>
  <dcterms:modified xsi:type="dcterms:W3CDTF">2017-11-23T10:45:15Z</dcterms:modified>
</cp:coreProperties>
</file>