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9" r:id="rId3"/>
    <p:sldId id="258" r:id="rId4"/>
    <p:sldId id="259" r:id="rId5"/>
    <p:sldId id="257" r:id="rId6"/>
    <p:sldId id="300" r:id="rId7"/>
    <p:sldId id="301" r:id="rId8"/>
    <p:sldId id="302" r:id="rId9"/>
    <p:sldId id="303" r:id="rId10"/>
    <p:sldId id="304" r:id="rId11"/>
    <p:sldId id="305" r:id="rId12"/>
    <p:sldId id="306" r:id="rId13"/>
    <p:sldId id="313" r:id="rId14"/>
    <p:sldId id="314" r:id="rId15"/>
    <p:sldId id="315" r:id="rId16"/>
    <p:sldId id="320" r:id="rId17"/>
    <p:sldId id="321" r:id="rId18"/>
    <p:sldId id="311" r:id="rId19"/>
    <p:sldId id="310" r:id="rId20"/>
    <p:sldId id="308" r:id="rId21"/>
    <p:sldId id="309" r:id="rId22"/>
    <p:sldId id="291"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33" autoAdjust="0"/>
  </p:normalViewPr>
  <p:slideViewPr>
    <p:cSldViewPr>
      <p:cViewPr varScale="1">
        <p:scale>
          <a:sx n="66" d="100"/>
          <a:sy n="66" d="100"/>
        </p:scale>
        <p:origin x="150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43EE5DB-B08E-4F74-9F09-E0B60E267D29}" type="datetimeFigureOut">
              <a:rPr lang="ru-RU"/>
              <a:pPr>
                <a:defRPr/>
              </a:pPr>
              <a:t>19.10.2017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59898DA-6F11-434B-BD7C-57B36E8E815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39DE2F-FBC1-4162-9C42-532602204C28}" type="slidenum">
              <a:rPr lang="ru-RU">
                <a:cs typeface="Arial" charset="0"/>
              </a:rPr>
              <a:pPr fontAlgn="base">
                <a:spcBef>
                  <a:spcPct val="0"/>
                </a:spcBef>
                <a:spcAft>
                  <a:spcPct val="0"/>
                </a:spcAft>
              </a:pPr>
              <a:t>8</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8F5A28F-94BB-4A51-9938-67B430F51446}" type="datetimeFigureOut">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510FC7-CED3-4261-8988-1C4F0D5441A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888E9ED-39ED-47FE-A093-BAECFD535F79}" type="datetimeFigureOut">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AC4C365-D82F-48A3-A401-7503B1D8D0B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88678CA-EEE1-487C-990D-0B228730FBCA}" type="datetimeFigureOut">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65399AA-375C-4190-AEFF-468176A8E89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66A59A-084E-4276-AEF5-18687E2122E9}" type="datetimeFigureOut">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B64C74-BE98-4ACD-A8E5-13ECEBF0B6D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16E46CF-AE4A-4F78-8EEC-DD6289B1DB5E}" type="datetimeFigureOut">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2E7CA01-5A6E-4F20-BF68-0EE921459DC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67DD2A0-CA40-4DFD-BBD1-28141954BF3C}" type="datetimeFigureOut">
              <a:rPr lang="ru-RU"/>
              <a:pPr>
                <a:defRPr/>
              </a:pPr>
              <a:t>19.10.2017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6D5B471-6402-44C2-968D-0A62283A7F1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C432F44-2B6E-43AE-8A78-FD21F6CB15B5}" type="datetimeFigureOut">
              <a:rPr lang="ru-RU"/>
              <a:pPr>
                <a:defRPr/>
              </a:pPr>
              <a:t>19.10.2017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400596F-E214-4000-9848-AC70E2870CE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A92C27E-E7F7-4ABE-A5B3-6368BD2F0224}" type="datetimeFigureOut">
              <a:rPr lang="ru-RU"/>
              <a:pPr>
                <a:defRPr/>
              </a:pPr>
              <a:t>19.10.2017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468C5FC-DB9E-41D1-9345-7249FECE67E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3C0825C-713C-401E-9A51-4E3B17615BA0}" type="datetimeFigureOut">
              <a:rPr lang="ru-RU"/>
              <a:pPr>
                <a:defRPr/>
              </a:pPr>
              <a:t>19.10.2017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CFE714C-ADD7-4605-87EC-B625068340C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2B9F13-74F7-4F58-A55B-331E4CAD5918}" type="datetimeFigureOut">
              <a:rPr lang="ru-RU"/>
              <a:pPr>
                <a:defRPr/>
              </a:pPr>
              <a:t>19.10.2017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D94233D-F90E-4A35-8B44-D16377DFD53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5324550-9BA0-40A7-AD9F-892214B12678}" type="datetimeFigureOut">
              <a:rPr lang="ru-RU"/>
              <a:pPr>
                <a:defRPr/>
              </a:pPr>
              <a:t>19.10.2017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B6C2EB1-5758-4468-ADDB-0E900FD63EA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F0F7A8D-292B-4C4C-B4DE-F8BB373C3D7E}" type="datetimeFigureOut">
              <a:rPr lang="ru-RU"/>
              <a:pPr>
                <a:defRPr/>
              </a:pPr>
              <a:t>19.10.2017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A646877-3875-430C-8A3F-5B69B173383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ib-net.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hyperlink" Target="http://www.apelemoldovei.gov.md/" TargetMode="External"/><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www.amac.md/" TargetMode="External"/><Relationship Id="rId4" Type="http://schemas.openxmlformats.org/officeDocument/2006/relationships/hyperlink" Target="http://www.anre.m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7191375"/>
          </a:xfrm>
          <a:prstGeom prst="rect">
            <a:avLst/>
          </a:prstGeom>
          <a:noFill/>
          <a:ln w="9525">
            <a:noFill/>
            <a:miter lim="800000"/>
            <a:headEnd/>
            <a:tailEnd/>
          </a:ln>
        </p:spPr>
      </p:pic>
      <p:sp>
        <p:nvSpPr>
          <p:cNvPr id="4" name="Заголовок 3"/>
          <p:cNvSpPr>
            <a:spLocks noGrp="1"/>
          </p:cNvSpPr>
          <p:nvPr>
            <p:ph type="title"/>
          </p:nvPr>
        </p:nvSpPr>
        <p:spPr>
          <a:xfrm>
            <a:off x="395288" y="1268413"/>
            <a:ext cx="8229600" cy="1143000"/>
          </a:xfrm>
        </p:spPr>
        <p:txBody>
          <a:bodyPr rtlCol="0">
            <a:normAutofit fontScale="90000"/>
          </a:bodyPr>
          <a:lstStyle/>
          <a:p>
            <a:pPr fontAlgn="auto">
              <a:spcAft>
                <a:spcPts val="0"/>
              </a:spcAft>
              <a:defRPr/>
            </a:pPr>
            <a:r>
              <a:rPr lang="en-US" sz="3600" b="1" i="1" dirty="0" smtClean="0">
                <a:solidFill>
                  <a:schemeClr val="accent2">
                    <a:lumMod val="50000"/>
                  </a:schemeClr>
                </a:solidFill>
                <a:latin typeface="Times New Roman" pitchFamily="18" charset="0"/>
                <a:cs typeface="Times New Roman" pitchFamily="18" charset="0"/>
              </a:rPr>
              <a:t>ASO</a:t>
            </a:r>
            <a:r>
              <a:rPr lang="ro-RO" sz="3600" b="1" i="1" dirty="0" smtClean="0">
                <a:solidFill>
                  <a:schemeClr val="accent2">
                    <a:lumMod val="50000"/>
                  </a:schemeClr>
                </a:solidFill>
                <a:latin typeface="Times New Roman" pitchFamily="18" charset="0"/>
                <a:cs typeface="Times New Roman" pitchFamily="18" charset="0"/>
              </a:rPr>
              <a:t>CIAŢIA “MOLDOVA  APĂ – CANAL”</a:t>
            </a:r>
            <a:endParaRPr lang="ru-RU" sz="3600" b="1" i="1" dirty="0">
              <a:solidFill>
                <a:schemeClr val="accent2">
                  <a:lumMod val="50000"/>
                </a:schemeClr>
              </a:solidFill>
              <a:latin typeface="Times New Roman" pitchFamily="18" charset="0"/>
              <a:cs typeface="Times New Roman" pitchFamily="18" charset="0"/>
            </a:endParaRPr>
          </a:p>
        </p:txBody>
      </p:sp>
      <p:sp>
        <p:nvSpPr>
          <p:cNvPr id="14339" name="Содержимое 4"/>
          <p:cNvSpPr>
            <a:spLocks noGrp="1"/>
          </p:cNvSpPr>
          <p:nvPr>
            <p:ph idx="1"/>
          </p:nvPr>
        </p:nvSpPr>
        <p:spPr>
          <a:xfrm>
            <a:off x="539750" y="5732463"/>
            <a:ext cx="8229600" cy="1157287"/>
          </a:xfrm>
        </p:spPr>
        <p:txBody>
          <a:bodyPr/>
          <a:lstStyle/>
          <a:p>
            <a:pPr algn="ctr">
              <a:buFont typeface="Arial" charset="0"/>
              <a:buNone/>
            </a:pPr>
            <a:r>
              <a:rPr lang="ro-RO" sz="2400" b="1" i="1" dirty="0" smtClean="0">
                <a:solidFill>
                  <a:srgbClr val="002060"/>
                </a:solidFill>
                <a:latin typeface="Times New Roman" pitchFamily="18" charset="0"/>
                <a:cs typeface="Times New Roman" pitchFamily="18" charset="0"/>
              </a:rPr>
              <a:t>Chișinău</a:t>
            </a:r>
          </a:p>
          <a:p>
            <a:pPr algn="ctr">
              <a:buFont typeface="Arial" charset="0"/>
              <a:buNone/>
            </a:pPr>
            <a:r>
              <a:rPr lang="ro-RO" sz="2400" b="1" i="1" dirty="0" smtClean="0">
                <a:solidFill>
                  <a:srgbClr val="002060"/>
                </a:solidFill>
                <a:latin typeface="Times New Roman" pitchFamily="18" charset="0"/>
                <a:cs typeface="Times New Roman" pitchFamily="18" charset="0"/>
              </a:rPr>
              <a:t>18-20 octombrie 2017</a:t>
            </a:r>
            <a:endParaRPr lang="ru-RU" sz="2400" b="1" i="1" dirty="0" smtClean="0">
              <a:solidFill>
                <a:srgbClr val="002060"/>
              </a:solidFill>
              <a:latin typeface="Times New Roman" pitchFamily="18" charset="0"/>
              <a:cs typeface="Times New Roman" pitchFamily="18" charset="0"/>
            </a:endParaRPr>
          </a:p>
        </p:txBody>
      </p:sp>
      <p:pic>
        <p:nvPicPr>
          <p:cNvPr id="14340" name="Picture 3"/>
          <p:cNvPicPr>
            <a:picLocks noChangeAspect="1" noChangeArrowheads="1"/>
          </p:cNvPicPr>
          <p:nvPr/>
        </p:nvPicPr>
        <p:blipFill>
          <a:blip r:embed="rId3"/>
          <a:srcRect/>
          <a:stretch>
            <a:fillRect/>
          </a:stretch>
        </p:blipFill>
        <p:spPr bwMode="auto">
          <a:xfrm>
            <a:off x="1692275" y="2146300"/>
            <a:ext cx="1338263" cy="1352550"/>
          </a:xfrm>
          <a:prstGeom prst="rect">
            <a:avLst/>
          </a:prstGeom>
          <a:noFill/>
          <a:ln w="9525">
            <a:noFill/>
            <a:miter lim="800000"/>
            <a:headEnd/>
            <a:tailEnd/>
          </a:ln>
        </p:spPr>
      </p:pic>
      <p:sp>
        <p:nvSpPr>
          <p:cNvPr id="14341" name="Прямоугольник 2"/>
          <p:cNvSpPr>
            <a:spLocks noChangeArrowheads="1"/>
          </p:cNvSpPr>
          <p:nvPr/>
        </p:nvSpPr>
        <p:spPr bwMode="auto">
          <a:xfrm>
            <a:off x="257175" y="3648075"/>
            <a:ext cx="8629650" cy="1816100"/>
          </a:xfrm>
          <a:prstGeom prst="rect">
            <a:avLst/>
          </a:prstGeom>
          <a:noFill/>
          <a:ln w="9525">
            <a:noFill/>
            <a:miter lim="800000"/>
            <a:headEnd/>
            <a:tailEnd/>
          </a:ln>
        </p:spPr>
        <p:txBody>
          <a:bodyPr>
            <a:spAutoFit/>
          </a:bodyPr>
          <a:lstStyle/>
          <a:p>
            <a:pPr algn="ctr"/>
            <a:r>
              <a:rPr lang="en-US" sz="2800" b="1" dirty="0">
                <a:solidFill>
                  <a:srgbClr val="002060"/>
                </a:solidFill>
                <a:latin typeface="Times New Roman" pitchFamily="18" charset="0"/>
                <a:cs typeface="Times New Roman" pitchFamily="18" charset="0"/>
              </a:rPr>
              <a:t>DEZVOLTAREA  CAPACITĂȚILOR OPERATORILOR SERVICIILOR DE ALIMENTARE CU APĂ ȘI DE CANALIZARE</a:t>
            </a:r>
          </a:p>
          <a:p>
            <a:pPr algn="ctr"/>
            <a:r>
              <a:rPr lang="en-US" sz="2800" b="1" dirty="0">
                <a:solidFill>
                  <a:srgbClr val="002060"/>
                </a:solidFill>
                <a:latin typeface="Times New Roman" pitchFamily="18" charset="0"/>
                <a:cs typeface="Times New Roman" pitchFamily="18" charset="0"/>
              </a:rPr>
              <a:t>DIN REPUBLICA MOLDOVA ȘI ROMÂNIA</a:t>
            </a:r>
            <a:endParaRPr lang="ru-RU" sz="2800" b="1" dirty="0">
              <a:solidFill>
                <a:srgbClr val="002060"/>
              </a:solidFill>
              <a:latin typeface="Times New Roman" pitchFamily="18" charset="0"/>
              <a:cs typeface="Times New Roman" pitchFamily="18" charset="0"/>
            </a:endParaRPr>
          </a:p>
        </p:txBody>
      </p:sp>
      <p:pic>
        <p:nvPicPr>
          <p:cNvPr id="14342" name="Рисунок 1"/>
          <p:cNvPicPr>
            <a:picLocks noChangeAspect="1"/>
          </p:cNvPicPr>
          <p:nvPr/>
        </p:nvPicPr>
        <p:blipFill>
          <a:blip r:embed="rId4"/>
          <a:srcRect/>
          <a:stretch>
            <a:fillRect/>
          </a:stretch>
        </p:blipFill>
        <p:spPr bwMode="auto">
          <a:xfrm>
            <a:off x="5183188" y="2146300"/>
            <a:ext cx="3313112" cy="1366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9750"/>
            <a:ext cx="8229600" cy="1143000"/>
          </a:xfrm>
        </p:spPr>
        <p:txBody>
          <a:bodyPr rtlCol="0">
            <a:normAutofit fontScale="90000"/>
          </a:bodyPr>
          <a:lstStyle/>
          <a:p>
            <a:pPr fontAlgn="auto">
              <a:spcAft>
                <a:spcPts val="0"/>
              </a:spcAft>
              <a:defRPr/>
            </a:pP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Activitatea de bază a </a:t>
            </a:r>
            <a:br>
              <a:rPr lang="ro-RO" sz="31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Asociației ”MOLDOVA APĂ-CANAL”</a:t>
            </a:r>
            <a:r>
              <a:rPr lang="en-US" sz="3100" b="1" i="1" dirty="0" smtClean="0">
                <a:latin typeface="Times New Roman" pitchFamily="18" charset="0"/>
                <a:cs typeface="Times New Roman" pitchFamily="18" charset="0"/>
              </a:rPr>
              <a:t> </a:t>
            </a:r>
            <a:r>
              <a:rPr lang="ru-RU" dirty="0"/>
              <a:t/>
            </a:r>
            <a:br>
              <a:rPr lang="ru-RU" dirty="0"/>
            </a:br>
            <a:endParaRPr lang="ru-RU" dirty="0"/>
          </a:p>
        </p:txBody>
      </p:sp>
      <p:sp>
        <p:nvSpPr>
          <p:cNvPr id="24579" name="Содержимое 2"/>
          <p:cNvSpPr>
            <a:spLocks noGrp="1"/>
          </p:cNvSpPr>
          <p:nvPr>
            <p:ph idx="1"/>
          </p:nvPr>
        </p:nvSpPr>
        <p:spPr>
          <a:xfrm>
            <a:off x="442913" y="1241425"/>
            <a:ext cx="8229600" cy="4840288"/>
          </a:xfrm>
        </p:spPr>
        <p:txBody>
          <a:bodyPr/>
          <a:lstStyle/>
          <a:p>
            <a:endParaRPr lang="ro-RO" i="1" smtClean="0">
              <a:latin typeface="Times New Roman" pitchFamily="18" charset="0"/>
              <a:cs typeface="Times New Roman" pitchFamily="18" charset="0"/>
            </a:endParaRPr>
          </a:p>
          <a:p>
            <a:endParaRPr lang="ru-RU" smtClean="0"/>
          </a:p>
          <a:p>
            <a:pPr>
              <a:buFont typeface="Arial" charset="0"/>
              <a:buNone/>
            </a:pPr>
            <a:endParaRPr lang="ru-RU" smtClean="0"/>
          </a:p>
        </p:txBody>
      </p:sp>
      <p:pic>
        <p:nvPicPr>
          <p:cNvPr id="24580" name="Picture 3"/>
          <p:cNvPicPr>
            <a:picLocks noChangeAspect="1" noChangeArrowheads="1"/>
          </p:cNvPicPr>
          <p:nvPr/>
        </p:nvPicPr>
        <p:blipFill>
          <a:blip r:embed="rId3"/>
          <a:srcRect/>
          <a:stretch>
            <a:fillRect/>
          </a:stretch>
        </p:blipFill>
        <p:spPr bwMode="auto">
          <a:xfrm>
            <a:off x="107950" y="128588"/>
            <a:ext cx="935038" cy="944562"/>
          </a:xfrm>
          <a:prstGeom prst="rect">
            <a:avLst/>
          </a:prstGeom>
          <a:noFill/>
          <a:ln w="9525">
            <a:noFill/>
            <a:miter lim="800000"/>
            <a:headEnd/>
            <a:tailEnd/>
          </a:ln>
        </p:spPr>
      </p:pic>
      <p:sp>
        <p:nvSpPr>
          <p:cNvPr id="24581" name="Содержимое 2"/>
          <p:cNvSpPr txBox="1">
            <a:spLocks/>
          </p:cNvSpPr>
          <p:nvPr/>
        </p:nvSpPr>
        <p:spPr bwMode="auto">
          <a:xfrm>
            <a:off x="457200" y="1600200"/>
            <a:ext cx="8229600" cy="4708525"/>
          </a:xfrm>
          <a:prstGeom prst="rect">
            <a:avLst/>
          </a:prstGeom>
          <a:noFill/>
          <a:ln w="9525">
            <a:noFill/>
            <a:miter lim="800000"/>
            <a:headEnd/>
            <a:tailEnd/>
          </a:ln>
        </p:spPr>
        <p:txBody>
          <a:bodyPr/>
          <a:lstStyle/>
          <a:p>
            <a:pPr algn="just">
              <a:spcBef>
                <a:spcPct val="20000"/>
              </a:spcBef>
              <a:buFont typeface="Arial" charset="0"/>
              <a:buNone/>
            </a:pPr>
            <a:r>
              <a:rPr lang="en-US" sz="2000" b="1">
                <a:latin typeface="Times New Roman" pitchFamily="18" charset="0"/>
                <a:cs typeface="Times New Roman" pitchFamily="18" charset="0"/>
              </a:rPr>
              <a:t>	</a:t>
            </a:r>
            <a:r>
              <a:rPr lang="en-US" sz="2400" b="1">
                <a:latin typeface="Times New Roman" pitchFamily="18" charset="0"/>
                <a:cs typeface="Times New Roman" pitchFamily="18" charset="0"/>
              </a:rPr>
              <a:t>Constituirea b</a:t>
            </a:r>
            <a:r>
              <a:rPr lang="ro-RO" sz="2400" b="1">
                <a:latin typeface="Times New Roman" pitchFamily="18" charset="0"/>
                <a:cs typeface="Times New Roman" pitchFamily="18" charset="0"/>
              </a:rPr>
              <a:t>azei</a:t>
            </a:r>
            <a:r>
              <a:rPr lang="en-US" sz="2400" b="1">
                <a:latin typeface="Times New Roman" pitchFamily="18" charset="0"/>
                <a:cs typeface="Times New Roman" pitchFamily="18" charset="0"/>
              </a:rPr>
              <a:t> de </a:t>
            </a:r>
            <a:r>
              <a:rPr lang="ro-RO" sz="2400" b="1">
                <a:latin typeface="Times New Roman" pitchFamily="18" charset="0"/>
                <a:cs typeface="Times New Roman" pitchFamily="18" charset="0"/>
              </a:rPr>
              <a:t>date şi </a:t>
            </a:r>
            <a:r>
              <a:rPr lang="en-US" sz="2400" b="1">
                <a:latin typeface="Times New Roman" pitchFamily="18" charset="0"/>
                <a:cs typeface="Times New Roman" pitchFamily="18" charset="0"/>
              </a:rPr>
              <a:t>informa</a:t>
            </a:r>
            <a:r>
              <a:rPr lang="ro-RO" sz="2400" b="1">
                <a:latin typeface="Times New Roman" pitchFamily="18" charset="0"/>
                <a:cs typeface="Times New Roman" pitchFamily="18" charset="0"/>
              </a:rPr>
              <a:t>ţ</a:t>
            </a:r>
            <a:r>
              <a:rPr lang="en-US" sz="2400" b="1">
                <a:latin typeface="Times New Roman" pitchFamily="18" charset="0"/>
                <a:cs typeface="Times New Roman" pitchFamily="18" charset="0"/>
              </a:rPr>
              <a:t>ii privind starea tehnico-economic</a:t>
            </a:r>
            <a:r>
              <a:rPr lang="ro-RO" sz="2400" b="1">
                <a:latin typeface="Times New Roman" pitchFamily="18" charset="0"/>
                <a:cs typeface="Times New Roman" pitchFamily="18" charset="0"/>
              </a:rPr>
              <a:t>ă</a:t>
            </a:r>
            <a:r>
              <a:rPr lang="en-US" sz="2400" b="1">
                <a:latin typeface="Times New Roman" pitchFamily="18" charset="0"/>
                <a:cs typeface="Times New Roman" pitchFamily="18" charset="0"/>
              </a:rPr>
              <a:t> din ramur</a:t>
            </a:r>
            <a:r>
              <a:rPr lang="ro-RO" sz="2400" b="1">
                <a:latin typeface="Times New Roman" pitchFamily="18" charset="0"/>
                <a:cs typeface="Times New Roman" pitchFamily="18" charset="0"/>
              </a:rPr>
              <a:t>ă</a:t>
            </a:r>
            <a:r>
              <a:rPr lang="en-US" sz="2400" b="1">
                <a:latin typeface="Times New Roman" pitchFamily="18" charset="0"/>
                <a:cs typeface="Times New Roman" pitchFamily="18" charset="0"/>
              </a:rPr>
              <a:t> </a:t>
            </a:r>
            <a:r>
              <a:rPr lang="ro-RO" sz="2400" b="1">
                <a:latin typeface="Times New Roman" pitchFamily="18" charset="0"/>
                <a:cs typeface="Times New Roman" pitchFamily="18" charset="0"/>
              </a:rPr>
              <a:t>î</a:t>
            </a:r>
            <a:r>
              <a:rPr lang="en-US" sz="2400" b="1">
                <a:latin typeface="Times New Roman" pitchFamily="18" charset="0"/>
                <a:cs typeface="Times New Roman" pitchFamily="18" charset="0"/>
              </a:rPr>
              <a:t>n scopul utiliz</a:t>
            </a:r>
            <a:r>
              <a:rPr lang="ro-RO" sz="2400" b="1">
                <a:latin typeface="Times New Roman" pitchFamily="18" charset="0"/>
                <a:cs typeface="Times New Roman" pitchFamily="18" charset="0"/>
              </a:rPr>
              <a:t>ă</a:t>
            </a:r>
            <a:r>
              <a:rPr lang="en-US" sz="2400" b="1">
                <a:latin typeface="Times New Roman" pitchFamily="18" charset="0"/>
                <a:cs typeface="Times New Roman" pitchFamily="18" charset="0"/>
              </a:rPr>
              <a:t>rii acesteia la elaborarea si promovarea politicii unice tehnico-economice a membrilor Asocia</a:t>
            </a:r>
            <a:r>
              <a:rPr lang="ro-RO" sz="2400" b="1">
                <a:latin typeface="Times New Roman" pitchFamily="18" charset="0"/>
                <a:cs typeface="Times New Roman" pitchFamily="18" charset="0"/>
              </a:rPr>
              <a:t>ţ</a:t>
            </a:r>
            <a:r>
              <a:rPr lang="en-US" sz="2400" b="1">
                <a:latin typeface="Times New Roman" pitchFamily="18" charset="0"/>
                <a:cs typeface="Times New Roman" pitchFamily="18" charset="0"/>
              </a:rPr>
              <a:t>iei; </a:t>
            </a:r>
          </a:p>
          <a:p>
            <a:pPr algn="just">
              <a:spcBef>
                <a:spcPct val="20000"/>
              </a:spcBef>
              <a:buFont typeface="Arial" charset="0"/>
              <a:buNone/>
            </a:pPr>
            <a:r>
              <a:rPr lang="en-US" sz="2400" b="1">
                <a:latin typeface="Times New Roman" pitchFamily="18" charset="0"/>
                <a:cs typeface="Times New Roman" pitchFamily="18" charset="0"/>
              </a:rPr>
              <a:t>	Acordarea asisten</a:t>
            </a:r>
            <a:r>
              <a:rPr lang="ro-RO" sz="2400" b="1">
                <a:latin typeface="Times New Roman" pitchFamily="18" charset="0"/>
                <a:cs typeface="Times New Roman" pitchFamily="18" charset="0"/>
              </a:rPr>
              <a:t>ţ</a:t>
            </a:r>
            <a:r>
              <a:rPr lang="en-US" sz="2400" b="1">
                <a:latin typeface="Times New Roman" pitchFamily="18" charset="0"/>
                <a:cs typeface="Times New Roman" pitchFamily="18" charset="0"/>
              </a:rPr>
              <a:t>ei privind schimbul de experien</a:t>
            </a:r>
            <a:r>
              <a:rPr lang="ro-RO" sz="2400" b="1">
                <a:latin typeface="Times New Roman" pitchFamily="18" charset="0"/>
                <a:cs typeface="Times New Roman" pitchFamily="18" charset="0"/>
              </a:rPr>
              <a:t>ţă</a:t>
            </a:r>
            <a:r>
              <a:rPr lang="en-US" sz="2400" b="1">
                <a:latin typeface="Times New Roman" pitchFamily="18" charset="0"/>
                <a:cs typeface="Times New Roman" pitchFamily="18" charset="0"/>
              </a:rPr>
              <a:t> avansat</a:t>
            </a:r>
            <a:r>
              <a:rPr lang="ro-RO" sz="2400" b="1">
                <a:latin typeface="Times New Roman" pitchFamily="18" charset="0"/>
                <a:cs typeface="Times New Roman" pitchFamily="18" charset="0"/>
              </a:rPr>
              <a:t>ă î</a:t>
            </a:r>
            <a:r>
              <a:rPr lang="en-US" sz="2400" b="1">
                <a:latin typeface="Times New Roman" pitchFamily="18" charset="0"/>
                <a:cs typeface="Times New Roman" pitchFamily="18" charset="0"/>
              </a:rPr>
              <a:t>n domeniul</a:t>
            </a:r>
            <a:r>
              <a:rPr lang="ro-RO" sz="2400" b="1">
                <a:latin typeface="Times New Roman" pitchFamily="18" charset="0"/>
                <a:cs typeface="Times New Roman" pitchFamily="18" charset="0"/>
              </a:rPr>
              <a:t> vizat</a:t>
            </a:r>
            <a:r>
              <a:rPr lang="en-US" sz="2400" b="1">
                <a:latin typeface="Times New Roman" pitchFamily="18" charset="0"/>
                <a:cs typeface="Times New Roman" pitchFamily="18" charset="0"/>
              </a:rPr>
              <a:t>, organizarea conferin</a:t>
            </a:r>
            <a:r>
              <a:rPr lang="ro-RO" sz="2400" b="1">
                <a:latin typeface="Times New Roman" pitchFamily="18" charset="0"/>
                <a:cs typeface="Times New Roman" pitchFamily="18" charset="0"/>
              </a:rPr>
              <a:t>ţ</a:t>
            </a:r>
            <a:r>
              <a:rPr lang="en-US" sz="2400" b="1">
                <a:latin typeface="Times New Roman" pitchFamily="18" charset="0"/>
                <a:cs typeface="Times New Roman" pitchFamily="18" charset="0"/>
              </a:rPr>
              <a:t>elor, simpozioanelor, seminarelor</a:t>
            </a:r>
            <a:r>
              <a:rPr lang="ro-RO" sz="2400" b="1">
                <a:latin typeface="Times New Roman" pitchFamily="18" charset="0"/>
                <a:cs typeface="Times New Roman" pitchFamily="18" charset="0"/>
              </a:rPr>
              <a:t> pe</a:t>
            </a:r>
            <a:r>
              <a:rPr lang="en-US" sz="2400" b="1">
                <a:latin typeface="Times New Roman" pitchFamily="18" charset="0"/>
                <a:cs typeface="Times New Roman" pitchFamily="18" charset="0"/>
              </a:rPr>
              <a:t> diverse aspecte ale activit</a:t>
            </a:r>
            <a:r>
              <a:rPr lang="ro-RO" sz="2400" b="1">
                <a:latin typeface="Times New Roman" pitchFamily="18" charset="0"/>
                <a:cs typeface="Times New Roman" pitchFamily="18" charset="0"/>
              </a:rPr>
              <a:t>ăţ</a:t>
            </a:r>
            <a:r>
              <a:rPr lang="en-US" sz="2400" b="1">
                <a:latin typeface="Times New Roman" pitchFamily="18" charset="0"/>
                <a:cs typeface="Times New Roman" pitchFamily="18" charset="0"/>
              </a:rPr>
              <a:t>ii </a:t>
            </a:r>
            <a:r>
              <a:rPr lang="ro-RO" sz="2400" b="1">
                <a:latin typeface="Times New Roman" pitchFamily="18" charset="0"/>
                <a:cs typeface="Times New Roman" pitchFamily="18" charset="0"/>
              </a:rPr>
              <a:t>î</a:t>
            </a:r>
            <a:r>
              <a:rPr lang="en-US" sz="2400" b="1">
                <a:latin typeface="Times New Roman" pitchFamily="18" charset="0"/>
                <a:cs typeface="Times New Roman" pitchFamily="18" charset="0"/>
              </a:rPr>
              <a:t>ntreprinderilor (producere, economie, eviden</a:t>
            </a:r>
            <a:r>
              <a:rPr lang="ro-RO" sz="2400" b="1">
                <a:latin typeface="Times New Roman" pitchFamily="18" charset="0"/>
                <a:cs typeface="Times New Roman" pitchFamily="18" charset="0"/>
              </a:rPr>
              <a:t>ţă</a:t>
            </a:r>
            <a:r>
              <a:rPr lang="en-US" sz="2400" b="1">
                <a:latin typeface="Times New Roman" pitchFamily="18" charset="0"/>
                <a:cs typeface="Times New Roman" pitchFamily="18" charset="0"/>
              </a:rPr>
              <a:t> contabil</a:t>
            </a:r>
            <a:r>
              <a:rPr lang="ro-RO" sz="2400" b="1">
                <a:latin typeface="Times New Roman" pitchFamily="18" charset="0"/>
                <a:cs typeface="Times New Roman" pitchFamily="18" charset="0"/>
              </a:rPr>
              <a:t>ă</a:t>
            </a:r>
            <a:r>
              <a:rPr lang="en-US" sz="2400" b="1">
                <a:latin typeface="Times New Roman" pitchFamily="18" charset="0"/>
                <a:cs typeface="Times New Roman" pitchFamily="18" charset="0"/>
              </a:rPr>
              <a:t> </a:t>
            </a:r>
            <a:r>
              <a:rPr lang="ro-RO" sz="2400" b="1">
                <a:latin typeface="Times New Roman" pitchFamily="18" charset="0"/>
                <a:cs typeface="Times New Roman" pitchFamily="18" charset="0"/>
              </a:rPr>
              <a:t>ş</a:t>
            </a:r>
            <a:r>
              <a:rPr lang="en-US" sz="2400" b="1">
                <a:latin typeface="Times New Roman" pitchFamily="18" charset="0"/>
                <a:cs typeface="Times New Roman" pitchFamily="18" charset="0"/>
              </a:rPr>
              <a:t>i finan</a:t>
            </a:r>
            <a:r>
              <a:rPr lang="ro-RO" sz="2400" b="1">
                <a:latin typeface="Times New Roman" pitchFamily="18" charset="0"/>
                <a:cs typeface="Times New Roman" pitchFamily="18" charset="0"/>
              </a:rPr>
              <a:t>ţ</a:t>
            </a:r>
            <a:r>
              <a:rPr lang="en-US" sz="2400" b="1">
                <a:latin typeface="Times New Roman" pitchFamily="18" charset="0"/>
                <a:cs typeface="Times New Roman" pitchFamily="18" charset="0"/>
              </a:rPr>
              <a:t>e etc.), </a:t>
            </a:r>
            <a:r>
              <a:rPr lang="ro-RO" sz="2400" b="1">
                <a:latin typeface="Times New Roman" pitchFamily="18" charset="0"/>
                <a:cs typeface="Times New Roman" pitchFamily="18" charset="0"/>
              </a:rPr>
              <a:t>perfecţiona</a:t>
            </a:r>
            <a:r>
              <a:rPr lang="en-US" sz="2400" b="1">
                <a:latin typeface="Times New Roman" pitchFamily="18" charset="0"/>
                <a:cs typeface="Times New Roman" pitchFamily="18" charset="0"/>
              </a:rPr>
              <a:t>rea calific</a:t>
            </a:r>
            <a:r>
              <a:rPr lang="ro-RO" sz="2400" b="1">
                <a:latin typeface="Times New Roman" pitchFamily="18" charset="0"/>
                <a:cs typeface="Times New Roman" pitchFamily="18" charset="0"/>
              </a:rPr>
              <a:t>ă</a:t>
            </a:r>
            <a:r>
              <a:rPr lang="en-US" sz="2400" b="1">
                <a:latin typeface="Times New Roman" pitchFamily="18" charset="0"/>
                <a:cs typeface="Times New Roman" pitchFamily="18" charset="0"/>
              </a:rPr>
              <a:t>rii muncitorilor </a:t>
            </a:r>
            <a:r>
              <a:rPr lang="ro-RO" sz="2400" b="1">
                <a:latin typeface="Times New Roman" pitchFamily="18" charset="0"/>
                <a:cs typeface="Times New Roman" pitchFamily="18" charset="0"/>
              </a:rPr>
              <a:t>ş</a:t>
            </a:r>
            <a:r>
              <a:rPr lang="en-US" sz="2400" b="1">
                <a:latin typeface="Times New Roman" pitchFamily="18" charset="0"/>
                <a:cs typeface="Times New Roman" pitchFamily="18" charset="0"/>
              </a:rPr>
              <a:t>i func</a:t>
            </a:r>
            <a:r>
              <a:rPr lang="ro-RO" sz="2400" b="1">
                <a:latin typeface="Times New Roman" pitchFamily="18" charset="0"/>
                <a:cs typeface="Times New Roman" pitchFamily="18" charset="0"/>
              </a:rPr>
              <a:t>ţ</a:t>
            </a:r>
            <a:r>
              <a:rPr lang="en-US" sz="2400" b="1">
                <a:latin typeface="Times New Roman" pitchFamily="18" charset="0"/>
                <a:cs typeface="Times New Roman" pitchFamily="18" charset="0"/>
              </a:rPr>
              <a:t>ionarilor de la </a:t>
            </a:r>
            <a:r>
              <a:rPr lang="ro-RO" sz="2400" b="1">
                <a:latin typeface="Times New Roman" pitchFamily="18" charset="0"/>
                <a:cs typeface="Times New Roman" pitchFamily="18" charset="0"/>
              </a:rPr>
              <a:t>î</a:t>
            </a:r>
            <a:r>
              <a:rPr lang="en-US" sz="2400" b="1">
                <a:latin typeface="Times New Roman" pitchFamily="18" charset="0"/>
                <a:cs typeface="Times New Roman" pitchFamily="18" charset="0"/>
              </a:rPr>
              <a:t>ntreprinderile ap</a:t>
            </a:r>
            <a:r>
              <a:rPr lang="ro-RO" sz="2400" b="1">
                <a:latin typeface="Times New Roman" pitchFamily="18" charset="0"/>
                <a:cs typeface="Times New Roman" pitchFamily="18" charset="0"/>
              </a:rPr>
              <a:t>ă</a:t>
            </a:r>
            <a:r>
              <a:rPr lang="en-US" sz="2400" b="1">
                <a:latin typeface="Times New Roman" pitchFamily="18" charset="0"/>
                <a:cs typeface="Times New Roman" pitchFamily="18" charset="0"/>
              </a:rPr>
              <a:t>-canal; </a:t>
            </a:r>
          </a:p>
          <a:p>
            <a:pPr algn="just">
              <a:spcBef>
                <a:spcPct val="20000"/>
              </a:spcBef>
              <a:buFont typeface="Arial" charset="0"/>
              <a:buNone/>
            </a:pPr>
            <a:r>
              <a:rPr lang="en-US" sz="2000" b="1">
                <a:latin typeface="Times New Roman" pitchFamily="18" charset="0"/>
                <a:cs typeface="Times New Roman" pitchFamily="18" charset="0"/>
              </a:rPr>
              <a:t>	</a:t>
            </a:r>
            <a:endParaRPr lang="ru-RU" sz="3200">
              <a:latin typeface="Calibri" pitchFamily="34" charset="0"/>
            </a:endParaRPr>
          </a:p>
        </p:txBody>
      </p:sp>
      <p:pic>
        <p:nvPicPr>
          <p:cNvPr id="24582" name="Рисунок 6"/>
          <p:cNvPicPr>
            <a:picLocks noChangeAspect="1"/>
          </p:cNvPicPr>
          <p:nvPr/>
        </p:nvPicPr>
        <p:blipFill>
          <a:blip r:embed="rId4"/>
          <a:srcRect/>
          <a:stretch>
            <a:fillRect/>
          </a:stretch>
        </p:blipFill>
        <p:spPr bwMode="auto">
          <a:xfrm>
            <a:off x="6977063" y="144463"/>
            <a:ext cx="2058987" cy="84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9750"/>
            <a:ext cx="8229600" cy="1143000"/>
          </a:xfrm>
        </p:spPr>
        <p:txBody>
          <a:bodyPr rtlCol="0">
            <a:normAutofit fontScale="90000"/>
          </a:bodyPr>
          <a:lstStyle/>
          <a:p>
            <a:pPr fontAlgn="auto">
              <a:spcAft>
                <a:spcPts val="0"/>
              </a:spcAft>
              <a:defRPr/>
            </a:pP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Activitatea de bază a </a:t>
            </a:r>
            <a:br>
              <a:rPr lang="ro-RO" sz="31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Asociației ”MOLDOVA APĂ-CANAL”</a:t>
            </a:r>
            <a:r>
              <a:rPr lang="en-US" sz="3100" b="1" i="1" dirty="0" smtClean="0">
                <a:latin typeface="Times New Roman" pitchFamily="18" charset="0"/>
                <a:cs typeface="Times New Roman" pitchFamily="18" charset="0"/>
              </a:rPr>
              <a:t> </a:t>
            </a:r>
            <a:r>
              <a:rPr lang="ru-RU" dirty="0"/>
              <a:t/>
            </a:r>
            <a:br>
              <a:rPr lang="ru-RU" dirty="0"/>
            </a:br>
            <a:endParaRPr lang="ru-RU" dirty="0"/>
          </a:p>
        </p:txBody>
      </p:sp>
      <p:sp>
        <p:nvSpPr>
          <p:cNvPr id="25603" name="Содержимое 2"/>
          <p:cNvSpPr>
            <a:spLocks noGrp="1"/>
          </p:cNvSpPr>
          <p:nvPr>
            <p:ph idx="1"/>
          </p:nvPr>
        </p:nvSpPr>
        <p:spPr>
          <a:xfrm>
            <a:off x="442913" y="1241425"/>
            <a:ext cx="8229600" cy="4840288"/>
          </a:xfrm>
        </p:spPr>
        <p:txBody>
          <a:bodyPr/>
          <a:lstStyle/>
          <a:p>
            <a:endParaRPr lang="ro-RO" i="1" smtClean="0">
              <a:latin typeface="Times New Roman" pitchFamily="18" charset="0"/>
              <a:cs typeface="Times New Roman" pitchFamily="18" charset="0"/>
            </a:endParaRPr>
          </a:p>
          <a:p>
            <a:endParaRPr lang="ru-RU" smtClean="0"/>
          </a:p>
          <a:p>
            <a:pPr>
              <a:buFont typeface="Arial" charset="0"/>
              <a:buNone/>
            </a:pPr>
            <a:endParaRPr lang="ru-RU" smtClean="0"/>
          </a:p>
        </p:txBody>
      </p:sp>
      <p:pic>
        <p:nvPicPr>
          <p:cNvPr id="25604" name="Picture 3"/>
          <p:cNvPicPr>
            <a:picLocks noChangeAspect="1" noChangeArrowheads="1"/>
          </p:cNvPicPr>
          <p:nvPr/>
        </p:nvPicPr>
        <p:blipFill>
          <a:blip r:embed="rId3"/>
          <a:srcRect/>
          <a:stretch>
            <a:fillRect/>
          </a:stretch>
        </p:blipFill>
        <p:spPr bwMode="auto">
          <a:xfrm>
            <a:off x="107950" y="128588"/>
            <a:ext cx="935038" cy="944562"/>
          </a:xfrm>
          <a:prstGeom prst="rect">
            <a:avLst/>
          </a:prstGeom>
          <a:noFill/>
          <a:ln w="9525">
            <a:noFill/>
            <a:miter lim="800000"/>
            <a:headEnd/>
            <a:tailEnd/>
          </a:ln>
        </p:spPr>
      </p:pic>
      <p:sp>
        <p:nvSpPr>
          <p:cNvPr id="7" name="Содержимое 2"/>
          <p:cNvSpPr txBox="1">
            <a:spLocks/>
          </p:cNvSpPr>
          <p:nvPr/>
        </p:nvSpPr>
        <p:spPr>
          <a:xfrm>
            <a:off x="457200" y="1335088"/>
            <a:ext cx="8229600" cy="47085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r>
              <a:rPr lang="ro-RO" sz="2800" b="1" dirty="0" smtClean="0">
                <a:latin typeface="Times New Roman" panose="02020603050405020304" pitchFamily="18" charset="0"/>
                <a:cs typeface="Times New Roman" panose="02020603050405020304" pitchFamily="18" charset="0"/>
              </a:rPr>
              <a:t>	</a:t>
            </a:r>
            <a:r>
              <a:rPr lang="ro-RO" sz="1900" b="1" dirty="0" smtClean="0">
                <a:latin typeface="Times New Roman" panose="02020603050405020304" pitchFamily="18" charset="0"/>
                <a:cs typeface="Times New Roman" panose="02020603050405020304" pitchFamily="18" charset="0"/>
              </a:rPr>
              <a:t>Una din sarcinile principale ale </a:t>
            </a:r>
            <a:r>
              <a:rPr lang="ro-RO" sz="1900" b="1" dirty="0" err="1" smtClean="0">
                <a:latin typeface="Times New Roman" panose="02020603050405020304" pitchFamily="18" charset="0"/>
                <a:cs typeface="Times New Roman" panose="02020603050405020304" pitchFamily="18" charset="0"/>
              </a:rPr>
              <a:t>Asociaţiei</a:t>
            </a:r>
            <a:r>
              <a:rPr lang="ro-RO" sz="1900" b="1" dirty="0" smtClean="0">
                <a:latin typeface="Times New Roman" panose="02020603050405020304" pitchFamily="18" charset="0"/>
                <a:cs typeface="Times New Roman" panose="02020603050405020304" pitchFamily="18" charset="0"/>
              </a:rPr>
              <a:t> este </a:t>
            </a:r>
            <a:r>
              <a:rPr lang="en-US" sz="1900" b="1" dirty="0" err="1" smtClean="0">
                <a:latin typeface="Times New Roman" panose="02020603050405020304" pitchFamily="18" charset="0"/>
                <a:cs typeface="Times New Roman" panose="02020603050405020304" pitchFamily="18" charset="0"/>
              </a:rPr>
              <a:t>acordarea</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asisten</a:t>
            </a:r>
            <a:r>
              <a:rPr lang="ro-RO" sz="1900" b="1" dirty="0" err="1" smtClean="0">
                <a:latin typeface="Times New Roman" panose="02020603050405020304" pitchFamily="18" charset="0"/>
                <a:cs typeface="Times New Roman" panose="02020603050405020304" pitchFamily="18" charset="0"/>
              </a:rPr>
              <a:t>ţ</a:t>
            </a:r>
            <a:r>
              <a:rPr lang="en-US" sz="1900" b="1" dirty="0" err="1" smtClean="0">
                <a:latin typeface="Times New Roman" panose="02020603050405020304" pitchFamily="18" charset="0"/>
                <a:cs typeface="Times New Roman" panose="02020603050405020304" pitchFamily="18" charset="0"/>
              </a:rPr>
              <a:t>ei</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întreprinderilor</a:t>
            </a:r>
            <a:r>
              <a:rPr lang="en-US" sz="1900" b="1" dirty="0" smtClean="0">
                <a:latin typeface="Times New Roman" panose="02020603050405020304" pitchFamily="18" charset="0"/>
                <a:cs typeface="Times New Roman" panose="02020603050405020304" pitchFamily="18" charset="0"/>
              </a:rPr>
              <a:t> </a:t>
            </a:r>
            <a:r>
              <a:rPr lang="ro-RO" sz="1900" b="1" dirty="0" smtClean="0">
                <a:latin typeface="Times New Roman" panose="02020603050405020304" pitchFamily="18" charset="0"/>
                <a:cs typeface="Times New Roman" panose="02020603050405020304" pitchFamily="18" charset="0"/>
              </a:rPr>
              <a:t>de alimentare cu apă </a:t>
            </a:r>
            <a:r>
              <a:rPr lang="ro-RO" sz="1900" b="1" dirty="0" err="1" smtClean="0">
                <a:latin typeface="Times New Roman" panose="02020603050405020304" pitchFamily="18" charset="0"/>
                <a:cs typeface="Times New Roman" panose="02020603050405020304" pitchFamily="18" charset="0"/>
              </a:rPr>
              <a:t>şi</a:t>
            </a:r>
            <a:r>
              <a:rPr lang="ro-RO" sz="1900" b="1" dirty="0" smtClean="0">
                <a:latin typeface="Times New Roman" panose="02020603050405020304" pitchFamily="18" charset="0"/>
                <a:cs typeface="Times New Roman" panose="02020603050405020304" pitchFamily="18" charset="0"/>
              </a:rPr>
              <a:t> de canalizare </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în</a:t>
            </a:r>
            <a:r>
              <a:rPr lang="en-US" sz="1900" b="1" dirty="0" smtClean="0">
                <a:latin typeface="Times New Roman" panose="02020603050405020304" pitchFamily="18" charset="0"/>
                <a:cs typeface="Times New Roman" panose="02020603050405020304" pitchFamily="18" charset="0"/>
              </a:rPr>
              <a:t> </a:t>
            </a:r>
            <a:r>
              <a:rPr lang="x-none" sz="1900" b="1" dirty="0" smtClean="0">
                <a:latin typeface="Times New Roman" panose="02020603050405020304" pitchFamily="18" charset="0"/>
                <a:cs typeface="Times New Roman" panose="02020603050405020304" pitchFamily="18" charset="0"/>
              </a:rPr>
              <a:t>pregătirea cadrelor.</a:t>
            </a:r>
          </a:p>
          <a:p>
            <a:pPr marL="0" indent="0" algn="just" fontAlgn="auto">
              <a:spcAft>
                <a:spcPts val="0"/>
              </a:spcAft>
              <a:buFont typeface="Arial" pitchFamily="34" charset="0"/>
              <a:buNone/>
              <a:defRPr/>
            </a:pPr>
            <a:r>
              <a:rPr lang="x-none" sz="1900" b="1" dirty="0" smtClean="0">
                <a:latin typeface="Times New Roman" panose="02020603050405020304" pitchFamily="18" charset="0"/>
                <a:cs typeface="Times New Roman" panose="02020603050405020304" pitchFamily="18" charset="0"/>
              </a:rPr>
              <a:t>	Pe </a:t>
            </a:r>
            <a:r>
              <a:rPr lang="x-none" sz="1900" b="1" dirty="0">
                <a:latin typeface="Times New Roman" panose="02020603050405020304" pitchFamily="18" charset="0"/>
                <a:cs typeface="Times New Roman" panose="02020603050405020304" pitchFamily="18" charset="0"/>
              </a:rPr>
              <a:t>data de 27.04.2011, </a:t>
            </a:r>
            <a:r>
              <a:rPr lang="x-none" sz="1900" b="1" dirty="0" smtClean="0">
                <a:latin typeface="Times New Roman" panose="02020603050405020304" pitchFamily="18" charset="0"/>
                <a:cs typeface="Times New Roman" panose="02020603050405020304" pitchFamily="18" charset="0"/>
              </a:rPr>
              <a:t>în </a:t>
            </a:r>
            <a:r>
              <a:rPr lang="x-none" sz="1900" b="1" dirty="0">
                <a:latin typeface="Times New Roman" panose="02020603050405020304" pitchFamily="18" charset="0"/>
                <a:cs typeface="Times New Roman" panose="02020603050405020304" pitchFamily="18" charset="0"/>
              </a:rPr>
              <a:t>incinta catedrei </a:t>
            </a:r>
            <a:r>
              <a:rPr lang="x-none" sz="1900" b="1" dirty="0" err="1">
                <a:latin typeface="Times New Roman" panose="02020603050405020304" pitchFamily="18" charset="0"/>
                <a:cs typeface="Times New Roman" panose="02020603050405020304" pitchFamily="18" charset="0"/>
              </a:rPr>
              <a:t>ecotehnie</a:t>
            </a:r>
            <a:r>
              <a:rPr lang="x-none" sz="1900" b="1" dirty="0">
                <a:latin typeface="Times New Roman" panose="02020603050405020304" pitchFamily="18" charset="0"/>
                <a:cs typeface="Times New Roman" panose="02020603050405020304" pitchFamily="18" charset="0"/>
              </a:rPr>
              <a:t>, managementul ecologic </a:t>
            </a:r>
            <a:r>
              <a:rPr lang="x-none" sz="1900" b="1" dirty="0" err="1">
                <a:latin typeface="Times New Roman" panose="02020603050405020304" pitchFamily="18" charset="0"/>
                <a:cs typeface="Times New Roman" panose="02020603050405020304" pitchFamily="18" charset="0"/>
              </a:rPr>
              <a:t>şi</a:t>
            </a:r>
            <a:r>
              <a:rPr lang="x-none" sz="1900" b="1" dirty="0">
                <a:latin typeface="Times New Roman" panose="02020603050405020304" pitchFamily="18" charset="0"/>
                <a:cs typeface="Times New Roman" panose="02020603050405020304" pitchFamily="18" charset="0"/>
              </a:rPr>
              <a:t> ingineria apelor a </a:t>
            </a:r>
            <a:r>
              <a:rPr lang="x-none" sz="1900" b="1" dirty="0" err="1">
                <a:latin typeface="Times New Roman" panose="02020603050405020304" pitchFamily="18" charset="0"/>
                <a:cs typeface="Times New Roman" panose="02020603050405020304" pitchFamily="18" charset="0"/>
              </a:rPr>
              <a:t>facultăţii</a:t>
            </a:r>
            <a:r>
              <a:rPr lang="x-none" sz="1900" b="1" dirty="0">
                <a:latin typeface="Times New Roman" panose="02020603050405020304" pitchFamily="18" charset="0"/>
                <a:cs typeface="Times New Roman" panose="02020603050405020304" pitchFamily="18" charset="0"/>
              </a:rPr>
              <a:t> urbanism </a:t>
            </a:r>
            <a:r>
              <a:rPr lang="x-none" sz="1900" b="1" dirty="0" err="1">
                <a:latin typeface="Times New Roman" panose="02020603050405020304" pitchFamily="18" charset="0"/>
                <a:cs typeface="Times New Roman" panose="02020603050405020304" pitchFamily="18" charset="0"/>
              </a:rPr>
              <a:t>şi</a:t>
            </a:r>
            <a:r>
              <a:rPr lang="x-none" sz="1900" b="1" dirty="0">
                <a:latin typeface="Times New Roman" panose="02020603050405020304" pitchFamily="18" charset="0"/>
                <a:cs typeface="Times New Roman" panose="02020603050405020304" pitchFamily="18" charset="0"/>
              </a:rPr>
              <a:t> arhitectură a </a:t>
            </a:r>
            <a:r>
              <a:rPr lang="x-none" sz="1900" b="1" dirty="0" err="1">
                <a:latin typeface="Times New Roman" panose="02020603050405020304" pitchFamily="18" charset="0"/>
                <a:cs typeface="Times New Roman" panose="02020603050405020304" pitchFamily="18" charset="0"/>
              </a:rPr>
              <a:t>Universităţii</a:t>
            </a:r>
            <a:r>
              <a:rPr lang="x-none" sz="1900" b="1" dirty="0">
                <a:latin typeface="Times New Roman" panose="02020603050405020304" pitchFamily="18" charset="0"/>
                <a:cs typeface="Times New Roman" panose="02020603050405020304" pitchFamily="18" charset="0"/>
              </a:rPr>
              <a:t> Tehnice din Moldova (mun. </a:t>
            </a:r>
            <a:r>
              <a:rPr lang="x-none" sz="1900" b="1" dirty="0" err="1">
                <a:latin typeface="Times New Roman" panose="02020603050405020304" pitchFamily="18" charset="0"/>
                <a:cs typeface="Times New Roman" panose="02020603050405020304" pitchFamily="18" charset="0"/>
              </a:rPr>
              <a:t>Chişinău</a:t>
            </a:r>
            <a:r>
              <a:rPr lang="x-none" sz="1900" b="1" dirty="0">
                <a:latin typeface="Times New Roman" panose="02020603050405020304" pitchFamily="18" charset="0"/>
                <a:cs typeface="Times New Roman" panose="02020603050405020304" pitchFamily="18" charset="0"/>
              </a:rPr>
              <a:t>, sectorul Botanica, bd. Dacia, 39, etajul II) a avut loc ceremonia organizată cu </a:t>
            </a:r>
            <a:r>
              <a:rPr lang="x-none" sz="1900" b="1" dirty="0" smtClean="0">
                <a:latin typeface="Times New Roman" panose="02020603050405020304" pitchFamily="18" charset="0"/>
                <a:cs typeface="Times New Roman" panose="02020603050405020304" pitchFamily="18" charset="0"/>
              </a:rPr>
              <a:t>prilejul </a:t>
            </a:r>
            <a:r>
              <a:rPr lang="x-none" sz="1900" b="1" dirty="0">
                <a:latin typeface="Times New Roman" panose="02020603050405020304" pitchFamily="18" charset="0"/>
                <a:cs typeface="Times New Roman" panose="02020603050405020304" pitchFamily="18" charset="0"/>
              </a:rPr>
              <a:t>deschiderii oficiale a </a:t>
            </a:r>
            <a:r>
              <a:rPr lang="x-none" sz="1900" b="1" dirty="0">
                <a:solidFill>
                  <a:srgbClr val="FF0000"/>
                </a:solidFill>
                <a:latin typeface="Times New Roman" panose="02020603050405020304" pitchFamily="18" charset="0"/>
                <a:cs typeface="Times New Roman" panose="02020603050405020304" pitchFamily="18" charset="0"/>
              </a:rPr>
              <a:t>Institutului de Formare </a:t>
            </a:r>
            <a:r>
              <a:rPr lang="x-none" sz="1900" b="1" dirty="0" smtClean="0">
                <a:solidFill>
                  <a:srgbClr val="FF0000"/>
                </a:solidFill>
                <a:latin typeface="Times New Roman" panose="02020603050405020304" pitchFamily="18" charset="0"/>
                <a:cs typeface="Times New Roman" panose="02020603050405020304" pitchFamily="18" charset="0"/>
              </a:rPr>
              <a:t>Continuă </a:t>
            </a:r>
            <a:r>
              <a:rPr lang="x-none" sz="1900" b="1" dirty="0">
                <a:solidFill>
                  <a:srgbClr val="FF0000"/>
                </a:solidFill>
                <a:latin typeface="Times New Roman" panose="02020603050405020304" pitchFamily="18" charset="0"/>
                <a:cs typeface="Times New Roman" panose="02020603050405020304" pitchFamily="18" charset="0"/>
              </a:rPr>
              <a:t>în domeniul Alimentării cu Apă </a:t>
            </a:r>
            <a:r>
              <a:rPr lang="x-none" sz="1900" b="1" dirty="0" err="1">
                <a:solidFill>
                  <a:srgbClr val="FF0000"/>
                </a:solidFill>
                <a:latin typeface="Times New Roman" panose="02020603050405020304" pitchFamily="18" charset="0"/>
                <a:cs typeface="Times New Roman" panose="02020603050405020304" pitchFamily="18" charset="0"/>
              </a:rPr>
              <a:t>şi</a:t>
            </a:r>
            <a:r>
              <a:rPr lang="x-none" sz="1900" b="1" dirty="0">
                <a:solidFill>
                  <a:srgbClr val="FF0000"/>
                </a:solidFill>
                <a:latin typeface="Times New Roman" panose="02020603050405020304" pitchFamily="18" charset="0"/>
                <a:cs typeface="Times New Roman" panose="02020603050405020304" pitchFamily="18" charset="0"/>
              </a:rPr>
              <a:t> Canalizării</a:t>
            </a:r>
            <a:r>
              <a:rPr lang="x-none" sz="1900" b="1" dirty="0">
                <a:latin typeface="Times New Roman" panose="02020603050405020304" pitchFamily="18" charset="0"/>
                <a:cs typeface="Times New Roman" panose="02020603050405020304" pitchFamily="18" charset="0"/>
              </a:rPr>
              <a:t> pentru membrii </a:t>
            </a:r>
            <a:r>
              <a:rPr lang="x-none" sz="1900" b="1" dirty="0" err="1">
                <a:latin typeface="Times New Roman" panose="02020603050405020304" pitchFamily="18" charset="0"/>
                <a:cs typeface="Times New Roman" panose="02020603050405020304" pitchFamily="18" charset="0"/>
              </a:rPr>
              <a:t>Asociaţiei</a:t>
            </a:r>
            <a:r>
              <a:rPr lang="x-none" sz="1900" b="1" dirty="0">
                <a:latin typeface="Times New Roman" panose="02020603050405020304" pitchFamily="18" charset="0"/>
                <a:cs typeface="Times New Roman" panose="02020603050405020304" pitchFamily="18" charset="0"/>
              </a:rPr>
              <a:t> “Moldova Apă – Canal”, fondat de către </a:t>
            </a:r>
            <a:r>
              <a:rPr lang="x-none" sz="1900" b="1" dirty="0" err="1">
                <a:latin typeface="Times New Roman" panose="02020603050405020304" pitchFamily="18" charset="0"/>
                <a:cs typeface="Times New Roman" panose="02020603050405020304" pitchFamily="18" charset="0"/>
              </a:rPr>
              <a:t>Asociaţie</a:t>
            </a:r>
            <a:r>
              <a:rPr lang="x-none" sz="1900" b="1" dirty="0">
                <a:latin typeface="Times New Roman" panose="02020603050405020304" pitchFamily="18" charset="0"/>
                <a:cs typeface="Times New Roman" panose="02020603050405020304" pitchFamily="18" charset="0"/>
              </a:rPr>
              <a:t>.</a:t>
            </a:r>
          </a:p>
          <a:p>
            <a:pPr fontAlgn="auto">
              <a:spcAft>
                <a:spcPts val="0"/>
              </a:spcAft>
              <a:buFont typeface="Arial" pitchFamily="34" charset="0"/>
              <a:buNone/>
              <a:defRPr/>
            </a:pPr>
            <a:endParaRPr lang="ru-RU" sz="1900" dirty="0" smtClean="0"/>
          </a:p>
          <a:p>
            <a:pPr fontAlgn="auto">
              <a:spcAft>
                <a:spcPts val="0"/>
              </a:spcAft>
              <a:defRPr/>
            </a:pPr>
            <a:endParaRPr lang="ru-RU" dirty="0"/>
          </a:p>
        </p:txBody>
      </p:sp>
      <p:pic>
        <p:nvPicPr>
          <p:cNvPr id="25606" name="Picture 2" descr="http://www.amac.md/seminari/UTM/emeia.gif"/>
          <p:cNvPicPr>
            <a:picLocks noChangeAspect="1" noChangeArrowheads="1"/>
          </p:cNvPicPr>
          <p:nvPr/>
        </p:nvPicPr>
        <p:blipFill>
          <a:blip r:embed="rId4"/>
          <a:srcRect/>
          <a:stretch>
            <a:fillRect/>
          </a:stretch>
        </p:blipFill>
        <p:spPr bwMode="auto">
          <a:xfrm>
            <a:off x="674688" y="4148138"/>
            <a:ext cx="7764462" cy="1914525"/>
          </a:xfrm>
          <a:prstGeom prst="rect">
            <a:avLst/>
          </a:prstGeom>
          <a:noFill/>
          <a:ln w="9525">
            <a:noFill/>
            <a:miter lim="800000"/>
            <a:headEnd/>
            <a:tailEnd/>
          </a:ln>
        </p:spPr>
      </p:pic>
      <p:pic>
        <p:nvPicPr>
          <p:cNvPr id="25607" name="Рисунок 7"/>
          <p:cNvPicPr>
            <a:picLocks noChangeAspect="1"/>
          </p:cNvPicPr>
          <p:nvPr/>
        </p:nvPicPr>
        <p:blipFill>
          <a:blip r:embed="rId5"/>
          <a:srcRect/>
          <a:stretch>
            <a:fillRect/>
          </a:stretch>
        </p:blipFill>
        <p:spPr bwMode="auto">
          <a:xfrm>
            <a:off x="6948488" y="104775"/>
            <a:ext cx="2181225" cy="89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9750"/>
            <a:ext cx="8229600" cy="1143000"/>
          </a:xfrm>
        </p:spPr>
        <p:txBody>
          <a:bodyPr rtlCol="0">
            <a:normAutofit fontScale="90000"/>
          </a:bodyPr>
          <a:lstStyle/>
          <a:p>
            <a:pPr fontAlgn="auto">
              <a:spcAft>
                <a:spcPts val="0"/>
              </a:spcAft>
              <a:defRPr/>
            </a:pP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Activitatea de bază a </a:t>
            </a:r>
            <a:br>
              <a:rPr lang="ro-RO" sz="31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Asociației ”MOLDOVA APĂ-CANAL”</a:t>
            </a:r>
            <a:r>
              <a:rPr lang="en-US" sz="3100" b="1" i="1" dirty="0" smtClean="0">
                <a:latin typeface="Times New Roman" pitchFamily="18" charset="0"/>
                <a:cs typeface="Times New Roman" pitchFamily="18" charset="0"/>
              </a:rPr>
              <a:t> </a:t>
            </a:r>
            <a:r>
              <a:rPr lang="ru-RU" dirty="0"/>
              <a:t/>
            </a:r>
            <a:br>
              <a:rPr lang="ru-RU" dirty="0"/>
            </a:br>
            <a:endParaRPr lang="ru-RU" dirty="0"/>
          </a:p>
        </p:txBody>
      </p:sp>
      <p:sp>
        <p:nvSpPr>
          <p:cNvPr id="3" name="Содержимое 2"/>
          <p:cNvSpPr>
            <a:spLocks noGrp="1"/>
          </p:cNvSpPr>
          <p:nvPr>
            <p:ph idx="1"/>
          </p:nvPr>
        </p:nvSpPr>
        <p:spPr>
          <a:xfrm>
            <a:off x="442913" y="1241425"/>
            <a:ext cx="8229600" cy="4840288"/>
          </a:xfrm>
        </p:spPr>
        <p:txBody>
          <a:bodyPr rtlCol="0">
            <a:normAutofit/>
          </a:bodyPr>
          <a:lstStyle/>
          <a:p>
            <a:pPr marL="0" indent="0" fontAlgn="auto">
              <a:spcAft>
                <a:spcPts val="0"/>
              </a:spcAft>
              <a:buFont typeface="Arial" pitchFamily="34" charset="0"/>
              <a:buNone/>
              <a:defRPr/>
            </a:pPr>
            <a:endParaRPr lang="ro-RO" i="1" dirty="0" smtClean="0">
              <a:latin typeface="Times New Roman" pitchFamily="18" charset="0"/>
              <a:cs typeface="Times New Roman" pitchFamily="18" charset="0"/>
            </a:endParaRPr>
          </a:p>
          <a:p>
            <a:pPr fontAlgn="auto">
              <a:spcAft>
                <a:spcPts val="0"/>
              </a:spcAft>
              <a:buFont typeface="Arial" pitchFamily="34" charset="0"/>
              <a:buChar char="•"/>
              <a:defRPr/>
            </a:pPr>
            <a:endParaRPr lang="ru-RU" dirty="0"/>
          </a:p>
          <a:p>
            <a:pPr fontAlgn="auto">
              <a:spcAft>
                <a:spcPts val="0"/>
              </a:spcAft>
              <a:buFont typeface="Arial" pitchFamily="34" charset="0"/>
              <a:buNone/>
              <a:defRPr/>
            </a:pPr>
            <a:endParaRPr lang="x-none" dirty="0" smtClean="0"/>
          </a:p>
          <a:p>
            <a:pPr fontAlgn="auto">
              <a:spcAft>
                <a:spcPts val="0"/>
              </a:spcAft>
              <a:buFont typeface="Arial" pitchFamily="34" charset="0"/>
              <a:buNone/>
              <a:defRPr/>
            </a:pPr>
            <a:endParaRPr lang="x-none" dirty="0"/>
          </a:p>
          <a:p>
            <a:pPr fontAlgn="auto">
              <a:spcAft>
                <a:spcPts val="0"/>
              </a:spcAft>
              <a:buFont typeface="Arial" pitchFamily="34" charset="0"/>
              <a:buNone/>
              <a:defRPr/>
            </a:pPr>
            <a:endParaRPr lang="x-none" dirty="0" smtClean="0"/>
          </a:p>
          <a:p>
            <a:pPr fontAlgn="auto">
              <a:spcAft>
                <a:spcPts val="0"/>
              </a:spcAft>
              <a:buFont typeface="Arial" pitchFamily="34" charset="0"/>
              <a:buNone/>
              <a:defRPr/>
            </a:pPr>
            <a:endParaRPr lang="x-none" dirty="0"/>
          </a:p>
          <a:p>
            <a:pPr fontAlgn="auto">
              <a:spcAft>
                <a:spcPts val="0"/>
              </a:spcAft>
              <a:buFont typeface="Arial" pitchFamily="34" charset="0"/>
              <a:buNone/>
              <a:defRPr/>
            </a:pPr>
            <a:endParaRPr lang="x-none" dirty="0" smtClean="0"/>
          </a:p>
          <a:p>
            <a:pPr fontAlgn="auto">
              <a:spcAft>
                <a:spcPts val="0"/>
              </a:spcAft>
              <a:buFont typeface="Arial" pitchFamily="34" charset="0"/>
              <a:buNone/>
              <a:defRPr/>
            </a:pPr>
            <a:endParaRPr lang="ru-RU" sz="2400" dirty="0"/>
          </a:p>
        </p:txBody>
      </p:sp>
      <p:pic>
        <p:nvPicPr>
          <p:cNvPr id="26628" name="Picture 3"/>
          <p:cNvPicPr>
            <a:picLocks noChangeAspect="1" noChangeArrowheads="1"/>
          </p:cNvPicPr>
          <p:nvPr/>
        </p:nvPicPr>
        <p:blipFill>
          <a:blip r:embed="rId3"/>
          <a:srcRect/>
          <a:stretch>
            <a:fillRect/>
          </a:stretch>
        </p:blipFill>
        <p:spPr bwMode="auto">
          <a:xfrm>
            <a:off x="107950" y="128588"/>
            <a:ext cx="935038" cy="944562"/>
          </a:xfrm>
          <a:prstGeom prst="rect">
            <a:avLst/>
          </a:prstGeom>
          <a:noFill/>
          <a:ln w="9525">
            <a:noFill/>
            <a:miter lim="800000"/>
            <a:headEnd/>
            <a:tailEnd/>
          </a:ln>
        </p:spPr>
      </p:pic>
      <p:sp>
        <p:nvSpPr>
          <p:cNvPr id="26629" name="Содержимое 2"/>
          <p:cNvSpPr txBox="1">
            <a:spLocks/>
          </p:cNvSpPr>
          <p:nvPr/>
        </p:nvSpPr>
        <p:spPr bwMode="auto">
          <a:xfrm>
            <a:off x="457200" y="1357313"/>
            <a:ext cx="8229600" cy="4951412"/>
          </a:xfrm>
          <a:prstGeom prst="rect">
            <a:avLst/>
          </a:prstGeom>
          <a:noFill/>
          <a:ln w="9525">
            <a:noFill/>
            <a:miter lim="800000"/>
            <a:headEnd/>
            <a:tailEnd/>
          </a:ln>
        </p:spPr>
        <p:txBody>
          <a:bodyPr/>
          <a:lstStyle/>
          <a:p>
            <a:pPr algn="just">
              <a:spcBef>
                <a:spcPct val="20000"/>
              </a:spcBef>
              <a:buFont typeface="Arial" charset="0"/>
              <a:buNone/>
            </a:pPr>
            <a:r>
              <a:rPr lang="ro-RO" sz="2400" b="1">
                <a:latin typeface="Times New Roman" pitchFamily="18" charset="0"/>
                <a:cs typeface="Times New Roman" pitchFamily="18" charset="0"/>
              </a:rPr>
              <a:t>	</a:t>
            </a:r>
            <a:r>
              <a:rPr lang="ro-RO" sz="2400">
                <a:latin typeface="Times New Roman" pitchFamily="18" charset="0"/>
                <a:cs typeface="Times New Roman" pitchFamily="18" charset="0"/>
              </a:rPr>
              <a:t>Pe 16 iulie 2013 au fost </a:t>
            </a:r>
            <a:r>
              <a:rPr lang="en-US" sz="2400">
                <a:latin typeface="Times New Roman" pitchFamily="18" charset="0"/>
                <a:cs typeface="Times New Roman" pitchFamily="18" charset="0"/>
              </a:rPr>
              <a:t>acordate</a:t>
            </a:r>
            <a:r>
              <a:rPr lang="ro-RO" sz="2400">
                <a:latin typeface="Times New Roman" pitchFamily="18" charset="0"/>
                <a:cs typeface="Times New Roman" pitchFamily="18" charset="0"/>
              </a:rPr>
              <a:t> primele 13 diplome </a:t>
            </a:r>
          </a:p>
          <a:p>
            <a:pPr algn="just">
              <a:spcBef>
                <a:spcPct val="20000"/>
              </a:spcBef>
              <a:buFont typeface="Arial" charset="0"/>
              <a:buNone/>
            </a:pPr>
            <a:r>
              <a:rPr lang="ro-RO" sz="2400" b="1">
                <a:latin typeface="Times New Roman" pitchFamily="18" charset="0"/>
                <a:cs typeface="Times New Roman" pitchFamily="18" charset="0"/>
              </a:rPr>
              <a:t>	</a:t>
            </a:r>
            <a:endParaRPr lang="ru-RU" sz="3200">
              <a:latin typeface="Calibri" pitchFamily="34" charset="0"/>
            </a:endParaRPr>
          </a:p>
        </p:txBody>
      </p:sp>
      <p:pic>
        <p:nvPicPr>
          <p:cNvPr id="26630" name="Рисунок 5"/>
          <p:cNvPicPr>
            <a:picLocks noChangeAspect="1"/>
          </p:cNvPicPr>
          <p:nvPr/>
        </p:nvPicPr>
        <p:blipFill>
          <a:blip r:embed="rId4"/>
          <a:srcRect/>
          <a:stretch>
            <a:fillRect/>
          </a:stretch>
        </p:blipFill>
        <p:spPr bwMode="auto">
          <a:xfrm>
            <a:off x="2195513" y="1793875"/>
            <a:ext cx="4248150" cy="3222625"/>
          </a:xfrm>
          <a:prstGeom prst="rect">
            <a:avLst/>
          </a:prstGeom>
          <a:noFill/>
          <a:ln w="9525">
            <a:noFill/>
            <a:miter lim="800000"/>
            <a:headEnd/>
            <a:tailEnd/>
          </a:ln>
        </p:spPr>
      </p:pic>
      <p:pic>
        <p:nvPicPr>
          <p:cNvPr id="26631" name="Рисунок 8"/>
          <p:cNvPicPr>
            <a:picLocks noChangeAspect="1"/>
          </p:cNvPicPr>
          <p:nvPr/>
        </p:nvPicPr>
        <p:blipFill>
          <a:blip r:embed="rId5"/>
          <a:srcRect/>
          <a:stretch>
            <a:fillRect/>
          </a:stretch>
        </p:blipFill>
        <p:spPr bwMode="auto">
          <a:xfrm>
            <a:off x="6678613" y="82550"/>
            <a:ext cx="2357437"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9750"/>
            <a:ext cx="8229600" cy="1143000"/>
          </a:xfrm>
        </p:spPr>
        <p:txBody>
          <a:bodyPr rtlCol="0">
            <a:normAutofit fontScale="90000"/>
          </a:bodyPr>
          <a:lstStyle/>
          <a:p>
            <a:pPr fontAlgn="auto">
              <a:spcAft>
                <a:spcPts val="0"/>
              </a:spcAft>
              <a:defRPr/>
            </a:pP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Activitatea de bază a </a:t>
            </a:r>
            <a:br>
              <a:rPr lang="ro-RO" sz="31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Asociației ”MOLDOVA APĂ-CANAL”</a:t>
            </a:r>
            <a:r>
              <a:rPr lang="en-US" sz="3100" b="1" i="1" dirty="0" smtClean="0">
                <a:latin typeface="Times New Roman" pitchFamily="18" charset="0"/>
                <a:cs typeface="Times New Roman" pitchFamily="18" charset="0"/>
              </a:rPr>
              <a:t> </a:t>
            </a:r>
            <a:r>
              <a:rPr lang="ru-RU" dirty="0"/>
              <a:t/>
            </a:r>
            <a:br>
              <a:rPr lang="ru-RU" dirty="0"/>
            </a:br>
            <a:endParaRPr lang="ru-RU" dirty="0"/>
          </a:p>
        </p:txBody>
      </p:sp>
      <p:sp>
        <p:nvSpPr>
          <p:cNvPr id="3" name="Содержимое 2"/>
          <p:cNvSpPr>
            <a:spLocks noGrp="1"/>
          </p:cNvSpPr>
          <p:nvPr>
            <p:ph idx="1"/>
          </p:nvPr>
        </p:nvSpPr>
        <p:spPr>
          <a:xfrm>
            <a:off x="474663" y="1966913"/>
            <a:ext cx="8229600" cy="3694112"/>
          </a:xfrm>
        </p:spPr>
        <p:txBody>
          <a:bodyPr rtlCol="0">
            <a:normAutofit fontScale="85000" lnSpcReduction="10000"/>
          </a:bodyPr>
          <a:lstStyle/>
          <a:p>
            <a:pPr algn="just" fontAlgn="auto">
              <a:spcAft>
                <a:spcPts val="0"/>
              </a:spcAft>
              <a:buFont typeface="Arial" pitchFamily="34" charset="0"/>
              <a:buNone/>
              <a:defRPr/>
            </a:pPr>
            <a:r>
              <a:rPr lang="ro-RO" dirty="0">
                <a:latin typeface="Times New Roman" panose="02020603050405020304" pitchFamily="18" charset="0"/>
                <a:cs typeface="Times New Roman" panose="02020603050405020304" pitchFamily="18" charset="0"/>
              </a:rPr>
              <a:t>Potrivit Memorandumului de Înțelegere semnat între AMAC și GIZ în martie 2015, Proiectul Modernizarea Serviciilor Publice Locale implementat de </a:t>
            </a:r>
            <a:r>
              <a:rPr lang="ro-RO" dirty="0" smtClean="0">
                <a:latin typeface="Times New Roman" panose="02020603050405020304" pitchFamily="18" charset="0"/>
                <a:cs typeface="Times New Roman" panose="02020603050405020304" pitchFamily="18" charset="0"/>
              </a:rPr>
              <a:t>Agenția de Cooperare Internațională a Germaniei (GIZ) </a:t>
            </a:r>
            <a:r>
              <a:rPr lang="ro-RO" dirty="0">
                <a:latin typeface="Times New Roman" panose="02020603050405020304" pitchFamily="18" charset="0"/>
                <a:cs typeface="Times New Roman" panose="02020603050405020304" pitchFamily="18" charset="0"/>
              </a:rPr>
              <a:t>oferă asistență tehnică pentru implementarea Programului </a:t>
            </a:r>
            <a:r>
              <a:rPr lang="ro-RO" dirty="0" smtClean="0">
                <a:latin typeface="Times New Roman" panose="02020603050405020304" pitchFamily="18" charset="0"/>
                <a:cs typeface="Times New Roman" panose="02020603050405020304" pitchFamily="18" charset="0"/>
              </a:rPr>
              <a:t>Național de Creștere a Capacităților Operatorilor din domeniul Alimentării cu Apă și de Canalizare și </a:t>
            </a:r>
            <a:r>
              <a:rPr lang="ro-RO" dirty="0">
                <a:latin typeface="Times New Roman" panose="02020603050405020304" pitchFamily="18" charset="0"/>
                <a:cs typeface="Times New Roman" panose="02020603050405020304" pitchFamily="18" charset="0"/>
              </a:rPr>
              <a:t>pentru dezvoltarea instituțională a AMAC în domeniul consultării și al instruirii</a:t>
            </a:r>
            <a:r>
              <a:rPr lang="ro-RO" dirty="0"/>
              <a:t>.</a:t>
            </a:r>
            <a:endParaRPr lang="ru-RU" dirty="0"/>
          </a:p>
          <a:p>
            <a:pPr algn="ctr" fontAlgn="auto">
              <a:spcAft>
                <a:spcPts val="0"/>
              </a:spcAft>
              <a:buFont typeface="Arial" pitchFamily="34" charset="0"/>
              <a:buNone/>
              <a:defRPr/>
            </a:pPr>
            <a:endParaRPr lang="ru-RU" dirty="0">
              <a:solidFill>
                <a:srgbClr val="FF0000"/>
              </a:solidFill>
            </a:endParaRPr>
          </a:p>
        </p:txBody>
      </p:sp>
      <p:pic>
        <p:nvPicPr>
          <p:cNvPr id="27652" name="Picture 3"/>
          <p:cNvPicPr>
            <a:picLocks noChangeAspect="1" noChangeArrowheads="1"/>
          </p:cNvPicPr>
          <p:nvPr/>
        </p:nvPicPr>
        <p:blipFill>
          <a:blip r:embed="rId3"/>
          <a:srcRect/>
          <a:stretch>
            <a:fillRect/>
          </a:stretch>
        </p:blipFill>
        <p:spPr bwMode="auto">
          <a:xfrm>
            <a:off x="107950" y="128588"/>
            <a:ext cx="935038" cy="944562"/>
          </a:xfrm>
          <a:prstGeom prst="rect">
            <a:avLst/>
          </a:prstGeom>
          <a:noFill/>
          <a:ln w="9525">
            <a:noFill/>
            <a:miter lim="800000"/>
            <a:headEnd/>
            <a:tailEnd/>
          </a:ln>
        </p:spPr>
      </p:pic>
      <p:sp>
        <p:nvSpPr>
          <p:cNvPr id="27653" name="Содержимое 2"/>
          <p:cNvSpPr txBox="1">
            <a:spLocks/>
          </p:cNvSpPr>
          <p:nvPr/>
        </p:nvSpPr>
        <p:spPr bwMode="auto">
          <a:xfrm>
            <a:off x="457200" y="1916113"/>
            <a:ext cx="8229600" cy="4392612"/>
          </a:xfrm>
          <a:prstGeom prst="rect">
            <a:avLst/>
          </a:prstGeom>
          <a:noFill/>
          <a:ln w="9525">
            <a:noFill/>
            <a:miter lim="800000"/>
            <a:headEnd/>
            <a:tailEnd/>
          </a:ln>
        </p:spPr>
        <p:txBody>
          <a:bodyPr/>
          <a:lstStyle/>
          <a:p>
            <a:pPr algn="just">
              <a:spcBef>
                <a:spcPct val="20000"/>
              </a:spcBef>
              <a:buFont typeface="Arial" charset="0"/>
              <a:buNone/>
            </a:pPr>
            <a:r>
              <a:rPr lang="ro-RO" sz="2400" b="1">
                <a:latin typeface="Times New Roman" pitchFamily="18" charset="0"/>
                <a:cs typeface="Times New Roman" pitchFamily="18" charset="0"/>
              </a:rPr>
              <a:t>     	</a:t>
            </a:r>
            <a:endParaRPr lang="ro-RO" sz="2400">
              <a:latin typeface="Times New Roman" pitchFamily="18" charset="0"/>
              <a:cs typeface="Times New Roman" pitchFamily="18" charset="0"/>
            </a:endParaRPr>
          </a:p>
          <a:p>
            <a:pPr algn="just">
              <a:spcBef>
                <a:spcPct val="20000"/>
              </a:spcBef>
              <a:buFont typeface="Arial" charset="0"/>
              <a:buNone/>
            </a:pPr>
            <a:r>
              <a:rPr lang="ro-RO" sz="2400" b="1">
                <a:latin typeface="Times New Roman" pitchFamily="18" charset="0"/>
                <a:cs typeface="Times New Roman" pitchFamily="18" charset="0"/>
              </a:rPr>
              <a:t>   	</a:t>
            </a:r>
            <a:endParaRPr lang="ru-RU" sz="3200">
              <a:latin typeface="Calibri" pitchFamily="34" charset="0"/>
            </a:endParaRPr>
          </a:p>
        </p:txBody>
      </p:sp>
      <p:pic>
        <p:nvPicPr>
          <p:cNvPr id="27654" name="Рисунок 5"/>
          <p:cNvPicPr>
            <a:picLocks noChangeAspect="1"/>
          </p:cNvPicPr>
          <p:nvPr/>
        </p:nvPicPr>
        <p:blipFill>
          <a:blip r:embed="rId4"/>
          <a:srcRect/>
          <a:stretch>
            <a:fillRect/>
          </a:stretch>
        </p:blipFill>
        <p:spPr bwMode="auto">
          <a:xfrm>
            <a:off x="7458075" y="12700"/>
            <a:ext cx="1706563" cy="117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1"/>
          <p:cNvPicPr>
            <a:picLocks noChangeAspect="1"/>
          </p:cNvPicPr>
          <p:nvPr/>
        </p:nvPicPr>
        <p:blipFill>
          <a:blip r:embed="rId2"/>
          <a:srcRect/>
          <a:stretch>
            <a:fillRect/>
          </a:stretch>
        </p:blipFill>
        <p:spPr bwMode="auto">
          <a:xfrm>
            <a:off x="0" y="-1588"/>
            <a:ext cx="9144000" cy="6858001"/>
          </a:xfrm>
          <a:prstGeom prst="rect">
            <a:avLst/>
          </a:prstGeom>
          <a:noFill/>
          <a:ln w="9525">
            <a:noFill/>
            <a:miter lim="800000"/>
            <a:headEnd/>
            <a:tailEnd/>
          </a:ln>
        </p:spPr>
      </p:pic>
      <p:pic>
        <p:nvPicPr>
          <p:cNvPr id="28674" name="Рисунок 3"/>
          <p:cNvPicPr>
            <a:picLocks noChangeAspect="1"/>
          </p:cNvPicPr>
          <p:nvPr/>
        </p:nvPicPr>
        <p:blipFill>
          <a:blip r:embed="rId3"/>
          <a:srcRect/>
          <a:stretch>
            <a:fillRect/>
          </a:stretch>
        </p:blipFill>
        <p:spPr bwMode="auto">
          <a:xfrm>
            <a:off x="107950" y="188913"/>
            <a:ext cx="931863" cy="944562"/>
          </a:xfrm>
          <a:prstGeom prst="rect">
            <a:avLst/>
          </a:prstGeom>
          <a:noFill/>
          <a:ln w="9525">
            <a:noFill/>
            <a:miter lim="800000"/>
            <a:headEnd/>
            <a:tailEnd/>
          </a:ln>
        </p:spPr>
      </p:pic>
      <p:pic>
        <p:nvPicPr>
          <p:cNvPr id="28675" name="Рисунок 4"/>
          <p:cNvPicPr>
            <a:picLocks noChangeAspect="1"/>
          </p:cNvPicPr>
          <p:nvPr/>
        </p:nvPicPr>
        <p:blipFill>
          <a:blip r:embed="rId4"/>
          <a:srcRect/>
          <a:stretch>
            <a:fillRect/>
          </a:stretch>
        </p:blipFill>
        <p:spPr bwMode="auto">
          <a:xfrm>
            <a:off x="1403350" y="284163"/>
            <a:ext cx="6108700" cy="1169987"/>
          </a:xfrm>
          <a:prstGeom prst="rect">
            <a:avLst/>
          </a:prstGeom>
          <a:noFill/>
          <a:ln w="9525">
            <a:noFill/>
            <a:miter lim="800000"/>
            <a:headEnd/>
            <a:tailEnd/>
          </a:ln>
        </p:spPr>
      </p:pic>
      <p:pic>
        <p:nvPicPr>
          <p:cNvPr id="28676" name="Рисунок 5"/>
          <p:cNvPicPr>
            <a:picLocks noChangeAspect="1"/>
          </p:cNvPicPr>
          <p:nvPr/>
        </p:nvPicPr>
        <p:blipFill>
          <a:blip r:embed="rId5"/>
          <a:srcRect/>
          <a:stretch>
            <a:fillRect/>
          </a:stretch>
        </p:blipFill>
        <p:spPr bwMode="auto">
          <a:xfrm>
            <a:off x="606425" y="3427413"/>
            <a:ext cx="8004175" cy="2101850"/>
          </a:xfrm>
          <a:prstGeom prst="rect">
            <a:avLst/>
          </a:prstGeom>
          <a:noFill/>
          <a:ln w="9525">
            <a:noFill/>
            <a:miter lim="800000"/>
            <a:headEnd/>
            <a:tailEnd/>
          </a:ln>
        </p:spPr>
      </p:pic>
      <p:sp>
        <p:nvSpPr>
          <p:cNvPr id="28677" name="Прямоугольник 7"/>
          <p:cNvSpPr>
            <a:spLocks noChangeArrowheads="1"/>
          </p:cNvSpPr>
          <p:nvPr/>
        </p:nvSpPr>
        <p:spPr bwMode="auto">
          <a:xfrm>
            <a:off x="900113" y="1844675"/>
            <a:ext cx="7416800" cy="1200150"/>
          </a:xfrm>
          <a:prstGeom prst="rect">
            <a:avLst/>
          </a:prstGeom>
          <a:noFill/>
          <a:ln w="9525">
            <a:noFill/>
            <a:miter lim="800000"/>
            <a:headEnd/>
            <a:tailEnd/>
          </a:ln>
        </p:spPr>
        <p:txBody>
          <a:bodyPr>
            <a:spAutoFit/>
          </a:bodyPr>
          <a:lstStyle/>
          <a:p>
            <a:pPr algn="ctr"/>
            <a:r>
              <a:rPr lang="ro-RO" altLang="en-US" sz="2400" b="1">
                <a:solidFill>
                  <a:srgbClr val="C00000"/>
                </a:solidFill>
                <a:latin typeface="Times New Roman" pitchFamily="18" charset="0"/>
                <a:cs typeface="Times New Roman" pitchFamily="18" charset="0"/>
              </a:rPr>
              <a:t>Programul Național de Creștere a Capacităților Operatorilor din domeniul  Alimentării cu Apă și de Canalizare.</a:t>
            </a:r>
          </a:p>
        </p:txBody>
      </p:sp>
      <p:pic>
        <p:nvPicPr>
          <p:cNvPr id="28678" name="Рисунок 8"/>
          <p:cNvPicPr>
            <a:picLocks noChangeAspect="1"/>
          </p:cNvPicPr>
          <p:nvPr/>
        </p:nvPicPr>
        <p:blipFill>
          <a:blip r:embed="rId6"/>
          <a:srcRect/>
          <a:stretch>
            <a:fillRect/>
          </a:stretch>
        </p:blipFill>
        <p:spPr bwMode="auto">
          <a:xfrm>
            <a:off x="7164388" y="0"/>
            <a:ext cx="2055812" cy="126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1"/>
          <p:cNvPicPr>
            <a:picLocks noChangeAspect="1"/>
          </p:cNvPicPr>
          <p:nvPr/>
        </p:nvPicPr>
        <p:blipFill>
          <a:blip r:embed="rId2"/>
          <a:srcRect/>
          <a:stretch>
            <a:fillRect/>
          </a:stretch>
        </p:blipFill>
        <p:spPr bwMode="auto">
          <a:xfrm>
            <a:off x="-28575" y="0"/>
            <a:ext cx="9144000" cy="6858000"/>
          </a:xfrm>
          <a:prstGeom prst="rect">
            <a:avLst/>
          </a:prstGeom>
          <a:noFill/>
          <a:ln w="9525">
            <a:noFill/>
            <a:miter lim="800000"/>
            <a:headEnd/>
            <a:tailEnd/>
          </a:ln>
        </p:spPr>
      </p:pic>
      <p:sp>
        <p:nvSpPr>
          <p:cNvPr id="4" name="Прямоугольник 3"/>
          <p:cNvSpPr/>
          <p:nvPr/>
        </p:nvSpPr>
        <p:spPr>
          <a:xfrm>
            <a:off x="900113" y="1628775"/>
            <a:ext cx="5688012" cy="646113"/>
          </a:xfrm>
          <a:prstGeom prst="rect">
            <a:avLst/>
          </a:prstGeom>
        </p:spPr>
        <p:txBody>
          <a:bodyPr>
            <a:spAutoFit/>
          </a:bodyPr>
          <a:lstStyle/>
          <a:p>
            <a:pPr>
              <a:lnSpc>
                <a:spcPct val="150000"/>
              </a:lnSpc>
              <a:buClr>
                <a:srgbClr val="C80F0F"/>
              </a:buClr>
              <a:tabLst>
                <a:tab pos="2190750" algn="l"/>
              </a:tabLst>
              <a:defRPr/>
            </a:pPr>
            <a:r>
              <a:rPr lang="ro-RO" sz="2400" b="1" kern="0" dirty="0">
                <a:solidFill>
                  <a:srgbClr val="C00000"/>
                </a:solidFill>
                <a:latin typeface="Cambria" panose="02040503050406030204" pitchFamily="18" charset="0"/>
                <a:cs typeface="Arial" panose="020B0604020202020204" pitchFamily="34" charset="0"/>
              </a:rPr>
              <a:t>Beneficiarii sesiunilor de instruire</a:t>
            </a:r>
            <a:r>
              <a:rPr lang="ro-RO" sz="2400" b="1" kern="0" dirty="0">
                <a:solidFill>
                  <a:srgbClr val="002060"/>
                </a:solidFill>
                <a:latin typeface="Cambria" panose="02040503050406030204" pitchFamily="18" charset="0"/>
                <a:cs typeface="Arial" panose="020B0604020202020204" pitchFamily="34" charset="0"/>
              </a:rPr>
              <a:t>:</a:t>
            </a:r>
          </a:p>
        </p:txBody>
      </p:sp>
      <p:sp>
        <p:nvSpPr>
          <p:cNvPr id="5" name="Прямоугольник 4"/>
          <p:cNvSpPr/>
          <p:nvPr/>
        </p:nvSpPr>
        <p:spPr>
          <a:xfrm>
            <a:off x="684213" y="2565400"/>
            <a:ext cx="7200900" cy="2511425"/>
          </a:xfrm>
          <a:prstGeom prst="rect">
            <a:avLst/>
          </a:prstGeom>
        </p:spPr>
        <p:txBody>
          <a:bodyPr>
            <a:spAutoFit/>
          </a:bodyPr>
          <a:lstStyle/>
          <a:p>
            <a:pPr marL="342900" indent="-342900" eaLnBrk="0" hangingPunct="0">
              <a:spcBef>
                <a:spcPts val="300"/>
              </a:spcBef>
              <a:spcAft>
                <a:spcPts val="300"/>
              </a:spcAft>
              <a:buClr>
                <a:srgbClr val="C80F0F"/>
              </a:buClr>
              <a:buFont typeface="Arial" charset="0"/>
              <a:buChar char="•"/>
              <a:tabLst>
                <a:tab pos="2190750" algn="l"/>
              </a:tabLst>
            </a:pPr>
            <a:r>
              <a:rPr lang="ro-RO" sz="2400" b="1">
                <a:solidFill>
                  <a:srgbClr val="002060"/>
                </a:solidFill>
                <a:latin typeface="Times New Roman" pitchFamily="18" charset="0"/>
              </a:rPr>
              <a:t>Reprezentanții întreprinderilor de alimentare cu apă și de canalizare </a:t>
            </a:r>
            <a:r>
              <a:rPr lang="en-US" sz="2400" b="1">
                <a:solidFill>
                  <a:srgbClr val="002060"/>
                </a:solidFill>
                <a:latin typeface="Times New Roman" pitchFamily="18" charset="0"/>
              </a:rPr>
              <a:t>urban</a:t>
            </a:r>
            <a:r>
              <a:rPr lang="ro-RO" sz="2400" b="1">
                <a:solidFill>
                  <a:srgbClr val="002060"/>
                </a:solidFill>
                <a:latin typeface="Times New Roman" pitchFamily="18" charset="0"/>
              </a:rPr>
              <a:t>i</a:t>
            </a:r>
            <a:r>
              <a:rPr lang="en-US" sz="2400" b="1">
                <a:solidFill>
                  <a:srgbClr val="002060"/>
                </a:solidFill>
                <a:latin typeface="Times New Roman" pitchFamily="18" charset="0"/>
              </a:rPr>
              <a:t> </a:t>
            </a:r>
            <a:r>
              <a:rPr lang="ro-RO" sz="2400" b="1">
                <a:solidFill>
                  <a:srgbClr val="002060"/>
                </a:solidFill>
                <a:latin typeface="Times New Roman" pitchFamily="18" charset="0"/>
              </a:rPr>
              <a:t>și</a:t>
            </a:r>
            <a:r>
              <a:rPr lang="en-US" sz="2400" b="1">
                <a:solidFill>
                  <a:srgbClr val="002060"/>
                </a:solidFill>
                <a:latin typeface="Times New Roman" pitchFamily="18" charset="0"/>
              </a:rPr>
              <a:t> rurali</a:t>
            </a:r>
            <a:endParaRPr lang="ro-RO" sz="2400" b="1">
              <a:solidFill>
                <a:srgbClr val="002060"/>
              </a:solidFill>
              <a:latin typeface="Times New Roman" pitchFamily="18" charset="0"/>
            </a:endParaRPr>
          </a:p>
          <a:p>
            <a:pPr marL="342900" indent="-342900" eaLnBrk="0" hangingPunct="0">
              <a:spcBef>
                <a:spcPts val="300"/>
              </a:spcBef>
              <a:spcAft>
                <a:spcPts val="300"/>
              </a:spcAft>
              <a:buClr>
                <a:srgbClr val="C80F0F"/>
              </a:buClr>
              <a:buFont typeface="Arial" charset="0"/>
              <a:buChar char="•"/>
              <a:tabLst>
                <a:tab pos="2190750" algn="l"/>
              </a:tabLst>
            </a:pPr>
            <a:r>
              <a:rPr lang="en-US" sz="2400" b="1">
                <a:solidFill>
                  <a:srgbClr val="002060"/>
                </a:solidFill>
                <a:latin typeface="Times New Roman" pitchFamily="18" charset="0"/>
              </a:rPr>
              <a:t>repre</a:t>
            </a:r>
            <a:r>
              <a:rPr lang="ro-RO" sz="2400" b="1">
                <a:solidFill>
                  <a:srgbClr val="002060"/>
                </a:solidFill>
                <a:latin typeface="Times New Roman" pitchFamily="18" charset="0"/>
              </a:rPr>
              <a:t>zentanți ai autorităților publice locale</a:t>
            </a:r>
          </a:p>
          <a:p>
            <a:pPr marL="342900" indent="-342900" eaLnBrk="0" hangingPunct="0">
              <a:spcBef>
                <a:spcPts val="300"/>
              </a:spcBef>
              <a:spcAft>
                <a:spcPts val="300"/>
              </a:spcAft>
              <a:buClr>
                <a:srgbClr val="C80F0F"/>
              </a:buClr>
              <a:buFont typeface="Arial" charset="0"/>
              <a:buChar char="•"/>
              <a:tabLst>
                <a:tab pos="2190750" algn="l"/>
              </a:tabLst>
            </a:pPr>
            <a:r>
              <a:rPr lang="ro-RO" sz="2400" b="1">
                <a:solidFill>
                  <a:srgbClr val="002060"/>
                </a:solidFill>
                <a:latin typeface="Times New Roman" pitchFamily="18" charset="0"/>
              </a:rPr>
              <a:t>reprezentanti ai Agențiilor pentru Dezvoltare Regională</a:t>
            </a:r>
          </a:p>
          <a:p>
            <a:pPr marL="342900" indent="-342900" eaLnBrk="0" hangingPunct="0">
              <a:spcBef>
                <a:spcPts val="300"/>
              </a:spcBef>
              <a:spcAft>
                <a:spcPts val="300"/>
              </a:spcAft>
              <a:buClr>
                <a:srgbClr val="C80F0F"/>
              </a:buClr>
              <a:buFont typeface="Arial" charset="0"/>
              <a:buChar char="•"/>
              <a:tabLst>
                <a:tab pos="2190750" algn="l"/>
              </a:tabLst>
            </a:pPr>
            <a:r>
              <a:rPr lang="ro-RO" sz="2400" b="1">
                <a:solidFill>
                  <a:srgbClr val="002060"/>
                </a:solidFill>
                <a:latin typeface="Times New Roman" pitchFamily="18" charset="0"/>
              </a:rPr>
              <a:t>reprezentanți ai Autoritățile Publice Centrale</a:t>
            </a:r>
            <a:endParaRPr lang="en-BZ" sz="2400">
              <a:solidFill>
                <a:srgbClr val="6E6452"/>
              </a:solidFill>
              <a:latin typeface="Times New Roman" pitchFamily="18" charset="0"/>
            </a:endParaRPr>
          </a:p>
        </p:txBody>
      </p:sp>
      <p:pic>
        <p:nvPicPr>
          <p:cNvPr id="29700" name="Рисунок 5"/>
          <p:cNvPicPr>
            <a:picLocks noChangeAspect="1"/>
          </p:cNvPicPr>
          <p:nvPr/>
        </p:nvPicPr>
        <p:blipFill>
          <a:blip r:embed="rId3"/>
          <a:srcRect/>
          <a:stretch>
            <a:fillRect/>
          </a:stretch>
        </p:blipFill>
        <p:spPr bwMode="auto">
          <a:xfrm>
            <a:off x="107950" y="76200"/>
            <a:ext cx="931863" cy="944563"/>
          </a:xfrm>
          <a:prstGeom prst="rect">
            <a:avLst/>
          </a:prstGeom>
          <a:noFill/>
          <a:ln w="9525">
            <a:noFill/>
            <a:miter lim="800000"/>
            <a:headEnd/>
            <a:tailEnd/>
          </a:ln>
        </p:spPr>
      </p:pic>
      <p:pic>
        <p:nvPicPr>
          <p:cNvPr id="29701" name="Рисунок 6"/>
          <p:cNvPicPr>
            <a:picLocks noChangeAspect="1"/>
          </p:cNvPicPr>
          <p:nvPr/>
        </p:nvPicPr>
        <p:blipFill>
          <a:blip r:embed="rId4"/>
          <a:srcRect/>
          <a:stretch>
            <a:fillRect/>
          </a:stretch>
        </p:blipFill>
        <p:spPr bwMode="auto">
          <a:xfrm>
            <a:off x="1230313" y="434975"/>
            <a:ext cx="6108700" cy="1171575"/>
          </a:xfrm>
          <a:prstGeom prst="rect">
            <a:avLst/>
          </a:prstGeom>
          <a:noFill/>
          <a:ln w="9525">
            <a:noFill/>
            <a:miter lim="800000"/>
            <a:headEnd/>
            <a:tailEnd/>
          </a:ln>
        </p:spPr>
      </p:pic>
      <p:pic>
        <p:nvPicPr>
          <p:cNvPr id="29702" name="Рисунок 7"/>
          <p:cNvPicPr>
            <a:picLocks noChangeAspect="1"/>
          </p:cNvPicPr>
          <p:nvPr/>
        </p:nvPicPr>
        <p:blipFill>
          <a:blip r:embed="rId5"/>
          <a:srcRect/>
          <a:stretch>
            <a:fillRect/>
          </a:stretch>
        </p:blipFill>
        <p:spPr bwMode="auto">
          <a:xfrm>
            <a:off x="7461250" y="31750"/>
            <a:ext cx="1708150" cy="117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Рисунок 1"/>
          <p:cNvPicPr>
            <a:picLocks noChangeAspect="1"/>
          </p:cNvPicPr>
          <p:nvPr/>
        </p:nvPicPr>
        <p:blipFill>
          <a:blip r:embed="rId2"/>
          <a:srcRect/>
          <a:stretch>
            <a:fillRect/>
          </a:stretch>
        </p:blipFill>
        <p:spPr bwMode="auto">
          <a:xfrm>
            <a:off x="9525" y="0"/>
            <a:ext cx="9144000" cy="6858000"/>
          </a:xfrm>
          <a:prstGeom prst="rect">
            <a:avLst/>
          </a:prstGeom>
          <a:noFill/>
          <a:ln w="9525">
            <a:noFill/>
            <a:miter lim="800000"/>
            <a:headEnd/>
            <a:tailEnd/>
          </a:ln>
        </p:spPr>
      </p:pic>
      <p:sp>
        <p:nvSpPr>
          <p:cNvPr id="3" name="Прямоугольник 2"/>
          <p:cNvSpPr/>
          <p:nvPr/>
        </p:nvSpPr>
        <p:spPr>
          <a:xfrm>
            <a:off x="590550" y="1355725"/>
            <a:ext cx="3910013" cy="400050"/>
          </a:xfrm>
          <a:prstGeom prst="rect">
            <a:avLst/>
          </a:prstGeom>
        </p:spPr>
        <p:txBody>
          <a:bodyPr>
            <a:spAutoFit/>
          </a:bodyPr>
          <a:lstStyle/>
          <a:p>
            <a:pPr algn="ctr">
              <a:buClr>
                <a:srgbClr val="C80F0F"/>
              </a:buClr>
              <a:tabLst>
                <a:tab pos="2190750" algn="l"/>
              </a:tabLst>
              <a:defRPr/>
            </a:pPr>
            <a:r>
              <a:rPr lang="ro-RO" altLang="en-US" sz="2000" b="1" kern="0" dirty="0">
                <a:solidFill>
                  <a:srgbClr val="C00000"/>
                </a:solidFill>
                <a:latin typeface="Cambria" panose="02040503050406030204" pitchFamily="18" charset="0"/>
                <a:cs typeface="Arial" panose="020B0604020202020204" pitchFamily="34" charset="0"/>
              </a:rPr>
              <a:t>In perioada 2015-2016</a:t>
            </a:r>
            <a:endParaRPr lang="ro-RO" altLang="en-US" sz="2000" b="1" kern="0" dirty="0">
              <a:solidFill>
                <a:srgbClr val="002060"/>
              </a:solidFill>
              <a:latin typeface="Cambria" panose="02040503050406030204" pitchFamily="18" charset="0"/>
              <a:cs typeface="Arial" panose="020B0604020202020204" pitchFamily="34" charset="0"/>
            </a:endParaRPr>
          </a:p>
        </p:txBody>
      </p:sp>
      <p:sp>
        <p:nvSpPr>
          <p:cNvPr id="4" name="Прямоугольник 3"/>
          <p:cNvSpPr/>
          <p:nvPr/>
        </p:nvSpPr>
        <p:spPr>
          <a:xfrm>
            <a:off x="1619250" y="1773238"/>
            <a:ext cx="5526088" cy="825500"/>
          </a:xfrm>
          <a:prstGeom prst="rect">
            <a:avLst/>
          </a:prstGeom>
        </p:spPr>
        <p:txBody>
          <a:bodyPr>
            <a:spAutoFit/>
          </a:bodyPr>
          <a:lstStyle/>
          <a:p>
            <a:pPr algn="ctr">
              <a:buClr>
                <a:srgbClr val="C80F0F"/>
              </a:buClr>
              <a:tabLst>
                <a:tab pos="2190750" algn="l"/>
              </a:tabLst>
            </a:pPr>
            <a:r>
              <a:rPr lang="ro-RO" altLang="en-US" sz="1600" b="1">
                <a:solidFill>
                  <a:srgbClr val="002060"/>
                </a:solidFill>
                <a:latin typeface="Calibri" pitchFamily="34" charset="0"/>
                <a:ea typeface="Arial Unicode MS" pitchFamily="34" charset="-128"/>
                <a:cs typeface="Arial Unicode MS" pitchFamily="34" charset="-128"/>
              </a:rPr>
              <a:t>524 angaja</a:t>
            </a:r>
            <a:r>
              <a:rPr lang="ro-RO" altLang="en-US" sz="1600" b="1">
                <a:solidFill>
                  <a:srgbClr val="002060"/>
                </a:solidFill>
                <a:latin typeface="Calibri" pitchFamily="34" charset="0"/>
              </a:rPr>
              <a:t>ț</a:t>
            </a:r>
            <a:r>
              <a:rPr lang="ro-RO" altLang="en-US" sz="1600" b="1">
                <a:solidFill>
                  <a:srgbClr val="002060"/>
                </a:solidFill>
                <a:latin typeface="Calibri" pitchFamily="34" charset="0"/>
                <a:ea typeface="Arial Unicode MS" pitchFamily="34" charset="-128"/>
                <a:cs typeface="Arial Unicode MS" pitchFamily="34" charset="-128"/>
              </a:rPr>
              <a:t>i din cadrul a 43 de Operatori (235 bărbați, 289 femei)</a:t>
            </a:r>
            <a:br>
              <a:rPr lang="ro-RO" altLang="en-US" sz="1600" b="1">
                <a:solidFill>
                  <a:srgbClr val="002060"/>
                </a:solidFill>
                <a:latin typeface="Calibri" pitchFamily="34" charset="0"/>
                <a:ea typeface="Arial Unicode MS" pitchFamily="34" charset="-128"/>
                <a:cs typeface="Arial Unicode MS" pitchFamily="34" charset="-128"/>
              </a:rPr>
            </a:br>
            <a:r>
              <a:rPr lang="ro-RO" altLang="en-US" sz="1600" b="1">
                <a:solidFill>
                  <a:srgbClr val="002060"/>
                </a:solidFill>
                <a:latin typeface="Calibri" pitchFamily="34" charset="0"/>
                <a:ea typeface="Arial Unicode MS" pitchFamily="34" charset="-128"/>
                <a:cs typeface="Arial Unicode MS" pitchFamily="34" charset="-128"/>
              </a:rPr>
              <a:t>au obținut Certificate de instruire</a:t>
            </a:r>
          </a:p>
        </p:txBody>
      </p:sp>
      <p:pic>
        <p:nvPicPr>
          <p:cNvPr id="34820" name="Рисунок 4"/>
          <p:cNvPicPr>
            <a:picLocks noChangeAspect="1"/>
          </p:cNvPicPr>
          <p:nvPr/>
        </p:nvPicPr>
        <p:blipFill>
          <a:blip r:embed="rId3"/>
          <a:srcRect/>
          <a:stretch>
            <a:fillRect/>
          </a:stretch>
        </p:blipFill>
        <p:spPr bwMode="auto">
          <a:xfrm>
            <a:off x="1619250" y="2768600"/>
            <a:ext cx="5434013" cy="3633788"/>
          </a:xfrm>
          <a:prstGeom prst="rect">
            <a:avLst/>
          </a:prstGeom>
          <a:noFill/>
          <a:ln w="9525">
            <a:noFill/>
            <a:miter lim="800000"/>
            <a:headEnd/>
            <a:tailEnd/>
          </a:ln>
        </p:spPr>
      </p:pic>
      <p:pic>
        <p:nvPicPr>
          <p:cNvPr id="34821" name="Рисунок 5"/>
          <p:cNvPicPr>
            <a:picLocks noChangeAspect="1"/>
          </p:cNvPicPr>
          <p:nvPr/>
        </p:nvPicPr>
        <p:blipFill>
          <a:blip r:embed="rId4"/>
          <a:srcRect/>
          <a:stretch>
            <a:fillRect/>
          </a:stretch>
        </p:blipFill>
        <p:spPr bwMode="auto">
          <a:xfrm>
            <a:off x="7450138" y="-100013"/>
            <a:ext cx="1706562" cy="1177926"/>
          </a:xfrm>
          <a:prstGeom prst="rect">
            <a:avLst/>
          </a:prstGeom>
          <a:noFill/>
          <a:ln w="9525">
            <a:noFill/>
            <a:miter lim="800000"/>
            <a:headEnd/>
            <a:tailEnd/>
          </a:ln>
        </p:spPr>
      </p:pic>
      <p:pic>
        <p:nvPicPr>
          <p:cNvPr id="34822" name="Рисунок 6"/>
          <p:cNvPicPr>
            <a:picLocks noChangeAspect="1"/>
          </p:cNvPicPr>
          <p:nvPr/>
        </p:nvPicPr>
        <p:blipFill>
          <a:blip r:embed="rId5"/>
          <a:srcRect/>
          <a:stretch>
            <a:fillRect/>
          </a:stretch>
        </p:blipFill>
        <p:spPr bwMode="auto">
          <a:xfrm>
            <a:off x="107950" y="106363"/>
            <a:ext cx="931863" cy="946150"/>
          </a:xfrm>
          <a:prstGeom prst="rect">
            <a:avLst/>
          </a:prstGeom>
          <a:noFill/>
          <a:ln w="9525">
            <a:noFill/>
            <a:miter lim="800000"/>
            <a:headEnd/>
            <a:tailEnd/>
          </a:ln>
        </p:spPr>
      </p:pic>
      <p:pic>
        <p:nvPicPr>
          <p:cNvPr id="34823" name="Рисунок 7"/>
          <p:cNvPicPr>
            <a:picLocks noChangeAspect="1"/>
          </p:cNvPicPr>
          <p:nvPr/>
        </p:nvPicPr>
        <p:blipFill>
          <a:blip r:embed="rId6"/>
          <a:srcRect/>
          <a:stretch>
            <a:fillRect/>
          </a:stretch>
        </p:blipFill>
        <p:spPr bwMode="auto">
          <a:xfrm>
            <a:off x="1328738" y="377825"/>
            <a:ext cx="6108700" cy="101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1"/>
          <p:cNvPicPr>
            <a:picLocks noChangeAspect="1"/>
          </p:cNvPicPr>
          <p:nvPr/>
        </p:nvPicPr>
        <p:blipFill>
          <a:blip r:embed="rId2"/>
          <a:srcRect/>
          <a:stretch>
            <a:fillRect/>
          </a:stretch>
        </p:blipFill>
        <p:spPr bwMode="auto">
          <a:xfrm>
            <a:off x="20638" y="0"/>
            <a:ext cx="9144000" cy="6858000"/>
          </a:xfrm>
          <a:prstGeom prst="rect">
            <a:avLst/>
          </a:prstGeom>
          <a:noFill/>
          <a:ln w="9525">
            <a:noFill/>
            <a:miter lim="800000"/>
            <a:headEnd/>
            <a:tailEnd/>
          </a:ln>
        </p:spPr>
      </p:pic>
      <p:sp>
        <p:nvSpPr>
          <p:cNvPr id="3" name="Прямоугольник 2"/>
          <p:cNvSpPr/>
          <p:nvPr/>
        </p:nvSpPr>
        <p:spPr>
          <a:xfrm>
            <a:off x="611188" y="1978025"/>
            <a:ext cx="7561262" cy="646113"/>
          </a:xfrm>
          <a:prstGeom prst="rect">
            <a:avLst/>
          </a:prstGeom>
        </p:spPr>
        <p:txBody>
          <a:bodyPr>
            <a:spAutoFit/>
          </a:bodyPr>
          <a:lstStyle/>
          <a:p>
            <a:pPr marL="358775" indent="-358775" eaLnBrk="0" hangingPunct="0">
              <a:spcBef>
                <a:spcPts val="0"/>
              </a:spcBef>
              <a:spcAft>
                <a:spcPts val="0"/>
              </a:spcAft>
              <a:buClr>
                <a:srgbClr val="C80F0F"/>
              </a:buClr>
              <a:buFont typeface="Arial" panose="020B0604020202020204" pitchFamily="34" charset="0"/>
              <a:buChar char="•"/>
              <a:tabLst>
                <a:tab pos="2190750" algn="l"/>
              </a:tabLst>
              <a:defRPr/>
            </a:pPr>
            <a:r>
              <a:rPr lang="ro-RO" b="1" kern="0" dirty="0">
                <a:solidFill>
                  <a:srgbClr val="002060"/>
                </a:solidFill>
                <a:latin typeface="Cambria" panose="02040503050406030204" pitchFamily="18" charset="0"/>
                <a:cs typeface="Arial" panose="020B0604020202020204" pitchFamily="34" charset="0"/>
              </a:rPr>
              <a:t>25 FORMATORI au fost certificați de IFCAAC în urma Cursului de Formare de Formatori pentru modulele organizate.</a:t>
            </a:r>
            <a:endParaRPr lang="en-BZ" b="1" kern="0" dirty="0">
              <a:solidFill>
                <a:srgbClr val="002060"/>
              </a:solidFill>
              <a:latin typeface="Cambria" panose="02040503050406030204" pitchFamily="18" charset="0"/>
              <a:cs typeface="Arial" panose="020B0604020202020204" pitchFamily="34" charset="0"/>
            </a:endParaRPr>
          </a:p>
        </p:txBody>
      </p:sp>
      <p:sp>
        <p:nvSpPr>
          <p:cNvPr id="35843" name="Прямоугольник 3"/>
          <p:cNvSpPr>
            <a:spLocks noChangeArrowheads="1"/>
          </p:cNvSpPr>
          <p:nvPr/>
        </p:nvSpPr>
        <p:spPr bwMode="auto">
          <a:xfrm>
            <a:off x="1473200" y="1450975"/>
            <a:ext cx="6985000" cy="552450"/>
          </a:xfrm>
          <a:prstGeom prst="rect">
            <a:avLst/>
          </a:prstGeom>
          <a:noFill/>
          <a:ln w="9525">
            <a:noFill/>
            <a:miter lim="800000"/>
            <a:headEnd/>
            <a:tailEnd/>
          </a:ln>
        </p:spPr>
        <p:txBody>
          <a:bodyPr>
            <a:spAutoFit/>
          </a:bodyPr>
          <a:lstStyle/>
          <a:p>
            <a:pPr>
              <a:lnSpc>
                <a:spcPct val="107000"/>
              </a:lnSpc>
              <a:spcAft>
                <a:spcPts val="800"/>
              </a:spcAft>
            </a:pPr>
            <a:r>
              <a:rPr lang="ro-RO" sz="2800" b="1">
                <a:solidFill>
                  <a:srgbClr val="FF0000"/>
                </a:solidFill>
                <a:latin typeface="Cambria" pitchFamily="18" charset="0"/>
                <a:ea typeface="Calibri" pitchFamily="34" charset="0"/>
                <a:cs typeface="Times New Roman" pitchFamily="18" charset="0"/>
              </a:rPr>
              <a:t>Cursurile Formare de Formatori.</a:t>
            </a:r>
            <a:endParaRPr lang="ru-RU" sz="2800">
              <a:solidFill>
                <a:srgbClr val="FF0000"/>
              </a:solidFill>
              <a:latin typeface="Cambria" pitchFamily="18" charset="0"/>
              <a:ea typeface="Calibri" pitchFamily="34" charset="0"/>
              <a:cs typeface="Times New Roman" pitchFamily="18" charset="0"/>
            </a:endParaRPr>
          </a:p>
        </p:txBody>
      </p:sp>
      <p:pic>
        <p:nvPicPr>
          <p:cNvPr id="35844" name="Рисунок 4"/>
          <p:cNvPicPr>
            <a:picLocks noChangeAspect="1"/>
          </p:cNvPicPr>
          <p:nvPr/>
        </p:nvPicPr>
        <p:blipFill>
          <a:blip r:embed="rId3"/>
          <a:srcRect/>
          <a:stretch>
            <a:fillRect/>
          </a:stretch>
        </p:blipFill>
        <p:spPr bwMode="auto">
          <a:xfrm>
            <a:off x="6099175" y="2647950"/>
            <a:ext cx="2535238" cy="3681413"/>
          </a:xfrm>
          <a:prstGeom prst="rect">
            <a:avLst/>
          </a:prstGeom>
          <a:noFill/>
          <a:ln w="9525">
            <a:noFill/>
            <a:miter lim="800000"/>
            <a:headEnd/>
            <a:tailEnd/>
          </a:ln>
        </p:spPr>
      </p:pic>
      <p:pic>
        <p:nvPicPr>
          <p:cNvPr id="35845" name="Рисунок 7"/>
          <p:cNvPicPr>
            <a:picLocks noChangeAspect="1"/>
          </p:cNvPicPr>
          <p:nvPr/>
        </p:nvPicPr>
        <p:blipFill>
          <a:blip r:embed="rId4"/>
          <a:srcRect/>
          <a:stretch>
            <a:fillRect/>
          </a:stretch>
        </p:blipFill>
        <p:spPr bwMode="auto">
          <a:xfrm>
            <a:off x="2825750" y="3343275"/>
            <a:ext cx="2901950" cy="2262188"/>
          </a:xfrm>
          <a:prstGeom prst="rect">
            <a:avLst/>
          </a:prstGeom>
          <a:noFill/>
          <a:ln w="9525">
            <a:noFill/>
            <a:miter lim="800000"/>
            <a:headEnd/>
            <a:tailEnd/>
          </a:ln>
        </p:spPr>
      </p:pic>
      <p:pic>
        <p:nvPicPr>
          <p:cNvPr id="35846" name="Рисунок 8"/>
          <p:cNvPicPr>
            <a:picLocks noChangeAspect="1"/>
          </p:cNvPicPr>
          <p:nvPr/>
        </p:nvPicPr>
        <p:blipFill>
          <a:blip r:embed="rId5"/>
          <a:srcRect/>
          <a:stretch>
            <a:fillRect/>
          </a:stretch>
        </p:blipFill>
        <p:spPr bwMode="auto">
          <a:xfrm>
            <a:off x="827088" y="4680669"/>
            <a:ext cx="1384300" cy="1844675"/>
          </a:xfrm>
          <a:prstGeom prst="rect">
            <a:avLst/>
          </a:prstGeom>
          <a:noFill/>
          <a:ln w="9525">
            <a:noFill/>
            <a:miter lim="800000"/>
            <a:headEnd/>
            <a:tailEnd/>
          </a:ln>
        </p:spPr>
      </p:pic>
      <p:pic>
        <p:nvPicPr>
          <p:cNvPr id="35847" name="Рисунок 9"/>
          <p:cNvPicPr>
            <a:picLocks noChangeAspect="1"/>
          </p:cNvPicPr>
          <p:nvPr/>
        </p:nvPicPr>
        <p:blipFill>
          <a:blip r:embed="rId6"/>
          <a:srcRect/>
          <a:stretch>
            <a:fillRect/>
          </a:stretch>
        </p:blipFill>
        <p:spPr bwMode="auto">
          <a:xfrm>
            <a:off x="72531" y="2703859"/>
            <a:ext cx="2987376" cy="1825611"/>
          </a:xfrm>
          <a:prstGeom prst="rect">
            <a:avLst/>
          </a:prstGeom>
          <a:noFill/>
          <a:ln w="9525">
            <a:noFill/>
            <a:miter lim="800000"/>
            <a:headEnd/>
            <a:tailEnd/>
          </a:ln>
        </p:spPr>
      </p:pic>
      <p:pic>
        <p:nvPicPr>
          <p:cNvPr id="35848" name="Рисунок 10"/>
          <p:cNvPicPr>
            <a:picLocks noChangeAspect="1"/>
          </p:cNvPicPr>
          <p:nvPr/>
        </p:nvPicPr>
        <p:blipFill>
          <a:blip r:embed="rId7"/>
          <a:srcRect/>
          <a:stretch>
            <a:fillRect/>
          </a:stretch>
        </p:blipFill>
        <p:spPr bwMode="auto">
          <a:xfrm>
            <a:off x="7596188" y="-79375"/>
            <a:ext cx="1706562" cy="1176338"/>
          </a:xfrm>
          <a:prstGeom prst="rect">
            <a:avLst/>
          </a:prstGeom>
          <a:noFill/>
          <a:ln w="9525">
            <a:noFill/>
            <a:miter lim="800000"/>
            <a:headEnd/>
            <a:tailEnd/>
          </a:ln>
        </p:spPr>
      </p:pic>
      <p:pic>
        <p:nvPicPr>
          <p:cNvPr id="35849" name="Рисунок 11"/>
          <p:cNvPicPr>
            <a:picLocks noChangeAspect="1"/>
          </p:cNvPicPr>
          <p:nvPr/>
        </p:nvPicPr>
        <p:blipFill>
          <a:blip r:embed="rId8"/>
          <a:srcRect/>
          <a:stretch>
            <a:fillRect/>
          </a:stretch>
        </p:blipFill>
        <p:spPr bwMode="auto">
          <a:xfrm>
            <a:off x="144463" y="128588"/>
            <a:ext cx="933450" cy="946150"/>
          </a:xfrm>
          <a:prstGeom prst="rect">
            <a:avLst/>
          </a:prstGeom>
          <a:noFill/>
          <a:ln w="9525">
            <a:noFill/>
            <a:miter lim="800000"/>
            <a:headEnd/>
            <a:tailEnd/>
          </a:ln>
        </p:spPr>
      </p:pic>
      <p:pic>
        <p:nvPicPr>
          <p:cNvPr id="35850" name="Рисунок 12"/>
          <p:cNvPicPr>
            <a:picLocks noChangeAspect="1"/>
          </p:cNvPicPr>
          <p:nvPr/>
        </p:nvPicPr>
        <p:blipFill>
          <a:blip r:embed="rId9"/>
          <a:srcRect/>
          <a:stretch>
            <a:fillRect/>
          </a:stretch>
        </p:blipFill>
        <p:spPr bwMode="auto">
          <a:xfrm>
            <a:off x="1454150" y="368300"/>
            <a:ext cx="6108700" cy="1169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9750"/>
            <a:ext cx="8229600" cy="1143000"/>
          </a:xfrm>
        </p:spPr>
        <p:txBody>
          <a:bodyPr rtlCol="0">
            <a:normAutofit fontScale="90000"/>
          </a:bodyPr>
          <a:lstStyle/>
          <a:p>
            <a:pPr fontAlgn="auto">
              <a:spcAft>
                <a:spcPts val="0"/>
              </a:spcAft>
              <a:defRPr/>
            </a:pP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Activitatea de bază a </a:t>
            </a:r>
            <a:br>
              <a:rPr lang="ro-RO" sz="31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Asociației ”MOLDOVA APĂ-CANAL”</a:t>
            </a:r>
            <a:r>
              <a:rPr lang="en-US" sz="3100" b="1" i="1" dirty="0" smtClean="0">
                <a:latin typeface="Times New Roman" pitchFamily="18" charset="0"/>
                <a:cs typeface="Times New Roman" pitchFamily="18" charset="0"/>
              </a:rPr>
              <a:t> </a:t>
            </a:r>
            <a:r>
              <a:rPr lang="ru-RU" dirty="0"/>
              <a:t/>
            </a:r>
            <a:br>
              <a:rPr lang="ru-RU" dirty="0"/>
            </a:br>
            <a:endParaRPr lang="ru-RU" dirty="0"/>
          </a:p>
        </p:txBody>
      </p:sp>
      <p:sp>
        <p:nvSpPr>
          <p:cNvPr id="3" name="Содержимое 2"/>
          <p:cNvSpPr>
            <a:spLocks noGrp="1"/>
          </p:cNvSpPr>
          <p:nvPr>
            <p:ph idx="1"/>
          </p:nvPr>
        </p:nvSpPr>
        <p:spPr>
          <a:xfrm>
            <a:off x="442913" y="1241425"/>
            <a:ext cx="8229600" cy="4840288"/>
          </a:xfrm>
        </p:spPr>
        <p:txBody>
          <a:bodyPr rtlCol="0">
            <a:normAutofit/>
          </a:bodyPr>
          <a:lstStyle/>
          <a:p>
            <a:pPr fontAlgn="auto">
              <a:spcAft>
                <a:spcPts val="0"/>
              </a:spcAft>
              <a:buFont typeface="Arial" pitchFamily="34" charset="0"/>
              <a:buChar char="•"/>
              <a:defRPr/>
            </a:pPr>
            <a:endParaRPr lang="ro-RO" i="1"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ru-RU" dirty="0"/>
          </a:p>
          <a:p>
            <a:pPr fontAlgn="auto">
              <a:spcAft>
                <a:spcPts val="0"/>
              </a:spcAft>
              <a:buFont typeface="Arial" pitchFamily="34" charset="0"/>
              <a:buNone/>
              <a:defRPr/>
            </a:pPr>
            <a:endParaRPr lang="ru-RU" dirty="0"/>
          </a:p>
        </p:txBody>
      </p:sp>
      <p:pic>
        <p:nvPicPr>
          <p:cNvPr id="36868" name="Picture 3"/>
          <p:cNvPicPr>
            <a:picLocks noChangeAspect="1" noChangeArrowheads="1"/>
          </p:cNvPicPr>
          <p:nvPr/>
        </p:nvPicPr>
        <p:blipFill>
          <a:blip r:embed="rId3"/>
          <a:srcRect/>
          <a:stretch>
            <a:fillRect/>
          </a:stretch>
        </p:blipFill>
        <p:spPr bwMode="auto">
          <a:xfrm>
            <a:off x="107950" y="128588"/>
            <a:ext cx="935038" cy="944562"/>
          </a:xfrm>
          <a:prstGeom prst="rect">
            <a:avLst/>
          </a:prstGeom>
          <a:noFill/>
          <a:ln w="9525">
            <a:noFill/>
            <a:miter lim="800000"/>
            <a:headEnd/>
            <a:tailEnd/>
          </a:ln>
        </p:spPr>
      </p:pic>
      <p:sp>
        <p:nvSpPr>
          <p:cNvPr id="36869" name="Содержимое 2"/>
          <p:cNvSpPr txBox="1">
            <a:spLocks/>
          </p:cNvSpPr>
          <p:nvPr/>
        </p:nvSpPr>
        <p:spPr bwMode="auto">
          <a:xfrm>
            <a:off x="457200" y="1357313"/>
            <a:ext cx="8229600" cy="4951412"/>
          </a:xfrm>
          <a:prstGeom prst="rect">
            <a:avLst/>
          </a:prstGeom>
          <a:noFill/>
          <a:ln w="9525">
            <a:noFill/>
            <a:miter lim="800000"/>
            <a:headEnd/>
            <a:tailEnd/>
          </a:ln>
        </p:spPr>
        <p:txBody>
          <a:bodyPr/>
          <a:lstStyle/>
          <a:p>
            <a:pPr algn="just">
              <a:spcBef>
                <a:spcPct val="20000"/>
              </a:spcBef>
              <a:buFont typeface="Arial" charset="0"/>
              <a:buNone/>
            </a:pPr>
            <a:r>
              <a:rPr lang="ro-RO" sz="2400" b="1">
                <a:latin typeface="Times New Roman" pitchFamily="18" charset="0"/>
                <a:cs typeface="Times New Roman" pitchFamily="18" charset="0"/>
              </a:rPr>
              <a:t>	</a:t>
            </a:r>
          </a:p>
          <a:p>
            <a:pPr algn="just">
              <a:spcBef>
                <a:spcPct val="20000"/>
              </a:spcBef>
              <a:buFont typeface="Arial" charset="0"/>
              <a:buNone/>
            </a:pPr>
            <a:r>
              <a:rPr lang="en-US" sz="2000" b="1">
                <a:latin typeface="Times New Roman" pitchFamily="18" charset="0"/>
                <a:cs typeface="Times New Roman" pitchFamily="18" charset="0"/>
              </a:rPr>
              <a:t>	Asociația elaborează, coordonează </a:t>
            </a:r>
            <a:r>
              <a:rPr lang="ro-RO" sz="2000" b="1">
                <a:latin typeface="Times New Roman" pitchFamily="18" charset="0"/>
                <a:cs typeface="Times New Roman" pitchFamily="18" charset="0"/>
              </a:rPr>
              <a:t>ş</a:t>
            </a:r>
            <a:r>
              <a:rPr lang="en-US" sz="2000" b="1">
                <a:latin typeface="Times New Roman" pitchFamily="18" charset="0"/>
                <a:cs typeface="Times New Roman" pitchFamily="18" charset="0"/>
              </a:rPr>
              <a:t>i editează acte normative </a:t>
            </a:r>
            <a:r>
              <a:rPr lang="ro-RO" sz="2000" b="1">
                <a:latin typeface="Times New Roman" pitchFamily="18" charset="0"/>
                <a:cs typeface="Times New Roman" pitchFamily="18" charset="0"/>
              </a:rPr>
              <a:t>şi legislative</a:t>
            </a:r>
            <a:r>
              <a:rPr lang="en-US" sz="2000" b="1">
                <a:latin typeface="Times New Roman" pitchFamily="18" charset="0"/>
                <a:cs typeface="Times New Roman" pitchFamily="18" charset="0"/>
              </a:rPr>
              <a:t>, necesare </a:t>
            </a:r>
            <a:r>
              <a:rPr lang="ro-RO" sz="2000" b="1">
                <a:latin typeface="Times New Roman" pitchFamily="18" charset="0"/>
                <a:cs typeface="Times New Roman" pitchFamily="18" charset="0"/>
              </a:rPr>
              <a:t>î</a:t>
            </a:r>
            <a:r>
              <a:rPr lang="en-US" sz="2000" b="1">
                <a:latin typeface="Times New Roman" pitchFamily="18" charset="0"/>
                <a:cs typeface="Times New Roman" pitchFamily="18" charset="0"/>
              </a:rPr>
              <a:t>n activitatea membrilor; </a:t>
            </a:r>
          </a:p>
          <a:p>
            <a:pPr algn="just">
              <a:spcBef>
                <a:spcPct val="20000"/>
              </a:spcBef>
              <a:buFont typeface="Arial" charset="0"/>
              <a:buNone/>
            </a:pPr>
            <a:r>
              <a:rPr lang="ro-RO" sz="2000" b="1">
                <a:latin typeface="Times New Roman" pitchFamily="18" charset="0"/>
                <a:cs typeface="Times New Roman" pitchFamily="18" charset="0"/>
              </a:rPr>
              <a:t>	</a:t>
            </a:r>
            <a:endParaRPr lang="ru-RU" sz="2000">
              <a:latin typeface="Calibri" pitchFamily="34" charset="0"/>
            </a:endParaRPr>
          </a:p>
        </p:txBody>
      </p:sp>
      <p:pic>
        <p:nvPicPr>
          <p:cNvPr id="36870" name="Рисунок 5"/>
          <p:cNvPicPr>
            <a:picLocks noChangeAspect="1"/>
          </p:cNvPicPr>
          <p:nvPr/>
        </p:nvPicPr>
        <p:blipFill>
          <a:blip r:embed="rId4"/>
          <a:srcRect/>
          <a:stretch>
            <a:fillRect/>
          </a:stretch>
        </p:blipFill>
        <p:spPr bwMode="auto">
          <a:xfrm>
            <a:off x="1331913" y="2489200"/>
            <a:ext cx="6083300" cy="3490913"/>
          </a:xfrm>
          <a:prstGeom prst="rect">
            <a:avLst/>
          </a:prstGeom>
          <a:noFill/>
          <a:ln w="9525">
            <a:noFill/>
            <a:miter lim="800000"/>
            <a:headEnd/>
            <a:tailEnd/>
          </a:ln>
        </p:spPr>
      </p:pic>
      <p:pic>
        <p:nvPicPr>
          <p:cNvPr id="36871" name="Рисунок 8"/>
          <p:cNvPicPr>
            <a:picLocks noChangeAspect="1"/>
          </p:cNvPicPr>
          <p:nvPr/>
        </p:nvPicPr>
        <p:blipFill>
          <a:blip r:embed="rId5"/>
          <a:srcRect/>
          <a:stretch>
            <a:fillRect/>
          </a:stretch>
        </p:blipFill>
        <p:spPr bwMode="auto">
          <a:xfrm>
            <a:off x="6805613" y="93663"/>
            <a:ext cx="2230437" cy="919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9750"/>
            <a:ext cx="8229600" cy="1143000"/>
          </a:xfrm>
        </p:spPr>
        <p:txBody>
          <a:bodyPr rtlCol="0">
            <a:normAutofit fontScale="90000"/>
          </a:bodyPr>
          <a:lstStyle/>
          <a:p>
            <a:pPr fontAlgn="auto">
              <a:spcAft>
                <a:spcPts val="0"/>
              </a:spcAft>
              <a:defRPr/>
            </a:pP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Activitatea de bază a </a:t>
            </a:r>
            <a:br>
              <a:rPr lang="ro-RO" sz="31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Asociației ”MOLDOVA APĂ-CANAL”</a:t>
            </a:r>
            <a:r>
              <a:rPr lang="en-US" sz="3100" b="1" i="1" dirty="0" smtClean="0">
                <a:latin typeface="Times New Roman" pitchFamily="18" charset="0"/>
                <a:cs typeface="Times New Roman" pitchFamily="18" charset="0"/>
              </a:rPr>
              <a:t> </a:t>
            </a:r>
            <a:r>
              <a:rPr lang="ru-RU" dirty="0"/>
              <a:t/>
            </a:r>
            <a:br>
              <a:rPr lang="ru-RU" dirty="0"/>
            </a:br>
            <a:endParaRPr lang="ru-RU" dirty="0"/>
          </a:p>
        </p:txBody>
      </p:sp>
      <p:sp>
        <p:nvSpPr>
          <p:cNvPr id="37891" name="Содержимое 2"/>
          <p:cNvSpPr>
            <a:spLocks noGrp="1"/>
          </p:cNvSpPr>
          <p:nvPr>
            <p:ph idx="1"/>
          </p:nvPr>
        </p:nvSpPr>
        <p:spPr>
          <a:xfrm>
            <a:off x="442913" y="1241425"/>
            <a:ext cx="8229600" cy="4840288"/>
          </a:xfrm>
        </p:spPr>
        <p:txBody>
          <a:bodyPr/>
          <a:lstStyle/>
          <a:p>
            <a:endParaRPr lang="ro-RO" i="1" smtClean="0">
              <a:latin typeface="Times New Roman" pitchFamily="18" charset="0"/>
              <a:cs typeface="Times New Roman" pitchFamily="18" charset="0"/>
            </a:endParaRPr>
          </a:p>
          <a:p>
            <a:endParaRPr lang="ru-RU" smtClean="0"/>
          </a:p>
          <a:p>
            <a:pPr>
              <a:buFont typeface="Arial" charset="0"/>
              <a:buNone/>
            </a:pPr>
            <a:endParaRPr lang="ru-RU" smtClean="0"/>
          </a:p>
        </p:txBody>
      </p:sp>
      <p:pic>
        <p:nvPicPr>
          <p:cNvPr id="37892" name="Picture 3"/>
          <p:cNvPicPr>
            <a:picLocks noChangeAspect="1" noChangeArrowheads="1"/>
          </p:cNvPicPr>
          <p:nvPr/>
        </p:nvPicPr>
        <p:blipFill>
          <a:blip r:embed="rId3"/>
          <a:srcRect/>
          <a:stretch>
            <a:fillRect/>
          </a:stretch>
        </p:blipFill>
        <p:spPr bwMode="auto">
          <a:xfrm>
            <a:off x="107950" y="128588"/>
            <a:ext cx="935038" cy="944562"/>
          </a:xfrm>
          <a:prstGeom prst="rect">
            <a:avLst/>
          </a:prstGeom>
          <a:noFill/>
          <a:ln w="9525">
            <a:noFill/>
            <a:miter lim="800000"/>
            <a:headEnd/>
            <a:tailEnd/>
          </a:ln>
        </p:spPr>
      </p:pic>
      <p:sp>
        <p:nvSpPr>
          <p:cNvPr id="8" name="Содержимое 2"/>
          <p:cNvSpPr txBox="1">
            <a:spLocks/>
          </p:cNvSpPr>
          <p:nvPr/>
        </p:nvSpPr>
        <p:spPr>
          <a:xfrm>
            <a:off x="457200" y="1357313"/>
            <a:ext cx="8229600" cy="49514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r>
              <a:rPr lang="ro-RO" sz="2400" b="1" dirty="0" smtClean="0">
                <a:latin typeface="Times New Roman" panose="02020603050405020304" pitchFamily="18" charset="0"/>
                <a:cs typeface="Times New Roman" panose="02020603050405020304" pitchFamily="18" charset="0"/>
              </a:rPr>
              <a:t>	</a:t>
            </a:r>
          </a:p>
          <a:p>
            <a:pPr marL="0" indent="0" algn="just" fontAlgn="auto">
              <a:spcAft>
                <a:spcPts val="0"/>
              </a:spcAft>
              <a:buFont typeface="Arial" pitchFamily="34" charset="0"/>
              <a:buNone/>
              <a:defRPr/>
            </a:pPr>
            <a:r>
              <a:rPr lang="ro-RO" sz="2400" b="1" dirty="0" smtClean="0">
                <a:latin typeface="Times New Roman" panose="02020603050405020304" pitchFamily="18" charset="0"/>
                <a:cs typeface="Times New Roman" panose="02020603050405020304" pitchFamily="18" charset="0"/>
              </a:rPr>
              <a:t>	S</a:t>
            </a:r>
            <a:r>
              <a:rPr lang="en-US" sz="2400" b="1" dirty="0" err="1" smtClean="0">
                <a:latin typeface="Times New Roman" panose="02020603050405020304" pitchFamily="18" charset="0"/>
                <a:cs typeface="Times New Roman" panose="02020603050405020304" pitchFamily="18" charset="0"/>
              </a:rPr>
              <a:t>pecialiştii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Direcţiei</a:t>
            </a:r>
            <a:r>
              <a:rPr lang="en-US" sz="2400" b="1" dirty="0" smtClean="0">
                <a:latin typeface="Times New Roman" panose="02020603050405020304" pitchFamily="18" charset="0"/>
                <a:cs typeface="Times New Roman" panose="02020603050405020304" pitchFamily="18" charset="0"/>
              </a:rPr>
              <a:t> Executive permanent </a:t>
            </a:r>
            <a:r>
              <a:rPr lang="en-US" sz="2400" b="1" dirty="0" err="1" smtClean="0">
                <a:latin typeface="Times New Roman" panose="02020603050405020304" pitchFamily="18" charset="0"/>
                <a:cs typeface="Times New Roman" panose="02020603050405020304" pitchFamily="18" charset="0"/>
              </a:rPr>
              <a:t>efectuează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auditul</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tehnic</a:t>
            </a:r>
            <a:r>
              <a:rPr lang="en-US" sz="2400" b="1" dirty="0" smtClean="0">
                <a:latin typeface="Times New Roman" panose="02020603050405020304" pitchFamily="18" charset="0"/>
                <a:cs typeface="Times New Roman" panose="02020603050405020304" pitchFamily="18" charset="0"/>
              </a:rPr>
              <a:t> al </a:t>
            </a:r>
            <a:r>
              <a:rPr lang="en-US" sz="2400" b="1" dirty="0" err="1" smtClean="0">
                <a:latin typeface="Times New Roman" panose="02020603050405020304" pitchFamily="18" charset="0"/>
                <a:cs typeface="Times New Roman" panose="02020603050405020304" pitchFamily="18" charset="0"/>
              </a:rPr>
              <a:t>staţiilor</a:t>
            </a:r>
            <a:r>
              <a:rPr lang="en-US" sz="2400" b="1" dirty="0" smtClean="0">
                <a:latin typeface="Times New Roman" panose="02020603050405020304" pitchFamily="18" charset="0"/>
                <a:cs typeface="Times New Roman" panose="02020603050405020304" pitchFamily="18" charset="0"/>
              </a:rPr>
              <a:t> de </a:t>
            </a:r>
            <a:r>
              <a:rPr lang="ro-RO" sz="2400" b="1" dirty="0" smtClean="0">
                <a:latin typeface="Times New Roman" panose="02020603050405020304" pitchFamily="18" charset="0"/>
                <a:cs typeface="Times New Roman" panose="02020603050405020304" pitchFamily="18" charset="0"/>
              </a:rPr>
              <a:t>tratare al apei, de epurare a apelor uzate, </a:t>
            </a:r>
            <a:r>
              <a:rPr lang="ro-RO" sz="2400" b="1" dirty="0" err="1" smtClean="0">
                <a:latin typeface="Times New Roman" panose="02020603050405020304" pitchFamily="18" charset="0"/>
                <a:cs typeface="Times New Roman" panose="02020603050405020304" pitchFamily="18" charset="0"/>
              </a:rPr>
              <a:t>staţiilor</a:t>
            </a:r>
            <a:r>
              <a:rPr lang="ro-RO" sz="2400" b="1" dirty="0" smtClean="0">
                <a:latin typeface="Times New Roman" panose="02020603050405020304" pitchFamily="18" charset="0"/>
                <a:cs typeface="Times New Roman" panose="02020603050405020304" pitchFamily="18" charset="0"/>
              </a:rPr>
              <a:t> de </a:t>
            </a:r>
            <a:r>
              <a:rPr lang="en-US" sz="2400" b="1" dirty="0" err="1" smtClean="0">
                <a:latin typeface="Times New Roman" panose="02020603050405020304" pitchFamily="18" charset="0"/>
                <a:cs typeface="Times New Roman" panose="02020603050405020304" pitchFamily="18" charset="0"/>
              </a:rPr>
              <a:t>pompare</a:t>
            </a:r>
            <a:r>
              <a:rPr lang="en-US" sz="2400" b="1" dirty="0" smtClean="0">
                <a:latin typeface="Times New Roman" panose="02020603050405020304" pitchFamily="18" charset="0"/>
                <a:cs typeface="Times New Roman" panose="02020603050405020304" pitchFamily="18" charset="0"/>
              </a:rPr>
              <a:t> </a:t>
            </a:r>
            <a:r>
              <a:rPr lang="ro-RO" sz="2400" b="1" dirty="0" smtClean="0">
                <a:latin typeface="Times New Roman" panose="02020603050405020304" pitchFamily="18" charset="0"/>
                <a:cs typeface="Times New Roman" panose="02020603050405020304" pitchFamily="18" charset="0"/>
              </a:rPr>
              <a:t> etc, </a:t>
            </a:r>
            <a:r>
              <a:rPr lang="en-US" sz="2400" b="1" dirty="0" err="1" smtClean="0">
                <a:latin typeface="Times New Roman" panose="02020603050405020304" pitchFamily="18" charset="0"/>
                <a:cs typeface="Times New Roman" panose="02020603050405020304" pitchFamily="18" charset="0"/>
              </a:rPr>
              <a:t>pentru</a:t>
            </a:r>
            <a:r>
              <a:rPr lang="en-US" sz="2400" b="1" dirty="0" smtClean="0">
                <a:latin typeface="Times New Roman" panose="02020603050405020304" pitchFamily="18" charset="0"/>
                <a:cs typeface="Times New Roman" panose="02020603050405020304" pitchFamily="18" charset="0"/>
              </a:rPr>
              <a:t> a </a:t>
            </a:r>
            <a:r>
              <a:rPr lang="en-US" sz="2400" b="1" dirty="0" err="1" smtClean="0">
                <a:latin typeface="Times New Roman" panose="02020603050405020304" pitchFamily="18" charset="0"/>
                <a:cs typeface="Times New Roman" panose="02020603050405020304" pitchFamily="18" charset="0"/>
              </a:rPr>
              <a:t>determina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parametrii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pompelor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şi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utilajelor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aflate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în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exploatare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şi</a:t>
            </a:r>
            <a:r>
              <a:rPr lang="en-US" sz="2400" b="1" dirty="0" smtClean="0">
                <a:latin typeface="Times New Roman" panose="02020603050405020304" pitchFamily="18" charset="0"/>
                <a:cs typeface="Times New Roman" panose="02020603050405020304" pitchFamily="18" charset="0"/>
              </a:rPr>
              <a:t> a </a:t>
            </a:r>
            <a:r>
              <a:rPr lang="en-US" sz="2400" b="1" dirty="0" err="1" smtClean="0">
                <a:latin typeface="Times New Roman" panose="02020603050405020304" pitchFamily="18" charset="0"/>
                <a:cs typeface="Times New Roman" panose="02020603050405020304" pitchFamily="18" charset="0"/>
              </a:rPr>
              <a:t>elabora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propuneri</a:t>
            </a:r>
            <a:r>
              <a:rPr lang="en-US" sz="2400" b="1" dirty="0" smtClean="0">
                <a:latin typeface="Times New Roman" panose="02020603050405020304" pitchFamily="18" charset="0"/>
                <a:cs typeface="Times New Roman" panose="02020603050405020304" pitchFamily="18" charset="0"/>
              </a:rPr>
              <a:t> </a:t>
            </a:r>
            <a:r>
              <a:rPr lang="ro-RO" sz="2400" b="1" dirty="0" smtClean="0">
                <a:latin typeface="Times New Roman" panose="02020603050405020304" pitchFamily="18" charset="0"/>
                <a:cs typeface="Times New Roman" panose="02020603050405020304" pitchFamily="18" charset="0"/>
              </a:rPr>
              <a:t>concrete </a:t>
            </a:r>
            <a:r>
              <a:rPr lang="en-US" sz="2400" b="1" dirty="0" err="1" smtClean="0">
                <a:latin typeface="Times New Roman" panose="02020603050405020304" pitchFamily="18" charset="0"/>
                <a:cs typeface="Times New Roman" panose="02020603050405020304" pitchFamily="18" charset="0"/>
              </a:rPr>
              <a:t>privind</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înlocuirea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acestora</a:t>
            </a:r>
            <a:r>
              <a:rPr lang="en-US" sz="2400" b="1" dirty="0" smtClean="0">
                <a:latin typeface="Times New Roman" panose="02020603050405020304" pitchFamily="18" charset="0"/>
                <a:cs typeface="Times New Roman" panose="02020603050405020304" pitchFamily="18" charset="0"/>
              </a:rPr>
              <a:t> cu </a:t>
            </a:r>
            <a:r>
              <a:rPr lang="en-US" sz="2400" b="1" dirty="0" err="1" smtClean="0">
                <a:latin typeface="Times New Roman" panose="02020603050405020304" pitchFamily="18" charset="0"/>
                <a:cs typeface="Times New Roman" panose="02020603050405020304" pitchFamily="18" charset="0"/>
              </a:rPr>
              <a:t>unele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mai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sigure</a:t>
            </a:r>
            <a:r>
              <a:rPr lang="en-US" sz="2400" b="1" dirty="0" smtClean="0">
                <a:latin typeface="Times New Roman" panose="02020603050405020304" pitchFamily="18" charset="0"/>
                <a:cs typeface="Times New Roman" panose="02020603050405020304" pitchFamily="18" charset="0"/>
              </a:rPr>
              <a:t>, cu un </a:t>
            </a:r>
            <a:r>
              <a:rPr lang="en-US" sz="2400" b="1" dirty="0" err="1" smtClean="0">
                <a:latin typeface="Times New Roman" panose="02020603050405020304" pitchFamily="18" charset="0"/>
                <a:cs typeface="Times New Roman" panose="02020603050405020304" pitchFamily="18" charset="0"/>
              </a:rPr>
              <a:t>randament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mai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înalt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şi</a:t>
            </a:r>
            <a:r>
              <a:rPr lang="en-US" sz="2400" b="1" dirty="0" smtClean="0">
                <a:latin typeface="Times New Roman" panose="02020603050405020304" pitchFamily="18" charset="0"/>
                <a:cs typeface="Times New Roman" panose="02020603050405020304" pitchFamily="18" charset="0"/>
              </a:rPr>
              <a:t> cu </a:t>
            </a:r>
            <a:r>
              <a:rPr lang="en-US" sz="2400" b="1" dirty="0" err="1" smtClean="0">
                <a:latin typeface="Times New Roman" panose="02020603050405020304" pitchFamily="18" charset="0"/>
                <a:cs typeface="Times New Roman" panose="02020603050405020304" pitchFamily="18" charset="0"/>
              </a:rPr>
              <a:t>consum</a:t>
            </a:r>
            <a:r>
              <a:rPr lang="en-US" sz="2400" b="1" dirty="0" smtClean="0">
                <a:latin typeface="Times New Roman" panose="02020603050405020304" pitchFamily="18" charset="0"/>
                <a:cs typeface="Times New Roman" panose="02020603050405020304" pitchFamily="18" charset="0"/>
              </a:rPr>
              <a:t> minim de </a:t>
            </a:r>
            <a:r>
              <a:rPr lang="en-US" sz="2400" b="1" dirty="0" err="1" smtClean="0">
                <a:latin typeface="Times New Roman" panose="02020603050405020304" pitchFamily="18" charset="0"/>
                <a:cs typeface="Times New Roman" panose="02020603050405020304" pitchFamily="18" charset="0"/>
              </a:rPr>
              <a:t>energie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electrică</a:t>
            </a:r>
            <a:r>
              <a:rPr lang="en-US" sz="2400" b="1" dirty="0" smtClean="0">
                <a:latin typeface="Times New Roman" panose="02020603050405020304" pitchFamily="18" charset="0"/>
                <a:cs typeface="Times New Roman" panose="02020603050405020304" pitchFamily="18" charset="0"/>
              </a:rPr>
              <a:t>. </a:t>
            </a:r>
            <a:endParaRPr lang="ro-RO" sz="2400" b="1" dirty="0" smtClean="0">
              <a:latin typeface="Times New Roman" panose="02020603050405020304" pitchFamily="18" charset="0"/>
              <a:cs typeface="Times New Roman" panose="02020603050405020304" pitchFamily="18" charset="0"/>
            </a:endParaRPr>
          </a:p>
          <a:p>
            <a:pPr marL="0" indent="0" algn="just" fontAlgn="auto">
              <a:spcAft>
                <a:spcPts val="0"/>
              </a:spcAft>
              <a:buFont typeface="Arial" pitchFamily="34" charset="0"/>
              <a:buNone/>
              <a:defRPr/>
            </a:pPr>
            <a:r>
              <a:rPr lang="x-none"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a:t>
            </a:r>
            <a:r>
              <a:rPr lang="x-none" sz="2400" b="1" dirty="0" err="1" smtClean="0">
                <a:latin typeface="Times New Roman" panose="02020603050405020304" pitchFamily="18" charset="0"/>
                <a:cs typeface="Times New Roman" panose="02020603050405020304" pitchFamily="18" charset="0"/>
              </a:rPr>
              <a:t>semenea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lucrări</a:t>
            </a:r>
            <a:r>
              <a:rPr lang="en-US" sz="2400" b="1" dirty="0" smtClean="0">
                <a:latin typeface="Times New Roman" panose="02020603050405020304" pitchFamily="18" charset="0"/>
                <a:cs typeface="Times New Roman" panose="02020603050405020304" pitchFamily="18" charset="0"/>
              </a:rPr>
              <a:t> au </a:t>
            </a:r>
            <a:r>
              <a:rPr lang="en-US" sz="2400" b="1" dirty="0" err="1" smtClean="0">
                <a:latin typeface="Times New Roman" panose="02020603050405020304" pitchFamily="18" charset="0"/>
                <a:cs typeface="Times New Roman" panose="02020603050405020304" pitchFamily="18" charset="0"/>
              </a:rPr>
              <a:t>fost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efectuate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în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peste</a:t>
            </a:r>
            <a:r>
              <a:rPr lang="en-US" sz="2400" b="1" dirty="0" smtClean="0">
                <a:latin typeface="Times New Roman" panose="02020603050405020304" pitchFamily="18" charset="0"/>
                <a:cs typeface="Times New Roman" panose="02020603050405020304" pitchFamily="18" charset="0"/>
              </a:rPr>
              <a:t> 20 </a:t>
            </a:r>
            <a:r>
              <a:rPr lang="en-US" sz="2400" b="1" dirty="0" err="1" smtClean="0">
                <a:latin typeface="Times New Roman" panose="02020603050405020304" pitchFamily="18" charset="0"/>
                <a:cs typeface="Times New Roman" panose="02020603050405020304" pitchFamily="18" charset="0"/>
              </a:rPr>
              <a:t>localităţi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Căuşeni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Floreşti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Ungheni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Străşeni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Anenii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Noi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Comrat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Basarabeasca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Sîngerei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Rîşcani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Bălţi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Chişinău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Ciadîr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Lunga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Cimişlia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Vulcăneşti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Drochia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Cricova</a:t>
            </a:r>
            <a:r>
              <a:rPr lang="en-US" sz="2400" b="1" dirty="0" smtClean="0">
                <a:latin typeface="Times New Roman" panose="02020603050405020304" pitchFamily="18" charset="0"/>
                <a:cs typeface="Times New Roman" panose="02020603050405020304" pitchFamily="18" charset="0"/>
              </a:rPr>
              <a:t> etc.). </a:t>
            </a:r>
            <a:endParaRPr lang="ru-RU" sz="2400" b="1" dirty="0" smtClean="0">
              <a:latin typeface="Times New Roman" panose="02020603050405020304" pitchFamily="18" charset="0"/>
              <a:cs typeface="Times New Roman" panose="02020603050405020304" pitchFamily="18" charset="0"/>
            </a:endParaRPr>
          </a:p>
          <a:p>
            <a:pPr fontAlgn="auto">
              <a:spcAft>
                <a:spcPts val="0"/>
              </a:spcAft>
              <a:defRPr/>
            </a:pPr>
            <a:endParaRPr lang="ru-RU" dirty="0"/>
          </a:p>
        </p:txBody>
      </p:sp>
      <p:pic>
        <p:nvPicPr>
          <p:cNvPr id="37894" name="Рисунок 6"/>
          <p:cNvPicPr>
            <a:picLocks noChangeAspect="1"/>
          </p:cNvPicPr>
          <p:nvPr/>
        </p:nvPicPr>
        <p:blipFill>
          <a:blip r:embed="rId4"/>
          <a:srcRect/>
          <a:stretch>
            <a:fillRect/>
          </a:stretch>
        </p:blipFill>
        <p:spPr bwMode="auto">
          <a:xfrm>
            <a:off x="6831013" y="104775"/>
            <a:ext cx="2205037"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C:\Documents and Settings\Vitali\Мои документы\1'.jpg"/>
          <p:cNvPicPr>
            <a:picLocks noChangeAspect="1" noChangeArrowheads="1"/>
          </p:cNvPicPr>
          <p:nvPr/>
        </p:nvPicPr>
        <p:blipFill>
          <a:blip r:embed="rId2"/>
          <a:srcRect/>
          <a:stretch>
            <a:fillRect/>
          </a:stretch>
        </p:blipFill>
        <p:spPr bwMode="auto">
          <a:xfrm>
            <a:off x="0" y="333375"/>
            <a:ext cx="9144000" cy="6858000"/>
          </a:xfrm>
          <a:prstGeom prst="rect">
            <a:avLst/>
          </a:prstGeom>
          <a:noFill/>
          <a:ln w="9525">
            <a:noFill/>
            <a:miter lim="800000"/>
            <a:headEnd/>
            <a:tailEnd/>
          </a:ln>
        </p:spPr>
      </p:pic>
      <p:pic>
        <p:nvPicPr>
          <p:cNvPr id="15362" name="Picture 3"/>
          <p:cNvPicPr>
            <a:picLocks noChangeAspect="1" noChangeArrowheads="1"/>
          </p:cNvPicPr>
          <p:nvPr/>
        </p:nvPicPr>
        <p:blipFill>
          <a:blip r:embed="rId3"/>
          <a:srcRect/>
          <a:stretch>
            <a:fillRect/>
          </a:stretch>
        </p:blipFill>
        <p:spPr bwMode="auto">
          <a:xfrm>
            <a:off x="239713" y="395288"/>
            <a:ext cx="1079500" cy="1089025"/>
          </a:xfrm>
          <a:prstGeom prst="rect">
            <a:avLst/>
          </a:prstGeom>
          <a:noFill/>
          <a:ln w="9525">
            <a:noFill/>
            <a:miter lim="800000"/>
            <a:headEnd/>
            <a:tailEnd/>
          </a:ln>
        </p:spPr>
      </p:pic>
      <p:sp>
        <p:nvSpPr>
          <p:cNvPr id="9" name="Rectangle 2"/>
          <p:cNvSpPr>
            <a:spLocks noGrp="1" noChangeArrowheads="1"/>
          </p:cNvSpPr>
          <p:nvPr>
            <p:ph idx="1"/>
          </p:nvPr>
        </p:nvSpPr>
        <p:spPr>
          <a:xfrm>
            <a:off x="585788" y="1670050"/>
            <a:ext cx="8229600" cy="4525963"/>
          </a:xfrm>
        </p:spPr>
        <p:txBody>
          <a:bodyPr/>
          <a:lstStyle/>
          <a:p>
            <a:pPr marL="0" indent="0" algn="ctr">
              <a:spcBef>
                <a:spcPct val="0"/>
              </a:spcBef>
              <a:buFont typeface="Arial" charset="0"/>
              <a:buNone/>
            </a:pPr>
            <a:r>
              <a:rPr lang="ro-RO" altLang="ru-RU" sz="2400" b="1" smtClean="0"/>
              <a:t>Republica Moldova:</a:t>
            </a:r>
            <a:r>
              <a:rPr lang="en-US" altLang="ru-RU" sz="2400" b="1" smtClean="0"/>
              <a:t> </a:t>
            </a:r>
            <a:r>
              <a:rPr lang="ru-RU" sz="1800" smtClean="0"/>
              <a:t>Declarația de independență</a:t>
            </a:r>
            <a:r>
              <a:rPr lang="en-US" altLang="ru-RU" sz="1800" smtClean="0"/>
              <a:t> 27 August 1991</a:t>
            </a:r>
            <a:r>
              <a:rPr lang="ro-RO" altLang="ru-RU" sz="1800" b="1" smtClean="0"/>
              <a:t/>
            </a:r>
            <a:br>
              <a:rPr lang="ro-RO" altLang="ru-RU" sz="1800" b="1" smtClean="0"/>
            </a:br>
            <a:r>
              <a:rPr lang="ru-RU" sz="1800" smtClean="0"/>
              <a:t>Teritoriul</a:t>
            </a:r>
            <a:r>
              <a:rPr lang="ru-RU" altLang="ru-RU" sz="1800" smtClean="0"/>
              <a:t>: </a:t>
            </a:r>
            <a:r>
              <a:rPr lang="ru-RU" altLang="ru-RU" sz="1800" b="1" smtClean="0"/>
              <a:t>33,843 k</a:t>
            </a:r>
            <a:r>
              <a:rPr lang="en-US" sz="1800" b="1" smtClean="0">
                <a:cs typeface="Times New Roman" pitchFamily="18" charset="0"/>
              </a:rPr>
              <a:t>m</a:t>
            </a:r>
            <a:r>
              <a:rPr lang="en-US" sz="1800" b="1" baseline="30000" smtClean="0">
                <a:cs typeface="Times New Roman" pitchFamily="18" charset="0"/>
              </a:rPr>
              <a:t>2</a:t>
            </a:r>
            <a:r>
              <a:rPr lang="ru-RU" altLang="ru-RU" sz="1800" b="1" smtClean="0"/>
              <a:t>.</a:t>
            </a:r>
            <a:r>
              <a:rPr lang="ru-RU" altLang="ru-RU" sz="1800" smtClean="0"/>
              <a:t> </a:t>
            </a:r>
            <a:r>
              <a:rPr lang="ro-RO" altLang="ru-RU" sz="1800" smtClean="0"/>
              <a:t/>
            </a:r>
            <a:br>
              <a:rPr lang="ro-RO" altLang="ru-RU" sz="1800" smtClean="0"/>
            </a:br>
            <a:r>
              <a:rPr lang="ro-RO" altLang="ru-RU" sz="1800" smtClean="0"/>
              <a:t>Populatia: </a:t>
            </a:r>
            <a:r>
              <a:rPr lang="en-US" altLang="ru-RU" sz="1800" b="1" smtClean="0"/>
              <a:t>3.</a:t>
            </a:r>
            <a:r>
              <a:rPr lang="ru-RU" sz="1800" b="1" smtClean="0"/>
              <a:t>5</a:t>
            </a:r>
            <a:r>
              <a:rPr lang="ro-RO" altLang="ru-RU" sz="1800" b="1" smtClean="0"/>
              <a:t> mln</a:t>
            </a:r>
            <a:r>
              <a:rPr lang="en-US" altLang="ru-RU" sz="1800" b="1" smtClean="0"/>
              <a:t>. </a:t>
            </a:r>
            <a:r>
              <a:rPr lang="en-US" altLang="ru-RU" sz="1800" smtClean="0"/>
              <a:t>(</a:t>
            </a:r>
            <a:r>
              <a:rPr lang="ru-RU" sz="1800" smtClean="0"/>
              <a:t>cu excepția regiunii din stânga r. Nistru</a:t>
            </a:r>
            <a:r>
              <a:rPr lang="en-US" altLang="ru-RU" sz="1800" smtClean="0"/>
              <a:t>)</a:t>
            </a:r>
            <a:r>
              <a:rPr lang="ro-RO" altLang="ru-RU" sz="1800" b="1" smtClean="0"/>
              <a:t>.</a:t>
            </a:r>
            <a:br>
              <a:rPr lang="ro-RO" altLang="ru-RU" sz="1800" b="1" smtClean="0"/>
            </a:br>
            <a:r>
              <a:rPr lang="ru-RU" altLang="ru-RU" sz="1800" smtClean="0"/>
              <a:t/>
            </a:r>
            <a:br>
              <a:rPr lang="ru-RU" altLang="ru-RU" sz="1800" smtClean="0"/>
            </a:br>
            <a:r>
              <a:rPr lang="ru-RU" altLang="ru-RU" sz="1800" b="1" u="sng" smtClean="0"/>
              <a:t>Capital</a:t>
            </a:r>
            <a:r>
              <a:rPr lang="ru-RU" sz="1800" b="1" u="sng" smtClean="0"/>
              <a:t>a</a:t>
            </a:r>
            <a:r>
              <a:rPr lang="en-US" altLang="ru-RU" sz="1800" smtClean="0"/>
              <a:t>: </a:t>
            </a:r>
            <a:r>
              <a:rPr lang="ru-RU" altLang="ru-RU" sz="1800" smtClean="0"/>
              <a:t>Chi</a:t>
            </a:r>
            <a:r>
              <a:rPr lang="ru-RU" sz="1800" smtClean="0"/>
              <a:t>ș</a:t>
            </a:r>
            <a:r>
              <a:rPr lang="ru-RU" altLang="ru-RU" sz="1800" smtClean="0"/>
              <a:t>inau</a:t>
            </a:r>
            <a:r>
              <a:rPr lang="en-US" altLang="ru-RU" sz="1800" smtClean="0"/>
              <a:t>, </a:t>
            </a:r>
            <a:r>
              <a:rPr lang="ro-RO" altLang="en-US" sz="1800" smtClean="0"/>
              <a:t>foundată în 1436, populația </a:t>
            </a:r>
            <a:r>
              <a:rPr lang="en-US" altLang="ru-RU" sz="1800" b="1" smtClean="0"/>
              <a:t>0.8 mln</a:t>
            </a:r>
            <a:r>
              <a:rPr lang="en-US" altLang="ru-RU" sz="1800" smtClean="0"/>
              <a:t>.</a:t>
            </a:r>
            <a:r>
              <a:rPr lang="ru-RU" altLang="ru-RU" sz="1800" smtClean="0"/>
              <a:t> </a:t>
            </a:r>
            <a:br>
              <a:rPr lang="ru-RU" altLang="ru-RU" sz="1800" smtClean="0"/>
            </a:br>
            <a:r>
              <a:rPr lang="ru-RU" altLang="ru-RU" sz="1800" smtClean="0"/>
              <a:t/>
            </a:r>
            <a:br>
              <a:rPr lang="ru-RU" altLang="ru-RU" sz="1800" smtClean="0"/>
            </a:br>
            <a:r>
              <a:rPr lang="ru-RU" sz="1800" b="1" u="sng" smtClean="0"/>
              <a:t>Fus orar</a:t>
            </a:r>
            <a:r>
              <a:rPr lang="ru-RU" altLang="ru-RU" sz="1800" smtClean="0"/>
              <a:t>: </a:t>
            </a:r>
            <a:r>
              <a:rPr lang="en-US" altLang="ru-RU" sz="1800" smtClean="0"/>
              <a:t>U</a:t>
            </a:r>
            <a:r>
              <a:rPr lang="ru-RU" altLang="ru-RU" sz="1800" smtClean="0"/>
              <a:t>T</a:t>
            </a:r>
            <a:r>
              <a:rPr lang="en-US" altLang="ru-RU" sz="1800" smtClean="0"/>
              <a:t>C</a:t>
            </a:r>
            <a:r>
              <a:rPr lang="ru-RU" altLang="ru-RU" sz="1800" smtClean="0"/>
              <a:t>+2</a:t>
            </a:r>
            <a:r>
              <a:rPr lang="en-US" altLang="ru-RU" sz="1800" smtClean="0"/>
              <a:t>/UTC+3</a:t>
            </a:r>
            <a:r>
              <a:rPr lang="ru-RU" altLang="ru-RU" sz="1800" smtClean="0"/>
              <a:t> </a:t>
            </a:r>
            <a:r>
              <a:rPr lang="ro-RO" altLang="ru-RU" sz="1800" smtClean="0"/>
              <a:t/>
            </a:r>
            <a:br>
              <a:rPr lang="ro-RO" altLang="ru-RU" sz="1800" smtClean="0"/>
            </a:br>
            <a:r>
              <a:rPr lang="ro-RO" altLang="ru-RU" sz="1800" smtClean="0"/>
              <a:t/>
            </a:r>
            <a:br>
              <a:rPr lang="ro-RO" altLang="ru-RU" sz="1800" smtClean="0"/>
            </a:br>
            <a:r>
              <a:rPr lang="ru-RU" sz="1800" smtClean="0"/>
              <a:t>P</a:t>
            </a:r>
            <a:r>
              <a:rPr lang="ro-RO" altLang="ru-RU" sz="1800" smtClean="0"/>
              <a:t>opulația urbană: 54%</a:t>
            </a:r>
            <a:endParaRPr lang="en-US" altLang="ru-RU" sz="1800" smtClean="0"/>
          </a:p>
          <a:p>
            <a:pPr marL="0" indent="0" algn="ctr">
              <a:spcBef>
                <a:spcPct val="0"/>
              </a:spcBef>
              <a:buFont typeface="Arial" charset="0"/>
              <a:buNone/>
            </a:pPr>
            <a:r>
              <a:rPr lang="ro-RO" altLang="ru-RU" sz="1800" smtClean="0"/>
              <a:t>Populația rurală:    46%</a:t>
            </a:r>
            <a:r>
              <a:rPr lang="en-US" altLang="ru-RU" sz="1800" smtClean="0"/>
              <a:t>,</a:t>
            </a:r>
            <a:endParaRPr lang="ru-RU" sz="1800" smtClean="0"/>
          </a:p>
          <a:p>
            <a:pPr marL="0" indent="0" algn="ctr">
              <a:spcBef>
                <a:spcPct val="0"/>
              </a:spcBef>
              <a:buFont typeface="Arial" charset="0"/>
              <a:buNone/>
            </a:pPr>
            <a:r>
              <a:rPr lang="en-US" altLang="ru-RU" sz="1800" smtClean="0"/>
              <a:t> </a:t>
            </a:r>
          </a:p>
        </p:txBody>
      </p:sp>
      <p:pic>
        <p:nvPicPr>
          <p:cNvPr id="15364" name="Picture 5"/>
          <p:cNvPicPr>
            <a:picLocks noChangeAspect="1" noChangeArrowheads="1"/>
          </p:cNvPicPr>
          <p:nvPr/>
        </p:nvPicPr>
        <p:blipFill>
          <a:blip r:embed="rId4"/>
          <a:srcRect/>
          <a:stretch>
            <a:fillRect/>
          </a:stretch>
        </p:blipFill>
        <p:spPr bwMode="auto">
          <a:xfrm>
            <a:off x="3968750" y="5002213"/>
            <a:ext cx="1462088" cy="877887"/>
          </a:xfrm>
          <a:prstGeom prst="rect">
            <a:avLst/>
          </a:prstGeom>
          <a:noFill/>
          <a:ln w="9525">
            <a:noFill/>
            <a:miter lim="800000"/>
            <a:headEnd/>
            <a:tailEnd/>
          </a:ln>
        </p:spPr>
      </p:pic>
      <p:pic>
        <p:nvPicPr>
          <p:cNvPr id="15365" name="Picture 4"/>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120650" y="3394075"/>
            <a:ext cx="2471738" cy="2605088"/>
          </a:xfrm>
          <a:prstGeom prst="rect">
            <a:avLst/>
          </a:prstGeom>
          <a:noFill/>
          <a:ln w="9525">
            <a:noFill/>
            <a:miter lim="800000"/>
            <a:headEnd/>
            <a:tailEnd/>
          </a:ln>
        </p:spPr>
      </p:pic>
      <p:grpSp>
        <p:nvGrpSpPr>
          <p:cNvPr id="15366" name="Group 6"/>
          <p:cNvGrpSpPr>
            <a:grpSpLocks/>
          </p:cNvGrpSpPr>
          <p:nvPr/>
        </p:nvGrpSpPr>
        <p:grpSpPr bwMode="auto">
          <a:xfrm>
            <a:off x="6819900" y="3387725"/>
            <a:ext cx="2259013" cy="2611438"/>
            <a:chOff x="3241" y="663"/>
            <a:chExt cx="2423" cy="3504"/>
          </a:xfrm>
        </p:grpSpPr>
        <p:pic>
          <p:nvPicPr>
            <p:cNvPr id="15368" name="Picture 7"/>
            <p:cNvPicPr>
              <a:picLocks noChangeAspect="1" noChangeArrowheads="1"/>
            </p:cNvPicPr>
            <p:nvPr/>
          </p:nvPicPr>
          <p:blipFill>
            <a:blip r:embed="rId6"/>
            <a:srcRect/>
            <a:stretch>
              <a:fillRect/>
            </a:stretch>
          </p:blipFill>
          <p:spPr bwMode="auto">
            <a:xfrm>
              <a:off x="3241" y="663"/>
              <a:ext cx="2423" cy="3504"/>
            </a:xfrm>
            <a:prstGeom prst="rect">
              <a:avLst/>
            </a:prstGeom>
            <a:noFill/>
            <a:ln w="9525">
              <a:noFill/>
              <a:miter lim="800000"/>
              <a:headEnd/>
              <a:tailEnd/>
            </a:ln>
          </p:spPr>
        </p:pic>
        <p:grpSp>
          <p:nvGrpSpPr>
            <p:cNvPr id="15369" name="Group 8"/>
            <p:cNvGrpSpPr>
              <a:grpSpLocks/>
            </p:cNvGrpSpPr>
            <p:nvPr/>
          </p:nvGrpSpPr>
          <p:grpSpPr bwMode="auto">
            <a:xfrm>
              <a:off x="3833" y="754"/>
              <a:ext cx="1015" cy="2928"/>
              <a:chOff x="720" y="624"/>
              <a:chExt cx="1056" cy="2928"/>
            </a:xfrm>
          </p:grpSpPr>
          <p:sp>
            <p:nvSpPr>
              <p:cNvPr id="15370" name="Oval 9"/>
              <p:cNvSpPr>
                <a:spLocks noChangeArrowheads="1"/>
              </p:cNvSpPr>
              <p:nvPr/>
            </p:nvSpPr>
            <p:spPr bwMode="auto">
              <a:xfrm>
                <a:off x="1584" y="2016"/>
                <a:ext cx="192" cy="192"/>
              </a:xfrm>
              <a:prstGeom prst="ellipse">
                <a:avLst/>
              </a:prstGeom>
              <a:solidFill>
                <a:srgbClr val="FF0000"/>
              </a:solidFill>
              <a:ln w="9525">
                <a:solidFill>
                  <a:schemeClr val="tx1"/>
                </a:solidFill>
                <a:round/>
                <a:headEnd/>
                <a:tailEnd/>
              </a:ln>
            </p:spPr>
            <p:txBody>
              <a:bodyPr wrap="none" anchor="ctr"/>
              <a:lstStyle/>
              <a:p>
                <a:endParaRPr lang="ru-RU" altLang="en-US">
                  <a:latin typeface="Calibri" pitchFamily="34" charset="0"/>
                </a:endParaRPr>
              </a:p>
            </p:txBody>
          </p:sp>
          <p:sp>
            <p:nvSpPr>
              <p:cNvPr id="15371" name="Oval 10"/>
              <p:cNvSpPr>
                <a:spLocks noChangeArrowheads="1"/>
              </p:cNvSpPr>
              <p:nvPr/>
            </p:nvSpPr>
            <p:spPr bwMode="auto">
              <a:xfrm>
                <a:off x="1200" y="3408"/>
                <a:ext cx="144" cy="144"/>
              </a:xfrm>
              <a:prstGeom prst="ellipse">
                <a:avLst/>
              </a:prstGeom>
              <a:solidFill>
                <a:srgbClr val="FF0000"/>
              </a:solidFill>
              <a:ln w="9525">
                <a:solidFill>
                  <a:schemeClr val="tx1"/>
                </a:solidFill>
                <a:round/>
                <a:headEnd/>
                <a:tailEnd/>
              </a:ln>
            </p:spPr>
            <p:txBody>
              <a:bodyPr wrap="none" anchor="ctr"/>
              <a:lstStyle/>
              <a:p>
                <a:endParaRPr lang="ru-RU" altLang="en-US">
                  <a:latin typeface="Calibri" pitchFamily="34" charset="0"/>
                </a:endParaRPr>
              </a:p>
            </p:txBody>
          </p:sp>
          <p:sp>
            <p:nvSpPr>
              <p:cNvPr id="15372" name="Oval 11"/>
              <p:cNvSpPr>
                <a:spLocks noChangeArrowheads="1"/>
              </p:cNvSpPr>
              <p:nvPr/>
            </p:nvSpPr>
            <p:spPr bwMode="auto">
              <a:xfrm>
                <a:off x="912" y="1872"/>
                <a:ext cx="144" cy="144"/>
              </a:xfrm>
              <a:prstGeom prst="ellipse">
                <a:avLst/>
              </a:prstGeom>
              <a:solidFill>
                <a:srgbClr val="FF0000"/>
              </a:solidFill>
              <a:ln w="9525">
                <a:solidFill>
                  <a:schemeClr val="tx1"/>
                </a:solidFill>
                <a:round/>
                <a:headEnd/>
                <a:tailEnd/>
              </a:ln>
            </p:spPr>
            <p:txBody>
              <a:bodyPr wrap="none" anchor="ctr"/>
              <a:lstStyle/>
              <a:p>
                <a:endParaRPr lang="ru-RU" altLang="en-US">
                  <a:latin typeface="Calibri" pitchFamily="34" charset="0"/>
                </a:endParaRPr>
              </a:p>
            </p:txBody>
          </p:sp>
          <p:sp>
            <p:nvSpPr>
              <p:cNvPr id="15373" name="Oval 12"/>
              <p:cNvSpPr>
                <a:spLocks noChangeArrowheads="1"/>
              </p:cNvSpPr>
              <p:nvPr/>
            </p:nvSpPr>
            <p:spPr bwMode="auto">
              <a:xfrm>
                <a:off x="720" y="624"/>
                <a:ext cx="144" cy="144"/>
              </a:xfrm>
              <a:prstGeom prst="ellipse">
                <a:avLst/>
              </a:prstGeom>
              <a:solidFill>
                <a:srgbClr val="FF0000"/>
              </a:solidFill>
              <a:ln w="9525">
                <a:solidFill>
                  <a:schemeClr val="tx1"/>
                </a:solidFill>
                <a:round/>
                <a:headEnd/>
                <a:tailEnd/>
              </a:ln>
            </p:spPr>
            <p:txBody>
              <a:bodyPr wrap="none" anchor="ctr"/>
              <a:lstStyle/>
              <a:p>
                <a:endParaRPr lang="ru-RU" altLang="en-US">
                  <a:latin typeface="Calibri" pitchFamily="34" charset="0"/>
                </a:endParaRPr>
              </a:p>
            </p:txBody>
          </p:sp>
          <p:sp>
            <p:nvSpPr>
              <p:cNvPr id="15374" name="Oval 13"/>
              <p:cNvSpPr>
                <a:spLocks noChangeArrowheads="1"/>
              </p:cNvSpPr>
              <p:nvPr/>
            </p:nvSpPr>
            <p:spPr bwMode="auto">
              <a:xfrm>
                <a:off x="1536" y="2880"/>
                <a:ext cx="144" cy="144"/>
              </a:xfrm>
              <a:prstGeom prst="ellipse">
                <a:avLst/>
              </a:prstGeom>
              <a:solidFill>
                <a:srgbClr val="FF0000"/>
              </a:solidFill>
              <a:ln w="9525">
                <a:solidFill>
                  <a:schemeClr val="tx1"/>
                </a:solidFill>
                <a:round/>
                <a:headEnd/>
                <a:tailEnd/>
              </a:ln>
            </p:spPr>
            <p:txBody>
              <a:bodyPr wrap="none" anchor="ctr"/>
              <a:lstStyle/>
              <a:p>
                <a:endParaRPr lang="ru-RU" altLang="en-US">
                  <a:latin typeface="Calibri" pitchFamily="34" charset="0"/>
                </a:endParaRPr>
              </a:p>
            </p:txBody>
          </p:sp>
          <p:sp>
            <p:nvSpPr>
              <p:cNvPr id="15375" name="Oval 14"/>
              <p:cNvSpPr>
                <a:spLocks noChangeArrowheads="1"/>
              </p:cNvSpPr>
              <p:nvPr/>
            </p:nvSpPr>
            <p:spPr bwMode="auto">
              <a:xfrm>
                <a:off x="1392" y="3216"/>
                <a:ext cx="144" cy="144"/>
              </a:xfrm>
              <a:prstGeom prst="ellipse">
                <a:avLst/>
              </a:prstGeom>
              <a:solidFill>
                <a:srgbClr val="FF0000"/>
              </a:solidFill>
              <a:ln w="9525">
                <a:solidFill>
                  <a:schemeClr val="tx1"/>
                </a:solidFill>
                <a:round/>
                <a:headEnd/>
                <a:tailEnd/>
              </a:ln>
            </p:spPr>
            <p:txBody>
              <a:bodyPr wrap="none" anchor="ctr"/>
              <a:lstStyle/>
              <a:p>
                <a:endParaRPr lang="ru-RU" altLang="en-US">
                  <a:latin typeface="Calibri" pitchFamily="34" charset="0"/>
                </a:endParaRPr>
              </a:p>
            </p:txBody>
          </p:sp>
        </p:grpSp>
      </p:grpSp>
      <p:pic>
        <p:nvPicPr>
          <p:cNvPr id="15367" name="Рисунок 1"/>
          <p:cNvPicPr>
            <a:picLocks noChangeAspect="1"/>
          </p:cNvPicPr>
          <p:nvPr/>
        </p:nvPicPr>
        <p:blipFill>
          <a:blip r:embed="rId7"/>
          <a:srcRect/>
          <a:stretch>
            <a:fillRect/>
          </a:stretch>
        </p:blipFill>
        <p:spPr bwMode="auto">
          <a:xfrm>
            <a:off x="6596063" y="490538"/>
            <a:ext cx="2413000" cy="993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9750"/>
            <a:ext cx="8229600" cy="1143000"/>
          </a:xfrm>
        </p:spPr>
        <p:txBody>
          <a:bodyPr rtlCol="0">
            <a:normAutofit fontScale="90000"/>
          </a:bodyPr>
          <a:lstStyle/>
          <a:p>
            <a:pPr fontAlgn="auto">
              <a:spcAft>
                <a:spcPts val="0"/>
              </a:spcAft>
              <a:defRPr/>
            </a:pP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Activitatea de bază a </a:t>
            </a:r>
            <a:br>
              <a:rPr lang="ro-RO" sz="31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Asociației ”MOLDOVA APĂ-CANAL”</a:t>
            </a:r>
            <a:r>
              <a:rPr lang="en-US" sz="3100" b="1" i="1" dirty="0" smtClean="0">
                <a:latin typeface="Times New Roman" pitchFamily="18" charset="0"/>
                <a:cs typeface="Times New Roman" pitchFamily="18" charset="0"/>
              </a:rPr>
              <a:t> </a:t>
            </a:r>
            <a:r>
              <a:rPr lang="ru-RU" dirty="0"/>
              <a:t/>
            </a:r>
            <a:br>
              <a:rPr lang="ru-RU" dirty="0"/>
            </a:br>
            <a:endParaRPr lang="ru-RU" dirty="0"/>
          </a:p>
        </p:txBody>
      </p:sp>
      <p:sp>
        <p:nvSpPr>
          <p:cNvPr id="38915" name="Содержимое 2"/>
          <p:cNvSpPr>
            <a:spLocks noGrp="1"/>
          </p:cNvSpPr>
          <p:nvPr>
            <p:ph idx="1"/>
          </p:nvPr>
        </p:nvSpPr>
        <p:spPr>
          <a:xfrm>
            <a:off x="442913" y="1241425"/>
            <a:ext cx="8229600" cy="4840288"/>
          </a:xfrm>
        </p:spPr>
        <p:txBody>
          <a:bodyPr/>
          <a:lstStyle/>
          <a:p>
            <a:endParaRPr lang="ro-RO" i="1" smtClean="0">
              <a:latin typeface="Times New Roman" pitchFamily="18" charset="0"/>
              <a:cs typeface="Times New Roman" pitchFamily="18" charset="0"/>
            </a:endParaRPr>
          </a:p>
          <a:p>
            <a:endParaRPr lang="ru-RU" smtClean="0"/>
          </a:p>
          <a:p>
            <a:pPr>
              <a:buFont typeface="Arial" charset="0"/>
              <a:buNone/>
            </a:pPr>
            <a:endParaRPr lang="ru-RU" smtClean="0"/>
          </a:p>
        </p:txBody>
      </p:sp>
      <p:pic>
        <p:nvPicPr>
          <p:cNvPr id="38916" name="Picture 3"/>
          <p:cNvPicPr>
            <a:picLocks noChangeAspect="1" noChangeArrowheads="1"/>
          </p:cNvPicPr>
          <p:nvPr/>
        </p:nvPicPr>
        <p:blipFill>
          <a:blip r:embed="rId3"/>
          <a:srcRect/>
          <a:stretch>
            <a:fillRect/>
          </a:stretch>
        </p:blipFill>
        <p:spPr bwMode="auto">
          <a:xfrm>
            <a:off x="107950" y="128588"/>
            <a:ext cx="935038" cy="944562"/>
          </a:xfrm>
          <a:prstGeom prst="rect">
            <a:avLst/>
          </a:prstGeom>
          <a:noFill/>
          <a:ln w="9525">
            <a:noFill/>
            <a:miter lim="800000"/>
            <a:headEnd/>
            <a:tailEnd/>
          </a:ln>
        </p:spPr>
      </p:pic>
      <p:sp>
        <p:nvSpPr>
          <p:cNvPr id="8" name="Содержимое 2"/>
          <p:cNvSpPr txBox="1">
            <a:spLocks/>
          </p:cNvSpPr>
          <p:nvPr/>
        </p:nvSpPr>
        <p:spPr>
          <a:xfrm>
            <a:off x="500063" y="1341438"/>
            <a:ext cx="8229600" cy="53911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defRPr/>
            </a:pPr>
            <a:endParaRPr lang="ro-RO" sz="2400" dirty="0" smtClean="0">
              <a:latin typeface="Arial" pitchFamily="34" charset="0"/>
              <a:cs typeface="Arial" pitchFamily="34" charset="0"/>
            </a:endParaRPr>
          </a:p>
          <a:p>
            <a:pPr marL="0" indent="0" algn="just" fontAlgn="auto">
              <a:spcAft>
                <a:spcPts val="0"/>
              </a:spcAft>
              <a:buFont typeface="Arial" pitchFamily="34" charset="0"/>
              <a:buNone/>
              <a:defRPr/>
            </a:pPr>
            <a:r>
              <a:rPr lang="ro-RO" sz="2400" b="1" dirty="0" smtClean="0">
                <a:latin typeface="Times New Roman" panose="02020603050405020304" pitchFamily="18" charset="0"/>
                <a:cs typeface="Times New Roman" panose="02020603050405020304" pitchFamily="18" charset="0"/>
              </a:rPr>
              <a:t>	Activitatea </a:t>
            </a:r>
            <a:r>
              <a:rPr lang="ro-RO" sz="2400" b="1" dirty="0" err="1" smtClean="0">
                <a:latin typeface="Times New Roman" panose="02020603050405020304" pitchFamily="18" charset="0"/>
                <a:cs typeface="Times New Roman" panose="02020603050405020304" pitchFamily="18" charset="0"/>
              </a:rPr>
              <a:t>investiţională</a:t>
            </a:r>
            <a:r>
              <a:rPr lang="ro-RO" sz="2400" b="1" dirty="0" smtClean="0">
                <a:latin typeface="Times New Roman" panose="02020603050405020304" pitchFamily="18" charset="0"/>
                <a:cs typeface="Times New Roman" panose="02020603050405020304" pitchFamily="18" charset="0"/>
              </a:rPr>
              <a:t> a </a:t>
            </a:r>
            <a:r>
              <a:rPr lang="ro-RO" sz="2400" b="1" dirty="0" err="1" smtClean="0">
                <a:latin typeface="Times New Roman" panose="02020603050405020304" pitchFamily="18" charset="0"/>
                <a:cs typeface="Times New Roman" panose="02020603050405020304" pitchFamily="18" charset="0"/>
              </a:rPr>
              <a:t>Asociaţiei</a:t>
            </a:r>
            <a:r>
              <a:rPr lang="ro-RO" sz="2400" b="1" dirty="0" smtClean="0">
                <a:latin typeface="Times New Roman" panose="02020603050405020304" pitchFamily="18" charset="0"/>
                <a:cs typeface="Times New Roman" panose="02020603050405020304" pitchFamily="18" charset="0"/>
              </a:rPr>
              <a:t> este îndreptată, în primul rând, spre informarea investitorilor </a:t>
            </a:r>
            <a:r>
              <a:rPr lang="ro-RO" sz="2400" b="1" dirty="0" err="1" smtClean="0">
                <a:latin typeface="Times New Roman" panose="02020603050405020304" pitchFamily="18" charset="0"/>
                <a:cs typeface="Times New Roman" panose="02020603050405020304" pitchFamily="18" charset="0"/>
              </a:rPr>
              <a:t>potenţiali</a:t>
            </a:r>
            <a:r>
              <a:rPr lang="ro-RO" sz="2400" b="1" dirty="0" smtClean="0">
                <a:latin typeface="Times New Roman" panose="02020603050405020304" pitchFamily="18" charset="0"/>
                <a:cs typeface="Times New Roman" panose="02020603050405020304" pitchFamily="18" charset="0"/>
              </a:rPr>
              <a:t> despre </a:t>
            </a:r>
            <a:r>
              <a:rPr lang="ro-RO" sz="2400" b="1" dirty="0" err="1" smtClean="0">
                <a:latin typeface="Times New Roman" panose="02020603050405020304" pitchFamily="18" charset="0"/>
                <a:cs typeface="Times New Roman" panose="02020603050405020304" pitchFamily="18" charset="0"/>
              </a:rPr>
              <a:t>posibilităţile</a:t>
            </a:r>
            <a:r>
              <a:rPr lang="ro-RO" sz="2400" b="1" dirty="0" smtClean="0">
                <a:latin typeface="Times New Roman" panose="02020603050405020304" pitchFamily="18" charset="0"/>
                <a:cs typeface="Times New Roman" panose="02020603050405020304" pitchFamily="18" charset="0"/>
              </a:rPr>
              <a:t> de investire </a:t>
            </a:r>
            <a:r>
              <a:rPr lang="ro-RO" sz="2400" b="1" dirty="0" err="1" smtClean="0">
                <a:latin typeface="Times New Roman" panose="02020603050405020304" pitchFamily="18" charset="0"/>
                <a:cs typeface="Times New Roman" panose="02020603050405020304" pitchFamily="18" charset="0"/>
              </a:rPr>
              <a:t>intr-o</a:t>
            </a:r>
            <a:r>
              <a:rPr lang="ro-RO" sz="2400" b="1" dirty="0" smtClean="0">
                <a:latin typeface="Times New Roman" panose="02020603050405020304" pitchFamily="18" charset="0"/>
                <a:cs typeface="Times New Roman" panose="02020603050405020304" pitchFamily="18" charset="0"/>
              </a:rPr>
              <a:t> întreprindere sau alta, prin elaborarea indicatorilor </a:t>
            </a:r>
            <a:r>
              <a:rPr lang="ro-RO" sz="2400" b="1" dirty="0" err="1" smtClean="0">
                <a:latin typeface="Times New Roman" panose="02020603050405020304" pitchFamily="18" charset="0"/>
                <a:cs typeface="Times New Roman" panose="02020603050405020304" pitchFamily="18" charset="0"/>
              </a:rPr>
              <a:t>economico</a:t>
            </a:r>
            <a:r>
              <a:rPr lang="ro-RO" sz="2400" b="1" dirty="0" smtClean="0">
                <a:latin typeface="Times New Roman" panose="02020603050405020304" pitchFamily="18" charset="0"/>
                <a:cs typeface="Times New Roman" panose="02020603050405020304" pitchFamily="18" charset="0"/>
              </a:rPr>
              <a:t>-financiari ai întreprinderilor, precum </a:t>
            </a:r>
            <a:r>
              <a:rPr lang="ro-RO" sz="2400" b="1" dirty="0" err="1" smtClean="0">
                <a:latin typeface="Times New Roman" panose="02020603050405020304" pitchFamily="18" charset="0"/>
                <a:cs typeface="Times New Roman" panose="02020603050405020304" pitchFamily="18" charset="0"/>
              </a:rPr>
              <a:t>şi</a:t>
            </a:r>
            <a:r>
              <a:rPr lang="ro-RO" sz="2400" b="1" dirty="0" smtClean="0">
                <a:latin typeface="Times New Roman" panose="02020603050405020304" pitchFamily="18" charset="0"/>
                <a:cs typeface="Times New Roman" panose="02020603050405020304" pitchFamily="18" charset="0"/>
              </a:rPr>
              <a:t> prin efectuarea altor analize </a:t>
            </a:r>
            <a:r>
              <a:rPr lang="ro-RO" sz="2400" b="1" dirty="0" err="1" smtClean="0">
                <a:latin typeface="Times New Roman" panose="02020603050405020304" pitchFamily="18" charset="0"/>
                <a:cs typeface="Times New Roman" panose="02020603050405020304" pitchFamily="18" charset="0"/>
              </a:rPr>
              <a:t>economico</a:t>
            </a:r>
            <a:r>
              <a:rPr lang="ro-RO" sz="2400" b="1" dirty="0" smtClean="0">
                <a:latin typeface="Times New Roman" panose="02020603050405020304" pitchFamily="18" charset="0"/>
                <a:cs typeface="Times New Roman" panose="02020603050405020304" pitchFamily="18" charset="0"/>
              </a:rPr>
              <a:t>-financiare a întreprinderilor, acordarea ajutorului metodologic </a:t>
            </a:r>
            <a:r>
              <a:rPr lang="ro-RO" sz="2400" b="1" dirty="0" err="1" smtClean="0">
                <a:latin typeface="Times New Roman" panose="02020603050405020304" pitchFamily="18" charset="0"/>
                <a:cs typeface="Times New Roman" panose="02020603050405020304" pitchFamily="18" charset="0"/>
              </a:rPr>
              <a:t>şi</a:t>
            </a:r>
            <a:r>
              <a:rPr lang="ro-RO" sz="2400" b="1" dirty="0" smtClean="0">
                <a:latin typeface="Times New Roman" panose="02020603050405020304" pitchFamily="18" charset="0"/>
                <a:cs typeface="Times New Roman" panose="02020603050405020304" pitchFamily="18" charset="0"/>
              </a:rPr>
              <a:t> practic întreprinderilor, care elaborează </a:t>
            </a:r>
            <a:r>
              <a:rPr lang="ro-RO" sz="2400" b="1" dirty="0" err="1" smtClean="0">
                <a:latin typeface="Times New Roman" panose="02020603050405020304" pitchFamily="18" charset="0"/>
                <a:cs typeface="Times New Roman" panose="02020603050405020304" pitchFamily="18" charset="0"/>
              </a:rPr>
              <a:t>şi</a:t>
            </a:r>
            <a:r>
              <a:rPr lang="ro-RO" sz="2400" b="1" dirty="0" smtClean="0">
                <a:latin typeface="Times New Roman" panose="02020603050405020304" pitchFamily="18" charset="0"/>
                <a:cs typeface="Times New Roman" panose="02020603050405020304" pitchFamily="18" charset="0"/>
              </a:rPr>
              <a:t> realizează proiecte </a:t>
            </a:r>
            <a:r>
              <a:rPr lang="ro-RO" sz="2400" b="1" dirty="0" err="1" smtClean="0">
                <a:latin typeface="Times New Roman" panose="02020603050405020304" pitchFamily="18" charset="0"/>
                <a:cs typeface="Times New Roman" panose="02020603050405020304" pitchFamily="18" charset="0"/>
              </a:rPr>
              <a:t>investiţionale</a:t>
            </a:r>
            <a:r>
              <a:rPr lang="ro-RO" sz="2400" b="1" dirty="0" smtClean="0">
                <a:latin typeface="Times New Roman" panose="02020603050405020304" pitchFamily="18" charset="0"/>
                <a:cs typeface="Times New Roman" panose="02020603050405020304" pitchFamily="18" charset="0"/>
              </a:rPr>
              <a:t>. </a:t>
            </a:r>
            <a:endParaRPr lang="ru-RU" sz="2400" b="1" dirty="0" smtClean="0">
              <a:latin typeface="Times New Roman" panose="02020603050405020304" pitchFamily="18" charset="0"/>
              <a:cs typeface="Times New Roman" panose="02020603050405020304" pitchFamily="18" charset="0"/>
            </a:endParaRPr>
          </a:p>
          <a:p>
            <a:pPr marL="0" indent="0" algn="just" fontAlgn="auto">
              <a:spcAft>
                <a:spcPts val="0"/>
              </a:spcAft>
              <a:buFont typeface="Arial" pitchFamily="34" charset="0"/>
              <a:buNone/>
              <a:defRPr/>
            </a:pPr>
            <a:r>
              <a:rPr lang="ro-RO" sz="2400" b="1" dirty="0" err="1" smtClean="0">
                <a:latin typeface="Times New Roman" panose="02020603050405020304" pitchFamily="18" charset="0"/>
                <a:cs typeface="Times New Roman" panose="02020603050405020304" pitchFamily="18" charset="0"/>
              </a:rPr>
              <a:t>Asociaţia</a:t>
            </a:r>
            <a:r>
              <a:rPr lang="ro-RO" sz="2400" b="1" dirty="0" smtClean="0">
                <a:latin typeface="Times New Roman" panose="02020603050405020304" pitchFamily="18" charset="0"/>
                <a:cs typeface="Times New Roman" panose="02020603050405020304" pitchFamily="18" charset="0"/>
              </a:rPr>
              <a:t> conlucrează activ cu Banca Mondială, fiind </a:t>
            </a:r>
            <a:r>
              <a:rPr lang="ro-RO" sz="2400" b="1" u="sng" dirty="0" smtClean="0">
                <a:latin typeface="Times New Roman" panose="02020603050405020304" pitchFamily="18" charset="0"/>
                <a:cs typeface="Times New Roman" panose="02020603050405020304" pitchFamily="18" charset="0"/>
              </a:rPr>
              <a:t>unicul consultant oficial al acesteia</a:t>
            </a:r>
            <a:r>
              <a:rPr lang="ro-RO" sz="2400" b="1" dirty="0" smtClean="0">
                <a:latin typeface="Times New Roman" panose="02020603050405020304" pitchFamily="18" charset="0"/>
                <a:cs typeface="Times New Roman" panose="02020603050405020304" pitchFamily="18" charset="0"/>
              </a:rPr>
              <a:t> în Republica Moldova </a:t>
            </a:r>
            <a:r>
              <a:rPr lang="ro-RO" sz="2400" b="1" dirty="0" smtClean="0">
                <a:solidFill>
                  <a:srgbClr val="FF0000"/>
                </a:solidFill>
                <a:latin typeface="Times New Roman" panose="02020603050405020304" pitchFamily="18" charset="0"/>
                <a:cs typeface="Times New Roman" panose="02020603050405020304" pitchFamily="18" charset="0"/>
              </a:rPr>
              <a:t>(nr. </a:t>
            </a:r>
            <a:r>
              <a:rPr lang="ro-RO" sz="2400" b="1" dirty="0" err="1" smtClean="0">
                <a:solidFill>
                  <a:srgbClr val="FF0000"/>
                </a:solidFill>
                <a:latin typeface="Times New Roman" panose="02020603050405020304" pitchFamily="18" charset="0"/>
                <a:cs typeface="Times New Roman" panose="02020603050405020304" pitchFamily="18" charset="0"/>
              </a:rPr>
              <a:t>vendora</a:t>
            </a:r>
            <a:r>
              <a:rPr lang="ro-RO" sz="2400" b="1" dirty="0" smtClean="0">
                <a:solidFill>
                  <a:srgbClr val="FF0000"/>
                </a:solidFill>
                <a:latin typeface="Times New Roman" panose="02020603050405020304" pitchFamily="18" charset="0"/>
                <a:cs typeface="Times New Roman" panose="02020603050405020304" pitchFamily="18" charset="0"/>
              </a:rPr>
              <a:t> 74608).</a:t>
            </a:r>
          </a:p>
          <a:p>
            <a:pPr algn="just" fontAlgn="auto">
              <a:spcAft>
                <a:spcPts val="0"/>
              </a:spcAft>
              <a:defRPr/>
            </a:pPr>
            <a:endParaRPr lang="ro-RO" sz="2200" dirty="0" smtClean="0">
              <a:solidFill>
                <a:srgbClr val="FFFF00"/>
              </a:solidFill>
              <a:latin typeface="Arial" pitchFamily="34" charset="0"/>
              <a:cs typeface="Arial" pitchFamily="34" charset="0"/>
            </a:endParaRPr>
          </a:p>
          <a:p>
            <a:pPr algn="just" fontAlgn="auto">
              <a:spcAft>
                <a:spcPts val="0"/>
              </a:spcAft>
              <a:defRPr/>
            </a:pPr>
            <a:endParaRPr lang="ru-RU" dirty="0"/>
          </a:p>
        </p:txBody>
      </p:sp>
      <p:pic>
        <p:nvPicPr>
          <p:cNvPr id="38918" name="Рисунок 6"/>
          <p:cNvPicPr>
            <a:picLocks noChangeAspect="1"/>
          </p:cNvPicPr>
          <p:nvPr/>
        </p:nvPicPr>
        <p:blipFill>
          <a:blip r:embed="rId4"/>
          <a:srcRect/>
          <a:stretch>
            <a:fillRect/>
          </a:stretch>
        </p:blipFill>
        <p:spPr bwMode="auto">
          <a:xfrm>
            <a:off x="6931025" y="128588"/>
            <a:ext cx="2105025" cy="868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9750"/>
            <a:ext cx="8229600" cy="1143000"/>
          </a:xfrm>
        </p:spPr>
        <p:txBody>
          <a:bodyPr rtlCol="0">
            <a:normAutofit fontScale="90000"/>
          </a:bodyPr>
          <a:lstStyle/>
          <a:p>
            <a:pPr fontAlgn="auto">
              <a:spcAft>
                <a:spcPts val="0"/>
              </a:spcAft>
              <a:defRPr/>
            </a:pP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Activitatea de bază a </a:t>
            </a:r>
            <a:br>
              <a:rPr lang="ro-RO" sz="31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Asociației ”MOLDOVA APĂ-CANAL”</a:t>
            </a:r>
            <a:r>
              <a:rPr lang="en-US" sz="3100" b="1" i="1" dirty="0" smtClean="0">
                <a:latin typeface="Times New Roman" pitchFamily="18" charset="0"/>
                <a:cs typeface="Times New Roman" pitchFamily="18" charset="0"/>
              </a:rPr>
              <a:t> </a:t>
            </a:r>
            <a:r>
              <a:rPr lang="ru-RU" dirty="0"/>
              <a:t/>
            </a:r>
            <a:br>
              <a:rPr lang="ru-RU" dirty="0"/>
            </a:br>
            <a:endParaRPr lang="ru-RU" dirty="0"/>
          </a:p>
        </p:txBody>
      </p:sp>
      <p:sp>
        <p:nvSpPr>
          <p:cNvPr id="39939" name="Содержимое 2"/>
          <p:cNvSpPr>
            <a:spLocks noGrp="1"/>
          </p:cNvSpPr>
          <p:nvPr>
            <p:ph idx="1"/>
          </p:nvPr>
        </p:nvSpPr>
        <p:spPr>
          <a:xfrm>
            <a:off x="442913" y="1241425"/>
            <a:ext cx="8229600" cy="4840288"/>
          </a:xfrm>
        </p:spPr>
        <p:txBody>
          <a:bodyPr/>
          <a:lstStyle/>
          <a:p>
            <a:endParaRPr lang="ro-RO" i="1" smtClean="0">
              <a:latin typeface="Times New Roman" pitchFamily="18" charset="0"/>
              <a:cs typeface="Times New Roman" pitchFamily="18" charset="0"/>
            </a:endParaRPr>
          </a:p>
          <a:p>
            <a:endParaRPr lang="ru-RU" smtClean="0"/>
          </a:p>
          <a:p>
            <a:pPr>
              <a:buFont typeface="Arial" charset="0"/>
              <a:buNone/>
            </a:pPr>
            <a:r>
              <a:rPr lang="en-US" smtClean="0"/>
              <a:t>	</a:t>
            </a:r>
            <a:endParaRPr lang="ru-RU" smtClean="0"/>
          </a:p>
        </p:txBody>
      </p:sp>
      <p:pic>
        <p:nvPicPr>
          <p:cNvPr id="39940" name="Picture 3"/>
          <p:cNvPicPr>
            <a:picLocks noChangeAspect="1" noChangeArrowheads="1"/>
          </p:cNvPicPr>
          <p:nvPr/>
        </p:nvPicPr>
        <p:blipFill>
          <a:blip r:embed="rId3"/>
          <a:srcRect/>
          <a:stretch>
            <a:fillRect/>
          </a:stretch>
        </p:blipFill>
        <p:spPr bwMode="auto">
          <a:xfrm>
            <a:off x="107950" y="128588"/>
            <a:ext cx="935038" cy="944562"/>
          </a:xfrm>
          <a:prstGeom prst="rect">
            <a:avLst/>
          </a:prstGeom>
          <a:noFill/>
          <a:ln w="9525">
            <a:noFill/>
            <a:miter lim="800000"/>
            <a:headEnd/>
            <a:tailEnd/>
          </a:ln>
        </p:spPr>
      </p:pic>
      <p:sp>
        <p:nvSpPr>
          <p:cNvPr id="7" name="Содержимое 2"/>
          <p:cNvSpPr txBox="1">
            <a:spLocks/>
          </p:cNvSpPr>
          <p:nvPr/>
        </p:nvSpPr>
        <p:spPr>
          <a:xfrm>
            <a:off x="440056" y="1518647"/>
            <a:ext cx="8229600" cy="50006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r>
              <a:rPr lang="ro-RO" sz="2200" b="1" dirty="0" smtClean="0">
                <a:latin typeface="Times New Roman" panose="02020603050405020304" pitchFamily="18" charset="0"/>
                <a:cs typeface="Times New Roman" panose="02020603050405020304" pitchFamily="18" charset="0"/>
              </a:rPr>
              <a:t>	Pe </a:t>
            </a:r>
            <a:r>
              <a:rPr lang="ro-RO" sz="2200" b="1" dirty="0">
                <a:latin typeface="Times New Roman" panose="02020603050405020304" pitchFamily="18" charset="0"/>
                <a:cs typeface="Times New Roman" panose="02020603050405020304" pitchFamily="18" charset="0"/>
              </a:rPr>
              <a:t>parcursul a mai mult de 10 ani, în baza datelor prezentate de către întreprinderile de alimentare cu apă </a:t>
            </a:r>
            <a:r>
              <a:rPr lang="ro-RO" sz="2200" b="1" dirty="0" err="1">
                <a:latin typeface="Times New Roman" panose="02020603050405020304" pitchFamily="18" charset="0"/>
                <a:cs typeface="Times New Roman" panose="02020603050405020304" pitchFamily="18" charset="0"/>
              </a:rPr>
              <a:t>şi</a:t>
            </a:r>
            <a:r>
              <a:rPr lang="ro-RO" sz="2200" b="1" dirty="0">
                <a:latin typeface="Times New Roman" panose="02020603050405020304" pitchFamily="18" charset="0"/>
                <a:cs typeface="Times New Roman" panose="02020603050405020304" pitchFamily="18" charset="0"/>
              </a:rPr>
              <a:t> de canalizare – membre ale </a:t>
            </a:r>
            <a:r>
              <a:rPr lang="ro-RO" sz="2200" b="1" dirty="0" err="1">
                <a:latin typeface="Times New Roman" panose="02020603050405020304" pitchFamily="18" charset="0"/>
                <a:cs typeface="Times New Roman" panose="02020603050405020304" pitchFamily="18" charset="0"/>
              </a:rPr>
              <a:t>Asociaţiei</a:t>
            </a:r>
            <a:r>
              <a:rPr lang="ro-RO" sz="2200" b="1" dirty="0">
                <a:latin typeface="Times New Roman" panose="02020603050405020304" pitchFamily="18" charset="0"/>
                <a:cs typeface="Times New Roman" panose="02020603050405020304" pitchFamily="18" charset="0"/>
              </a:rPr>
              <a:t>, care prestează 97% din tot volumul de servicii de alimentare cu apă </a:t>
            </a:r>
            <a:r>
              <a:rPr lang="ro-RO" sz="2200" b="1" dirty="0" err="1">
                <a:latin typeface="Times New Roman" panose="02020603050405020304" pitchFamily="18" charset="0"/>
                <a:cs typeface="Times New Roman" panose="02020603050405020304" pitchFamily="18" charset="0"/>
              </a:rPr>
              <a:t>şi</a:t>
            </a:r>
            <a:r>
              <a:rPr lang="ro-RO" sz="2200" b="1" dirty="0">
                <a:latin typeface="Times New Roman" panose="02020603050405020304" pitchFamily="18" charset="0"/>
                <a:cs typeface="Times New Roman" panose="02020603050405020304" pitchFamily="18" charset="0"/>
              </a:rPr>
              <a:t> de canalizare, prestat în Republica Moldova, </a:t>
            </a:r>
            <a:r>
              <a:rPr lang="ro-RO" sz="2200" b="1" dirty="0" err="1">
                <a:latin typeface="Times New Roman" panose="02020603050405020304" pitchFamily="18" charset="0"/>
                <a:cs typeface="Times New Roman" panose="02020603050405020304" pitchFamily="18" charset="0"/>
              </a:rPr>
              <a:t>Direcţia</a:t>
            </a:r>
            <a:r>
              <a:rPr lang="ro-RO" sz="2200" b="1" dirty="0">
                <a:latin typeface="Times New Roman" panose="02020603050405020304" pitchFamily="18" charset="0"/>
                <a:cs typeface="Times New Roman" panose="02020603050405020304" pitchFamily="18" charset="0"/>
              </a:rPr>
              <a:t> Executivă elaborează, anual, conform Metodicii Băncii Mondiale, indicatorii economici </a:t>
            </a:r>
            <a:r>
              <a:rPr lang="ro-RO" sz="2200" b="1" dirty="0" err="1">
                <a:latin typeface="Times New Roman" panose="02020603050405020304" pitchFamily="18" charset="0"/>
                <a:cs typeface="Times New Roman" panose="02020603050405020304" pitchFamily="18" charset="0"/>
              </a:rPr>
              <a:t>şi</a:t>
            </a:r>
            <a:r>
              <a:rPr lang="ro-RO" sz="2200" b="1" dirty="0">
                <a:latin typeface="Times New Roman" panose="02020603050405020304" pitchFamily="18" charset="0"/>
                <a:cs typeface="Times New Roman" panose="02020603050405020304" pitchFamily="18" charset="0"/>
              </a:rPr>
              <a:t> financiari ai întreprinderilor </a:t>
            </a:r>
            <a:r>
              <a:rPr lang="ro-RO" sz="2200" b="1" dirty="0" err="1">
                <a:latin typeface="Times New Roman" panose="02020603050405020304" pitchFamily="18" charset="0"/>
                <a:cs typeface="Times New Roman" panose="02020603050405020304" pitchFamily="18" charset="0"/>
              </a:rPr>
              <a:t>şi</a:t>
            </a:r>
            <a:r>
              <a:rPr lang="ro-RO" sz="2200" b="1" dirty="0">
                <a:latin typeface="Times New Roman" panose="02020603050405020304" pitchFamily="18" charset="0"/>
                <a:cs typeface="Times New Roman" panose="02020603050405020304" pitchFamily="18" charset="0"/>
              </a:rPr>
              <a:t> îi amplasează pe situl IBNET </a:t>
            </a:r>
            <a:r>
              <a:rPr lang="ro-RO" sz="22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t>
            </a:r>
            <a:r>
              <a:rPr lang="ro-RO" sz="22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hlinkClick r:id="rId4"/>
              </a:rPr>
              <a:t>www.ib-net.org</a:t>
            </a:r>
            <a:r>
              <a:rPr lang="ro-RO" sz="22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ro-RO" sz="2200" b="1" dirty="0">
                <a:latin typeface="Times New Roman" panose="02020603050405020304" pitchFamily="18" charset="0"/>
                <a:cs typeface="Times New Roman" panose="02020603050405020304" pitchFamily="18" charset="0"/>
              </a:rPr>
              <a:t>pentru informarea </a:t>
            </a:r>
            <a:r>
              <a:rPr lang="ro-RO" sz="2200" b="1" dirty="0" err="1">
                <a:latin typeface="Times New Roman" panose="02020603050405020304" pitchFamily="18" charset="0"/>
                <a:cs typeface="Times New Roman" panose="02020603050405020304" pitchFamily="18" charset="0"/>
              </a:rPr>
              <a:t>potenţialilor</a:t>
            </a:r>
            <a:r>
              <a:rPr lang="ro-RO" sz="2200" b="1" dirty="0">
                <a:latin typeface="Times New Roman" panose="02020603050405020304" pitchFamily="18" charset="0"/>
                <a:cs typeface="Times New Roman" panose="02020603050405020304" pitchFamily="18" charset="0"/>
              </a:rPr>
              <a:t> investitori. </a:t>
            </a:r>
          </a:p>
          <a:p>
            <a:pPr marL="0" indent="0" algn="just" fontAlgn="auto">
              <a:spcAft>
                <a:spcPts val="0"/>
              </a:spcAft>
              <a:buFont typeface="Arial" pitchFamily="34" charset="0"/>
              <a:buNone/>
              <a:defRPr/>
            </a:pPr>
            <a:r>
              <a:rPr lang="x-none"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Importantă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şi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rezultativă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este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colaborarea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noastră</a:t>
            </a:r>
            <a:r>
              <a:rPr lang="en-US" sz="2200" b="1" dirty="0">
                <a:latin typeface="Times New Roman" panose="02020603050405020304" pitchFamily="18" charset="0"/>
                <a:cs typeface="Times New Roman" panose="02020603050405020304" pitchFamily="18" charset="0"/>
              </a:rPr>
              <a:t> </a:t>
            </a:r>
            <a:r>
              <a:rPr lang="ro-RO" sz="2200" b="1" dirty="0" err="1">
                <a:latin typeface="Times New Roman" panose="02020603050405020304" pitchFamily="18" charset="0"/>
                <a:cs typeface="Times New Roman" panose="02020603050405020304" pitchFamily="18" charset="0"/>
              </a:rPr>
              <a:t>şi</a:t>
            </a:r>
            <a:r>
              <a:rPr lang="ro-RO" sz="2200" b="1"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cu </a:t>
            </a:r>
            <a:r>
              <a:rPr lang="ro-RO" sz="2200" b="1" dirty="0">
                <a:latin typeface="Times New Roman" panose="02020603050405020304" pitchFamily="18" charset="0"/>
                <a:cs typeface="Times New Roman" panose="02020603050405020304" pitchFamily="18" charset="0"/>
              </a:rPr>
              <a:t>alte </a:t>
            </a:r>
            <a:r>
              <a:rPr lang="en-US" sz="2200" b="1" dirty="0" err="1">
                <a:latin typeface="Times New Roman" panose="02020603050405020304" pitchFamily="18" charset="0"/>
                <a:cs typeface="Times New Roman" panose="02020603050405020304" pitchFamily="18" charset="0"/>
              </a:rPr>
              <a:t>instituţii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financiare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internaţionale</a:t>
            </a:r>
            <a:r>
              <a:rPr lang="en-US" sz="2200" b="1" dirty="0">
                <a:latin typeface="Times New Roman" panose="02020603050405020304" pitchFamily="18" charset="0"/>
                <a:cs typeface="Times New Roman" panose="02020603050405020304" pitchFamily="18" charset="0"/>
              </a:rPr>
              <a:t>, cum </a:t>
            </a:r>
            <a:r>
              <a:rPr lang="en-US" sz="2200" b="1" dirty="0" err="1">
                <a:latin typeface="Times New Roman" panose="02020603050405020304" pitchFamily="18" charset="0"/>
                <a:cs typeface="Times New Roman" panose="02020603050405020304" pitchFamily="18" charset="0"/>
              </a:rPr>
              <a:t>ar</a:t>
            </a:r>
            <a:r>
              <a:rPr lang="en-US" sz="2200" b="1" dirty="0">
                <a:latin typeface="Times New Roman" panose="02020603050405020304" pitchFamily="18" charset="0"/>
                <a:cs typeface="Times New Roman" panose="02020603050405020304" pitchFamily="18" charset="0"/>
              </a:rPr>
              <a:t> fi: Banca </a:t>
            </a:r>
            <a:r>
              <a:rPr lang="en-US" sz="2200" b="1" dirty="0" err="1">
                <a:latin typeface="Times New Roman" panose="02020603050405020304" pitchFamily="18" charset="0"/>
                <a:cs typeface="Times New Roman" panose="02020603050405020304" pitchFamily="18" charset="0"/>
              </a:rPr>
              <a:t>Europeană</a:t>
            </a:r>
            <a:r>
              <a:rPr lang="en-US" sz="2200" b="1" dirty="0">
                <a:latin typeface="Times New Roman" panose="02020603050405020304" pitchFamily="18" charset="0"/>
                <a:cs typeface="Times New Roman" panose="02020603050405020304" pitchFamily="18" charset="0"/>
              </a:rPr>
              <a:t> de </a:t>
            </a:r>
            <a:r>
              <a:rPr lang="en-US" sz="2200" b="1" dirty="0" err="1">
                <a:latin typeface="Times New Roman" panose="02020603050405020304" pitchFamily="18" charset="0"/>
                <a:cs typeface="Times New Roman" panose="02020603050405020304" pitchFamily="18" charset="0"/>
              </a:rPr>
              <a:t>Reconstrucţie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şi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Dezvoltare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Direcţia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Elveţiană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pentru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Dezvoltare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şi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Cooperare</a:t>
            </a:r>
            <a:r>
              <a:rPr lang="en-US" sz="2200" b="1" dirty="0">
                <a:latin typeface="Times New Roman" panose="02020603050405020304" pitchFamily="18" charset="0"/>
                <a:cs typeface="Times New Roman" panose="02020603050405020304" pitchFamily="18" charset="0"/>
              </a:rPr>
              <a:t> (SDC), </a:t>
            </a:r>
            <a:r>
              <a:rPr lang="en-US" sz="2200" b="1" dirty="0" err="1">
                <a:latin typeface="Times New Roman" panose="02020603050405020304" pitchFamily="18" charset="0"/>
                <a:cs typeface="Times New Roman" panose="02020603050405020304" pitchFamily="18" charset="0"/>
              </a:rPr>
              <a:t>Agenţia</a:t>
            </a:r>
            <a:r>
              <a:rPr lang="en-US" sz="2200" b="1" dirty="0">
                <a:latin typeface="Times New Roman" panose="02020603050405020304" pitchFamily="18" charset="0"/>
                <a:cs typeface="Times New Roman" panose="02020603050405020304" pitchFamily="18" charset="0"/>
              </a:rPr>
              <a:t> de </a:t>
            </a:r>
            <a:r>
              <a:rPr lang="en-US" sz="2200" b="1" dirty="0" err="1">
                <a:latin typeface="Times New Roman" panose="02020603050405020304" pitchFamily="18" charset="0"/>
                <a:cs typeface="Times New Roman" panose="02020603050405020304" pitchFamily="18" charset="0"/>
              </a:rPr>
              <a:t>Dezvoltare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Austriacă</a:t>
            </a:r>
            <a:r>
              <a:rPr lang="en-US" sz="2200" b="1" dirty="0">
                <a:latin typeface="Times New Roman" panose="02020603050405020304" pitchFamily="18" charset="0"/>
                <a:cs typeface="Times New Roman" panose="02020603050405020304" pitchFamily="18" charset="0"/>
              </a:rPr>
              <a:t> (ADA), USAID </a:t>
            </a:r>
            <a:r>
              <a:rPr lang="en-US" sz="2200" b="1" dirty="0" err="1">
                <a:latin typeface="Times New Roman" panose="02020603050405020304" pitchFamily="18" charset="0"/>
                <a:cs typeface="Times New Roman" panose="02020603050405020304" pitchFamily="18" charset="0"/>
              </a:rPr>
              <a:t>etc</a:t>
            </a:r>
            <a:endParaRPr lang="ro-RO" sz="2200" b="1" dirty="0" smtClean="0">
              <a:latin typeface="Times New Roman" panose="02020603050405020304" pitchFamily="18" charset="0"/>
              <a:cs typeface="Times New Roman" panose="02020603050405020304" pitchFamily="18" charset="0"/>
            </a:endParaRPr>
          </a:p>
          <a:p>
            <a:pPr algn="just" fontAlgn="auto">
              <a:spcAft>
                <a:spcPts val="0"/>
              </a:spcAft>
              <a:defRPr/>
            </a:pPr>
            <a:endParaRPr lang="ru-RU" sz="2400" dirty="0" smtClean="0">
              <a:latin typeface="Arial" pitchFamily="34" charset="0"/>
              <a:cs typeface="Arial" pitchFamily="34" charset="0"/>
            </a:endParaRPr>
          </a:p>
          <a:p>
            <a:pPr fontAlgn="auto">
              <a:spcAft>
                <a:spcPts val="0"/>
              </a:spcAft>
              <a:buFont typeface="Arial" pitchFamily="34" charset="0"/>
              <a:buNone/>
              <a:defRPr/>
            </a:pPr>
            <a:endParaRPr lang="ru-RU" dirty="0"/>
          </a:p>
        </p:txBody>
      </p:sp>
      <p:pic>
        <p:nvPicPr>
          <p:cNvPr id="39942" name="Рисунок 7"/>
          <p:cNvPicPr>
            <a:picLocks noChangeAspect="1"/>
          </p:cNvPicPr>
          <p:nvPr/>
        </p:nvPicPr>
        <p:blipFill>
          <a:blip r:embed="rId5"/>
          <a:srcRect/>
          <a:stretch>
            <a:fillRect/>
          </a:stretch>
        </p:blipFill>
        <p:spPr bwMode="auto">
          <a:xfrm>
            <a:off x="6875463" y="128588"/>
            <a:ext cx="2160587" cy="89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62" name="Содержимое 2"/>
          <p:cNvSpPr>
            <a:spLocks noGrp="1"/>
          </p:cNvSpPr>
          <p:nvPr>
            <p:ph idx="1"/>
          </p:nvPr>
        </p:nvSpPr>
        <p:spPr>
          <a:xfrm>
            <a:off x="457200" y="188913"/>
            <a:ext cx="8229600" cy="5937250"/>
          </a:xfrm>
        </p:spPr>
        <p:txBody>
          <a:bodyPr/>
          <a:lstStyle/>
          <a:p>
            <a:pPr algn="ctr">
              <a:buFont typeface="Arial" charset="0"/>
              <a:buNone/>
            </a:pPr>
            <a:r>
              <a:rPr lang="ro-RO" sz="4400" b="1" i="1" smtClean="0">
                <a:latin typeface="Times New Roman" pitchFamily="18" charset="0"/>
                <a:cs typeface="Times New Roman" pitchFamily="18" charset="0"/>
              </a:rPr>
              <a:t>Vă mulţumim pentru atenţie.</a:t>
            </a:r>
          </a:p>
          <a:p>
            <a:pPr algn="ctr">
              <a:buFont typeface="Arial" charset="0"/>
              <a:buNone/>
            </a:pPr>
            <a:endParaRPr lang="ro-RO" i="1" smtClean="0">
              <a:latin typeface="Times New Roman" pitchFamily="18" charset="0"/>
              <a:cs typeface="Times New Roman" pitchFamily="18" charset="0"/>
            </a:endParaRPr>
          </a:p>
          <a:p>
            <a:pPr algn="ctr">
              <a:buFont typeface="Arial" charset="0"/>
              <a:buNone/>
            </a:pPr>
            <a:endParaRPr lang="ro-RO" b="1" i="1" smtClean="0">
              <a:solidFill>
                <a:srgbClr val="FF0000"/>
              </a:solidFill>
              <a:latin typeface="Times New Roman" pitchFamily="18" charset="0"/>
              <a:cs typeface="Times New Roman" pitchFamily="18" charset="0"/>
            </a:endParaRPr>
          </a:p>
          <a:p>
            <a:pPr algn="ctr">
              <a:buFont typeface="Arial" charset="0"/>
              <a:buNone/>
            </a:pPr>
            <a:endParaRPr lang="ro-RO" sz="2400" b="1" i="1" smtClean="0">
              <a:solidFill>
                <a:srgbClr val="FF0000"/>
              </a:solidFill>
              <a:latin typeface="Times New Roman" pitchFamily="18" charset="0"/>
              <a:cs typeface="Times New Roman" pitchFamily="18" charset="0"/>
            </a:endParaRPr>
          </a:p>
          <a:p>
            <a:pPr algn="ctr">
              <a:buFont typeface="Arial" charset="0"/>
              <a:buNone/>
            </a:pPr>
            <a:r>
              <a:rPr lang="ro-RO" sz="2400" b="1" i="1" smtClean="0">
                <a:solidFill>
                  <a:srgbClr val="FF0000"/>
                </a:solidFill>
                <a:latin typeface="Times New Roman" pitchFamily="18" charset="0"/>
                <a:cs typeface="Times New Roman" pitchFamily="18" charset="0"/>
              </a:rPr>
              <a:t>Contacte:</a:t>
            </a:r>
          </a:p>
          <a:p>
            <a:pPr algn="ctr">
              <a:buFont typeface="Arial" charset="0"/>
              <a:buNone/>
            </a:pPr>
            <a:r>
              <a:rPr lang="ro-RO" sz="2400" b="1" i="1" smtClean="0">
                <a:solidFill>
                  <a:srgbClr val="FF0000"/>
                </a:solidFill>
                <a:latin typeface="Times New Roman" pitchFamily="18" charset="0"/>
                <a:cs typeface="Times New Roman" pitchFamily="18" charset="0"/>
              </a:rPr>
              <a:t>Asociaţia “Moldova Apă-Canal” </a:t>
            </a:r>
            <a:endParaRPr lang="ru-RU" sz="2400" i="1" smtClean="0">
              <a:solidFill>
                <a:srgbClr val="FF0000"/>
              </a:solidFill>
              <a:latin typeface="Times New Roman" pitchFamily="18" charset="0"/>
              <a:cs typeface="Times New Roman" pitchFamily="18" charset="0"/>
            </a:endParaRPr>
          </a:p>
          <a:p>
            <a:pPr algn="ctr">
              <a:buFont typeface="Arial" charset="0"/>
              <a:buNone/>
            </a:pPr>
            <a:r>
              <a:rPr lang="ro-RO" sz="2400" b="1" i="1" smtClean="0">
                <a:solidFill>
                  <a:srgbClr val="FF0000"/>
                </a:solidFill>
                <a:latin typeface="Times New Roman" pitchFamily="18" charset="0"/>
                <a:cs typeface="Times New Roman" pitchFamily="18" charset="0"/>
              </a:rPr>
              <a:t>Direcţia Executivă</a:t>
            </a:r>
            <a:endParaRPr lang="ru-RU" sz="2400" i="1" smtClean="0">
              <a:solidFill>
                <a:srgbClr val="FF0000"/>
              </a:solidFill>
              <a:latin typeface="Times New Roman" pitchFamily="18" charset="0"/>
              <a:cs typeface="Times New Roman" pitchFamily="18" charset="0"/>
            </a:endParaRPr>
          </a:p>
          <a:p>
            <a:pPr algn="ctr">
              <a:buFont typeface="Arial" charset="0"/>
              <a:buNone/>
            </a:pPr>
            <a:r>
              <a:rPr lang="ro-RO" sz="2400" b="1" i="1" smtClean="0">
                <a:solidFill>
                  <a:srgbClr val="FF0000"/>
                </a:solidFill>
                <a:latin typeface="Times New Roman" pitchFamily="18" charset="0"/>
                <a:cs typeface="Times New Roman" pitchFamily="18" charset="0"/>
              </a:rPr>
              <a:t>MD-20</a:t>
            </a:r>
            <a:r>
              <a:rPr lang="en-US" sz="2400" b="1" i="1" smtClean="0">
                <a:solidFill>
                  <a:srgbClr val="FF0000"/>
                </a:solidFill>
                <a:latin typeface="Times New Roman" pitchFamily="18" charset="0"/>
                <a:cs typeface="Times New Roman" pitchFamily="18" charset="0"/>
              </a:rPr>
              <a:t>09</a:t>
            </a:r>
            <a:r>
              <a:rPr lang="ro-RO" sz="2400" b="1" i="1" smtClean="0">
                <a:solidFill>
                  <a:srgbClr val="FF0000"/>
                </a:solidFill>
                <a:latin typeface="Times New Roman" pitchFamily="18" charset="0"/>
                <a:cs typeface="Times New Roman" pitchFamily="18" charset="0"/>
              </a:rPr>
              <a:t>, mun. Chişinău, str. V. Alecsandri, 1</a:t>
            </a:r>
            <a:endParaRPr lang="ru-RU" sz="2400" b="1" i="1" smtClean="0">
              <a:solidFill>
                <a:srgbClr val="FF0000"/>
              </a:solidFill>
              <a:latin typeface="Times New Roman" pitchFamily="18" charset="0"/>
              <a:cs typeface="Times New Roman" pitchFamily="18" charset="0"/>
            </a:endParaRPr>
          </a:p>
          <a:p>
            <a:pPr algn="ctr">
              <a:buFont typeface="Arial" charset="0"/>
              <a:buNone/>
            </a:pPr>
            <a:r>
              <a:rPr lang="ro-RO" sz="2400" b="1" i="1" smtClean="0">
                <a:solidFill>
                  <a:srgbClr val="FF0000"/>
                </a:solidFill>
                <a:latin typeface="Times New Roman" pitchFamily="18" charset="0"/>
                <a:cs typeface="Times New Roman" pitchFamily="18" charset="0"/>
              </a:rPr>
              <a:t>tel./fax:  022-28-84-32</a:t>
            </a:r>
            <a:r>
              <a:rPr lang="en-US" sz="2400" b="1" i="1" smtClean="0">
                <a:solidFill>
                  <a:srgbClr val="FF0000"/>
                </a:solidFill>
                <a:latin typeface="Times New Roman" pitchFamily="18" charset="0"/>
                <a:cs typeface="Times New Roman" pitchFamily="18" charset="0"/>
              </a:rPr>
              <a:t>;</a:t>
            </a:r>
            <a:r>
              <a:rPr lang="ro-RO" sz="2400" b="1" i="1" smtClean="0">
                <a:solidFill>
                  <a:srgbClr val="FF0000"/>
                </a:solidFill>
                <a:latin typeface="Times New Roman" pitchFamily="18" charset="0"/>
                <a:cs typeface="Times New Roman" pitchFamily="18" charset="0"/>
              </a:rPr>
              <a:t>  022-28-84-33</a:t>
            </a:r>
            <a:endParaRPr lang="ru-RU" sz="2400" i="1" smtClean="0">
              <a:solidFill>
                <a:srgbClr val="FF0000"/>
              </a:solidFill>
              <a:latin typeface="Times New Roman" pitchFamily="18" charset="0"/>
              <a:cs typeface="Times New Roman" pitchFamily="18" charset="0"/>
            </a:endParaRPr>
          </a:p>
          <a:p>
            <a:pPr algn="ctr">
              <a:buFont typeface="Arial" charset="0"/>
              <a:buNone/>
            </a:pPr>
            <a:r>
              <a:rPr lang="ro-RO" sz="2400" b="1" i="1" smtClean="0">
                <a:solidFill>
                  <a:srgbClr val="FF0000"/>
                </a:solidFill>
                <a:latin typeface="Times New Roman" pitchFamily="18" charset="0"/>
                <a:cs typeface="Times New Roman" pitchFamily="18" charset="0"/>
              </a:rPr>
              <a:t>Site: www.amac.md</a:t>
            </a:r>
            <a:endParaRPr lang="ru-RU" sz="2400" i="1" smtClean="0">
              <a:solidFill>
                <a:srgbClr val="FF0000"/>
              </a:solidFill>
              <a:latin typeface="Times New Roman" pitchFamily="18" charset="0"/>
              <a:cs typeface="Times New Roman" pitchFamily="18" charset="0"/>
            </a:endParaRPr>
          </a:p>
          <a:p>
            <a:pPr algn="ctr">
              <a:buFont typeface="Arial" charset="0"/>
              <a:buNone/>
            </a:pPr>
            <a:r>
              <a:rPr lang="ro-RO" sz="2400" b="1" i="1" smtClean="0">
                <a:solidFill>
                  <a:srgbClr val="FF0000"/>
                </a:solidFill>
                <a:latin typeface="Times New Roman" pitchFamily="18" charset="0"/>
                <a:cs typeface="Times New Roman" pitchFamily="18" charset="0"/>
              </a:rPr>
              <a:t>E-mail: apacanal@yandex.ru</a:t>
            </a:r>
            <a:endParaRPr lang="ru-RU" sz="2400" i="1" smtClean="0">
              <a:solidFill>
                <a:srgbClr val="FF0000"/>
              </a:solidFill>
              <a:latin typeface="Times New Roman" pitchFamily="18" charset="0"/>
              <a:cs typeface="Times New Roman" pitchFamily="18" charset="0"/>
            </a:endParaRPr>
          </a:p>
          <a:p>
            <a:endParaRPr lang="ru-RU" smtClean="0"/>
          </a:p>
        </p:txBody>
      </p:sp>
      <p:pic>
        <p:nvPicPr>
          <p:cNvPr id="40963" name="Picture 3"/>
          <p:cNvPicPr>
            <a:picLocks noChangeAspect="1" noChangeArrowheads="1"/>
          </p:cNvPicPr>
          <p:nvPr/>
        </p:nvPicPr>
        <p:blipFill>
          <a:blip r:embed="rId3"/>
          <a:srcRect/>
          <a:stretch>
            <a:fillRect/>
          </a:stretch>
        </p:blipFill>
        <p:spPr bwMode="auto">
          <a:xfrm>
            <a:off x="3779838" y="1052513"/>
            <a:ext cx="1368425"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C:\Documents and Settings\Vitali\Мои документы\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Заголовок 3"/>
          <p:cNvSpPr>
            <a:spLocks noGrp="1"/>
          </p:cNvSpPr>
          <p:nvPr>
            <p:ph type="title"/>
          </p:nvPr>
        </p:nvSpPr>
        <p:spPr>
          <a:xfrm>
            <a:off x="2192338" y="534988"/>
            <a:ext cx="4968875" cy="1143000"/>
          </a:xfrm>
        </p:spPr>
        <p:txBody>
          <a:bodyPr rtlCol="0">
            <a:normAutofit fontScale="90000"/>
          </a:bodyPr>
          <a:lstStyle/>
          <a:p>
            <a:pPr fontAlgn="auto">
              <a:spcAft>
                <a:spcPts val="0"/>
              </a:spcAft>
              <a:defRPr/>
            </a:pPr>
            <a:r>
              <a:rPr lang="en-US" sz="3200" b="1" i="1" dirty="0" err="1" smtClean="0">
                <a:latin typeface="Times New Roman" pitchFamily="18" charset="0"/>
                <a:cs typeface="Times New Roman" pitchFamily="18" charset="0"/>
              </a:rPr>
              <a:t>Resursele</a:t>
            </a:r>
            <a:r>
              <a:rPr lang="en-US" sz="3200" b="1" i="1" dirty="0" smtClean="0">
                <a:latin typeface="Times New Roman" pitchFamily="18" charset="0"/>
                <a:cs typeface="Times New Roman" pitchFamily="18" charset="0"/>
              </a:rPr>
              <a:t> </a:t>
            </a:r>
            <a:r>
              <a:rPr lang="en-US" sz="3200" b="1" i="1" dirty="0">
                <a:latin typeface="Times New Roman" pitchFamily="18" charset="0"/>
                <a:cs typeface="Times New Roman" pitchFamily="18" charset="0"/>
              </a:rPr>
              <a:t>de </a:t>
            </a:r>
            <a:r>
              <a:rPr lang="en-US" sz="3200" b="1" i="1" dirty="0" err="1">
                <a:latin typeface="Times New Roman" pitchFamily="18" charset="0"/>
                <a:cs typeface="Times New Roman" pitchFamily="18" charset="0"/>
              </a:rPr>
              <a:t>apă</a:t>
            </a:r>
            <a:r>
              <a:rPr lang="en-US" sz="3200" b="1" i="1" dirty="0">
                <a:latin typeface="Times New Roman" pitchFamily="18" charset="0"/>
                <a:cs typeface="Times New Roman" pitchFamily="18" charset="0"/>
              </a:rPr>
              <a:t> ale </a:t>
            </a:r>
            <a:r>
              <a:rPr lang="x-none" sz="3200" b="1" i="1" dirty="0" smtClean="0">
                <a:latin typeface="Times New Roman" pitchFamily="18" charset="0"/>
                <a:cs typeface="Times New Roman" pitchFamily="18" charset="0"/>
              </a:rPr>
              <a:t/>
            </a:r>
            <a:br>
              <a:rPr lang="x-none" sz="3200" b="1" i="1" dirty="0" smtClean="0">
                <a:latin typeface="Times New Roman" pitchFamily="18" charset="0"/>
                <a:cs typeface="Times New Roman" pitchFamily="18" charset="0"/>
              </a:rPr>
            </a:br>
            <a:r>
              <a:rPr lang="en-US" sz="3200" b="1" i="1" dirty="0" err="1" smtClean="0">
                <a:latin typeface="Times New Roman" pitchFamily="18" charset="0"/>
                <a:cs typeface="Times New Roman" pitchFamily="18" charset="0"/>
              </a:rPr>
              <a:t>Republicii</a:t>
            </a:r>
            <a:r>
              <a:rPr lang="en-US" sz="3200" b="1" i="1" dirty="0" smtClean="0">
                <a:latin typeface="Times New Roman" pitchFamily="18" charset="0"/>
                <a:cs typeface="Times New Roman" pitchFamily="18" charset="0"/>
              </a:rPr>
              <a:t> </a:t>
            </a:r>
            <a:r>
              <a:rPr lang="en-US" sz="3200" b="1" i="1" dirty="0">
                <a:latin typeface="Times New Roman" pitchFamily="18" charset="0"/>
                <a:cs typeface="Times New Roman" pitchFamily="18" charset="0"/>
              </a:rPr>
              <a:t>Moldova</a:t>
            </a:r>
            <a:r>
              <a:rPr lang="en-US" sz="3200" i="1" dirty="0">
                <a:latin typeface="Times New Roman" pitchFamily="18" charset="0"/>
                <a:cs typeface="Times New Roman" pitchFamily="18" charset="0"/>
              </a:rPr>
              <a:t> </a:t>
            </a:r>
            <a:r>
              <a:rPr lang="ro-RO" sz="3200" i="1" dirty="0">
                <a:latin typeface="Times New Roman" pitchFamily="18" charset="0"/>
                <a:cs typeface="Times New Roman" pitchFamily="18" charset="0"/>
              </a:rPr>
              <a:t/>
            </a:r>
            <a:br>
              <a:rPr lang="ro-RO" sz="3200" i="1" dirty="0">
                <a:latin typeface="Times New Roman" pitchFamily="18" charset="0"/>
                <a:cs typeface="Times New Roman" pitchFamily="18" charset="0"/>
              </a:rPr>
            </a:br>
            <a:endParaRPr lang="ru-RU" sz="3200" i="1" dirty="0">
              <a:latin typeface="Times New Roman" pitchFamily="18" charset="0"/>
              <a:cs typeface="Times New Roman" pitchFamily="18" charset="0"/>
            </a:endParaRPr>
          </a:p>
        </p:txBody>
      </p:sp>
      <p:sp>
        <p:nvSpPr>
          <p:cNvPr id="5" name="Содержимое 4"/>
          <p:cNvSpPr>
            <a:spLocks noGrp="1"/>
          </p:cNvSpPr>
          <p:nvPr>
            <p:ph sz="half" idx="1"/>
          </p:nvPr>
        </p:nvSpPr>
        <p:spPr>
          <a:xfrm>
            <a:off x="265113" y="1217613"/>
            <a:ext cx="4038600" cy="4525962"/>
          </a:xfrm>
        </p:spPr>
        <p:txBody>
          <a:bodyPr rtlCol="0">
            <a:normAutofit fontScale="25000" lnSpcReduction="20000"/>
          </a:bodyPr>
          <a:lstStyle/>
          <a:p>
            <a:pPr fontAlgn="auto">
              <a:spcAft>
                <a:spcPts val="0"/>
              </a:spcAft>
              <a:buFont typeface="Arial" pitchFamily="34" charset="0"/>
              <a:buNone/>
              <a:defRPr/>
            </a:pPr>
            <a:endParaRPr lang="ru-RU" sz="4000" i="1" dirty="0" smtClean="0">
              <a:latin typeface="Times New Roman" pitchFamily="18" charset="0"/>
              <a:cs typeface="Times New Roman" pitchFamily="18" charset="0"/>
            </a:endParaRPr>
          </a:p>
          <a:p>
            <a:pPr marL="0" indent="0" algn="just" fontAlgn="auto">
              <a:spcAft>
                <a:spcPts val="0"/>
              </a:spcAft>
              <a:buFont typeface="Arial" pitchFamily="34" charset="0"/>
              <a:buNone/>
              <a:defRPr/>
            </a:pPr>
            <a:r>
              <a:rPr lang="en-US" sz="7200" b="1" dirty="0" smtClean="0">
                <a:latin typeface="Times New Roman" pitchFamily="18" charset="0"/>
                <a:cs typeface="Times New Roman" pitchFamily="18" charset="0"/>
              </a:rPr>
              <a:t>Moldova </a:t>
            </a:r>
            <a:r>
              <a:rPr lang="en-US" sz="7200" b="1" dirty="0" err="1" smtClean="0">
                <a:latin typeface="Times New Roman" pitchFamily="18" charset="0"/>
                <a:cs typeface="Times New Roman" pitchFamily="18" charset="0"/>
              </a:rPr>
              <a:t>dispune</a:t>
            </a:r>
            <a:r>
              <a:rPr lang="en-US" sz="7200" b="1" dirty="0" smtClean="0">
                <a:latin typeface="Times New Roman" pitchFamily="18" charset="0"/>
                <a:cs typeface="Times New Roman" pitchFamily="18" charset="0"/>
              </a:rPr>
              <a:t> de </a:t>
            </a:r>
            <a:r>
              <a:rPr lang="en-US" sz="7200" b="1" dirty="0" err="1" smtClean="0">
                <a:latin typeface="Times New Roman" pitchFamily="18" charset="0"/>
                <a:cs typeface="Times New Roman" pitchFamily="18" charset="0"/>
              </a:rPr>
              <a:t>toate</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tipurile</a:t>
            </a:r>
            <a:r>
              <a:rPr lang="en-US" sz="7200" b="1" dirty="0" smtClean="0">
                <a:latin typeface="Times New Roman" pitchFamily="18" charset="0"/>
                <a:cs typeface="Times New Roman" pitchFamily="18" charset="0"/>
              </a:rPr>
              <a:t> de </a:t>
            </a:r>
            <a:r>
              <a:rPr lang="en-US" sz="7200" b="1" dirty="0" err="1" smtClean="0">
                <a:latin typeface="Times New Roman" pitchFamily="18" charset="0"/>
                <a:cs typeface="Times New Roman" pitchFamily="18" charset="0"/>
              </a:rPr>
              <a:t>resurse</a:t>
            </a:r>
            <a:r>
              <a:rPr lang="en-US" sz="7200" b="1" dirty="0" smtClean="0">
                <a:latin typeface="Times New Roman" pitchFamily="18" charset="0"/>
                <a:cs typeface="Times New Roman" pitchFamily="18" charset="0"/>
              </a:rPr>
              <a:t> de </a:t>
            </a:r>
            <a:r>
              <a:rPr lang="en-US" sz="7200" b="1" dirty="0" err="1" smtClean="0">
                <a:latin typeface="Times New Roman" pitchFamily="18" charset="0"/>
                <a:cs typeface="Times New Roman" pitchFamily="18" charset="0"/>
              </a:rPr>
              <a:t>apă</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dulce</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rîuri</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lacuri</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şi</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apele</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subterane</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Cea</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mai</a:t>
            </a:r>
            <a:r>
              <a:rPr lang="en-US" sz="7200" b="1" dirty="0" smtClean="0">
                <a:latin typeface="Times New Roman" pitchFamily="18" charset="0"/>
                <a:cs typeface="Times New Roman" pitchFamily="18" charset="0"/>
              </a:rPr>
              <a:t> </a:t>
            </a:r>
            <a:r>
              <a:rPr lang="ro-RO" sz="7200" b="1" dirty="0" smtClean="0">
                <a:latin typeface="Times New Roman" pitchFamily="18" charset="0"/>
                <a:cs typeface="Times New Roman" pitchFamily="18" charset="0"/>
              </a:rPr>
              <a:t>importantă</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sursă</a:t>
            </a:r>
            <a:r>
              <a:rPr lang="en-US" sz="7200" b="1" dirty="0" smtClean="0">
                <a:latin typeface="Times New Roman" pitchFamily="18" charset="0"/>
                <a:cs typeface="Times New Roman" pitchFamily="18" charset="0"/>
              </a:rPr>
              <a:t> de </a:t>
            </a:r>
            <a:r>
              <a:rPr lang="en-US" sz="7200" b="1" dirty="0" err="1" smtClean="0">
                <a:latin typeface="Times New Roman" pitchFamily="18" charset="0"/>
                <a:cs typeface="Times New Roman" pitchFamily="18" charset="0"/>
              </a:rPr>
              <a:t>apă</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dulce</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provine</a:t>
            </a:r>
            <a:r>
              <a:rPr lang="en-US" sz="7200" b="1" dirty="0" smtClean="0">
                <a:latin typeface="Times New Roman" pitchFamily="18" charset="0"/>
                <a:cs typeface="Times New Roman" pitchFamily="18" charset="0"/>
              </a:rPr>
              <a:t> din r. </a:t>
            </a:r>
            <a:r>
              <a:rPr lang="en-US" sz="7200" b="1" dirty="0" err="1" smtClean="0">
                <a:latin typeface="Times New Roman" pitchFamily="18" charset="0"/>
                <a:cs typeface="Times New Roman" pitchFamily="18" charset="0"/>
              </a:rPr>
              <a:t>Nistru</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şi</a:t>
            </a:r>
            <a:r>
              <a:rPr lang="en-US" sz="7200" b="1" dirty="0" smtClean="0">
                <a:latin typeface="Times New Roman" pitchFamily="18" charset="0"/>
                <a:cs typeface="Times New Roman" pitchFamily="18" charset="0"/>
              </a:rPr>
              <a:t> r. Prut. </a:t>
            </a:r>
            <a:r>
              <a:rPr lang="en-US" sz="7200" b="1" dirty="0" err="1" smtClean="0">
                <a:latin typeface="Times New Roman" pitchFamily="18" charset="0"/>
                <a:cs typeface="Times New Roman" pitchFamily="18" charset="0"/>
              </a:rPr>
              <a:t>Apele</a:t>
            </a:r>
            <a:r>
              <a:rPr lang="en-US" sz="7200" b="1" dirty="0" smtClean="0">
                <a:latin typeface="Times New Roman" pitchFamily="18" charset="0"/>
                <a:cs typeface="Times New Roman" pitchFamily="18" charset="0"/>
              </a:rPr>
              <a:t> de </a:t>
            </a:r>
            <a:r>
              <a:rPr lang="en-US" sz="7200" b="1" dirty="0" err="1" smtClean="0">
                <a:latin typeface="Times New Roman" pitchFamily="18" charset="0"/>
                <a:cs typeface="Times New Roman" pitchFamily="18" charset="0"/>
              </a:rPr>
              <a:t>suprafaţă</a:t>
            </a:r>
            <a:r>
              <a:rPr lang="en-US" sz="7200" b="1" dirty="0" smtClean="0">
                <a:latin typeface="Times New Roman" pitchFamily="18" charset="0"/>
                <a:cs typeface="Times New Roman" pitchFamily="18" charset="0"/>
              </a:rPr>
              <a:t> din </a:t>
            </a:r>
            <a:r>
              <a:rPr lang="en-US" sz="7200" b="1" dirty="0" err="1" smtClean="0">
                <a:latin typeface="Times New Roman" pitchFamily="18" charset="0"/>
                <a:cs typeface="Times New Roman" pitchFamily="18" charset="0"/>
              </a:rPr>
              <a:t>rîurile</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Nistru</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şi</a:t>
            </a:r>
            <a:r>
              <a:rPr lang="en-US" sz="7200" b="1" dirty="0" smtClean="0">
                <a:latin typeface="Times New Roman" pitchFamily="18" charset="0"/>
                <a:cs typeface="Times New Roman" pitchFamily="18" charset="0"/>
              </a:rPr>
              <a:t> Prut </a:t>
            </a:r>
            <a:r>
              <a:rPr lang="en-US" sz="7200" b="1" dirty="0" err="1" smtClean="0">
                <a:latin typeface="Times New Roman" pitchFamily="18" charset="0"/>
                <a:cs typeface="Times New Roman" pitchFamily="18" charset="0"/>
              </a:rPr>
              <a:t>şi</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cele</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subterane</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sînt</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cele</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mai</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accesibile</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mai</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bine</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repartizate</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pe</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teritoriu</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şi</a:t>
            </a:r>
            <a:r>
              <a:rPr lang="en-US" sz="7200" b="1" dirty="0" smtClean="0">
                <a:latin typeface="Times New Roman" pitchFamily="18" charset="0"/>
                <a:cs typeface="Times New Roman" pitchFamily="18" charset="0"/>
              </a:rPr>
              <a:t> cu o </a:t>
            </a:r>
            <a:r>
              <a:rPr lang="en-US" sz="7200" b="1" dirty="0" err="1" smtClean="0">
                <a:latin typeface="Times New Roman" pitchFamily="18" charset="0"/>
                <a:cs typeface="Times New Roman" pitchFamily="18" charset="0"/>
              </a:rPr>
              <a:t>pondere</a:t>
            </a:r>
            <a:r>
              <a:rPr lang="en-US" sz="7200" b="1" dirty="0" smtClean="0">
                <a:latin typeface="Times New Roman" pitchFamily="18" charset="0"/>
                <a:cs typeface="Times New Roman" pitchFamily="18" charset="0"/>
              </a:rPr>
              <a:t> mare </a:t>
            </a:r>
            <a:r>
              <a:rPr lang="en-US" sz="7200" b="1" dirty="0" err="1" smtClean="0">
                <a:latin typeface="Times New Roman" pitchFamily="18" charset="0"/>
                <a:cs typeface="Times New Roman" pitchFamily="18" charset="0"/>
              </a:rPr>
              <a:t>în</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privinţa</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valorificării</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economice</a:t>
            </a:r>
            <a:r>
              <a:rPr lang="en-US" sz="7200" b="1" dirty="0" smtClean="0">
                <a:latin typeface="Times New Roman" pitchFamily="18" charset="0"/>
                <a:cs typeface="Times New Roman" pitchFamily="18" charset="0"/>
              </a:rPr>
              <a:t>.</a:t>
            </a:r>
            <a:endParaRPr lang="ro-RO" sz="7200" b="1" dirty="0" smtClean="0">
              <a:latin typeface="Times New Roman" pitchFamily="18" charset="0"/>
              <a:cs typeface="Times New Roman" pitchFamily="18" charset="0"/>
            </a:endParaRPr>
          </a:p>
          <a:p>
            <a:pPr fontAlgn="auto">
              <a:spcAft>
                <a:spcPts val="0"/>
              </a:spcAft>
              <a:buFont typeface="Arial" pitchFamily="34" charset="0"/>
              <a:buNone/>
              <a:defRPr/>
            </a:pPr>
            <a:endParaRPr lang="ro-RO" sz="7200" i="1" dirty="0" smtClean="0">
              <a:latin typeface="Times New Roman" pitchFamily="18" charset="0"/>
              <a:cs typeface="Times New Roman" pitchFamily="18" charset="0"/>
            </a:endParaRPr>
          </a:p>
          <a:p>
            <a:pPr marL="0" indent="0" algn="just" fontAlgn="auto">
              <a:spcAft>
                <a:spcPts val="0"/>
              </a:spcAft>
              <a:buFont typeface="Arial" pitchFamily="34" charset="0"/>
              <a:buNone/>
              <a:defRPr/>
            </a:pPr>
            <a:r>
              <a:rPr lang="en-US" sz="7200" b="1" dirty="0" err="1" smtClean="0">
                <a:latin typeface="Times New Roman" pitchFamily="18" charset="0"/>
                <a:cs typeface="Times New Roman" pitchFamily="18" charset="0"/>
              </a:rPr>
              <a:t>Principalele</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surse</a:t>
            </a:r>
            <a:r>
              <a:rPr lang="en-US" sz="7200" b="1" dirty="0" smtClean="0">
                <a:latin typeface="Times New Roman" pitchFamily="18" charset="0"/>
                <a:cs typeface="Times New Roman" pitchFamily="18" charset="0"/>
              </a:rPr>
              <a:t> </a:t>
            </a:r>
            <a:r>
              <a:rPr lang="en-US" sz="7200" b="1" dirty="0">
                <a:latin typeface="Times New Roman" pitchFamily="18" charset="0"/>
                <a:cs typeface="Times New Roman" pitchFamily="18" charset="0"/>
              </a:rPr>
              <a:t>de </a:t>
            </a:r>
            <a:r>
              <a:rPr lang="en-US" sz="7200" b="1" dirty="0" err="1">
                <a:latin typeface="Times New Roman" pitchFamily="18" charset="0"/>
                <a:cs typeface="Times New Roman" pitchFamily="18" charset="0"/>
              </a:rPr>
              <a:t>alimentare</a:t>
            </a:r>
            <a:r>
              <a:rPr lang="en-US" sz="7200" b="1" dirty="0">
                <a:latin typeface="Times New Roman" pitchFamily="18" charset="0"/>
                <a:cs typeface="Times New Roman" pitchFamily="18" charset="0"/>
              </a:rPr>
              <a:t> cu </a:t>
            </a:r>
            <a:r>
              <a:rPr lang="en-US" sz="7200" b="1" dirty="0" err="1">
                <a:latin typeface="Times New Roman" pitchFamily="18" charset="0"/>
                <a:cs typeface="Times New Roman" pitchFamily="18" charset="0"/>
              </a:rPr>
              <a:t>apă</a:t>
            </a:r>
            <a:r>
              <a:rPr lang="en-US" sz="7200" b="1" dirty="0">
                <a:latin typeface="Times New Roman" pitchFamily="18" charset="0"/>
                <a:cs typeface="Times New Roman" pitchFamily="18" charset="0"/>
              </a:rPr>
              <a:t> </a:t>
            </a:r>
            <a:r>
              <a:rPr lang="en-US" sz="7200" b="1" dirty="0" err="1">
                <a:latin typeface="Times New Roman" pitchFamily="18" charset="0"/>
                <a:cs typeface="Times New Roman" pitchFamily="18" charset="0"/>
              </a:rPr>
              <a:t>potabilă</a:t>
            </a:r>
            <a:r>
              <a:rPr lang="en-US" sz="7200" b="1" dirty="0">
                <a:latin typeface="Times New Roman" pitchFamily="18" charset="0"/>
                <a:cs typeface="Times New Roman" pitchFamily="18" charset="0"/>
              </a:rPr>
              <a:t> a </a:t>
            </a:r>
            <a:r>
              <a:rPr lang="en-US" sz="7200" b="1" dirty="0" err="1">
                <a:latin typeface="Times New Roman" pitchFamily="18" charset="0"/>
                <a:cs typeface="Times New Roman" pitchFamily="18" charset="0"/>
              </a:rPr>
              <a:t>Moldovei</a:t>
            </a:r>
            <a:r>
              <a:rPr lang="en-US" sz="7200" b="1" dirty="0">
                <a:latin typeface="Times New Roman" pitchFamily="18" charset="0"/>
                <a:cs typeface="Times New Roman" pitchFamily="18" charset="0"/>
              </a:rPr>
              <a:t> </a:t>
            </a:r>
            <a:r>
              <a:rPr lang="en-US" sz="7200" b="1" dirty="0" err="1">
                <a:latin typeface="Times New Roman" pitchFamily="18" charset="0"/>
                <a:cs typeface="Times New Roman" pitchFamily="18" charset="0"/>
              </a:rPr>
              <a:t>sînt</a:t>
            </a:r>
            <a:r>
              <a:rPr lang="en-US" sz="7200" b="1" dirty="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sursele</a:t>
            </a:r>
            <a:r>
              <a:rPr lang="en-US" sz="7200" b="1" dirty="0" smtClean="0">
                <a:latin typeface="Times New Roman" pitchFamily="18" charset="0"/>
                <a:cs typeface="Times New Roman" pitchFamily="18" charset="0"/>
              </a:rPr>
              <a:t> </a:t>
            </a:r>
            <a:r>
              <a:rPr lang="en-US" sz="7200" b="1" dirty="0">
                <a:latin typeface="Times New Roman" pitchFamily="18" charset="0"/>
                <a:cs typeface="Times New Roman" pitchFamily="18" charset="0"/>
              </a:rPr>
              <a:t>de </a:t>
            </a:r>
            <a:r>
              <a:rPr lang="en-US" sz="7200" b="1" dirty="0" err="1" smtClean="0">
                <a:latin typeface="Times New Roman" pitchFamily="18" charset="0"/>
                <a:cs typeface="Times New Roman" pitchFamily="18" charset="0"/>
              </a:rPr>
              <a:t>suprafaţă</a:t>
            </a:r>
            <a:r>
              <a:rPr lang="en-US" sz="7200" b="1" dirty="0" smtClean="0">
                <a:latin typeface="Times New Roman" pitchFamily="18" charset="0"/>
                <a:cs typeface="Times New Roman" pitchFamily="18" charset="0"/>
              </a:rPr>
              <a:t>, </a:t>
            </a:r>
            <a:r>
              <a:rPr lang="en-US" sz="7200" b="1" dirty="0" err="1">
                <a:latin typeface="Times New Roman" pitchFamily="18" charset="0"/>
                <a:cs typeface="Times New Roman" pitchFamily="18" charset="0"/>
              </a:rPr>
              <a:t>cel</a:t>
            </a:r>
            <a:r>
              <a:rPr lang="en-US" sz="7200" b="1" dirty="0">
                <a:latin typeface="Times New Roman" pitchFamily="18" charset="0"/>
                <a:cs typeface="Times New Roman" pitchFamily="18" charset="0"/>
              </a:rPr>
              <a:t> </a:t>
            </a:r>
            <a:r>
              <a:rPr lang="en-US" sz="7200" b="1" dirty="0" err="1">
                <a:latin typeface="Times New Roman" pitchFamily="18" charset="0"/>
                <a:cs typeface="Times New Roman" pitchFamily="18" charset="0"/>
              </a:rPr>
              <a:t>mai</a:t>
            </a:r>
            <a:r>
              <a:rPr lang="en-US" sz="7200" b="1" dirty="0">
                <a:latin typeface="Times New Roman" pitchFamily="18" charset="0"/>
                <a:cs typeface="Times New Roman" pitchFamily="18" charset="0"/>
              </a:rPr>
              <a:t> important </a:t>
            </a:r>
            <a:r>
              <a:rPr lang="en-US" sz="7200" b="1" dirty="0" err="1">
                <a:latin typeface="Times New Roman" pitchFamily="18" charset="0"/>
                <a:cs typeface="Times New Roman" pitchFamily="18" charset="0"/>
              </a:rPr>
              <a:t>este</a:t>
            </a:r>
            <a:r>
              <a:rPr lang="en-US" sz="7200" b="1" dirty="0">
                <a:latin typeface="Times New Roman" pitchFamily="18" charset="0"/>
                <a:cs typeface="Times New Roman" pitchFamily="18" charset="0"/>
              </a:rPr>
              <a:t> r. </a:t>
            </a:r>
            <a:r>
              <a:rPr lang="en-US" sz="7200" b="1" dirty="0" err="1">
                <a:latin typeface="Times New Roman" pitchFamily="18" charset="0"/>
                <a:cs typeface="Times New Roman" pitchFamily="18" charset="0"/>
              </a:rPr>
              <a:t>Nistru</a:t>
            </a:r>
            <a:r>
              <a:rPr lang="en-US" sz="7200" b="1" dirty="0">
                <a:latin typeface="Times New Roman" pitchFamily="18" charset="0"/>
                <a:cs typeface="Times New Roman" pitchFamily="18" charset="0"/>
              </a:rPr>
              <a:t>, </a:t>
            </a:r>
            <a:r>
              <a:rPr lang="en-US" sz="7200" b="1" dirty="0" err="1">
                <a:latin typeface="Times New Roman" pitchFamily="18" charset="0"/>
                <a:cs typeface="Times New Roman" pitchFamily="18" charset="0"/>
              </a:rPr>
              <a:t>căruia</a:t>
            </a:r>
            <a:r>
              <a:rPr lang="en-US" sz="7200" b="1" dirty="0">
                <a:latin typeface="Times New Roman" pitchFamily="18" charset="0"/>
                <a:cs typeface="Times New Roman" pitchFamily="18" charset="0"/>
              </a:rPr>
              <a:t> </a:t>
            </a:r>
            <a:r>
              <a:rPr lang="en-US" sz="7200" b="1" dirty="0" err="1">
                <a:latin typeface="Times New Roman" pitchFamily="18" charset="0"/>
                <a:cs typeface="Times New Roman" pitchFamily="18" charset="0"/>
              </a:rPr>
              <a:t>îi</a:t>
            </a:r>
            <a:r>
              <a:rPr lang="en-US" sz="7200" b="1" dirty="0">
                <a:latin typeface="Times New Roman" pitchFamily="18" charset="0"/>
                <a:cs typeface="Times New Roman" pitchFamily="18" charset="0"/>
              </a:rPr>
              <a:t> </a:t>
            </a:r>
            <a:r>
              <a:rPr lang="en-US" sz="7200" b="1" dirty="0" err="1">
                <a:latin typeface="Times New Roman" pitchFamily="18" charset="0"/>
                <a:cs typeface="Times New Roman" pitchFamily="18" charset="0"/>
              </a:rPr>
              <a:t>revin</a:t>
            </a:r>
            <a:r>
              <a:rPr lang="en-US" sz="7200" b="1" dirty="0">
                <a:latin typeface="Times New Roman" pitchFamily="18" charset="0"/>
                <a:cs typeface="Times New Roman" pitchFamily="18" charset="0"/>
              </a:rPr>
              <a:t> </a:t>
            </a:r>
            <a:r>
              <a:rPr lang="en-US" sz="7200" b="1" dirty="0" smtClean="0">
                <a:latin typeface="Times New Roman" pitchFamily="18" charset="0"/>
                <a:cs typeface="Times New Roman" pitchFamily="18" charset="0"/>
              </a:rPr>
              <a:t>81%, </a:t>
            </a:r>
            <a:r>
              <a:rPr lang="en-US" sz="7200" b="1" dirty="0">
                <a:latin typeface="Times New Roman" pitchFamily="18" charset="0"/>
                <a:cs typeface="Times New Roman" pitchFamily="18" charset="0"/>
              </a:rPr>
              <a:t>r. Prut – </a:t>
            </a:r>
            <a:r>
              <a:rPr lang="en-US" sz="7200" b="1" dirty="0" smtClean="0">
                <a:latin typeface="Times New Roman" pitchFamily="18" charset="0"/>
                <a:cs typeface="Times New Roman" pitchFamily="18" charset="0"/>
              </a:rPr>
              <a:t>6,6%. </a:t>
            </a:r>
            <a:r>
              <a:rPr lang="en-US" sz="7200" b="1" dirty="0" err="1" smtClean="0">
                <a:latin typeface="Times New Roman" pitchFamily="18" charset="0"/>
                <a:cs typeface="Times New Roman" pitchFamily="18" charset="0"/>
              </a:rPr>
              <a:t>Majoritatea</a:t>
            </a:r>
            <a:r>
              <a:rPr lang="en-US" sz="7200" b="1" dirty="0" smtClean="0">
                <a:latin typeface="Times New Roman" pitchFamily="18" charset="0"/>
                <a:cs typeface="Times New Roman" pitchFamily="18" charset="0"/>
              </a:rPr>
              <a:t> </a:t>
            </a:r>
            <a:r>
              <a:rPr lang="ro-RO" sz="7200" b="1" dirty="0" smtClean="0">
                <a:latin typeface="Times New Roman" pitchFamily="18" charset="0"/>
                <a:cs typeface="Times New Roman" pitchFamily="18" charset="0"/>
              </a:rPr>
              <a:t> populaţiei din localităţile rurale se alimentează din fîntîni de adîncime mică, calitatea apelor din care, ca regulă, nu corespund normelor sanitare stabilite.</a:t>
            </a:r>
            <a:endParaRPr lang="ru-RU" sz="7200" b="1" dirty="0" smtClean="0">
              <a:latin typeface="Times New Roman" pitchFamily="18" charset="0"/>
              <a:cs typeface="Times New Roman" pitchFamily="18" charset="0"/>
            </a:endParaRPr>
          </a:p>
          <a:p>
            <a:pPr fontAlgn="auto">
              <a:spcAft>
                <a:spcPts val="0"/>
              </a:spcAft>
              <a:buFont typeface="Arial" pitchFamily="34" charset="0"/>
              <a:buChar char="•"/>
              <a:defRPr/>
            </a:pPr>
            <a:endParaRPr lang="ru-RU" sz="7200" dirty="0"/>
          </a:p>
        </p:txBody>
      </p:sp>
      <p:graphicFrame>
        <p:nvGraphicFramePr>
          <p:cNvPr id="16388" name="Содержимое 6"/>
          <p:cNvGraphicFramePr>
            <a:graphicFrameLocks noGrp="1"/>
          </p:cNvGraphicFramePr>
          <p:nvPr>
            <p:ph sz="half" idx="2"/>
          </p:nvPr>
        </p:nvGraphicFramePr>
        <p:xfrm>
          <a:off x="4597400" y="2163763"/>
          <a:ext cx="4140200" cy="4048125"/>
        </p:xfrm>
        <a:graphic>
          <a:graphicData uri="http://schemas.openxmlformats.org/presentationml/2006/ole">
            <mc:AlternateContent xmlns:mc="http://schemas.openxmlformats.org/markup-compatibility/2006">
              <mc:Choice xmlns:v="urn:schemas-microsoft-com:vml" Requires="v">
                <p:oleObj spid="_x0000_s16390" r:id="rId4" imgW="4139543" imgH="4048095" progId="Excel.Chart.8">
                  <p:embed/>
                </p:oleObj>
              </mc:Choice>
              <mc:Fallback>
                <p:oleObj r:id="rId4" imgW="4139543" imgH="4048095" progId="Excel.Chart.8">
                  <p:embed/>
                  <p:pic>
                    <p:nvPicPr>
                      <p:cNvPr id="0" name="Содержимое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7400" y="2163763"/>
                        <a:ext cx="4140200" cy="404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Box 7"/>
          <p:cNvSpPr txBox="1">
            <a:spLocks noChangeArrowheads="1"/>
          </p:cNvSpPr>
          <p:nvPr/>
        </p:nvSpPr>
        <p:spPr bwMode="auto">
          <a:xfrm>
            <a:off x="4857750" y="1571625"/>
            <a:ext cx="3714750" cy="584200"/>
          </a:xfrm>
          <a:prstGeom prst="rect">
            <a:avLst/>
          </a:prstGeom>
          <a:noFill/>
          <a:ln w="9525">
            <a:noFill/>
            <a:miter lim="800000"/>
            <a:headEnd/>
            <a:tailEnd/>
          </a:ln>
        </p:spPr>
        <p:txBody>
          <a:bodyPr>
            <a:spAutoFit/>
          </a:bodyPr>
          <a:lstStyle/>
          <a:p>
            <a:pPr algn="ctr"/>
            <a:r>
              <a:rPr lang="ro-RO" sz="1600" b="1" i="1">
                <a:latin typeface="Times New Roman" pitchFamily="18" charset="0"/>
                <a:cs typeface="Times New Roman" pitchFamily="18" charset="0"/>
              </a:rPr>
              <a:t>Principalele surse de aprovizionare cu apă potabilă</a:t>
            </a:r>
            <a:endParaRPr lang="ru-RU" sz="1600" b="1" i="1">
              <a:latin typeface="Times New Roman" pitchFamily="18" charset="0"/>
              <a:cs typeface="Times New Roman" pitchFamily="18" charset="0"/>
            </a:endParaRPr>
          </a:p>
        </p:txBody>
      </p:sp>
      <p:pic>
        <p:nvPicPr>
          <p:cNvPr id="16390" name="Picture 3"/>
          <p:cNvPicPr>
            <a:picLocks noChangeAspect="1" noChangeArrowheads="1"/>
          </p:cNvPicPr>
          <p:nvPr/>
        </p:nvPicPr>
        <p:blipFill>
          <a:blip r:embed="rId6"/>
          <a:srcRect/>
          <a:stretch>
            <a:fillRect/>
          </a:stretch>
        </p:blipFill>
        <p:spPr bwMode="auto">
          <a:xfrm>
            <a:off x="209550" y="60325"/>
            <a:ext cx="1079500" cy="1089025"/>
          </a:xfrm>
          <a:prstGeom prst="rect">
            <a:avLst/>
          </a:prstGeom>
          <a:noFill/>
          <a:ln w="9525">
            <a:noFill/>
            <a:miter lim="800000"/>
            <a:headEnd/>
            <a:tailEnd/>
          </a:ln>
        </p:spPr>
      </p:pic>
      <p:pic>
        <p:nvPicPr>
          <p:cNvPr id="16391" name="Рисунок 9"/>
          <p:cNvPicPr>
            <a:picLocks noChangeAspect="1"/>
          </p:cNvPicPr>
          <p:nvPr/>
        </p:nvPicPr>
        <p:blipFill>
          <a:blip r:embed="rId7"/>
          <a:srcRect/>
          <a:stretch>
            <a:fillRect/>
          </a:stretch>
        </p:blipFill>
        <p:spPr bwMode="auto">
          <a:xfrm>
            <a:off x="6629400" y="107950"/>
            <a:ext cx="2413000" cy="99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Овал 4"/>
          <p:cNvSpPr/>
          <p:nvPr/>
        </p:nvSpPr>
        <p:spPr>
          <a:xfrm>
            <a:off x="2273300" y="1325563"/>
            <a:ext cx="4465638" cy="194151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411" name="TextBox 4"/>
          <p:cNvSpPr txBox="1">
            <a:spLocks noChangeArrowheads="1"/>
          </p:cNvSpPr>
          <p:nvPr/>
        </p:nvSpPr>
        <p:spPr bwMode="auto">
          <a:xfrm>
            <a:off x="2700338" y="1501775"/>
            <a:ext cx="3673475" cy="1570038"/>
          </a:xfrm>
          <a:prstGeom prst="rect">
            <a:avLst/>
          </a:prstGeom>
          <a:noFill/>
          <a:ln w="9525">
            <a:noFill/>
            <a:miter lim="800000"/>
            <a:headEnd/>
            <a:tailEnd/>
          </a:ln>
        </p:spPr>
        <p:txBody>
          <a:bodyPr lIns="58" tIns="29" rIns="58" bIns="29">
            <a:spAutoFit/>
          </a:bodyPr>
          <a:lstStyle/>
          <a:p>
            <a:pPr algn="ctr"/>
            <a:r>
              <a:rPr lang="en-US" altLang="ko-KR" b="1">
                <a:solidFill>
                  <a:srgbClr val="000000"/>
                </a:solidFill>
                <a:latin typeface="Times New Roman" pitchFamily="18" charset="0"/>
              </a:rPr>
              <a:t>GUVERNUL</a:t>
            </a:r>
            <a:endParaRPr lang="ko-KR" altLang="en-US" b="1">
              <a:latin typeface="Calibri" pitchFamily="34" charset="0"/>
            </a:endParaRPr>
          </a:p>
          <a:p>
            <a:pPr algn="ctr"/>
            <a:r>
              <a:rPr lang="en-US" altLang="ko-KR" sz="1200" b="1">
                <a:solidFill>
                  <a:srgbClr val="000000"/>
                </a:solidFill>
                <a:latin typeface="Times New Roman" pitchFamily="18" charset="0"/>
              </a:rPr>
              <a:t>Ministerul Agriculturii, Dezvoltării Regionale și Mediu </a:t>
            </a:r>
            <a:endParaRPr lang="ko-KR" altLang="en-US" sz="1200" b="1">
              <a:latin typeface="Calibri" pitchFamily="34" charset="0"/>
            </a:endParaRPr>
          </a:p>
          <a:p>
            <a:pPr algn="ctr"/>
            <a:r>
              <a:rPr lang="en-US" altLang="ko-KR" sz="1200" b="1" u="sng">
                <a:solidFill>
                  <a:srgbClr val="FF0000"/>
                </a:solidFill>
                <a:latin typeface="Times New Roman" pitchFamily="18" charset="0"/>
                <a:ea typeface="Gulim" pitchFamily="34" charset="-127"/>
                <a:hlinkClick r:id="rId3"/>
              </a:rPr>
              <a:t>www.apelemoldovei.gov.md</a:t>
            </a:r>
            <a:endParaRPr lang="ko-KR" altLang="en-US" sz="1200" b="1" u="sng">
              <a:solidFill>
                <a:srgbClr val="FF0000"/>
              </a:solidFill>
              <a:latin typeface="Calibri" pitchFamily="34" charset="0"/>
            </a:endParaRPr>
          </a:p>
          <a:p>
            <a:pPr algn="ctr"/>
            <a:r>
              <a:rPr lang="en-US" altLang="ko-KR" sz="1200" i="1">
                <a:solidFill>
                  <a:srgbClr val="000000"/>
                </a:solidFill>
                <a:latin typeface="Calibri" pitchFamily="34" charset="0"/>
                <a:ea typeface="Gulim" pitchFamily="34" charset="-127"/>
              </a:rPr>
              <a:t>Elaborează și implementează politica de stat în domeniul, inițiază și prezintă spre aprobare Parlamentului proiecte de acte legislative, acordă asistență autorităților publice locale, elaborează și promovează programe anuale de activități în domeniu</a:t>
            </a:r>
            <a:endParaRPr lang="ko-KR" altLang="en-US" sz="1200" b="1">
              <a:latin typeface="Times New Roman" pitchFamily="18" charset="0"/>
              <a:ea typeface="Gulim" pitchFamily="34" charset="-127"/>
            </a:endParaRPr>
          </a:p>
        </p:txBody>
      </p:sp>
      <p:sp>
        <p:nvSpPr>
          <p:cNvPr id="11" name="Овал 11"/>
          <p:cNvSpPr/>
          <p:nvPr/>
        </p:nvSpPr>
        <p:spPr>
          <a:xfrm>
            <a:off x="23813" y="3098800"/>
            <a:ext cx="2879725" cy="1943100"/>
          </a:xfrm>
          <a:prstGeom prst="ellipse">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413" name="TextBox 10"/>
          <p:cNvSpPr txBox="1">
            <a:spLocks noChangeArrowheads="1"/>
          </p:cNvSpPr>
          <p:nvPr/>
        </p:nvSpPr>
        <p:spPr bwMode="auto">
          <a:xfrm>
            <a:off x="225425" y="3313113"/>
            <a:ext cx="2474913" cy="1846262"/>
          </a:xfrm>
          <a:prstGeom prst="rect">
            <a:avLst/>
          </a:prstGeom>
          <a:noFill/>
          <a:ln w="9525">
            <a:noFill/>
            <a:miter lim="800000"/>
            <a:headEnd/>
            <a:tailEnd/>
          </a:ln>
        </p:spPr>
        <p:txBody>
          <a:bodyPr>
            <a:spAutoFit/>
          </a:bodyPr>
          <a:lstStyle/>
          <a:p>
            <a:pPr algn="ctr"/>
            <a:r>
              <a:rPr lang="en-US" altLang="en-US" sz="1400" b="1">
                <a:latin typeface="Times New Roman" pitchFamily="18" charset="0"/>
                <a:cs typeface="Times New Roman" pitchFamily="18" charset="0"/>
              </a:rPr>
              <a:t>AUTORITĂȚILE PUBLICE LOCALE</a:t>
            </a:r>
          </a:p>
          <a:p>
            <a:pPr algn="ctr"/>
            <a:r>
              <a:rPr lang="en-US" altLang="en-US" sz="1200" i="1">
                <a:latin typeface="Calibri" pitchFamily="34" charset="0"/>
              </a:rPr>
              <a:t>Înființează, organizează, coordonează, monitorizează funcționarea serviciului. Administrează direct sau deleagă gestiunea serviciului public de alimentare cu apă.</a:t>
            </a:r>
            <a:endParaRPr lang="en-US" altLang="en-US" sz="1200" b="1" i="1">
              <a:latin typeface="Times New Roman" pitchFamily="18" charset="0"/>
              <a:cs typeface="Times New Roman" pitchFamily="18" charset="0"/>
            </a:endParaRPr>
          </a:p>
          <a:p>
            <a:endParaRPr lang="ru-RU" altLang="en-US" sz="1400" b="1">
              <a:latin typeface="Times New Roman" pitchFamily="18" charset="0"/>
              <a:cs typeface="Times New Roman" pitchFamily="18" charset="0"/>
            </a:endParaRPr>
          </a:p>
        </p:txBody>
      </p:sp>
      <p:sp>
        <p:nvSpPr>
          <p:cNvPr id="13" name="Овал 10"/>
          <p:cNvSpPr/>
          <p:nvPr/>
        </p:nvSpPr>
        <p:spPr>
          <a:xfrm>
            <a:off x="6110288" y="3113088"/>
            <a:ext cx="2951162" cy="21018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415" name="TextBox 8"/>
          <p:cNvSpPr txBox="1">
            <a:spLocks noChangeArrowheads="1"/>
          </p:cNvSpPr>
          <p:nvPr/>
        </p:nvSpPr>
        <p:spPr bwMode="auto">
          <a:xfrm>
            <a:off x="6135688" y="3405188"/>
            <a:ext cx="2952750" cy="1722437"/>
          </a:xfrm>
          <a:prstGeom prst="rect">
            <a:avLst/>
          </a:prstGeom>
          <a:noFill/>
          <a:ln w="9525">
            <a:noFill/>
            <a:miter lim="800000"/>
            <a:headEnd/>
            <a:tailEnd/>
          </a:ln>
        </p:spPr>
        <p:txBody>
          <a:bodyPr lIns="58" tIns="29" rIns="58" bIns="29">
            <a:spAutoFit/>
          </a:bodyPr>
          <a:lstStyle/>
          <a:p>
            <a:pPr algn="ctr"/>
            <a:r>
              <a:rPr lang="en-US" altLang="ko-KR" sz="1400" b="1" dirty="0" err="1">
                <a:solidFill>
                  <a:srgbClr val="000000"/>
                </a:solidFill>
                <a:latin typeface="Times New Roman" pitchFamily="18" charset="0"/>
              </a:rPr>
              <a:t>Agenția</a:t>
            </a:r>
            <a:r>
              <a:rPr lang="en-US" altLang="ko-KR" sz="1400" b="1" dirty="0">
                <a:solidFill>
                  <a:srgbClr val="000000"/>
                </a:solidFill>
                <a:latin typeface="Times New Roman" pitchFamily="18" charset="0"/>
              </a:rPr>
              <a:t> </a:t>
            </a:r>
            <a:r>
              <a:rPr lang="en-US" altLang="ko-KR" sz="1400" b="1" dirty="0" err="1">
                <a:solidFill>
                  <a:srgbClr val="000000"/>
                </a:solidFill>
                <a:latin typeface="Times New Roman" pitchFamily="18" charset="0"/>
              </a:rPr>
              <a:t>Națională</a:t>
            </a:r>
            <a:r>
              <a:rPr lang="en-US" altLang="ko-KR" sz="1400" b="1" dirty="0">
                <a:solidFill>
                  <a:srgbClr val="000000"/>
                </a:solidFill>
                <a:latin typeface="Times New Roman" pitchFamily="18" charset="0"/>
              </a:rPr>
              <a:t> </a:t>
            </a:r>
            <a:r>
              <a:rPr lang="en-US" altLang="ko-KR" sz="1400" b="1" dirty="0" err="1">
                <a:solidFill>
                  <a:srgbClr val="000000"/>
                </a:solidFill>
                <a:latin typeface="Times New Roman" pitchFamily="18" charset="0"/>
              </a:rPr>
              <a:t>pentru</a:t>
            </a:r>
            <a:r>
              <a:rPr lang="en-US" altLang="ko-KR" sz="1400" b="1" dirty="0">
                <a:solidFill>
                  <a:srgbClr val="000000"/>
                </a:solidFill>
                <a:latin typeface="Times New Roman" pitchFamily="18" charset="0"/>
              </a:rPr>
              <a:t> </a:t>
            </a:r>
            <a:r>
              <a:rPr lang="en-US" altLang="ko-KR" sz="1400" b="1" dirty="0" err="1">
                <a:solidFill>
                  <a:srgbClr val="000000"/>
                </a:solidFill>
                <a:latin typeface="Times New Roman" pitchFamily="18" charset="0"/>
              </a:rPr>
              <a:t>Reglementare</a:t>
            </a:r>
            <a:r>
              <a:rPr lang="en-US" altLang="ko-KR" sz="1400" b="1" dirty="0">
                <a:solidFill>
                  <a:srgbClr val="000000"/>
                </a:solidFill>
                <a:latin typeface="Times New Roman" pitchFamily="18" charset="0"/>
              </a:rPr>
              <a:t> </a:t>
            </a:r>
            <a:r>
              <a:rPr lang="en-US" altLang="ko-KR" sz="1400" b="1" dirty="0" err="1">
                <a:solidFill>
                  <a:srgbClr val="000000"/>
                </a:solidFill>
                <a:latin typeface="Times New Roman" pitchFamily="18" charset="0"/>
              </a:rPr>
              <a:t>în</a:t>
            </a:r>
            <a:r>
              <a:rPr lang="en-US" altLang="ko-KR" sz="1400" b="1" dirty="0">
                <a:solidFill>
                  <a:srgbClr val="000000"/>
                </a:solidFill>
                <a:latin typeface="Times New Roman" pitchFamily="18" charset="0"/>
              </a:rPr>
              <a:t> </a:t>
            </a:r>
            <a:r>
              <a:rPr lang="en-US" altLang="ko-KR" sz="1400" b="1" dirty="0" err="1">
                <a:solidFill>
                  <a:srgbClr val="000000"/>
                </a:solidFill>
                <a:latin typeface="Times New Roman" pitchFamily="18" charset="0"/>
              </a:rPr>
              <a:t>Energetică</a:t>
            </a:r>
            <a:r>
              <a:rPr lang="en-US" altLang="ko-KR" sz="1400" b="1" dirty="0">
                <a:solidFill>
                  <a:srgbClr val="000000"/>
                </a:solidFill>
                <a:latin typeface="Times New Roman" pitchFamily="18" charset="0"/>
              </a:rPr>
              <a:t> </a:t>
            </a:r>
            <a:endParaRPr lang="ko-KR" altLang="en-US" sz="1400" b="1" dirty="0">
              <a:latin typeface="Calibri" pitchFamily="34" charset="0"/>
            </a:endParaRPr>
          </a:p>
          <a:p>
            <a:pPr algn="ctr"/>
            <a:r>
              <a:rPr lang="en-US" altLang="ko-KR" sz="1200" b="1" u="sng" dirty="0">
                <a:solidFill>
                  <a:srgbClr val="0000FF"/>
                </a:solidFill>
                <a:latin typeface="Times New Roman" pitchFamily="18" charset="0"/>
                <a:hlinkClick r:id="rId4"/>
              </a:rPr>
              <a:t>www.anre.md</a:t>
            </a:r>
            <a:endParaRPr lang="ko-KR" altLang="en-US" sz="1200" b="1" u="sng" dirty="0">
              <a:latin typeface="Calibri" pitchFamily="34" charset="0"/>
            </a:endParaRPr>
          </a:p>
          <a:p>
            <a:pPr algn="ctr"/>
            <a:r>
              <a:rPr lang="en-US" altLang="ko-KR" sz="1200" i="1" dirty="0" err="1">
                <a:solidFill>
                  <a:srgbClr val="000000"/>
                </a:solidFill>
                <a:latin typeface="Calibri" pitchFamily="34" charset="0"/>
                <a:ea typeface="Gulim" pitchFamily="34" charset="-127"/>
              </a:rPr>
              <a:t>Reglementează</a:t>
            </a:r>
            <a:r>
              <a:rPr lang="en-US" altLang="ko-KR" sz="1200" i="1" dirty="0">
                <a:solidFill>
                  <a:srgbClr val="000000"/>
                </a:solidFill>
                <a:latin typeface="Calibri" pitchFamily="34" charset="0"/>
                <a:ea typeface="Gulim" pitchFamily="34" charset="-127"/>
              </a:rPr>
              <a:t> </a:t>
            </a:r>
            <a:r>
              <a:rPr lang="en-US" altLang="ko-KR" sz="1200" i="1" dirty="0" err="1">
                <a:solidFill>
                  <a:srgbClr val="000000"/>
                </a:solidFill>
                <a:latin typeface="Calibri" pitchFamily="34" charset="0"/>
                <a:ea typeface="Gulim" pitchFamily="34" charset="-127"/>
              </a:rPr>
              <a:t>activitatea</a:t>
            </a:r>
            <a:r>
              <a:rPr lang="en-US" altLang="ko-KR" sz="1200" i="1" dirty="0">
                <a:solidFill>
                  <a:srgbClr val="000000"/>
                </a:solidFill>
                <a:latin typeface="Calibri" pitchFamily="34" charset="0"/>
                <a:ea typeface="Gulim" pitchFamily="34" charset="-127"/>
              </a:rPr>
              <a:t> </a:t>
            </a:r>
            <a:r>
              <a:rPr lang="en-US" altLang="ko-KR" sz="1200" i="1" dirty="0" err="1">
                <a:solidFill>
                  <a:srgbClr val="000000"/>
                </a:solidFill>
                <a:latin typeface="Calibri" pitchFamily="34" charset="0"/>
                <a:ea typeface="Gulim" pitchFamily="34" charset="-127"/>
              </a:rPr>
              <a:t>licențiată</a:t>
            </a:r>
            <a:r>
              <a:rPr lang="en-US" altLang="ko-KR" sz="1200" i="1" dirty="0">
                <a:solidFill>
                  <a:srgbClr val="000000"/>
                </a:solidFill>
                <a:latin typeface="Calibri" pitchFamily="34" charset="0"/>
                <a:ea typeface="Gulim" pitchFamily="34" charset="-127"/>
              </a:rPr>
              <a:t> a </a:t>
            </a:r>
            <a:r>
              <a:rPr lang="en-US" altLang="ko-KR" sz="1200" i="1" dirty="0" err="1">
                <a:solidFill>
                  <a:srgbClr val="000000"/>
                </a:solidFill>
                <a:latin typeface="Calibri" pitchFamily="34" charset="0"/>
                <a:ea typeface="Gulim" pitchFamily="34" charset="-127"/>
              </a:rPr>
              <a:t>operatorilor</a:t>
            </a:r>
            <a:r>
              <a:rPr lang="en-US" altLang="ko-KR" sz="1200" i="1" dirty="0">
                <a:solidFill>
                  <a:srgbClr val="000000"/>
                </a:solidFill>
                <a:latin typeface="Calibri" pitchFamily="34" charset="0"/>
                <a:ea typeface="Gulim" pitchFamily="34" charset="-127"/>
              </a:rPr>
              <a:t>. </a:t>
            </a:r>
            <a:r>
              <a:rPr lang="en-US" altLang="ko-KR" sz="1200" i="1" dirty="0" err="1">
                <a:solidFill>
                  <a:srgbClr val="000000"/>
                </a:solidFill>
                <a:latin typeface="Calibri" pitchFamily="34" charset="0"/>
                <a:ea typeface="Gulim" pitchFamily="34" charset="-127"/>
              </a:rPr>
              <a:t>Stabilește</a:t>
            </a:r>
            <a:r>
              <a:rPr lang="en-US" altLang="ko-KR" sz="1200" i="1" dirty="0">
                <a:solidFill>
                  <a:srgbClr val="000000"/>
                </a:solidFill>
                <a:latin typeface="Calibri" pitchFamily="34" charset="0"/>
                <a:ea typeface="Gulim" pitchFamily="34" charset="-127"/>
              </a:rPr>
              <a:t> </a:t>
            </a:r>
            <a:r>
              <a:rPr lang="en-US" altLang="ko-KR" sz="1200" i="1" dirty="0" err="1">
                <a:solidFill>
                  <a:srgbClr val="000000"/>
                </a:solidFill>
                <a:latin typeface="Calibri" pitchFamily="34" charset="0"/>
                <a:ea typeface="Gulim" pitchFamily="34" charset="-127"/>
              </a:rPr>
              <a:t>indicatorii</a:t>
            </a:r>
            <a:r>
              <a:rPr lang="en-US" altLang="ko-KR" sz="1200" i="1" dirty="0">
                <a:solidFill>
                  <a:srgbClr val="000000"/>
                </a:solidFill>
                <a:latin typeface="Calibri" pitchFamily="34" charset="0"/>
                <a:ea typeface="Gulim" pitchFamily="34" charset="-127"/>
              </a:rPr>
              <a:t> de </a:t>
            </a:r>
            <a:r>
              <a:rPr lang="en-US" altLang="ko-KR" sz="1200" i="1" dirty="0" err="1">
                <a:solidFill>
                  <a:srgbClr val="000000"/>
                </a:solidFill>
                <a:latin typeface="Calibri" pitchFamily="34" charset="0"/>
                <a:ea typeface="Gulim" pitchFamily="34" charset="-127"/>
              </a:rPr>
              <a:t>calitate</a:t>
            </a:r>
            <a:r>
              <a:rPr lang="en-US" altLang="ko-KR" sz="1200" i="1" dirty="0">
                <a:solidFill>
                  <a:srgbClr val="000000"/>
                </a:solidFill>
                <a:latin typeface="Calibri" pitchFamily="34" charset="0"/>
                <a:ea typeface="Gulim" pitchFamily="34" charset="-127"/>
              </a:rPr>
              <a:t> a </a:t>
            </a:r>
            <a:r>
              <a:rPr lang="en-US" altLang="ko-KR" sz="1200" i="1" dirty="0" err="1">
                <a:solidFill>
                  <a:srgbClr val="000000"/>
                </a:solidFill>
                <a:latin typeface="Calibri" pitchFamily="34" charset="0"/>
                <a:ea typeface="Gulim" pitchFamily="34" charset="-127"/>
              </a:rPr>
              <a:t>serviciului</a:t>
            </a:r>
            <a:r>
              <a:rPr lang="en-US" altLang="ko-KR" sz="1200" i="1" dirty="0">
                <a:solidFill>
                  <a:srgbClr val="000000"/>
                </a:solidFill>
                <a:latin typeface="Calibri" pitchFamily="34" charset="0"/>
                <a:ea typeface="Gulim" pitchFamily="34" charset="-127"/>
              </a:rPr>
              <a:t>. </a:t>
            </a:r>
            <a:r>
              <a:rPr lang="en-US" altLang="ko-KR" sz="1200" i="1" dirty="0" err="1">
                <a:solidFill>
                  <a:srgbClr val="000000"/>
                </a:solidFill>
                <a:latin typeface="Calibri" pitchFamily="34" charset="0"/>
                <a:ea typeface="Gulim" pitchFamily="34" charset="-127"/>
              </a:rPr>
              <a:t>Verifică</a:t>
            </a:r>
            <a:r>
              <a:rPr lang="en-US" altLang="ko-KR" sz="1200" i="1" dirty="0">
                <a:solidFill>
                  <a:srgbClr val="000000"/>
                </a:solidFill>
                <a:latin typeface="Calibri" pitchFamily="34" charset="0"/>
                <a:ea typeface="Gulim" pitchFamily="34" charset="-127"/>
              </a:rPr>
              <a:t> </a:t>
            </a:r>
            <a:r>
              <a:rPr lang="en-US" altLang="ko-KR" sz="1200" i="1" dirty="0" err="1">
                <a:solidFill>
                  <a:srgbClr val="000000"/>
                </a:solidFill>
                <a:latin typeface="Calibri" pitchFamily="34" charset="0"/>
                <a:ea typeface="Gulim" pitchFamily="34" charset="-127"/>
              </a:rPr>
              <a:t>corectitudinea</a:t>
            </a:r>
            <a:r>
              <a:rPr lang="en-US" altLang="ko-KR" sz="1200" i="1" dirty="0">
                <a:solidFill>
                  <a:srgbClr val="000000"/>
                </a:solidFill>
                <a:latin typeface="Calibri" pitchFamily="34" charset="0"/>
                <a:ea typeface="Gulim" pitchFamily="34" charset="-127"/>
              </a:rPr>
              <a:t> </a:t>
            </a:r>
            <a:r>
              <a:rPr lang="en-US" altLang="ko-KR" sz="1200" i="1" dirty="0" err="1">
                <a:solidFill>
                  <a:srgbClr val="000000"/>
                </a:solidFill>
                <a:latin typeface="Calibri" pitchFamily="34" charset="0"/>
                <a:ea typeface="Gulim" pitchFamily="34" charset="-127"/>
              </a:rPr>
              <a:t>aprobării</a:t>
            </a:r>
            <a:r>
              <a:rPr lang="en-US" altLang="ko-KR" sz="1200" i="1" dirty="0">
                <a:solidFill>
                  <a:srgbClr val="000000"/>
                </a:solidFill>
                <a:latin typeface="Calibri" pitchFamily="34" charset="0"/>
                <a:ea typeface="Gulim" pitchFamily="34" charset="-127"/>
              </a:rPr>
              <a:t> </a:t>
            </a:r>
            <a:r>
              <a:rPr lang="en-US" altLang="ko-KR" sz="1200" i="1" dirty="0" err="1">
                <a:solidFill>
                  <a:srgbClr val="000000"/>
                </a:solidFill>
                <a:latin typeface="Calibri" pitchFamily="34" charset="0"/>
                <a:ea typeface="Gulim" pitchFamily="34" charset="-127"/>
              </a:rPr>
              <a:t>tarifelor</a:t>
            </a:r>
            <a:r>
              <a:rPr lang="en-US" altLang="ko-KR" sz="1200" i="1" dirty="0">
                <a:solidFill>
                  <a:srgbClr val="000000"/>
                </a:solidFill>
                <a:latin typeface="Calibri" pitchFamily="34" charset="0"/>
                <a:ea typeface="Gulim" pitchFamily="34" charset="-127"/>
              </a:rPr>
              <a:t>. </a:t>
            </a:r>
          </a:p>
          <a:p>
            <a:pPr algn="ctr"/>
            <a:r>
              <a:rPr lang="en-US" altLang="ko-KR" sz="1200" i="1" dirty="0" err="1">
                <a:solidFill>
                  <a:srgbClr val="000000"/>
                </a:solidFill>
                <a:latin typeface="Calibri" pitchFamily="34" charset="0"/>
                <a:ea typeface="Gulim" pitchFamily="34" charset="-127"/>
              </a:rPr>
              <a:t>Aprobă</a:t>
            </a:r>
            <a:r>
              <a:rPr lang="en-US" altLang="ko-KR" sz="1200" i="1" dirty="0">
                <a:solidFill>
                  <a:srgbClr val="000000"/>
                </a:solidFill>
                <a:latin typeface="Calibri" pitchFamily="34" charset="0"/>
                <a:ea typeface="Gulim" pitchFamily="34" charset="-127"/>
              </a:rPr>
              <a:t> </a:t>
            </a:r>
            <a:r>
              <a:rPr lang="en-US" altLang="ko-KR" sz="1200" i="1" dirty="0" err="1">
                <a:solidFill>
                  <a:srgbClr val="000000"/>
                </a:solidFill>
                <a:latin typeface="Calibri" pitchFamily="34" charset="0"/>
                <a:ea typeface="Gulim" pitchFamily="34" charset="-127"/>
              </a:rPr>
              <a:t>tarife</a:t>
            </a:r>
            <a:r>
              <a:rPr lang="en-US" altLang="ko-KR" sz="1200" i="1" dirty="0">
                <a:solidFill>
                  <a:srgbClr val="000000"/>
                </a:solidFill>
                <a:latin typeface="Calibri" pitchFamily="34" charset="0"/>
                <a:ea typeface="Gulim" pitchFamily="34" charset="-127"/>
              </a:rPr>
              <a:t>.</a:t>
            </a:r>
            <a:endParaRPr lang="ko-KR" altLang="en-US" sz="1200" i="1" dirty="0">
              <a:latin typeface="Calibri" pitchFamily="34" charset="0"/>
            </a:endParaRPr>
          </a:p>
          <a:p>
            <a:pPr algn="ctr"/>
            <a:endParaRPr lang="ko-KR" altLang="en-US" sz="1200" b="1" i="1" dirty="0">
              <a:latin typeface="Times New Roman" pitchFamily="18" charset="0"/>
              <a:ea typeface="Gulim" pitchFamily="34" charset="-127"/>
              <a:cs typeface="Times New Roman" pitchFamily="18" charset="0"/>
            </a:endParaRPr>
          </a:p>
        </p:txBody>
      </p:sp>
      <p:sp>
        <p:nvSpPr>
          <p:cNvPr id="15" name="Овал 6"/>
          <p:cNvSpPr/>
          <p:nvPr/>
        </p:nvSpPr>
        <p:spPr>
          <a:xfrm>
            <a:off x="2838450" y="3852863"/>
            <a:ext cx="3348038" cy="29432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417" name="TextBox 14"/>
          <p:cNvSpPr txBox="1">
            <a:spLocks noChangeArrowheads="1"/>
          </p:cNvSpPr>
          <p:nvPr/>
        </p:nvSpPr>
        <p:spPr bwMode="auto">
          <a:xfrm>
            <a:off x="2965450" y="5027613"/>
            <a:ext cx="3114675" cy="1446212"/>
          </a:xfrm>
          <a:prstGeom prst="rect">
            <a:avLst/>
          </a:prstGeom>
          <a:noFill/>
          <a:ln w="9525">
            <a:noFill/>
            <a:miter lim="800000"/>
            <a:headEnd/>
            <a:tailEnd/>
          </a:ln>
        </p:spPr>
        <p:txBody>
          <a:bodyPr>
            <a:spAutoFit/>
          </a:bodyPr>
          <a:lstStyle/>
          <a:p>
            <a:pPr algn="ctr"/>
            <a:r>
              <a:rPr lang="ro-RO" altLang="en-US" sz="1400" b="1">
                <a:latin typeface="Times New Roman" pitchFamily="18" charset="0"/>
                <a:cs typeface="Times New Roman" pitchFamily="18" charset="0"/>
              </a:rPr>
              <a:t>Asociația</a:t>
            </a:r>
            <a:r>
              <a:rPr lang="en-US" altLang="en-US" sz="1400" b="1">
                <a:latin typeface="Times New Roman" pitchFamily="18" charset="0"/>
                <a:cs typeface="Times New Roman" pitchFamily="18" charset="0"/>
              </a:rPr>
              <a:t> “Moldova Apă-Canal”-</a:t>
            </a:r>
          </a:p>
          <a:p>
            <a:pPr algn="ctr"/>
            <a:r>
              <a:rPr lang="en-US" altLang="en-US" sz="1400">
                <a:latin typeface="Calibri" pitchFamily="34" charset="0"/>
              </a:rPr>
              <a:t> - </a:t>
            </a:r>
            <a:r>
              <a:rPr lang="en-US" altLang="en-US" sz="1400">
                <a:latin typeface="Times New Roman" pitchFamily="18" charset="0"/>
                <a:cs typeface="Times New Roman" pitchFamily="18" charset="0"/>
              </a:rPr>
              <a:t>societate benevolă necomercială</a:t>
            </a:r>
            <a:endParaRPr lang="en-US" altLang="en-US" sz="1400" b="1">
              <a:latin typeface="Times New Roman" pitchFamily="18" charset="0"/>
              <a:cs typeface="Times New Roman" pitchFamily="18" charset="0"/>
            </a:endParaRPr>
          </a:p>
          <a:p>
            <a:pPr algn="ctr"/>
            <a:r>
              <a:rPr lang="en-US" altLang="en-US" sz="1200" b="1">
                <a:latin typeface="Times New Roman" pitchFamily="18" charset="0"/>
                <a:cs typeface="Times New Roman" pitchFamily="18" charset="0"/>
                <a:hlinkClick r:id="rId5"/>
              </a:rPr>
              <a:t>www.amac.md</a:t>
            </a:r>
            <a:endParaRPr lang="en-US" altLang="en-US" sz="1200" b="1">
              <a:latin typeface="Times New Roman" pitchFamily="18" charset="0"/>
              <a:cs typeface="Times New Roman" pitchFamily="18" charset="0"/>
            </a:endParaRPr>
          </a:p>
          <a:p>
            <a:pPr algn="ctr"/>
            <a:r>
              <a:rPr lang="en-US" altLang="en-US" sz="1200" i="1">
                <a:latin typeface="Calibri" pitchFamily="34" charset="0"/>
              </a:rPr>
              <a:t>Promovează interesele operatorilor în relațiile cu administrația publică locală și centrală. Consultă operatorii în activitatea sa de producție, tehnică și științifică.</a:t>
            </a:r>
            <a:endParaRPr lang="ru-RU" altLang="en-US" sz="1200" b="1" i="1">
              <a:latin typeface="Times New Roman" pitchFamily="18" charset="0"/>
              <a:cs typeface="Times New Roman" pitchFamily="18" charset="0"/>
            </a:endParaRPr>
          </a:p>
        </p:txBody>
      </p:sp>
      <p:sp>
        <p:nvSpPr>
          <p:cNvPr id="17" name="Овал 9"/>
          <p:cNvSpPr/>
          <p:nvPr/>
        </p:nvSpPr>
        <p:spPr>
          <a:xfrm>
            <a:off x="3833813" y="3678238"/>
            <a:ext cx="1273175" cy="1182687"/>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419" name="TextBox 12"/>
          <p:cNvSpPr txBox="1">
            <a:spLocks noChangeArrowheads="1"/>
          </p:cNvSpPr>
          <p:nvPr/>
        </p:nvSpPr>
        <p:spPr bwMode="auto">
          <a:xfrm>
            <a:off x="3816350" y="4105275"/>
            <a:ext cx="1355725" cy="461963"/>
          </a:xfrm>
          <a:prstGeom prst="rect">
            <a:avLst/>
          </a:prstGeom>
          <a:noFill/>
          <a:ln w="9525">
            <a:noFill/>
            <a:miter lim="800000"/>
            <a:headEnd/>
            <a:tailEnd/>
          </a:ln>
        </p:spPr>
        <p:txBody>
          <a:bodyPr>
            <a:spAutoFit/>
          </a:bodyPr>
          <a:lstStyle/>
          <a:p>
            <a:r>
              <a:rPr lang="en-US" altLang="en-US" sz="1400" b="1">
                <a:latin typeface="Times New Roman" pitchFamily="18" charset="0"/>
                <a:cs typeface="Times New Roman" pitchFamily="18" charset="0"/>
              </a:rPr>
              <a:t>OPERATORI</a:t>
            </a:r>
          </a:p>
          <a:p>
            <a:endParaRPr lang="ru-RU" altLang="en-US" sz="1000" b="1">
              <a:latin typeface="Times New Roman" pitchFamily="18" charset="0"/>
              <a:cs typeface="Times New Roman" pitchFamily="18" charset="0"/>
            </a:endParaRPr>
          </a:p>
        </p:txBody>
      </p:sp>
      <p:cxnSp>
        <p:nvCxnSpPr>
          <p:cNvPr id="19" name="Прямая со стрелкой 90"/>
          <p:cNvCxnSpPr/>
          <p:nvPr/>
        </p:nvCxnSpPr>
        <p:spPr>
          <a:xfrm flipH="1">
            <a:off x="5113338" y="4243388"/>
            <a:ext cx="917575" cy="158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90"/>
          <p:cNvCxnSpPr/>
          <p:nvPr/>
        </p:nvCxnSpPr>
        <p:spPr>
          <a:xfrm flipV="1">
            <a:off x="5208588" y="4251325"/>
            <a:ext cx="909637" cy="158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90"/>
          <p:cNvCxnSpPr/>
          <p:nvPr/>
        </p:nvCxnSpPr>
        <p:spPr>
          <a:xfrm flipV="1">
            <a:off x="2901950" y="4321175"/>
            <a:ext cx="909638" cy="142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90"/>
          <p:cNvCxnSpPr/>
          <p:nvPr/>
        </p:nvCxnSpPr>
        <p:spPr>
          <a:xfrm flipH="1">
            <a:off x="2851150" y="4329113"/>
            <a:ext cx="871538" cy="206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90"/>
          <p:cNvCxnSpPr/>
          <p:nvPr/>
        </p:nvCxnSpPr>
        <p:spPr>
          <a:xfrm flipH="1" flipV="1">
            <a:off x="4459288" y="3267075"/>
            <a:ext cx="11112" cy="3619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90"/>
          <p:cNvCxnSpPr/>
          <p:nvPr/>
        </p:nvCxnSpPr>
        <p:spPr>
          <a:xfrm>
            <a:off x="4467225" y="3379788"/>
            <a:ext cx="12700" cy="3095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426" name="Picture 3"/>
          <p:cNvPicPr>
            <a:picLocks noChangeAspect="1" noChangeArrowheads="1"/>
          </p:cNvPicPr>
          <p:nvPr/>
        </p:nvPicPr>
        <p:blipFill>
          <a:blip r:embed="rId6"/>
          <a:srcRect/>
          <a:stretch>
            <a:fillRect/>
          </a:stretch>
        </p:blipFill>
        <p:spPr bwMode="auto">
          <a:xfrm>
            <a:off x="107950" y="128588"/>
            <a:ext cx="935038" cy="944562"/>
          </a:xfrm>
          <a:prstGeom prst="rect">
            <a:avLst/>
          </a:prstGeom>
          <a:noFill/>
          <a:ln w="9525">
            <a:noFill/>
            <a:miter lim="800000"/>
            <a:headEnd/>
            <a:tailEnd/>
          </a:ln>
        </p:spPr>
      </p:pic>
      <p:sp>
        <p:nvSpPr>
          <p:cNvPr id="21" name="Прямоугольник 5"/>
          <p:cNvSpPr/>
          <p:nvPr/>
        </p:nvSpPr>
        <p:spPr>
          <a:xfrm>
            <a:off x="2874134" y="322901"/>
            <a:ext cx="3398123" cy="461665"/>
          </a:xfrm>
          <a:prstGeom prst="rect">
            <a:avLst/>
          </a:prstGeom>
        </p:spPr>
        <p:txBody>
          <a:bodyPr>
            <a:spAutoFit/>
          </a:bodyPr>
          <a:lstStyle/>
          <a:p>
            <a:pPr algn="ctr" fontAlgn="auto">
              <a:spcBef>
                <a:spcPts val="0"/>
              </a:spcBef>
              <a:spcAft>
                <a:spcPts val="0"/>
              </a:spcAft>
              <a:defRPr/>
            </a:pPr>
            <a:r>
              <a:rPr lang="ro-RO" sz="2400" b="1" i="1" cap="all" dirty="0">
                <a:effectLst>
                  <a:reflection blurRad="12700" stA="48000" endA="300" endPos="55000" dir="5400000" sy="-90000" algn="bl" rotWithShape="0"/>
                </a:effectLst>
                <a:latin typeface="Times New Roman" panose="02020603050405020304" pitchFamily="18" charset="0"/>
                <a:cs typeface="Times New Roman" panose="02020603050405020304" pitchFamily="18" charset="0"/>
              </a:rPr>
              <a:t>iNSTITUTIONAL</a:t>
            </a:r>
            <a:endParaRPr lang="ru-RU" sz="2400" b="1" i="1" cap="all" dirty="0">
              <a:effectLst>
                <a:reflection blurRad="12700" stA="48000" endA="300" endPos="55000" dir="5400000" sy="-90000" algn="bl" rotWithShape="0"/>
              </a:effectLst>
              <a:latin typeface="Times New Roman" panose="02020603050405020304" pitchFamily="18" charset="0"/>
              <a:cs typeface="Times New Roman" panose="02020603050405020304" pitchFamily="18" charset="0"/>
            </a:endParaRPr>
          </a:p>
        </p:txBody>
      </p:sp>
      <p:pic>
        <p:nvPicPr>
          <p:cNvPr id="17428" name="Рисунок 21"/>
          <p:cNvPicPr>
            <a:picLocks noChangeAspect="1"/>
          </p:cNvPicPr>
          <p:nvPr/>
        </p:nvPicPr>
        <p:blipFill>
          <a:blip r:embed="rId7"/>
          <a:srcRect/>
          <a:stretch>
            <a:fillRect/>
          </a:stretch>
        </p:blipFill>
        <p:spPr bwMode="auto">
          <a:xfrm>
            <a:off x="6656388" y="106363"/>
            <a:ext cx="2413000" cy="99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9750"/>
            <a:ext cx="8229600" cy="1143000"/>
          </a:xfrm>
        </p:spPr>
        <p:txBody>
          <a:bodyPr rtlCol="0">
            <a:normAutofit fontScale="90000"/>
          </a:bodyPr>
          <a:lstStyle/>
          <a:p>
            <a:pPr fontAlgn="auto">
              <a:spcAft>
                <a:spcPts val="0"/>
              </a:spcAft>
              <a:defRPr/>
            </a:pP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Activitatea de bază a </a:t>
            </a:r>
            <a:br>
              <a:rPr lang="ro-RO" sz="31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Asociației ”MOLDOVA APĂ-CANAL”</a:t>
            </a:r>
            <a:r>
              <a:rPr lang="en-US" sz="3100" b="1" i="1" dirty="0" smtClean="0">
                <a:latin typeface="Times New Roman" pitchFamily="18" charset="0"/>
                <a:cs typeface="Times New Roman" pitchFamily="18" charset="0"/>
              </a:rPr>
              <a:t> </a:t>
            </a:r>
            <a:r>
              <a:rPr lang="ru-RU" dirty="0"/>
              <a:t/>
            </a:r>
            <a:br>
              <a:rPr lang="ru-RU" dirty="0"/>
            </a:br>
            <a:endParaRPr lang="ru-RU" dirty="0"/>
          </a:p>
        </p:txBody>
      </p:sp>
      <p:sp>
        <p:nvSpPr>
          <p:cNvPr id="3" name="Содержимое 2"/>
          <p:cNvSpPr>
            <a:spLocks noGrp="1"/>
          </p:cNvSpPr>
          <p:nvPr>
            <p:ph idx="1"/>
          </p:nvPr>
        </p:nvSpPr>
        <p:spPr>
          <a:xfrm>
            <a:off x="442913" y="1241425"/>
            <a:ext cx="8229600" cy="4840288"/>
          </a:xfrm>
        </p:spPr>
        <p:txBody>
          <a:bodyPr rtlCol="0">
            <a:normAutofit fontScale="70000" lnSpcReduction="20000"/>
          </a:bodyPr>
          <a:lstStyle/>
          <a:p>
            <a:pPr fontAlgn="auto">
              <a:spcAft>
                <a:spcPts val="0"/>
              </a:spcAft>
              <a:buFont typeface="Arial" pitchFamily="34" charset="0"/>
              <a:buChar char="•"/>
              <a:defRPr/>
            </a:pPr>
            <a:endParaRPr lang="ro-RO" i="1" dirty="0" smtClean="0">
              <a:latin typeface="Times New Roman" pitchFamily="18" charset="0"/>
              <a:cs typeface="Times New Roman" pitchFamily="18" charset="0"/>
            </a:endParaRPr>
          </a:p>
          <a:p>
            <a:pPr marL="0" indent="0" algn="just" fontAlgn="auto">
              <a:spcAft>
                <a:spcPts val="0"/>
              </a:spcAft>
              <a:buFont typeface="Arial" pitchFamily="34" charset="0"/>
              <a:buNone/>
              <a:defRPr/>
            </a:pPr>
            <a:r>
              <a:rPr lang="ro-RO" sz="3400" b="1" dirty="0" err="1">
                <a:latin typeface="Times New Roman" panose="02020603050405020304" pitchFamily="18" charset="0"/>
                <a:cs typeface="Times New Roman" panose="02020603050405020304" pitchFamily="18" charset="0"/>
              </a:rPr>
              <a:t>Asociaţia</a:t>
            </a:r>
            <a:r>
              <a:rPr lang="ro-RO" sz="3400" b="1" dirty="0">
                <a:latin typeface="Times New Roman" panose="02020603050405020304" pitchFamily="18" charset="0"/>
                <a:cs typeface="Times New Roman" panose="02020603050405020304" pitchFamily="18" charset="0"/>
              </a:rPr>
              <a:t> “Moldova Apă-Canal” a fost fondată l</a:t>
            </a:r>
            <a:r>
              <a:rPr lang="en-US" sz="3400" b="1" dirty="0">
                <a:latin typeface="Times New Roman" panose="02020603050405020304" pitchFamily="18" charset="0"/>
                <a:cs typeface="Times New Roman" panose="02020603050405020304" pitchFamily="18" charset="0"/>
              </a:rPr>
              <a:t>a 16 august 2000</a:t>
            </a:r>
            <a:endParaRPr lang="ro-RO" sz="3400" b="1" dirty="0">
              <a:latin typeface="Times New Roman" panose="02020603050405020304" pitchFamily="18" charset="0"/>
              <a:cs typeface="Times New Roman" panose="02020603050405020304" pitchFamily="18" charset="0"/>
            </a:endParaRPr>
          </a:p>
          <a:p>
            <a:pPr marL="0" indent="0" algn="just" fontAlgn="auto">
              <a:spcAft>
                <a:spcPts val="0"/>
              </a:spcAft>
              <a:buFont typeface="Arial" pitchFamily="34" charset="0"/>
              <a:buNone/>
              <a:defRPr/>
            </a:pPr>
            <a:endParaRPr lang="ro-RO" sz="3400" b="1" dirty="0">
              <a:latin typeface="Times New Roman" panose="02020603050405020304" pitchFamily="18" charset="0"/>
              <a:cs typeface="Times New Roman" panose="02020603050405020304" pitchFamily="18" charset="0"/>
            </a:endParaRPr>
          </a:p>
          <a:p>
            <a:pPr marL="0" indent="0" algn="just" fontAlgn="auto">
              <a:spcAft>
                <a:spcPts val="0"/>
              </a:spcAft>
              <a:buFont typeface="Arial" pitchFamily="34" charset="0"/>
              <a:buNone/>
              <a:defRPr/>
            </a:pPr>
            <a:r>
              <a:rPr lang="ro-RO" sz="3400" b="1" dirty="0">
                <a:latin typeface="Times New Roman" panose="02020603050405020304" pitchFamily="18" charset="0"/>
                <a:cs typeface="Times New Roman" panose="02020603050405020304" pitchFamily="18" charset="0"/>
              </a:rPr>
              <a:t>L</a:t>
            </a:r>
            <a:r>
              <a:rPr lang="en-US" sz="3400" b="1" dirty="0">
                <a:latin typeface="Times New Roman" panose="02020603050405020304" pitchFamily="18" charset="0"/>
                <a:cs typeface="Times New Roman" panose="02020603050405020304" pitchFamily="18" charset="0"/>
              </a:rPr>
              <a:t>a</a:t>
            </a:r>
            <a:r>
              <a:rPr lang="ro-RO" sz="3400" b="1" dirty="0">
                <a:latin typeface="Times New Roman" panose="02020603050405020304" pitchFamily="18" charset="0"/>
                <a:cs typeface="Times New Roman" panose="02020603050405020304" pitchFamily="18" charset="0"/>
              </a:rPr>
              <a:t> 12 octombrie 2000 </a:t>
            </a:r>
            <a:r>
              <a:rPr lang="ro-RO" sz="3400" b="1" dirty="0" err="1">
                <a:latin typeface="Times New Roman" panose="02020603050405020304" pitchFamily="18" charset="0"/>
                <a:cs typeface="Times New Roman" panose="02020603050405020304" pitchFamily="18" charset="0"/>
              </a:rPr>
              <a:t>Asociaţia</a:t>
            </a:r>
            <a:r>
              <a:rPr lang="ro-RO" sz="3400" b="1" dirty="0">
                <a:latin typeface="Times New Roman" panose="02020603050405020304" pitchFamily="18" charset="0"/>
                <a:cs typeface="Times New Roman" panose="02020603050405020304" pitchFamily="18" charset="0"/>
              </a:rPr>
              <a:t> “Moldova Apă-Canal”</a:t>
            </a:r>
            <a:r>
              <a:rPr lang="en-US" sz="3400" b="1" dirty="0">
                <a:latin typeface="Times New Roman" panose="02020603050405020304" pitchFamily="18" charset="0"/>
                <a:cs typeface="Times New Roman" panose="02020603050405020304" pitchFamily="18" charset="0"/>
              </a:rPr>
              <a:t> a </a:t>
            </a:r>
            <a:r>
              <a:rPr lang="en-US" sz="3400" b="1" dirty="0" err="1">
                <a:latin typeface="Times New Roman" panose="02020603050405020304" pitchFamily="18" charset="0"/>
                <a:cs typeface="Times New Roman" panose="02020603050405020304" pitchFamily="18" charset="0"/>
              </a:rPr>
              <a:t>fost</a:t>
            </a:r>
            <a:r>
              <a:rPr lang="en-US" sz="3400" b="1" dirty="0">
                <a:latin typeface="Times New Roman" panose="02020603050405020304" pitchFamily="18" charset="0"/>
                <a:cs typeface="Times New Roman" panose="02020603050405020304" pitchFamily="18" charset="0"/>
              </a:rPr>
              <a:t> </a:t>
            </a:r>
            <a:r>
              <a:rPr lang="ro-RO" sz="3400" b="1" dirty="0">
                <a:latin typeface="Times New Roman" panose="02020603050405020304" pitchFamily="18" charset="0"/>
                <a:cs typeface="Times New Roman" panose="02020603050405020304" pitchFamily="18" charset="0"/>
              </a:rPr>
              <a:t>înregistrată la Camera de Înregistrare a Republicii Moldova </a:t>
            </a:r>
            <a:r>
              <a:rPr lang="en-US" sz="3400" b="1" dirty="0">
                <a:latin typeface="Times New Roman" panose="02020603050405020304" pitchFamily="18" charset="0"/>
                <a:cs typeface="Times New Roman" panose="02020603050405020304" pitchFamily="18" charset="0"/>
              </a:rPr>
              <a:t>ca </a:t>
            </a:r>
            <a:r>
              <a:rPr lang="en-US" sz="3400" b="1" dirty="0" err="1">
                <a:latin typeface="Times New Roman" panose="02020603050405020304" pitchFamily="18" charset="0"/>
                <a:cs typeface="Times New Roman" panose="02020603050405020304" pitchFamily="18" charset="0"/>
              </a:rPr>
              <a:t>societate</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benevolă</a:t>
            </a:r>
            <a:r>
              <a:rPr lang="ro-RO" sz="3400" b="1" dirty="0">
                <a:latin typeface="Times New Roman" panose="02020603050405020304" pitchFamily="18" charset="0"/>
                <a:cs typeface="Times New Roman" panose="02020603050405020304" pitchFamily="18" charset="0"/>
              </a:rPr>
              <a:t>,</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necomercială</a:t>
            </a:r>
            <a:r>
              <a:rPr lang="en-US" sz="3400" b="1" dirty="0">
                <a:latin typeface="Times New Roman" panose="02020603050405020304" pitchFamily="18" charset="0"/>
                <a:cs typeface="Times New Roman" panose="02020603050405020304" pitchFamily="18" charset="0"/>
              </a:rPr>
              <a:t> a </a:t>
            </a:r>
            <a:r>
              <a:rPr lang="en-US" sz="3400" b="1" dirty="0" err="1">
                <a:latin typeface="Times New Roman" panose="02020603050405020304" pitchFamily="18" charset="0"/>
                <a:cs typeface="Times New Roman" panose="02020603050405020304" pitchFamily="18" charset="0"/>
              </a:rPr>
              <a:t>intreprinderilor</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prestatoare</a:t>
            </a:r>
            <a:r>
              <a:rPr lang="en-US" sz="3400" b="1" dirty="0">
                <a:latin typeface="Times New Roman" panose="02020603050405020304" pitchFamily="18" charset="0"/>
                <a:cs typeface="Times New Roman" panose="02020603050405020304" pitchFamily="18" charset="0"/>
              </a:rPr>
              <a:t> de </a:t>
            </a:r>
            <a:r>
              <a:rPr lang="en-US" sz="3400" b="1" dirty="0" err="1">
                <a:latin typeface="Times New Roman" panose="02020603050405020304" pitchFamily="18" charset="0"/>
                <a:cs typeface="Times New Roman" panose="02020603050405020304" pitchFamily="18" charset="0"/>
              </a:rPr>
              <a:t>servicii</a:t>
            </a:r>
            <a:r>
              <a:rPr lang="en-US" sz="3400" b="1" dirty="0">
                <a:latin typeface="Times New Roman" panose="02020603050405020304" pitchFamily="18" charset="0"/>
                <a:cs typeface="Times New Roman" panose="02020603050405020304" pitchFamily="18" charset="0"/>
              </a:rPr>
              <a:t> de </a:t>
            </a:r>
            <a:r>
              <a:rPr lang="en-US" sz="3400" b="1" dirty="0" err="1">
                <a:latin typeface="Times New Roman" panose="02020603050405020304" pitchFamily="18" charset="0"/>
                <a:cs typeface="Times New Roman" panose="02020603050405020304" pitchFamily="18" charset="0"/>
              </a:rPr>
              <a:t>alimentare</a:t>
            </a:r>
            <a:r>
              <a:rPr lang="en-US" sz="3400" b="1" dirty="0">
                <a:latin typeface="Times New Roman" panose="02020603050405020304" pitchFamily="18" charset="0"/>
                <a:cs typeface="Times New Roman" panose="02020603050405020304" pitchFamily="18" charset="0"/>
              </a:rPr>
              <a:t> cu </a:t>
            </a:r>
            <a:r>
              <a:rPr lang="en-US" sz="3400" b="1" dirty="0" err="1">
                <a:latin typeface="Times New Roman" panose="02020603050405020304" pitchFamily="18" charset="0"/>
                <a:cs typeface="Times New Roman" panose="02020603050405020304" pitchFamily="18" charset="0"/>
              </a:rPr>
              <a:t>apă</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si</a:t>
            </a:r>
            <a:r>
              <a:rPr lang="en-US" sz="3400" b="1" dirty="0">
                <a:latin typeface="Times New Roman" panose="02020603050405020304" pitchFamily="18" charset="0"/>
                <a:cs typeface="Times New Roman" panose="02020603050405020304" pitchFamily="18" charset="0"/>
              </a:rPr>
              <a:t> de </a:t>
            </a:r>
            <a:r>
              <a:rPr lang="en-US" sz="3400" b="1" dirty="0" err="1">
                <a:latin typeface="Times New Roman" panose="02020603050405020304" pitchFamily="18" charset="0"/>
                <a:cs typeface="Times New Roman" panose="02020603050405020304" pitchFamily="18" charset="0"/>
              </a:rPr>
              <a:t>canalizare</a:t>
            </a:r>
            <a:r>
              <a:rPr lang="en-US" sz="3400" b="1" dirty="0">
                <a:latin typeface="Times New Roman" panose="02020603050405020304" pitchFamily="18" charset="0"/>
                <a:cs typeface="Times New Roman" panose="02020603050405020304" pitchFamily="18" charset="0"/>
              </a:rPr>
              <a:t> din </a:t>
            </a:r>
            <a:r>
              <a:rPr lang="en-US" sz="3400" b="1" dirty="0" err="1">
                <a:latin typeface="Times New Roman" panose="02020603050405020304" pitchFamily="18" charset="0"/>
                <a:cs typeface="Times New Roman" panose="02020603050405020304" pitchFamily="18" charset="0"/>
              </a:rPr>
              <a:t>Republica</a:t>
            </a:r>
            <a:r>
              <a:rPr lang="en-US" sz="3400" b="1" dirty="0">
                <a:latin typeface="Times New Roman" panose="02020603050405020304" pitchFamily="18" charset="0"/>
                <a:cs typeface="Times New Roman" panose="02020603050405020304" pitchFamily="18" charset="0"/>
              </a:rPr>
              <a:t> Moldova.</a:t>
            </a:r>
            <a:endParaRPr lang="ro-RO" sz="3400" b="1" dirty="0">
              <a:latin typeface="Times New Roman" panose="02020603050405020304" pitchFamily="18" charset="0"/>
              <a:cs typeface="Times New Roman" panose="02020603050405020304" pitchFamily="18" charset="0"/>
            </a:endParaRPr>
          </a:p>
          <a:p>
            <a:pPr marL="0" indent="0" algn="just" fontAlgn="auto">
              <a:spcAft>
                <a:spcPts val="0"/>
              </a:spcAft>
              <a:buFont typeface="Arial" pitchFamily="34" charset="0"/>
              <a:buNone/>
              <a:defRPr/>
            </a:pPr>
            <a:endParaRPr lang="ru-RU" sz="3400" b="1" dirty="0">
              <a:latin typeface="Times New Roman" panose="02020603050405020304" pitchFamily="18" charset="0"/>
              <a:cs typeface="Times New Roman" panose="02020603050405020304" pitchFamily="18" charset="0"/>
            </a:endParaRPr>
          </a:p>
          <a:p>
            <a:pPr marL="0" indent="0" algn="just" fontAlgn="auto">
              <a:spcAft>
                <a:spcPts val="0"/>
              </a:spcAft>
              <a:buFont typeface="Arial" pitchFamily="34" charset="0"/>
              <a:buNone/>
              <a:defRPr/>
            </a:pPr>
            <a:r>
              <a:rPr lang="en-US" sz="3400" b="1" dirty="0" err="1">
                <a:latin typeface="Times New Roman" panose="02020603050405020304" pitchFamily="18" charset="0"/>
                <a:cs typeface="Times New Roman" panose="02020603050405020304" pitchFamily="18" charset="0"/>
              </a:rPr>
              <a:t>În</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anii</a:t>
            </a:r>
            <a:r>
              <a:rPr lang="en-US" sz="3400" b="1" dirty="0">
                <a:latin typeface="Times New Roman" panose="02020603050405020304" pitchFamily="18" charset="0"/>
                <a:cs typeface="Times New Roman" panose="02020603050405020304" pitchFamily="18" charset="0"/>
              </a:rPr>
              <a:t> de </a:t>
            </a:r>
            <a:r>
              <a:rPr lang="en-US" sz="3400" b="1" dirty="0" err="1">
                <a:latin typeface="Times New Roman" panose="02020603050405020304" pitchFamily="18" charset="0"/>
                <a:cs typeface="Times New Roman" panose="02020603050405020304" pitchFamily="18" charset="0"/>
              </a:rPr>
              <a:t>după</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înfiinţarea</a:t>
            </a:r>
            <a:r>
              <a:rPr lang="en-US" sz="3400" b="1" dirty="0">
                <a:latin typeface="Times New Roman" panose="02020603050405020304" pitchFamily="18" charset="0"/>
                <a:cs typeface="Times New Roman" panose="02020603050405020304" pitchFamily="18" charset="0"/>
              </a:rPr>
              <a:t> </a:t>
            </a:r>
            <a:r>
              <a:rPr lang="x-none" sz="3400" b="1" dirty="0">
                <a:latin typeface="Times New Roman" panose="02020603050405020304" pitchFamily="18" charset="0"/>
                <a:cs typeface="Times New Roman" panose="02020603050405020304" pitchFamily="18" charset="0"/>
              </a:rPr>
              <a:t>A</a:t>
            </a:r>
            <a:r>
              <a:rPr lang="en-US" sz="3400" b="1" dirty="0" err="1" smtClean="0">
                <a:latin typeface="Times New Roman" panose="02020603050405020304" pitchFamily="18" charset="0"/>
                <a:cs typeface="Times New Roman" panose="02020603050405020304" pitchFamily="18" charset="0"/>
              </a:rPr>
              <a:t>sociaţiei</a:t>
            </a:r>
            <a:r>
              <a:rPr lang="x-none" sz="3400" b="1" dirty="0" smtClean="0">
                <a:latin typeface="Times New Roman" panose="02020603050405020304" pitchFamily="18" charset="0"/>
                <a:cs typeface="Times New Roman" panose="02020603050405020304" pitchFamily="18" charset="0"/>
              </a:rPr>
              <a:t>,</a:t>
            </a:r>
            <a:r>
              <a:rPr lang="en-US" sz="3400" b="1" dirty="0" smtClean="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la </a:t>
            </a:r>
            <a:r>
              <a:rPr lang="en-US" sz="3400" b="1" dirty="0" err="1">
                <a:latin typeface="Times New Roman" panose="02020603050405020304" pitchFamily="18" charset="0"/>
                <a:cs typeface="Times New Roman" panose="02020603050405020304" pitchFamily="18" charset="0"/>
              </a:rPr>
              <a:t>ea</a:t>
            </a:r>
            <a:r>
              <a:rPr lang="en-US" sz="3400" b="1" dirty="0">
                <a:latin typeface="Times New Roman" panose="02020603050405020304" pitchFamily="18" charset="0"/>
                <a:cs typeface="Times New Roman" panose="02020603050405020304" pitchFamily="18" charset="0"/>
              </a:rPr>
              <a:t> au </a:t>
            </a:r>
            <a:r>
              <a:rPr lang="en-US" sz="3400" b="1" dirty="0" err="1">
                <a:latin typeface="Times New Roman" panose="02020603050405020304" pitchFamily="18" charset="0"/>
                <a:cs typeface="Times New Roman" panose="02020603050405020304" pitchFamily="18" charset="0"/>
              </a:rPr>
              <a:t>aderat</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mai</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multe</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întreprinderi</a:t>
            </a:r>
            <a:r>
              <a:rPr lang="en-US" sz="3400" b="1" dirty="0">
                <a:latin typeface="Times New Roman" panose="02020603050405020304" pitchFamily="18" charset="0"/>
                <a:cs typeface="Times New Roman" panose="02020603050405020304" pitchFamily="18" charset="0"/>
              </a:rPr>
              <a:t> de </a:t>
            </a:r>
            <a:r>
              <a:rPr lang="en-US" sz="3400" b="1" dirty="0" err="1">
                <a:latin typeface="Times New Roman" panose="02020603050405020304" pitchFamily="18" charset="0"/>
                <a:cs typeface="Times New Roman" panose="02020603050405020304" pitchFamily="18" charset="0"/>
              </a:rPr>
              <a:t>profil</a:t>
            </a:r>
            <a:r>
              <a:rPr lang="en-US" sz="3400" b="1" dirty="0">
                <a:latin typeface="Times New Roman" panose="02020603050405020304" pitchFamily="18" charset="0"/>
                <a:cs typeface="Times New Roman" panose="02020603050405020304" pitchFamily="18" charset="0"/>
              </a:rPr>
              <a:t> din </a:t>
            </a:r>
            <a:r>
              <a:rPr lang="en-US" sz="3400" b="1" dirty="0" err="1">
                <a:latin typeface="Times New Roman" panose="02020603050405020304" pitchFamily="18" charset="0"/>
                <a:cs typeface="Times New Roman" panose="02020603050405020304" pitchFamily="18" charset="0"/>
              </a:rPr>
              <a:t>republică</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întreprinderi</a:t>
            </a:r>
            <a:r>
              <a:rPr lang="en-US" sz="3400" b="1" dirty="0">
                <a:latin typeface="Times New Roman" panose="02020603050405020304" pitchFamily="18" charset="0"/>
                <a:cs typeface="Times New Roman" panose="02020603050405020304" pitchFamily="18" charset="0"/>
              </a:rPr>
              <a:t> care </a:t>
            </a:r>
            <a:r>
              <a:rPr lang="en-US" sz="3400" b="1" dirty="0" err="1">
                <a:latin typeface="Times New Roman" panose="02020603050405020304" pitchFamily="18" charset="0"/>
                <a:cs typeface="Times New Roman" panose="02020603050405020304" pitchFamily="18" charset="0"/>
              </a:rPr>
              <a:t>prestează</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servicii</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pentru</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domeniul</a:t>
            </a:r>
            <a:r>
              <a:rPr lang="en-US" sz="3400" b="1" dirty="0">
                <a:latin typeface="Times New Roman" panose="02020603050405020304" pitchFamily="18" charset="0"/>
                <a:cs typeface="Times New Roman" panose="02020603050405020304" pitchFamily="18" charset="0"/>
              </a:rPr>
              <a:t> de </a:t>
            </a:r>
            <a:r>
              <a:rPr lang="en-US" sz="3400" b="1" dirty="0" err="1">
                <a:latin typeface="Times New Roman" panose="02020603050405020304" pitchFamily="18" charset="0"/>
                <a:cs typeface="Times New Roman" panose="02020603050405020304" pitchFamily="18" charset="0"/>
              </a:rPr>
              <a:t>alimentare</a:t>
            </a:r>
            <a:r>
              <a:rPr lang="en-US" sz="3400" b="1" dirty="0">
                <a:latin typeface="Times New Roman" panose="02020603050405020304" pitchFamily="18" charset="0"/>
                <a:cs typeface="Times New Roman" panose="02020603050405020304" pitchFamily="18" charset="0"/>
              </a:rPr>
              <a:t> cu </a:t>
            </a:r>
            <a:r>
              <a:rPr lang="en-US" sz="3400" b="1" dirty="0" err="1">
                <a:latin typeface="Times New Roman" panose="02020603050405020304" pitchFamily="18" charset="0"/>
                <a:cs typeface="Times New Roman" panose="02020603050405020304" pitchFamily="18" charset="0"/>
              </a:rPr>
              <a:t>apă</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şi</a:t>
            </a:r>
            <a:r>
              <a:rPr lang="en-US" sz="3400" b="1" dirty="0">
                <a:latin typeface="Times New Roman" panose="02020603050405020304" pitchFamily="18" charset="0"/>
                <a:cs typeface="Times New Roman" panose="02020603050405020304" pitchFamily="18" charset="0"/>
              </a:rPr>
              <a:t> de </a:t>
            </a:r>
            <a:r>
              <a:rPr lang="en-US" sz="3400" b="1" dirty="0" err="1">
                <a:latin typeface="Times New Roman" panose="02020603050405020304" pitchFamily="18" charset="0"/>
                <a:cs typeface="Times New Roman" panose="02020603050405020304" pitchFamily="18" charset="0"/>
              </a:rPr>
              <a:t>canalizare</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inclusiv</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şi</a:t>
            </a:r>
            <a:r>
              <a:rPr lang="en-US" sz="3400" b="1" dirty="0">
                <a:latin typeface="Times New Roman" panose="02020603050405020304" pitchFamily="18" charset="0"/>
                <a:cs typeface="Times New Roman" panose="02020603050405020304" pitchFamily="18" charset="0"/>
              </a:rPr>
              <a:t> de </a:t>
            </a:r>
            <a:r>
              <a:rPr lang="en-US" sz="3400" b="1" dirty="0" err="1">
                <a:latin typeface="Times New Roman" panose="02020603050405020304" pitchFamily="18" charset="0"/>
                <a:cs typeface="Times New Roman" panose="02020603050405020304" pitchFamily="18" charset="0"/>
              </a:rPr>
              <a:t>peste</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hotare</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unele</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instituţii</a:t>
            </a:r>
            <a:r>
              <a:rPr lang="en-US" sz="3400" b="1" dirty="0">
                <a:latin typeface="Times New Roman" panose="02020603050405020304" pitchFamily="18" charset="0"/>
                <a:cs typeface="Times New Roman" panose="02020603050405020304" pitchFamily="18" charset="0"/>
              </a:rPr>
              <a:t> de </a:t>
            </a:r>
            <a:r>
              <a:rPr lang="en-US" sz="3400" b="1" dirty="0" err="1">
                <a:latin typeface="Times New Roman" panose="02020603050405020304" pitchFamily="18" charset="0"/>
                <a:cs typeface="Times New Roman" panose="02020603050405020304" pitchFamily="18" charset="0"/>
              </a:rPr>
              <a:t>proiectare</a:t>
            </a:r>
            <a:r>
              <a:rPr lang="en-US" sz="3400" b="1" dirty="0">
                <a:latin typeface="Times New Roman" panose="02020603050405020304" pitchFamily="18" charset="0"/>
                <a:cs typeface="Times New Roman" panose="02020603050405020304" pitchFamily="18" charset="0"/>
              </a:rPr>
              <a:t> etc.</a:t>
            </a:r>
            <a:endParaRPr lang="ru-RU" sz="3400" b="1" dirty="0">
              <a:latin typeface="Times New Roman" panose="02020603050405020304" pitchFamily="18" charset="0"/>
              <a:cs typeface="Times New Roman" panose="02020603050405020304" pitchFamily="18" charset="0"/>
            </a:endParaRPr>
          </a:p>
          <a:p>
            <a:pPr fontAlgn="auto">
              <a:spcAft>
                <a:spcPts val="0"/>
              </a:spcAft>
              <a:buFont typeface="Arial" pitchFamily="34" charset="0"/>
              <a:buChar char="•"/>
              <a:defRPr/>
            </a:pPr>
            <a:endParaRPr lang="ru-RU" dirty="0"/>
          </a:p>
          <a:p>
            <a:pPr fontAlgn="auto">
              <a:spcAft>
                <a:spcPts val="0"/>
              </a:spcAft>
              <a:buFont typeface="Arial" pitchFamily="34" charset="0"/>
              <a:buNone/>
              <a:defRPr/>
            </a:pPr>
            <a:endParaRPr lang="ru-RU" dirty="0"/>
          </a:p>
        </p:txBody>
      </p:sp>
      <p:pic>
        <p:nvPicPr>
          <p:cNvPr id="18436" name="Picture 3"/>
          <p:cNvPicPr>
            <a:picLocks noChangeAspect="1" noChangeArrowheads="1"/>
          </p:cNvPicPr>
          <p:nvPr/>
        </p:nvPicPr>
        <p:blipFill>
          <a:blip r:embed="rId3"/>
          <a:srcRect/>
          <a:stretch>
            <a:fillRect/>
          </a:stretch>
        </p:blipFill>
        <p:spPr bwMode="auto">
          <a:xfrm>
            <a:off x="107950" y="128588"/>
            <a:ext cx="935038" cy="944562"/>
          </a:xfrm>
          <a:prstGeom prst="rect">
            <a:avLst/>
          </a:prstGeom>
          <a:noFill/>
          <a:ln w="9525">
            <a:noFill/>
            <a:miter lim="800000"/>
            <a:headEnd/>
            <a:tailEnd/>
          </a:ln>
        </p:spPr>
      </p:pic>
      <p:pic>
        <p:nvPicPr>
          <p:cNvPr id="18437" name="Рисунок 5"/>
          <p:cNvPicPr>
            <a:picLocks noChangeAspect="1"/>
          </p:cNvPicPr>
          <p:nvPr/>
        </p:nvPicPr>
        <p:blipFill>
          <a:blip r:embed="rId4"/>
          <a:srcRect/>
          <a:stretch>
            <a:fillRect/>
          </a:stretch>
        </p:blipFill>
        <p:spPr bwMode="auto">
          <a:xfrm>
            <a:off x="6615113" y="41275"/>
            <a:ext cx="2411412" cy="99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9750"/>
            <a:ext cx="8229600" cy="1143000"/>
          </a:xfrm>
        </p:spPr>
        <p:txBody>
          <a:bodyPr rtlCol="0">
            <a:normAutofit fontScale="90000"/>
          </a:bodyPr>
          <a:lstStyle/>
          <a:p>
            <a:pPr fontAlgn="auto">
              <a:spcAft>
                <a:spcPts val="0"/>
              </a:spcAft>
              <a:defRPr/>
            </a:pP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Activitatea de bază a </a:t>
            </a:r>
            <a:br>
              <a:rPr lang="ro-RO" sz="31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Asociației ”MOLDOVA APĂ-CANAL”</a:t>
            </a:r>
            <a:r>
              <a:rPr lang="en-US" sz="3100" b="1" i="1" dirty="0" smtClean="0">
                <a:latin typeface="Times New Roman" pitchFamily="18" charset="0"/>
                <a:cs typeface="Times New Roman" pitchFamily="18" charset="0"/>
              </a:rPr>
              <a:t> </a:t>
            </a:r>
            <a:r>
              <a:rPr lang="ru-RU" dirty="0"/>
              <a:t/>
            </a:r>
            <a:br>
              <a:rPr lang="ru-RU" dirty="0"/>
            </a:br>
            <a:endParaRPr lang="ru-RU" dirty="0"/>
          </a:p>
        </p:txBody>
      </p:sp>
      <p:sp>
        <p:nvSpPr>
          <p:cNvPr id="19459" name="Содержимое 2"/>
          <p:cNvSpPr>
            <a:spLocks noGrp="1"/>
          </p:cNvSpPr>
          <p:nvPr>
            <p:ph idx="1"/>
          </p:nvPr>
        </p:nvSpPr>
        <p:spPr>
          <a:xfrm>
            <a:off x="442913" y="1241425"/>
            <a:ext cx="8229600" cy="4840288"/>
          </a:xfrm>
        </p:spPr>
        <p:txBody>
          <a:bodyPr/>
          <a:lstStyle/>
          <a:p>
            <a:endParaRPr lang="ro-RO" i="1" smtClean="0">
              <a:latin typeface="Times New Roman" pitchFamily="18" charset="0"/>
              <a:cs typeface="Times New Roman" pitchFamily="18" charset="0"/>
            </a:endParaRPr>
          </a:p>
          <a:p>
            <a:endParaRPr lang="ru-RU" smtClean="0"/>
          </a:p>
          <a:p>
            <a:pPr>
              <a:buFont typeface="Arial" charset="0"/>
              <a:buNone/>
            </a:pPr>
            <a:endParaRPr lang="ru-RU" smtClean="0"/>
          </a:p>
        </p:txBody>
      </p:sp>
      <p:pic>
        <p:nvPicPr>
          <p:cNvPr id="19460" name="Picture 3"/>
          <p:cNvPicPr>
            <a:picLocks noChangeAspect="1" noChangeArrowheads="1"/>
          </p:cNvPicPr>
          <p:nvPr/>
        </p:nvPicPr>
        <p:blipFill>
          <a:blip r:embed="rId3"/>
          <a:srcRect/>
          <a:stretch>
            <a:fillRect/>
          </a:stretch>
        </p:blipFill>
        <p:spPr bwMode="auto">
          <a:xfrm>
            <a:off x="250825" y="101600"/>
            <a:ext cx="936625" cy="946150"/>
          </a:xfrm>
          <a:prstGeom prst="rect">
            <a:avLst/>
          </a:prstGeom>
          <a:noFill/>
          <a:ln w="9525">
            <a:noFill/>
            <a:miter lim="800000"/>
            <a:headEnd/>
            <a:tailEnd/>
          </a:ln>
        </p:spPr>
      </p:pic>
      <p:sp>
        <p:nvSpPr>
          <p:cNvPr id="6" name="Содержимое 2"/>
          <p:cNvSpPr txBox="1">
            <a:spLocks/>
          </p:cNvSpPr>
          <p:nvPr/>
        </p:nvSpPr>
        <p:spPr>
          <a:xfrm>
            <a:off x="457200" y="1504950"/>
            <a:ext cx="8229600" cy="47085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r>
              <a:rPr lang="en-US" sz="2400" b="1" dirty="0" smtClean="0">
                <a:latin typeface="Times New Roman" panose="02020603050405020304" pitchFamily="18" charset="0"/>
                <a:cs typeface="Times New Roman" panose="02020603050405020304" pitchFamily="18" charset="0"/>
              </a:rPr>
              <a:t>Actualmente, </a:t>
            </a:r>
            <a:r>
              <a:rPr lang="en-US" sz="2400" b="1" dirty="0" err="1" smtClean="0">
                <a:latin typeface="Times New Roman" panose="02020603050405020304" pitchFamily="18" charset="0"/>
                <a:cs typeface="Times New Roman" panose="02020603050405020304" pitchFamily="18" charset="0"/>
              </a:rPr>
              <a:t>membri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Asociaţiei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sunt</a:t>
            </a:r>
            <a:r>
              <a:rPr lang="x-none" sz="2400" b="1" dirty="0">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53</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întreprinderi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r>
              <a:rPr lang="en-US" sz="2400" b="1" dirty="0" smtClean="0">
                <a:latin typeface="Times New Roman" panose="02020603050405020304" pitchFamily="18" charset="0"/>
                <a:cs typeface="Times New Roman" panose="02020603050405020304" pitchFamily="18" charset="0"/>
              </a:rPr>
              <a:t> de 5 </a:t>
            </a:r>
            <a:r>
              <a:rPr lang="en-US" sz="2400" b="1" dirty="0" err="1" smtClean="0">
                <a:latin typeface="Times New Roman" panose="02020603050405020304" pitchFamily="18" charset="0"/>
                <a:cs typeface="Times New Roman" panose="02020603050405020304" pitchFamily="18" charset="0"/>
              </a:rPr>
              <a:t>ori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mai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multe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dec</a:t>
            </a:r>
            <a:r>
              <a:rPr lang="x-none" sz="2400" b="1" dirty="0" smtClean="0">
                <a:latin typeface="Times New Roman" panose="02020603050405020304" pitchFamily="18" charset="0"/>
                <a:cs typeface="Times New Roman" panose="02020603050405020304" pitchFamily="18" charset="0"/>
              </a:rPr>
              <a:t>â</a:t>
            </a:r>
            <a:r>
              <a:rPr lang="en-US" sz="2400" b="1" dirty="0" smtClean="0">
                <a:latin typeface="Times New Roman" panose="02020603050405020304" pitchFamily="18" charset="0"/>
                <a:cs typeface="Times New Roman" panose="02020603050405020304" pitchFamily="18" charset="0"/>
              </a:rPr>
              <a:t>t la </a:t>
            </a:r>
            <a:r>
              <a:rPr lang="en-US" sz="2400" b="1" dirty="0" err="1" smtClean="0">
                <a:latin typeface="Times New Roman" panose="02020603050405020304" pitchFamily="18" charset="0"/>
                <a:cs typeface="Times New Roman" panose="02020603050405020304" pitchFamily="18" charset="0"/>
              </a:rPr>
              <a:t>momentul</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creării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printre</a:t>
            </a:r>
            <a:r>
              <a:rPr lang="en-US" sz="2400" b="1" dirty="0" smtClean="0">
                <a:latin typeface="Times New Roman" panose="02020603050405020304" pitchFamily="18" charset="0"/>
                <a:cs typeface="Times New Roman" panose="02020603050405020304" pitchFamily="18" charset="0"/>
              </a:rPr>
              <a:t> care: </a:t>
            </a:r>
            <a:endParaRPr lang="x-none" sz="2400" b="1" dirty="0" smtClean="0">
              <a:latin typeface="Times New Roman" panose="02020603050405020304" pitchFamily="18" charset="0"/>
              <a:cs typeface="Times New Roman" panose="02020603050405020304" pitchFamily="18" charset="0"/>
            </a:endParaRPr>
          </a:p>
          <a:p>
            <a:pPr algn="just" fontAlgn="auto">
              <a:spcAft>
                <a:spcPts val="0"/>
              </a:spcAft>
              <a:defRPr/>
            </a:pPr>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instituţii</a:t>
            </a:r>
            <a:r>
              <a:rPr lang="en-US" sz="2400" b="1" dirty="0" smtClean="0">
                <a:latin typeface="Times New Roman" panose="02020603050405020304" pitchFamily="18" charset="0"/>
                <a:cs typeface="Times New Roman" panose="02020603050405020304" pitchFamily="18" charset="0"/>
              </a:rPr>
              <a:t> de </a:t>
            </a:r>
            <a:r>
              <a:rPr lang="en-US" sz="2400" b="1" dirty="0" err="1" smtClean="0">
                <a:latin typeface="Times New Roman" panose="02020603050405020304" pitchFamily="18" charset="0"/>
                <a:cs typeface="Times New Roman" panose="02020603050405020304" pitchFamily="18" charset="0"/>
              </a:rPr>
              <a:t>proiectare</a:t>
            </a:r>
            <a:r>
              <a:rPr lang="en-US" sz="2400" b="1" dirty="0" smtClean="0">
                <a:latin typeface="Times New Roman" panose="02020603050405020304" pitchFamily="18" charset="0"/>
                <a:cs typeface="Times New Roman" panose="02020603050405020304" pitchFamily="18" charset="0"/>
              </a:rPr>
              <a:t> (INCP “</a:t>
            </a:r>
            <a:r>
              <a:rPr lang="en-US" sz="2400" b="1" dirty="0" err="1" smtClean="0">
                <a:latin typeface="Times New Roman" panose="02020603050405020304" pitchFamily="18" charset="0"/>
                <a:cs typeface="Times New Roman" panose="02020603050405020304" pitchFamily="18" charset="0"/>
              </a:rPr>
              <a:t>Urbanproiect</a:t>
            </a:r>
            <a:r>
              <a:rPr lang="en-US" sz="2400" b="1" dirty="0" smtClean="0">
                <a:latin typeface="Times New Roman" panose="02020603050405020304" pitchFamily="18" charset="0"/>
                <a:cs typeface="Times New Roman" panose="02020603050405020304" pitchFamily="18" charset="0"/>
              </a:rPr>
              <a:t>” </a:t>
            </a:r>
            <a:r>
              <a:rPr lang="ro-RO" sz="2400" b="1" dirty="0" err="1" smtClean="0">
                <a:latin typeface="Times New Roman" panose="02020603050405020304" pitchFamily="18" charset="0"/>
                <a:cs typeface="Times New Roman" panose="02020603050405020304" pitchFamily="18" charset="0"/>
              </a:rPr>
              <a:t>şi</a:t>
            </a:r>
            <a:r>
              <a:rPr lang="ro-RO" sz="2400" b="1" dirty="0" smtClean="0">
                <a:latin typeface="Times New Roman" panose="02020603050405020304" pitchFamily="18" charset="0"/>
                <a:cs typeface="Times New Roman" panose="02020603050405020304" pitchFamily="18" charset="0"/>
              </a:rPr>
              <a:t> I.P.S. „</a:t>
            </a:r>
            <a:r>
              <a:rPr lang="ro-RO" sz="2400" b="1" dirty="0" err="1" smtClean="0">
                <a:latin typeface="Times New Roman" panose="02020603050405020304" pitchFamily="18" charset="0"/>
                <a:cs typeface="Times New Roman" panose="02020603050405020304" pitchFamily="18" charset="0"/>
              </a:rPr>
              <a:t>Iprocom</a:t>
            </a:r>
            <a:r>
              <a:rPr lang="ro-RO" sz="2400" b="1" dirty="0" smtClean="0">
                <a:latin typeface="Times New Roman" panose="02020603050405020304" pitchFamily="18" charset="0"/>
                <a:cs typeface="Times New Roman" panose="02020603050405020304" pitchFamily="18" charset="0"/>
              </a:rPr>
              <a:t>”);</a:t>
            </a:r>
          </a:p>
          <a:p>
            <a:pPr algn="just" fontAlgn="auto">
              <a:spcAft>
                <a:spcPts val="0"/>
              </a:spcAft>
              <a:defRPr/>
            </a:pPr>
            <a:r>
              <a:rPr lang="ro-RO" sz="2400" b="1" dirty="0">
                <a:latin typeface="Times New Roman" panose="02020603050405020304" pitchFamily="18" charset="0"/>
                <a:cs typeface="Times New Roman" panose="02020603050405020304" pitchFamily="18" charset="0"/>
              </a:rPr>
              <a:t>F</a:t>
            </a:r>
            <a:r>
              <a:rPr lang="ro-RO" sz="2400" b="1" dirty="0" smtClean="0">
                <a:latin typeface="Times New Roman" panose="02020603050405020304" pitchFamily="18" charset="0"/>
                <a:cs typeface="Times New Roman" panose="02020603050405020304" pitchFamily="18" charset="0"/>
              </a:rPr>
              <a:t>acultatea de Urbanism </a:t>
            </a:r>
            <a:r>
              <a:rPr lang="ro-RO" sz="2400" b="1" dirty="0" err="1" smtClean="0">
                <a:latin typeface="Times New Roman" panose="02020603050405020304" pitchFamily="18" charset="0"/>
                <a:cs typeface="Times New Roman" panose="02020603050405020304" pitchFamily="18" charset="0"/>
              </a:rPr>
              <a:t>şi</a:t>
            </a:r>
            <a:r>
              <a:rPr lang="ro-RO" sz="2400" b="1" dirty="0" smtClean="0">
                <a:latin typeface="Times New Roman" panose="02020603050405020304" pitchFamily="18" charset="0"/>
                <a:cs typeface="Times New Roman" panose="02020603050405020304" pitchFamily="18" charset="0"/>
              </a:rPr>
              <a:t> Arhitectură a </a:t>
            </a:r>
            <a:r>
              <a:rPr lang="ro-RO" sz="2400" b="1" dirty="0" err="1" smtClean="0">
                <a:latin typeface="Times New Roman" panose="02020603050405020304" pitchFamily="18" charset="0"/>
                <a:cs typeface="Times New Roman" panose="02020603050405020304" pitchFamily="18" charset="0"/>
              </a:rPr>
              <a:t>Universităţii</a:t>
            </a:r>
            <a:r>
              <a:rPr lang="ro-RO" sz="2400" b="1" dirty="0" smtClean="0">
                <a:latin typeface="Times New Roman" panose="02020603050405020304" pitchFamily="18" charset="0"/>
                <a:cs typeface="Times New Roman" panose="02020603050405020304" pitchFamily="18" charset="0"/>
              </a:rPr>
              <a:t> Tehnice a Moldovei;</a:t>
            </a:r>
          </a:p>
          <a:p>
            <a:pPr algn="just" fontAlgn="auto">
              <a:spcAft>
                <a:spcPts val="0"/>
              </a:spcAft>
              <a:defRPr/>
            </a:pPr>
            <a:r>
              <a:rPr lang="ro-RO" sz="2400" b="1" dirty="0">
                <a:latin typeface="Times New Roman" panose="02020603050405020304" pitchFamily="18" charset="0"/>
                <a:cs typeface="Times New Roman" panose="02020603050405020304" pitchFamily="18" charset="0"/>
              </a:rPr>
              <a:t>C</a:t>
            </a:r>
            <a:r>
              <a:rPr lang="ro-RO" sz="2400" b="1" dirty="0" smtClean="0">
                <a:latin typeface="Times New Roman" panose="02020603050405020304" pitchFamily="18" charset="0"/>
                <a:cs typeface="Times New Roman" panose="02020603050405020304" pitchFamily="18" charset="0"/>
              </a:rPr>
              <a:t>ompanii străine ca </a:t>
            </a:r>
            <a:r>
              <a:rPr lang="en-US" sz="2400" b="1" dirty="0" smtClean="0">
                <a:latin typeface="Times New Roman" panose="02020603050405020304" pitchFamily="18" charset="0"/>
                <a:cs typeface="Times New Roman" panose="02020603050405020304" pitchFamily="18" charset="0"/>
              </a:rPr>
              <a:t>«WILO» </a:t>
            </a:r>
            <a:r>
              <a:rPr lang="en-US" sz="2400" b="1" dirty="0" err="1" smtClean="0">
                <a:latin typeface="Times New Roman" panose="02020603050405020304" pitchFamily="18" charset="0"/>
                <a:cs typeface="Times New Roman" panose="02020603050405020304" pitchFamily="18" charset="0"/>
              </a:rPr>
              <a:t>România</a:t>
            </a:r>
            <a:r>
              <a:rPr lang="en-US" sz="2400" b="1" dirty="0" smtClean="0">
                <a:latin typeface="Times New Roman" panose="02020603050405020304" pitchFamily="18" charset="0"/>
                <a:cs typeface="Times New Roman" panose="02020603050405020304" pitchFamily="18" charset="0"/>
              </a:rPr>
              <a:t> S.R.L., VAG-</a:t>
            </a:r>
            <a:r>
              <a:rPr lang="en-US" sz="2400" b="1" dirty="0" err="1" smtClean="0">
                <a:latin typeface="Times New Roman" panose="02020603050405020304" pitchFamily="18" charset="0"/>
                <a:cs typeface="Times New Roman" panose="02020603050405020304" pitchFamily="18" charset="0"/>
              </a:rPr>
              <a:t>Armaturen</a:t>
            </a:r>
            <a:r>
              <a:rPr lang="en-US" sz="2400" b="1" dirty="0" smtClean="0">
                <a:latin typeface="Times New Roman" panose="02020603050405020304" pitchFamily="18" charset="0"/>
                <a:cs typeface="Times New Roman" panose="02020603050405020304" pitchFamily="18" charset="0"/>
              </a:rPr>
              <a:t> GmbH </a:t>
            </a:r>
            <a:r>
              <a:rPr lang="ro-RO" sz="2400" b="1" dirty="0" smtClean="0">
                <a:latin typeface="Times New Roman" panose="02020603050405020304" pitchFamily="18" charset="0"/>
                <a:cs typeface="Times New Roman" panose="02020603050405020304" pitchFamily="18" charset="0"/>
              </a:rPr>
              <a:t>din Germania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Uzina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metalurgică</a:t>
            </a:r>
            <a:r>
              <a:rPr lang="en-US" sz="2400" b="1" dirty="0" smtClean="0">
                <a:latin typeface="Times New Roman" panose="02020603050405020304" pitchFamily="18" charset="0"/>
                <a:cs typeface="Times New Roman" panose="02020603050405020304" pitchFamily="18" charset="0"/>
              </a:rPr>
              <a:t> din </a:t>
            </a:r>
            <a:r>
              <a:rPr lang="en-US" sz="2400" b="1" dirty="0" err="1" smtClean="0">
                <a:latin typeface="Times New Roman" panose="02020603050405020304" pitchFamily="18" charset="0"/>
                <a:cs typeface="Times New Roman" panose="02020603050405020304" pitchFamily="18" charset="0"/>
              </a:rPr>
              <a:t>Lipeţk</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Svobodnîi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Socol</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Rusia</a:t>
            </a:r>
            <a:r>
              <a:rPr lang="en-US" sz="2400" b="1" dirty="0" smtClean="0">
                <a:latin typeface="Times New Roman" panose="02020603050405020304" pitchFamily="18" charset="0"/>
                <a:cs typeface="Times New Roman" panose="02020603050405020304" pitchFamily="18" charset="0"/>
              </a:rPr>
              <a:t>.</a:t>
            </a:r>
            <a:endParaRPr lang="x-none" sz="2400" b="1" dirty="0" smtClean="0">
              <a:latin typeface="Times New Roman" panose="02020603050405020304" pitchFamily="18" charset="0"/>
              <a:cs typeface="Times New Roman" panose="02020603050405020304" pitchFamily="18" charset="0"/>
            </a:endParaRPr>
          </a:p>
          <a:p>
            <a:pPr marL="0" indent="0" algn="just" fontAlgn="auto">
              <a:spcAft>
                <a:spcPts val="0"/>
              </a:spcAft>
              <a:buFont typeface="Arial" pitchFamily="34" charset="0"/>
              <a:buNone/>
              <a:defRPr/>
            </a:pPr>
            <a:r>
              <a:rPr lang="en-US" sz="2400" b="1" dirty="0" err="1" smtClean="0">
                <a:latin typeface="Times New Roman" panose="02020603050405020304" pitchFamily="18" charset="0"/>
                <a:cs typeface="Times New Roman" panose="02020603050405020304" pitchFamily="18" charset="0"/>
              </a:rPr>
              <a:t>Astfel</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Asociaţia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noastră</a:t>
            </a:r>
            <a:r>
              <a:rPr lang="en-US" sz="2400" b="1" dirty="0" smtClean="0">
                <a:latin typeface="Times New Roman" panose="02020603050405020304" pitchFamily="18" charset="0"/>
                <a:cs typeface="Times New Roman" panose="02020603050405020304" pitchFamily="18" charset="0"/>
              </a:rPr>
              <a:t> s-a </a:t>
            </a:r>
            <a:r>
              <a:rPr lang="en-US" sz="2400" b="1" dirty="0" err="1" smtClean="0">
                <a:latin typeface="Times New Roman" panose="02020603050405020304" pitchFamily="18" charset="0"/>
                <a:cs typeface="Times New Roman" panose="02020603050405020304" pitchFamily="18" charset="0"/>
              </a:rPr>
              <a:t>transformat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dintr</a:t>
            </a:r>
            <a:r>
              <a:rPr lang="en-US" sz="2400" b="1" dirty="0" smtClean="0">
                <a:latin typeface="Times New Roman" panose="02020603050405020304" pitchFamily="18" charset="0"/>
                <a:cs typeface="Times New Roman" panose="02020603050405020304" pitchFamily="18" charset="0"/>
              </a:rPr>
              <a:t>-o </a:t>
            </a:r>
            <a:r>
              <a:rPr lang="en-US" sz="2400" b="1" dirty="0" err="1" smtClean="0">
                <a:latin typeface="Times New Roman" panose="02020603050405020304" pitchFamily="18" charset="0"/>
                <a:cs typeface="Times New Roman" panose="02020603050405020304" pitchFamily="18" charset="0"/>
              </a:rPr>
              <a:t>Asociaţie</a:t>
            </a:r>
            <a:r>
              <a:rPr lang="en-US" sz="2400" b="1" dirty="0" smtClean="0">
                <a:latin typeface="Times New Roman" panose="02020603050405020304" pitchFamily="18" charset="0"/>
                <a:cs typeface="Times New Roman" panose="02020603050405020304" pitchFamily="18" charset="0"/>
              </a:rPr>
              <a:t> de </a:t>
            </a:r>
            <a:r>
              <a:rPr lang="en-US" sz="2400" b="1" dirty="0" err="1" smtClean="0">
                <a:latin typeface="Times New Roman" panose="02020603050405020304" pitchFamily="18" charset="0"/>
                <a:cs typeface="Times New Roman" panose="02020603050405020304" pitchFamily="18" charset="0"/>
              </a:rPr>
              <a:t>importanţă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naţională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într</a:t>
            </a:r>
            <a:r>
              <a:rPr lang="en-US" sz="2400" b="1" dirty="0" smtClean="0">
                <a:latin typeface="Times New Roman" panose="02020603050405020304" pitchFamily="18" charset="0"/>
                <a:cs typeface="Times New Roman" panose="02020603050405020304" pitchFamily="18" charset="0"/>
              </a:rPr>
              <a:t>-o </a:t>
            </a:r>
            <a:r>
              <a:rPr lang="en-US" sz="2400" b="1" dirty="0" err="1" smtClean="0">
                <a:latin typeface="Times New Roman" panose="02020603050405020304" pitchFamily="18" charset="0"/>
                <a:cs typeface="Times New Roman" panose="02020603050405020304" pitchFamily="18" charset="0"/>
              </a:rPr>
              <a:t>Asociaţie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Internaţională</a:t>
            </a:r>
            <a:r>
              <a:rPr lang="en-US" sz="2400" b="1"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p:txBody>
      </p:sp>
      <p:pic>
        <p:nvPicPr>
          <p:cNvPr id="19462" name="Рисунок 6"/>
          <p:cNvPicPr>
            <a:picLocks noChangeAspect="1"/>
          </p:cNvPicPr>
          <p:nvPr/>
        </p:nvPicPr>
        <p:blipFill>
          <a:blip r:embed="rId4"/>
          <a:srcRect/>
          <a:stretch>
            <a:fillRect/>
          </a:stretch>
        </p:blipFill>
        <p:spPr bwMode="auto">
          <a:xfrm>
            <a:off x="6731000" y="101600"/>
            <a:ext cx="23082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9750"/>
            <a:ext cx="8229600" cy="1143000"/>
          </a:xfrm>
        </p:spPr>
        <p:txBody>
          <a:bodyPr rtlCol="0">
            <a:normAutofit fontScale="90000"/>
          </a:bodyPr>
          <a:lstStyle/>
          <a:p>
            <a:pPr fontAlgn="auto">
              <a:spcAft>
                <a:spcPts val="0"/>
              </a:spcAft>
              <a:defRPr/>
            </a:pP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Activitatea de bază a </a:t>
            </a:r>
            <a:br>
              <a:rPr lang="ro-RO" sz="31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Asociației ”MOLDOVA APĂ-CANAL”</a:t>
            </a:r>
            <a:r>
              <a:rPr lang="en-US" sz="3100" b="1" i="1" dirty="0" smtClean="0">
                <a:latin typeface="Times New Roman" pitchFamily="18" charset="0"/>
                <a:cs typeface="Times New Roman" pitchFamily="18" charset="0"/>
              </a:rPr>
              <a:t> </a:t>
            </a:r>
            <a:r>
              <a:rPr lang="ru-RU" dirty="0"/>
              <a:t/>
            </a:r>
            <a:br>
              <a:rPr lang="ru-RU" dirty="0"/>
            </a:br>
            <a:endParaRPr lang="ru-RU" dirty="0"/>
          </a:p>
        </p:txBody>
      </p:sp>
      <p:sp>
        <p:nvSpPr>
          <p:cNvPr id="3" name="Содержимое 2"/>
          <p:cNvSpPr>
            <a:spLocks noGrp="1"/>
          </p:cNvSpPr>
          <p:nvPr>
            <p:ph idx="1"/>
          </p:nvPr>
        </p:nvSpPr>
        <p:spPr>
          <a:xfrm>
            <a:off x="458788" y="1412875"/>
            <a:ext cx="8229600" cy="4840288"/>
          </a:xfrm>
        </p:spPr>
        <p:txBody>
          <a:bodyPr rtlCol="0">
            <a:normAutofit fontScale="77500" lnSpcReduction="20000"/>
          </a:bodyPr>
          <a:lstStyle/>
          <a:p>
            <a:pPr fontAlgn="auto">
              <a:spcAft>
                <a:spcPts val="0"/>
              </a:spcAft>
              <a:buFont typeface="Arial" pitchFamily="34" charset="0"/>
              <a:buChar char="•"/>
              <a:defRPr/>
            </a:pPr>
            <a:endParaRPr lang="ro-RO" i="1" dirty="0" smtClean="0">
              <a:latin typeface="Times New Roman" pitchFamily="18" charset="0"/>
              <a:cs typeface="Times New Roman" pitchFamily="18" charset="0"/>
            </a:endParaRPr>
          </a:p>
          <a:p>
            <a:pPr marL="0" indent="0" algn="just" fontAlgn="auto">
              <a:spcAft>
                <a:spcPts val="0"/>
              </a:spcAft>
              <a:buFont typeface="Arial" pitchFamily="34" charset="0"/>
              <a:buNone/>
              <a:defRPr/>
            </a:pPr>
            <a:r>
              <a:rPr lang="x-none" b="1" dirty="0">
                <a:solidFill>
                  <a:srgbClr val="FF0000"/>
                </a:solidFill>
                <a:latin typeface="Times New Roman" panose="02020603050405020304" pitchFamily="18" charset="0"/>
                <a:cs typeface="Times New Roman" panose="02020603050405020304" pitchFamily="18" charset="0"/>
              </a:rPr>
              <a:t>42</a:t>
            </a:r>
            <a:r>
              <a:rPr lang="x-none" b="1" dirty="0">
                <a:latin typeface="Times New Roman" panose="02020603050405020304" pitchFamily="18" charset="0"/>
                <a:cs typeface="Times New Roman" panose="02020603050405020304" pitchFamily="18" charset="0"/>
              </a:rPr>
              <a:t> de întreprinderi dintre acestea sunt specializate în prestarea serviciilor de aprovizionare cu apă potabilă și de canalizare.</a:t>
            </a:r>
            <a:endParaRPr lang="ru-RU" dirty="0">
              <a:latin typeface="Times New Roman" panose="02020603050405020304" pitchFamily="18" charset="0"/>
              <a:cs typeface="Times New Roman" panose="02020603050405020304" pitchFamily="18" charset="0"/>
            </a:endParaRPr>
          </a:p>
          <a:p>
            <a:pPr marL="0" indent="0" algn="just" fontAlgn="auto">
              <a:spcAft>
                <a:spcPts val="0"/>
              </a:spcAft>
              <a:buFont typeface="Arial" pitchFamily="34" charset="0"/>
              <a:buNone/>
              <a:defRPr/>
            </a:pPr>
            <a:r>
              <a:rPr lang="x-none" b="1" dirty="0" smtClean="0">
                <a:latin typeface="Times New Roman" panose="02020603050405020304" pitchFamily="18" charset="0"/>
                <a:cs typeface="Times New Roman" panose="02020603050405020304" pitchFamily="18" charset="0"/>
              </a:rPr>
              <a:t>Până </a:t>
            </a:r>
            <a:r>
              <a:rPr lang="x-none" b="1" dirty="0">
                <a:latin typeface="Times New Roman" panose="02020603050405020304" pitchFamily="18" charset="0"/>
                <a:cs typeface="Times New Roman" panose="02020603050405020304" pitchFamily="18" charset="0"/>
              </a:rPr>
              <a:t>în anul 2016, acestea prestează  97 % din tot volumul de servicii de alimentare cu apă și de canalizare prestate în Republica Moldova. Numărul total de angajați la întreprinderile nominalizate  constituia peste 4800 persoane.</a:t>
            </a:r>
            <a:endParaRPr lang="ru-RU" dirty="0">
              <a:latin typeface="Times New Roman" panose="02020603050405020304" pitchFamily="18" charset="0"/>
              <a:cs typeface="Times New Roman" panose="02020603050405020304" pitchFamily="18" charset="0"/>
            </a:endParaRPr>
          </a:p>
          <a:p>
            <a:pPr marL="0" indent="0" algn="just" fontAlgn="auto">
              <a:spcAft>
                <a:spcPts val="0"/>
              </a:spcAft>
              <a:buFont typeface="Arial" pitchFamily="34" charset="0"/>
              <a:buNone/>
              <a:defRPr/>
            </a:pPr>
            <a:r>
              <a:rPr lang="x-none" b="1" dirty="0" smtClean="0">
                <a:latin typeface="Times New Roman" panose="02020603050405020304" pitchFamily="18" charset="0"/>
                <a:cs typeface="Times New Roman" panose="02020603050405020304" pitchFamily="18" charset="0"/>
              </a:rPr>
              <a:t>Urmare </a:t>
            </a:r>
            <a:r>
              <a:rPr lang="x-none" b="1" dirty="0">
                <a:latin typeface="Times New Roman" panose="02020603050405020304" pitchFamily="18" charset="0"/>
                <a:cs typeface="Times New Roman" panose="02020603050405020304" pitchFamily="18" charset="0"/>
              </a:rPr>
              <a:t>a deciziei de ieșire a S.A. ”Apă-Canal Chișinău” din AMAC, 41 de întreprinderi prestează </a:t>
            </a:r>
            <a:r>
              <a:rPr lang="x-none" b="1" dirty="0">
                <a:solidFill>
                  <a:srgbClr val="FF0000"/>
                </a:solidFill>
                <a:latin typeface="Times New Roman" panose="02020603050405020304" pitchFamily="18" charset="0"/>
                <a:cs typeface="Times New Roman" panose="02020603050405020304" pitchFamily="18" charset="0"/>
              </a:rPr>
              <a:t>27</a:t>
            </a:r>
            <a:r>
              <a:rPr lang="x-none" b="1" dirty="0">
                <a:latin typeface="Times New Roman" panose="02020603050405020304" pitchFamily="18" charset="0"/>
                <a:cs typeface="Times New Roman" panose="02020603050405020304" pitchFamily="18" charset="0"/>
              </a:rPr>
              <a:t> % din volumul de servicii de alimentare cu apă și de canalizare prestate, iar numărul angajaților a ajuns la circa </a:t>
            </a:r>
            <a:r>
              <a:rPr lang="x-none" b="1" dirty="0">
                <a:solidFill>
                  <a:srgbClr val="FF0000"/>
                </a:solidFill>
                <a:latin typeface="Times New Roman" panose="02020603050405020304" pitchFamily="18" charset="0"/>
                <a:cs typeface="Times New Roman" panose="02020603050405020304" pitchFamily="18" charset="0"/>
              </a:rPr>
              <a:t>3000 </a:t>
            </a:r>
            <a:r>
              <a:rPr lang="x-none" b="1" dirty="0">
                <a:latin typeface="Times New Roman" panose="02020603050405020304" pitchFamily="18" charset="0"/>
                <a:cs typeface="Times New Roman" panose="02020603050405020304" pitchFamily="18" charset="0"/>
              </a:rPr>
              <a:t>persoane.</a:t>
            </a:r>
            <a:endParaRPr lang="ru-RU" dirty="0">
              <a:latin typeface="Times New Roman" panose="02020603050405020304" pitchFamily="18" charset="0"/>
              <a:cs typeface="Times New Roman" panose="02020603050405020304" pitchFamily="18" charset="0"/>
            </a:endParaRPr>
          </a:p>
          <a:p>
            <a:pPr fontAlgn="auto">
              <a:spcAft>
                <a:spcPts val="0"/>
              </a:spcAft>
              <a:buFont typeface="Arial" pitchFamily="34" charset="0"/>
              <a:buChar char="•"/>
              <a:defRPr/>
            </a:pPr>
            <a:endParaRPr lang="ru-RU" dirty="0"/>
          </a:p>
          <a:p>
            <a:pPr fontAlgn="auto">
              <a:spcAft>
                <a:spcPts val="0"/>
              </a:spcAft>
              <a:buFont typeface="Arial" pitchFamily="34" charset="0"/>
              <a:buNone/>
              <a:defRPr/>
            </a:pPr>
            <a:endParaRPr lang="ru-RU" dirty="0"/>
          </a:p>
        </p:txBody>
      </p:sp>
      <p:pic>
        <p:nvPicPr>
          <p:cNvPr id="20484" name="Picture 3"/>
          <p:cNvPicPr>
            <a:picLocks noChangeAspect="1" noChangeArrowheads="1"/>
          </p:cNvPicPr>
          <p:nvPr/>
        </p:nvPicPr>
        <p:blipFill>
          <a:blip r:embed="rId3"/>
          <a:srcRect/>
          <a:stretch>
            <a:fillRect/>
          </a:stretch>
        </p:blipFill>
        <p:spPr bwMode="auto">
          <a:xfrm>
            <a:off x="107950" y="128588"/>
            <a:ext cx="935038" cy="944562"/>
          </a:xfrm>
          <a:prstGeom prst="rect">
            <a:avLst/>
          </a:prstGeom>
          <a:noFill/>
          <a:ln w="9525">
            <a:noFill/>
            <a:miter lim="800000"/>
            <a:headEnd/>
            <a:tailEnd/>
          </a:ln>
        </p:spPr>
      </p:pic>
      <p:sp>
        <p:nvSpPr>
          <p:cNvPr id="20485" name="Содержимое 2"/>
          <p:cNvSpPr txBox="1">
            <a:spLocks/>
          </p:cNvSpPr>
          <p:nvPr/>
        </p:nvSpPr>
        <p:spPr bwMode="auto">
          <a:xfrm>
            <a:off x="457200" y="1600200"/>
            <a:ext cx="8229600" cy="4708525"/>
          </a:xfrm>
          <a:prstGeom prst="rect">
            <a:avLst/>
          </a:prstGeom>
          <a:noFill/>
          <a:ln w="9525">
            <a:noFill/>
            <a:miter lim="800000"/>
            <a:headEnd/>
            <a:tailEnd/>
          </a:ln>
        </p:spPr>
        <p:txBody>
          <a:bodyPr/>
          <a:lstStyle/>
          <a:p>
            <a:pPr>
              <a:spcBef>
                <a:spcPct val="20000"/>
              </a:spcBef>
              <a:buFont typeface="Arial" charset="0"/>
              <a:buNone/>
            </a:pPr>
            <a:endParaRPr lang="en-US" sz="3200">
              <a:latin typeface="Calibri" pitchFamily="34" charset="0"/>
            </a:endParaRPr>
          </a:p>
        </p:txBody>
      </p:sp>
      <p:pic>
        <p:nvPicPr>
          <p:cNvPr id="20486" name="Рисунок 7"/>
          <p:cNvPicPr>
            <a:picLocks noChangeAspect="1"/>
          </p:cNvPicPr>
          <p:nvPr/>
        </p:nvPicPr>
        <p:blipFill>
          <a:blip r:embed="rId4"/>
          <a:srcRect/>
          <a:stretch>
            <a:fillRect/>
          </a:stretch>
        </p:blipFill>
        <p:spPr bwMode="auto">
          <a:xfrm>
            <a:off x="6738938" y="104775"/>
            <a:ext cx="2297112" cy="94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C:\Documents and Settings\Vitali\Мои документы\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9750"/>
            <a:ext cx="8229600" cy="1143000"/>
          </a:xfrm>
        </p:spPr>
        <p:txBody>
          <a:bodyPr rtlCol="0">
            <a:normAutofit fontScale="90000"/>
          </a:bodyPr>
          <a:lstStyle/>
          <a:p>
            <a:pPr fontAlgn="auto">
              <a:spcAft>
                <a:spcPts val="0"/>
              </a:spcAft>
              <a:defRPr/>
            </a:pP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Activitatea de bază a </a:t>
            </a:r>
            <a:br>
              <a:rPr lang="ro-RO" sz="31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Asociației ”MOLDOVA APĂ-CANAL”</a:t>
            </a:r>
            <a:r>
              <a:rPr lang="en-US" sz="3100" b="1" i="1" dirty="0" smtClean="0">
                <a:latin typeface="Times New Roman" pitchFamily="18" charset="0"/>
                <a:cs typeface="Times New Roman" pitchFamily="18" charset="0"/>
              </a:rPr>
              <a:t> </a:t>
            </a:r>
            <a:r>
              <a:rPr lang="ru-RU" dirty="0"/>
              <a:t/>
            </a:r>
            <a:br>
              <a:rPr lang="ru-RU" dirty="0"/>
            </a:br>
            <a:endParaRPr lang="ru-RU" dirty="0"/>
          </a:p>
        </p:txBody>
      </p:sp>
      <p:sp>
        <p:nvSpPr>
          <p:cNvPr id="3" name="Содержимое 2"/>
          <p:cNvSpPr>
            <a:spLocks noGrp="1"/>
          </p:cNvSpPr>
          <p:nvPr>
            <p:ph idx="1"/>
          </p:nvPr>
        </p:nvSpPr>
        <p:spPr>
          <a:xfrm>
            <a:off x="476250" y="1484313"/>
            <a:ext cx="8229600" cy="4840287"/>
          </a:xfrm>
        </p:spPr>
        <p:txBody>
          <a:bodyPr rtlCol="0">
            <a:normAutofit/>
          </a:bodyPr>
          <a:lstStyle/>
          <a:p>
            <a:pPr marL="0" indent="0" algn="just" fontAlgn="auto">
              <a:spcAft>
                <a:spcPts val="0"/>
              </a:spcAft>
              <a:buFont typeface="Arial" pitchFamily="34" charset="0"/>
              <a:buNone/>
              <a:defRPr/>
            </a:pPr>
            <a:r>
              <a:rPr lang="ro-RO" i="1" dirty="0">
                <a:latin typeface="Times New Roman" pitchFamily="18" charset="0"/>
                <a:cs typeface="Times New Roman" pitchFamily="18" charset="0"/>
              </a:rPr>
              <a:t>	</a:t>
            </a:r>
            <a:r>
              <a:rPr lang="x-none" b="1" dirty="0" smtClean="0">
                <a:latin typeface="Times New Roman" panose="02020603050405020304" pitchFamily="18" charset="0"/>
                <a:cs typeface="Times New Roman" panose="02020603050405020304" pitchFamily="18" charset="0"/>
              </a:rPr>
              <a:t>Scopul </a:t>
            </a:r>
            <a:r>
              <a:rPr lang="x-none" b="1" dirty="0">
                <a:latin typeface="Times New Roman" panose="02020603050405020304" pitchFamily="18" charset="0"/>
                <a:cs typeface="Times New Roman" panose="02020603050405020304" pitchFamily="18" charset="0"/>
              </a:rPr>
              <a:t>Asociației este de a acorda asistenta întreprinderilor prestatoare de servicii de alimentare cu apă și de canalizare din Republica Moldova în activitatea lor de producere, tehnică și științifică, comercială, extinderea posibilităților acestora în realizarea și ocrotirea intereselor comune în organele administrației publice centrale si locale.</a:t>
            </a:r>
            <a:endParaRPr lang="ru-RU" dirty="0">
              <a:latin typeface="Times New Roman" panose="02020603050405020304" pitchFamily="18" charset="0"/>
              <a:cs typeface="Times New Roman" panose="02020603050405020304" pitchFamily="18" charset="0"/>
            </a:endParaRPr>
          </a:p>
          <a:p>
            <a:pPr fontAlgn="auto">
              <a:spcAft>
                <a:spcPts val="0"/>
              </a:spcAft>
              <a:buFont typeface="Arial" pitchFamily="34" charset="0"/>
              <a:buNone/>
              <a:defRPr/>
            </a:pPr>
            <a:endParaRPr lang="ru-RU" dirty="0"/>
          </a:p>
        </p:txBody>
      </p:sp>
      <p:pic>
        <p:nvPicPr>
          <p:cNvPr id="21508" name="Picture 3"/>
          <p:cNvPicPr>
            <a:picLocks noChangeAspect="1" noChangeArrowheads="1"/>
          </p:cNvPicPr>
          <p:nvPr/>
        </p:nvPicPr>
        <p:blipFill>
          <a:blip r:embed="rId4"/>
          <a:srcRect/>
          <a:stretch>
            <a:fillRect/>
          </a:stretch>
        </p:blipFill>
        <p:spPr bwMode="auto">
          <a:xfrm>
            <a:off x="323850" y="106363"/>
            <a:ext cx="935038" cy="944562"/>
          </a:xfrm>
          <a:prstGeom prst="rect">
            <a:avLst/>
          </a:prstGeom>
          <a:noFill/>
          <a:ln w="9525">
            <a:noFill/>
            <a:miter lim="800000"/>
            <a:headEnd/>
            <a:tailEnd/>
          </a:ln>
        </p:spPr>
      </p:pic>
      <p:sp>
        <p:nvSpPr>
          <p:cNvPr id="21509" name="Содержимое 2"/>
          <p:cNvSpPr txBox="1">
            <a:spLocks/>
          </p:cNvSpPr>
          <p:nvPr/>
        </p:nvSpPr>
        <p:spPr bwMode="auto">
          <a:xfrm>
            <a:off x="457200" y="1600200"/>
            <a:ext cx="8229600" cy="4708525"/>
          </a:xfrm>
          <a:prstGeom prst="rect">
            <a:avLst/>
          </a:prstGeom>
          <a:noFill/>
          <a:ln w="9525">
            <a:noFill/>
            <a:miter lim="800000"/>
            <a:headEnd/>
            <a:tailEnd/>
          </a:ln>
        </p:spPr>
        <p:txBody>
          <a:bodyPr/>
          <a:lstStyle/>
          <a:p>
            <a:pPr algn="just">
              <a:spcBef>
                <a:spcPct val="20000"/>
              </a:spcBef>
              <a:buFont typeface="Arial" charset="0"/>
              <a:buNone/>
            </a:pPr>
            <a:endParaRPr lang="en-US" sz="3200" b="1">
              <a:latin typeface="Times New Roman" pitchFamily="18" charset="0"/>
              <a:cs typeface="Times New Roman" pitchFamily="18" charset="0"/>
            </a:endParaRPr>
          </a:p>
        </p:txBody>
      </p:sp>
      <p:pic>
        <p:nvPicPr>
          <p:cNvPr id="21510" name="Рисунок 6"/>
          <p:cNvPicPr>
            <a:picLocks noChangeAspect="1"/>
          </p:cNvPicPr>
          <p:nvPr/>
        </p:nvPicPr>
        <p:blipFill>
          <a:blip r:embed="rId5"/>
          <a:srcRect/>
          <a:stretch>
            <a:fillRect/>
          </a:stretch>
        </p:blipFill>
        <p:spPr bwMode="auto">
          <a:xfrm>
            <a:off x="6848475" y="117475"/>
            <a:ext cx="2184400" cy="90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C:\Documents and Settings\Vitali\Мои документы\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9750"/>
            <a:ext cx="8229600" cy="1143000"/>
          </a:xfrm>
        </p:spPr>
        <p:txBody>
          <a:bodyPr rtlCol="0">
            <a:normAutofit fontScale="90000"/>
          </a:bodyPr>
          <a:lstStyle/>
          <a:p>
            <a:pPr fontAlgn="auto">
              <a:spcAft>
                <a:spcPts val="0"/>
              </a:spcAft>
              <a:defRPr/>
            </a:pP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Activitatea de bază a </a:t>
            </a:r>
            <a:br>
              <a:rPr lang="ro-RO" sz="3100" b="1" i="1" dirty="0" smtClean="0">
                <a:latin typeface="Times New Roman" pitchFamily="18" charset="0"/>
                <a:cs typeface="Times New Roman" pitchFamily="18" charset="0"/>
              </a:rPr>
            </a:br>
            <a:r>
              <a:rPr lang="ro-RO" sz="3100" b="1" i="1" dirty="0" smtClean="0">
                <a:latin typeface="Times New Roman" pitchFamily="18" charset="0"/>
                <a:cs typeface="Times New Roman" pitchFamily="18" charset="0"/>
              </a:rPr>
              <a:t>Asociației ”MOLDOVA APĂ-CANAL”</a:t>
            </a:r>
            <a:r>
              <a:rPr lang="en-US" sz="3100" b="1" i="1" dirty="0" smtClean="0">
                <a:latin typeface="Times New Roman" pitchFamily="18" charset="0"/>
                <a:cs typeface="Times New Roman" pitchFamily="18" charset="0"/>
              </a:rPr>
              <a:t> </a:t>
            </a:r>
            <a:r>
              <a:rPr lang="ru-RU" dirty="0"/>
              <a:t/>
            </a:r>
            <a:br>
              <a:rPr lang="ru-RU" dirty="0"/>
            </a:br>
            <a:endParaRPr lang="ru-RU" dirty="0"/>
          </a:p>
        </p:txBody>
      </p:sp>
      <p:sp>
        <p:nvSpPr>
          <p:cNvPr id="23555" name="Содержимое 2"/>
          <p:cNvSpPr>
            <a:spLocks noGrp="1"/>
          </p:cNvSpPr>
          <p:nvPr>
            <p:ph idx="1"/>
          </p:nvPr>
        </p:nvSpPr>
        <p:spPr>
          <a:xfrm>
            <a:off x="442913" y="1241425"/>
            <a:ext cx="8229600" cy="4840288"/>
          </a:xfrm>
        </p:spPr>
        <p:txBody>
          <a:bodyPr/>
          <a:lstStyle/>
          <a:p>
            <a:endParaRPr lang="ro-RO" i="1" smtClean="0">
              <a:latin typeface="Times New Roman" pitchFamily="18" charset="0"/>
              <a:cs typeface="Times New Roman" pitchFamily="18" charset="0"/>
            </a:endParaRPr>
          </a:p>
          <a:p>
            <a:endParaRPr lang="ru-RU" smtClean="0"/>
          </a:p>
          <a:p>
            <a:pPr>
              <a:buFont typeface="Arial" charset="0"/>
              <a:buNone/>
            </a:pPr>
            <a:r>
              <a:rPr lang="en-US" smtClean="0"/>
              <a:t>	</a:t>
            </a:r>
            <a:endParaRPr lang="ru-RU" smtClean="0"/>
          </a:p>
        </p:txBody>
      </p:sp>
      <p:pic>
        <p:nvPicPr>
          <p:cNvPr id="23556" name="Picture 3"/>
          <p:cNvPicPr>
            <a:picLocks noChangeAspect="1" noChangeArrowheads="1"/>
          </p:cNvPicPr>
          <p:nvPr/>
        </p:nvPicPr>
        <p:blipFill>
          <a:blip r:embed="rId3"/>
          <a:srcRect/>
          <a:stretch>
            <a:fillRect/>
          </a:stretch>
        </p:blipFill>
        <p:spPr bwMode="auto">
          <a:xfrm>
            <a:off x="107950" y="128588"/>
            <a:ext cx="935038" cy="944562"/>
          </a:xfrm>
          <a:prstGeom prst="rect">
            <a:avLst/>
          </a:prstGeom>
          <a:noFill/>
          <a:ln w="9525">
            <a:noFill/>
            <a:miter lim="800000"/>
            <a:headEnd/>
            <a:tailEnd/>
          </a:ln>
        </p:spPr>
      </p:pic>
      <p:sp>
        <p:nvSpPr>
          <p:cNvPr id="7" name="Содержимое 2"/>
          <p:cNvSpPr txBox="1">
            <a:spLocks/>
          </p:cNvSpPr>
          <p:nvPr/>
        </p:nvSpPr>
        <p:spPr>
          <a:xfrm>
            <a:off x="457200" y="1835150"/>
            <a:ext cx="8229600" cy="5308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en-US" sz="2800" dirty="0" err="1" smtClean="0">
                <a:latin typeface="Times New Roman" panose="02020603050405020304" pitchFamily="18" charset="0"/>
                <a:cs typeface="Times New Roman" panose="02020603050405020304" pitchFamily="18" charset="0"/>
              </a:rPr>
              <a:t>Principalele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func</a:t>
            </a:r>
            <a:r>
              <a:rPr lang="ro-RO" sz="2800" dirty="0" err="1" smtClean="0">
                <a:latin typeface="Times New Roman" panose="02020603050405020304" pitchFamily="18" charset="0"/>
                <a:cs typeface="Times New Roman" panose="02020603050405020304" pitchFamily="18" charset="0"/>
              </a:rPr>
              <a:t>ţ</a:t>
            </a:r>
            <a:r>
              <a:rPr lang="en-US" sz="2800" dirty="0" smtClean="0">
                <a:latin typeface="Times New Roman" panose="02020603050405020304" pitchFamily="18" charset="0"/>
                <a:cs typeface="Times New Roman" panose="02020603050405020304" pitchFamily="18" charset="0"/>
              </a:rPr>
              <a:t>ii, </a:t>
            </a:r>
            <a:r>
              <a:rPr lang="en-US" sz="2800" dirty="0" err="1" smtClean="0">
                <a:latin typeface="Times New Roman" panose="02020603050405020304" pitchFamily="18" charset="0"/>
                <a:cs typeface="Times New Roman" panose="02020603050405020304" pitchFamily="18" charset="0"/>
              </a:rPr>
              <a:t>executate</a:t>
            </a:r>
            <a:r>
              <a:rPr lang="en-US" sz="2800" dirty="0" smtClean="0">
                <a:latin typeface="Times New Roman" panose="02020603050405020304" pitchFamily="18" charset="0"/>
                <a:cs typeface="Times New Roman" panose="02020603050405020304" pitchFamily="18" charset="0"/>
              </a:rPr>
              <a:t> de </a:t>
            </a:r>
            <a:r>
              <a:rPr lang="ro-RO" sz="2800" dirty="0" smtClean="0">
                <a:latin typeface="Times New Roman" panose="02020603050405020304" pitchFamily="18" charset="0"/>
                <a:cs typeface="Times New Roman" panose="02020603050405020304" pitchFamily="18" charset="0"/>
              </a:rPr>
              <a:t>către </a:t>
            </a:r>
            <a:r>
              <a:rPr lang="en-US" sz="2800" dirty="0" err="1" smtClean="0">
                <a:latin typeface="Times New Roman" panose="02020603050405020304" pitchFamily="18" charset="0"/>
                <a:cs typeface="Times New Roman" panose="02020603050405020304" pitchFamily="18" charset="0"/>
              </a:rPr>
              <a:t>Asocia</a:t>
            </a:r>
            <a:r>
              <a:rPr lang="ro-RO" sz="2800" dirty="0" err="1" smtClean="0">
                <a:latin typeface="Times New Roman" panose="02020603050405020304" pitchFamily="18" charset="0"/>
                <a:cs typeface="Times New Roman" panose="02020603050405020304" pitchFamily="18" charset="0"/>
              </a:rPr>
              <a:t>ţ</a:t>
            </a:r>
            <a:r>
              <a:rPr lang="en-US" sz="2800" dirty="0" err="1" smtClean="0">
                <a:latin typeface="Times New Roman" panose="02020603050405020304" pitchFamily="18" charset="0"/>
                <a:cs typeface="Times New Roman" panose="02020603050405020304" pitchFamily="18" charset="0"/>
              </a:rPr>
              <a:t>ie</a:t>
            </a:r>
            <a:r>
              <a:rPr lang="en-US" sz="2800" dirty="0" smtClean="0">
                <a:latin typeface="Times New Roman" panose="02020603050405020304" pitchFamily="18" charset="0"/>
                <a:cs typeface="Times New Roman" panose="02020603050405020304" pitchFamily="18" charset="0"/>
              </a:rPr>
              <a:t> </a:t>
            </a:r>
            <a:r>
              <a:rPr lang="ro-RO" sz="2800" dirty="0" smtClean="0">
                <a:latin typeface="Times New Roman" panose="02020603050405020304" pitchFamily="18" charset="0"/>
                <a:cs typeface="Times New Roman" panose="02020603050405020304" pitchFamily="18" charset="0"/>
              </a:rPr>
              <a:t>sunt</a:t>
            </a:r>
            <a:r>
              <a:rPr lang="en-US" sz="2800" dirty="0" smtClean="0">
                <a:latin typeface="Times New Roman" panose="02020603050405020304" pitchFamily="18" charset="0"/>
                <a:cs typeface="Times New Roman" panose="02020603050405020304" pitchFamily="18" charset="0"/>
              </a:rPr>
              <a:t>: </a:t>
            </a:r>
            <a:endParaRPr lang="ro-RO" sz="2800" dirty="0" smtClean="0">
              <a:latin typeface="Times New Roman" panose="02020603050405020304" pitchFamily="18" charset="0"/>
              <a:cs typeface="Times New Roman" panose="02020603050405020304" pitchFamily="18" charset="0"/>
            </a:endParaRPr>
          </a:p>
          <a:p>
            <a:pPr marL="0" indent="0" algn="just" fontAlgn="auto">
              <a:spcAft>
                <a:spcPts val="0"/>
              </a:spcAft>
              <a:buFont typeface="Arial" pitchFamily="34" charset="0"/>
              <a:buNone/>
              <a:defRPr/>
            </a:pPr>
            <a:r>
              <a:rPr lang="x-none" sz="1800" b="1" dirty="0" smtClean="0">
                <a:latin typeface="Times New Roman" panose="02020603050405020304" pitchFamily="18" charset="0"/>
                <a:cs typeface="Times New Roman" panose="02020603050405020304" pitchFamily="18" charset="0"/>
              </a:rPr>
              <a:t>	A</a:t>
            </a:r>
            <a:r>
              <a:rPr lang="en-US" sz="1800" b="1" dirty="0" err="1" smtClean="0">
                <a:latin typeface="Times New Roman" panose="02020603050405020304" pitchFamily="18" charset="0"/>
                <a:cs typeface="Times New Roman" panose="02020603050405020304" pitchFamily="18" charset="0"/>
              </a:rPr>
              <a:t>cordarea</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asistentei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metodice</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si</a:t>
            </a:r>
            <a:r>
              <a:rPr lang="en-US" sz="1800" b="1" dirty="0" smtClean="0">
                <a:latin typeface="Times New Roman" panose="02020603050405020304" pitchFamily="18" charset="0"/>
                <a:cs typeface="Times New Roman" panose="02020603050405020304" pitchFamily="18" charset="0"/>
              </a:rPr>
              <a:t> practice </a:t>
            </a:r>
            <a:r>
              <a:rPr lang="en-US" sz="1800" b="1" dirty="0" err="1" smtClean="0">
                <a:latin typeface="Times New Roman" panose="02020603050405020304" pitchFamily="18" charset="0"/>
                <a:cs typeface="Times New Roman" panose="02020603050405020304" pitchFamily="18" charset="0"/>
              </a:rPr>
              <a:t>membrilor</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Asocia</a:t>
            </a:r>
            <a:r>
              <a:rPr lang="ro-RO" sz="1800" b="1" dirty="0" err="1" smtClean="0">
                <a:latin typeface="Times New Roman" panose="02020603050405020304" pitchFamily="18" charset="0"/>
                <a:cs typeface="Times New Roman" panose="02020603050405020304" pitchFamily="18" charset="0"/>
              </a:rPr>
              <a:t>ţ</a:t>
            </a:r>
            <a:r>
              <a:rPr lang="en-US" sz="1800" b="1" dirty="0" err="1" smtClean="0">
                <a:latin typeface="Times New Roman" panose="02020603050405020304" pitchFamily="18" charset="0"/>
                <a:cs typeface="Times New Roman" panose="02020603050405020304" pitchFamily="18" charset="0"/>
              </a:rPr>
              <a:t>iei</a:t>
            </a:r>
            <a:r>
              <a:rPr lang="en-US" sz="1800" b="1" dirty="0" smtClean="0">
                <a:latin typeface="Times New Roman" panose="02020603050405020304" pitchFamily="18" charset="0"/>
                <a:cs typeface="Times New Roman" panose="02020603050405020304" pitchFamily="18" charset="0"/>
              </a:rPr>
              <a:t> </a:t>
            </a:r>
            <a:r>
              <a:rPr lang="ro-RO" sz="1800" b="1" dirty="0" smtClean="0">
                <a:latin typeface="Times New Roman" panose="02020603050405020304" pitchFamily="18" charset="0"/>
                <a:cs typeface="Times New Roman" panose="02020603050405020304" pitchFamily="18" charset="0"/>
              </a:rPr>
              <a:t>pe diferite chestiuni ce vizează activitatea acestora;</a:t>
            </a:r>
          </a:p>
          <a:p>
            <a:pPr marL="0" indent="0" algn="just" fontAlgn="auto">
              <a:spcAft>
                <a:spcPts val="0"/>
              </a:spcAft>
              <a:buFont typeface="Arial" pitchFamily="34" charset="0"/>
              <a:buNone/>
              <a:defRPr/>
            </a:pPr>
            <a:r>
              <a:rPr lang="x-none" sz="1800" b="1" dirty="0" smtClean="0">
                <a:latin typeface="Times New Roman" panose="02020603050405020304" pitchFamily="18" charset="0"/>
                <a:cs typeface="Times New Roman" panose="02020603050405020304" pitchFamily="18" charset="0"/>
              </a:rPr>
              <a:t>	A</a:t>
            </a:r>
            <a:r>
              <a:rPr lang="en-US" sz="1800" b="1" dirty="0" err="1" smtClean="0">
                <a:latin typeface="Times New Roman" panose="02020603050405020304" pitchFamily="18" charset="0"/>
                <a:cs typeface="Times New Roman" panose="02020603050405020304" pitchFamily="18" charset="0"/>
              </a:rPr>
              <a:t>cordarea</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asisten</a:t>
            </a:r>
            <a:r>
              <a:rPr lang="ro-RO" sz="1800" b="1" dirty="0" err="1" smtClean="0">
                <a:latin typeface="Times New Roman" panose="02020603050405020304" pitchFamily="18" charset="0"/>
                <a:cs typeface="Times New Roman" panose="02020603050405020304" pitchFamily="18" charset="0"/>
              </a:rPr>
              <a:t>ţ</a:t>
            </a:r>
            <a:r>
              <a:rPr lang="en-US" sz="1800" b="1" dirty="0" err="1" smtClean="0">
                <a:latin typeface="Times New Roman" panose="02020603050405020304" pitchFamily="18" charset="0"/>
                <a:cs typeface="Times New Roman" panose="02020603050405020304" pitchFamily="18" charset="0"/>
              </a:rPr>
              <a:t>ei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juridice</a:t>
            </a:r>
            <a:r>
              <a:rPr lang="en-US" sz="1800" b="1" dirty="0" smtClean="0">
                <a:latin typeface="Times New Roman" panose="02020603050405020304" pitchFamily="18" charset="0"/>
                <a:cs typeface="Times New Roman" panose="02020603050405020304" pitchFamily="18" charset="0"/>
              </a:rPr>
              <a:t> </a:t>
            </a:r>
            <a:r>
              <a:rPr lang="ro-RO" sz="1800" b="1" dirty="0" smtClean="0">
                <a:latin typeface="Times New Roman" panose="02020603050405020304" pitchFamily="18" charset="0"/>
                <a:cs typeface="Times New Roman" panose="02020603050405020304" pitchFamily="18" charset="0"/>
              </a:rPr>
              <a:t>î</a:t>
            </a:r>
            <a:r>
              <a:rPr lang="en-US" sz="1800" b="1" dirty="0" smtClean="0">
                <a:latin typeface="Times New Roman" panose="02020603050405020304" pitchFamily="18" charset="0"/>
                <a:cs typeface="Times New Roman" panose="02020603050405020304" pitchFamily="18" charset="0"/>
              </a:rPr>
              <a:t>n </a:t>
            </a:r>
            <a:r>
              <a:rPr lang="ro-RO" sz="1800" b="1" dirty="0" smtClean="0">
                <a:latin typeface="Times New Roman" panose="02020603050405020304" pitchFamily="18" charset="0"/>
                <a:cs typeface="Times New Roman" panose="02020603050405020304" pitchFamily="18" charset="0"/>
              </a:rPr>
              <a:t>pregătirea</a:t>
            </a:r>
            <a:r>
              <a:rPr lang="en-US" sz="1800" b="1" dirty="0" smtClean="0">
                <a:latin typeface="Times New Roman" panose="02020603050405020304" pitchFamily="18" charset="0"/>
                <a:cs typeface="Times New Roman" panose="02020603050405020304" pitchFamily="18" charset="0"/>
              </a:rPr>
              <a:t> ac</a:t>
            </a:r>
            <a:r>
              <a:rPr lang="ro-RO" sz="1800" b="1" dirty="0" err="1" smtClean="0">
                <a:latin typeface="Times New Roman" panose="02020603050405020304" pitchFamily="18" charset="0"/>
                <a:cs typeface="Times New Roman" panose="02020603050405020304" pitchFamily="18" charset="0"/>
              </a:rPr>
              <a:t>ţ</a:t>
            </a:r>
            <a:r>
              <a:rPr lang="en-US" sz="1800" b="1" dirty="0" err="1" smtClean="0">
                <a:latin typeface="Times New Roman" panose="02020603050405020304" pitchFamily="18" charset="0"/>
                <a:cs typeface="Times New Roman" panose="02020603050405020304" pitchFamily="18" charset="0"/>
              </a:rPr>
              <a:t>iunilor</a:t>
            </a:r>
            <a:r>
              <a:rPr lang="en-US" sz="1800" b="1" dirty="0" smtClean="0">
                <a:latin typeface="Times New Roman" panose="02020603050405020304" pitchFamily="18" charset="0"/>
                <a:cs typeface="Times New Roman" panose="02020603050405020304" pitchFamily="18" charset="0"/>
              </a:rPr>
              <a:t> </a:t>
            </a:r>
            <a:r>
              <a:rPr lang="ro-RO" sz="1800" b="1" dirty="0" smtClean="0">
                <a:latin typeface="Times New Roman" panose="02020603050405020304" pitchFamily="18" charset="0"/>
                <a:cs typeface="Times New Roman" panose="02020603050405020304" pitchFamily="18" charset="0"/>
              </a:rPr>
              <a:t>î</a:t>
            </a:r>
            <a:r>
              <a:rPr lang="en-US" sz="1800" b="1" dirty="0" smtClean="0">
                <a:latin typeface="Times New Roman" panose="02020603050405020304" pitchFamily="18" charset="0"/>
                <a:cs typeface="Times New Roman" panose="02020603050405020304" pitchFamily="18" charset="0"/>
              </a:rPr>
              <a:t>n </a:t>
            </a:r>
            <a:r>
              <a:rPr lang="en-US" sz="1800" b="1" dirty="0" err="1" smtClean="0">
                <a:latin typeface="Times New Roman" panose="02020603050405020304" pitchFamily="18" charset="0"/>
                <a:cs typeface="Times New Roman" panose="02020603050405020304" pitchFamily="18" charset="0"/>
              </a:rPr>
              <a:t>judecat</a:t>
            </a:r>
            <a:r>
              <a:rPr lang="ro-RO" sz="1800" b="1" dirty="0" smtClean="0">
                <a:latin typeface="Times New Roman" panose="02020603050405020304" pitchFamily="18" charset="0"/>
                <a:cs typeface="Times New Roman" panose="02020603050405020304" pitchFamily="18" charset="0"/>
              </a:rPr>
              <a:t>ă, </a:t>
            </a:r>
            <a:r>
              <a:rPr lang="ro-RO" sz="1800" b="1" dirty="0" err="1" smtClean="0">
                <a:latin typeface="Times New Roman" panose="02020603050405020304" pitchFamily="18" charset="0"/>
                <a:cs typeface="Times New Roman" panose="02020603050405020304" pitchFamily="18" charset="0"/>
              </a:rPr>
              <a:t>soluţionarea</a:t>
            </a:r>
            <a:r>
              <a:rPr lang="ro-RO" sz="1800" b="1" dirty="0" smtClean="0">
                <a:latin typeface="Times New Roman" panose="02020603050405020304" pitchFamily="18" charset="0"/>
                <a:cs typeface="Times New Roman" panose="02020603050405020304" pitchFamily="18" charset="0"/>
              </a:rPr>
              <a:t> diferitor  </a:t>
            </a:r>
            <a:r>
              <a:rPr lang="en-US" sz="1800" b="1" dirty="0" err="1" smtClean="0">
                <a:latin typeface="Times New Roman" panose="02020603050405020304" pitchFamily="18" charset="0"/>
                <a:cs typeface="Times New Roman" panose="02020603050405020304" pitchFamily="18" charset="0"/>
              </a:rPr>
              <a:t>litigii</a:t>
            </a:r>
            <a:r>
              <a:rPr lang="en-US" sz="1800" b="1" dirty="0" smtClean="0">
                <a:latin typeface="Times New Roman" panose="02020603050405020304" pitchFamily="18" charset="0"/>
                <a:cs typeface="Times New Roman" panose="02020603050405020304" pitchFamily="18" charset="0"/>
              </a:rPr>
              <a:t> </a:t>
            </a:r>
            <a:r>
              <a:rPr lang="ro-RO" sz="1800" b="1" dirty="0" smtClean="0">
                <a:latin typeface="Times New Roman" panose="02020603050405020304" pitchFamily="18" charset="0"/>
                <a:cs typeface="Times New Roman" panose="02020603050405020304" pitchFamily="18" charset="0"/>
              </a:rPr>
              <a:t>apărute în activitatea lor, altor chestiuni de ordin judiciar</a:t>
            </a:r>
            <a:r>
              <a:rPr lang="en-US" sz="1800" b="1" dirty="0" smtClean="0">
                <a:latin typeface="Times New Roman" panose="02020603050405020304" pitchFamily="18" charset="0"/>
                <a:cs typeface="Times New Roman" panose="02020603050405020304" pitchFamily="18" charset="0"/>
              </a:rPr>
              <a:t>; </a:t>
            </a:r>
          </a:p>
          <a:p>
            <a:pPr marL="0" indent="0" algn="just" fontAlgn="auto">
              <a:spcAft>
                <a:spcPts val="0"/>
              </a:spcAft>
              <a:buFont typeface="Arial" pitchFamily="34" charset="0"/>
              <a:buNone/>
              <a:defRPr/>
            </a:pPr>
            <a:r>
              <a:rPr lang="x-none" sz="1800" b="1" dirty="0" smtClean="0">
                <a:latin typeface="Times New Roman" panose="02020603050405020304" pitchFamily="18" charset="0"/>
                <a:cs typeface="Times New Roman" panose="02020603050405020304" pitchFamily="18" charset="0"/>
              </a:rPr>
              <a:t>	A</a:t>
            </a:r>
            <a:r>
              <a:rPr lang="en-US" sz="1800" b="1" dirty="0" err="1" smtClean="0">
                <a:latin typeface="Times New Roman" panose="02020603050405020304" pitchFamily="18" charset="0"/>
                <a:cs typeface="Times New Roman" panose="02020603050405020304" pitchFamily="18" charset="0"/>
              </a:rPr>
              <a:t>cordare</a:t>
            </a:r>
            <a:r>
              <a:rPr lang="ro-RO" sz="1800" b="1" dirty="0" smtClean="0">
                <a:latin typeface="Times New Roman" panose="02020603050405020304" pitchFamily="18" charset="0"/>
                <a:cs typeface="Times New Roman" panose="02020603050405020304" pitchFamily="18" charset="0"/>
              </a:rPr>
              <a:t>a</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asisten</a:t>
            </a:r>
            <a:r>
              <a:rPr lang="ro-RO" sz="1800" b="1" dirty="0" err="1" smtClean="0">
                <a:latin typeface="Times New Roman" panose="02020603050405020304" pitchFamily="18" charset="0"/>
                <a:cs typeface="Times New Roman" panose="02020603050405020304" pitchFamily="18" charset="0"/>
              </a:rPr>
              <a:t>ţei</a:t>
            </a:r>
            <a:r>
              <a:rPr lang="en-US" sz="1800" b="1" dirty="0" smtClean="0">
                <a:latin typeface="Times New Roman" panose="02020603050405020304" pitchFamily="18" charset="0"/>
                <a:cs typeface="Times New Roman" panose="02020603050405020304" pitchFamily="18" charset="0"/>
              </a:rPr>
              <a:t> </a:t>
            </a:r>
            <a:r>
              <a:rPr lang="ro-RO" sz="1800" b="1" dirty="0" smtClean="0">
                <a:latin typeface="Times New Roman" panose="02020603050405020304" pitchFamily="18" charset="0"/>
                <a:cs typeface="Times New Roman" panose="02020603050405020304" pitchFamily="18" charset="0"/>
              </a:rPr>
              <a:t>î</a:t>
            </a:r>
            <a:r>
              <a:rPr lang="en-US" sz="1800" b="1" dirty="0" smtClean="0">
                <a:latin typeface="Times New Roman" panose="02020603050405020304" pitchFamily="18" charset="0"/>
                <a:cs typeface="Times New Roman" panose="02020603050405020304" pitchFamily="18" charset="0"/>
              </a:rPr>
              <a:t>n</a:t>
            </a:r>
            <a:r>
              <a:rPr lang="ro-RO" sz="1800" b="1" dirty="0" err="1" smtClean="0">
                <a:latin typeface="Times New Roman" panose="02020603050405020304" pitchFamily="18" charset="0"/>
                <a:cs typeface="Times New Roman" panose="02020603050405020304" pitchFamily="18" charset="0"/>
              </a:rPr>
              <a:t>tru</a:t>
            </a:r>
            <a:r>
              <a:rPr lang="en-US" sz="1800" b="1" dirty="0" smtClean="0">
                <a:latin typeface="Times New Roman" panose="02020603050405020304" pitchFamily="18" charset="0"/>
                <a:cs typeface="Times New Roman" panose="02020603050405020304" pitchFamily="18" charset="0"/>
              </a:rPr>
              <a:t> </a:t>
            </a:r>
            <a:r>
              <a:rPr lang="ro-RO" sz="1800" b="1" dirty="0" err="1" smtClean="0">
                <a:latin typeface="Times New Roman" panose="02020603050405020304" pitchFamily="18" charset="0"/>
                <a:cs typeface="Times New Roman" panose="02020603050405020304" pitchFamily="18" charset="0"/>
              </a:rPr>
              <a:t>îmbunătăţirea</a:t>
            </a:r>
            <a:r>
              <a:rPr lang="ro-RO" sz="1800" b="1"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management</a:t>
            </a:r>
            <a:r>
              <a:rPr lang="ro-RO" sz="1800" b="1" dirty="0" smtClean="0">
                <a:latin typeface="Times New Roman" panose="02020603050405020304" pitchFamily="18" charset="0"/>
                <a:cs typeface="Times New Roman" panose="02020603050405020304" pitchFamily="18" charset="0"/>
              </a:rPr>
              <a:t>ului întreprinderilor, </a:t>
            </a:r>
            <a:r>
              <a:rPr lang="en-US" sz="1800" b="1" dirty="0" err="1" smtClean="0">
                <a:latin typeface="Times New Roman" panose="02020603050405020304" pitchFamily="18" charset="0"/>
                <a:cs typeface="Times New Roman" panose="02020603050405020304" pitchFamily="18" charset="0"/>
              </a:rPr>
              <a:t>reorganiz</a:t>
            </a:r>
            <a:r>
              <a:rPr lang="ro-RO" sz="1800" b="1" dirty="0" smtClean="0">
                <a:latin typeface="Times New Roman" panose="02020603050405020304" pitchFamily="18" charset="0"/>
                <a:cs typeface="Times New Roman" panose="02020603050405020304" pitchFamily="18" charset="0"/>
              </a:rPr>
              <a:t>ă</a:t>
            </a:r>
            <a:r>
              <a:rPr lang="en-US" sz="1800" b="1" dirty="0" err="1" smtClean="0">
                <a:latin typeface="Times New Roman" panose="02020603050405020304" pitchFamily="18" charset="0"/>
                <a:cs typeface="Times New Roman" panose="02020603050405020304" pitchFamily="18" charset="0"/>
              </a:rPr>
              <a:t>rii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acestora</a:t>
            </a:r>
            <a:r>
              <a:rPr lang="en-US" sz="1800" b="1" dirty="0" smtClean="0">
                <a:latin typeface="Times New Roman" panose="02020603050405020304" pitchFamily="18" charset="0"/>
                <a:cs typeface="Times New Roman" panose="02020603050405020304" pitchFamily="18" charset="0"/>
              </a:rPr>
              <a:t> </a:t>
            </a:r>
            <a:r>
              <a:rPr lang="ro-RO" sz="1800" b="1" dirty="0" smtClean="0">
                <a:latin typeface="Times New Roman" panose="02020603050405020304" pitchFamily="18" charset="0"/>
                <a:cs typeface="Times New Roman" panose="02020603050405020304" pitchFamily="18" charset="0"/>
              </a:rPr>
              <a:t>î</a:t>
            </a:r>
            <a:r>
              <a:rPr lang="en-US" sz="1800" b="1" dirty="0" smtClean="0">
                <a:latin typeface="Times New Roman" panose="02020603050405020304" pitchFamily="18" charset="0"/>
                <a:cs typeface="Times New Roman" panose="02020603050405020304" pitchFamily="18" charset="0"/>
              </a:rPr>
              <a:t>n </a:t>
            </a:r>
            <a:r>
              <a:rPr lang="en-US" sz="1800" b="1" dirty="0" err="1" smtClean="0">
                <a:latin typeface="Times New Roman" panose="02020603050405020304" pitchFamily="18" charset="0"/>
                <a:cs typeface="Times New Roman" panose="02020603050405020304" pitchFamily="18" charset="0"/>
              </a:rPr>
              <a:t>societa</a:t>
            </a:r>
            <a:r>
              <a:rPr lang="ro-RO" sz="1800" b="1" dirty="0" err="1" smtClean="0">
                <a:latin typeface="Times New Roman" panose="02020603050405020304" pitchFamily="18" charset="0"/>
                <a:cs typeface="Times New Roman" panose="02020603050405020304" pitchFamily="18" charset="0"/>
              </a:rPr>
              <a:t>ţ</a:t>
            </a:r>
            <a:r>
              <a:rPr lang="en-US" sz="1800" b="1" dirty="0" err="1" smtClean="0">
                <a:latin typeface="Times New Roman" panose="02020603050405020304" pitchFamily="18" charset="0"/>
                <a:cs typeface="Times New Roman" panose="02020603050405020304" pitchFamily="18" charset="0"/>
              </a:rPr>
              <a:t>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pe</a:t>
            </a:r>
            <a:r>
              <a:rPr lang="en-US" sz="1800" b="1" dirty="0" smtClean="0">
                <a:latin typeface="Times New Roman" panose="02020603050405020304" pitchFamily="18" charset="0"/>
                <a:cs typeface="Times New Roman" panose="02020603050405020304" pitchFamily="18" charset="0"/>
              </a:rPr>
              <a:t> ac</a:t>
            </a:r>
            <a:r>
              <a:rPr lang="ro-RO" sz="1800" b="1" dirty="0" err="1" smtClean="0">
                <a:latin typeface="Times New Roman" panose="02020603050405020304" pitchFamily="18" charset="0"/>
                <a:cs typeface="Times New Roman" panose="02020603050405020304" pitchFamily="18" charset="0"/>
              </a:rPr>
              <a:t>ţ</a:t>
            </a:r>
            <a:r>
              <a:rPr lang="en-US" sz="1800" b="1" dirty="0" err="1" smtClean="0">
                <a:latin typeface="Times New Roman" panose="02020603050405020304" pitchFamily="18" charset="0"/>
                <a:cs typeface="Times New Roman" panose="02020603050405020304" pitchFamily="18" charset="0"/>
              </a:rPr>
              <a:t>iuni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alte</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structuri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organizatorice</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asigurarea</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activit</a:t>
            </a:r>
            <a:r>
              <a:rPr lang="ro-RO" sz="1800" b="1" dirty="0" err="1" smtClean="0">
                <a:latin typeface="Times New Roman" panose="02020603050405020304" pitchFamily="18" charset="0"/>
                <a:cs typeface="Times New Roman" panose="02020603050405020304" pitchFamily="18" charset="0"/>
              </a:rPr>
              <a:t>ăţ</a:t>
            </a:r>
            <a:r>
              <a:rPr lang="en-US" sz="1800" b="1" dirty="0" smtClean="0">
                <a:latin typeface="Times New Roman" panose="02020603050405020304" pitchFamily="18" charset="0"/>
                <a:cs typeface="Times New Roman" panose="02020603050405020304" pitchFamily="18" charset="0"/>
              </a:rPr>
              <a:t>ii </a:t>
            </a:r>
            <a:r>
              <a:rPr lang="en-US" sz="1800" b="1" dirty="0" err="1" smtClean="0">
                <a:latin typeface="Times New Roman" panose="02020603050405020304" pitchFamily="18" charset="0"/>
                <a:cs typeface="Times New Roman" panose="02020603050405020304" pitchFamily="18" charset="0"/>
              </a:rPr>
              <a:t>eficiente</a:t>
            </a:r>
            <a:r>
              <a:rPr lang="en-US" sz="1800" b="1" dirty="0" smtClean="0">
                <a:latin typeface="Times New Roman" panose="02020603050405020304" pitchFamily="18" charset="0"/>
                <a:cs typeface="Times New Roman" panose="02020603050405020304" pitchFamily="18" charset="0"/>
              </a:rPr>
              <a:t> a </a:t>
            </a:r>
            <a:r>
              <a:rPr lang="en-US" sz="1800" b="1" dirty="0" err="1" smtClean="0">
                <a:latin typeface="Times New Roman" panose="02020603050405020304" pitchFamily="18" charset="0"/>
                <a:cs typeface="Times New Roman" panose="02020603050405020304" pitchFamily="18" charset="0"/>
              </a:rPr>
              <a:t>acestora</a:t>
            </a:r>
            <a:r>
              <a:rPr lang="en-US" sz="1800" b="1" dirty="0" smtClean="0">
                <a:latin typeface="Times New Roman" panose="02020603050405020304" pitchFamily="18" charset="0"/>
                <a:cs typeface="Times New Roman" panose="02020603050405020304" pitchFamily="18" charset="0"/>
              </a:rPr>
              <a:t> </a:t>
            </a:r>
            <a:r>
              <a:rPr lang="ro-RO" sz="1800" b="1" dirty="0" smtClean="0">
                <a:latin typeface="Times New Roman" panose="02020603050405020304" pitchFamily="18" charset="0"/>
                <a:cs typeface="Times New Roman" panose="02020603050405020304" pitchFamily="18" charset="0"/>
              </a:rPr>
              <a:t>î</a:t>
            </a:r>
            <a:r>
              <a:rPr lang="en-US" sz="1800" b="1" dirty="0" smtClean="0">
                <a:latin typeface="Times New Roman" panose="02020603050405020304" pitchFamily="18" charset="0"/>
                <a:cs typeface="Times New Roman" panose="02020603050405020304" pitchFamily="18" charset="0"/>
              </a:rPr>
              <a:t>n </a:t>
            </a:r>
            <a:r>
              <a:rPr lang="en-US" sz="1800" b="1" dirty="0" err="1" smtClean="0">
                <a:latin typeface="Times New Roman" panose="02020603050405020304" pitchFamily="18" charset="0"/>
                <a:cs typeface="Times New Roman" panose="02020603050405020304" pitchFamily="18" charset="0"/>
              </a:rPr>
              <a:t>conditiile</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relatiilor</a:t>
            </a:r>
            <a:r>
              <a:rPr lang="en-US" sz="1800" b="1" dirty="0" smtClean="0">
                <a:latin typeface="Times New Roman" panose="02020603050405020304" pitchFamily="18" charset="0"/>
                <a:cs typeface="Times New Roman" panose="02020603050405020304" pitchFamily="18" charset="0"/>
              </a:rPr>
              <a:t> de </a:t>
            </a:r>
            <a:r>
              <a:rPr lang="en-US" sz="1800" b="1" dirty="0" err="1" smtClean="0">
                <a:latin typeface="Times New Roman" panose="02020603050405020304" pitchFamily="18" charset="0"/>
                <a:cs typeface="Times New Roman" panose="02020603050405020304" pitchFamily="18" charset="0"/>
              </a:rPr>
              <a:t>piata</a:t>
            </a:r>
            <a:r>
              <a:rPr lang="en-US" sz="1800" b="1" dirty="0" smtClean="0">
                <a:latin typeface="Times New Roman" panose="02020603050405020304" pitchFamily="18" charset="0"/>
                <a:cs typeface="Times New Roman" panose="02020603050405020304" pitchFamily="18" charset="0"/>
              </a:rPr>
              <a:t> cu </a:t>
            </a:r>
            <a:r>
              <a:rPr lang="en-US" sz="1800" b="1" dirty="0" err="1" smtClean="0">
                <a:latin typeface="Times New Roman" panose="02020603050405020304" pitchFamily="18" charset="0"/>
                <a:cs typeface="Times New Roman" panose="02020603050405020304" pitchFamily="18" charset="0"/>
              </a:rPr>
              <a:t>consumatorii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si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furnizorii</a:t>
            </a:r>
            <a:r>
              <a:rPr lang="en-US" sz="1800" b="1" dirty="0" smtClean="0">
                <a:latin typeface="Times New Roman" panose="02020603050405020304" pitchFamily="18" charset="0"/>
                <a:cs typeface="Times New Roman" panose="02020603050405020304" pitchFamily="18" charset="0"/>
              </a:rPr>
              <a:t>; </a:t>
            </a:r>
            <a:endParaRPr lang="ro-RO" sz="1800" b="1" dirty="0" smtClean="0">
              <a:latin typeface="Times New Roman" panose="02020603050405020304" pitchFamily="18" charset="0"/>
              <a:cs typeface="Times New Roman" panose="02020603050405020304" pitchFamily="18" charset="0"/>
            </a:endParaRPr>
          </a:p>
          <a:p>
            <a:pPr marL="0" indent="0" algn="just" fontAlgn="auto">
              <a:spcAft>
                <a:spcPts val="0"/>
              </a:spcAft>
              <a:buFont typeface="Arial" pitchFamily="34" charset="0"/>
              <a:buNone/>
              <a:defRPr/>
            </a:pPr>
            <a:r>
              <a:rPr lang="x-none" sz="1800" b="1" dirty="0" smtClean="0">
                <a:latin typeface="Times New Roman" panose="02020603050405020304" pitchFamily="18" charset="0"/>
                <a:cs typeface="Times New Roman" panose="02020603050405020304" pitchFamily="18" charset="0"/>
              </a:rPr>
              <a:t>	E</a:t>
            </a:r>
            <a:r>
              <a:rPr lang="en-US" sz="1800" b="1" dirty="0" err="1" smtClean="0">
                <a:latin typeface="Times New Roman" panose="02020603050405020304" pitchFamily="18" charset="0"/>
                <a:cs typeface="Times New Roman" panose="02020603050405020304" pitchFamily="18" charset="0"/>
              </a:rPr>
              <a:t>xpertiza</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proiectelor</a:t>
            </a:r>
            <a:r>
              <a:rPr lang="en-US" sz="1800" b="1" dirty="0" smtClean="0">
                <a:latin typeface="Times New Roman" panose="02020603050405020304" pitchFamily="18" charset="0"/>
                <a:cs typeface="Times New Roman" panose="02020603050405020304" pitchFamily="18" charset="0"/>
              </a:rPr>
              <a:t> de </a:t>
            </a:r>
            <a:r>
              <a:rPr lang="en-US" sz="1800" b="1" dirty="0" err="1" smtClean="0">
                <a:latin typeface="Times New Roman" panose="02020603050405020304" pitchFamily="18" charset="0"/>
                <a:cs typeface="Times New Roman" panose="02020603050405020304" pitchFamily="18" charset="0"/>
              </a:rPr>
              <a:t>constructie</a:t>
            </a:r>
            <a:r>
              <a:rPr lang="ro-RO" sz="1800" b="1" dirty="0" smtClean="0">
                <a:latin typeface="Times New Roman" panose="02020603050405020304" pitchFamily="18" charset="0"/>
                <a:cs typeface="Times New Roman" panose="02020603050405020304" pitchFamily="18" charset="0"/>
              </a:rPr>
              <a:t>, </a:t>
            </a:r>
            <a:r>
              <a:rPr lang="ro-RO" sz="1800" b="1" dirty="0" err="1" smtClean="0">
                <a:latin typeface="Times New Roman" panose="02020603050405020304" pitchFamily="18" charset="0"/>
                <a:cs typeface="Times New Roman" panose="02020603050405020304" pitchFamily="18" charset="0"/>
              </a:rPr>
              <a:t>reconstrucţie</a:t>
            </a:r>
            <a:r>
              <a:rPr lang="ro-RO" sz="1800" b="1" dirty="0" smtClean="0">
                <a:latin typeface="Times New Roman" panose="02020603050405020304" pitchFamily="18" charset="0"/>
                <a:cs typeface="Times New Roman" panose="02020603050405020304" pitchFamily="18" charset="0"/>
              </a:rPr>
              <a:t> </a:t>
            </a:r>
            <a:r>
              <a:rPr lang="ro-RO" sz="1800" b="1" dirty="0" err="1" smtClean="0">
                <a:latin typeface="Times New Roman" panose="02020603050405020304" pitchFamily="18" charset="0"/>
                <a:cs typeface="Times New Roman" panose="02020603050405020304" pitchFamily="18" charset="0"/>
              </a:rPr>
              <a:t>şi</a:t>
            </a:r>
            <a:r>
              <a:rPr lang="ro-RO" sz="1800" b="1" dirty="0" smtClean="0">
                <a:latin typeface="Times New Roman" panose="02020603050405020304" pitchFamily="18" charset="0"/>
                <a:cs typeface="Times New Roman" panose="02020603050405020304" pitchFamily="18" charset="0"/>
              </a:rPr>
              <a:t> modernizare a obiectelor de alimentare cu apă </a:t>
            </a:r>
            <a:r>
              <a:rPr lang="ro-RO" sz="1800" b="1" dirty="0" err="1" smtClean="0">
                <a:latin typeface="Times New Roman" panose="02020603050405020304" pitchFamily="18" charset="0"/>
                <a:cs typeface="Times New Roman" panose="02020603050405020304" pitchFamily="18" charset="0"/>
              </a:rPr>
              <a:t>şi</a:t>
            </a:r>
            <a:r>
              <a:rPr lang="ro-RO" sz="1800" b="1" dirty="0" smtClean="0">
                <a:latin typeface="Times New Roman" panose="02020603050405020304" pitchFamily="18" charset="0"/>
                <a:cs typeface="Times New Roman" panose="02020603050405020304" pitchFamily="18" charset="0"/>
              </a:rPr>
              <a:t> de canalizare, precum </a:t>
            </a:r>
            <a:r>
              <a:rPr lang="ro-RO" sz="1800" b="1" dirty="0" err="1" smtClean="0">
                <a:latin typeface="Times New Roman" panose="02020603050405020304" pitchFamily="18" charset="0"/>
                <a:cs typeface="Times New Roman" panose="02020603050405020304" pitchFamily="18" charset="0"/>
              </a:rPr>
              <a:t>şi</a:t>
            </a:r>
            <a:r>
              <a:rPr lang="ro-RO" sz="1800" b="1" dirty="0" smtClean="0">
                <a:latin typeface="Times New Roman" panose="02020603050405020304" pitchFamily="18" charset="0"/>
                <a:cs typeface="Times New Roman" panose="02020603050405020304" pitchFamily="18" charset="0"/>
              </a:rPr>
              <a:t> proiectelor de</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colaborare</a:t>
            </a:r>
            <a:r>
              <a:rPr lang="en-US" sz="1800" b="1" dirty="0" smtClean="0">
                <a:latin typeface="Times New Roman" panose="02020603050405020304" pitchFamily="18" charset="0"/>
                <a:cs typeface="Times New Roman" panose="02020603050405020304" pitchFamily="18" charset="0"/>
              </a:rPr>
              <a:t> cu </a:t>
            </a:r>
            <a:r>
              <a:rPr lang="en-US" sz="1800" b="1" dirty="0" err="1" smtClean="0">
                <a:latin typeface="Times New Roman" panose="02020603050405020304" pitchFamily="18" charset="0"/>
                <a:cs typeface="Times New Roman" panose="02020603050405020304" pitchFamily="18" charset="0"/>
              </a:rPr>
              <a:t>firmele</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si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organizatiile</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straine</a:t>
            </a:r>
            <a:r>
              <a:rPr lang="en-US" sz="1800" b="1" dirty="0" smtClean="0">
                <a:latin typeface="Times New Roman" panose="02020603050405020304" pitchFamily="18" charset="0"/>
                <a:cs typeface="Times New Roman" panose="02020603050405020304" pitchFamily="18" charset="0"/>
              </a:rPr>
              <a:t>; </a:t>
            </a:r>
          </a:p>
        </p:txBody>
      </p:sp>
      <p:pic>
        <p:nvPicPr>
          <p:cNvPr id="23558" name="Рисунок 7"/>
          <p:cNvPicPr>
            <a:picLocks noChangeAspect="1"/>
          </p:cNvPicPr>
          <p:nvPr/>
        </p:nvPicPr>
        <p:blipFill>
          <a:blip r:embed="rId4"/>
          <a:srcRect/>
          <a:stretch>
            <a:fillRect/>
          </a:stretch>
        </p:blipFill>
        <p:spPr bwMode="auto">
          <a:xfrm>
            <a:off x="6875463" y="104775"/>
            <a:ext cx="2160587"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685</Words>
  <Application>Microsoft Office PowerPoint</Application>
  <PresentationFormat>On-screen Show (4:3)</PresentationFormat>
  <Paragraphs>125</Paragraphs>
  <Slides>22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Malgun Gothic</vt:lpstr>
      <vt:lpstr>Arial</vt:lpstr>
      <vt:lpstr>Arial Unicode MS</vt:lpstr>
      <vt:lpstr>Calibri</vt:lpstr>
      <vt:lpstr>Cambria</vt:lpstr>
      <vt:lpstr>Gulim</vt:lpstr>
      <vt:lpstr>Times New Roman</vt:lpstr>
      <vt:lpstr>Тема Office</vt:lpstr>
      <vt:lpstr>Microsoft Excel Chart</vt:lpstr>
      <vt:lpstr>ASOCIAŢIA “MOLDOVA  APĂ – CANAL”</vt:lpstr>
      <vt:lpstr>PowerPoint Presentation</vt:lpstr>
      <vt:lpstr>Resursele de apă ale  Republicii Moldova  </vt:lpstr>
      <vt:lpstr>PowerPoint Presentation</vt:lpstr>
      <vt:lpstr> Activitatea de bază a  Asociației ”MOLDOVA APĂ-CANAL”  </vt:lpstr>
      <vt:lpstr> Activitatea de bază a  Asociației ”MOLDOVA APĂ-CANAL”  </vt:lpstr>
      <vt:lpstr> Activitatea de bază a  Asociației ”MOLDOVA APĂ-CANAL”  </vt:lpstr>
      <vt:lpstr> Activitatea de bază a  Asociației ”MOLDOVA APĂ-CANAL”  </vt:lpstr>
      <vt:lpstr> Activitatea de bază a  Asociației ”MOLDOVA APĂ-CANAL”  </vt:lpstr>
      <vt:lpstr> Activitatea de bază a  Asociației ”MOLDOVA APĂ-CANAL”  </vt:lpstr>
      <vt:lpstr> Activitatea de bază a  Asociației ”MOLDOVA APĂ-CANAL”  </vt:lpstr>
      <vt:lpstr> Activitatea de bază a  Asociației ”MOLDOVA APĂ-CANAL”  </vt:lpstr>
      <vt:lpstr> Activitatea de bază a  Asociației ”MOLDOVA APĂ-CANAL”  </vt:lpstr>
      <vt:lpstr>PowerPoint Presentation</vt:lpstr>
      <vt:lpstr>PowerPoint Presentation</vt:lpstr>
      <vt:lpstr>PowerPoint Presentation</vt:lpstr>
      <vt:lpstr>PowerPoint Presentation</vt:lpstr>
      <vt:lpstr> Activitatea de bază a  Asociației ”MOLDOVA APĂ-CANAL”  </vt:lpstr>
      <vt:lpstr> Activitatea de bază a  Asociației ”MOLDOVA APĂ-CANAL”  </vt:lpstr>
      <vt:lpstr> Activitatea de bază a  Asociației ”MOLDOVA APĂ-CANAL”  </vt:lpstr>
      <vt:lpstr> Activitatea de bază a  Asociației ”MOLDOVA APĂ-CANAL”  </vt:lpstr>
      <vt:lpstr>PowerPoint Presentation</vt:lpstr>
    </vt:vector>
  </TitlesOfParts>
  <Company>AMAC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ASOCIAŢIA “MOLDOVA APĂ – CANAL”</dc:title>
  <dc:creator>Stirban_user</dc:creator>
  <cp:lastModifiedBy>Admin</cp:lastModifiedBy>
  <cp:revision>161</cp:revision>
  <dcterms:created xsi:type="dcterms:W3CDTF">2013-04-01T07:28:43Z</dcterms:created>
  <dcterms:modified xsi:type="dcterms:W3CDTF">2017-10-19T12:44:18Z</dcterms:modified>
</cp:coreProperties>
</file>