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71"/>
  </p:notesMasterIdLst>
  <p:handoutMasterIdLst>
    <p:handoutMasterId r:id="rId72"/>
  </p:handoutMasterIdLst>
  <p:sldIdLst>
    <p:sldId id="280" r:id="rId3"/>
    <p:sldId id="330" r:id="rId4"/>
    <p:sldId id="331" r:id="rId5"/>
    <p:sldId id="332" r:id="rId6"/>
    <p:sldId id="333" r:id="rId7"/>
    <p:sldId id="334" r:id="rId8"/>
    <p:sldId id="335" r:id="rId9"/>
    <p:sldId id="336" r:id="rId10"/>
    <p:sldId id="337" r:id="rId11"/>
    <p:sldId id="296" r:id="rId12"/>
    <p:sldId id="338" r:id="rId13"/>
    <p:sldId id="339" r:id="rId14"/>
    <p:sldId id="340" r:id="rId15"/>
    <p:sldId id="341" r:id="rId16"/>
    <p:sldId id="342" r:id="rId17"/>
    <p:sldId id="301" r:id="rId18"/>
    <p:sldId id="329" r:id="rId19"/>
    <p:sldId id="302" r:id="rId20"/>
    <p:sldId id="307" r:id="rId21"/>
    <p:sldId id="317" r:id="rId22"/>
    <p:sldId id="316" r:id="rId23"/>
    <p:sldId id="318" r:id="rId24"/>
    <p:sldId id="303" r:id="rId25"/>
    <p:sldId id="315" r:id="rId26"/>
    <p:sldId id="304" r:id="rId27"/>
    <p:sldId id="308" r:id="rId28"/>
    <p:sldId id="309" r:id="rId29"/>
    <p:sldId id="305" r:id="rId30"/>
    <p:sldId id="310" r:id="rId31"/>
    <p:sldId id="306" r:id="rId32"/>
    <p:sldId id="311" r:id="rId33"/>
    <p:sldId id="312" r:id="rId34"/>
    <p:sldId id="365" r:id="rId35"/>
    <p:sldId id="297" r:id="rId36"/>
    <p:sldId id="319" r:id="rId37"/>
    <p:sldId id="320" r:id="rId38"/>
    <p:sldId id="321" r:id="rId39"/>
    <p:sldId id="313" r:id="rId40"/>
    <p:sldId id="322" r:id="rId41"/>
    <p:sldId id="323" r:id="rId42"/>
    <p:sldId id="314" r:id="rId43"/>
    <p:sldId id="343" r:id="rId44"/>
    <p:sldId id="344" r:id="rId45"/>
    <p:sldId id="345" r:id="rId46"/>
    <p:sldId id="346" r:id="rId47"/>
    <p:sldId id="347" r:id="rId48"/>
    <p:sldId id="348" r:id="rId49"/>
    <p:sldId id="349" r:id="rId50"/>
    <p:sldId id="350" r:id="rId51"/>
    <p:sldId id="351" r:id="rId52"/>
    <p:sldId id="352" r:id="rId53"/>
    <p:sldId id="353" r:id="rId54"/>
    <p:sldId id="298" r:id="rId55"/>
    <p:sldId id="325" r:id="rId56"/>
    <p:sldId id="327" r:id="rId57"/>
    <p:sldId id="354" r:id="rId58"/>
    <p:sldId id="355" r:id="rId59"/>
    <p:sldId id="356" r:id="rId60"/>
    <p:sldId id="357" r:id="rId61"/>
    <p:sldId id="358" r:id="rId62"/>
    <p:sldId id="359" r:id="rId63"/>
    <p:sldId id="360" r:id="rId64"/>
    <p:sldId id="361" r:id="rId65"/>
    <p:sldId id="362" r:id="rId66"/>
    <p:sldId id="363" r:id="rId67"/>
    <p:sldId id="364" r:id="rId68"/>
    <p:sldId id="328" r:id="rId69"/>
    <p:sldId id="299" r:id="rId70"/>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70" d="100"/>
          <a:sy n="70" d="100"/>
        </p:scale>
        <p:origin x="-1356" y="-108"/>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p:txBody>
          <a:bodyPr/>
          <a:lstStyle>
            <a:lvl1pPr>
              <a:defRPr/>
            </a:lvl1pPr>
          </a:lstStyle>
          <a:p>
            <a:pPr>
              <a:defRPr/>
            </a:pPr>
            <a:r>
              <a:rPr lang="de-DE"/>
              <a:t>Ion Salaru</a:t>
            </a:r>
          </a:p>
        </p:txBody>
      </p:sp>
      <p:sp>
        <p:nvSpPr>
          <p:cNvPr id="6" name="Rectangle 17"/>
          <p:cNvSpPr>
            <a:spLocks noGrp="1" noChangeArrowheads="1"/>
          </p:cNvSpPr>
          <p:nvPr>
            <p:ph type="dt" sz="half" idx="14"/>
          </p:nvPr>
        </p:nvSpPr>
        <p:spPr/>
        <p:txBody>
          <a:bodyPr/>
          <a:lstStyle>
            <a:lvl1pPr>
              <a:defRPr/>
            </a:lvl1pPr>
          </a:lstStyle>
          <a:p>
            <a:pPr>
              <a:defRPr/>
            </a:pPr>
            <a:fld id="{895E48AC-FEF1-49E1-B207-67ED53B7F611}" type="datetime1">
              <a:rPr lang="en-GB"/>
              <a:pPr>
                <a:defRPr/>
              </a:pPr>
              <a:t>08/10/2021</a:t>
            </a:fld>
            <a:endParaRPr lang="en-GB" dirty="0"/>
          </a:p>
        </p:txBody>
      </p:sp>
    </p:spTree>
    <p:extLst>
      <p:ext uri="{BB962C8B-B14F-4D97-AF65-F5344CB8AC3E}">
        <p14:creationId xmlns:p14="http://schemas.microsoft.com/office/powerpoint/2010/main" val="34918568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p:txBody>
          <a:bodyPr/>
          <a:lstStyle>
            <a:lvl1pPr>
              <a:defRPr/>
            </a:lvl1pPr>
          </a:lstStyle>
          <a:p>
            <a:pPr>
              <a:defRPr/>
            </a:pPr>
            <a:r>
              <a:rPr lang="de-DE"/>
              <a:t>Ion Salaru</a:t>
            </a:r>
          </a:p>
        </p:txBody>
      </p:sp>
      <p:sp>
        <p:nvSpPr>
          <p:cNvPr id="6" name="Rectangle 17"/>
          <p:cNvSpPr>
            <a:spLocks noGrp="1" noChangeArrowheads="1"/>
          </p:cNvSpPr>
          <p:nvPr>
            <p:ph type="dt" sz="half" idx="14"/>
          </p:nvPr>
        </p:nvSpPr>
        <p:spPr/>
        <p:txBody>
          <a:bodyPr/>
          <a:lstStyle>
            <a:lvl1pPr>
              <a:defRPr/>
            </a:lvl1pPr>
          </a:lstStyle>
          <a:p>
            <a:pPr>
              <a:defRPr/>
            </a:pPr>
            <a:fld id="{A4F5586E-3883-48D3-9B42-C7EDD601B562}" type="datetime1">
              <a:rPr lang="en-GB"/>
              <a:pPr>
                <a:defRPr/>
              </a:pPr>
              <a:t>08/10/2021</a:t>
            </a:fld>
            <a:endParaRPr lang="en-GB" dirty="0"/>
          </a:p>
        </p:txBody>
      </p:sp>
    </p:spTree>
    <p:extLst>
      <p:ext uri="{BB962C8B-B14F-4D97-AF65-F5344CB8AC3E}">
        <p14:creationId xmlns:p14="http://schemas.microsoft.com/office/powerpoint/2010/main" val="23126939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p:txBody>
          <a:bodyPr/>
          <a:lstStyle>
            <a:lvl1pPr>
              <a:defRPr/>
            </a:lvl1pPr>
          </a:lstStyle>
          <a:p>
            <a:pPr>
              <a:defRPr/>
            </a:pPr>
            <a:r>
              <a:rPr lang="de-DE"/>
              <a:t>Ion Salaru</a:t>
            </a:r>
          </a:p>
        </p:txBody>
      </p:sp>
      <p:sp>
        <p:nvSpPr>
          <p:cNvPr id="6" name="Rectangle 17"/>
          <p:cNvSpPr>
            <a:spLocks noGrp="1" noChangeArrowheads="1"/>
          </p:cNvSpPr>
          <p:nvPr>
            <p:ph type="dt" sz="half" idx="14"/>
          </p:nvPr>
        </p:nvSpPr>
        <p:spPr/>
        <p:txBody>
          <a:bodyPr/>
          <a:lstStyle>
            <a:lvl1pPr>
              <a:defRPr/>
            </a:lvl1pPr>
          </a:lstStyle>
          <a:p>
            <a:pPr>
              <a:defRPr/>
            </a:pPr>
            <a:fld id="{D5EEEC9A-91C2-4BE3-AC57-50EA0585B1E8}" type="datetime1">
              <a:rPr lang="en-GB"/>
              <a:pPr>
                <a:defRPr/>
              </a:pPr>
              <a:t>08/10/2021</a:t>
            </a:fld>
            <a:endParaRPr lang="en-GB" dirty="0"/>
          </a:p>
        </p:txBody>
      </p:sp>
    </p:spTree>
    <p:extLst>
      <p:ext uri="{BB962C8B-B14F-4D97-AF65-F5344CB8AC3E}">
        <p14:creationId xmlns:p14="http://schemas.microsoft.com/office/powerpoint/2010/main" val="15344486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07/10/2021</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07/10/2021</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p:txBody>
          <a:bodyPr/>
          <a:lstStyle>
            <a:lvl1pPr>
              <a:defRPr/>
            </a:lvl1pPr>
          </a:lstStyle>
          <a:p>
            <a:pPr>
              <a:defRPr/>
            </a:pPr>
            <a:r>
              <a:rPr lang="de-DE"/>
              <a:t>Ion Salaru</a:t>
            </a:r>
          </a:p>
        </p:txBody>
      </p:sp>
      <p:sp>
        <p:nvSpPr>
          <p:cNvPr id="6" name="Rectangle 17"/>
          <p:cNvSpPr>
            <a:spLocks noGrp="1" noChangeArrowheads="1"/>
          </p:cNvSpPr>
          <p:nvPr>
            <p:ph type="dt" sz="half" idx="11"/>
          </p:nvPr>
        </p:nvSpPr>
        <p:spPr/>
        <p:txBody>
          <a:bodyPr/>
          <a:lstStyle>
            <a:lvl1pPr>
              <a:defRPr/>
            </a:lvl1pPr>
          </a:lstStyle>
          <a:p>
            <a:pPr>
              <a:defRPr/>
            </a:pPr>
            <a:fld id="{744D3D03-3ABC-4E3F-8816-F6AA3207C243}" type="datetime1">
              <a:rPr lang="en-GB"/>
              <a:pPr>
                <a:defRPr/>
              </a:pPr>
              <a:t>08/10/2021</a:t>
            </a:fld>
            <a:endParaRPr lang="en-GB" dirty="0"/>
          </a:p>
        </p:txBody>
      </p:sp>
    </p:spTree>
    <p:extLst>
      <p:ext uri="{BB962C8B-B14F-4D97-AF65-F5344CB8AC3E}">
        <p14:creationId xmlns:p14="http://schemas.microsoft.com/office/powerpoint/2010/main" val="33367353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p:txBody>
          <a:bodyPr/>
          <a:lstStyle>
            <a:lvl1pPr>
              <a:defRPr/>
            </a:lvl1pPr>
          </a:lstStyle>
          <a:p>
            <a:pPr>
              <a:defRPr/>
            </a:pPr>
            <a:r>
              <a:rPr lang="de-DE"/>
              <a:t>Ion Salaru</a:t>
            </a:r>
          </a:p>
        </p:txBody>
      </p:sp>
      <p:sp>
        <p:nvSpPr>
          <p:cNvPr id="5" name="Rectangle 17"/>
          <p:cNvSpPr>
            <a:spLocks noGrp="1" noChangeArrowheads="1"/>
          </p:cNvSpPr>
          <p:nvPr>
            <p:ph type="dt" sz="half" idx="11"/>
          </p:nvPr>
        </p:nvSpPr>
        <p:spPr/>
        <p:txBody>
          <a:bodyPr/>
          <a:lstStyle>
            <a:lvl1pPr>
              <a:defRPr/>
            </a:lvl1pPr>
          </a:lstStyle>
          <a:p>
            <a:pPr>
              <a:defRPr/>
            </a:pPr>
            <a:fld id="{AFF7E059-BE31-4BFD-BC30-553D0F8FF70E}" type="datetime1">
              <a:rPr lang="en-GB"/>
              <a:pPr>
                <a:defRPr/>
              </a:pPr>
              <a:t>08/10/2021</a:t>
            </a:fld>
            <a:endParaRPr lang="en-GB" dirty="0"/>
          </a:p>
        </p:txBody>
      </p:sp>
    </p:spTree>
    <p:extLst>
      <p:ext uri="{BB962C8B-B14F-4D97-AF65-F5344CB8AC3E}">
        <p14:creationId xmlns:p14="http://schemas.microsoft.com/office/powerpoint/2010/main" val="18205445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p:txBody>
          <a:bodyPr/>
          <a:lstStyle>
            <a:lvl1pPr>
              <a:defRPr/>
            </a:lvl1pPr>
          </a:lstStyle>
          <a:p>
            <a:pPr>
              <a:defRPr/>
            </a:pPr>
            <a:r>
              <a:rPr lang="de-DE"/>
              <a:t>Ion Salaru</a:t>
            </a:r>
          </a:p>
        </p:txBody>
      </p:sp>
      <p:sp>
        <p:nvSpPr>
          <p:cNvPr id="8" name="Rectangle 17"/>
          <p:cNvSpPr>
            <a:spLocks noGrp="1" noChangeArrowheads="1"/>
          </p:cNvSpPr>
          <p:nvPr>
            <p:ph type="dt" sz="half" idx="14"/>
          </p:nvPr>
        </p:nvSpPr>
        <p:spPr/>
        <p:txBody>
          <a:bodyPr/>
          <a:lstStyle>
            <a:lvl1pPr>
              <a:defRPr/>
            </a:lvl1pPr>
          </a:lstStyle>
          <a:p>
            <a:pPr>
              <a:defRPr/>
            </a:pPr>
            <a:fld id="{8C057F22-C3CE-44C2-B629-402E227CC29C}" type="datetime1">
              <a:rPr lang="en-GB"/>
              <a:pPr>
                <a:defRPr/>
              </a:pPr>
              <a:t>08/10/2021</a:t>
            </a:fld>
            <a:endParaRPr lang="en-GB" dirty="0"/>
          </a:p>
        </p:txBody>
      </p:sp>
    </p:spTree>
    <p:extLst>
      <p:ext uri="{BB962C8B-B14F-4D97-AF65-F5344CB8AC3E}">
        <p14:creationId xmlns:p14="http://schemas.microsoft.com/office/powerpoint/2010/main" val="38614109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07/10/2021</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588"/>
            <a:ext cx="91440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rafik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51525"/>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6"/>
          <p:cNvSpPr>
            <a:spLocks noGrp="1" noChangeArrowheads="1"/>
          </p:cNvSpPr>
          <p:nvPr>
            <p:ph type="body" idx="1"/>
          </p:nvPr>
        </p:nvSpPr>
        <p:spPr bwMode="auto">
          <a:xfrm>
            <a:off x="684213" y="2447925"/>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layer</a:t>
            </a:r>
          </a:p>
          <a:p>
            <a:pPr lvl="1"/>
            <a:r>
              <a:rPr lang="en-GB" altLang="en-US" smtClean="0"/>
              <a:t>Second layer</a:t>
            </a:r>
          </a:p>
          <a:p>
            <a:pPr lvl="2"/>
            <a:r>
              <a:rPr lang="en-GB" altLang="en-US" smtClean="0"/>
              <a:t>Third layer</a:t>
            </a:r>
          </a:p>
          <a:p>
            <a:pPr lvl="3"/>
            <a:r>
              <a:rPr lang="en-GB" altLang="en-US"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1784DA76-866F-4648-9AE1-F9F07A2AE58F}"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a:solidFill>
                  <a:srgbClr val="6E6452"/>
                </a:solidFill>
                <a:latin typeface="Arial Narrow" pitchFamily="34" charset="0"/>
                <a:cs typeface="+mn-cs"/>
              </a:defRPr>
            </a:lvl1pPr>
          </a:lstStyle>
          <a:p>
            <a:pPr>
              <a:defRPr/>
            </a:pPr>
            <a:r>
              <a:rPr lang="de-DE"/>
              <a:t>Ion Salaru</a:t>
            </a:r>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a:solidFill>
                  <a:srgbClr val="6E6452"/>
                </a:solidFill>
                <a:latin typeface="Arial Narrow" pitchFamily="34" charset="0"/>
                <a:cs typeface="+mn-cs"/>
              </a:defRPr>
            </a:lvl1pPr>
          </a:lstStyle>
          <a:p>
            <a:pPr>
              <a:defRPr/>
            </a:pPr>
            <a:fld id="{35E66C29-14E8-403E-8C4F-83D4732808A7}" type="datetime1">
              <a:rPr lang="en-GB"/>
              <a:pPr>
                <a:defRPr/>
              </a:pPr>
              <a:t>08/10/2021</a:t>
            </a:fld>
            <a:endParaRPr lang="en-GB" dirty="0"/>
          </a:p>
        </p:txBody>
      </p:sp>
      <p:sp>
        <p:nvSpPr>
          <p:cNvPr id="3080" name="Rectangle 15"/>
          <p:cNvSpPr>
            <a:spLocks noGrp="1" noChangeArrowheads="1"/>
          </p:cNvSpPr>
          <p:nvPr>
            <p:ph type="title"/>
          </p:nvPr>
        </p:nvSpPr>
        <p:spPr bwMode="auto">
          <a:xfrm>
            <a:off x="684213" y="1482725"/>
            <a:ext cx="7775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here to add title</a:t>
            </a:r>
            <a:endParaRPr lang="de-DE" altLang="en-US" smtClean="0"/>
          </a:p>
        </p:txBody>
      </p:sp>
    </p:spTree>
    <p:extLst>
      <p:ext uri="{BB962C8B-B14F-4D97-AF65-F5344CB8AC3E}">
        <p14:creationId xmlns:p14="http://schemas.microsoft.com/office/powerpoint/2010/main" val="9180883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ransition/>
  <p:timing>
    <p:tnLst>
      <p:par>
        <p:cTn id="1" dur="indefinite" restart="never" nodeType="tmRoot"/>
      </p:par>
    </p:tnLst>
  </p:timing>
  <p:hf sldNum="0" hdr="0"/>
  <p:txStyles>
    <p:titleStyle>
      <a:lvl1pPr algn="l" rtl="0" eaLnBrk="0" fontAlgn="base" hangingPunct="0">
        <a:spcBef>
          <a:spcPct val="0"/>
        </a:spcBef>
        <a:spcAft>
          <a:spcPct val="0"/>
        </a:spcAft>
        <a:defRPr sz="240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eaLnBrk="0" fontAlgn="base" hangingPunct="0">
        <a:spcBef>
          <a:spcPts val="400"/>
        </a:spcBef>
        <a:spcAft>
          <a:spcPts val="800"/>
        </a:spcAft>
        <a:buClr>
          <a:srgbClr val="C80F0F"/>
        </a:buClr>
        <a:buFont typeface="Arial" pitchFamily="34" charset="0"/>
        <a:buChar char="•"/>
        <a:tabLst>
          <a:tab pos="2190750" algn="l"/>
        </a:tabLst>
        <a:defRPr>
          <a:solidFill>
            <a:srgbClr val="6E6452"/>
          </a:solidFill>
          <a:latin typeface="+mn-lt"/>
          <a:ea typeface="+mn-ea"/>
          <a:cs typeface="+mn-cs"/>
        </a:defRPr>
      </a:lvl1pPr>
      <a:lvl2pPr marL="719138" indent="-358775" algn="l" rtl="0" eaLnBrk="0" fontAlgn="base" hangingPunct="0">
        <a:spcBef>
          <a:spcPts val="400"/>
        </a:spcBef>
        <a:spcAft>
          <a:spcPts val="800"/>
        </a:spcAft>
        <a:buClr>
          <a:srgbClr val="6E6452"/>
        </a:buClr>
        <a:buFont typeface="Arial" pitchFamily="34" charset="0"/>
        <a:buChar char="•"/>
        <a:tabLst>
          <a:tab pos="2190750" algn="l"/>
        </a:tabLst>
        <a:defRPr>
          <a:solidFill>
            <a:srgbClr val="6E6452"/>
          </a:solidFill>
          <a:latin typeface="+mn-lt"/>
        </a:defRPr>
      </a:lvl2pPr>
      <a:lvl3pPr marL="1079500" indent="-358775" algn="l" rtl="0" eaLnBrk="0" fontAlgn="base" hangingPunct="0">
        <a:spcBef>
          <a:spcPts val="400"/>
        </a:spcBef>
        <a:spcAft>
          <a:spcPts val="800"/>
        </a:spcAft>
        <a:buClr>
          <a:srgbClr val="6E6452"/>
        </a:buClr>
        <a:buFont typeface="Arial" pitchFamily="34" charset="0"/>
        <a:buChar char="•"/>
        <a:tabLst>
          <a:tab pos="2190750" algn="l"/>
        </a:tabLst>
        <a:defRPr>
          <a:solidFill>
            <a:srgbClr val="6E6452"/>
          </a:solidFill>
          <a:latin typeface="+mn-lt"/>
        </a:defRPr>
      </a:lvl3pPr>
      <a:lvl4pPr marL="1439863" indent="-358775" algn="l" rtl="0" eaLnBrk="0" fontAlgn="base" hangingPunct="0">
        <a:spcBef>
          <a:spcPts val="400"/>
        </a:spcBef>
        <a:spcAft>
          <a:spcPts val="800"/>
        </a:spcAft>
        <a:buClr>
          <a:srgbClr val="6E6452"/>
        </a:buClr>
        <a:buFont typeface="Arial" pitchFamily="34" charset="0"/>
        <a:buChar char="•"/>
        <a:tabLst>
          <a:tab pos="2190750" algn="l"/>
        </a:tabLst>
        <a:defRPr>
          <a:solidFill>
            <a:srgbClr val="6E6452"/>
          </a:solidFill>
          <a:latin typeface="+mn-lt"/>
        </a:defRPr>
      </a:lvl4pPr>
      <a:lvl5pPr marL="1798638" indent="-358775" algn="l" rtl="0" eaLnBrk="0" fontAlgn="base" hangingPunct="0">
        <a:spcBef>
          <a:spcPts val="400"/>
        </a:spcBef>
        <a:spcAft>
          <a:spcPts val="800"/>
        </a:spcAft>
        <a:buClr>
          <a:srgbClr val="6E6452"/>
        </a:buClr>
        <a:buFont typeface="Arial" pitchFamily="34"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lex.justice.md/md/331169/"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www.ansp.m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lex.justice.md/index.php?action=view&amp;view=doc&amp;lang=1&amp;id=31302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hyperlink" Target="http://lex.justice.md/index.php?action=view&amp;view=doc&amp;lang=1&amp;id=366749"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hyperlink" Target="http://lex.justice.md/index.php?action=view&amp;view=doc&amp;lang=1&amp;id=372846"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hyperlink" Target="http://lex.justice.md/index.php?action=view&amp;view=doc&amp;lang=1&amp;id=350530"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hyperlink" Target="http://lex.justice.md/index.php?action=view&amp;view=doc&amp;lang=1&amp;id=365938"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1.jpeg"/><Relationship Id="rId12" Type="http://schemas.openxmlformats.org/officeDocument/2006/relationships/hyperlink" Target="http://www.ifcaac.amac.md/"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jpeg"/><Relationship Id="rId4" Type="http://schemas.openxmlformats.org/officeDocument/2006/relationships/image" Target="../media/image7.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eur-lex.europa.eu/legal-content/RO/TXT/PDF/?uri=CELEX:32020L2184&amp;from=EN"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08/10/2021</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x-none" b="1"/>
              <a:t/>
            </a:r>
            <a:br>
              <a:rPr lang="x-none" b="1"/>
            </a:br>
            <a:r>
              <a:rPr lang="ro-RO" altLang="en-US" sz="2000" b="1" dirty="0" smtClean="0">
                <a:solidFill>
                  <a:srgbClr val="FF0000"/>
                </a:solidFill>
              </a:rPr>
              <a:t>Sesiunea</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u-RU" altLang="en-US" b="1" dirty="0" smtClean="0">
                <a:solidFill>
                  <a:srgbClr val="000F2E"/>
                </a:solidFill>
                <a:latin typeface="Times New Roman" panose="02020603050405020304" pitchFamily="18" charset="0"/>
                <a:cs typeface="Times New Roman" panose="02020603050405020304" pitchFamily="18" charset="0"/>
              </a:rPr>
              <a:t>Законодательство в сфере общественного здоровья по вопросам водоснабжения, санитарии </a:t>
            </a:r>
            <a:r>
              <a:rPr lang="ru-RU" altLang="en-US" b="1" dirty="0">
                <a:solidFill>
                  <a:srgbClr val="000F2E"/>
                </a:solidFill>
                <a:latin typeface="Times New Roman" pitchFamily="18" charset="0"/>
                <a:cs typeface="Times New Roman" pitchFamily="18" charset="0"/>
              </a:rPr>
              <a:t>и гигиены </a:t>
            </a:r>
            <a:r>
              <a:rPr lang="ru-RU" altLang="en-US" b="1" dirty="0" smtClean="0">
                <a:solidFill>
                  <a:srgbClr val="000F2E"/>
                </a:solidFill>
                <a:latin typeface="Times New Roman" panose="02020603050405020304" pitchFamily="18" charset="0"/>
                <a:cs typeface="Times New Roman" panose="02020603050405020304" pitchFamily="18" charset="0"/>
              </a:rPr>
              <a:t>в Республике Молдова</a:t>
            </a:r>
            <a:r>
              <a:rPr lang="ro-RO" altLang="en-US" dirty="0">
                <a:solidFill>
                  <a:srgbClr val="000F2E"/>
                </a:solidFill>
                <a:latin typeface="Times New Roman" pitchFamily="18" charset="0"/>
                <a:cs typeface="Times New Roman" pitchFamily="18" charset="0"/>
              </a:rPr>
              <a:t/>
            </a:r>
            <a:br>
              <a:rPr lang="ro-RO" altLang="en-US" dirty="0">
                <a:solidFill>
                  <a:srgbClr val="000F2E"/>
                </a:solidFill>
                <a:latin typeface="Times New Roman" pitchFamily="18" charset="0"/>
                <a:cs typeface="Times New Roman" pitchFamily="18" charset="0"/>
              </a:rPr>
            </a:br>
            <a:r>
              <a:rPr lang="en-US" dirty="0"/>
              <a:t/>
            </a:r>
            <a:br>
              <a:rPr lang="en-US" dirty="0"/>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rPr>
              <a:t>Expert,  Şalaru Ion</a:t>
            </a:r>
            <a:br>
              <a:rPr lang="ro-RO" sz="1800" b="1" i="1" dirty="0" smtClean="0">
                <a:solidFill>
                  <a:srgbClr val="002060"/>
                </a:solidFill>
              </a:rPr>
            </a:br>
            <a:r>
              <a:rPr lang="ro-RO" sz="1800" b="1" i="1" dirty="0" smtClean="0">
                <a:solidFill>
                  <a:srgbClr val="002060"/>
                </a:solidFill>
              </a:rPr>
              <a:t>Agenţia Naţională pentru Sănătate Publică</a:t>
            </a:r>
            <a:br>
              <a:rPr lang="ro-RO" sz="1800" b="1" i="1" dirty="0" smtClean="0">
                <a:solidFill>
                  <a:srgbClr val="002060"/>
                </a:solidFill>
              </a:rPr>
            </a:br>
            <a:r>
              <a:rPr lang="ro-RO" sz="1800" b="1" i="1" dirty="0">
                <a:solidFill>
                  <a:srgbClr val="002060"/>
                </a:solidFill>
              </a:rPr>
              <a:t/>
            </a:r>
            <a:br>
              <a:rPr lang="ro-RO" sz="1800" b="1" i="1" dirty="0">
                <a:solidFill>
                  <a:srgbClr val="002060"/>
                </a:solidFill>
              </a:rPr>
            </a:br>
            <a:r>
              <a:rPr lang="ro-RO" sz="1800" b="1" i="1" dirty="0" smtClean="0">
                <a:solidFill>
                  <a:srgbClr val="002060"/>
                </a:solidFill>
              </a:rPr>
              <a:t>07-08</a:t>
            </a:r>
            <a:r>
              <a:rPr lang="ro-RO" sz="1600" b="1" dirty="0" smtClean="0">
                <a:solidFill>
                  <a:srgbClr val="002060"/>
                </a:solidFill>
              </a:rPr>
              <a:t> octombrie </a:t>
            </a:r>
            <a:r>
              <a:rPr lang="ro-RO" sz="1600" b="1" dirty="0" smtClean="0">
                <a:solidFill>
                  <a:srgbClr val="002060"/>
                </a:solidFill>
              </a:rPr>
              <a:t>2021,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08/10/2021</a:t>
            </a:fld>
            <a:endParaRPr lang="en-GB" noProof="0" dirty="0"/>
          </a:p>
        </p:txBody>
      </p:sp>
      <p:sp>
        <p:nvSpPr>
          <p:cNvPr id="7" name="Titel 15"/>
          <p:cNvSpPr>
            <a:spLocks noGrp="1"/>
          </p:cNvSpPr>
          <p:nvPr>
            <p:ph type="title"/>
          </p:nvPr>
        </p:nvSpPr>
        <p:spPr>
          <a:xfrm>
            <a:off x="135093" y="1532623"/>
            <a:ext cx="8913373" cy="5086541"/>
          </a:xfrm>
        </p:spPr>
        <p:txBody>
          <a:bodyPr/>
          <a:lstStyle/>
          <a:p>
            <a:pPr marL="0" marR="0">
              <a:lnSpc>
                <a:spcPct val="115000"/>
              </a:lnSpc>
              <a:spcBef>
                <a:spcPts val="0"/>
              </a:spcBef>
              <a:spcAft>
                <a:spcPts val="0"/>
              </a:spcAft>
            </a:pPr>
            <a:r>
              <a:rPr lang="ro-RO" sz="1600" b="1" dirty="0" smtClean="0">
                <a:solidFill>
                  <a:srgbClr val="002060"/>
                </a:solidFill>
              </a:rPr>
              <a:t> </a:t>
            </a:r>
            <a:r>
              <a:rPr lang="ru-RU" b="1" dirty="0">
                <a:solidFill>
                  <a:srgbClr val="002060"/>
                </a:solidFill>
                <a:latin typeface="Times New Roman" panose="02020603050405020304" pitchFamily="18" charset="0"/>
                <a:cs typeface="Times New Roman" panose="02020603050405020304" pitchFamily="18" charset="0"/>
              </a:rPr>
              <a:t>Нормативная база в области </a:t>
            </a:r>
            <a:r>
              <a:rPr lang="ru-RU" b="1" dirty="0" smtClean="0">
                <a:solidFill>
                  <a:srgbClr val="002060"/>
                </a:solidFill>
                <a:latin typeface="Times New Roman" panose="02020603050405020304" pitchFamily="18" charset="0"/>
                <a:cs typeface="Times New Roman" panose="02020603050405020304" pitchFamily="18" charset="0"/>
              </a:rPr>
              <a:t>общественного здоровья</a:t>
            </a:r>
            <a:r>
              <a:rPr lang="ru-RU" b="1" dirty="0" smtClean="0">
                <a:solidFill>
                  <a:srgbClr val="00206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1</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cs typeface="Times New Roman" panose="02020603050405020304" pitchFamily="18" charset="0"/>
              </a:rPr>
              <a:t>Закон №. </a:t>
            </a:r>
            <a:r>
              <a:rPr lang="ru-RU" sz="2200" b="1" dirty="0" smtClean="0">
                <a:solidFill>
                  <a:srgbClr val="000000"/>
                </a:solidFill>
                <a:latin typeface="Times New Roman" panose="02020603050405020304" pitchFamily="18" charset="0"/>
                <a:cs typeface="Times New Roman" panose="02020603050405020304" pitchFamily="18" charset="0"/>
              </a:rPr>
              <a:t>207/2007 о ратификации Протокола по Воде и Здоровью,</a:t>
            </a:r>
            <a:br>
              <a:rPr lang="ru-RU" sz="2200" b="1" dirty="0" smtClean="0">
                <a:solidFill>
                  <a:srgbClr val="000000"/>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2. </a:t>
            </a:r>
            <a:r>
              <a:rPr lang="ru-RU" sz="2200" b="1" dirty="0" smtClean="0">
                <a:solidFill>
                  <a:srgbClr val="000000"/>
                </a:solidFill>
                <a:latin typeface="Times New Roman" panose="02020603050405020304" pitchFamily="18" charset="0"/>
                <a:cs typeface="Times New Roman" panose="02020603050405020304" pitchFamily="18" charset="0"/>
              </a:rPr>
              <a:t>Закон </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smtClean="0">
                <a:solidFill>
                  <a:srgbClr val="000000"/>
                </a:solidFill>
                <a:latin typeface="Times New Roman" panose="02020603050405020304" pitchFamily="18" charset="0"/>
                <a:cs typeface="Times New Roman" panose="02020603050405020304" pitchFamily="18" charset="0"/>
              </a:rPr>
              <a:t>10/2009 </a:t>
            </a:r>
            <a:r>
              <a:rPr lang="ru-RU" sz="2200" b="1" dirty="0">
                <a:solidFill>
                  <a:srgbClr val="000000"/>
                </a:solidFill>
                <a:latin typeface="Times New Roman" panose="02020603050405020304" pitchFamily="18" charset="0"/>
                <a:cs typeface="Times New Roman" panose="02020603050405020304" pitchFamily="18" charset="0"/>
              </a:rPr>
              <a:t>по </a:t>
            </a:r>
            <a:r>
              <a:rPr lang="ru-RU" sz="2200" b="1" dirty="0" smtClean="0">
                <a:solidFill>
                  <a:srgbClr val="000000"/>
                </a:solidFill>
                <a:latin typeface="Times New Roman" panose="02020603050405020304" pitchFamily="18" charset="0"/>
                <a:cs typeface="Times New Roman" panose="02020603050405020304" pitchFamily="18" charset="0"/>
              </a:rPr>
              <a:t>надзору за общественным здоровьем; </a:t>
            </a:r>
            <a:br>
              <a:rPr lang="ru-RU" sz="2200" b="1" dirty="0" smtClean="0">
                <a:solidFill>
                  <a:srgbClr val="000000"/>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3.</a:t>
            </a:r>
            <a:r>
              <a:rPr lang="ru-RU" sz="2200" b="1" dirty="0" smtClean="0">
                <a:solidFill>
                  <a:schemeClr val="tx1"/>
                </a:solidFill>
                <a:latin typeface="Times New Roman" panose="02020603050405020304" pitchFamily="18" charset="0"/>
                <a:cs typeface="Times New Roman" panose="02020603050405020304" pitchFamily="18" charset="0"/>
              </a:rPr>
              <a:t>Закон </a:t>
            </a:r>
            <a:r>
              <a:rPr lang="ru-RU" sz="2200" b="1" dirty="0">
                <a:solidFill>
                  <a:schemeClr val="tx1"/>
                </a:solidFill>
                <a:latin typeface="Times New Roman" panose="02020603050405020304" pitchFamily="18" charset="0"/>
                <a:cs typeface="Times New Roman" panose="02020603050405020304" pitchFamily="18" charset="0"/>
              </a:rPr>
              <a:t>№. 182 от 19.12.2019 </a:t>
            </a:r>
            <a:r>
              <a:rPr lang="ru-RU" sz="2200" b="1" dirty="0" smtClean="0">
                <a:solidFill>
                  <a:schemeClr val="tx1"/>
                </a:solidFill>
                <a:latin typeface="Times New Roman" panose="02020603050405020304" pitchFamily="18" charset="0"/>
                <a:cs typeface="Times New Roman" panose="02020603050405020304" pitchFamily="18" charset="0"/>
              </a:rPr>
              <a:t>по качеству </a:t>
            </a:r>
            <a:r>
              <a:rPr lang="ru-RU" sz="2200" b="1" dirty="0">
                <a:solidFill>
                  <a:schemeClr val="tx1"/>
                </a:solidFill>
                <a:latin typeface="Times New Roman" panose="02020603050405020304" pitchFamily="18" charset="0"/>
                <a:cs typeface="Times New Roman" panose="02020603050405020304" pitchFamily="18" charset="0"/>
              </a:rPr>
              <a:t>питьевой воды; </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4. </a:t>
            </a:r>
            <a:r>
              <a:rPr lang="ru-RU" sz="2200" b="1" dirty="0" smtClean="0">
                <a:solidFill>
                  <a:schemeClr val="tx1"/>
                </a:solidFill>
                <a:latin typeface="Times New Roman" panose="02020603050405020304" pitchFamily="18" charset="0"/>
                <a:cs typeface="Times New Roman" panose="02020603050405020304" pitchFamily="18" charset="0"/>
              </a:rPr>
              <a:t>Национальная Программа по внедрению Протокола по Воде и Здоровью на период 2016-2025, </a:t>
            </a:r>
            <a:r>
              <a:rPr lang="ru-RU" sz="2200" b="1" dirty="0" smtClean="0">
                <a:solidFill>
                  <a:srgbClr val="000000"/>
                </a:solidFill>
                <a:latin typeface="Times New Roman" panose="02020603050405020304" pitchFamily="18" charset="0"/>
                <a:cs typeface="Times New Roman" panose="02020603050405020304" pitchFamily="18" charset="0"/>
              </a:rPr>
              <a:t>утв. </a:t>
            </a:r>
            <a:r>
              <a:rPr lang="ru-RU" sz="2200" b="1" dirty="0">
                <a:solidFill>
                  <a:srgbClr val="000000"/>
                </a:solidFill>
                <a:latin typeface="Times New Roman" panose="02020603050405020304" pitchFamily="18" charset="0"/>
                <a:cs typeface="Times New Roman" panose="02020603050405020304" pitchFamily="18" charset="0"/>
              </a:rPr>
              <a:t>ПП № </a:t>
            </a:r>
            <a:r>
              <a:rPr lang="ru-RU" sz="2200" b="1" dirty="0" smtClean="0">
                <a:solidFill>
                  <a:srgbClr val="000000"/>
                </a:solidFill>
                <a:latin typeface="Times New Roman" panose="02020603050405020304" pitchFamily="18" charset="0"/>
                <a:cs typeface="Times New Roman" panose="02020603050405020304" pitchFamily="18" charset="0"/>
              </a:rPr>
              <a:t>1063/2016, </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5. </a:t>
            </a:r>
            <a:r>
              <a:rPr lang="ru-RU" sz="2200" b="1" dirty="0" smtClean="0">
                <a:solidFill>
                  <a:schemeClr val="tx1"/>
                </a:solidFill>
                <a:latin typeface="Times New Roman" panose="02020603050405020304" pitchFamily="18" charset="0"/>
                <a:cs typeface="Times New Roman" panose="02020603050405020304" pitchFamily="18" charset="0"/>
              </a:rPr>
              <a:t>Санитарные </a:t>
            </a:r>
            <a:r>
              <a:rPr lang="ru-RU" sz="2200" b="1" dirty="0">
                <a:solidFill>
                  <a:schemeClr val="tx1"/>
                </a:solidFill>
                <a:latin typeface="Times New Roman" panose="02020603050405020304" pitchFamily="18" charset="0"/>
                <a:cs typeface="Times New Roman" panose="02020603050405020304" pitchFamily="18" charset="0"/>
              </a:rPr>
              <a:t>нормы качества питьевой воды, утвержденные </a:t>
            </a:r>
            <a:r>
              <a:rPr lang="ru-RU" sz="2200" b="1" dirty="0" smtClean="0">
                <a:solidFill>
                  <a:schemeClr val="tx1"/>
                </a:solidFill>
                <a:latin typeface="Times New Roman" panose="02020603050405020304" pitchFamily="18" charset="0"/>
                <a:cs typeface="Times New Roman" panose="02020603050405020304" pitchFamily="18" charset="0"/>
              </a:rPr>
              <a:t>ПП </a:t>
            </a:r>
            <a:r>
              <a:rPr lang="ru-RU" sz="2200" b="1" dirty="0">
                <a:solidFill>
                  <a:schemeClr val="tx1"/>
                </a:solidFill>
                <a:latin typeface="Times New Roman" panose="02020603050405020304" pitchFamily="18" charset="0"/>
                <a:cs typeface="Times New Roman" panose="02020603050405020304" pitchFamily="18" charset="0"/>
              </a:rPr>
              <a:t>№ 934 от </a:t>
            </a:r>
            <a:r>
              <a:rPr lang="ru-RU" sz="2200" b="1" dirty="0" smtClean="0">
                <a:solidFill>
                  <a:schemeClr val="tx1"/>
                </a:solidFill>
                <a:latin typeface="Times New Roman" panose="02020603050405020304" pitchFamily="18" charset="0"/>
                <a:cs typeface="Times New Roman" panose="02020603050405020304" pitchFamily="18" charset="0"/>
              </a:rPr>
              <a:t>15.08.2007, </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6.</a:t>
            </a:r>
            <a:r>
              <a:rPr lang="ru-RU" sz="2200" b="1" dirty="0" smtClean="0">
                <a:solidFill>
                  <a:schemeClr val="tx1"/>
                </a:solidFill>
                <a:latin typeface="Times New Roman" panose="02020603050405020304" pitchFamily="18" charset="0"/>
                <a:cs typeface="Times New Roman" panose="02020603050405020304" pitchFamily="18" charset="0"/>
              </a:rPr>
              <a:t>Санитарные </a:t>
            </a:r>
            <a:r>
              <a:rPr lang="ru-RU" sz="2200" b="1" dirty="0">
                <a:solidFill>
                  <a:schemeClr val="tx1"/>
                </a:solidFill>
                <a:latin typeface="Times New Roman" panose="02020603050405020304" pitchFamily="18" charset="0"/>
                <a:cs typeface="Times New Roman" panose="02020603050405020304" pitchFamily="18" charset="0"/>
              </a:rPr>
              <a:t>правила по </a:t>
            </a:r>
            <a:r>
              <a:rPr lang="ru-RU" sz="2200" b="1" dirty="0" smtClean="0">
                <a:solidFill>
                  <a:schemeClr val="tx1"/>
                </a:solidFill>
                <a:latin typeface="Times New Roman" panose="02020603050405020304" pitchFamily="18" charset="0"/>
                <a:cs typeface="Times New Roman" panose="02020603050405020304" pitchFamily="18" charset="0"/>
              </a:rPr>
              <a:t>маломасштабным системам </a:t>
            </a:r>
            <a:r>
              <a:rPr lang="ru-RU" sz="2200" b="1" dirty="0">
                <a:solidFill>
                  <a:schemeClr val="tx1"/>
                </a:solidFill>
                <a:latin typeface="Times New Roman" panose="02020603050405020304" pitchFamily="18" charset="0"/>
                <a:cs typeface="Times New Roman" panose="02020603050405020304" pitchFamily="18" charset="0"/>
              </a:rPr>
              <a:t>питьевого водоснабжения, утвержденные </a:t>
            </a:r>
            <a:r>
              <a:rPr lang="ru-RU" sz="2200" b="1" dirty="0" smtClean="0">
                <a:solidFill>
                  <a:schemeClr val="tx1"/>
                </a:solidFill>
                <a:latin typeface="Times New Roman" panose="02020603050405020304" pitchFamily="18" charset="0"/>
                <a:cs typeface="Times New Roman" panose="02020603050405020304" pitchFamily="18" charset="0"/>
              </a:rPr>
              <a:t>ПП </a:t>
            </a:r>
            <a:r>
              <a:rPr lang="ru-RU" sz="2200" b="1" dirty="0">
                <a:solidFill>
                  <a:schemeClr val="tx1"/>
                </a:solidFill>
                <a:latin typeface="Times New Roman" panose="02020603050405020304" pitchFamily="18" charset="0"/>
                <a:cs typeface="Times New Roman" panose="02020603050405020304" pitchFamily="18" charset="0"/>
              </a:rPr>
              <a:t>1466/2016, </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7</a:t>
            </a:r>
            <a:r>
              <a:rPr lang="ru-RU" sz="2200" b="1" dirty="0" smtClean="0">
                <a:solidFill>
                  <a:schemeClr val="tx1"/>
                </a:solidFill>
                <a:latin typeface="Times New Roman" panose="02020603050405020304" pitchFamily="18" charset="0"/>
                <a:cs typeface="Times New Roman" panose="02020603050405020304" pitchFamily="18" charset="0"/>
              </a:rPr>
              <a:t>. Национальное </a:t>
            </a:r>
            <a:r>
              <a:rPr lang="ru-RU" sz="2200" b="1" dirty="0">
                <a:solidFill>
                  <a:schemeClr val="tx1"/>
                </a:solidFill>
                <a:latin typeface="Times New Roman" panose="02020603050405020304" pitchFamily="18" charset="0"/>
                <a:cs typeface="Times New Roman" panose="02020603050405020304" pitchFamily="18" charset="0"/>
              </a:rPr>
              <a:t>руководство по развитию </a:t>
            </a:r>
            <a:r>
              <a:rPr lang="ru-RU" sz="2200" b="1" dirty="0" smtClean="0">
                <a:solidFill>
                  <a:schemeClr val="tx1"/>
                </a:solidFill>
                <a:latin typeface="Times New Roman" panose="02020603050405020304" pitchFamily="18" charset="0"/>
                <a:cs typeface="Times New Roman" panose="02020603050405020304" pitchFamily="18" charset="0"/>
              </a:rPr>
              <a:t>Плана безопасности питьевой воды, </a:t>
            </a:r>
            <a:r>
              <a:rPr lang="ru-RU" sz="2200" b="1" dirty="0" smtClean="0">
                <a:solidFill>
                  <a:schemeClr val="tx1"/>
                </a:solidFill>
                <a:latin typeface="Times New Roman" panose="02020603050405020304" pitchFamily="18" charset="0"/>
                <a:cs typeface="Times New Roman" panose="02020603050405020304" pitchFamily="18" charset="0"/>
              </a:rPr>
              <a:t>утв. </a:t>
            </a:r>
            <a:r>
              <a:rPr lang="ru-RU" sz="2200" b="1" dirty="0">
                <a:solidFill>
                  <a:schemeClr val="tx1"/>
                </a:solidFill>
                <a:latin typeface="Times New Roman" panose="02020603050405020304" pitchFamily="18" charset="0"/>
                <a:cs typeface="Times New Roman" panose="02020603050405020304" pitchFamily="18" charset="0"/>
              </a:rPr>
              <a:t>приказом 609/65 </a:t>
            </a:r>
            <a:r>
              <a:rPr lang="ru-RU" sz="2200" b="1" dirty="0" smtClean="0">
                <a:solidFill>
                  <a:schemeClr val="tx1"/>
                </a:solidFill>
                <a:latin typeface="Times New Roman" panose="02020603050405020304" pitchFamily="18" charset="0"/>
                <a:cs typeface="Times New Roman" panose="02020603050405020304" pitchFamily="18" charset="0"/>
              </a:rPr>
              <a:t>МЗ и МОС (</a:t>
            </a:r>
            <a:r>
              <a:rPr lang="ru-RU" sz="2200" b="1" dirty="0" smtClean="0">
                <a:solidFill>
                  <a:schemeClr val="tx1"/>
                </a:solidFill>
                <a:latin typeface="Times New Roman" panose="02020603050405020304" pitchFamily="18" charset="0"/>
                <a:cs typeface="Times New Roman" panose="02020603050405020304" pitchFamily="18" charset="0"/>
              </a:rPr>
              <a:t>MO </a:t>
            </a:r>
            <a:r>
              <a:rPr lang="ru-RU" sz="2200" b="1" dirty="0">
                <a:solidFill>
                  <a:schemeClr val="tx1"/>
                </a:solidFill>
                <a:latin typeface="Times New Roman" panose="02020603050405020304" pitchFamily="18" charset="0"/>
                <a:cs typeface="Times New Roman" panose="02020603050405020304" pitchFamily="18" charset="0"/>
              </a:rPr>
              <a:t>01.12.17</a:t>
            </a:r>
            <a:r>
              <a:rPr lang="ru-RU" sz="2200" b="1" dirty="0" smtClean="0">
                <a:solidFill>
                  <a:schemeClr val="tx1"/>
                </a:solidFill>
                <a:latin typeface="Times New Roman" panose="02020603050405020304" pitchFamily="18" charset="0"/>
                <a:cs typeface="Times New Roman" panose="02020603050405020304" pitchFamily="18" charset="0"/>
              </a:rPr>
              <a:t>),</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8. </a:t>
            </a:r>
            <a:r>
              <a:rPr lang="ru-RU" sz="2000" b="1" kern="1200" dirty="0" smtClean="0">
                <a:solidFill>
                  <a:srgbClr val="002060"/>
                </a:solidFill>
                <a:latin typeface="Times New Roman" panose="02020603050405020304" pitchFamily="18" charset="0"/>
                <a:ea typeface="+mn-ea"/>
                <a:cs typeface="Times New Roman" panose="02020603050405020304" pitchFamily="18" charset="0"/>
              </a:rPr>
              <a:t>Регламент </a:t>
            </a:r>
            <a:r>
              <a:rPr lang="ru-RU" sz="2000" b="1" kern="1200" dirty="0">
                <a:solidFill>
                  <a:srgbClr val="002060"/>
                </a:solidFill>
                <a:latin typeface="Times New Roman" panose="02020603050405020304" pitchFamily="18" charset="0"/>
                <a:ea typeface="+mn-ea"/>
                <a:cs typeface="Times New Roman" panose="02020603050405020304" pitchFamily="18" charset="0"/>
              </a:rPr>
              <a:t>о санитарно-защитных зонах водозаборов </a:t>
            </a:r>
            <a:r>
              <a:rPr lang="ru-RU" sz="2000" b="1" kern="1200" dirty="0" smtClean="0">
                <a:solidFill>
                  <a:srgbClr val="002060"/>
                </a:solidFill>
                <a:latin typeface="Times New Roman" panose="02020603050405020304" pitchFamily="18" charset="0"/>
                <a:ea typeface="+mn-ea"/>
                <a:cs typeface="Times New Roman" panose="02020603050405020304" pitchFamily="18" charset="0"/>
              </a:rPr>
              <a:t>, </a:t>
            </a:r>
            <a:r>
              <a:rPr lang="ru-RU" sz="2200" b="1" dirty="0" smtClean="0">
                <a:solidFill>
                  <a:srgbClr val="002060"/>
                </a:solidFill>
                <a:latin typeface="Times New Roman" panose="02020603050405020304" pitchFamily="18" charset="0"/>
                <a:cs typeface="Times New Roman" panose="02020603050405020304" pitchFamily="18" charset="0"/>
              </a:rPr>
              <a:t>утв. </a:t>
            </a:r>
            <a:r>
              <a:rPr lang="ru-RU" sz="2200" b="1" dirty="0">
                <a:solidFill>
                  <a:srgbClr val="002060"/>
                </a:solidFill>
                <a:latin typeface="Times New Roman" panose="02020603050405020304" pitchFamily="18" charset="0"/>
                <a:cs typeface="Times New Roman" panose="02020603050405020304" pitchFamily="18" charset="0"/>
              </a:rPr>
              <a:t>ПП </a:t>
            </a:r>
            <a:r>
              <a:rPr lang="ru-RU" sz="2200" b="1" dirty="0" smtClean="0">
                <a:solidFill>
                  <a:srgbClr val="002060"/>
                </a:solidFill>
                <a:latin typeface="Times New Roman" panose="02020603050405020304" pitchFamily="18" charset="0"/>
                <a:cs typeface="Times New Roman" panose="02020603050405020304" pitchFamily="18" charset="0"/>
              </a:rPr>
              <a:t>949/2013</a:t>
            </a:r>
            <a:endParaRPr lang="ro-RO" sz="2000" b="1" dirty="0">
              <a:solidFill>
                <a:srgbClr val="002060"/>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150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18E8391D-5DF1-4971-BFA4-4B81E4C587D5}"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8443" name="TextBox 10"/>
          <p:cNvSpPr txBox="1">
            <a:spLocks noChangeArrowheads="1"/>
          </p:cNvSpPr>
          <p:nvPr/>
        </p:nvSpPr>
        <p:spPr bwMode="auto">
          <a:xfrm>
            <a:off x="171450" y="1427163"/>
            <a:ext cx="8972550" cy="5262562"/>
          </a:xfrm>
          <a:prstGeom prst="rect">
            <a:avLst/>
          </a:prstGeom>
          <a:noFill/>
          <a:ln w="9525">
            <a:noFill/>
            <a:miter lim="800000"/>
            <a:headEnd/>
            <a:tailEnd/>
          </a:ln>
        </p:spPr>
        <p:txBody>
          <a:bodyPr>
            <a:spAutoFit/>
          </a:bodyPr>
          <a:lstStyle/>
          <a:p>
            <a:pPr algn="ctr" eaLnBrk="1" hangingPunct="1">
              <a:defRPr/>
            </a:pPr>
            <a:r>
              <a:rPr lang="ru-RU" sz="2400" dirty="0">
                <a:solidFill>
                  <a:srgbClr val="C00000"/>
                </a:solidFill>
                <a:latin typeface="Times New Roman" pitchFamily="18" charset="0"/>
                <a:cs typeface="Times New Roman" pitchFamily="18" charset="0"/>
              </a:rPr>
              <a:t>Национальная законодательная база </a:t>
            </a:r>
          </a:p>
          <a:p>
            <a:pPr marL="457200" indent="-457200" algn="ctr" eaLnBrk="1" hangingPunct="1">
              <a:defRPr/>
            </a:pPr>
            <a:r>
              <a:rPr lang="ru-RU" sz="2400" dirty="0">
                <a:solidFill>
                  <a:srgbClr val="000000"/>
                </a:solidFill>
                <a:latin typeface="Times New Roman" pitchFamily="18" charset="0"/>
                <a:cs typeface="Times New Roman" pitchFamily="18" charset="0"/>
              </a:rPr>
              <a:t>Закон № 10 о государственном надзоре за общественным здоровьем от 3.02.2009 года </a:t>
            </a:r>
            <a:r>
              <a:rPr lang="ro-RO" sz="2400" dirty="0">
                <a:solidFill>
                  <a:srgbClr val="000000"/>
                </a:solidFill>
                <a:latin typeface="Times New Roman" pitchFamily="18" charset="0"/>
                <a:cs typeface="Times New Roman" pitchFamily="18" charset="0"/>
              </a:rPr>
              <a:t>(</a:t>
            </a:r>
            <a:r>
              <a:rPr lang="ro-RO" sz="2400" dirty="0">
                <a:solidFill>
                  <a:srgbClr val="000000"/>
                </a:solidFill>
                <a:latin typeface="Times New Roman" pitchFamily="18" charset="0"/>
                <a:cs typeface="Times New Roman" pitchFamily="18" charset="0"/>
                <a:hlinkClick r:id="rId8"/>
              </a:rPr>
              <a:t>http://lex.justice.md/md/331169/</a:t>
            </a:r>
            <a:r>
              <a:rPr lang="ro-RO" sz="2400" dirty="0">
                <a:solidFill>
                  <a:srgbClr val="000000"/>
                </a:solidFill>
                <a:latin typeface="Times New Roman" pitchFamily="18" charset="0"/>
                <a:cs typeface="Times New Roman" pitchFamily="18" charset="0"/>
              </a:rPr>
              <a:t>)</a:t>
            </a:r>
          </a:p>
          <a:p>
            <a:pPr marL="457200" indent="-457200" eaLnBrk="1" hangingPunct="1">
              <a:defRPr/>
            </a:pPr>
            <a:r>
              <a:rPr lang="ru-RU" sz="2000" dirty="0">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Закон регулирует организацию государственного надзора за общественным здравоохранением, устанавливает общие требования общественного здравоохранения, права и обязанности физических и юридических лиц и способ организации системы общественного здравоохранения </a:t>
            </a:r>
          </a:p>
          <a:p>
            <a:pPr marL="457200" indent="-457200" eaLnBrk="1" hangingPunct="1">
              <a:defRPr/>
            </a:pPr>
            <a:r>
              <a:rPr lang="ru-RU" dirty="0">
                <a:solidFill>
                  <a:srgbClr val="C00000"/>
                </a:solidFill>
                <a:latin typeface="Times New Roman" pitchFamily="18" charset="0"/>
                <a:cs typeface="Times New Roman" pitchFamily="18" charset="0"/>
              </a:rPr>
              <a:t>Статья 5. </a:t>
            </a:r>
            <a:r>
              <a:rPr lang="ru-RU" dirty="0">
                <a:solidFill>
                  <a:srgbClr val="000000"/>
                </a:solidFill>
                <a:latin typeface="Times New Roman" pitchFamily="18" charset="0"/>
                <a:cs typeface="Times New Roman" pitchFamily="18" charset="0"/>
              </a:rPr>
              <a:t>Области государственного надзора за общественным здравоохранением :  (1</a:t>
            </a:r>
            <a:r>
              <a:rPr lang="ru-RU">
                <a:solidFill>
                  <a:srgbClr val="000000"/>
                </a:solidFill>
                <a:latin typeface="Times New Roman" pitchFamily="18" charset="0"/>
                <a:cs typeface="Times New Roman" pitchFamily="18" charset="0"/>
              </a:rPr>
              <a:t>) Государственный надзор </a:t>
            </a:r>
            <a:r>
              <a:rPr lang="ru-RU" dirty="0">
                <a:solidFill>
                  <a:srgbClr val="000000"/>
                </a:solidFill>
                <a:latin typeface="Times New Roman" pitchFamily="18" charset="0"/>
                <a:cs typeface="Times New Roman" pitchFamily="18" charset="0"/>
              </a:rPr>
              <a:t>за общественным здравоохранением охватывает все сферы жизни и деятельности населения, которые могут неблагоприятно влиять на здоровье человека. 3) укрепление здоровья, информация и образование в интересах здоровья; 6) здоровье связанное с окружающей средой;</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06186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253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28C2AF79-0363-427E-AACC-E1819B5749B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2539" name="TextBox 10"/>
          <p:cNvSpPr txBox="1">
            <a:spLocks noChangeArrowheads="1"/>
          </p:cNvSpPr>
          <p:nvPr/>
        </p:nvSpPr>
        <p:spPr bwMode="auto">
          <a:xfrm>
            <a:off x="314325" y="1598613"/>
            <a:ext cx="8501063" cy="4862512"/>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  Статья 10. </a:t>
            </a:r>
            <a:r>
              <a:rPr lang="ru-RU" sz="2400" dirty="0">
                <a:solidFill>
                  <a:srgbClr val="C00000"/>
                </a:solidFill>
                <a:latin typeface="Times New Roman" pitchFamily="18" charset="0"/>
                <a:cs typeface="Times New Roman" pitchFamily="18" charset="0"/>
              </a:rPr>
              <a:t>Компетенция Министерства здравоохранения </a:t>
            </a:r>
            <a:r>
              <a:rPr lang="ru-RU" dirty="0" smtClean="0">
                <a:solidFill>
                  <a:srgbClr val="000000"/>
                </a:solidFill>
                <a:latin typeface="Times New Roman" pitchFamily="18" charset="0"/>
                <a:cs typeface="Times New Roman" pitchFamily="18" charset="0"/>
              </a:rPr>
              <a:t>МЗ </a:t>
            </a:r>
            <a:r>
              <a:rPr lang="ru-RU" dirty="0">
                <a:solidFill>
                  <a:srgbClr val="000000"/>
                </a:solidFill>
                <a:latin typeface="Times New Roman" pitchFamily="18" charset="0"/>
                <a:cs typeface="Times New Roman" pitchFamily="18" charset="0"/>
              </a:rPr>
              <a:t>выполняет следующие функции и обязанности: </a:t>
            </a:r>
          </a:p>
          <a:p>
            <a:pPr marL="457200" indent="-457200" eaLnBrk="1" hangingPunct="1">
              <a:buFontTx/>
              <a:buAutoNum type="arabicParenR"/>
              <a:defRPr/>
            </a:pPr>
            <a:r>
              <a:rPr lang="ru-RU" dirty="0">
                <a:solidFill>
                  <a:srgbClr val="000000"/>
                </a:solidFill>
                <a:latin typeface="Times New Roman" pitchFamily="18" charset="0"/>
                <a:cs typeface="Times New Roman" pitchFamily="18" charset="0"/>
              </a:rPr>
              <a:t>устанавливает приоритеты, обеспечивает разработку и координацию осуществления национальной политики в области общественного здравоохранения; </a:t>
            </a:r>
          </a:p>
          <a:p>
            <a:pPr marL="457200" indent="-457200" eaLnBrk="1" hangingPunct="1">
              <a:buFontTx/>
              <a:buAutoNum type="arabicParenR"/>
              <a:defRPr/>
            </a:pPr>
            <a:r>
              <a:rPr lang="ru-RU" dirty="0">
                <a:solidFill>
                  <a:srgbClr val="000000"/>
                </a:solidFill>
                <a:latin typeface="Times New Roman" pitchFamily="18" charset="0"/>
                <a:cs typeface="Times New Roman" pitchFamily="18" charset="0"/>
              </a:rPr>
              <a:t>утверждает инструкции, методики, руководства, отраслевые стандарты, методологические рекомендации и другие документы общественного здравоохранения; </a:t>
            </a:r>
          </a:p>
          <a:p>
            <a:pPr marL="457200" indent="-457200" eaLnBrk="1" hangingPunct="1">
              <a:buFontTx/>
              <a:buAutoNum type="arabicParenR"/>
              <a:defRPr/>
            </a:pPr>
            <a:r>
              <a:rPr lang="ru-RU" dirty="0">
                <a:solidFill>
                  <a:srgbClr val="000000"/>
                </a:solidFill>
                <a:latin typeface="Times New Roman" pitchFamily="18" charset="0"/>
                <a:cs typeface="Times New Roman" pitchFamily="18" charset="0"/>
              </a:rPr>
              <a:t>разрабатывает проекты законодательных актов и других нормативных актов на местах и ​​утверждает проекты законодательных актов и другие нормативные акты, разработанные другими центральными органами государственной власти в отношении деятельности, оказывающей влияние на общественное здравоохранение;</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885589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355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F5049E7F-DDE7-433D-9BDA-40013590A447}"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3563" name="TextBox 10"/>
          <p:cNvSpPr txBox="1">
            <a:spLocks noChangeArrowheads="1"/>
          </p:cNvSpPr>
          <p:nvPr/>
        </p:nvSpPr>
        <p:spPr bwMode="auto">
          <a:xfrm>
            <a:off x="787400" y="1598613"/>
            <a:ext cx="763905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dirty="0" smtClean="0">
                <a:solidFill>
                  <a:srgbClr val="C00000"/>
                </a:solidFill>
              </a:rPr>
              <a:t>Статья 12. </a:t>
            </a:r>
            <a:r>
              <a:rPr lang="ru-RU" sz="2400" dirty="0">
                <a:solidFill>
                  <a:srgbClr val="C00000"/>
                </a:solidFill>
                <a:latin typeface="Times New Roman" pitchFamily="18" charset="0"/>
                <a:cs typeface="Times New Roman" pitchFamily="18" charset="0"/>
              </a:rPr>
              <a:t>Компетенция</a:t>
            </a:r>
            <a:r>
              <a:rPr lang="ru-RU" altLang="en-US" sz="2400" dirty="0" smtClean="0">
                <a:solidFill>
                  <a:srgbClr val="C00000"/>
                </a:solidFill>
              </a:rPr>
              <a:t> </a:t>
            </a:r>
            <a:r>
              <a:rPr lang="ru-RU" altLang="en-US" sz="2400" dirty="0" smtClean="0">
                <a:solidFill>
                  <a:srgbClr val="C00000"/>
                </a:solidFill>
              </a:rPr>
              <a:t>органов местного публичного управления в области общественного здоровья: </a:t>
            </a:r>
          </a:p>
          <a:p>
            <a:pPr eaLnBrk="1" hangingPunct="1"/>
            <a:r>
              <a:rPr lang="ru-RU" altLang="en-US" sz="2400" dirty="0" smtClean="0">
                <a:solidFill>
                  <a:srgbClr val="000000"/>
                </a:solidFill>
              </a:rPr>
              <a:t>3) организует и осуществляет комплексные меры реагирования и контроля в случае чрезвычайных ситуаций общественного здравоохранения; </a:t>
            </a:r>
          </a:p>
          <a:p>
            <a:pPr eaLnBrk="1" hangingPunct="1"/>
            <a:r>
              <a:rPr lang="ru-RU" altLang="en-US" sz="2400" dirty="0" smtClean="0">
                <a:solidFill>
                  <a:srgbClr val="000000"/>
                </a:solidFill>
              </a:rPr>
              <a:t>4) обеспечивает безопасные условия и услуги для соблюдения прав и интересов общественности в области общественного здравоохранения, включая качественную питьевую воду, охрана воздуха, защита от шума, санитарию и гигиену;</a:t>
            </a:r>
            <a:endParaRPr lang="ro-RO" altLang="en-US" sz="2000" dirty="0" smtClean="0">
              <a:solidFill>
                <a:srgbClr val="000000"/>
              </a:solidFill>
              <a:latin typeface="Times New Roman" pitchFamily="18" charset="0"/>
              <a:cs typeface="Times New Roman" pitchFamily="18" charset="0"/>
            </a:endParaRPr>
          </a:p>
          <a:p>
            <a:pPr eaLnBrk="1" hangingPunct="1"/>
            <a:endParaRPr lang="ro-RO" altLang="en-US" sz="2000" dirty="0" smtClean="0">
              <a:solidFill>
                <a:srgbClr val="000000"/>
              </a:solidFill>
              <a:latin typeface="Times New Roman" pitchFamily="18" charset="0"/>
              <a:cs typeface="Times New Roman" pitchFamily="18" charset="0"/>
            </a:endParaRPr>
          </a:p>
          <a:p>
            <a:pPr eaLnBrk="1" hangingPunct="1"/>
            <a:endParaRPr lang="ro-RO" altLang="en-US" sz="2000" dirty="0" smtClean="0">
              <a:solidFill>
                <a:srgbClr val="000000"/>
              </a:solidFill>
              <a:latin typeface="Times New Roman" pitchFamily="18" charset="0"/>
              <a:cs typeface="Times New Roman" pitchFamily="18" charset="0"/>
            </a:endParaRPr>
          </a:p>
          <a:p>
            <a:pPr eaLnBrk="1" hangingPunct="1"/>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55357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457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F91D4C91-5394-454B-ADEE-250D0BA897AC}"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4587" name="TextBox 10"/>
          <p:cNvSpPr txBox="1">
            <a:spLocks noChangeArrowheads="1"/>
          </p:cNvSpPr>
          <p:nvPr/>
        </p:nvSpPr>
        <p:spPr bwMode="auto">
          <a:xfrm>
            <a:off x="200025" y="1598613"/>
            <a:ext cx="8701088" cy="4648200"/>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Статья 39. Питьевое водоснабжение населения</a:t>
            </a:r>
          </a:p>
          <a:p>
            <a:pPr eaLnBrk="1" hangingPunct="1">
              <a:defRPr/>
            </a:pPr>
            <a:endParaRPr lang="ru-RU" sz="2400" dirty="0">
              <a:solidFill>
                <a:srgbClr val="C00000"/>
              </a:solidFill>
              <a:latin typeface="Times New Roman" pitchFamily="18" charset="0"/>
              <a:cs typeface="Times New Roman" pitchFamily="18" charset="0"/>
            </a:endParaRPr>
          </a:p>
          <a:p>
            <a:pPr marL="342900" indent="-342900" eaLnBrk="1" hangingPunct="1">
              <a:buFontTx/>
              <a:buAutoNum type="arabicParenBoth"/>
              <a:defRPr/>
            </a:pPr>
            <a:r>
              <a:rPr lang="ru-RU" sz="2400" dirty="0">
                <a:solidFill>
                  <a:srgbClr val="000000"/>
                </a:solidFill>
                <a:latin typeface="Times New Roman" pitchFamily="18" charset="0"/>
                <a:cs typeface="Times New Roman" pitchFamily="18" charset="0"/>
              </a:rPr>
              <a:t>Качество питьевой воды, поставляемой населению, не должно представлять опасности для здоровья человека. </a:t>
            </a:r>
          </a:p>
          <a:p>
            <a:pPr marL="342900" indent="-342900" eaLnBrk="1" hangingPunct="1">
              <a:buFontTx/>
              <a:buAutoNum type="arabicParenBoth"/>
              <a:defRPr/>
            </a:pPr>
            <a:r>
              <a:rPr lang="ru-RU" sz="2400" dirty="0">
                <a:solidFill>
                  <a:srgbClr val="000000"/>
                </a:solidFill>
                <a:latin typeface="Times New Roman" pitchFamily="18" charset="0"/>
                <a:cs typeface="Times New Roman" pitchFamily="18" charset="0"/>
              </a:rPr>
              <a:t>Количество питьевой воды, поставляемой населению, должно соответствовать ее физиологическим и бытовым потребностям. </a:t>
            </a:r>
          </a:p>
          <a:p>
            <a:pPr marL="342900" indent="-342900" eaLnBrk="1" hangingPunct="1">
              <a:buFontTx/>
              <a:buAutoNum type="arabicParenBoth"/>
              <a:defRPr/>
            </a:pPr>
            <a:r>
              <a:rPr lang="ru-RU" sz="2400" dirty="0">
                <a:solidFill>
                  <a:srgbClr val="000000"/>
                </a:solidFill>
                <a:latin typeface="Times New Roman" pitchFamily="18" charset="0"/>
                <a:cs typeface="Times New Roman" pitchFamily="18" charset="0"/>
              </a:rPr>
              <a:t>Юридические лица обязаны принимать меры для развития систем питьевой воды и канализации. </a:t>
            </a: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06433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560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3E3779BE-3262-4750-B583-927952A6BA28}"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5611" name="TextBox 10"/>
          <p:cNvSpPr txBox="1">
            <a:spLocks noChangeArrowheads="1"/>
          </p:cNvSpPr>
          <p:nvPr/>
        </p:nvSpPr>
        <p:spPr bwMode="auto">
          <a:xfrm>
            <a:off x="242888" y="1412875"/>
            <a:ext cx="87010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latin typeface="Times New Roman" pitchFamily="18" charset="0"/>
                <a:cs typeface="Times New Roman" pitchFamily="18" charset="0"/>
              </a:rPr>
              <a:t>Статья 40. Источники водопользования </a:t>
            </a:r>
          </a:p>
          <a:p>
            <a:pPr eaLnBrk="1" hangingPunct="1">
              <a:buFontTx/>
              <a:buAutoNum type="arabicParenBoth"/>
            </a:pPr>
            <a:r>
              <a:rPr lang="ru-RU" altLang="en-US" sz="2400" smtClean="0">
                <a:solidFill>
                  <a:srgbClr val="000000"/>
                </a:solidFill>
                <a:latin typeface="Times New Roman" pitchFamily="18" charset="0"/>
                <a:cs typeface="Times New Roman" pitchFamily="18" charset="0"/>
              </a:rPr>
              <a:t>Качество воды из источников, используемых для питьевого водоснабжения, источников минеральной воды, источников воды, предназначенных для удовлетворения потребностей домашних хозяйств, отдыха населения, орошения сельскохозяйственных культур, должно соответствовать требованиям законодательства здоровье. </a:t>
            </a:r>
          </a:p>
          <a:p>
            <a:pPr eaLnBrk="1" hangingPunct="1">
              <a:buFontTx/>
              <a:buAutoNum type="arabicParenBoth"/>
            </a:pPr>
            <a:r>
              <a:rPr lang="ru-RU" altLang="en-US" sz="2400" smtClean="0">
                <a:solidFill>
                  <a:srgbClr val="000000"/>
                </a:solidFill>
                <a:latin typeface="Times New Roman" pitchFamily="18" charset="0"/>
                <a:cs typeface="Times New Roman" pitchFamily="18" charset="0"/>
              </a:rPr>
              <a:t>Используемые источники воды подлежат санитарной авторизации. </a:t>
            </a:r>
          </a:p>
          <a:p>
            <a:pPr eaLnBrk="1" hangingPunct="1">
              <a:buFontTx/>
              <a:buAutoNum type="arabicParenBoth"/>
            </a:pPr>
            <a:r>
              <a:rPr lang="ru-RU" altLang="en-US" sz="2400" smtClean="0">
                <a:solidFill>
                  <a:srgbClr val="000000"/>
                </a:solidFill>
                <a:latin typeface="Times New Roman" pitchFamily="18" charset="0"/>
                <a:cs typeface="Times New Roman" pitchFamily="18" charset="0"/>
              </a:rPr>
              <a:t>Санитарно-защитные зоны создаются вокруг всех типов источников воды. </a:t>
            </a:r>
          </a:p>
          <a:p>
            <a:pPr eaLnBrk="1" hangingPunct="1">
              <a:buFontTx/>
              <a:buAutoNum type="arabicParenBoth"/>
            </a:pPr>
            <a:r>
              <a:rPr lang="ru-RU" altLang="en-US" sz="2400" smtClean="0">
                <a:solidFill>
                  <a:srgbClr val="000000"/>
                </a:solidFill>
                <a:latin typeface="Times New Roman" pitchFamily="18" charset="0"/>
                <a:cs typeface="Times New Roman" pitchFamily="18" charset="0"/>
              </a:rPr>
              <a:t>Физические и юридические лица обязаны самостоятельно прекратить подачу или использование воды, если качество воды из источника не соответствует санитарным нормам.</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16650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3852" y="1532624"/>
            <a:ext cx="9130147" cy="5059246"/>
          </a:xfrm>
        </p:spPr>
        <p:txBody>
          <a:bodyPr/>
          <a:lstStyle/>
          <a:p>
            <a:pPr marL="0" marR="0" indent="342900">
              <a:lnSpc>
                <a:spcPct val="115000"/>
              </a:lnSpc>
              <a:spcBef>
                <a:spcPts val="0"/>
              </a:spcBef>
              <a:spcAft>
                <a:spcPts val="0"/>
              </a:spcAft>
            </a:pPr>
            <a:r>
              <a:rPr lang="ru-RU" b="1" dirty="0">
                <a:solidFill>
                  <a:srgbClr val="C00000"/>
                </a:solidFill>
              </a:rPr>
              <a:t>Положения Закона 182/2019 о качестве питьевой воды </a:t>
            </a:r>
            <a:r>
              <a:rPr lang="ru-RU" dirty="0">
                <a:solidFill>
                  <a:srgbClr val="000F2E"/>
                </a:solidFill>
                <a:latin typeface="Times New Roman" panose="02020603050405020304" pitchFamily="18" charset="0"/>
                <a:cs typeface="Times New Roman" panose="02020603050405020304" pitchFamily="18" charset="0"/>
              </a:rPr>
              <a:t>Закон устанавливает следующие </a:t>
            </a:r>
            <a:r>
              <a:rPr lang="ru-RU" dirty="0" smtClean="0">
                <a:solidFill>
                  <a:srgbClr val="000F2E"/>
                </a:solidFill>
                <a:latin typeface="Times New Roman" panose="02020603050405020304" pitchFamily="18" charset="0"/>
                <a:cs typeface="Times New Roman" panose="02020603050405020304" pitchFamily="18" charset="0"/>
              </a:rPr>
              <a:t>определения: </a:t>
            </a:r>
            <a:br>
              <a:rPr lang="ru-RU" dirty="0" smtClean="0">
                <a:solidFill>
                  <a:srgbClr val="000F2E"/>
                </a:solidFill>
                <a:latin typeface="Times New Roman" panose="02020603050405020304" pitchFamily="18" charset="0"/>
                <a:cs typeface="Times New Roman" panose="02020603050405020304" pitchFamily="18" charset="0"/>
              </a:rPr>
            </a:br>
            <a:r>
              <a:rPr lang="ru-RU" b="1" i="1" dirty="0" smtClean="0">
                <a:solidFill>
                  <a:srgbClr val="000F2E"/>
                </a:solidFill>
                <a:latin typeface="Times New Roman" panose="02020603050405020304" pitchFamily="18" charset="0"/>
                <a:cs typeface="Times New Roman" panose="02020603050405020304" pitchFamily="18" charset="0"/>
              </a:rPr>
              <a:t>питьевая </a:t>
            </a:r>
            <a:r>
              <a:rPr lang="ru-RU" b="1" i="1" dirty="0">
                <a:solidFill>
                  <a:srgbClr val="000F2E"/>
                </a:solidFill>
                <a:latin typeface="Times New Roman" panose="02020603050405020304" pitchFamily="18" charset="0"/>
                <a:cs typeface="Times New Roman" panose="02020603050405020304" pitchFamily="18" charset="0"/>
              </a:rPr>
              <a:t>вода </a:t>
            </a:r>
            <a:r>
              <a:rPr lang="ru-RU" dirty="0">
                <a:solidFill>
                  <a:srgbClr val="000F2E"/>
                </a:solidFill>
                <a:latin typeface="Times New Roman" panose="02020603050405020304" pitchFamily="18" charset="0"/>
                <a:cs typeface="Times New Roman" panose="02020603050405020304" pitchFamily="18" charset="0"/>
              </a:rPr>
              <a:t>- вода, предназначенная для потребления человеком, а именно: </a:t>
            </a:r>
            <a:r>
              <a:rPr lang="ru-RU" dirty="0" smtClean="0">
                <a:solidFill>
                  <a:srgbClr val="000F2E"/>
                </a:solidFill>
                <a:latin typeface="Times New Roman" panose="02020603050405020304" pitchFamily="18" charset="0"/>
                <a:cs typeface="Times New Roman" panose="02020603050405020304" pitchFamily="18" charset="0"/>
              </a:rPr>
              <a:t/>
            </a:r>
            <a:br>
              <a:rPr lang="ru-RU" dirty="0" smtClean="0">
                <a:solidFill>
                  <a:srgbClr val="000F2E"/>
                </a:solidFill>
                <a:latin typeface="Times New Roman" panose="02020603050405020304" pitchFamily="18" charset="0"/>
                <a:cs typeface="Times New Roman" panose="02020603050405020304" pitchFamily="18" charset="0"/>
              </a:rPr>
            </a:br>
            <a:r>
              <a:rPr lang="ru-RU" dirty="0" smtClean="0">
                <a:solidFill>
                  <a:srgbClr val="000F2E"/>
                </a:solidFill>
                <a:latin typeface="Times New Roman" panose="02020603050405020304" pitchFamily="18" charset="0"/>
                <a:cs typeface="Times New Roman" panose="02020603050405020304" pitchFamily="18" charset="0"/>
              </a:rPr>
              <a:t>а</a:t>
            </a:r>
            <a:r>
              <a:rPr lang="ru-RU" dirty="0">
                <a:solidFill>
                  <a:srgbClr val="000F2E"/>
                </a:solidFill>
                <a:latin typeface="Times New Roman" panose="02020603050405020304" pitchFamily="18" charset="0"/>
                <a:cs typeface="Times New Roman" panose="02020603050405020304" pitchFamily="18" charset="0"/>
              </a:rPr>
              <a:t>) вода в ее естественном состоянии или после обработки, используемая для питья, приготовления пищи, личной </a:t>
            </a:r>
            <a:r>
              <a:rPr lang="ru-RU" dirty="0" smtClean="0">
                <a:solidFill>
                  <a:srgbClr val="000F2E"/>
                </a:solidFill>
                <a:latin typeface="Times New Roman" panose="02020603050405020304" pitchFamily="18" charset="0"/>
                <a:cs typeface="Times New Roman" panose="02020603050405020304" pitchFamily="18" charset="0"/>
              </a:rPr>
              <a:t>гигиены и гигиены жилища, </a:t>
            </a:r>
            <a:r>
              <a:rPr lang="ru-RU" dirty="0">
                <a:solidFill>
                  <a:srgbClr val="000F2E"/>
                </a:solidFill>
                <a:latin typeface="Times New Roman" panose="02020603050405020304" pitchFamily="18" charset="0"/>
                <a:cs typeface="Times New Roman" panose="02020603050405020304" pitchFamily="18" charset="0"/>
              </a:rPr>
              <a:t>независимо от их происхождения и от того, поставляются ли они через распределительную сеть, из источника или резервуара, или </a:t>
            </a:r>
            <a:r>
              <a:rPr lang="ru-RU" dirty="0" smtClean="0">
                <a:solidFill>
                  <a:srgbClr val="000F2E"/>
                </a:solidFill>
                <a:latin typeface="Times New Roman" panose="02020603050405020304" pitchFamily="18" charset="0"/>
                <a:cs typeface="Times New Roman" panose="02020603050405020304" pitchFamily="18" charset="0"/>
              </a:rPr>
              <a:t>реализуется </a:t>
            </a:r>
            <a:r>
              <a:rPr lang="ru-RU" dirty="0">
                <a:solidFill>
                  <a:srgbClr val="000F2E"/>
                </a:solidFill>
                <a:latin typeface="Times New Roman" panose="02020603050405020304" pitchFamily="18" charset="0"/>
                <a:cs typeface="Times New Roman" panose="02020603050405020304" pitchFamily="18" charset="0"/>
              </a:rPr>
              <a:t>в бутылках или </a:t>
            </a:r>
            <a:r>
              <a:rPr lang="ru-RU" dirty="0" smtClean="0">
                <a:solidFill>
                  <a:srgbClr val="000F2E"/>
                </a:solidFill>
                <a:latin typeface="Times New Roman" panose="02020603050405020304" pitchFamily="18" charset="0"/>
                <a:cs typeface="Times New Roman" panose="02020603050405020304" pitchFamily="18" charset="0"/>
              </a:rPr>
              <a:t>контейнерах</a:t>
            </a:r>
            <a:r>
              <a:rPr lang="ru-RU" dirty="0">
                <a:solidFill>
                  <a:srgbClr val="000F2E"/>
                </a:solidFill>
                <a:latin typeface="Times New Roman" panose="02020603050405020304" pitchFamily="18" charset="0"/>
                <a:cs typeface="Times New Roman" panose="02020603050405020304" pitchFamily="18" charset="0"/>
              </a:rPr>
              <a:t>; </a:t>
            </a:r>
            <a:r>
              <a:rPr lang="ru-RU" dirty="0" smtClean="0">
                <a:solidFill>
                  <a:srgbClr val="000F2E"/>
                </a:solidFill>
                <a:latin typeface="Times New Roman" panose="02020603050405020304" pitchFamily="18" charset="0"/>
                <a:cs typeface="Times New Roman" panose="02020603050405020304" pitchFamily="18" charset="0"/>
              </a:rPr>
              <a:t/>
            </a:r>
            <a:br>
              <a:rPr lang="ru-RU" dirty="0" smtClean="0">
                <a:solidFill>
                  <a:srgbClr val="000F2E"/>
                </a:solidFill>
                <a:latin typeface="Times New Roman" panose="02020603050405020304" pitchFamily="18" charset="0"/>
                <a:cs typeface="Times New Roman" panose="02020603050405020304" pitchFamily="18" charset="0"/>
              </a:rPr>
            </a:br>
            <a:r>
              <a:rPr lang="ru-RU" dirty="0" smtClean="0">
                <a:solidFill>
                  <a:srgbClr val="000F2E"/>
                </a:solidFill>
                <a:latin typeface="Times New Roman" panose="02020603050405020304" pitchFamily="18" charset="0"/>
                <a:cs typeface="Times New Roman" panose="02020603050405020304" pitchFamily="18" charset="0"/>
              </a:rPr>
              <a:t>б</a:t>
            </a:r>
            <a:r>
              <a:rPr lang="ru-RU" dirty="0">
                <a:solidFill>
                  <a:srgbClr val="000F2E"/>
                </a:solidFill>
                <a:latin typeface="Times New Roman" panose="02020603050405020304" pitchFamily="18" charset="0"/>
                <a:cs typeface="Times New Roman" panose="02020603050405020304" pitchFamily="18" charset="0"/>
              </a:rPr>
              <a:t>) вода, используемая в пищевой промышленности для производства, обработки, консервирования или сбыта продуктов или веществ, предназначенных для потребления человеком; </a:t>
            </a:r>
            <a:r>
              <a:rPr lang="ru-RU" dirty="0" smtClean="0">
                <a:solidFill>
                  <a:srgbClr val="000F2E"/>
                </a:solidFill>
                <a:latin typeface="Times New Roman" panose="02020603050405020304" pitchFamily="18" charset="0"/>
                <a:cs typeface="Times New Roman" panose="02020603050405020304" pitchFamily="18" charset="0"/>
              </a:rPr>
              <a:t/>
            </a:r>
            <a:br>
              <a:rPr lang="ru-RU" dirty="0" smtClean="0">
                <a:solidFill>
                  <a:srgbClr val="000F2E"/>
                </a:solidFill>
                <a:latin typeface="Times New Roman" panose="02020603050405020304" pitchFamily="18" charset="0"/>
                <a:cs typeface="Times New Roman" panose="02020603050405020304" pitchFamily="18" charset="0"/>
              </a:rPr>
            </a:br>
            <a:endParaRPr lang="ro-RO" b="1" dirty="0">
              <a:solidFill>
                <a:srgbClr val="000F2E"/>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51114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3852" y="1532624"/>
            <a:ext cx="9130147" cy="5059246"/>
          </a:xfrm>
        </p:spPr>
        <p:txBody>
          <a:bodyPr/>
          <a:lstStyle/>
          <a:p>
            <a:pPr marL="0" marR="0" indent="342900">
              <a:lnSpc>
                <a:spcPct val="115000"/>
              </a:lnSpc>
              <a:spcBef>
                <a:spcPts val="0"/>
              </a:spcBef>
              <a:spcAft>
                <a:spcPts val="0"/>
              </a:spcAft>
            </a:pPr>
            <a:r>
              <a:rPr lang="ru-RU" b="1" dirty="0">
                <a:solidFill>
                  <a:srgbClr val="C00000"/>
                </a:solidFill>
              </a:rPr>
              <a:t>Положения Закона 182/2019 о качестве питьевой воды </a:t>
            </a:r>
            <a:r>
              <a:rPr lang="ru-RU" b="1" i="1" dirty="0" smtClean="0">
                <a:solidFill>
                  <a:srgbClr val="000F2E"/>
                </a:solidFill>
                <a:latin typeface="Times New Roman" panose="02020603050405020304" pitchFamily="18" charset="0"/>
                <a:cs typeface="Times New Roman" panose="02020603050405020304" pitchFamily="18" charset="0"/>
              </a:rPr>
              <a:t>домашняя </a:t>
            </a:r>
            <a:r>
              <a:rPr lang="ru-RU" b="1" i="1" dirty="0">
                <a:solidFill>
                  <a:srgbClr val="000F2E"/>
                </a:solidFill>
                <a:latin typeface="Times New Roman" panose="02020603050405020304" pitchFamily="18" charset="0"/>
                <a:cs typeface="Times New Roman" panose="02020603050405020304" pitchFamily="18" charset="0"/>
              </a:rPr>
              <a:t>распределительная система </a:t>
            </a:r>
            <a:r>
              <a:rPr lang="ru-RU" dirty="0">
                <a:solidFill>
                  <a:srgbClr val="000F2E"/>
                </a:solidFill>
                <a:latin typeface="Times New Roman" panose="02020603050405020304" pitchFamily="18" charset="0"/>
                <a:cs typeface="Times New Roman" panose="02020603050405020304" pitchFamily="18" charset="0"/>
              </a:rPr>
              <a:t>- все трубы, фитинги и устройства, установленные между кранами питьевой воды и внешней распределительной сетью, но только тогда, когда они не входят в сферу ответственности оператора, в соответствии с Законом </a:t>
            </a:r>
            <a:r>
              <a:rPr lang="ru-RU" dirty="0" err="1">
                <a:solidFill>
                  <a:srgbClr val="000F2E"/>
                </a:solidFill>
                <a:latin typeface="Times New Roman" panose="02020603050405020304" pitchFamily="18" charset="0"/>
                <a:cs typeface="Times New Roman" panose="02020603050405020304" pitchFamily="18" charset="0"/>
              </a:rPr>
              <a:t>No</a:t>
            </a:r>
            <a:r>
              <a:rPr lang="ru-RU" dirty="0">
                <a:solidFill>
                  <a:srgbClr val="000F2E"/>
                </a:solidFill>
                <a:latin typeface="Times New Roman" panose="02020603050405020304" pitchFamily="18" charset="0"/>
                <a:cs typeface="Times New Roman" panose="02020603050405020304" pitchFamily="18" charset="0"/>
              </a:rPr>
              <a:t>. 303/2013 по </a:t>
            </a:r>
            <a:r>
              <a:rPr lang="ru-RU" dirty="0" smtClean="0">
                <a:solidFill>
                  <a:srgbClr val="000F2E"/>
                </a:solidFill>
                <a:latin typeface="Times New Roman" panose="02020603050405020304" pitchFamily="18" charset="0"/>
                <a:cs typeface="Times New Roman" panose="02020603050405020304" pitchFamily="18" charset="0"/>
              </a:rPr>
              <a:t>публичной услугам водоснабжения </a:t>
            </a:r>
            <a:r>
              <a:rPr lang="ru-RU" dirty="0">
                <a:solidFill>
                  <a:srgbClr val="000F2E"/>
                </a:solidFill>
                <a:latin typeface="Times New Roman" panose="02020603050405020304" pitchFamily="18" charset="0"/>
                <a:cs typeface="Times New Roman" panose="02020603050405020304" pitchFamily="18" charset="0"/>
              </a:rPr>
              <a:t>и канализации; </a:t>
            </a:r>
            <a:r>
              <a:rPr lang="ru-RU" dirty="0" smtClean="0">
                <a:solidFill>
                  <a:srgbClr val="000F2E"/>
                </a:solidFill>
                <a:latin typeface="Times New Roman" panose="02020603050405020304" pitchFamily="18" charset="0"/>
                <a:cs typeface="Times New Roman" panose="02020603050405020304" pitchFamily="18" charset="0"/>
              </a:rPr>
              <a:t/>
            </a:r>
            <a:br>
              <a:rPr lang="ru-RU" dirty="0" smtClean="0">
                <a:solidFill>
                  <a:srgbClr val="000F2E"/>
                </a:solidFill>
                <a:latin typeface="Times New Roman" panose="02020603050405020304" pitchFamily="18" charset="0"/>
                <a:cs typeface="Times New Roman" panose="02020603050405020304" pitchFamily="18" charset="0"/>
              </a:rPr>
            </a:br>
            <a:r>
              <a:rPr lang="ru-RU" b="1" i="1" dirty="0" smtClean="0">
                <a:solidFill>
                  <a:srgbClr val="000F2E"/>
                </a:solidFill>
                <a:latin typeface="Times New Roman" panose="02020603050405020304" pitchFamily="18" charset="0"/>
                <a:cs typeface="Times New Roman" panose="02020603050405020304" pitchFamily="18" charset="0"/>
              </a:rPr>
              <a:t>план </a:t>
            </a:r>
            <a:r>
              <a:rPr lang="ru-RU" b="1" i="1" dirty="0">
                <a:solidFill>
                  <a:srgbClr val="000F2E"/>
                </a:solidFill>
                <a:latin typeface="Times New Roman" panose="02020603050405020304" pitchFamily="18" charset="0"/>
                <a:cs typeface="Times New Roman" panose="02020603050405020304" pitchFamily="18" charset="0"/>
              </a:rPr>
              <a:t>обеспечения безопасности питьевой воды </a:t>
            </a:r>
            <a:r>
              <a:rPr lang="ru-RU" dirty="0">
                <a:solidFill>
                  <a:srgbClr val="000F2E"/>
                </a:solidFill>
                <a:latin typeface="Times New Roman" panose="02020603050405020304" pitchFamily="18" charset="0"/>
                <a:cs typeface="Times New Roman" panose="02020603050405020304" pitchFamily="18" charset="0"/>
              </a:rPr>
              <a:t>- план управления рисками для системы питьевого водоснабжения с выявлением на каждом этапе питьевого водоснабжения рисков, которые могут повлиять на качество воды и здоровье человека, а также меры по снижению рисков и управлению ими.</a:t>
            </a:r>
            <a:r>
              <a:rPr lang="ro-MO" b="1" dirty="0">
                <a:solidFill>
                  <a:srgbClr val="000F2E"/>
                </a:solidFill>
                <a:latin typeface="Times New Roman" panose="02020603050405020304" pitchFamily="18" charset="0"/>
                <a:ea typeface="Lucida Sans Unicode"/>
                <a:cs typeface="Times New Roman" panose="02020603050405020304" pitchFamily="18" charset="0"/>
              </a:rPr>
              <a:t/>
            </a:r>
            <a:br>
              <a:rPr lang="ro-MO" b="1" dirty="0">
                <a:solidFill>
                  <a:srgbClr val="000F2E"/>
                </a:solidFill>
                <a:latin typeface="Times New Roman" panose="02020603050405020304" pitchFamily="18" charset="0"/>
                <a:ea typeface="Lucida Sans Unicode"/>
                <a:cs typeface="Times New Roman" panose="02020603050405020304" pitchFamily="18" charset="0"/>
              </a:rPr>
            </a:br>
            <a:endParaRPr lang="ro-RO" b="1" dirty="0">
              <a:solidFill>
                <a:srgbClr val="000F2E"/>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55334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4239"/>
            <a:ext cx="8839199" cy="4416167"/>
          </a:xfrm>
        </p:spPr>
        <p:txBody>
          <a:bodyPr/>
          <a:lstStyle/>
          <a:p>
            <a:r>
              <a:rPr lang="ru-RU" b="1" dirty="0">
                <a:solidFill>
                  <a:srgbClr val="202124"/>
                </a:solidFill>
                <a:latin typeface="arial"/>
              </a:rPr>
              <a:t>Положения Закона 182/2019 о качестве питьевой воды не применяются</a:t>
            </a:r>
            <a:r>
              <a:rPr lang="ru-RU" dirty="0">
                <a:solidFill>
                  <a:srgbClr val="202124"/>
                </a:solidFill>
                <a:latin typeface="arial"/>
              </a:rPr>
              <a:t>: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 для природных минеральных водах, </a:t>
            </a:r>
            <a:r>
              <a:rPr lang="ru-RU" dirty="0">
                <a:solidFill>
                  <a:srgbClr val="202124"/>
                </a:solidFill>
                <a:latin typeface="arial"/>
              </a:rPr>
              <a:t>регулируемые </a:t>
            </a:r>
            <a:r>
              <a:rPr lang="ru-RU" dirty="0" smtClean="0">
                <a:solidFill>
                  <a:srgbClr val="202124"/>
                </a:solidFill>
                <a:latin typeface="arial"/>
              </a:rPr>
              <a:t>ПП </a:t>
            </a:r>
            <a:r>
              <a:rPr lang="ru-RU" dirty="0">
                <a:solidFill>
                  <a:srgbClr val="202124"/>
                </a:solidFill>
                <a:latin typeface="arial"/>
              </a:rPr>
              <a:t>57/2019,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 для лечебных минеральных водах, </a:t>
            </a:r>
            <a:r>
              <a:rPr lang="ru-RU" dirty="0">
                <a:solidFill>
                  <a:srgbClr val="202124"/>
                </a:solidFill>
                <a:latin typeface="arial"/>
              </a:rPr>
              <a:t>регулируемые </a:t>
            </a:r>
            <a:r>
              <a:rPr lang="ru-RU" dirty="0" smtClean="0">
                <a:solidFill>
                  <a:srgbClr val="202124"/>
                </a:solidFill>
                <a:latin typeface="arial"/>
              </a:rPr>
              <a:t>ПП </a:t>
            </a:r>
            <a:r>
              <a:rPr lang="ru-RU" dirty="0">
                <a:solidFill>
                  <a:srgbClr val="202124"/>
                </a:solidFill>
                <a:latin typeface="arial"/>
              </a:rPr>
              <a:t>934/2007,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 для питьевых вод </a:t>
            </a:r>
            <a:r>
              <a:rPr lang="ru-RU" dirty="0">
                <a:solidFill>
                  <a:srgbClr val="202124"/>
                </a:solidFill>
                <a:latin typeface="arial"/>
              </a:rPr>
              <a:t>от </a:t>
            </a:r>
            <a:r>
              <a:rPr lang="ru-RU" dirty="0" smtClean="0">
                <a:solidFill>
                  <a:srgbClr val="202124"/>
                </a:solidFill>
                <a:latin typeface="arial"/>
              </a:rPr>
              <a:t>производителей, </a:t>
            </a:r>
            <a:r>
              <a:rPr lang="ru-RU" dirty="0">
                <a:solidFill>
                  <a:srgbClr val="202124"/>
                </a:solidFill>
                <a:latin typeface="arial"/>
              </a:rPr>
              <a:t>которые поставляют в среднем менее 10 м3 в день или обслуживают менее 50 человек, если вода не добывается в рамках коммерческой или общественной деятельности. Значения параметров качества воды в этих системах утверждаются Правительством с предварительной оценкой рисков, не подвергая опасности здоровье потребителей.</a:t>
            </a:r>
            <a:br>
              <a:rPr lang="ru-RU" dirty="0">
                <a:solidFill>
                  <a:srgbClr val="202124"/>
                </a:solidFill>
                <a:latin typeface="arial"/>
              </a:rPr>
            </a:br>
            <a:endParaRPr lang="ru-RU"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8698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21445" y="1532623"/>
            <a:ext cx="8839199" cy="4416167"/>
          </a:xfrm>
        </p:spPr>
        <p:txBody>
          <a:bodyPr/>
          <a:lstStyle/>
          <a:p>
            <a:pPr marL="0" marR="0" indent="342900">
              <a:lnSpc>
                <a:spcPct val="115000"/>
              </a:lnSpc>
              <a:spcBef>
                <a:spcPts val="0"/>
              </a:spcBef>
              <a:spcAft>
                <a:spcPts val="0"/>
              </a:spcAft>
            </a:pPr>
            <a:r>
              <a:rPr lang="ru-RU" sz="2000" b="1" cap="all" dirty="0" smtClean="0">
                <a:solidFill>
                  <a:srgbClr val="000F2E"/>
                </a:solidFill>
              </a:rPr>
              <a:t>Требования к </a:t>
            </a:r>
            <a:r>
              <a:rPr lang="ru-RU" sz="2000" b="1" dirty="0" smtClean="0">
                <a:solidFill>
                  <a:srgbClr val="000F2E"/>
                </a:solidFill>
              </a:rPr>
              <a:t>КАЧЕСТВУ  ПИТЬЕВОЙ </a:t>
            </a:r>
            <a:r>
              <a:rPr lang="ru-RU" sz="2000" b="1" dirty="0">
                <a:solidFill>
                  <a:srgbClr val="000F2E"/>
                </a:solidFill>
              </a:rPr>
              <a:t>ВОДЫ </a:t>
            </a:r>
            <a:r>
              <a:rPr lang="ru-RU" sz="2000" dirty="0" smtClean="0"/>
              <a:t/>
            </a:r>
            <a:br>
              <a:rPr lang="ru-RU" sz="2000" dirty="0" smtClean="0"/>
            </a:br>
            <a:r>
              <a:rPr lang="ru-RU" sz="2000" b="1" dirty="0" smtClean="0">
                <a:solidFill>
                  <a:srgbClr val="000F2E"/>
                </a:solidFill>
                <a:latin typeface="Times New Roman" panose="02020603050405020304" pitchFamily="18" charset="0"/>
                <a:cs typeface="Times New Roman" panose="02020603050405020304" pitchFamily="18" charset="0"/>
              </a:rPr>
              <a:t>Статья </a:t>
            </a:r>
            <a:r>
              <a:rPr lang="ru-RU" sz="2000" b="1" dirty="0">
                <a:solidFill>
                  <a:srgbClr val="000F2E"/>
                </a:solidFill>
                <a:latin typeface="Times New Roman" panose="02020603050405020304" pitchFamily="18" charset="0"/>
                <a:cs typeface="Times New Roman" panose="02020603050405020304" pitchFamily="18" charset="0"/>
              </a:rPr>
              <a:t>4. Общие </a:t>
            </a:r>
            <a:r>
              <a:rPr lang="ru-RU" sz="2000" b="1" dirty="0" smtClean="0">
                <a:solidFill>
                  <a:srgbClr val="000F2E"/>
                </a:solidFill>
                <a:latin typeface="Times New Roman" panose="02020603050405020304" pitchFamily="18" charset="0"/>
                <a:cs typeface="Times New Roman" panose="02020603050405020304" pitchFamily="18" charset="0"/>
              </a:rPr>
              <a:t>требования </a:t>
            </a:r>
            <a:r>
              <a:rPr lang="ru-RU" sz="2000" dirty="0" smtClean="0">
                <a:solidFill>
                  <a:srgbClr val="000F2E"/>
                </a:solidFill>
                <a:latin typeface="Times New Roman" panose="02020603050405020304" pitchFamily="18" charset="0"/>
                <a:cs typeface="Times New Roman" panose="02020603050405020304" pitchFamily="18" charset="0"/>
              </a:rPr>
              <a:t/>
            </a:r>
            <a:br>
              <a:rPr lang="ru-RU" sz="2000" dirty="0" smtClean="0">
                <a:solidFill>
                  <a:srgbClr val="000F2E"/>
                </a:solidFill>
                <a:latin typeface="Times New Roman" panose="02020603050405020304" pitchFamily="18" charset="0"/>
                <a:cs typeface="Times New Roman" panose="02020603050405020304" pitchFamily="18" charset="0"/>
              </a:rPr>
            </a:br>
            <a:r>
              <a:rPr lang="ru-RU" sz="2000" dirty="0" smtClean="0">
                <a:solidFill>
                  <a:srgbClr val="000F2E"/>
                </a:solidFill>
                <a:latin typeface="Times New Roman" panose="02020603050405020304" pitchFamily="18" charset="0"/>
                <a:cs typeface="Times New Roman" panose="02020603050405020304" pitchFamily="18" charset="0"/>
              </a:rPr>
              <a:t>Питьевая </a:t>
            </a:r>
            <a:r>
              <a:rPr lang="ru-RU" sz="2000" dirty="0">
                <a:solidFill>
                  <a:srgbClr val="000F2E"/>
                </a:solidFill>
                <a:latin typeface="Times New Roman" panose="02020603050405020304" pitchFamily="18" charset="0"/>
                <a:cs typeface="Times New Roman" panose="02020603050405020304" pitchFamily="18" charset="0"/>
              </a:rPr>
              <a:t>вода должна быть </a:t>
            </a:r>
            <a:r>
              <a:rPr lang="ru-RU" sz="2000" dirty="0" err="1" smtClean="0">
                <a:solidFill>
                  <a:srgbClr val="000F2E"/>
                </a:solidFill>
                <a:latin typeface="Times New Roman" panose="02020603050405020304" pitchFamily="18" charset="0"/>
                <a:cs typeface="Times New Roman" panose="02020603050405020304" pitchFamily="18" charset="0"/>
              </a:rPr>
              <a:t>оздоровливающей</a:t>
            </a:r>
            <a:r>
              <a:rPr lang="ru-RU" sz="2000" dirty="0" smtClean="0">
                <a:solidFill>
                  <a:srgbClr val="000F2E"/>
                </a:solidFill>
                <a:latin typeface="Times New Roman" panose="02020603050405020304" pitchFamily="18" charset="0"/>
                <a:cs typeface="Times New Roman" panose="02020603050405020304" pitchFamily="18" charset="0"/>
              </a:rPr>
              <a:t> </a:t>
            </a:r>
            <a:r>
              <a:rPr lang="ru-RU" sz="2000" dirty="0">
                <a:solidFill>
                  <a:srgbClr val="000F2E"/>
                </a:solidFill>
                <a:latin typeface="Times New Roman" panose="02020603050405020304" pitchFamily="18" charset="0"/>
                <a:cs typeface="Times New Roman" panose="02020603050405020304" pitchFamily="18" charset="0"/>
              </a:rPr>
              <a:t>и чистой, не содержать микроорганизмов, паразитов или веществ, которые по количеству или концентрации представляют потенциальную опасность для здоровья человека и соответствуют требованиям к качеству, установленным законом. </a:t>
            </a:r>
            <a:r>
              <a:rPr lang="ru-RU" sz="2000" dirty="0" smtClean="0">
                <a:solidFill>
                  <a:srgbClr val="000F2E"/>
                </a:solidFill>
                <a:latin typeface="Times New Roman" panose="02020603050405020304" pitchFamily="18" charset="0"/>
                <a:cs typeface="Times New Roman" panose="02020603050405020304" pitchFamily="18" charset="0"/>
              </a:rPr>
              <a:t/>
            </a:r>
            <a:br>
              <a:rPr lang="ru-RU" sz="2000" dirty="0" smtClean="0">
                <a:solidFill>
                  <a:srgbClr val="000F2E"/>
                </a:solidFill>
                <a:latin typeface="Times New Roman" panose="02020603050405020304" pitchFamily="18" charset="0"/>
                <a:cs typeface="Times New Roman" panose="02020603050405020304" pitchFamily="18" charset="0"/>
              </a:rPr>
            </a:br>
            <a:r>
              <a:rPr lang="ru-RU" sz="2000" b="1" dirty="0" smtClean="0">
                <a:solidFill>
                  <a:srgbClr val="000F2E"/>
                </a:solidFill>
                <a:latin typeface="Times New Roman" panose="02020603050405020304" pitchFamily="18" charset="0"/>
                <a:cs typeface="Times New Roman" panose="02020603050405020304" pitchFamily="18" charset="0"/>
              </a:rPr>
              <a:t>Статья </a:t>
            </a:r>
            <a:r>
              <a:rPr lang="ru-RU" sz="2000" b="1" dirty="0">
                <a:solidFill>
                  <a:srgbClr val="000F2E"/>
                </a:solidFill>
                <a:latin typeface="Times New Roman" panose="02020603050405020304" pitchFamily="18" charset="0"/>
                <a:cs typeface="Times New Roman" panose="02020603050405020304" pitchFamily="18" charset="0"/>
              </a:rPr>
              <a:t>5. Качество питьевой воды </a:t>
            </a:r>
            <a:r>
              <a:rPr lang="ru-RU" sz="2000" dirty="0" smtClean="0">
                <a:solidFill>
                  <a:srgbClr val="000F2E"/>
                </a:solidFill>
                <a:latin typeface="Times New Roman" panose="02020603050405020304" pitchFamily="18" charset="0"/>
                <a:cs typeface="Times New Roman" panose="02020603050405020304" pitchFamily="18" charset="0"/>
              </a:rPr>
              <a:t/>
            </a:r>
            <a:br>
              <a:rPr lang="ru-RU" sz="2000" dirty="0" smtClean="0">
                <a:solidFill>
                  <a:srgbClr val="000F2E"/>
                </a:solidFill>
                <a:latin typeface="Times New Roman" panose="02020603050405020304" pitchFamily="18" charset="0"/>
                <a:cs typeface="Times New Roman" panose="02020603050405020304" pitchFamily="18" charset="0"/>
              </a:rPr>
            </a:br>
            <a:r>
              <a:rPr lang="ru-RU" sz="2000" dirty="0" smtClean="0">
                <a:solidFill>
                  <a:srgbClr val="000F2E"/>
                </a:solidFill>
                <a:latin typeface="Times New Roman" panose="02020603050405020304" pitchFamily="18" charset="0"/>
                <a:cs typeface="Times New Roman" panose="02020603050405020304" pitchFamily="18" charset="0"/>
              </a:rPr>
              <a:t>(</a:t>
            </a:r>
            <a:r>
              <a:rPr lang="ru-RU" sz="2000" dirty="0">
                <a:solidFill>
                  <a:srgbClr val="000F2E"/>
                </a:solidFill>
                <a:latin typeface="Times New Roman" panose="02020603050405020304" pitchFamily="18" charset="0"/>
                <a:cs typeface="Times New Roman" panose="02020603050405020304" pitchFamily="18" charset="0"/>
              </a:rPr>
              <a:t>1) Качество питьевой воды (включая горячую) должно соответствовать значениям, установленным для параметров, предусмотренных законом. Значения параметров индикатора устанавливаются с целью оценки качества питьевой воды в программах мониторинга и выполнения обязательств, предусмотренных законом. </a:t>
            </a:r>
            <a:r>
              <a:rPr lang="ru-RU" sz="2000" dirty="0" smtClean="0">
                <a:solidFill>
                  <a:srgbClr val="000F2E"/>
                </a:solidFill>
                <a:latin typeface="Times New Roman" panose="02020603050405020304" pitchFamily="18" charset="0"/>
                <a:cs typeface="Times New Roman" panose="02020603050405020304" pitchFamily="18" charset="0"/>
              </a:rPr>
              <a:t/>
            </a:r>
            <a:br>
              <a:rPr lang="ru-RU" sz="2000" dirty="0" smtClean="0">
                <a:solidFill>
                  <a:srgbClr val="000F2E"/>
                </a:solidFill>
                <a:latin typeface="Times New Roman" panose="02020603050405020304" pitchFamily="18" charset="0"/>
                <a:cs typeface="Times New Roman" panose="02020603050405020304" pitchFamily="18" charset="0"/>
              </a:rPr>
            </a:br>
            <a:r>
              <a:rPr lang="ru-RU" sz="2000" dirty="0" smtClean="0">
                <a:solidFill>
                  <a:srgbClr val="000F2E"/>
                </a:solidFill>
                <a:latin typeface="Times New Roman" panose="02020603050405020304" pitchFamily="18" charset="0"/>
                <a:cs typeface="Times New Roman" panose="02020603050405020304" pitchFamily="18" charset="0"/>
              </a:rPr>
              <a:t>(</a:t>
            </a:r>
            <a:r>
              <a:rPr lang="ru-RU" sz="2000" dirty="0">
                <a:solidFill>
                  <a:srgbClr val="000F2E"/>
                </a:solidFill>
                <a:latin typeface="Times New Roman" panose="02020603050405020304" pitchFamily="18" charset="0"/>
                <a:cs typeface="Times New Roman" panose="02020603050405020304" pitchFamily="18" charset="0"/>
              </a:rPr>
              <a:t>2) Правительство утверждает значения дополнительных параметров, не включенных в </a:t>
            </a:r>
            <a:r>
              <a:rPr lang="ru-RU" sz="2000" dirty="0" smtClean="0">
                <a:solidFill>
                  <a:srgbClr val="000F2E"/>
                </a:solidFill>
                <a:latin typeface="Times New Roman" panose="02020603050405020304" pitchFamily="18" charset="0"/>
                <a:cs typeface="Times New Roman" panose="02020603050405020304" pitchFamily="18" charset="0"/>
              </a:rPr>
              <a:t>законе, </a:t>
            </a:r>
            <a:r>
              <a:rPr lang="ru-RU" sz="2000" dirty="0">
                <a:solidFill>
                  <a:srgbClr val="000F2E"/>
                </a:solidFill>
                <a:latin typeface="Times New Roman" panose="02020603050405020304" pitchFamily="18" charset="0"/>
                <a:cs typeface="Times New Roman" panose="02020603050405020304" pitchFamily="18" charset="0"/>
              </a:rPr>
              <a:t>в случаях, когда этого требуют меры по охране здоровья населения.</a:t>
            </a:r>
            <a:endParaRPr lang="ro-RO" sz="2000" b="1" dirty="0">
              <a:solidFill>
                <a:srgbClr val="000F2E"/>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86323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b="0"/>
              <a:t>Ion Salaru</a:t>
            </a:r>
            <a:endParaRPr lang="de-DE" b="0" dirty="0"/>
          </a:p>
        </p:txBody>
      </p:sp>
      <p:sp>
        <p:nvSpPr>
          <p:cNvPr id="1126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9384B8B0-C410-4A5C-9764-A166241B7249}"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9227" name="TextBox 10"/>
          <p:cNvSpPr txBox="1">
            <a:spLocks noChangeArrowheads="1"/>
          </p:cNvSpPr>
          <p:nvPr/>
        </p:nvSpPr>
        <p:spPr bwMode="auto">
          <a:xfrm>
            <a:off x="787400" y="1598613"/>
            <a:ext cx="7639050" cy="6124575"/>
          </a:xfrm>
          <a:prstGeom prst="rect">
            <a:avLst/>
          </a:prstGeom>
          <a:noFill/>
          <a:ln w="9525">
            <a:noFill/>
            <a:miter lim="800000"/>
            <a:headEnd/>
            <a:tailEnd/>
          </a:ln>
        </p:spPr>
        <p:txBody>
          <a:bodyPr>
            <a:spAutoFit/>
          </a:bodyPr>
          <a:lstStyle/>
          <a:p>
            <a:pPr eaLnBrk="1" hangingPunct="1">
              <a:defRPr/>
            </a:pPr>
            <a:r>
              <a:rPr lang="ru-RU" sz="2800" dirty="0">
                <a:solidFill>
                  <a:srgbClr val="000000"/>
                </a:solidFill>
                <a:latin typeface="Times New Roman" pitchFamily="18" charset="0"/>
                <a:cs typeface="Times New Roman" pitchFamily="18" charset="0"/>
              </a:rPr>
              <a:t>Содержание:</a:t>
            </a:r>
          </a:p>
          <a:p>
            <a:pPr marL="514350" indent="-514350" eaLnBrk="1" hangingPunct="1">
              <a:buFontTx/>
              <a:buAutoNum type="romanUcPeriod"/>
              <a:defRPr/>
            </a:pPr>
            <a:r>
              <a:rPr lang="ru-RU" sz="2800" dirty="0">
                <a:solidFill>
                  <a:srgbClr val="000000"/>
                </a:solidFill>
                <a:latin typeface="Times New Roman" pitchFamily="18" charset="0"/>
                <a:cs typeface="Times New Roman" pitchFamily="18" charset="0"/>
              </a:rPr>
              <a:t>Bведение,</a:t>
            </a:r>
          </a:p>
          <a:p>
            <a:pPr marL="514350" indent="-514350" eaLnBrk="1" hangingPunct="1">
              <a:buFontTx/>
              <a:buAutoNum type="romanUcPeriod"/>
              <a:defRPr/>
            </a:pPr>
            <a:r>
              <a:rPr lang="ru-RU" sz="2800" dirty="0">
                <a:solidFill>
                  <a:srgbClr val="000000"/>
                </a:solidFill>
                <a:latin typeface="Times New Roman" pitchFamily="18" charset="0"/>
                <a:cs typeface="Times New Roman" pitchFamily="18" charset="0"/>
              </a:rPr>
              <a:t>Международные акты и руководства в области воды, санитарии и гигиены,</a:t>
            </a:r>
          </a:p>
          <a:p>
            <a:pPr marL="514350" indent="-514350" eaLnBrk="1" hangingPunct="1">
              <a:buFontTx/>
              <a:buAutoNum type="romanUcPeriod"/>
              <a:defRPr/>
            </a:pPr>
            <a:r>
              <a:rPr lang="ru-RU" sz="2800" dirty="0">
                <a:solidFill>
                  <a:srgbClr val="000000"/>
                </a:solidFill>
                <a:latin typeface="Times New Roman" pitchFamily="18" charset="0"/>
                <a:cs typeface="Times New Roman" pitchFamily="18" charset="0"/>
              </a:rPr>
              <a:t> Законодательство и национальная политика в области воды, санитарии и гигиены,</a:t>
            </a:r>
          </a:p>
          <a:p>
            <a:pPr marL="514350" indent="-514350" eaLnBrk="1" hangingPunct="1">
              <a:buFontTx/>
              <a:buAutoNum type="romanUcPeriod"/>
              <a:defRPr/>
            </a:pPr>
            <a:r>
              <a:rPr lang="ru-RU" sz="2800" dirty="0">
                <a:solidFill>
                  <a:srgbClr val="000000"/>
                </a:solidFill>
                <a:latin typeface="Times New Roman" pitchFamily="18" charset="0"/>
                <a:cs typeface="Times New Roman" pitchFamily="18" charset="0"/>
              </a:rPr>
              <a:t> Национальные нормы и регламенты,</a:t>
            </a:r>
          </a:p>
          <a:p>
            <a:pPr marL="514350" indent="-514350" eaLnBrk="1" hangingPunct="1">
              <a:buFontTx/>
              <a:buAutoNum type="romanUcPeriod"/>
              <a:defRPr/>
            </a:pPr>
            <a:r>
              <a:rPr lang="ru-RU" sz="2800" dirty="0">
                <a:solidFill>
                  <a:srgbClr val="000000"/>
                </a:solidFill>
                <a:latin typeface="Times New Roman" pitchFamily="18" charset="0"/>
                <a:cs typeface="Times New Roman" pitchFamily="18" charset="0"/>
              </a:rPr>
              <a:t>Выводы и рекомендации</a:t>
            </a:r>
          </a:p>
          <a:p>
            <a:pPr marL="514350" indent="-514350" eaLnBrk="1" hangingPunct="1">
              <a:buFontTx/>
              <a:buAutoNum type="romanUcPeriod"/>
              <a:defRPr/>
            </a:pPr>
            <a:endParaRPr lang="en-US" sz="2000" dirty="0">
              <a:solidFill>
                <a:srgbClr val="000000"/>
              </a:solidFill>
              <a:latin typeface="Times New Roman" pitchFamily="18" charset="0"/>
              <a:cs typeface="Times New Roman" pitchFamily="18" charset="0"/>
            </a:endParaRPr>
          </a:p>
          <a:p>
            <a:pPr marL="514350" indent="-514350" eaLnBrk="1" hangingPunct="1">
              <a:buFontTx/>
              <a:buAutoNum type="romanUcPeriod"/>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20287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21445" y="1532623"/>
            <a:ext cx="8839199" cy="4416167"/>
          </a:xfrm>
        </p:spPr>
        <p:txBody>
          <a:bodyPr/>
          <a:lstStyle/>
          <a:p>
            <a:pPr marL="365125" lvl="0" indent="-255588">
              <a:spcBef>
                <a:spcPts val="400"/>
              </a:spcBef>
            </a:pPr>
            <a:r>
              <a:rPr lang="ru-RU" b="1" dirty="0">
                <a:solidFill>
                  <a:srgbClr val="C00000"/>
                </a:solidFill>
              </a:rPr>
              <a:t>Параметры качества питьевой воды </a:t>
            </a: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dirty="0" smtClean="0">
                <a:solidFill>
                  <a:schemeClr val="tx1"/>
                </a:solidFill>
              </a:rPr>
              <a:t>Параметры </a:t>
            </a:r>
            <a:r>
              <a:rPr lang="ru-RU" dirty="0">
                <a:solidFill>
                  <a:schemeClr val="tx1"/>
                </a:solidFill>
              </a:rPr>
              <a:t>качества </a:t>
            </a:r>
            <a:r>
              <a:rPr lang="ru-RU" dirty="0" smtClean="0">
                <a:solidFill>
                  <a:schemeClr val="tx1"/>
                </a:solidFill>
              </a:rPr>
              <a:t>делятся на </a:t>
            </a:r>
            <a:r>
              <a:rPr lang="ru-RU" dirty="0">
                <a:solidFill>
                  <a:schemeClr val="tx1"/>
                </a:solidFill>
              </a:rPr>
              <a:t>микробиологические, химические и </a:t>
            </a:r>
            <a:r>
              <a:rPr lang="ru-RU" dirty="0" smtClean="0">
                <a:solidFill>
                  <a:schemeClr val="tx1"/>
                </a:solidFill>
              </a:rPr>
              <a:t>индикаторные. </a:t>
            </a:r>
            <a:r>
              <a:rPr lang="ru-RU" dirty="0">
                <a:solidFill>
                  <a:schemeClr val="tx1"/>
                </a:solidFill>
              </a:rPr>
              <a:t>Значения </a:t>
            </a:r>
            <a:r>
              <a:rPr lang="ru-RU" dirty="0" smtClean="0">
                <a:solidFill>
                  <a:schemeClr val="tx1"/>
                </a:solidFill>
              </a:rPr>
              <a:t>допустимых </a:t>
            </a:r>
            <a:r>
              <a:rPr lang="ru-RU" dirty="0">
                <a:solidFill>
                  <a:schemeClr val="tx1"/>
                </a:solidFill>
              </a:rPr>
              <a:t>концентраций для параметров качества питьевой воды приведены в таблицах 1A, 1B, 2 и </a:t>
            </a:r>
            <a:r>
              <a:rPr lang="ru-RU" dirty="0" smtClean="0">
                <a:solidFill>
                  <a:schemeClr val="tx1"/>
                </a:solidFill>
              </a:rPr>
              <a:t>3 закона. </a:t>
            </a:r>
            <a:br>
              <a:rPr lang="ru-RU" dirty="0" smtClean="0">
                <a:solidFill>
                  <a:schemeClr val="tx1"/>
                </a:solidFill>
              </a:rPr>
            </a:br>
            <a:r>
              <a:rPr lang="ru-RU" dirty="0" smtClean="0">
                <a:solidFill>
                  <a:schemeClr val="tx1"/>
                </a:solidFill>
              </a:rPr>
              <a:t>Таблица </a:t>
            </a:r>
            <a:r>
              <a:rPr lang="ru-RU" dirty="0">
                <a:solidFill>
                  <a:schemeClr val="tx1"/>
                </a:solidFill>
              </a:rPr>
              <a:t>1A Микробиологические параметры</a:t>
            </a:r>
            <a:endParaRPr lang="ro-RO"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6652741"/>
              </p:ext>
            </p:extLst>
          </p:nvPr>
        </p:nvGraphicFramePr>
        <p:xfrm>
          <a:off x="483692" y="4244453"/>
          <a:ext cx="7664020" cy="2008310"/>
        </p:xfrm>
        <a:graphic>
          <a:graphicData uri="http://schemas.openxmlformats.org/drawingml/2006/table">
            <a:tbl>
              <a:tblPr firstRow="1" bandRow="1">
                <a:tableStyleId>{5C22544A-7EE6-4342-B048-85BDC9FD1C3A}</a:tableStyleId>
              </a:tblPr>
              <a:tblGrid>
                <a:gridCol w="3832010"/>
                <a:gridCol w="3832010"/>
              </a:tblGrid>
              <a:tr h="558928">
                <a:tc>
                  <a:txBody>
                    <a:bodyPr/>
                    <a:lstStyle/>
                    <a:p>
                      <a:r>
                        <a:rPr lang="ro-RO" altLang="en-US" b="1" kern="1200" dirty="0" smtClean="0">
                          <a:solidFill>
                            <a:schemeClr val="bg1"/>
                          </a:solidFill>
                          <a:latin typeface="Lucida Sans Unicode"/>
                          <a:ea typeface="+mn-ea"/>
                          <a:cs typeface="+mn-cs"/>
                        </a:rPr>
                        <a:t>Parametri stabiliţi:</a:t>
                      </a:r>
                      <a:endParaRPr lang="en-US" dirty="0">
                        <a:solidFill>
                          <a:schemeClr val="bg1"/>
                        </a:solidFill>
                      </a:endParaRPr>
                    </a:p>
                  </a:txBody>
                  <a:tcPr/>
                </a:tc>
                <a:tc>
                  <a:txBody>
                    <a:bodyPr/>
                    <a:lstStyle/>
                    <a:p>
                      <a:r>
                        <a:rPr lang="ro-RO" altLang="en-US" b="1" kern="1200" dirty="0" smtClean="0">
                          <a:solidFill>
                            <a:schemeClr val="bg1"/>
                          </a:solidFill>
                          <a:latin typeface="Lucida Sans Unicode"/>
                          <a:ea typeface="+mn-ea"/>
                          <a:cs typeface="+mn-cs"/>
                        </a:rPr>
                        <a:t>Valori admise </a:t>
                      </a:r>
                      <a:br>
                        <a:rPr lang="ro-RO" altLang="en-US" b="1" kern="1200" dirty="0" smtClean="0">
                          <a:solidFill>
                            <a:schemeClr val="bg1"/>
                          </a:solidFill>
                          <a:latin typeface="Lucida Sans Unicode"/>
                          <a:ea typeface="+mn-ea"/>
                          <a:cs typeface="+mn-cs"/>
                        </a:rPr>
                      </a:br>
                      <a:endParaRPr lang="en-US" dirty="0">
                        <a:solidFill>
                          <a:schemeClr val="bg1"/>
                        </a:solidFill>
                      </a:endParaRPr>
                    </a:p>
                  </a:txBody>
                  <a:tcPr/>
                </a:tc>
              </a:tr>
              <a:tr h="558928">
                <a:tc>
                  <a:txBody>
                    <a:bodyPr/>
                    <a:lstStyle/>
                    <a:p>
                      <a:r>
                        <a:rPr lang="ro-RO" altLang="en-US" b="1" kern="1200" dirty="0" smtClean="0">
                          <a:solidFill>
                            <a:prstClr val="black"/>
                          </a:solidFill>
                          <a:latin typeface="Lucida Sans Unicode"/>
                          <a:ea typeface="+mn-ea"/>
                          <a:cs typeface="+mn-cs"/>
                        </a:rPr>
                        <a:t>Escherichia coli, </a:t>
                      </a:r>
                      <a:endParaRPr lang="en-US" dirty="0"/>
                    </a:p>
                  </a:txBody>
                  <a:tcPr/>
                </a:tc>
                <a:tc>
                  <a:txBody>
                    <a:bodyPr/>
                    <a:lstStyle/>
                    <a:p>
                      <a:r>
                        <a:rPr lang="ro-RO" altLang="en-US" b="1" kern="1200" dirty="0" smtClean="0">
                          <a:solidFill>
                            <a:prstClr val="black"/>
                          </a:solidFill>
                          <a:latin typeface="Lucida Sans Unicode"/>
                          <a:ea typeface="+mn-ea"/>
                          <a:cs typeface="+mn-cs"/>
                        </a:rPr>
                        <a:t>0 UFC / 100ml)</a:t>
                      </a:r>
                      <a:br>
                        <a:rPr lang="ro-RO" altLang="en-US" b="1" kern="1200" dirty="0" smtClean="0">
                          <a:solidFill>
                            <a:prstClr val="black"/>
                          </a:solidFill>
                          <a:latin typeface="Lucida Sans Unicode"/>
                          <a:ea typeface="+mn-ea"/>
                          <a:cs typeface="+mn-cs"/>
                        </a:rPr>
                      </a:br>
                      <a:endParaRPr lang="en-US" dirty="0"/>
                    </a:p>
                  </a:txBody>
                  <a:tcPr/>
                </a:tc>
              </a:tr>
              <a:tr h="728150">
                <a:tc>
                  <a:txBody>
                    <a:bodyPr/>
                    <a:lstStyle/>
                    <a:p>
                      <a:r>
                        <a:rPr lang="ro-RO" altLang="en-US" b="1" kern="1200" dirty="0" smtClean="0">
                          <a:solidFill>
                            <a:prstClr val="black"/>
                          </a:solidFill>
                          <a:latin typeface="Lucida Sans Unicode"/>
                          <a:ea typeface="+mn-ea"/>
                          <a:cs typeface="+mn-cs"/>
                        </a:rPr>
                        <a:t>Enterococi (Streptococi fecali)</a:t>
                      </a:r>
                      <a:br>
                        <a:rPr lang="ro-RO" altLang="en-US" b="1" kern="1200" dirty="0" smtClean="0">
                          <a:solidFill>
                            <a:prstClr val="black"/>
                          </a:solidFill>
                          <a:latin typeface="Lucida Sans Unicode"/>
                          <a:ea typeface="+mn-ea"/>
                          <a:cs typeface="+mn-cs"/>
                        </a:rPr>
                      </a:br>
                      <a:endParaRPr lang="en-US" dirty="0"/>
                    </a:p>
                  </a:txBody>
                  <a:tcPr/>
                </a:tc>
                <a:tc>
                  <a:txBody>
                    <a:bodyPr/>
                    <a:lstStyle/>
                    <a:p>
                      <a:r>
                        <a:rPr lang="ro-RO" altLang="en-US" b="1" kern="1200" dirty="0" smtClean="0">
                          <a:solidFill>
                            <a:prstClr val="black"/>
                          </a:solidFill>
                          <a:latin typeface="Lucida Sans Unicode"/>
                          <a:ea typeface="+mn-ea"/>
                          <a:cs typeface="+mn-cs"/>
                        </a:rPr>
                        <a:t>0 UFC / 100ml)</a:t>
                      </a:r>
                      <a:endParaRPr lang="en-US" dirty="0"/>
                    </a:p>
                  </a:txBody>
                  <a:tcPr/>
                </a:tc>
              </a:tr>
            </a:tbl>
          </a:graphicData>
        </a:graphic>
      </p:graphicFrame>
    </p:spTree>
    <p:extLst>
      <p:ext uri="{BB962C8B-B14F-4D97-AF65-F5344CB8AC3E}">
        <p14:creationId xmlns:p14="http://schemas.microsoft.com/office/powerpoint/2010/main" val="26791362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21445" y="1532623"/>
            <a:ext cx="8839199" cy="4416167"/>
          </a:xfrm>
        </p:spPr>
        <p:txBody>
          <a:bodyPr/>
          <a:lstStyle/>
          <a:p>
            <a:pPr marL="457200" lvl="0" indent="-457200">
              <a:spcBef>
                <a:spcPts val="400"/>
              </a:spcBef>
            </a:pPr>
            <a:r>
              <a:rPr lang="ru-RU" b="1" dirty="0">
                <a:solidFill>
                  <a:srgbClr val="002060"/>
                </a:solidFill>
                <a:latin typeface="Times New Roman" panose="02020603050405020304" pitchFamily="18" charset="0"/>
                <a:cs typeface="Times New Roman" panose="02020603050405020304" pitchFamily="18" charset="0"/>
              </a:rPr>
              <a:t>Параметры качества питьевой воды </a:t>
            </a:r>
            <a:r>
              <a:rPr lang="ru-RU" b="1" dirty="0" smtClean="0">
                <a:solidFill>
                  <a:srgbClr val="002060"/>
                </a:solidFill>
                <a:latin typeface="Times New Roman" panose="02020603050405020304" pitchFamily="18" charset="0"/>
                <a:cs typeface="Times New Roman" panose="02020603050405020304" pitchFamily="18" charset="0"/>
              </a:rPr>
              <a:t/>
            </a:r>
            <a:br>
              <a:rPr lang="ru-RU" b="1"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В таб. </a:t>
            </a:r>
            <a:r>
              <a:rPr lang="ru-RU" dirty="0">
                <a:solidFill>
                  <a:srgbClr val="002060"/>
                </a:solidFill>
                <a:latin typeface="Times New Roman" panose="02020603050405020304" pitchFamily="18" charset="0"/>
                <a:cs typeface="Times New Roman" panose="02020603050405020304" pitchFamily="18" charset="0"/>
              </a:rPr>
              <a:t>2 установлены допустимые значения для 27 химических </a:t>
            </a:r>
            <a:r>
              <a:rPr lang="ru-RU" dirty="0" smtClean="0">
                <a:solidFill>
                  <a:srgbClr val="002060"/>
                </a:solidFill>
                <a:latin typeface="Times New Roman" panose="02020603050405020304" pitchFamily="18" charset="0"/>
                <a:cs typeface="Times New Roman" panose="02020603050405020304" pitchFamily="18" charset="0"/>
              </a:rPr>
              <a:t>параметров. </a:t>
            </a:r>
            <a:r>
              <a:rPr lang="ru-RU" dirty="0">
                <a:solidFill>
                  <a:srgbClr val="002060"/>
                </a:solidFill>
                <a:latin typeface="Times New Roman" panose="02020603050405020304" pitchFamily="18" charset="0"/>
                <a:cs typeface="Times New Roman" panose="02020603050405020304" pitchFamily="18" charset="0"/>
              </a:rPr>
              <a:t>Наиболее </a:t>
            </a:r>
            <a:r>
              <a:rPr lang="ru-RU" dirty="0" smtClean="0">
                <a:solidFill>
                  <a:srgbClr val="002060"/>
                </a:solidFill>
                <a:latin typeface="Times New Roman" panose="02020603050405020304" pitchFamily="18" charset="0"/>
                <a:cs typeface="Times New Roman" panose="02020603050405020304" pitchFamily="18" charset="0"/>
              </a:rPr>
              <a:t>значимыми </a:t>
            </a:r>
            <a:r>
              <a:rPr lang="ru-RU" dirty="0">
                <a:solidFill>
                  <a:srgbClr val="002060"/>
                </a:solidFill>
                <a:latin typeface="Times New Roman" panose="02020603050405020304" pitchFamily="18" charset="0"/>
                <a:cs typeface="Times New Roman" panose="02020603050405020304" pitchFamily="18" charset="0"/>
              </a:rPr>
              <a:t>для здоровья в Республике Молдова являются:</a:t>
            </a:r>
            <a:endParaRPr lang="ro-RO" b="1" dirty="0">
              <a:solidFill>
                <a:srgbClr val="002060"/>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33512836"/>
              </p:ext>
            </p:extLst>
          </p:nvPr>
        </p:nvGraphicFramePr>
        <p:xfrm>
          <a:off x="510987" y="3085759"/>
          <a:ext cx="7664020" cy="3457256"/>
        </p:xfrm>
        <a:graphic>
          <a:graphicData uri="http://schemas.openxmlformats.org/drawingml/2006/table">
            <a:tbl>
              <a:tblPr firstRow="1" bandRow="1">
                <a:tableStyleId>{5C22544A-7EE6-4342-B048-85BDC9FD1C3A}</a:tableStyleId>
              </a:tblPr>
              <a:tblGrid>
                <a:gridCol w="3832010"/>
                <a:gridCol w="3832010"/>
              </a:tblGrid>
              <a:tr h="558928">
                <a:tc>
                  <a:txBody>
                    <a:bodyPr/>
                    <a:lstStyle/>
                    <a:p>
                      <a:r>
                        <a:rPr lang="ro-RO" altLang="en-US" b="1" kern="1200" dirty="0" smtClean="0">
                          <a:solidFill>
                            <a:schemeClr val="bg1"/>
                          </a:solidFill>
                          <a:latin typeface="Lucida Sans Unicode"/>
                          <a:ea typeface="+mn-ea"/>
                          <a:cs typeface="+mn-cs"/>
                        </a:rPr>
                        <a:t>Parametri stabiliţi</a:t>
                      </a:r>
                      <a:endParaRPr lang="en-US" dirty="0">
                        <a:solidFill>
                          <a:schemeClr val="bg1"/>
                        </a:solidFill>
                      </a:endParaRPr>
                    </a:p>
                  </a:txBody>
                  <a:tcPr/>
                </a:tc>
                <a:tc>
                  <a:txBody>
                    <a:bodyPr/>
                    <a:lstStyle/>
                    <a:p>
                      <a:r>
                        <a:rPr lang="ro-RO" altLang="en-US" b="1" kern="1200" dirty="0" smtClean="0">
                          <a:solidFill>
                            <a:schemeClr val="bg1"/>
                          </a:solidFill>
                          <a:latin typeface="Lucida Sans Unicode"/>
                          <a:ea typeface="+mn-ea"/>
                          <a:cs typeface="+mn-cs"/>
                        </a:rPr>
                        <a:t>Valori admise </a:t>
                      </a:r>
                      <a:endParaRPr lang="en-US" dirty="0">
                        <a:solidFill>
                          <a:schemeClr val="bg1"/>
                        </a:solidFill>
                      </a:endParaRPr>
                    </a:p>
                  </a:txBody>
                  <a:tcPr/>
                </a:tc>
              </a:tr>
              <a:tr h="369855">
                <a:tc>
                  <a:txBody>
                    <a:bodyPr/>
                    <a:lstStyle/>
                    <a:p>
                      <a:r>
                        <a:rPr lang="ro-RO" altLang="en-US" sz="2000" b="1" kern="1200" dirty="0" smtClean="0">
                          <a:solidFill>
                            <a:prstClr val="black"/>
                          </a:solidFill>
                          <a:latin typeface="+mj-lt"/>
                          <a:ea typeface="+mn-ea"/>
                          <a:cs typeface="+mn-cs"/>
                        </a:rPr>
                        <a:t>Nitrați </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50 mg/l</a:t>
                      </a:r>
                      <a:endParaRPr lang="en-US" sz="2000" dirty="0">
                        <a:latin typeface="+mj-lt"/>
                      </a:endParaRPr>
                    </a:p>
                  </a:txBody>
                  <a:tcPr/>
                </a:tc>
              </a:tr>
              <a:tr h="383502">
                <a:tc>
                  <a:txBody>
                    <a:bodyPr/>
                    <a:lstStyle/>
                    <a:p>
                      <a:r>
                        <a:rPr lang="ro-RO" altLang="en-US" sz="2000" b="1" kern="1200" dirty="0" smtClean="0">
                          <a:solidFill>
                            <a:prstClr val="black"/>
                          </a:solidFill>
                          <a:latin typeface="+mj-lt"/>
                          <a:ea typeface="+mn-ea"/>
                          <a:cs typeface="+mn-cs"/>
                        </a:rPr>
                        <a:t>Fluor</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1,5 mg/l</a:t>
                      </a:r>
                      <a:endParaRPr lang="en-US" sz="2000" dirty="0">
                        <a:latin typeface="+mj-lt"/>
                      </a:endParaRPr>
                    </a:p>
                  </a:txBody>
                  <a:tcPr/>
                </a:tc>
              </a:tr>
              <a:tr h="413528">
                <a:tc>
                  <a:txBody>
                    <a:bodyPr/>
                    <a:lstStyle/>
                    <a:p>
                      <a:r>
                        <a:rPr lang="ro-RO" sz="2000" b="1" dirty="0" smtClean="0">
                          <a:latin typeface="+mj-lt"/>
                        </a:rPr>
                        <a:t>Arsen </a:t>
                      </a:r>
                      <a:endParaRPr lang="en-US" sz="2000" b="1" dirty="0">
                        <a:latin typeface="+mj-lt"/>
                      </a:endParaRPr>
                    </a:p>
                  </a:txBody>
                  <a:tcPr/>
                </a:tc>
                <a:tc>
                  <a:txBody>
                    <a:bodyPr/>
                    <a:lstStyle/>
                    <a:p>
                      <a:r>
                        <a:rPr lang="ro-RO" sz="2000" b="1" dirty="0" smtClean="0">
                          <a:latin typeface="+mj-lt"/>
                        </a:rPr>
                        <a:t>0,01 mg/l</a:t>
                      </a:r>
                      <a:endParaRPr lang="en-US" sz="2000" b="1" dirty="0">
                        <a:latin typeface="+mj-lt"/>
                      </a:endParaRPr>
                    </a:p>
                  </a:txBody>
                  <a:tcPr/>
                </a:tc>
              </a:tr>
              <a:tr h="423080">
                <a:tc>
                  <a:txBody>
                    <a:bodyPr/>
                    <a:lstStyle/>
                    <a:p>
                      <a:r>
                        <a:rPr lang="ro-RO" sz="2000" b="1" dirty="0" smtClean="0">
                          <a:latin typeface="+mj-lt"/>
                        </a:rPr>
                        <a:t>Plumb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j-lt"/>
                          <a:ea typeface="+mn-ea"/>
                          <a:cs typeface="+mn-cs"/>
                        </a:rPr>
                        <a:t>0,01 mg/l</a:t>
                      </a:r>
                      <a:endParaRPr lang="en-US" sz="2000" dirty="0">
                        <a:latin typeface="+mj-lt"/>
                      </a:endParaRPr>
                    </a:p>
                  </a:txBody>
                  <a:tcPr/>
                </a:tc>
              </a:tr>
              <a:tr h="423080">
                <a:tc>
                  <a:txBody>
                    <a:bodyPr/>
                    <a:lstStyle/>
                    <a:p>
                      <a:r>
                        <a:rPr lang="ro-RO" sz="2000" b="1" dirty="0" smtClean="0">
                          <a:latin typeface="+mj-lt"/>
                        </a:rPr>
                        <a:t>Bor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1 mg/l (2,4)</a:t>
                      </a:r>
                      <a:endParaRPr lang="en-US" sz="2000" b="1" dirty="0">
                        <a:latin typeface="+mj-lt"/>
                      </a:endParaRPr>
                    </a:p>
                  </a:txBody>
                  <a:tcPr/>
                </a:tc>
              </a:tr>
              <a:tr h="423080">
                <a:tc>
                  <a:txBody>
                    <a:bodyPr/>
                    <a:lstStyle/>
                    <a:p>
                      <a:r>
                        <a:rPr lang="ro-RO" sz="2000" b="1" dirty="0" smtClean="0">
                          <a:latin typeface="+mj-lt"/>
                        </a:rPr>
                        <a:t>Nitriți</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0,5 mg/l</a:t>
                      </a:r>
                      <a:endParaRPr lang="en-US" sz="2000" b="1" dirty="0">
                        <a:latin typeface="+mj-lt"/>
                      </a:endParaRPr>
                    </a:p>
                  </a:txBody>
                  <a:tcPr/>
                </a:tc>
              </a:tr>
              <a:tr h="423080">
                <a:tc>
                  <a:txBody>
                    <a:bodyPr/>
                    <a:lstStyle/>
                    <a:p>
                      <a:r>
                        <a:rPr lang="ro-RO" b="1" dirty="0" smtClean="0"/>
                        <a:t>Pesticide total</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n-lt"/>
                          <a:ea typeface="+mn-ea"/>
                          <a:cs typeface="+mn-cs"/>
                        </a:rPr>
                        <a:t>0,5 mg/l</a:t>
                      </a:r>
                      <a:endParaRPr lang="en-US" b="1" dirty="0"/>
                    </a:p>
                  </a:txBody>
                  <a:tcPr/>
                </a:tc>
              </a:tr>
            </a:tbl>
          </a:graphicData>
        </a:graphic>
      </p:graphicFrame>
    </p:spTree>
    <p:extLst>
      <p:ext uri="{BB962C8B-B14F-4D97-AF65-F5344CB8AC3E}">
        <p14:creationId xmlns:p14="http://schemas.microsoft.com/office/powerpoint/2010/main" val="34490599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21445" y="1532623"/>
            <a:ext cx="8839199" cy="4416167"/>
          </a:xfrm>
        </p:spPr>
        <p:txBody>
          <a:bodyPr/>
          <a:lstStyle/>
          <a:p>
            <a:pPr marL="457200" lvl="0" indent="-457200">
              <a:spcBef>
                <a:spcPts val="400"/>
              </a:spcBef>
            </a:pPr>
            <a:r>
              <a:rPr lang="ru-RU" b="1" cap="all" dirty="0">
                <a:solidFill>
                  <a:srgbClr val="002060"/>
                </a:solidFill>
              </a:rPr>
              <a:t>Параметры качества питьевой воды </a:t>
            </a:r>
            <a:r>
              <a:rPr lang="ru-RU" b="1" cap="all" dirty="0" smtClean="0">
                <a:solidFill>
                  <a:srgbClr val="002060"/>
                </a:solidFill>
              </a:rPr>
              <a:t/>
            </a:r>
            <a:br>
              <a:rPr lang="ru-RU" b="1" cap="all" dirty="0" smtClean="0">
                <a:solidFill>
                  <a:srgbClr val="002060"/>
                </a:solidFill>
              </a:rPr>
            </a:br>
            <a:r>
              <a:rPr lang="ru-RU" dirty="0" smtClean="0">
                <a:solidFill>
                  <a:srgbClr val="002060"/>
                </a:solidFill>
              </a:rPr>
              <a:t>В </a:t>
            </a:r>
            <a:r>
              <a:rPr lang="ru-RU" dirty="0">
                <a:solidFill>
                  <a:srgbClr val="002060"/>
                </a:solidFill>
              </a:rPr>
              <a:t>таблице 3 установлены допустимые значения для 27 </a:t>
            </a:r>
            <a:r>
              <a:rPr lang="ru-RU" dirty="0" smtClean="0">
                <a:solidFill>
                  <a:srgbClr val="002060"/>
                </a:solidFill>
              </a:rPr>
              <a:t>индикаторных параметров. </a:t>
            </a:r>
            <a:r>
              <a:rPr lang="ru-RU" dirty="0">
                <a:solidFill>
                  <a:srgbClr val="002060"/>
                </a:solidFill>
              </a:rPr>
              <a:t>Наиболее </a:t>
            </a:r>
            <a:r>
              <a:rPr lang="ru-RU" dirty="0" smtClean="0">
                <a:solidFill>
                  <a:srgbClr val="002060"/>
                </a:solidFill>
              </a:rPr>
              <a:t>значимыми </a:t>
            </a:r>
            <a:r>
              <a:rPr lang="ru-RU" dirty="0">
                <a:solidFill>
                  <a:srgbClr val="002060"/>
                </a:solidFill>
              </a:rPr>
              <a:t>для здоровья в Республике Молдова являются:</a:t>
            </a: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73394319"/>
              </p:ext>
            </p:extLst>
          </p:nvPr>
        </p:nvGraphicFramePr>
        <p:xfrm>
          <a:off x="510987" y="3085759"/>
          <a:ext cx="7664020" cy="3474088"/>
        </p:xfrm>
        <a:graphic>
          <a:graphicData uri="http://schemas.openxmlformats.org/drawingml/2006/table">
            <a:tbl>
              <a:tblPr firstRow="1" bandRow="1">
                <a:tableStyleId>{5C22544A-7EE6-4342-B048-85BDC9FD1C3A}</a:tableStyleId>
              </a:tblPr>
              <a:tblGrid>
                <a:gridCol w="3832010"/>
                <a:gridCol w="3832010"/>
              </a:tblGrid>
              <a:tr h="558928">
                <a:tc>
                  <a:txBody>
                    <a:bodyPr/>
                    <a:lstStyle/>
                    <a:p>
                      <a:r>
                        <a:rPr lang="ro-RO" altLang="en-US" b="1" kern="1200" dirty="0" smtClean="0">
                          <a:solidFill>
                            <a:schemeClr val="bg1"/>
                          </a:solidFill>
                          <a:latin typeface="Lucida Sans Unicode"/>
                          <a:ea typeface="+mn-ea"/>
                          <a:cs typeface="+mn-cs"/>
                        </a:rPr>
                        <a:t>Parametri stabiliţi</a:t>
                      </a:r>
                      <a:endParaRPr lang="en-US" dirty="0">
                        <a:solidFill>
                          <a:schemeClr val="bg1"/>
                        </a:solidFill>
                      </a:endParaRPr>
                    </a:p>
                  </a:txBody>
                  <a:tcPr/>
                </a:tc>
                <a:tc>
                  <a:txBody>
                    <a:bodyPr/>
                    <a:lstStyle/>
                    <a:p>
                      <a:r>
                        <a:rPr lang="ro-RO" altLang="en-US" b="1" kern="1200" dirty="0" smtClean="0">
                          <a:solidFill>
                            <a:schemeClr val="bg1"/>
                          </a:solidFill>
                          <a:latin typeface="Lucida Sans Unicode"/>
                          <a:ea typeface="+mn-ea"/>
                          <a:cs typeface="+mn-cs"/>
                        </a:rPr>
                        <a:t>Valori admise </a:t>
                      </a:r>
                      <a:endParaRPr lang="en-US" dirty="0">
                        <a:solidFill>
                          <a:schemeClr val="bg1"/>
                        </a:solidFill>
                      </a:endParaRPr>
                    </a:p>
                  </a:txBody>
                  <a:tcPr/>
                </a:tc>
              </a:tr>
              <a:tr h="369855">
                <a:tc>
                  <a:txBody>
                    <a:bodyPr/>
                    <a:lstStyle/>
                    <a:p>
                      <a:r>
                        <a:rPr lang="ro-RO" altLang="en-US" sz="2000" b="1" kern="1200" dirty="0" smtClean="0">
                          <a:solidFill>
                            <a:prstClr val="black"/>
                          </a:solidFill>
                          <a:latin typeface="+mj-lt"/>
                          <a:ea typeface="+mn-ea"/>
                          <a:cs typeface="+mn-cs"/>
                        </a:rPr>
                        <a:t>Aluminiu  </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0,2 mg/l</a:t>
                      </a:r>
                      <a:endParaRPr lang="en-US" sz="2000" dirty="0">
                        <a:latin typeface="+mj-lt"/>
                      </a:endParaRPr>
                    </a:p>
                  </a:txBody>
                  <a:tcPr/>
                </a:tc>
              </a:tr>
              <a:tr h="383502">
                <a:tc>
                  <a:txBody>
                    <a:bodyPr/>
                    <a:lstStyle/>
                    <a:p>
                      <a:r>
                        <a:rPr lang="ro-RO" altLang="en-US" sz="2000" b="1" kern="1200" dirty="0" smtClean="0">
                          <a:solidFill>
                            <a:prstClr val="black"/>
                          </a:solidFill>
                          <a:latin typeface="+mj-lt"/>
                          <a:ea typeface="+mn-ea"/>
                          <a:cs typeface="+mn-cs"/>
                        </a:rPr>
                        <a:t>Turbiditate </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5 UNT</a:t>
                      </a:r>
                      <a:endParaRPr lang="en-US" sz="2000" dirty="0">
                        <a:latin typeface="+mj-lt"/>
                      </a:endParaRPr>
                    </a:p>
                  </a:txBody>
                  <a:tcPr/>
                </a:tc>
              </a:tr>
              <a:tr h="413528">
                <a:tc>
                  <a:txBody>
                    <a:bodyPr/>
                    <a:lstStyle/>
                    <a:p>
                      <a:r>
                        <a:rPr kumimoji="0" lang="ro-RO" altLang="en-US" sz="2200" b="1" i="0" u="none" strike="noStrike" kern="1200" cap="none" spc="0" normalizeH="0" baseline="0" noProof="0" dirty="0" smtClean="0">
                          <a:ln>
                            <a:noFill/>
                          </a:ln>
                          <a:solidFill>
                            <a:prstClr val="black"/>
                          </a:solidFill>
                          <a:effectLst/>
                          <a:uLnTx/>
                          <a:uFillTx/>
                          <a:latin typeface="+mj-lt"/>
                          <a:ea typeface="+mn-ea"/>
                          <a:cs typeface="+mn-cs"/>
                        </a:rPr>
                        <a:t>Clor rezidual liber  </a:t>
                      </a:r>
                      <a:endParaRPr lang="en-US" sz="2000" b="1" u="none"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o-RO" altLang="en-US" sz="2000" b="1" i="0" u="none" strike="noStrike" kern="1200" cap="none" spc="0" normalizeH="0" baseline="0" noProof="0" dirty="0" smtClean="0">
                          <a:ln>
                            <a:noFill/>
                          </a:ln>
                          <a:solidFill>
                            <a:prstClr val="black"/>
                          </a:solidFill>
                          <a:effectLst/>
                          <a:uLnTx/>
                          <a:uFillTx/>
                          <a:latin typeface="+mj-lt"/>
                          <a:ea typeface="+mn-ea"/>
                          <a:cs typeface="+mn-cs"/>
                        </a:rPr>
                        <a:t>0,5 mg/l</a:t>
                      </a:r>
                      <a:endParaRPr lang="en-US" sz="2000" b="1" dirty="0">
                        <a:latin typeface="+mj-lt"/>
                      </a:endParaRPr>
                    </a:p>
                  </a:txBody>
                  <a:tcPr/>
                </a:tc>
              </a:tr>
              <a:tr h="423080">
                <a:tc>
                  <a:txBody>
                    <a:bodyPr/>
                    <a:lstStyle/>
                    <a:p>
                      <a:r>
                        <a:rPr lang="ro-RO" sz="2000" b="1" dirty="0" smtClean="0">
                          <a:latin typeface="+mj-lt"/>
                        </a:rPr>
                        <a:t>Fier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j-lt"/>
                          <a:ea typeface="+mn-ea"/>
                          <a:cs typeface="+mn-cs"/>
                        </a:rPr>
                        <a:t>0,2 mg/l</a:t>
                      </a:r>
                      <a:endParaRPr lang="en-US" sz="2000" dirty="0">
                        <a:latin typeface="+mj-lt"/>
                      </a:endParaRPr>
                    </a:p>
                  </a:txBody>
                  <a:tcPr/>
                </a:tc>
              </a:tr>
              <a:tr h="423080">
                <a:tc>
                  <a:txBody>
                    <a:bodyPr/>
                    <a:lstStyle/>
                    <a:p>
                      <a:r>
                        <a:rPr lang="ro-RO" sz="2000" b="1" dirty="0" smtClean="0">
                          <a:latin typeface="+mj-lt"/>
                        </a:rPr>
                        <a:t>Mangan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0,05 mg/l </a:t>
                      </a:r>
                      <a:endParaRPr lang="en-US" sz="2000" b="1" dirty="0">
                        <a:latin typeface="+mj-lt"/>
                      </a:endParaRPr>
                    </a:p>
                  </a:txBody>
                  <a:tcPr/>
                </a:tc>
              </a:tr>
              <a:tr h="423080">
                <a:tc>
                  <a:txBody>
                    <a:bodyPr/>
                    <a:lstStyle/>
                    <a:p>
                      <a:r>
                        <a:rPr lang="ro-RO" sz="2000" b="1" dirty="0" smtClean="0">
                          <a:latin typeface="+mj-lt"/>
                        </a:rPr>
                        <a:t>Sulfați</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250 mg/l</a:t>
                      </a:r>
                      <a:endParaRPr lang="en-US" sz="2000" b="1" dirty="0">
                        <a:latin typeface="+mj-lt"/>
                      </a:endParaRPr>
                    </a:p>
                  </a:txBody>
                  <a:tcPr/>
                </a:tc>
              </a:tr>
              <a:tr h="423080">
                <a:tc>
                  <a:txBody>
                    <a:bodyPr/>
                    <a:lstStyle/>
                    <a:p>
                      <a:r>
                        <a:rPr lang="ro-RO" b="1" dirty="0" smtClean="0"/>
                        <a:t>Conductivitate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n-lt"/>
                          <a:ea typeface="+mn-ea"/>
                          <a:cs typeface="+mn-cs"/>
                        </a:rPr>
                        <a:t>2500 </a:t>
                      </a:r>
                      <a:r>
                        <a:rPr kumimoji="0" lang="ro-RO" altLang="en-US" sz="2200" b="1" i="0" u="none" strike="noStrike" kern="1200" cap="none" spc="0" normalizeH="0" baseline="0" noProof="0" dirty="0" smtClean="0">
                          <a:ln>
                            <a:noFill/>
                          </a:ln>
                          <a:solidFill>
                            <a:prstClr val="black"/>
                          </a:solidFill>
                          <a:effectLst/>
                          <a:uLnTx/>
                          <a:uFillTx/>
                          <a:latin typeface="Lucida Sans Unicode"/>
                          <a:ea typeface="+mn-ea"/>
                          <a:cs typeface="+mn-cs"/>
                        </a:rPr>
                        <a:t>µScm^-1/20grade C </a:t>
                      </a:r>
                      <a:endParaRPr lang="en-US" b="1" u="none" dirty="0"/>
                    </a:p>
                  </a:txBody>
                  <a:tcPr/>
                </a:tc>
              </a:tr>
            </a:tbl>
          </a:graphicData>
        </a:graphic>
      </p:graphicFrame>
    </p:spTree>
    <p:extLst>
      <p:ext uri="{BB962C8B-B14F-4D97-AF65-F5344CB8AC3E}">
        <p14:creationId xmlns:p14="http://schemas.microsoft.com/office/powerpoint/2010/main" val="6554752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203333" y="1673004"/>
            <a:ext cx="8839199" cy="4416167"/>
          </a:xfrm>
        </p:spPr>
        <p:txBody>
          <a:bodyPr/>
          <a:lstStyle/>
          <a:p>
            <a:pPr marL="0" marR="0" indent="342900">
              <a:lnSpc>
                <a:spcPct val="115000"/>
              </a:lnSpc>
              <a:spcBef>
                <a:spcPts val="0"/>
              </a:spcBef>
              <a:spcAft>
                <a:spcPts val="0"/>
              </a:spcAft>
            </a:pPr>
            <a:r>
              <a:rPr lang="ru-RU" b="1" cap="all" dirty="0" smtClean="0">
                <a:solidFill>
                  <a:srgbClr val="002060"/>
                </a:solidFill>
                <a:latin typeface="Georgia"/>
                <a:ea typeface="Times New Roman"/>
                <a:cs typeface="Times New Roman"/>
              </a:rPr>
              <a:t>Требования к качеству питьевой воды</a:t>
            </a:r>
            <a:r>
              <a:rPr lang="en-US" b="1" cap="all" dirty="0">
                <a:solidFill>
                  <a:srgbClr val="002060"/>
                </a:solidFill>
                <a:latin typeface="Calibri"/>
                <a:ea typeface="Calibri"/>
                <a:cs typeface="Times New Roman"/>
              </a:rPr>
              <a:t/>
            </a:r>
            <a:br>
              <a:rPr lang="en-US" b="1" cap="all" dirty="0">
                <a:solidFill>
                  <a:srgbClr val="002060"/>
                </a:solidFill>
                <a:latin typeface="Calibri"/>
                <a:ea typeface="Calibri"/>
                <a:cs typeface="Times New Roman"/>
              </a:rPr>
            </a:br>
            <a:r>
              <a:rPr lang="ru-RU" b="1" dirty="0">
                <a:solidFill>
                  <a:schemeClr val="tx1"/>
                </a:solidFill>
                <a:latin typeface="Times New Roman" panose="02020603050405020304" pitchFamily="18" charset="0"/>
                <a:cs typeface="Times New Roman" panose="02020603050405020304" pitchFamily="18" charset="0"/>
              </a:rPr>
              <a:t>Статья 6. Точка соответствия: </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а</a:t>
            </a:r>
            <a:r>
              <a:rPr lang="ru-RU" dirty="0">
                <a:solidFill>
                  <a:schemeClr val="tx1"/>
                </a:solidFill>
                <a:latin typeface="Times New Roman" panose="02020603050405020304" pitchFamily="18" charset="0"/>
                <a:cs typeface="Times New Roman" panose="02020603050405020304" pitchFamily="18" charset="0"/>
              </a:rPr>
              <a:t>) у крана потребителя, у входа в здание и у крана улицы, в случае подачи питьевой воды через распределительную сеть; </a:t>
            </a: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б</a:t>
            </a:r>
            <a:r>
              <a:rPr lang="ru-RU" dirty="0">
                <a:solidFill>
                  <a:schemeClr val="tx1"/>
                </a:solidFill>
                <a:latin typeface="Times New Roman" panose="02020603050405020304" pitchFamily="18" charset="0"/>
                <a:cs typeface="Times New Roman" panose="02020603050405020304" pitchFamily="18" charset="0"/>
              </a:rPr>
              <a:t>) в точке </a:t>
            </a:r>
            <a:r>
              <a:rPr lang="ru-RU" dirty="0" smtClean="0">
                <a:solidFill>
                  <a:schemeClr val="tx1"/>
                </a:solidFill>
                <a:latin typeface="Times New Roman" panose="02020603050405020304" pitchFamily="18" charset="0"/>
                <a:cs typeface="Times New Roman" panose="02020603050405020304" pitchFamily="18" charset="0"/>
              </a:rPr>
              <a:t>течения </a:t>
            </a:r>
            <a:r>
              <a:rPr lang="ru-RU" dirty="0">
                <a:solidFill>
                  <a:schemeClr val="tx1"/>
                </a:solidFill>
                <a:latin typeface="Times New Roman" panose="02020603050405020304" pitchFamily="18" charset="0"/>
                <a:cs typeface="Times New Roman" panose="02020603050405020304" pitchFamily="18" charset="0"/>
              </a:rPr>
              <a:t>воды из </a:t>
            </a:r>
            <a:r>
              <a:rPr lang="ru-RU" dirty="0" smtClean="0">
                <a:solidFill>
                  <a:schemeClr val="tx1"/>
                </a:solidFill>
                <a:latin typeface="Times New Roman" panose="02020603050405020304" pitchFamily="18" charset="0"/>
                <a:cs typeface="Times New Roman" panose="02020603050405020304" pitchFamily="18" charset="0"/>
              </a:rPr>
              <a:t>резервуара </a:t>
            </a:r>
            <a:r>
              <a:rPr lang="ru-RU" dirty="0">
                <a:solidFill>
                  <a:schemeClr val="tx1"/>
                </a:solidFill>
                <a:latin typeface="Times New Roman" panose="02020603050405020304" pitchFamily="18" charset="0"/>
                <a:cs typeface="Times New Roman" panose="02020603050405020304" pitchFamily="18" charset="0"/>
              </a:rPr>
              <a:t>/ цистерны; </a:t>
            </a: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c</a:t>
            </a:r>
            <a:r>
              <a:rPr lang="ru-RU" dirty="0">
                <a:solidFill>
                  <a:schemeClr val="tx1"/>
                </a:solidFill>
                <a:latin typeface="Times New Roman" panose="02020603050405020304" pitchFamily="18" charset="0"/>
                <a:cs typeface="Times New Roman" panose="02020603050405020304" pitchFamily="18" charset="0"/>
              </a:rPr>
              <a:t>) в </a:t>
            </a:r>
            <a:r>
              <a:rPr lang="ru-RU" dirty="0">
                <a:solidFill>
                  <a:srgbClr val="000000"/>
                </a:solidFill>
                <a:latin typeface="Times New Roman" panose="02020603050405020304" pitchFamily="18" charset="0"/>
                <a:cs typeface="Times New Roman" panose="02020603050405020304" pitchFamily="18" charset="0"/>
              </a:rPr>
              <a:t>точке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розлива воды в бутылки или другие емкости, предназначенные для продажи, в случае </a:t>
            </a:r>
            <a:r>
              <a:rPr lang="ru-RU" dirty="0" smtClean="0">
                <a:solidFill>
                  <a:schemeClr val="tx1"/>
                </a:solidFill>
                <a:latin typeface="Times New Roman" panose="02020603050405020304" pitchFamily="18" charset="0"/>
                <a:cs typeface="Times New Roman" panose="02020603050405020304" pitchFamily="18" charset="0"/>
              </a:rPr>
              <a:t>бутилированной питьевой воды;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г</a:t>
            </a:r>
            <a:r>
              <a:rPr lang="ru-RU" dirty="0">
                <a:solidFill>
                  <a:schemeClr val="tx1"/>
                </a:solidFill>
                <a:latin typeface="Times New Roman" panose="02020603050405020304" pitchFamily="18" charset="0"/>
                <a:cs typeface="Times New Roman" panose="02020603050405020304" pitchFamily="18" charset="0"/>
              </a:rPr>
              <a:t>) в </a:t>
            </a:r>
            <a:r>
              <a:rPr lang="ru-RU" dirty="0" smtClean="0">
                <a:solidFill>
                  <a:schemeClr val="tx1"/>
                </a:solidFill>
                <a:latin typeface="Times New Roman" panose="02020603050405020304" pitchFamily="18" charset="0"/>
                <a:cs typeface="Times New Roman" panose="02020603050405020304" pitchFamily="18" charset="0"/>
              </a:rPr>
              <a:t>точке забора </a:t>
            </a:r>
            <a:r>
              <a:rPr lang="ru-RU" dirty="0">
                <a:solidFill>
                  <a:schemeClr val="tx1"/>
                </a:solidFill>
                <a:latin typeface="Times New Roman" panose="02020603050405020304" pitchFamily="18" charset="0"/>
                <a:cs typeface="Times New Roman" panose="02020603050405020304" pitchFamily="18" charset="0"/>
              </a:rPr>
              <a:t>воды в производство на пищевых предприятиях.</a:t>
            </a:r>
            <a:endParaRPr lang="ro-RO" b="1" dirty="0">
              <a:solidFill>
                <a:schemeClr val="tx1"/>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81805"/>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203333" y="1386401"/>
            <a:ext cx="8839199" cy="4416167"/>
          </a:xfrm>
        </p:spPr>
        <p:txBody>
          <a:bodyPr/>
          <a:lstStyle/>
          <a:p>
            <a:pPr marL="0" marR="0" indent="342900">
              <a:lnSpc>
                <a:spcPct val="115000"/>
              </a:lnSpc>
              <a:spcBef>
                <a:spcPts val="0"/>
              </a:spcBef>
              <a:spcAft>
                <a:spcPts val="0"/>
              </a:spcAft>
            </a:pPr>
            <a:r>
              <a:rPr lang="ru-RU" b="1" cap="all" dirty="0">
                <a:solidFill>
                  <a:srgbClr val="002060"/>
                </a:solidFill>
                <a:latin typeface="Georgia"/>
                <a:ea typeface="Times New Roman"/>
                <a:cs typeface="Times New Roman"/>
              </a:rPr>
              <a:t>Требования к качеству питьевой воды</a:t>
            </a:r>
            <a:r>
              <a:rPr lang="ru-RU" sz="2000" b="1" dirty="0" smtClean="0"/>
              <a:t/>
            </a:r>
            <a:br>
              <a:rPr lang="ru-RU" sz="2000" b="1" dirty="0" smtClean="0"/>
            </a:br>
            <a:r>
              <a:rPr lang="ru-RU" sz="2200" b="1" dirty="0" smtClean="0">
                <a:solidFill>
                  <a:schemeClr val="tx1"/>
                </a:solidFill>
                <a:latin typeface="Times New Roman" panose="02020603050405020304" pitchFamily="18" charset="0"/>
                <a:cs typeface="Times New Roman" panose="02020603050405020304" pitchFamily="18" charset="0"/>
              </a:rPr>
              <a:t>Статья </a:t>
            </a:r>
            <a:r>
              <a:rPr lang="ru-RU" sz="2200" b="1" dirty="0">
                <a:solidFill>
                  <a:schemeClr val="tx1"/>
                </a:solidFill>
                <a:latin typeface="Times New Roman" panose="02020603050405020304" pitchFamily="18" charset="0"/>
                <a:cs typeface="Times New Roman" panose="02020603050405020304" pitchFamily="18" charset="0"/>
              </a:rPr>
              <a:t>6. Точка соответствия </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a:t>
            </a:r>
            <a:r>
              <a:rPr lang="ru-RU" sz="2000" b="1" dirty="0">
                <a:solidFill>
                  <a:schemeClr val="tx1"/>
                </a:solidFill>
                <a:latin typeface="Times New Roman" panose="02020603050405020304" pitchFamily="18" charset="0"/>
                <a:cs typeface="Times New Roman" panose="02020603050405020304" pitchFamily="18" charset="0"/>
              </a:rPr>
              <a:t>2) Если выясняется, что параметры не соответствуют </a:t>
            </a:r>
            <a:r>
              <a:rPr lang="ru-RU" sz="2000" b="1" dirty="0" smtClean="0">
                <a:solidFill>
                  <a:schemeClr val="tx1"/>
                </a:solidFill>
                <a:latin typeface="Times New Roman" panose="02020603050405020304" pitchFamily="18" charset="0"/>
                <a:cs typeface="Times New Roman" panose="02020603050405020304" pitchFamily="18" charset="0"/>
              </a:rPr>
              <a:t>установленным значениям в </a:t>
            </a:r>
            <a:r>
              <a:rPr lang="ru-RU" sz="2000" b="1" dirty="0">
                <a:solidFill>
                  <a:schemeClr val="tx1"/>
                </a:solidFill>
                <a:latin typeface="Times New Roman" panose="02020603050405020304" pitchFamily="18" charset="0"/>
                <a:cs typeface="Times New Roman" panose="02020603050405020304" pitchFamily="18" charset="0"/>
              </a:rPr>
              <a:t>связи с внутренней системой распределения или ее обслуживанием, считается, что обязательства </a:t>
            </a:r>
            <a:r>
              <a:rPr lang="ru-RU" sz="2000" b="1" dirty="0" smtClean="0">
                <a:solidFill>
                  <a:schemeClr val="tx1"/>
                </a:solidFill>
                <a:latin typeface="Times New Roman" panose="02020603050405020304" pitchFamily="18" charset="0"/>
                <a:cs typeface="Times New Roman" panose="02020603050405020304" pitchFamily="18" charset="0"/>
              </a:rPr>
              <a:t>со стороны оператора выполнены, кроме случаев, когда </a:t>
            </a:r>
            <a:r>
              <a:rPr lang="ru-RU" sz="2000" b="1" dirty="0">
                <a:solidFill>
                  <a:schemeClr val="tx1"/>
                </a:solidFill>
                <a:latin typeface="Times New Roman" panose="02020603050405020304" pitchFamily="18" charset="0"/>
                <a:cs typeface="Times New Roman" panose="02020603050405020304" pitchFamily="18" charset="0"/>
              </a:rPr>
              <a:t>вода </a:t>
            </a:r>
            <a:r>
              <a:rPr lang="ru-RU" sz="2000" b="1" dirty="0" smtClean="0">
                <a:solidFill>
                  <a:schemeClr val="tx1"/>
                </a:solidFill>
                <a:latin typeface="Times New Roman" panose="02020603050405020304" pitchFamily="18" charset="0"/>
                <a:cs typeface="Times New Roman" panose="02020603050405020304" pitchFamily="18" charset="0"/>
              </a:rPr>
              <a:t>подается </a:t>
            </a:r>
            <a:r>
              <a:rPr lang="ru-RU" sz="2000" b="1" dirty="0">
                <a:solidFill>
                  <a:schemeClr val="tx1"/>
                </a:solidFill>
                <a:latin typeface="Times New Roman" panose="02020603050405020304" pitchFamily="18" charset="0"/>
                <a:cs typeface="Times New Roman" panose="02020603050405020304" pitchFamily="18" charset="0"/>
              </a:rPr>
              <a:t>напрямую потребителю, и оператор несет ответственность за обслуживание внутренних сетей. В этом случае операторы должны уведомить </a:t>
            </a:r>
            <a:r>
              <a:rPr lang="ru-RU" sz="2000" b="1" dirty="0" smtClean="0">
                <a:solidFill>
                  <a:schemeClr val="tx1"/>
                </a:solidFill>
                <a:latin typeface="Times New Roman" panose="02020603050405020304" pitchFamily="18" charset="0"/>
                <a:cs typeface="Times New Roman" panose="02020603050405020304" pitchFamily="18" charset="0"/>
              </a:rPr>
              <a:t>МПА </a:t>
            </a:r>
            <a:r>
              <a:rPr lang="ru-RU" sz="2000" b="1" dirty="0">
                <a:solidFill>
                  <a:schemeClr val="tx1"/>
                </a:solidFill>
                <a:latin typeface="Times New Roman" panose="02020603050405020304" pitchFamily="18" charset="0"/>
                <a:cs typeface="Times New Roman" panose="02020603050405020304" pitchFamily="18" charset="0"/>
              </a:rPr>
              <a:t>и </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владельцев о соответствующих мерах по исправлению и техническому обслуживанию сети или о соответствующих методах очистки, которые должны применяться для устранения риска несоблюдения параметров качества питьевой воды, одновременно информируя </a:t>
            </a:r>
            <a:r>
              <a:rPr lang="ru-RU" sz="2000" b="1" dirty="0" smtClean="0">
                <a:solidFill>
                  <a:schemeClr val="tx1"/>
                </a:solidFill>
                <a:latin typeface="Times New Roman" panose="02020603050405020304" pitchFamily="18" charset="0"/>
                <a:cs typeface="Times New Roman" panose="02020603050405020304" pitchFamily="18" charset="0"/>
              </a:rPr>
              <a:t>НАОЗ;</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НАОЗ </a:t>
            </a:r>
            <a:r>
              <a:rPr lang="ru-RU" sz="2000" b="1" dirty="0">
                <a:solidFill>
                  <a:schemeClr val="tx1"/>
                </a:solidFill>
                <a:latin typeface="Times New Roman" panose="02020603050405020304" pitchFamily="18" charset="0"/>
                <a:cs typeface="Times New Roman" panose="02020603050405020304" pitchFamily="18" charset="0"/>
              </a:rPr>
              <a:t>уведомляет </a:t>
            </a:r>
            <a:r>
              <a:rPr lang="ru-RU" sz="2000" b="1" dirty="0" smtClean="0">
                <a:solidFill>
                  <a:schemeClr val="tx1"/>
                </a:solidFill>
                <a:latin typeface="Times New Roman" panose="02020603050405020304" pitchFamily="18" charset="0"/>
                <a:cs typeface="Times New Roman" panose="02020603050405020304" pitchFamily="18" charset="0"/>
              </a:rPr>
              <a:t>потребителей </a:t>
            </a:r>
            <a:r>
              <a:rPr lang="ru-RU" sz="2000" b="1" dirty="0">
                <a:solidFill>
                  <a:schemeClr val="tx1"/>
                </a:solidFill>
                <a:latin typeface="Times New Roman" panose="02020603050405020304" pitchFamily="18" charset="0"/>
                <a:cs typeface="Times New Roman" panose="02020603050405020304" pitchFamily="18" charset="0"/>
              </a:rPr>
              <a:t>о дополнительных мерах, которые следует принять для предотвращения заболеваний, если это необходимо.</a:t>
            </a:r>
            <a:endParaRPr lang="ro-RO" sz="2000" b="1" dirty="0">
              <a:solidFill>
                <a:schemeClr val="tx1"/>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81805"/>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40771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3852" y="1555306"/>
            <a:ext cx="8839199" cy="4416167"/>
          </a:xfrm>
        </p:spPr>
        <p:txBody>
          <a:bodyPr/>
          <a:lstStyle/>
          <a:p>
            <a:pPr marL="0" marR="0" indent="342900">
              <a:lnSpc>
                <a:spcPct val="115000"/>
              </a:lnSpc>
              <a:spcBef>
                <a:spcPts val="0"/>
              </a:spcBef>
              <a:spcAft>
                <a:spcPts val="0"/>
              </a:spcAft>
            </a:pPr>
            <a:r>
              <a:rPr lang="ru-RU" sz="2000" b="1" dirty="0">
                <a:solidFill>
                  <a:srgbClr val="002060"/>
                </a:solidFill>
              </a:rPr>
              <a:t>Статья 7. Контроль качества питьевой воды </a:t>
            </a:r>
            <a:r>
              <a:rPr lang="ru-RU" sz="2000" b="1" dirty="0" smtClean="0">
                <a:solidFill>
                  <a:srgbClr val="002060"/>
                </a:solidFill>
              </a:rPr>
              <a:t/>
            </a:r>
            <a:br>
              <a:rPr lang="ru-RU" sz="2000" b="1" dirty="0" smtClean="0">
                <a:solidFill>
                  <a:srgbClr val="002060"/>
                </a:solidFill>
              </a:rPr>
            </a:br>
            <a:r>
              <a:rPr lang="ru-RU" sz="2000" dirty="0" smtClean="0">
                <a:solidFill>
                  <a:srgbClr val="002060"/>
                </a:solidFill>
              </a:rPr>
              <a:t>(</a:t>
            </a:r>
            <a:r>
              <a:rPr lang="ru-RU" sz="2000" dirty="0">
                <a:solidFill>
                  <a:srgbClr val="002060"/>
                </a:solidFill>
                <a:latin typeface="Times New Roman" panose="02020603050405020304" pitchFamily="18" charset="0"/>
                <a:cs typeface="Times New Roman" panose="02020603050405020304" pitchFamily="18" charset="0"/>
              </a:rPr>
              <a:t>1) Мониторинг качества питьевой воды обеспечивается производителем, оператором и государственными органами следующим образом: </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a</a:t>
            </a:r>
            <a:r>
              <a:rPr lang="ru-RU" sz="2000" dirty="0">
                <a:solidFill>
                  <a:srgbClr val="002060"/>
                </a:solidFill>
                <a:latin typeface="Times New Roman" panose="02020603050405020304" pitchFamily="18" charset="0"/>
                <a:cs typeface="Times New Roman" panose="02020603050405020304" pitchFamily="18" charset="0"/>
              </a:rPr>
              <a:t>) производители и операторы питьевой воды обеспечивают </a:t>
            </a:r>
            <a:r>
              <a:rPr lang="ru-RU" sz="2000" dirty="0" smtClean="0">
                <a:solidFill>
                  <a:srgbClr val="002060"/>
                </a:solidFill>
                <a:latin typeface="Times New Roman" panose="02020603050405020304" pitchFamily="18" charset="0"/>
                <a:cs typeface="Times New Roman" panose="02020603050405020304" pitchFamily="18" charset="0"/>
              </a:rPr>
              <a:t>операционный </a:t>
            </a:r>
            <a:r>
              <a:rPr lang="ru-RU" sz="2000" dirty="0">
                <a:solidFill>
                  <a:srgbClr val="002060"/>
                </a:solidFill>
                <a:latin typeface="Times New Roman" panose="02020603050405020304" pitchFamily="18" charset="0"/>
                <a:cs typeface="Times New Roman" panose="02020603050405020304" pitchFamily="18" charset="0"/>
              </a:rPr>
              <a:t>мониторинг, соблюдение параметров качества и финансирование </a:t>
            </a:r>
            <a:r>
              <a:rPr lang="ru-RU" sz="2000" dirty="0" smtClean="0">
                <a:solidFill>
                  <a:srgbClr val="002060"/>
                </a:solidFill>
                <a:latin typeface="Times New Roman" panose="02020603050405020304" pitchFamily="18" charset="0"/>
                <a:cs typeface="Times New Roman" panose="02020603050405020304" pitchFamily="18" charset="0"/>
              </a:rPr>
              <a:t>операционного и </a:t>
            </a:r>
            <a:r>
              <a:rPr lang="ru-RU" sz="2000" dirty="0" err="1" smtClean="0">
                <a:solidFill>
                  <a:srgbClr val="002060"/>
                </a:solidFill>
                <a:latin typeface="Times New Roman" panose="02020603050405020304" pitchFamily="18" charset="0"/>
                <a:cs typeface="Times New Roman" panose="02020603050405020304" pitchFamily="18" charset="0"/>
              </a:rPr>
              <a:t>аудитного</a:t>
            </a:r>
            <a:r>
              <a:rPr lang="ru-RU" sz="2000" dirty="0" smtClean="0">
                <a:solidFill>
                  <a:srgbClr val="002060"/>
                </a:solidFill>
                <a:latin typeface="Times New Roman" panose="02020603050405020304" pitchFamily="18" charset="0"/>
                <a:cs typeface="Times New Roman" panose="02020603050405020304" pitchFamily="18" charset="0"/>
              </a:rPr>
              <a:t> мониторинга качества </a:t>
            </a:r>
            <a:r>
              <a:rPr lang="ru-RU" sz="2000" dirty="0">
                <a:solidFill>
                  <a:srgbClr val="002060"/>
                </a:solidFill>
                <a:latin typeface="Times New Roman" panose="02020603050405020304" pitchFamily="18" charset="0"/>
                <a:cs typeface="Times New Roman" panose="02020603050405020304" pitchFamily="18" charset="0"/>
              </a:rPr>
              <a:t>питьевой воды; </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б</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НАОЗ, </a:t>
            </a:r>
            <a:r>
              <a:rPr lang="ru-RU" sz="2000" dirty="0">
                <a:solidFill>
                  <a:srgbClr val="002060"/>
                </a:solidFill>
                <a:latin typeface="Times New Roman" panose="02020603050405020304" pitchFamily="18" charset="0"/>
                <a:cs typeface="Times New Roman" panose="02020603050405020304" pitchFamily="18" charset="0"/>
              </a:rPr>
              <a:t>в </a:t>
            </a:r>
            <a:r>
              <a:rPr lang="ru-RU" sz="2000" dirty="0" err="1" smtClean="0">
                <a:solidFill>
                  <a:srgbClr val="002060"/>
                </a:solidFill>
                <a:latin typeface="Times New Roman" panose="02020603050405020304" pitchFamily="18" charset="0"/>
                <a:cs typeface="Times New Roman" panose="02020603050405020304" pitchFamily="18" charset="0"/>
              </a:rPr>
              <a:t>т.ч</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через свои территориальные подразделения, обеспечивает аудиторский мониторинг качества питьевой воды на любой стадии производства воды (добыча, очистка, </a:t>
            </a:r>
            <a:r>
              <a:rPr lang="ru-RU" sz="2000" dirty="0" smtClean="0">
                <a:solidFill>
                  <a:srgbClr val="002060"/>
                </a:solidFill>
                <a:latin typeface="Times New Roman" panose="02020603050405020304" pitchFamily="18" charset="0"/>
                <a:cs typeface="Times New Roman" panose="02020603050405020304" pitchFamily="18" charset="0"/>
              </a:rPr>
              <a:t>сбор, </a:t>
            </a:r>
            <a:r>
              <a:rPr lang="ru-RU" sz="2000" dirty="0">
                <a:solidFill>
                  <a:srgbClr val="002060"/>
                </a:solidFill>
                <a:latin typeface="Times New Roman" panose="02020603050405020304" pitchFamily="18" charset="0"/>
                <a:cs typeface="Times New Roman" panose="02020603050405020304" pitchFamily="18" charset="0"/>
              </a:rPr>
              <a:t>распределение) и качества источников воды для розлива, а также качества </a:t>
            </a:r>
            <a:r>
              <a:rPr lang="ru-RU" sz="2000" dirty="0" smtClean="0">
                <a:solidFill>
                  <a:srgbClr val="002060"/>
                </a:solidFill>
                <a:latin typeface="Times New Roman" panose="02020603050405020304" pitchFamily="18" charset="0"/>
                <a:cs typeface="Times New Roman" panose="02020603050405020304" pitchFamily="18" charset="0"/>
              </a:rPr>
              <a:t>бутилированной питьевой воды </a:t>
            </a:r>
            <a:r>
              <a:rPr lang="ru-RU" sz="2000" dirty="0">
                <a:solidFill>
                  <a:srgbClr val="002060"/>
                </a:solidFill>
                <a:latin typeface="Times New Roman" panose="02020603050405020304" pitchFamily="18" charset="0"/>
                <a:cs typeface="Times New Roman" panose="02020603050405020304" pitchFamily="18" charset="0"/>
              </a:rPr>
              <a:t>перед выпуском на </a:t>
            </a:r>
            <a:r>
              <a:rPr lang="ru-RU" sz="2000" dirty="0" smtClean="0">
                <a:solidFill>
                  <a:srgbClr val="002060"/>
                </a:solidFill>
                <a:latin typeface="Times New Roman" panose="02020603050405020304" pitchFamily="18" charset="0"/>
                <a:cs typeface="Times New Roman" panose="02020603050405020304" pitchFamily="18" charset="0"/>
              </a:rPr>
              <a:t>рынок;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c</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НАБП </a:t>
            </a:r>
            <a:r>
              <a:rPr lang="ru-RU" sz="2000" dirty="0">
                <a:solidFill>
                  <a:srgbClr val="002060"/>
                </a:solidFill>
                <a:latin typeface="Times New Roman" panose="02020603050405020304" pitchFamily="18" charset="0"/>
                <a:cs typeface="Times New Roman" panose="02020603050405020304" pitchFamily="18" charset="0"/>
              </a:rPr>
              <a:t>обеспечивает надзор за питьевой водой, используемой пищевыми предприятиями, и надзор </a:t>
            </a:r>
            <a:r>
              <a:rPr lang="ru-RU" sz="2000" dirty="0" smtClean="0">
                <a:solidFill>
                  <a:srgbClr val="002060"/>
                </a:solidFill>
                <a:latin typeface="Times New Roman" panose="02020603050405020304" pitchFamily="18" charset="0"/>
                <a:cs typeface="Times New Roman" panose="02020603050405020304" pitchFamily="18" charset="0"/>
              </a:rPr>
              <a:t>за реализацией бутилированной питьевой воды.</a:t>
            </a:r>
            <a:r>
              <a:rPr lang="en-US" sz="2000" dirty="0">
                <a:solidFill>
                  <a:srgbClr val="002060"/>
                </a:solidFill>
                <a:latin typeface="Times New Roman" panose="02020603050405020304" pitchFamily="18" charset="0"/>
                <a:ea typeface="Calibri"/>
                <a:cs typeface="Times New Roman" panose="02020603050405020304" pitchFamily="18" charset="0"/>
              </a:rPr>
              <a:t/>
            </a:r>
            <a:br>
              <a:rPr lang="en-US" sz="2000" dirty="0">
                <a:solidFill>
                  <a:srgbClr val="002060"/>
                </a:solidFill>
                <a:latin typeface="Times New Roman" panose="02020603050405020304" pitchFamily="18" charset="0"/>
                <a:ea typeface="Calibri"/>
                <a:cs typeface="Times New Roman" panose="02020603050405020304" pitchFamily="18" charset="0"/>
              </a:rPr>
            </a:br>
            <a:endParaRPr lang="ro-RO" sz="2000" b="1" dirty="0">
              <a:solidFill>
                <a:srgbClr val="002060"/>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3852" y="1555306"/>
            <a:ext cx="8839199" cy="4416167"/>
          </a:xfrm>
        </p:spPr>
        <p:txBody>
          <a:bodyPr/>
          <a:lstStyle/>
          <a:p>
            <a:pPr marL="0" marR="0" indent="342900">
              <a:lnSpc>
                <a:spcPct val="115000"/>
              </a:lnSpc>
              <a:spcBef>
                <a:spcPts val="0"/>
              </a:spcBef>
              <a:spcAft>
                <a:spcPts val="0"/>
              </a:spcAft>
            </a:pPr>
            <a:r>
              <a:rPr lang="ru-RU" sz="2000" b="1" dirty="0">
                <a:solidFill>
                  <a:srgbClr val="002060"/>
                </a:solidFill>
              </a:rPr>
              <a:t>Статья 7. Контроль качества питьевой воды </a:t>
            </a:r>
            <a:r>
              <a:rPr lang="ru-RU" sz="2000" b="1" dirty="0" smtClean="0">
                <a:solidFill>
                  <a:srgbClr val="002060"/>
                </a:solidFill>
              </a:rPr>
              <a:t/>
            </a:r>
            <a:br>
              <a:rPr lang="ru-RU" sz="2000" b="1" dirty="0" smtClean="0">
                <a:solidFill>
                  <a:srgbClr val="002060"/>
                </a:solidFill>
              </a:rPr>
            </a:br>
            <a:r>
              <a:rPr lang="ru-RU" sz="2200" dirty="0" smtClean="0">
                <a:solidFill>
                  <a:srgbClr val="000F2E"/>
                </a:solidFill>
                <a:latin typeface="Times New Roman" panose="02020603050405020304" pitchFamily="18" charset="0"/>
                <a:cs typeface="Times New Roman" panose="02020603050405020304" pitchFamily="18" charset="0"/>
              </a:rPr>
              <a:t>(</a:t>
            </a:r>
            <a:r>
              <a:rPr lang="ru-RU" sz="2200" dirty="0">
                <a:solidFill>
                  <a:srgbClr val="000F2E"/>
                </a:solidFill>
                <a:latin typeface="Times New Roman" panose="02020603050405020304" pitchFamily="18" charset="0"/>
                <a:cs typeface="Times New Roman" panose="02020603050405020304" pitchFamily="18" charset="0"/>
              </a:rPr>
              <a:t>3) Производители / операторы систем питьевой воды или, в рамках общественной или индивидуальной системы, розлива в бутылки или другие емкости для пищевой промышленности, должны обеспечивать </a:t>
            </a:r>
            <a:r>
              <a:rPr lang="ru-RU" sz="2200" dirty="0" smtClean="0">
                <a:solidFill>
                  <a:srgbClr val="000F2E"/>
                </a:solidFill>
                <a:latin typeface="Times New Roman" panose="02020603050405020304" pitchFamily="18" charset="0"/>
                <a:cs typeface="Times New Roman" panose="02020603050405020304" pitchFamily="18" charset="0"/>
              </a:rPr>
              <a:t>операционный </a:t>
            </a:r>
            <a:r>
              <a:rPr lang="ru-RU" sz="2200" dirty="0">
                <a:solidFill>
                  <a:srgbClr val="000F2E"/>
                </a:solidFill>
                <a:latin typeface="Times New Roman" panose="02020603050405020304" pitchFamily="18" charset="0"/>
                <a:cs typeface="Times New Roman" panose="02020603050405020304" pitchFamily="18" charset="0"/>
              </a:rPr>
              <a:t>мониторинг, контроль питьевой воды, в соответствии с программой, которая будет включать контроль эффективности технологий очистки, особенно дезинфекции, и контроль качества производимой и поставляемой питьевой воды. </a:t>
            </a:r>
            <a:r>
              <a:rPr lang="ru-RU" sz="2200" dirty="0" smtClean="0">
                <a:solidFill>
                  <a:srgbClr val="000F2E"/>
                </a:solidFill>
                <a:latin typeface="Times New Roman" panose="02020603050405020304" pitchFamily="18" charset="0"/>
                <a:cs typeface="Times New Roman" panose="02020603050405020304" pitchFamily="18" charset="0"/>
              </a:rPr>
              <a:t/>
            </a:r>
            <a:br>
              <a:rPr lang="ru-RU" sz="2200" dirty="0" smtClean="0">
                <a:solidFill>
                  <a:srgbClr val="000F2E"/>
                </a:solidFill>
                <a:latin typeface="Times New Roman" panose="02020603050405020304" pitchFamily="18" charset="0"/>
                <a:cs typeface="Times New Roman" panose="02020603050405020304" pitchFamily="18" charset="0"/>
              </a:rPr>
            </a:br>
            <a:r>
              <a:rPr lang="ru-RU" sz="2200" dirty="0" smtClean="0">
                <a:solidFill>
                  <a:srgbClr val="000F2E"/>
                </a:solidFill>
                <a:latin typeface="Times New Roman" panose="02020603050405020304" pitchFamily="18" charset="0"/>
                <a:cs typeface="Times New Roman" panose="02020603050405020304" pitchFamily="18" charset="0"/>
              </a:rPr>
              <a:t>(</a:t>
            </a:r>
            <a:r>
              <a:rPr lang="ru-RU" sz="2200" dirty="0">
                <a:solidFill>
                  <a:srgbClr val="000F2E"/>
                </a:solidFill>
                <a:latin typeface="Times New Roman" panose="02020603050405020304" pitchFamily="18" charset="0"/>
                <a:cs typeface="Times New Roman" panose="02020603050405020304" pitchFamily="18" charset="0"/>
              </a:rPr>
              <a:t>4) Порядок мониторинга устанавливается в соответствии с Санитарными правилами по надзору и мониторингу качества питьевой воды, а программа мониторинга утверждается Национальным агентством общественного здравоохранения.</a:t>
            </a:r>
            <a:endParaRPr lang="ro-RO" sz="2200" b="1" dirty="0">
              <a:solidFill>
                <a:srgbClr val="000F2E"/>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49996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3852" y="1555306"/>
            <a:ext cx="8839199" cy="4416167"/>
          </a:xfrm>
        </p:spPr>
        <p:txBody>
          <a:bodyPr/>
          <a:lstStyle/>
          <a:p>
            <a:r>
              <a:rPr lang="ru-RU" sz="2000" b="1" dirty="0">
                <a:solidFill>
                  <a:srgbClr val="002060"/>
                </a:solidFill>
                <a:latin typeface="arial"/>
              </a:rPr>
              <a:t>Статья 7. Контроль качества питьевой воды </a:t>
            </a:r>
            <a:r>
              <a:rPr lang="ru-RU" sz="2000" b="1" dirty="0" smtClean="0">
                <a:solidFill>
                  <a:srgbClr val="002060"/>
                </a:solidFill>
                <a:latin typeface="arial"/>
              </a:rPr>
              <a:t/>
            </a:r>
            <a:br>
              <a:rPr lang="ru-RU" sz="2000" b="1" dirty="0" smtClean="0">
                <a:solidFill>
                  <a:srgbClr val="002060"/>
                </a:solidFill>
                <a:latin typeface="arial"/>
              </a:rPr>
            </a:br>
            <a:r>
              <a:rPr lang="ru-RU" sz="2000" dirty="0" smtClean="0">
                <a:solidFill>
                  <a:srgbClr val="202124"/>
                </a:solidFill>
                <a:latin typeface="arial"/>
              </a:rPr>
              <a:t>(</a:t>
            </a:r>
            <a:r>
              <a:rPr lang="ru-RU" sz="2000" dirty="0">
                <a:solidFill>
                  <a:srgbClr val="202124"/>
                </a:solidFill>
                <a:latin typeface="Times New Roman" panose="02020603050405020304" pitchFamily="18" charset="0"/>
                <a:cs typeface="Times New Roman" panose="02020603050405020304" pitchFamily="18" charset="0"/>
              </a:rPr>
              <a:t>5) Лаборатории проверки качества питьевой воды должны соответствовать требованиям к методам анализа параметров, установленным в соответствии с Санитарными правилами о надзоре и мониторинге качества питьевой воды. </a:t>
            </a:r>
            <a:r>
              <a:rPr lang="ru-RU" sz="2000" dirty="0" smtClean="0">
                <a:solidFill>
                  <a:srgbClr val="202124"/>
                </a:solidFill>
                <a:latin typeface="Times New Roman" panose="02020603050405020304" pitchFamily="18" charset="0"/>
                <a:cs typeface="Times New Roman" panose="02020603050405020304" pitchFamily="18" charset="0"/>
              </a:rPr>
              <a:t>НАОЗ </a:t>
            </a:r>
            <a:r>
              <a:rPr lang="ru-RU" sz="2000" dirty="0">
                <a:solidFill>
                  <a:srgbClr val="202124"/>
                </a:solidFill>
                <a:latin typeface="Times New Roman" panose="02020603050405020304" pitchFamily="18" charset="0"/>
                <a:cs typeface="Times New Roman" panose="02020603050405020304" pitchFamily="18" charset="0"/>
              </a:rPr>
              <a:t>ежегодно размещает на официальном сайте список лабораторий, которые проводят тесты качества питьевой воды. </a:t>
            </a:r>
            <a:r>
              <a:rPr lang="ru-RU" sz="2000" dirty="0" smtClean="0">
                <a:solidFill>
                  <a:srgbClr val="202124"/>
                </a:solidFill>
                <a:latin typeface="Times New Roman" panose="02020603050405020304" pitchFamily="18" charset="0"/>
                <a:cs typeface="Times New Roman" panose="02020603050405020304" pitchFamily="18" charset="0"/>
              </a:rPr>
              <a:t/>
            </a:r>
            <a:br>
              <a:rPr lang="ru-RU" sz="2000" dirty="0" smtClean="0">
                <a:solidFill>
                  <a:srgbClr val="202124"/>
                </a:solidFill>
                <a:latin typeface="Times New Roman" panose="02020603050405020304" pitchFamily="18" charset="0"/>
                <a:cs typeface="Times New Roman" panose="02020603050405020304" pitchFamily="18" charset="0"/>
              </a:rPr>
            </a:br>
            <a:r>
              <a:rPr lang="ru-RU" sz="2000" dirty="0" smtClean="0">
                <a:solidFill>
                  <a:srgbClr val="202124"/>
                </a:solidFill>
                <a:latin typeface="Times New Roman" panose="02020603050405020304" pitchFamily="18" charset="0"/>
                <a:cs typeface="Times New Roman" panose="02020603050405020304" pitchFamily="18" charset="0"/>
              </a:rPr>
              <a:t>(</a:t>
            </a:r>
            <a:r>
              <a:rPr lang="ru-RU" sz="2000" dirty="0">
                <a:solidFill>
                  <a:srgbClr val="202124"/>
                </a:solidFill>
                <a:latin typeface="Times New Roman" panose="02020603050405020304" pitchFamily="18" charset="0"/>
                <a:cs typeface="Times New Roman" panose="02020603050405020304" pitchFamily="18" charset="0"/>
              </a:rPr>
              <a:t>6) Для оценки качества питьевой воды могут использоваться другие методы анализа, одобренные национальным органом по стандартизации. Лаборатории, использующие альтернативные методы, предоставляют всю информацию о </a:t>
            </a:r>
            <a:r>
              <a:rPr lang="ru-RU" sz="2000" dirty="0" err="1">
                <a:solidFill>
                  <a:srgbClr val="202124"/>
                </a:solidFill>
                <a:latin typeface="Times New Roman" panose="02020603050405020304" pitchFamily="18" charset="0"/>
                <a:cs typeface="Times New Roman" panose="02020603050405020304" pitchFamily="18" charset="0"/>
              </a:rPr>
              <a:t>валидации</a:t>
            </a:r>
            <a:r>
              <a:rPr lang="ru-RU" sz="2000" dirty="0">
                <a:solidFill>
                  <a:srgbClr val="202124"/>
                </a:solidFill>
                <a:latin typeface="Times New Roman" panose="02020603050405020304" pitchFamily="18" charset="0"/>
                <a:cs typeface="Times New Roman" panose="02020603050405020304" pitchFamily="18" charset="0"/>
              </a:rPr>
              <a:t>. </a:t>
            </a:r>
            <a:r>
              <a:rPr lang="ru-RU" sz="2000" dirty="0" smtClean="0">
                <a:solidFill>
                  <a:srgbClr val="202124"/>
                </a:solidFill>
                <a:latin typeface="Times New Roman" panose="02020603050405020304" pitchFamily="18" charset="0"/>
                <a:cs typeface="Times New Roman" panose="02020603050405020304" pitchFamily="18" charset="0"/>
              </a:rPr>
              <a:t/>
            </a:r>
            <a:br>
              <a:rPr lang="ru-RU" sz="2000" dirty="0" smtClean="0">
                <a:solidFill>
                  <a:srgbClr val="202124"/>
                </a:solidFill>
                <a:latin typeface="Times New Roman" panose="02020603050405020304" pitchFamily="18" charset="0"/>
                <a:cs typeface="Times New Roman" panose="02020603050405020304" pitchFamily="18" charset="0"/>
              </a:rPr>
            </a:br>
            <a:r>
              <a:rPr lang="ru-RU" sz="2000" dirty="0" smtClean="0">
                <a:solidFill>
                  <a:srgbClr val="202124"/>
                </a:solidFill>
                <a:latin typeface="Times New Roman" panose="02020603050405020304" pitchFamily="18" charset="0"/>
                <a:cs typeface="Times New Roman" panose="02020603050405020304" pitchFamily="18" charset="0"/>
              </a:rPr>
              <a:t>(</a:t>
            </a:r>
            <a:r>
              <a:rPr lang="ru-RU" sz="2000" dirty="0">
                <a:solidFill>
                  <a:srgbClr val="202124"/>
                </a:solidFill>
                <a:latin typeface="Times New Roman" panose="02020603050405020304" pitchFamily="18" charset="0"/>
                <a:cs typeface="Times New Roman" panose="02020603050405020304" pitchFamily="18" charset="0"/>
              </a:rPr>
              <a:t>7) </a:t>
            </a:r>
            <a:r>
              <a:rPr lang="ru-RU" sz="2000" dirty="0" smtClean="0">
                <a:solidFill>
                  <a:srgbClr val="202124"/>
                </a:solidFill>
                <a:latin typeface="Times New Roman" panose="02020603050405020304" pitchFamily="18" charset="0"/>
                <a:cs typeface="Times New Roman" panose="02020603050405020304" pitchFamily="18" charset="0"/>
              </a:rPr>
              <a:t>НАОЗ </a:t>
            </a:r>
            <a:r>
              <a:rPr lang="ru-RU" sz="2000" dirty="0">
                <a:solidFill>
                  <a:srgbClr val="202124"/>
                </a:solidFill>
                <a:latin typeface="Times New Roman" panose="02020603050405020304" pitchFamily="18" charset="0"/>
                <a:cs typeface="Times New Roman" panose="02020603050405020304" pitchFamily="18" charset="0"/>
              </a:rPr>
              <a:t>имеет право принять решение о проведении дополнительного мониторинга, если есть доказательства присутствия в воде веществ или микроорганизмов, которые не были определены в качестве параметров в соответствии с Законом 182 и представляют потенциальную опасность для здоровья человека. Дополнительный мониторинг проводится индивидуально для каждого рассматриваемого вещества или микроорганизма.</a:t>
            </a:r>
            <a:br>
              <a:rPr lang="ru-RU" sz="2000" dirty="0">
                <a:solidFill>
                  <a:srgbClr val="202124"/>
                </a:solidFill>
                <a:latin typeface="Times New Roman" panose="02020603050405020304" pitchFamily="18" charset="0"/>
                <a:cs typeface="Times New Roman" panose="02020603050405020304" pitchFamily="18" charset="0"/>
              </a:rPr>
            </a:br>
            <a:endParaRPr lang="ru-RU" sz="2000" b="0" i="0" dirty="0">
              <a:solidFill>
                <a:srgbClr val="202124"/>
              </a:solidFill>
              <a:effectLst/>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73617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21446" y="1654239"/>
            <a:ext cx="8839199" cy="4416167"/>
          </a:xfrm>
        </p:spPr>
        <p:txBody>
          <a:bodyPr/>
          <a:lstStyle/>
          <a:p>
            <a:r>
              <a:rPr lang="ru-RU" b="1" dirty="0">
                <a:solidFill>
                  <a:srgbClr val="002060"/>
                </a:solidFill>
                <a:latin typeface="arial"/>
              </a:rPr>
              <a:t>Статья 8. Процедуры анализа качества питьевой воды </a:t>
            </a:r>
            <a:r>
              <a:rPr lang="ru-RU" b="1" dirty="0" smtClean="0">
                <a:solidFill>
                  <a:srgbClr val="002060"/>
                </a:solidFill>
                <a:latin typeface="arial"/>
              </a:rPr>
              <a:t/>
            </a:r>
            <a:br>
              <a:rPr lang="ru-RU" b="1" dirty="0" smtClean="0">
                <a:solidFill>
                  <a:srgbClr val="002060"/>
                </a:solidFill>
                <a:latin typeface="arial"/>
              </a:rPr>
            </a:br>
            <a:r>
              <a:rPr lang="ru-RU" sz="2200" dirty="0" smtClean="0">
                <a:solidFill>
                  <a:srgbClr val="202124"/>
                </a:solidFill>
                <a:latin typeface="Times New Roman" panose="02020603050405020304" pitchFamily="18" charset="0"/>
                <a:cs typeface="Times New Roman" panose="02020603050405020304" pitchFamily="18" charset="0"/>
              </a:rPr>
              <a:t>(</a:t>
            </a:r>
            <a:r>
              <a:rPr lang="ru-RU" sz="2200" dirty="0">
                <a:solidFill>
                  <a:srgbClr val="202124"/>
                </a:solidFill>
                <a:latin typeface="Times New Roman" panose="02020603050405020304" pitchFamily="18" charset="0"/>
                <a:cs typeface="Times New Roman" panose="02020603050405020304" pitchFamily="18" charset="0"/>
              </a:rPr>
              <a:t>1) Источники, обеспечивающие питьевую воду в сельской местности - колодцы, мелкие колодцы и водосборные бассейны - должны проверяться территориальными подразделениями </a:t>
            </a:r>
            <a:r>
              <a:rPr lang="ru-RU" sz="2200" dirty="0" smtClean="0">
                <a:solidFill>
                  <a:srgbClr val="202124"/>
                </a:solidFill>
                <a:latin typeface="Times New Roman" panose="02020603050405020304" pitchFamily="18" charset="0"/>
                <a:cs typeface="Times New Roman" panose="02020603050405020304" pitchFamily="18" charset="0"/>
              </a:rPr>
              <a:t>НАОЗ</a:t>
            </a:r>
            <a:r>
              <a:rPr lang="en-US" sz="2200" dirty="0" smtClean="0">
                <a:solidFill>
                  <a:srgbClr val="202124"/>
                </a:solidFill>
                <a:latin typeface="Times New Roman" panose="02020603050405020304" pitchFamily="18" charset="0"/>
                <a:cs typeface="Times New Roman" panose="02020603050405020304" pitchFamily="18" charset="0"/>
              </a:rPr>
              <a:t>, </a:t>
            </a:r>
            <a:r>
              <a:rPr lang="ru-RU" sz="2200" dirty="0">
                <a:solidFill>
                  <a:srgbClr val="202124"/>
                </a:solidFill>
                <a:latin typeface="Times New Roman" panose="02020603050405020304" pitchFamily="18" charset="0"/>
                <a:cs typeface="Times New Roman" panose="02020603050405020304" pitchFamily="18" charset="0"/>
              </a:rPr>
              <a:t>по запросу </a:t>
            </a:r>
            <a:r>
              <a:rPr lang="ru-RU" sz="2200" dirty="0" smtClean="0">
                <a:solidFill>
                  <a:srgbClr val="202124"/>
                </a:solidFill>
                <a:latin typeface="Times New Roman" panose="02020603050405020304" pitchFamily="18" charset="0"/>
                <a:cs typeface="Times New Roman" panose="02020603050405020304" pitchFamily="18" charset="0"/>
              </a:rPr>
              <a:t>МПА</a:t>
            </a:r>
            <a:r>
              <a:rPr lang="en-US" sz="2200" dirty="0" smtClean="0">
                <a:solidFill>
                  <a:srgbClr val="202124"/>
                </a:solidFill>
                <a:latin typeface="Times New Roman" panose="02020603050405020304" pitchFamily="18" charset="0"/>
                <a:cs typeface="Times New Roman" panose="02020603050405020304" pitchFamily="18" charset="0"/>
              </a:rPr>
              <a:t> </a:t>
            </a:r>
            <a:r>
              <a:rPr lang="ru-RU" sz="2200" dirty="0">
                <a:solidFill>
                  <a:srgbClr val="202124"/>
                </a:solidFill>
                <a:latin typeface="Times New Roman" panose="02020603050405020304" pitchFamily="18" charset="0"/>
                <a:cs typeface="Times New Roman" panose="02020603050405020304" pitchFamily="18" charset="0"/>
              </a:rPr>
              <a:t>или владельца источника воды с интервалом в 3 года по химическим параметрам и ежегодно по микробиологическим показателям путем отбора проб воды и лабораторных анализов. </a:t>
            </a:r>
            <a:r>
              <a:rPr lang="ru-RU" sz="2200" dirty="0" smtClean="0">
                <a:solidFill>
                  <a:srgbClr val="202124"/>
                </a:solidFill>
                <a:latin typeface="Times New Roman" panose="02020603050405020304" pitchFamily="18" charset="0"/>
                <a:cs typeface="Times New Roman" panose="02020603050405020304" pitchFamily="18" charset="0"/>
              </a:rPr>
              <a:t/>
            </a:r>
            <a:br>
              <a:rPr lang="ru-RU" sz="2200" dirty="0" smtClean="0">
                <a:solidFill>
                  <a:srgbClr val="202124"/>
                </a:solidFill>
                <a:latin typeface="Times New Roman" panose="02020603050405020304" pitchFamily="18" charset="0"/>
                <a:cs typeface="Times New Roman" panose="02020603050405020304" pitchFamily="18" charset="0"/>
              </a:rPr>
            </a:br>
            <a:r>
              <a:rPr lang="ru-RU" sz="2200" dirty="0" smtClean="0">
                <a:solidFill>
                  <a:srgbClr val="202124"/>
                </a:solidFill>
                <a:latin typeface="Times New Roman" panose="02020603050405020304" pitchFamily="18" charset="0"/>
                <a:cs typeface="Times New Roman" panose="02020603050405020304" pitchFamily="18" charset="0"/>
              </a:rPr>
              <a:t>(</a:t>
            </a:r>
            <a:r>
              <a:rPr lang="ru-RU" sz="2200" dirty="0">
                <a:solidFill>
                  <a:srgbClr val="202124"/>
                </a:solidFill>
                <a:latin typeface="Times New Roman" panose="02020603050405020304" pitchFamily="18" charset="0"/>
                <a:cs typeface="Times New Roman" panose="02020603050405020304" pitchFamily="18" charset="0"/>
              </a:rPr>
              <a:t>2) Состояние питьевой или </a:t>
            </a:r>
            <a:r>
              <a:rPr lang="ru-RU" sz="2200" dirty="0" err="1">
                <a:solidFill>
                  <a:srgbClr val="202124"/>
                </a:solidFill>
                <a:latin typeface="Times New Roman" panose="02020603050405020304" pitchFamily="18" charset="0"/>
                <a:cs typeface="Times New Roman" panose="02020603050405020304" pitchFamily="18" charset="0"/>
              </a:rPr>
              <a:t>непитьевой</a:t>
            </a:r>
            <a:r>
              <a:rPr lang="ru-RU" sz="2200" dirty="0">
                <a:solidFill>
                  <a:srgbClr val="202124"/>
                </a:solidFill>
                <a:latin typeface="Times New Roman" panose="02020603050405020304" pitchFamily="18" charset="0"/>
                <a:cs typeface="Times New Roman" panose="02020603050405020304" pitchFamily="18" charset="0"/>
              </a:rPr>
              <a:t> воды, установленное </a:t>
            </a:r>
            <a:r>
              <a:rPr lang="ru-RU" sz="2200" dirty="0" smtClean="0">
                <a:solidFill>
                  <a:srgbClr val="202124"/>
                </a:solidFill>
                <a:latin typeface="Times New Roman" panose="02020603050405020304" pitchFamily="18" charset="0"/>
                <a:cs typeface="Times New Roman" panose="02020603050405020304" pitchFamily="18" charset="0"/>
              </a:rPr>
              <a:t> </a:t>
            </a:r>
            <a:r>
              <a:rPr lang="ru-RU" sz="2200" dirty="0">
                <a:solidFill>
                  <a:srgbClr val="202124"/>
                </a:solidFill>
                <a:latin typeface="Times New Roman" panose="02020603050405020304" pitchFamily="18" charset="0"/>
                <a:cs typeface="Times New Roman" panose="02020603050405020304" pitchFamily="18" charset="0"/>
              </a:rPr>
              <a:t>лабораторией, должно быть записано на табличке, которая визуально прикрепляется к источнику воды или поблизости от него. </a:t>
            </a:r>
            <a:r>
              <a:rPr lang="ru-RU" sz="2200" dirty="0" smtClean="0">
                <a:solidFill>
                  <a:srgbClr val="202124"/>
                </a:solidFill>
                <a:latin typeface="Times New Roman" panose="02020603050405020304" pitchFamily="18" charset="0"/>
                <a:cs typeface="Times New Roman" panose="02020603050405020304" pitchFamily="18" charset="0"/>
              </a:rPr>
              <a:t/>
            </a:r>
            <a:br>
              <a:rPr lang="ru-RU" sz="2200" dirty="0" smtClean="0">
                <a:solidFill>
                  <a:srgbClr val="202124"/>
                </a:solidFill>
                <a:latin typeface="Times New Roman" panose="02020603050405020304" pitchFamily="18" charset="0"/>
                <a:cs typeface="Times New Roman" panose="02020603050405020304" pitchFamily="18" charset="0"/>
              </a:rPr>
            </a:br>
            <a:r>
              <a:rPr lang="ru-RU" sz="2200" dirty="0" smtClean="0">
                <a:solidFill>
                  <a:srgbClr val="202124"/>
                </a:solidFill>
                <a:latin typeface="Times New Roman" panose="02020603050405020304" pitchFamily="18" charset="0"/>
                <a:cs typeface="Times New Roman" panose="02020603050405020304" pitchFamily="18" charset="0"/>
              </a:rPr>
              <a:t>3</a:t>
            </a:r>
            <a:r>
              <a:rPr lang="ru-RU" sz="2200" dirty="0">
                <a:solidFill>
                  <a:srgbClr val="202124"/>
                </a:solidFill>
                <a:latin typeface="Times New Roman" panose="02020603050405020304" pitchFamily="18" charset="0"/>
                <a:cs typeface="Times New Roman" panose="02020603050405020304" pitchFamily="18" charset="0"/>
              </a:rPr>
              <a:t>. Если лабораторные исследования показывают, что вода не соответствует </a:t>
            </a:r>
            <a:r>
              <a:rPr lang="ru-RU" sz="2200" dirty="0" smtClean="0">
                <a:solidFill>
                  <a:srgbClr val="202124"/>
                </a:solidFill>
                <a:latin typeface="Times New Roman" panose="02020603050405020304" pitchFamily="18" charset="0"/>
                <a:cs typeface="Times New Roman" panose="02020603050405020304" pitchFamily="18" charset="0"/>
              </a:rPr>
              <a:t>требованиям, </a:t>
            </a:r>
            <a:r>
              <a:rPr lang="ru-RU" sz="2200" dirty="0">
                <a:solidFill>
                  <a:srgbClr val="202124"/>
                </a:solidFill>
                <a:latin typeface="Times New Roman" panose="02020603050405020304" pitchFamily="18" charset="0"/>
                <a:cs typeface="Times New Roman" panose="02020603050405020304" pitchFamily="18" charset="0"/>
              </a:rPr>
              <a:t>ее использование для людей, животных и для орошения запрещается.</a:t>
            </a:r>
            <a:br>
              <a:rPr lang="ru-RU" sz="2200" dirty="0">
                <a:solidFill>
                  <a:srgbClr val="202124"/>
                </a:solidFill>
                <a:latin typeface="Times New Roman" panose="02020603050405020304" pitchFamily="18" charset="0"/>
                <a:cs typeface="Times New Roman" panose="02020603050405020304" pitchFamily="18" charset="0"/>
              </a:rPr>
            </a:br>
            <a:endParaRPr lang="en-US" sz="2200" b="0" i="0" dirty="0">
              <a:solidFill>
                <a:srgbClr val="202124"/>
              </a:solidFill>
              <a:effectLst/>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b="1" dirty="0">
                <a:solidFill>
                  <a:srgbClr val="002060"/>
                </a:solidFill>
                <a:latin typeface="arial"/>
              </a:rPr>
              <a:t>Статья 8. Процедуры анализа качества питьевой воды </a:t>
            </a:r>
            <a:r>
              <a:rPr lang="ru-RU" b="1" dirty="0" smtClean="0">
                <a:solidFill>
                  <a:srgbClr val="002060"/>
                </a:solidFill>
                <a:latin typeface="arial"/>
              </a:rPr>
              <a:t/>
            </a:r>
            <a:br>
              <a:rPr lang="ru-RU" b="1" dirty="0" smtClean="0">
                <a:solidFill>
                  <a:srgbClr val="002060"/>
                </a:solidFill>
                <a:latin typeface="arial"/>
              </a:rPr>
            </a:br>
            <a:r>
              <a:rPr lang="ru-RU" dirty="0" smtClean="0">
                <a:solidFill>
                  <a:srgbClr val="202124"/>
                </a:solidFill>
                <a:latin typeface="arial"/>
              </a:rPr>
              <a:t>(</a:t>
            </a:r>
            <a:r>
              <a:rPr lang="ru-RU" dirty="0">
                <a:solidFill>
                  <a:srgbClr val="202124"/>
                </a:solidFill>
                <a:latin typeface="arial"/>
              </a:rPr>
              <a:t>4) Владельцы источников воды и операторы сетей водоснабжения должны обеспечить, чтобы контролирующие органы имели доступ к источникам воды и сетям водоснабжения для отбора проб и защиты от любого вида загрязнения.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a:t>
            </a:r>
            <a:r>
              <a:rPr lang="ru-RU" dirty="0">
                <a:solidFill>
                  <a:srgbClr val="202124"/>
                </a:solidFill>
                <a:latin typeface="arial"/>
              </a:rPr>
              <a:t>5) Расходы по отбору и анализу отобранных проб воды </a:t>
            </a:r>
            <a:r>
              <a:rPr lang="ru-RU" dirty="0" smtClean="0">
                <a:solidFill>
                  <a:srgbClr val="202124"/>
                </a:solidFill>
                <a:latin typeface="arial"/>
              </a:rPr>
              <a:t>несет </a:t>
            </a:r>
            <a:r>
              <a:rPr lang="ru-RU" dirty="0">
                <a:solidFill>
                  <a:srgbClr val="202124"/>
                </a:solidFill>
                <a:latin typeface="arial"/>
              </a:rPr>
              <a:t>собственник источника воды и оператор водопроводной сети в соответствии с перечнем и тарифами на платные услуги, оказываемые в области здравоохранения для физических </a:t>
            </a:r>
            <a:r>
              <a:rPr lang="ru-RU" dirty="0" smtClean="0">
                <a:solidFill>
                  <a:srgbClr val="202124"/>
                </a:solidFill>
                <a:latin typeface="arial"/>
              </a:rPr>
              <a:t>и юридических лиц, </a:t>
            </a:r>
            <a:r>
              <a:rPr lang="ru-RU" dirty="0">
                <a:solidFill>
                  <a:srgbClr val="202124"/>
                </a:solidFill>
                <a:latin typeface="arial"/>
              </a:rPr>
              <a:t>утвержденные Правительством </a:t>
            </a:r>
            <a:r>
              <a:rPr lang="ru-RU" dirty="0" smtClean="0">
                <a:solidFill>
                  <a:srgbClr val="202124"/>
                </a:solidFill>
                <a:latin typeface="arial"/>
              </a:rPr>
              <a:t>(ПП </a:t>
            </a:r>
            <a:r>
              <a:rPr lang="ru-RU" dirty="0">
                <a:solidFill>
                  <a:srgbClr val="202124"/>
                </a:solidFill>
                <a:latin typeface="arial"/>
              </a:rPr>
              <a:t>533/211).</a:t>
            </a:r>
            <a:br>
              <a:rPr lang="ru-RU" dirty="0">
                <a:solidFill>
                  <a:srgbClr val="202124"/>
                </a:solidFill>
                <a:latin typeface="arial"/>
              </a:rPr>
            </a:br>
            <a:endParaRPr lang="ru-RU"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24306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a:t>Ion Salaru</a:t>
            </a:r>
            <a:endParaRPr lang="de-DE" b="0" dirty="0"/>
          </a:p>
        </p:txBody>
      </p:sp>
      <p:sp>
        <p:nvSpPr>
          <p:cNvPr id="1229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A40DE1A0-A663-4FB2-8D82-EB355AA3F6D8}"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0251" name="TextBox 10"/>
          <p:cNvSpPr txBox="1">
            <a:spLocks noChangeArrowheads="1"/>
          </p:cNvSpPr>
          <p:nvPr/>
        </p:nvSpPr>
        <p:spPr bwMode="auto">
          <a:xfrm>
            <a:off x="730250" y="1314450"/>
            <a:ext cx="7639050" cy="461963"/>
          </a:xfrm>
          <a:prstGeom prst="rect">
            <a:avLst/>
          </a:prstGeom>
          <a:noFill/>
          <a:ln w="9525">
            <a:noFill/>
            <a:miter lim="800000"/>
            <a:headEnd/>
            <a:tailEnd/>
          </a:ln>
        </p:spPr>
        <p:txBody>
          <a:bodyPr>
            <a:spAutoFit/>
          </a:bodyPr>
          <a:lstStyle/>
          <a:p>
            <a:pPr algn="ctr" eaLnBrk="1" hangingPunct="1">
              <a:defRPr/>
            </a:pPr>
            <a:r>
              <a:rPr lang="ru-RU" sz="2400" cap="all" dirty="0">
                <a:solidFill>
                  <a:srgbClr val="C00000"/>
                </a:solidFill>
                <a:latin typeface="Times New Roman" pitchFamily="18" charset="0"/>
                <a:cs typeface="Times New Roman" pitchFamily="18" charset="0"/>
              </a:rPr>
              <a:t>Bведение</a:t>
            </a:r>
            <a:endParaRPr lang="en-US" sz="2000" dirty="0">
              <a:solidFill>
                <a:srgbClr val="000000"/>
              </a:solidFill>
              <a:latin typeface="Times New Roman" pitchFamily="18" charset="0"/>
              <a:cs typeface="Times New Roman" pitchFamily="18" charset="0"/>
            </a:endParaRPr>
          </a:p>
        </p:txBody>
      </p:sp>
      <p:sp>
        <p:nvSpPr>
          <p:cNvPr id="12300" name="TextBox 10"/>
          <p:cNvSpPr txBox="1">
            <a:spLocks noChangeArrowheads="1"/>
          </p:cNvSpPr>
          <p:nvPr/>
        </p:nvSpPr>
        <p:spPr bwMode="auto">
          <a:xfrm>
            <a:off x="725488" y="1903413"/>
            <a:ext cx="7639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Font typeface="Arial" pitchFamily="34" charset="0"/>
              <a:buChar char="•"/>
            </a:pPr>
            <a:r>
              <a:rPr lang="ru-RU" altLang="en-US" sz="2400" dirty="0" smtClean="0">
                <a:solidFill>
                  <a:srgbClr val="C00000"/>
                </a:solidFill>
                <a:latin typeface="Times New Roman" pitchFamily="18" charset="0"/>
                <a:cs typeface="Times New Roman" pitchFamily="18" charset="0"/>
              </a:rPr>
              <a:t> Право на воду - основное право человека </a:t>
            </a:r>
          </a:p>
          <a:p>
            <a:pPr eaLnBrk="1" hangingPunct="1">
              <a:buFont typeface="Arial" pitchFamily="34" charset="0"/>
              <a:buChar char="•"/>
            </a:pPr>
            <a:r>
              <a:rPr lang="ru-RU" altLang="en-US" sz="2400" dirty="0" smtClean="0">
                <a:solidFill>
                  <a:srgbClr val="C00000"/>
                </a:solidFill>
                <a:latin typeface="Times New Roman" pitchFamily="18" charset="0"/>
                <a:cs typeface="Times New Roman" pitchFamily="18" charset="0"/>
              </a:rPr>
              <a:t>Питьевая вода - наиболее необходимый и потребляемый продукт,</a:t>
            </a:r>
            <a:endParaRPr lang="en-US" altLang="en-US" sz="2000" dirty="0" smtClean="0">
              <a:solidFill>
                <a:srgbClr val="C00000"/>
              </a:solidFill>
              <a:latin typeface="Times New Roman" pitchFamily="18" charset="0"/>
              <a:cs typeface="Times New Roman" pitchFamily="18" charset="0"/>
            </a:endParaRPr>
          </a:p>
          <a:p>
            <a:pPr eaLnBrk="1" hangingPunct="1">
              <a:buFont typeface="Arial" pitchFamily="34" charset="0"/>
              <a:buChar char="•"/>
            </a:pPr>
            <a:r>
              <a:rPr lang="ru-RU" altLang="en-US" sz="2400" dirty="0" smtClean="0">
                <a:solidFill>
                  <a:srgbClr val="000000"/>
                </a:solidFill>
                <a:latin typeface="Times New Roman" pitchFamily="18" charset="0"/>
                <a:cs typeface="Times New Roman" pitchFamily="18" charset="0"/>
              </a:rPr>
              <a:t> Охрана и управление вод ставит много проблем в XXI веке, в том числе: право доступа к питьевой воде; загрязнение воды и опреснение; утечки и сброса сточных вод; управление водными ресурсами в сельских и городских районах; защита пойм и трансграничное управление ресурсами подземных вод. </a:t>
            </a:r>
          </a:p>
        </p:txBody>
      </p:sp>
    </p:spTree>
    <p:extLst>
      <p:ext uri="{BB962C8B-B14F-4D97-AF65-F5344CB8AC3E}">
        <p14:creationId xmlns:p14="http://schemas.microsoft.com/office/powerpoint/2010/main" val="5948725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51905" y="1532623"/>
            <a:ext cx="9143999" cy="4610096"/>
          </a:xfrm>
        </p:spPr>
        <p:txBody>
          <a:bodyPr/>
          <a:lstStyle/>
          <a:p>
            <a:r>
              <a:rPr lang="ru-RU" b="1" dirty="0">
                <a:solidFill>
                  <a:srgbClr val="002060"/>
                </a:solidFill>
                <a:latin typeface="arial"/>
              </a:rPr>
              <a:t>Статья 9. Устранение случаев несоответствия питьевой воды </a:t>
            </a:r>
            <a:r>
              <a:rPr lang="ru-RU" b="1" dirty="0" smtClean="0">
                <a:solidFill>
                  <a:srgbClr val="002060"/>
                </a:solidFill>
                <a:latin typeface="arial"/>
              </a:rPr>
              <a:t/>
            </a:r>
            <a:br>
              <a:rPr lang="ru-RU" b="1" dirty="0" smtClean="0">
                <a:solidFill>
                  <a:srgbClr val="002060"/>
                </a:solidFill>
                <a:latin typeface="arial"/>
              </a:rPr>
            </a:br>
            <a:r>
              <a:rPr lang="ru-RU" dirty="0" smtClean="0">
                <a:solidFill>
                  <a:srgbClr val="202124"/>
                </a:solidFill>
                <a:latin typeface="arial"/>
              </a:rPr>
              <a:t>(</a:t>
            </a:r>
            <a:r>
              <a:rPr lang="ru-RU" dirty="0">
                <a:solidFill>
                  <a:srgbClr val="202124"/>
                </a:solidFill>
                <a:latin typeface="arial"/>
              </a:rPr>
              <a:t>1) Несоблюдение значений, установленных для параметров, указанных в табл. 3 закона анализируется в течение 24 часов с момента выявления факта несоблюдения </a:t>
            </a:r>
            <a:r>
              <a:rPr lang="ru-RU" dirty="0" smtClean="0">
                <a:solidFill>
                  <a:srgbClr val="202124"/>
                </a:solidFill>
                <a:latin typeface="arial"/>
              </a:rPr>
              <a:t>НАОЗ, </a:t>
            </a:r>
            <a:r>
              <a:rPr lang="ru-RU" dirty="0">
                <a:solidFill>
                  <a:srgbClr val="202124"/>
                </a:solidFill>
                <a:latin typeface="arial"/>
              </a:rPr>
              <a:t>а также задействованными операторами и потребителями с целью выявления причины.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a:t>
            </a:r>
            <a:r>
              <a:rPr lang="ru-RU" dirty="0">
                <a:solidFill>
                  <a:srgbClr val="202124"/>
                </a:solidFill>
                <a:latin typeface="arial"/>
              </a:rPr>
              <a:t>2) Если после всех принятых мер питьевая вода не соответствует условиям качества, положения ст. 6 п. (3), а </a:t>
            </a:r>
            <a:r>
              <a:rPr lang="ru-RU" dirty="0" smtClean="0">
                <a:solidFill>
                  <a:srgbClr val="202124"/>
                </a:solidFill>
                <a:latin typeface="arial"/>
              </a:rPr>
              <a:t>НАОЗ указывает </a:t>
            </a:r>
            <a:r>
              <a:rPr lang="ru-RU" dirty="0">
                <a:solidFill>
                  <a:srgbClr val="202124"/>
                </a:solidFill>
                <a:latin typeface="arial"/>
              </a:rPr>
              <a:t>принять экстренные меры, необходимые для восстановления качества воды. Приоритет отдается корректирующим действиям для параметров, превышение которых опасно для здоровья человека.</a:t>
            </a:r>
            <a:br>
              <a:rPr lang="ru-RU" dirty="0">
                <a:solidFill>
                  <a:srgbClr val="202124"/>
                </a:solidFill>
                <a:latin typeface="arial"/>
              </a:rPr>
            </a:br>
            <a:endParaRPr lang="en-US"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0" y="1651380"/>
            <a:ext cx="9143999" cy="4610096"/>
          </a:xfrm>
        </p:spPr>
        <p:txBody>
          <a:bodyPr/>
          <a:lstStyle/>
          <a:p>
            <a:pPr marL="0" marR="0" indent="342900">
              <a:lnSpc>
                <a:spcPct val="115000"/>
              </a:lnSpc>
              <a:spcBef>
                <a:spcPts val="0"/>
              </a:spcBef>
              <a:spcAft>
                <a:spcPts val="0"/>
              </a:spcAft>
            </a:pPr>
            <a:r>
              <a:rPr lang="ru-RU" sz="2200" b="1" dirty="0">
                <a:solidFill>
                  <a:srgbClr val="002060"/>
                </a:solidFill>
              </a:rPr>
              <a:t>Статья 9. Устранение случаев несоответствия требованиям питьевой воды </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a:t>
            </a:r>
            <a:r>
              <a:rPr lang="ru-RU" sz="2200" dirty="0">
                <a:solidFill>
                  <a:srgbClr val="002060"/>
                </a:solidFill>
              </a:rPr>
              <a:t>3) </a:t>
            </a:r>
            <a:r>
              <a:rPr lang="ru-RU" sz="2200" dirty="0" smtClean="0">
                <a:solidFill>
                  <a:srgbClr val="002060"/>
                </a:solidFill>
              </a:rPr>
              <a:t>НАОЗ указывает </a:t>
            </a:r>
            <a:r>
              <a:rPr lang="ru-RU" sz="2200" dirty="0">
                <a:solidFill>
                  <a:srgbClr val="002060"/>
                </a:solidFill>
              </a:rPr>
              <a:t>запретить или ограничить водопользование, если имело место несоблюдение допустимых значений параметров и если вода представляет опасность для здоровья человека, проверяя что приняты все меры для защиты здоровья человека. В таких случаях потребители немедленно информируются и получают все необходимые рекомендации. </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a:t>
            </a:r>
            <a:r>
              <a:rPr lang="ru-RU" sz="2200" dirty="0">
                <a:solidFill>
                  <a:srgbClr val="002060"/>
                </a:solidFill>
              </a:rPr>
              <a:t>4) </a:t>
            </a:r>
            <a:r>
              <a:rPr lang="ru-RU" sz="2200" dirty="0" smtClean="0">
                <a:solidFill>
                  <a:srgbClr val="002060"/>
                </a:solidFill>
              </a:rPr>
              <a:t>НАОЗ </a:t>
            </a:r>
            <a:r>
              <a:rPr lang="ru-RU" sz="2200" dirty="0">
                <a:solidFill>
                  <a:srgbClr val="002060"/>
                </a:solidFill>
              </a:rPr>
              <a:t>вместе с </a:t>
            </a:r>
            <a:r>
              <a:rPr lang="ru-RU" sz="2200" dirty="0" smtClean="0">
                <a:solidFill>
                  <a:srgbClr val="002060"/>
                </a:solidFill>
              </a:rPr>
              <a:t>МПА </a:t>
            </a:r>
            <a:r>
              <a:rPr lang="ru-RU" sz="2200" dirty="0">
                <a:solidFill>
                  <a:srgbClr val="002060"/>
                </a:solidFill>
              </a:rPr>
              <a:t>решают либо запретить, либо ограничить использование воды в зависимости от рисков для здоровья населения, вызванных перебоями в подаче питьевой воды или ограничениями на ее использование.</a:t>
            </a:r>
            <a:endParaRPr lang="en-US" sz="2200" dirty="0">
              <a:solidFill>
                <a:srgbClr val="002060"/>
              </a:solidFill>
              <a:effectLst/>
              <a:latin typeface="Calibri"/>
              <a:ea typeface="Calibri"/>
              <a:cs typeface="Times New Roman"/>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5508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0" y="1651380"/>
            <a:ext cx="9143999" cy="4610096"/>
          </a:xfrm>
        </p:spPr>
        <p:txBody>
          <a:bodyPr/>
          <a:lstStyle/>
          <a:p>
            <a:pPr marL="0" marR="0" indent="342900">
              <a:lnSpc>
                <a:spcPct val="115000"/>
              </a:lnSpc>
              <a:spcBef>
                <a:spcPts val="0"/>
              </a:spcBef>
              <a:spcAft>
                <a:spcPts val="0"/>
              </a:spcAft>
            </a:pPr>
            <a:r>
              <a:rPr lang="ru-RU" b="1" dirty="0">
                <a:solidFill>
                  <a:srgbClr val="002060"/>
                </a:solidFill>
              </a:rPr>
              <a:t>Статья 9. Устранение случаев несоблюдения требований к питьевой воде </a:t>
            </a:r>
            <a:r>
              <a:rPr lang="ru-RU" b="1" dirty="0" smtClean="0">
                <a:solidFill>
                  <a:srgbClr val="002060"/>
                </a:solidFill>
              </a:rPr>
              <a:t/>
            </a:r>
            <a:br>
              <a:rPr lang="ru-RU" b="1" dirty="0" smtClean="0">
                <a:solidFill>
                  <a:srgbClr val="002060"/>
                </a:solidFill>
              </a:rPr>
            </a:br>
            <a:r>
              <a:rPr lang="ru-RU" dirty="0" smtClean="0">
                <a:solidFill>
                  <a:srgbClr val="002060"/>
                </a:solidFill>
              </a:rPr>
              <a:t>(</a:t>
            </a:r>
            <a:r>
              <a:rPr lang="ru-RU" dirty="0">
                <a:solidFill>
                  <a:srgbClr val="002060"/>
                </a:solidFill>
              </a:rPr>
              <a:t>5) В случае несоблюдения значений параметров или спецификаций, приведенных в таблице 3 приложения к закону, </a:t>
            </a:r>
            <a:r>
              <a:rPr lang="ru-RU" dirty="0" smtClean="0">
                <a:solidFill>
                  <a:srgbClr val="002060"/>
                </a:solidFill>
              </a:rPr>
              <a:t>НАОЗ </a:t>
            </a:r>
            <a:r>
              <a:rPr lang="ru-RU" dirty="0">
                <a:solidFill>
                  <a:srgbClr val="002060"/>
                </a:solidFill>
              </a:rPr>
              <a:t>анализирует, создает ли это несоблюдение риск для здоровья человека и предписывает меры по восстановлению качества воды. </a:t>
            </a:r>
            <a:r>
              <a:rPr lang="ru-RU" dirty="0" smtClean="0">
                <a:solidFill>
                  <a:srgbClr val="002060"/>
                </a:solidFill>
              </a:rPr>
              <a:t/>
            </a:r>
            <a:br>
              <a:rPr lang="ru-RU" dirty="0" smtClean="0">
                <a:solidFill>
                  <a:srgbClr val="002060"/>
                </a:solidFill>
              </a:rPr>
            </a:br>
            <a:r>
              <a:rPr lang="ru-RU" dirty="0" smtClean="0">
                <a:solidFill>
                  <a:srgbClr val="002060"/>
                </a:solidFill>
              </a:rPr>
              <a:t>(</a:t>
            </a:r>
            <a:r>
              <a:rPr lang="ru-RU" dirty="0">
                <a:solidFill>
                  <a:srgbClr val="002060"/>
                </a:solidFill>
              </a:rPr>
              <a:t>6) В любой ситуации, когда принимаются корректирующие меры, </a:t>
            </a:r>
            <a:r>
              <a:rPr lang="ru-RU" dirty="0" smtClean="0">
                <a:solidFill>
                  <a:srgbClr val="002060"/>
                </a:solidFill>
              </a:rPr>
              <a:t>НАОЗ </a:t>
            </a:r>
            <a:r>
              <a:rPr lang="ru-RU" dirty="0">
                <a:solidFill>
                  <a:srgbClr val="002060"/>
                </a:solidFill>
              </a:rPr>
              <a:t>должен предоставить информацию потребителям.</a:t>
            </a:r>
            <a:endParaRPr lang="en-US" dirty="0">
              <a:solidFill>
                <a:srgbClr val="002060"/>
              </a:solidFill>
              <a:effectLst/>
              <a:latin typeface="Calibri"/>
              <a:ea typeface="Calibri"/>
              <a:cs typeface="Times New Roman"/>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88468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5222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1600C039-3968-4370-BC3B-9545A6291C1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52235" name="TextBox 10"/>
          <p:cNvSpPr txBox="1">
            <a:spLocks noChangeArrowheads="1"/>
          </p:cNvSpPr>
          <p:nvPr/>
        </p:nvSpPr>
        <p:spPr bwMode="auto">
          <a:xfrm>
            <a:off x="442913" y="1412875"/>
            <a:ext cx="82438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lnSpc>
                <a:spcPct val="80000"/>
              </a:lnSpc>
            </a:pPr>
            <a:r>
              <a:rPr lang="ru-RU" altLang="en-US" sz="2000" dirty="0" smtClean="0">
                <a:solidFill>
                  <a:srgbClr val="000000"/>
                </a:solidFill>
                <a:latin typeface="Times New Roman" pitchFamily="18" charset="0"/>
                <a:cs typeface="Times New Roman" pitchFamily="18" charset="0"/>
              </a:rPr>
              <a:t>Согласно СП 934/2007</a:t>
            </a:r>
            <a:r>
              <a:rPr lang="ru-RU" altLang="en-US" sz="2000" smtClean="0">
                <a:solidFill>
                  <a:srgbClr val="000000"/>
                </a:solidFill>
                <a:latin typeface="Times New Roman" pitchFamily="18" charset="0"/>
                <a:cs typeface="Times New Roman" pitchFamily="18" charset="0"/>
              </a:rPr>
              <a:t>, для </a:t>
            </a:r>
            <a:r>
              <a:rPr lang="ru-RU" altLang="en-US" sz="2000" dirty="0" smtClean="0">
                <a:solidFill>
                  <a:srgbClr val="000000"/>
                </a:solidFill>
                <a:latin typeface="Times New Roman" pitchFamily="18" charset="0"/>
                <a:cs typeface="Times New Roman" pitchFamily="18" charset="0"/>
              </a:rPr>
              <a:t>контрольного мониторинга </a:t>
            </a:r>
            <a:r>
              <a:rPr lang="ru-RU" altLang="en-US" sz="2000" dirty="0" err="1" smtClean="0">
                <a:solidFill>
                  <a:srgbClr val="000000"/>
                </a:solidFill>
                <a:latin typeface="Times New Roman" pitchFamily="18" charset="0"/>
                <a:cs typeface="Times New Roman" pitchFamily="18" charset="0"/>
              </a:rPr>
              <a:t>обьязательны</a:t>
            </a:r>
            <a:r>
              <a:rPr lang="ru-RU" altLang="en-US" sz="2000" dirty="0" smtClean="0">
                <a:solidFill>
                  <a:srgbClr val="000000"/>
                </a:solidFill>
                <a:latin typeface="Times New Roman" pitchFamily="18" charset="0"/>
                <a:cs typeface="Times New Roman" pitchFamily="18" charset="0"/>
              </a:rPr>
              <a:t>  следующие  параметры (18): </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алюминий,</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аммоний     </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Колиформные</a:t>
            </a:r>
            <a:r>
              <a:rPr lang="ru-RU" altLang="en-US" sz="2000" dirty="0" smtClean="0">
                <a:solidFill>
                  <a:srgbClr val="000000"/>
                </a:solidFill>
                <a:latin typeface="Times New Roman" pitchFamily="18" charset="0"/>
                <a:cs typeface="Times New Roman" pitchFamily="18" charset="0"/>
              </a:rPr>
              <a:t> бактерии</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цветностьб</a:t>
            </a:r>
            <a:endParaRPr lang="ru-RU" altLang="en-US" sz="2000" dirty="0" smtClean="0">
              <a:solidFill>
                <a:srgbClr val="000000"/>
              </a:solidFill>
              <a:latin typeface="Times New Roman" pitchFamily="18" charset="0"/>
              <a:cs typeface="Times New Roman" pitchFamily="18" charset="0"/>
            </a:endParaRPr>
          </a:p>
          <a:p>
            <a:pPr eaLnBrk="1" hangingPunct="1">
              <a:lnSpc>
                <a:spcPct val="80000"/>
              </a:lnSpc>
            </a:pPr>
            <a:r>
              <a:rPr lang="ru-RU" altLang="en-US" sz="2000" dirty="0" smtClean="0">
                <a:solidFill>
                  <a:srgbClr val="000000"/>
                </a:solidFill>
                <a:latin typeface="Times New Roman" pitchFamily="18" charset="0"/>
                <a:cs typeface="Times New Roman" pitchFamily="18" charset="0"/>
              </a:rPr>
              <a:t>     Концентрация ионов водорода (рН) </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электропроводимость     </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Свободный остаточный хлор     </a:t>
            </a:r>
          </a:p>
          <a:p>
            <a:pPr eaLnBrk="1" hangingPunct="1">
              <a:lnSpc>
                <a:spcPct val="80000"/>
              </a:lnSpc>
            </a:pP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Clostridium</a:t>
            </a: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perfringens</a:t>
            </a:r>
            <a:r>
              <a:rPr lang="ru-RU" altLang="en-US" sz="2000" dirty="0" smtClean="0">
                <a:solidFill>
                  <a:srgbClr val="000000"/>
                </a:solidFill>
                <a:latin typeface="Times New Roman" pitchFamily="18" charset="0"/>
                <a:cs typeface="Times New Roman" pitchFamily="18" charset="0"/>
              </a:rPr>
              <a:t>     </a:t>
            </a:r>
          </a:p>
          <a:p>
            <a:pPr eaLnBrk="1" hangingPunct="1"/>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Escherichia</a:t>
            </a: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coli</a:t>
            </a:r>
            <a:r>
              <a:rPr lang="ru-RU" altLang="en-US" sz="2000" dirty="0" smtClean="0">
                <a:solidFill>
                  <a:srgbClr val="000000"/>
                </a:solidFill>
                <a:latin typeface="Times New Roman" pitchFamily="18" charset="0"/>
                <a:cs typeface="Times New Roman" pitchFamily="18" charset="0"/>
              </a:rPr>
              <a:t>      </a:t>
            </a:r>
          </a:p>
          <a:p>
            <a:pPr eaLnBrk="1" hangingPunct="1"/>
            <a:r>
              <a:rPr lang="ru-RU" altLang="en-US" sz="2000" dirty="0" smtClean="0">
                <a:solidFill>
                  <a:srgbClr val="000000"/>
                </a:solidFill>
                <a:latin typeface="Times New Roman" pitchFamily="18" charset="0"/>
                <a:cs typeface="Times New Roman" pitchFamily="18" charset="0"/>
              </a:rPr>
              <a:t>     железо     </a:t>
            </a:r>
          </a:p>
          <a:p>
            <a:pPr eaLnBrk="1" hangingPunct="1"/>
            <a:r>
              <a:rPr lang="ru-RU" altLang="en-US" sz="2000" dirty="0" smtClean="0">
                <a:solidFill>
                  <a:srgbClr val="000000"/>
                </a:solidFill>
                <a:latin typeface="Times New Roman" pitchFamily="18" charset="0"/>
                <a:cs typeface="Times New Roman" pitchFamily="18" charset="0"/>
              </a:rPr>
              <a:t>     мутность, </a:t>
            </a:r>
          </a:p>
          <a:p>
            <a:pPr eaLnBrk="1" hangingPunct="1"/>
            <a:r>
              <a:rPr lang="ru-RU" altLang="en-US" sz="2000" dirty="0" smtClean="0">
                <a:solidFill>
                  <a:srgbClr val="000000"/>
                </a:solidFill>
                <a:latin typeface="Times New Roman" pitchFamily="18" charset="0"/>
                <a:cs typeface="Times New Roman" pitchFamily="18" charset="0"/>
              </a:rPr>
              <a:t>      вкус, запах     </a:t>
            </a:r>
          </a:p>
          <a:p>
            <a:pPr eaLnBrk="1" hangingPunct="1"/>
            <a:r>
              <a:rPr lang="ru-RU" altLang="en-US" sz="2000" dirty="0" smtClean="0">
                <a:solidFill>
                  <a:srgbClr val="000000"/>
                </a:solidFill>
                <a:latin typeface="Times New Roman" pitchFamily="18" charset="0"/>
                <a:cs typeface="Times New Roman" pitchFamily="18" charset="0"/>
              </a:rPr>
              <a:t>     нитриты     </a:t>
            </a:r>
          </a:p>
          <a:p>
            <a:pPr eaLnBrk="1" hangingPunct="1"/>
            <a:r>
              <a:rPr lang="ru-RU" altLang="en-US" sz="2000" dirty="0" smtClean="0">
                <a:solidFill>
                  <a:srgbClr val="000000"/>
                </a:solidFill>
                <a:latin typeface="Times New Roman" pitchFamily="18" charset="0"/>
                <a:cs typeface="Times New Roman" pitchFamily="18" charset="0"/>
              </a:rPr>
              <a:t>     окисляемость</a:t>
            </a:r>
          </a:p>
          <a:p>
            <a:pPr eaLnBrk="1" hangingPunct="1"/>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Pseudomonas</a:t>
            </a:r>
            <a:r>
              <a:rPr lang="ru-RU" altLang="en-US" sz="2000" dirty="0" smtClean="0">
                <a:solidFill>
                  <a:srgbClr val="000000"/>
                </a:solidFill>
                <a:latin typeface="Times New Roman" pitchFamily="18" charset="0"/>
                <a:cs typeface="Times New Roman" pitchFamily="18" charset="0"/>
              </a:rPr>
              <a:t> </a:t>
            </a:r>
            <a:r>
              <a:rPr lang="ru-RU" altLang="en-US" sz="2000" dirty="0" err="1" smtClean="0">
                <a:solidFill>
                  <a:srgbClr val="000000"/>
                </a:solidFill>
                <a:latin typeface="Times New Roman" pitchFamily="18" charset="0"/>
                <a:cs typeface="Times New Roman" pitchFamily="18" charset="0"/>
              </a:rPr>
              <a:t>aeruginosa</a:t>
            </a:r>
            <a:r>
              <a:rPr lang="ru-RU" altLang="en-US" sz="2000" dirty="0" smtClean="0">
                <a:solidFill>
                  <a:srgbClr val="000000"/>
                </a:solidFill>
                <a:latin typeface="Times New Roman" pitchFamily="18" charset="0"/>
                <a:cs typeface="Times New Roman" pitchFamily="18" charset="0"/>
              </a:rPr>
              <a:t>     </a:t>
            </a:r>
          </a:p>
          <a:p>
            <a:pPr eaLnBrk="1" hangingPunct="1"/>
            <a:r>
              <a:rPr lang="ru-RU" altLang="en-US" sz="2000" dirty="0" smtClean="0">
                <a:solidFill>
                  <a:srgbClr val="000000"/>
                </a:solidFill>
                <a:latin typeface="Times New Roman" pitchFamily="18" charset="0"/>
                <a:cs typeface="Times New Roman" pitchFamily="18" charset="0"/>
              </a:rPr>
              <a:t>      Сульфиды и сероводород         </a:t>
            </a:r>
          </a:p>
          <a:p>
            <a:pPr eaLnBrk="1" hangingPunct="1"/>
            <a:r>
              <a:rPr lang="ru-RU" altLang="en-US" sz="2000" dirty="0" smtClean="0">
                <a:solidFill>
                  <a:srgbClr val="000000"/>
                </a:solidFill>
                <a:latin typeface="Times New Roman" pitchFamily="18" charset="0"/>
                <a:cs typeface="Times New Roman" pitchFamily="18" charset="0"/>
              </a:rPr>
              <a:t>     ОМЧ при 22 градуса C и 37 градусов C</a:t>
            </a:r>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60226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1380"/>
            <a:ext cx="8839199" cy="4610096"/>
          </a:xfrm>
        </p:spPr>
        <p:txBody>
          <a:bodyPr/>
          <a:lstStyle/>
          <a:p>
            <a:pPr marL="0" marR="0" indent="342900">
              <a:lnSpc>
                <a:spcPct val="115000"/>
              </a:lnSpc>
              <a:spcBef>
                <a:spcPts val="0"/>
              </a:spcBef>
              <a:spcAft>
                <a:spcPts val="0"/>
              </a:spcAft>
            </a:pPr>
            <a:r>
              <a:rPr lang="ru-RU" sz="2000" b="1" dirty="0">
                <a:solidFill>
                  <a:srgbClr val="002060"/>
                </a:solidFill>
              </a:rPr>
              <a:t>Статья 10. Отступления </a:t>
            </a:r>
            <a:r>
              <a:rPr lang="ru-RU" sz="2000" b="1" dirty="0" smtClean="0">
                <a:solidFill>
                  <a:srgbClr val="002060"/>
                </a:solidFill>
              </a:rPr>
              <a:t/>
            </a:r>
            <a:br>
              <a:rPr lang="ru-RU" sz="2000" b="1" dirty="0" smtClean="0">
                <a:solidFill>
                  <a:srgbClr val="002060"/>
                </a:solidFill>
              </a:rPr>
            </a:br>
            <a:r>
              <a:rPr lang="ru-RU" sz="2000" dirty="0" smtClean="0">
                <a:solidFill>
                  <a:srgbClr val="002060"/>
                </a:solidFill>
              </a:rPr>
              <a:t>1</a:t>
            </a:r>
            <a:r>
              <a:rPr lang="ru-RU" sz="2000" dirty="0">
                <a:solidFill>
                  <a:srgbClr val="002060"/>
                </a:solidFill>
              </a:rPr>
              <a:t>. </a:t>
            </a:r>
            <a:r>
              <a:rPr lang="ru-RU" sz="2000" dirty="0" smtClean="0">
                <a:solidFill>
                  <a:srgbClr val="002060"/>
                </a:solidFill>
              </a:rPr>
              <a:t>МЗ, </a:t>
            </a:r>
            <a:r>
              <a:rPr lang="ru-RU" sz="2000" dirty="0">
                <a:solidFill>
                  <a:srgbClr val="002060"/>
                </a:solidFill>
              </a:rPr>
              <a:t>в зависимости от обстоятельств, по запросу </a:t>
            </a:r>
            <a:r>
              <a:rPr lang="ru-RU" sz="2000" dirty="0" smtClean="0">
                <a:solidFill>
                  <a:srgbClr val="002060"/>
                </a:solidFill>
              </a:rPr>
              <a:t>НАОЗ, </a:t>
            </a:r>
            <a:r>
              <a:rPr lang="ru-RU" sz="2000" dirty="0">
                <a:solidFill>
                  <a:srgbClr val="002060"/>
                </a:solidFill>
              </a:rPr>
              <a:t>представляет на одобрение Правительству на определенный период отступления от значений параметров, изложенных в Приложении, если соблюдены следующие условия: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а) численность </a:t>
            </a:r>
            <a:r>
              <a:rPr lang="ru-RU" sz="2000" dirty="0">
                <a:solidFill>
                  <a:srgbClr val="002060"/>
                </a:solidFill>
              </a:rPr>
              <a:t>населения в этой местности и уровень риска для здоровья потребителей в период действия частичной отмены минимальный или умеренный</a:t>
            </a:r>
            <a:r>
              <a:rPr lang="ru-RU" sz="2000" dirty="0" smtClean="0">
                <a:solidFill>
                  <a:srgbClr val="002060"/>
                </a:solidFill>
              </a:rPr>
              <a:t>;</a:t>
            </a:r>
            <a:br>
              <a:rPr lang="ru-RU" sz="2000" dirty="0" smtClean="0">
                <a:solidFill>
                  <a:srgbClr val="002060"/>
                </a:solidFill>
              </a:rPr>
            </a:br>
            <a:r>
              <a:rPr lang="ru-RU" sz="2000" dirty="0" smtClean="0">
                <a:solidFill>
                  <a:srgbClr val="002060"/>
                </a:solidFill>
              </a:rPr>
              <a:t> </a:t>
            </a:r>
            <a:r>
              <a:rPr lang="ru-RU" sz="2000" dirty="0">
                <a:solidFill>
                  <a:srgbClr val="002060"/>
                </a:solidFill>
              </a:rPr>
              <a:t>б) имеется план обеспечения безопасности питьевой воды для рассматриваемой системы питьевого водоснабжения;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c</a:t>
            </a:r>
            <a:r>
              <a:rPr lang="ru-RU" sz="2000" dirty="0">
                <a:solidFill>
                  <a:srgbClr val="002060"/>
                </a:solidFill>
              </a:rPr>
              <a:t>) отступления касаются только химических параметров бора, фтора и нитритов из таблицы 2 приложения и индикаторных параметров из таблицы 3 приложения (за исключением микробиологических параметров и параметров радиоактивности).</a:t>
            </a:r>
            <a:endParaRPr lang="en-US" sz="2000" b="1" dirty="0">
              <a:solidFill>
                <a:srgbClr val="002060"/>
              </a:solidFill>
              <a:effectLst/>
              <a:latin typeface="Calibri"/>
              <a:ea typeface="Calibri"/>
              <a:cs typeface="Times New Roman"/>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1380"/>
            <a:ext cx="8839199" cy="4610096"/>
          </a:xfrm>
        </p:spPr>
        <p:txBody>
          <a:bodyPr/>
          <a:lstStyle/>
          <a:p>
            <a:r>
              <a:rPr lang="ru-RU" b="1" dirty="0" smtClean="0">
                <a:solidFill>
                  <a:srgbClr val="002060"/>
                </a:solidFill>
                <a:latin typeface="arial"/>
              </a:rPr>
              <a:t>Статья </a:t>
            </a:r>
            <a:r>
              <a:rPr lang="ru-RU" b="1" dirty="0">
                <a:solidFill>
                  <a:srgbClr val="002060"/>
                </a:solidFill>
                <a:latin typeface="arial"/>
              </a:rPr>
              <a:t>10. Отступления </a:t>
            </a:r>
            <a:r>
              <a:rPr lang="ru-RU" b="1" dirty="0" smtClean="0">
                <a:solidFill>
                  <a:srgbClr val="002060"/>
                </a:solidFill>
                <a:latin typeface="arial"/>
              </a:rPr>
              <a:t/>
            </a:r>
            <a:br>
              <a:rPr lang="ru-RU" b="1" dirty="0" smtClean="0">
                <a:solidFill>
                  <a:srgbClr val="002060"/>
                </a:solidFill>
                <a:latin typeface="arial"/>
              </a:rPr>
            </a:br>
            <a:r>
              <a:rPr lang="ru-RU" sz="2000" dirty="0" smtClean="0">
                <a:solidFill>
                  <a:srgbClr val="002060"/>
                </a:solidFill>
                <a:latin typeface="arial"/>
              </a:rPr>
              <a:t>(</a:t>
            </a:r>
            <a:r>
              <a:rPr lang="ru-RU" sz="2000" dirty="0">
                <a:solidFill>
                  <a:srgbClr val="002060"/>
                </a:solidFill>
                <a:latin typeface="arial"/>
              </a:rPr>
              <a:t>2) Отступления утверждаются Правительством в соответствии с положениями ст. 5 п. (2), ограничиваются максимально коротким периодом и не могут превышать срок в 3 года. Если </a:t>
            </a:r>
            <a:r>
              <a:rPr lang="ru-RU" sz="2000" dirty="0" smtClean="0">
                <a:solidFill>
                  <a:srgbClr val="002060"/>
                </a:solidFill>
                <a:latin typeface="arial"/>
              </a:rPr>
              <a:t>НАОЗ </a:t>
            </a:r>
            <a:r>
              <a:rPr lang="ru-RU" sz="2000" dirty="0">
                <a:solidFill>
                  <a:srgbClr val="002060"/>
                </a:solidFill>
                <a:latin typeface="arial"/>
              </a:rPr>
              <a:t>запрашивает продление отступления, </a:t>
            </a:r>
            <a:r>
              <a:rPr lang="ru-RU" sz="2000" dirty="0" smtClean="0">
                <a:solidFill>
                  <a:srgbClr val="002060"/>
                </a:solidFill>
                <a:latin typeface="arial"/>
              </a:rPr>
              <a:t>МЗТСЗ </a:t>
            </a:r>
            <a:r>
              <a:rPr lang="ru-RU" sz="2000" dirty="0">
                <a:solidFill>
                  <a:srgbClr val="002060"/>
                </a:solidFill>
                <a:latin typeface="arial"/>
              </a:rPr>
              <a:t>представляет анализ ситуации, мотивацию запроса на получение второго отступления и план действий по соблюдению закона. Срок действия второго отступления не должен превышать 3 года. </a:t>
            </a:r>
            <a:r>
              <a:rPr lang="ru-RU" sz="2000" dirty="0" smtClean="0">
                <a:solidFill>
                  <a:srgbClr val="002060"/>
                </a:solidFill>
                <a:latin typeface="arial"/>
              </a:rPr>
              <a:t/>
            </a:r>
            <a:br>
              <a:rPr lang="ru-RU" sz="2000" dirty="0" smtClean="0">
                <a:solidFill>
                  <a:srgbClr val="002060"/>
                </a:solidFill>
                <a:latin typeface="arial"/>
              </a:rPr>
            </a:br>
            <a:r>
              <a:rPr lang="ru-RU" sz="2000" dirty="0" smtClean="0">
                <a:solidFill>
                  <a:srgbClr val="002060"/>
                </a:solidFill>
                <a:latin typeface="arial"/>
              </a:rPr>
              <a:t>(</a:t>
            </a:r>
            <a:r>
              <a:rPr lang="ru-RU" sz="2000" dirty="0">
                <a:solidFill>
                  <a:srgbClr val="002060"/>
                </a:solidFill>
                <a:latin typeface="arial"/>
              </a:rPr>
              <a:t>3) В особых случаях, для населенных пунктов, где реализуются проекты по модернизации / ремонту систем питьевого водоснабжения, </a:t>
            </a:r>
            <a:r>
              <a:rPr lang="ru-RU" sz="2000" dirty="0" smtClean="0">
                <a:solidFill>
                  <a:srgbClr val="002060"/>
                </a:solidFill>
                <a:latin typeface="arial"/>
              </a:rPr>
              <a:t>МЗ </a:t>
            </a:r>
            <a:r>
              <a:rPr lang="ru-RU" sz="2000" dirty="0">
                <a:solidFill>
                  <a:srgbClr val="002060"/>
                </a:solidFill>
                <a:latin typeface="arial"/>
              </a:rPr>
              <a:t>может утвердить третье отступление на срок, который также не будет превышать трехлетний срок. Решение по такому запросу будет принято министерством в течение 3 месяцев с момента подачи запроса</a:t>
            </a:r>
            <a:r>
              <a:rPr lang="ru-RU" sz="2000" dirty="0">
                <a:solidFill>
                  <a:srgbClr val="202124"/>
                </a:solidFill>
                <a:latin typeface="arial"/>
              </a:rPr>
              <a:t>.</a:t>
            </a:r>
            <a:br>
              <a:rPr lang="ru-RU" sz="2000" dirty="0">
                <a:solidFill>
                  <a:srgbClr val="202124"/>
                </a:solidFill>
                <a:latin typeface="arial"/>
              </a:rPr>
            </a:br>
            <a:endParaRPr lang="en-US" sz="1800" dirty="0">
              <a:effectLst/>
              <a:latin typeface="Calibri"/>
              <a:ea typeface="Calibri"/>
              <a:cs typeface="Times New Roman"/>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0147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532623"/>
            <a:ext cx="8839199" cy="4610096"/>
          </a:xfrm>
        </p:spPr>
        <p:txBody>
          <a:bodyPr/>
          <a:lstStyle/>
          <a:p>
            <a:r>
              <a:rPr lang="ru-RU" b="1" dirty="0">
                <a:solidFill>
                  <a:srgbClr val="002060"/>
                </a:solidFill>
                <a:latin typeface="arial"/>
              </a:rPr>
              <a:t>Статья 10. Отступления </a:t>
            </a:r>
            <a:r>
              <a:rPr lang="ru-RU" b="1" dirty="0" smtClean="0">
                <a:solidFill>
                  <a:srgbClr val="002060"/>
                </a:solidFill>
                <a:latin typeface="arial"/>
              </a:rPr>
              <a:t/>
            </a:r>
            <a:br>
              <a:rPr lang="ru-RU" b="1" dirty="0" smtClean="0">
                <a:solidFill>
                  <a:srgbClr val="002060"/>
                </a:solidFill>
                <a:latin typeface="arial"/>
              </a:rPr>
            </a:br>
            <a:r>
              <a:rPr lang="ru-RU" sz="2000" dirty="0" smtClean="0">
                <a:solidFill>
                  <a:srgbClr val="202124"/>
                </a:solidFill>
                <a:latin typeface="arial"/>
              </a:rPr>
              <a:t>4</a:t>
            </a:r>
            <a:r>
              <a:rPr lang="ru-RU" sz="2000" dirty="0">
                <a:solidFill>
                  <a:srgbClr val="202124"/>
                </a:solidFill>
                <a:latin typeface="arial"/>
              </a:rPr>
              <a:t>. Для любого разрешенного отступления должно быть указано следующее: </a:t>
            </a:r>
            <a:r>
              <a:rPr lang="ru-RU" sz="2000" dirty="0" smtClean="0">
                <a:solidFill>
                  <a:srgbClr val="202124"/>
                </a:solidFill>
                <a:latin typeface="arial"/>
              </a:rPr>
              <a:t/>
            </a:r>
            <a:br>
              <a:rPr lang="ru-RU" sz="2000" dirty="0" smtClean="0">
                <a:solidFill>
                  <a:srgbClr val="202124"/>
                </a:solidFill>
                <a:latin typeface="arial"/>
              </a:rPr>
            </a:br>
            <a:r>
              <a:rPr lang="ru-RU" sz="2000" dirty="0" smtClean="0">
                <a:solidFill>
                  <a:srgbClr val="202124"/>
                </a:solidFill>
                <a:latin typeface="arial"/>
              </a:rPr>
              <a:t>а</a:t>
            </a:r>
            <a:r>
              <a:rPr lang="ru-RU" sz="2000" dirty="0">
                <a:solidFill>
                  <a:srgbClr val="202124"/>
                </a:solidFill>
                <a:latin typeface="arial"/>
              </a:rPr>
              <a:t>) причины отступления; </a:t>
            </a:r>
            <a:r>
              <a:rPr lang="ru-RU" sz="2000" dirty="0" smtClean="0">
                <a:solidFill>
                  <a:srgbClr val="202124"/>
                </a:solidFill>
                <a:latin typeface="arial"/>
              </a:rPr>
              <a:t/>
            </a:r>
            <a:br>
              <a:rPr lang="ru-RU" sz="2000" dirty="0" smtClean="0">
                <a:solidFill>
                  <a:srgbClr val="202124"/>
                </a:solidFill>
                <a:latin typeface="arial"/>
              </a:rPr>
            </a:br>
            <a:r>
              <a:rPr lang="ru-RU" sz="2000" dirty="0" smtClean="0">
                <a:solidFill>
                  <a:srgbClr val="202124"/>
                </a:solidFill>
                <a:latin typeface="arial"/>
              </a:rPr>
              <a:t>б</a:t>
            </a:r>
            <a:r>
              <a:rPr lang="ru-RU" sz="2000" dirty="0">
                <a:solidFill>
                  <a:srgbClr val="202124"/>
                </a:solidFill>
                <a:latin typeface="arial"/>
              </a:rPr>
              <a:t>) рассматриваемый параметр, соответствующие результаты предыдущего мониторинга и максимальное значение, разрешенное отступлением; </a:t>
            </a:r>
            <a:r>
              <a:rPr lang="ru-RU" sz="2000" dirty="0" smtClean="0">
                <a:solidFill>
                  <a:srgbClr val="202124"/>
                </a:solidFill>
                <a:latin typeface="arial"/>
              </a:rPr>
              <a:t/>
            </a:r>
            <a:br>
              <a:rPr lang="ru-RU" sz="2000" dirty="0" smtClean="0">
                <a:solidFill>
                  <a:srgbClr val="202124"/>
                </a:solidFill>
                <a:latin typeface="arial"/>
              </a:rPr>
            </a:br>
            <a:r>
              <a:rPr lang="en-US" sz="2000" dirty="0" smtClean="0">
                <a:solidFill>
                  <a:srgbClr val="202124"/>
                </a:solidFill>
                <a:latin typeface="arial"/>
              </a:rPr>
              <a:t>c</a:t>
            </a:r>
            <a:r>
              <a:rPr lang="en-US" sz="2000" dirty="0">
                <a:solidFill>
                  <a:srgbClr val="202124"/>
                </a:solidFill>
                <a:latin typeface="arial"/>
              </a:rPr>
              <a:t>) </a:t>
            </a:r>
            <a:r>
              <a:rPr lang="ru-RU" sz="2000" dirty="0">
                <a:solidFill>
                  <a:srgbClr val="202124"/>
                </a:solidFill>
                <a:latin typeface="arial"/>
              </a:rPr>
              <a:t>географический район, количество воды, подаваемой ежедневно, количество пострадавшего населения и возможные последствия для предприятий по производству пищевых продуктов; </a:t>
            </a:r>
            <a:r>
              <a:rPr lang="ru-RU" sz="2000" dirty="0" smtClean="0">
                <a:solidFill>
                  <a:srgbClr val="202124"/>
                </a:solidFill>
                <a:latin typeface="arial"/>
              </a:rPr>
              <a:t/>
            </a:r>
            <a:br>
              <a:rPr lang="ru-RU" sz="2000" dirty="0" smtClean="0">
                <a:solidFill>
                  <a:srgbClr val="202124"/>
                </a:solidFill>
                <a:latin typeface="arial"/>
              </a:rPr>
            </a:br>
            <a:r>
              <a:rPr lang="ru-RU" sz="2000" dirty="0" smtClean="0">
                <a:solidFill>
                  <a:srgbClr val="202124"/>
                </a:solidFill>
                <a:latin typeface="arial"/>
              </a:rPr>
              <a:t>д) </a:t>
            </a:r>
            <a:r>
              <a:rPr lang="ru-RU" sz="2000" dirty="0">
                <a:solidFill>
                  <a:srgbClr val="202124"/>
                </a:solidFill>
                <a:latin typeface="arial"/>
              </a:rPr>
              <a:t>адекватная схема мониторинга с увеличением частоты мониторинга, если необходимо; </a:t>
            </a:r>
            <a:r>
              <a:rPr lang="ru-RU" sz="2000" dirty="0" smtClean="0">
                <a:solidFill>
                  <a:srgbClr val="202124"/>
                </a:solidFill>
                <a:latin typeface="arial"/>
              </a:rPr>
              <a:t/>
            </a:r>
            <a:br>
              <a:rPr lang="ru-RU" sz="2000" dirty="0" smtClean="0">
                <a:solidFill>
                  <a:srgbClr val="202124"/>
                </a:solidFill>
                <a:latin typeface="arial"/>
              </a:rPr>
            </a:br>
            <a:r>
              <a:rPr lang="en-US" sz="2000" dirty="0" smtClean="0">
                <a:solidFill>
                  <a:srgbClr val="202124"/>
                </a:solidFill>
                <a:latin typeface="arial"/>
              </a:rPr>
              <a:t>e</a:t>
            </a:r>
            <a:r>
              <a:rPr lang="en-US" sz="2000" dirty="0">
                <a:solidFill>
                  <a:srgbClr val="202124"/>
                </a:solidFill>
                <a:latin typeface="arial"/>
              </a:rPr>
              <a:t>) </a:t>
            </a:r>
            <a:r>
              <a:rPr lang="ru-RU" sz="2000" dirty="0">
                <a:solidFill>
                  <a:srgbClr val="202124"/>
                </a:solidFill>
                <a:latin typeface="arial"/>
              </a:rPr>
              <a:t>краткое изложение плана корректирующих действий, которое должно включать график мероприятий и оценку затрат; </a:t>
            </a:r>
            <a:r>
              <a:rPr lang="ru-RU" sz="2000" dirty="0" smtClean="0">
                <a:solidFill>
                  <a:srgbClr val="202124"/>
                </a:solidFill>
                <a:latin typeface="arial"/>
              </a:rPr>
              <a:t/>
            </a:r>
            <a:br>
              <a:rPr lang="ru-RU" sz="2000" dirty="0" smtClean="0">
                <a:solidFill>
                  <a:srgbClr val="202124"/>
                </a:solidFill>
                <a:latin typeface="arial"/>
              </a:rPr>
            </a:br>
            <a:r>
              <a:rPr lang="en-US" sz="2000" dirty="0" smtClean="0">
                <a:solidFill>
                  <a:srgbClr val="202124"/>
                </a:solidFill>
                <a:latin typeface="arial"/>
              </a:rPr>
              <a:t>f</a:t>
            </a:r>
            <a:r>
              <a:rPr lang="en-US" sz="2000" dirty="0">
                <a:solidFill>
                  <a:srgbClr val="202124"/>
                </a:solidFill>
                <a:latin typeface="arial"/>
              </a:rPr>
              <a:t>) </a:t>
            </a:r>
            <a:r>
              <a:rPr lang="ru-RU" sz="2000" dirty="0" smtClean="0">
                <a:solidFill>
                  <a:srgbClr val="202124"/>
                </a:solidFill>
                <a:latin typeface="arial"/>
              </a:rPr>
              <a:t>период </a:t>
            </a:r>
            <a:r>
              <a:rPr lang="ru-RU" sz="2000" dirty="0">
                <a:solidFill>
                  <a:srgbClr val="202124"/>
                </a:solidFill>
                <a:latin typeface="arial"/>
              </a:rPr>
              <a:t>отступления.</a:t>
            </a:r>
            <a:br>
              <a:rPr lang="ru-RU" sz="2000" dirty="0">
                <a:solidFill>
                  <a:srgbClr val="202124"/>
                </a:solidFill>
                <a:latin typeface="arial"/>
              </a:rPr>
            </a:br>
            <a:endParaRPr lang="en-US" sz="2000"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43443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532623"/>
            <a:ext cx="8839199" cy="4610096"/>
          </a:xfrm>
        </p:spPr>
        <p:txBody>
          <a:bodyPr/>
          <a:lstStyle/>
          <a:p>
            <a:r>
              <a:rPr lang="ru-RU" b="1" dirty="0">
                <a:solidFill>
                  <a:srgbClr val="202124"/>
                </a:solidFill>
                <a:latin typeface="arial"/>
              </a:rPr>
              <a:t>Статья 10. Отступления </a:t>
            </a:r>
            <a:r>
              <a:rPr lang="ru-RU" b="1" dirty="0" smtClean="0">
                <a:solidFill>
                  <a:srgbClr val="202124"/>
                </a:solidFill>
                <a:latin typeface="arial"/>
              </a:rPr>
              <a:t/>
            </a:r>
            <a:br>
              <a:rPr lang="ru-RU" b="1" dirty="0" smtClean="0">
                <a:solidFill>
                  <a:srgbClr val="202124"/>
                </a:solidFill>
                <a:latin typeface="arial"/>
              </a:rPr>
            </a:br>
            <a:r>
              <a:rPr lang="ru-RU" dirty="0" smtClean="0">
                <a:solidFill>
                  <a:srgbClr val="202124"/>
                </a:solidFill>
                <a:latin typeface="arial"/>
              </a:rPr>
              <a:t>(</a:t>
            </a:r>
            <a:r>
              <a:rPr lang="ru-RU" dirty="0">
                <a:solidFill>
                  <a:srgbClr val="202124"/>
                </a:solidFill>
                <a:latin typeface="arial"/>
              </a:rPr>
              <a:t>5) Положения п. (4) не применяется, если </a:t>
            </a:r>
            <a:r>
              <a:rPr lang="ru-RU" dirty="0" smtClean="0">
                <a:solidFill>
                  <a:srgbClr val="202124"/>
                </a:solidFill>
                <a:latin typeface="arial"/>
              </a:rPr>
              <a:t>НАОЗ </a:t>
            </a:r>
            <a:r>
              <a:rPr lang="ru-RU" dirty="0">
                <a:solidFill>
                  <a:srgbClr val="202124"/>
                </a:solidFill>
                <a:latin typeface="arial"/>
              </a:rPr>
              <a:t>считает, что несоблюдение значений параметров не представляет риска для здоровья и если принятые меры достаточны для устранения недостатка в течение 30 дней. В этой ситуации </a:t>
            </a:r>
            <a:r>
              <a:rPr lang="ru-RU" dirty="0" smtClean="0">
                <a:solidFill>
                  <a:srgbClr val="202124"/>
                </a:solidFill>
                <a:latin typeface="arial"/>
              </a:rPr>
              <a:t>МЗ </a:t>
            </a:r>
            <a:r>
              <a:rPr lang="ru-RU" dirty="0">
                <a:solidFill>
                  <a:srgbClr val="202124"/>
                </a:solidFill>
                <a:latin typeface="arial"/>
              </a:rPr>
              <a:t>устанавливает только максимально допустимое значение рассматриваемых параметров и время, необходимое для устранения недостатка. </a:t>
            </a:r>
            <a:r>
              <a:rPr lang="ru-RU" dirty="0" smtClean="0">
                <a:solidFill>
                  <a:srgbClr val="202124"/>
                </a:solidFill>
                <a:latin typeface="arial"/>
              </a:rPr>
              <a:t/>
            </a:r>
            <a:br>
              <a:rPr lang="ru-RU" dirty="0" smtClean="0">
                <a:solidFill>
                  <a:srgbClr val="202124"/>
                </a:solidFill>
                <a:latin typeface="arial"/>
              </a:rPr>
            </a:br>
            <a:r>
              <a:rPr lang="ru-RU" dirty="0" smtClean="0">
                <a:solidFill>
                  <a:srgbClr val="202124"/>
                </a:solidFill>
                <a:latin typeface="arial"/>
              </a:rPr>
              <a:t>(</a:t>
            </a:r>
            <a:r>
              <a:rPr lang="ru-RU" dirty="0">
                <a:solidFill>
                  <a:srgbClr val="202124"/>
                </a:solidFill>
                <a:latin typeface="arial"/>
              </a:rPr>
              <a:t>6) Положения </a:t>
            </a:r>
            <a:r>
              <a:rPr lang="ru-RU" dirty="0" smtClean="0">
                <a:solidFill>
                  <a:srgbClr val="202124"/>
                </a:solidFill>
                <a:latin typeface="arial"/>
              </a:rPr>
              <a:t>п. </a:t>
            </a:r>
            <a:r>
              <a:rPr lang="ru-RU" dirty="0">
                <a:solidFill>
                  <a:srgbClr val="202124"/>
                </a:solidFill>
                <a:latin typeface="arial"/>
              </a:rPr>
              <a:t>(5) не применяется, если значение параметра в системе питьевого водоснабжения </a:t>
            </a:r>
            <a:r>
              <a:rPr lang="ru-RU" dirty="0" smtClean="0">
                <a:solidFill>
                  <a:srgbClr val="202124"/>
                </a:solidFill>
                <a:latin typeface="arial"/>
              </a:rPr>
              <a:t>не соответствует значению</a:t>
            </a:r>
            <a:r>
              <a:rPr lang="ru-RU" dirty="0">
                <a:solidFill>
                  <a:srgbClr val="202124"/>
                </a:solidFill>
                <a:latin typeface="arial"/>
              </a:rPr>
              <a:t>, установленному для него в течение периода, </a:t>
            </a:r>
            <a:r>
              <a:rPr lang="ru-RU" dirty="0" smtClean="0">
                <a:solidFill>
                  <a:srgbClr val="202124"/>
                </a:solidFill>
                <a:latin typeface="arial"/>
              </a:rPr>
              <a:t>превышающего </a:t>
            </a:r>
            <a:r>
              <a:rPr lang="ru-RU" dirty="0">
                <a:solidFill>
                  <a:srgbClr val="202124"/>
                </a:solidFill>
                <a:latin typeface="arial"/>
              </a:rPr>
              <a:t>30 последовательных дней в течение последних 12 месяцев,</a:t>
            </a:r>
            <a:br>
              <a:rPr lang="ru-RU" dirty="0">
                <a:solidFill>
                  <a:srgbClr val="202124"/>
                </a:solidFill>
                <a:latin typeface="arial"/>
              </a:rPr>
            </a:br>
            <a:endParaRPr lang="ru-RU"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11029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845308"/>
            <a:ext cx="8839199" cy="4416167"/>
          </a:xfrm>
        </p:spPr>
        <p:txBody>
          <a:bodyPr/>
          <a:lstStyle/>
          <a:p>
            <a:pPr marL="0" marR="0" indent="342900">
              <a:lnSpc>
                <a:spcPct val="115000"/>
              </a:lnSpc>
              <a:spcBef>
                <a:spcPts val="0"/>
              </a:spcBef>
              <a:spcAft>
                <a:spcPts val="0"/>
              </a:spcAft>
            </a:pPr>
            <a:r>
              <a:rPr lang="ru-RU" sz="2200" b="1" dirty="0">
                <a:solidFill>
                  <a:srgbClr val="002060"/>
                </a:solidFill>
              </a:rPr>
              <a:t>Статья 12. Информация и отчетность о качестве питьевой воды </a:t>
            </a:r>
            <a:r>
              <a:rPr lang="ru-RU" sz="2200" dirty="0" smtClean="0"/>
              <a:t/>
            </a:r>
            <a:br>
              <a:rPr lang="ru-RU" sz="2200" dirty="0" smtClean="0"/>
            </a:br>
            <a:r>
              <a:rPr lang="ru-RU" sz="2200" dirty="0" smtClean="0">
                <a:solidFill>
                  <a:srgbClr val="002060"/>
                </a:solidFill>
              </a:rPr>
              <a:t>1</a:t>
            </a:r>
            <a:r>
              <a:rPr lang="ru-RU" sz="2200" dirty="0">
                <a:solidFill>
                  <a:srgbClr val="002060"/>
                </a:solidFill>
              </a:rPr>
              <a:t>. </a:t>
            </a:r>
            <a:r>
              <a:rPr lang="ru-RU" sz="2200" dirty="0" smtClean="0">
                <a:solidFill>
                  <a:srgbClr val="002060"/>
                </a:solidFill>
              </a:rPr>
              <a:t>НАОЗ, через </a:t>
            </a:r>
            <a:r>
              <a:rPr lang="ru-RU" sz="2200" dirty="0">
                <a:solidFill>
                  <a:srgbClr val="002060"/>
                </a:solidFill>
              </a:rPr>
              <a:t>свои территориальные подразделения, обеспечивает доступность информации о качестве питьевой воды, информирует потребителей о возможных последствиях для здоровья и о принимаемых или требуемых мерах по исправлению положения. компетентными органами или заинтересованными потребителями. Информация должна быть точной, ясной, своевременной и актуальной. (2) С целью информирования потребителей </a:t>
            </a:r>
            <a:r>
              <a:rPr lang="ru-RU" sz="2200" dirty="0" smtClean="0">
                <a:solidFill>
                  <a:srgbClr val="002060"/>
                </a:solidFill>
              </a:rPr>
              <a:t>МЗ </a:t>
            </a:r>
            <a:r>
              <a:rPr lang="ru-RU" sz="2200" dirty="0">
                <a:solidFill>
                  <a:srgbClr val="002060"/>
                </a:solidFill>
              </a:rPr>
              <a:t>через </a:t>
            </a:r>
            <a:r>
              <a:rPr lang="ru-RU" sz="2200" dirty="0" smtClean="0">
                <a:solidFill>
                  <a:srgbClr val="002060"/>
                </a:solidFill>
              </a:rPr>
              <a:t>НАОЗ </a:t>
            </a:r>
            <a:r>
              <a:rPr lang="ru-RU" sz="2200" dirty="0">
                <a:solidFill>
                  <a:srgbClr val="002060"/>
                </a:solidFill>
              </a:rPr>
              <a:t>публикует на веб-сайте учреждения каждые 3 года Национальный отчет о качестве питьевой воды</a:t>
            </a:r>
            <a:r>
              <a:rPr lang="ru-RU" sz="2200" dirty="0"/>
              <a:t>,</a:t>
            </a:r>
            <a:endParaRPr lang="ro-RO" sz="2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78105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1380"/>
            <a:ext cx="8839199" cy="4610096"/>
          </a:xfrm>
        </p:spPr>
        <p:txBody>
          <a:bodyPr/>
          <a:lstStyle/>
          <a:p>
            <a:r>
              <a:rPr lang="ru-RU" sz="2000" b="1" dirty="0">
                <a:solidFill>
                  <a:srgbClr val="002060"/>
                </a:solidFill>
                <a:latin typeface="arial"/>
              </a:rPr>
              <a:t>Статья 12. Информация и отчетность о качестве питьевой воды </a:t>
            </a:r>
            <a:r>
              <a:rPr lang="ru-RU" sz="2000" b="1" dirty="0" smtClean="0">
                <a:solidFill>
                  <a:srgbClr val="002060"/>
                </a:solidFill>
                <a:latin typeface="arial"/>
              </a:rPr>
              <a:t/>
            </a:r>
            <a:br>
              <a:rPr lang="ru-RU" sz="2000" b="1" dirty="0" smtClean="0">
                <a:solidFill>
                  <a:srgbClr val="002060"/>
                </a:solidFill>
                <a:latin typeface="arial"/>
              </a:rPr>
            </a:br>
            <a:r>
              <a:rPr lang="ru-RU" sz="2000" dirty="0" smtClean="0">
                <a:solidFill>
                  <a:srgbClr val="202124"/>
                </a:solidFill>
                <a:latin typeface="arial"/>
              </a:rPr>
              <a:t>(</a:t>
            </a:r>
            <a:r>
              <a:rPr lang="ru-RU" sz="2000" dirty="0">
                <a:solidFill>
                  <a:srgbClr val="202124"/>
                </a:solidFill>
                <a:latin typeface="arial"/>
              </a:rPr>
              <a:t>4) Операторы питьевой воды должны предоставлять </a:t>
            </a:r>
            <a:r>
              <a:rPr lang="ru-RU" sz="2000" dirty="0" smtClean="0">
                <a:solidFill>
                  <a:srgbClr val="202124"/>
                </a:solidFill>
                <a:latin typeface="arial"/>
              </a:rPr>
              <a:t>НАОЗ </a:t>
            </a:r>
            <a:r>
              <a:rPr lang="ru-RU" sz="2000" dirty="0">
                <a:solidFill>
                  <a:srgbClr val="202124"/>
                </a:solidFill>
                <a:latin typeface="arial"/>
              </a:rPr>
              <a:t>всю информацию, необходимую для подготовки национального отчета о качестве питьевой воды (мощность системы, данные о качестве </a:t>
            </a:r>
            <a:r>
              <a:rPr lang="ru-RU" sz="2000" dirty="0" smtClean="0">
                <a:solidFill>
                  <a:srgbClr val="202124"/>
                </a:solidFill>
                <a:latin typeface="arial"/>
              </a:rPr>
              <a:t>подаваемой </a:t>
            </a:r>
            <a:r>
              <a:rPr lang="ru-RU" sz="2000" dirty="0">
                <a:solidFill>
                  <a:srgbClr val="202124"/>
                </a:solidFill>
                <a:latin typeface="arial"/>
              </a:rPr>
              <a:t>и исходной воды, количество потребителей, длина сети, количество аварий в сети, данные о дезинфекции, аккредитации лабораторий, информация для потребителей, </a:t>
            </a:r>
            <a:r>
              <a:rPr lang="ru-RU" sz="2000" dirty="0" smtClean="0">
                <a:solidFill>
                  <a:srgbClr val="202124"/>
                </a:solidFill>
                <a:latin typeface="arial"/>
              </a:rPr>
              <a:t>мерах по предупреждению </a:t>
            </a:r>
            <a:r>
              <a:rPr lang="ru-RU" sz="2000" dirty="0">
                <a:solidFill>
                  <a:srgbClr val="202124"/>
                </a:solidFill>
                <a:latin typeface="arial"/>
              </a:rPr>
              <a:t>ухудшения качества воды, потери воды из сети, а также данные о материалах и </a:t>
            </a:r>
            <a:r>
              <a:rPr lang="ru-RU" sz="2000" dirty="0" smtClean="0">
                <a:solidFill>
                  <a:srgbClr val="202124"/>
                </a:solidFill>
                <a:latin typeface="arial"/>
              </a:rPr>
              <a:t>реагентах, </a:t>
            </a:r>
            <a:r>
              <a:rPr lang="ru-RU" sz="2000" dirty="0">
                <a:solidFill>
                  <a:srgbClr val="202124"/>
                </a:solidFill>
                <a:latin typeface="arial"/>
              </a:rPr>
              <a:t>используемых для обработки питьевой воды). </a:t>
            </a:r>
            <a:r>
              <a:rPr lang="ru-RU" sz="2000" dirty="0" smtClean="0">
                <a:solidFill>
                  <a:srgbClr val="202124"/>
                </a:solidFill>
                <a:latin typeface="arial"/>
              </a:rPr>
              <a:t/>
            </a:r>
            <a:br>
              <a:rPr lang="ru-RU" sz="2000" dirty="0" smtClean="0">
                <a:solidFill>
                  <a:srgbClr val="202124"/>
                </a:solidFill>
                <a:latin typeface="arial"/>
              </a:rPr>
            </a:br>
            <a:r>
              <a:rPr lang="ru-RU" sz="2000" dirty="0" smtClean="0">
                <a:solidFill>
                  <a:srgbClr val="202124"/>
                </a:solidFill>
                <a:latin typeface="arial"/>
              </a:rPr>
              <a:t>(6) </a:t>
            </a:r>
            <a:r>
              <a:rPr lang="ru-RU" sz="2000" dirty="0">
                <a:solidFill>
                  <a:srgbClr val="202124"/>
                </a:solidFill>
                <a:latin typeface="arial"/>
              </a:rPr>
              <a:t>операторы должны предоставлять свободный доступ к общедоступным данным о качестве производимой питьевой воды, разрешать проведение инспекций представителям населения в любое приемлемое время и, по крайней мере, </a:t>
            </a:r>
            <a:r>
              <a:rPr lang="ru-RU" sz="2000" dirty="0" smtClean="0">
                <a:solidFill>
                  <a:srgbClr val="202124"/>
                </a:solidFill>
                <a:latin typeface="arial"/>
              </a:rPr>
              <a:t>бюро </a:t>
            </a:r>
            <a:r>
              <a:rPr lang="ru-RU" sz="2000" dirty="0">
                <a:solidFill>
                  <a:srgbClr val="202124"/>
                </a:solidFill>
                <a:latin typeface="arial"/>
              </a:rPr>
              <a:t>по связям с общественностью, </a:t>
            </a:r>
            <a:r>
              <a:rPr lang="ru-RU" sz="2000" dirty="0" smtClean="0">
                <a:solidFill>
                  <a:srgbClr val="202124"/>
                </a:solidFill>
                <a:latin typeface="arial"/>
              </a:rPr>
              <a:t>с указанием программы работы </a:t>
            </a:r>
            <a:r>
              <a:rPr lang="ru-RU" sz="2000" dirty="0">
                <a:solidFill>
                  <a:srgbClr val="202124"/>
                </a:solidFill>
                <a:latin typeface="arial"/>
              </a:rPr>
              <a:t>номер телефона, по которому они могут получить данные о качестве </a:t>
            </a:r>
            <a:r>
              <a:rPr lang="ru-RU" sz="2000" dirty="0" smtClean="0">
                <a:solidFill>
                  <a:srgbClr val="202124"/>
                </a:solidFill>
                <a:latin typeface="arial"/>
              </a:rPr>
              <a:t>подаваемой </a:t>
            </a:r>
            <a:r>
              <a:rPr lang="ru-RU" sz="2000" dirty="0">
                <a:solidFill>
                  <a:srgbClr val="202124"/>
                </a:solidFill>
                <a:latin typeface="arial"/>
              </a:rPr>
              <a:t>питьевой воды.</a:t>
            </a:r>
            <a:br>
              <a:rPr lang="ru-RU" sz="2000" dirty="0">
                <a:solidFill>
                  <a:srgbClr val="202124"/>
                </a:solidFill>
                <a:latin typeface="arial"/>
              </a:rPr>
            </a:br>
            <a:endParaRPr lang="ru-RU" sz="2000"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76277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1536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06461728-3F52-4371-8860-4A2E8A1DBB64}"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2299" name="TextBox 10"/>
          <p:cNvSpPr txBox="1">
            <a:spLocks noChangeArrowheads="1"/>
          </p:cNvSpPr>
          <p:nvPr/>
        </p:nvSpPr>
        <p:spPr bwMode="auto">
          <a:xfrm>
            <a:off x="787400" y="1598613"/>
            <a:ext cx="7927975" cy="6124575"/>
          </a:xfrm>
          <a:prstGeom prst="rect">
            <a:avLst/>
          </a:prstGeom>
          <a:noFill/>
          <a:ln w="9525">
            <a:noFill/>
            <a:miter lim="800000"/>
            <a:headEnd/>
            <a:tailEnd/>
          </a:ln>
        </p:spPr>
        <p:txBody>
          <a:bodyPr>
            <a:spAutoFit/>
          </a:bodyPr>
          <a:lstStyle/>
          <a:p>
            <a:pPr eaLnBrk="1" hangingPunct="1">
              <a:defRPr/>
            </a:pPr>
            <a:r>
              <a:rPr lang="ru-RU" sz="2400" dirty="0">
                <a:solidFill>
                  <a:srgbClr val="C00000"/>
                </a:solidFill>
                <a:cs typeface="Arial" charset="0"/>
              </a:rPr>
              <a:t>Международные акты в области водоснабжения, санитарии и гигиены </a:t>
            </a:r>
          </a:p>
          <a:p>
            <a:pPr eaLnBrk="1" hangingPunct="1">
              <a:defRPr/>
            </a:pPr>
            <a:r>
              <a:rPr lang="ru-RU" sz="2400" dirty="0">
                <a:solidFill>
                  <a:srgbClr val="000000"/>
                </a:solidFill>
                <a:cs typeface="Arial" charset="0"/>
              </a:rPr>
              <a:t>1. Протокол по проблемам воды и здоровья к Хельсинкской Конвенции 1992 года</a:t>
            </a:r>
            <a:r>
              <a:rPr lang="ro-RO" sz="2400" dirty="0">
                <a:solidFill>
                  <a:srgbClr val="000000"/>
                </a:solidFill>
                <a:latin typeface="Times New Roman" pitchFamily="18" charset="0"/>
                <a:cs typeface="Times New Roman" pitchFamily="18" charset="0"/>
              </a:rPr>
              <a:t> (</a:t>
            </a:r>
            <a:r>
              <a:rPr lang="ro-RO" sz="2400" dirty="0">
                <a:solidFill>
                  <a:srgbClr val="000000"/>
                </a:solidFill>
                <a:latin typeface="Times New Roman" pitchFamily="18" charset="0"/>
                <a:cs typeface="Times New Roman" pitchFamily="18" charset="0"/>
                <a:hlinkClick r:id="rId8"/>
              </a:rPr>
              <a:t>www.ansp.md</a:t>
            </a:r>
            <a:r>
              <a:rPr lang="ro-RO" sz="2400" dirty="0">
                <a:solidFill>
                  <a:srgbClr val="000000"/>
                </a:solidFill>
                <a:latin typeface="Times New Roman" pitchFamily="18" charset="0"/>
                <a:cs typeface="Times New Roman" pitchFamily="18" charset="0"/>
              </a:rPr>
              <a:t>) </a:t>
            </a:r>
          </a:p>
          <a:p>
            <a:pPr marL="514350" indent="-514350" eaLnBrk="1" hangingPunct="1">
              <a:defRPr/>
            </a:pPr>
            <a:r>
              <a:rPr lang="ro-RO" sz="2400" dirty="0">
                <a:solidFill>
                  <a:srgbClr val="000000"/>
                </a:solidFill>
                <a:latin typeface="Times New Roman" pitchFamily="18" charset="0"/>
                <a:cs typeface="Times New Roman" pitchFamily="18" charset="0"/>
              </a:rPr>
              <a:t> </a:t>
            </a:r>
            <a:r>
              <a:rPr lang="ru-RU" sz="2400" dirty="0">
                <a:solidFill>
                  <a:srgbClr val="000000"/>
                </a:solidFill>
                <a:latin typeface="Times New Roman" pitchFamily="18" charset="0"/>
                <a:cs typeface="Times New Roman" pitchFamily="18" charset="0"/>
              </a:rPr>
              <a:t>     </a:t>
            </a:r>
            <a:r>
              <a:rPr lang="ru-RU" sz="2400" dirty="0">
                <a:solidFill>
                  <a:srgbClr val="000000"/>
                </a:solidFill>
                <a:cs typeface="Arial" charset="0"/>
              </a:rPr>
              <a:t>Первый обязательный международный акт в области водоснабжения и санитарии, </a:t>
            </a:r>
          </a:p>
          <a:p>
            <a:pPr marL="514350" indent="-514350" eaLnBrk="1" hangingPunct="1">
              <a:defRPr/>
            </a:pPr>
            <a:r>
              <a:rPr lang="ru-RU" sz="2400" dirty="0">
                <a:solidFill>
                  <a:srgbClr val="000000"/>
                </a:solidFill>
                <a:cs typeface="Arial" charset="0"/>
              </a:rPr>
              <a:t>Принят в 1999 году и вступил в силу в 2005 году, Республика Молдова ратифицировала Протокол законом № 207 от 29 июля 2005 года </a:t>
            </a:r>
            <a:r>
              <a:rPr lang="ro-RO" sz="2400" dirty="0">
                <a:solidFill>
                  <a:srgbClr val="000000"/>
                </a:solidFill>
                <a:latin typeface="Times New Roman" pitchFamily="18" charset="0"/>
                <a:cs typeface="Times New Roman" pitchFamily="18" charset="0"/>
              </a:rPr>
              <a:t>(</a:t>
            </a:r>
            <a:r>
              <a:rPr lang="ro-RO" sz="2400" dirty="0">
                <a:solidFill>
                  <a:srgbClr val="000000"/>
                </a:solidFill>
                <a:latin typeface="Times New Roman" pitchFamily="18" charset="0"/>
                <a:cs typeface="Times New Roman" pitchFamily="18" charset="0"/>
                <a:hlinkClick r:id="rId9"/>
              </a:rPr>
              <a:t>http://lex.justice.md/index.php?action=view&amp;view=doc&amp;lang=1&amp;id=313028</a:t>
            </a:r>
            <a:r>
              <a:rPr lang="ro-RO" sz="2400" dirty="0">
                <a:solidFill>
                  <a:srgbClr val="000000"/>
                </a:solidFill>
                <a:latin typeface="Times New Roman" pitchFamily="18" charset="0"/>
                <a:cs typeface="Times New Roman" pitchFamily="18" charset="0"/>
              </a:rPr>
              <a:t>) </a:t>
            </a:r>
          </a:p>
          <a:p>
            <a:pPr marL="514350" indent="-514350" eaLnBrk="1" hangingPunct="1">
              <a:defRPr/>
            </a:pPr>
            <a:endParaRPr lang="ro-RO" sz="2400" dirty="0">
              <a:solidFill>
                <a:srgbClr val="000000"/>
              </a:solidFill>
              <a:latin typeface="Times New Roman" pitchFamily="18" charset="0"/>
              <a:cs typeface="Times New Roman" pitchFamily="18" charset="0"/>
            </a:endParaRPr>
          </a:p>
          <a:p>
            <a:pPr eaLnBrk="1" hangingPunct="1">
              <a:defRPr/>
            </a:pPr>
            <a:endParaRPr lang="ro-RO" sz="24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656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1380"/>
            <a:ext cx="8839199" cy="4610096"/>
          </a:xfrm>
        </p:spPr>
        <p:txBody>
          <a:bodyPr/>
          <a:lstStyle/>
          <a:p>
            <a:r>
              <a:rPr lang="ru-RU" sz="2200" b="1" dirty="0">
                <a:solidFill>
                  <a:srgbClr val="002060"/>
                </a:solidFill>
                <a:latin typeface="arial"/>
              </a:rPr>
              <a:t>Статья 12. Информация и отчетность о качестве питьевой воды </a:t>
            </a:r>
            <a:r>
              <a:rPr lang="ru-RU" sz="2200" b="1" dirty="0" smtClean="0">
                <a:solidFill>
                  <a:srgbClr val="002060"/>
                </a:solidFill>
                <a:latin typeface="arial"/>
              </a:rPr>
              <a:t/>
            </a:r>
            <a:br>
              <a:rPr lang="ru-RU" sz="2200" b="1" dirty="0" smtClean="0">
                <a:solidFill>
                  <a:srgbClr val="002060"/>
                </a:solidFill>
                <a:latin typeface="arial"/>
              </a:rPr>
            </a:br>
            <a:r>
              <a:rPr lang="ru-RU" sz="2200" dirty="0" smtClean="0">
                <a:solidFill>
                  <a:srgbClr val="202124"/>
                </a:solidFill>
                <a:latin typeface="arial"/>
              </a:rPr>
              <a:t>(</a:t>
            </a:r>
            <a:r>
              <a:rPr lang="ru-RU" sz="2200" dirty="0">
                <a:solidFill>
                  <a:srgbClr val="202124"/>
                </a:solidFill>
                <a:latin typeface="arial"/>
              </a:rPr>
              <a:t>8) Территориальные подразделения </a:t>
            </a:r>
            <a:r>
              <a:rPr lang="ru-RU" sz="2200" dirty="0" smtClean="0">
                <a:solidFill>
                  <a:srgbClr val="202124"/>
                </a:solidFill>
                <a:latin typeface="arial"/>
              </a:rPr>
              <a:t>НАОЗ</a:t>
            </a:r>
            <a:r>
              <a:rPr lang="en-US" sz="2200" dirty="0" smtClean="0">
                <a:solidFill>
                  <a:srgbClr val="202124"/>
                </a:solidFill>
                <a:latin typeface="arial"/>
              </a:rPr>
              <a:t> </a:t>
            </a:r>
            <a:r>
              <a:rPr lang="ru-RU" sz="2200" dirty="0">
                <a:solidFill>
                  <a:srgbClr val="202124"/>
                </a:solidFill>
                <a:latin typeface="arial"/>
              </a:rPr>
              <a:t>вместе с операторами систем питьевого водоснабжения ежегодно готовят и публикуют территориальный отчет о качестве питьевой воды, который должен включать: </a:t>
            </a:r>
            <a:r>
              <a:rPr lang="ru-RU" sz="2200" dirty="0" smtClean="0">
                <a:solidFill>
                  <a:srgbClr val="202124"/>
                </a:solidFill>
                <a:latin typeface="arial"/>
              </a:rPr>
              <a:t/>
            </a:r>
            <a:br>
              <a:rPr lang="ru-RU" sz="2200" dirty="0" smtClean="0">
                <a:solidFill>
                  <a:srgbClr val="202124"/>
                </a:solidFill>
                <a:latin typeface="arial"/>
              </a:rPr>
            </a:br>
            <a:r>
              <a:rPr lang="ru-RU" sz="2200" dirty="0" smtClean="0">
                <a:solidFill>
                  <a:srgbClr val="202124"/>
                </a:solidFill>
                <a:latin typeface="arial"/>
              </a:rPr>
              <a:t>а) системы </a:t>
            </a:r>
            <a:r>
              <a:rPr lang="ru-RU" sz="2200" dirty="0">
                <a:solidFill>
                  <a:srgbClr val="202124"/>
                </a:solidFill>
                <a:latin typeface="arial"/>
              </a:rPr>
              <a:t>водоснабжения питьевой водой, централизованные или индивидуальные, в том числе те, которые подают в среднем менее 10 м3 воды в сутки или обслуживают менее 50 человек; </a:t>
            </a:r>
            <a:r>
              <a:rPr lang="ru-RU" sz="2200" dirty="0" smtClean="0">
                <a:solidFill>
                  <a:srgbClr val="202124"/>
                </a:solidFill>
                <a:latin typeface="arial"/>
              </a:rPr>
              <a:t/>
            </a:r>
            <a:br>
              <a:rPr lang="ru-RU" sz="2200" dirty="0" smtClean="0">
                <a:solidFill>
                  <a:srgbClr val="202124"/>
                </a:solidFill>
                <a:latin typeface="arial"/>
              </a:rPr>
            </a:br>
            <a:r>
              <a:rPr lang="ru-RU" sz="2200" dirty="0" smtClean="0">
                <a:solidFill>
                  <a:srgbClr val="202124"/>
                </a:solidFill>
                <a:latin typeface="arial"/>
              </a:rPr>
              <a:t>б</a:t>
            </a:r>
            <a:r>
              <a:rPr lang="ru-RU" sz="2200" dirty="0">
                <a:solidFill>
                  <a:srgbClr val="202124"/>
                </a:solidFill>
                <a:latin typeface="arial"/>
              </a:rPr>
              <a:t>) вопросы, касающиеся качества распределяемой питьевой воды и возможных рисков для здоровья; </a:t>
            </a:r>
            <a:r>
              <a:rPr lang="ru-RU" sz="2200" dirty="0" smtClean="0">
                <a:solidFill>
                  <a:srgbClr val="202124"/>
                </a:solidFill>
                <a:latin typeface="arial"/>
              </a:rPr>
              <a:t/>
            </a:r>
            <a:br>
              <a:rPr lang="ru-RU" sz="2200" dirty="0" smtClean="0">
                <a:solidFill>
                  <a:srgbClr val="202124"/>
                </a:solidFill>
                <a:latin typeface="arial"/>
              </a:rPr>
            </a:br>
            <a:r>
              <a:rPr lang="ru-RU" sz="2200" dirty="0" smtClean="0">
                <a:solidFill>
                  <a:srgbClr val="202124"/>
                </a:solidFill>
                <a:latin typeface="arial"/>
              </a:rPr>
              <a:t>в</a:t>
            </a:r>
            <a:r>
              <a:rPr lang="ru-RU" sz="2200" dirty="0">
                <a:solidFill>
                  <a:srgbClr val="202124"/>
                </a:solidFill>
                <a:latin typeface="arial"/>
              </a:rPr>
              <a:t>) описание ситуации сроком на один год с размещением информации на сайте в первом квартале следующего года.</a:t>
            </a:r>
            <a:br>
              <a:rPr lang="ru-RU" sz="2200" dirty="0">
                <a:solidFill>
                  <a:srgbClr val="202124"/>
                </a:solidFill>
                <a:latin typeface="arial"/>
              </a:rPr>
            </a:br>
            <a:endParaRPr lang="en-US" sz="2200"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94463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651380"/>
            <a:ext cx="8839199" cy="4610096"/>
          </a:xfrm>
        </p:spPr>
        <p:txBody>
          <a:bodyPr/>
          <a:lstStyle/>
          <a:p>
            <a:pPr marL="0" marR="0" indent="342900">
              <a:lnSpc>
                <a:spcPct val="115000"/>
              </a:lnSpc>
              <a:spcBef>
                <a:spcPts val="0"/>
              </a:spcBef>
              <a:spcAft>
                <a:spcPts val="0"/>
              </a:spcAft>
            </a:pPr>
            <a:r>
              <a:rPr lang="ru-RU" sz="2000" b="1" dirty="0">
                <a:solidFill>
                  <a:srgbClr val="002060"/>
                </a:solidFill>
              </a:rPr>
              <a:t>Статья 13. Планы обеспечения безопасности питьевой воды </a:t>
            </a:r>
            <a:r>
              <a:rPr lang="ru-RU" sz="2000" dirty="0" smtClean="0"/>
              <a:t/>
            </a:r>
            <a:br>
              <a:rPr lang="ru-RU" sz="2000" dirty="0" smtClean="0"/>
            </a:br>
            <a:r>
              <a:rPr lang="ru-RU" sz="2000" dirty="0" smtClean="0">
                <a:solidFill>
                  <a:srgbClr val="002060"/>
                </a:solidFill>
                <a:latin typeface="Times New Roman" panose="02020603050405020304" pitchFamily="18" charset="0"/>
                <a:cs typeface="Times New Roman" panose="02020603050405020304" pitchFamily="18" charset="0"/>
              </a:rPr>
              <a:t>1</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МПА должна координировать </a:t>
            </a:r>
            <a:r>
              <a:rPr lang="ru-RU" sz="2000" dirty="0">
                <a:solidFill>
                  <a:srgbClr val="002060"/>
                </a:solidFill>
                <a:latin typeface="Times New Roman" panose="02020603050405020304" pitchFamily="18" charset="0"/>
                <a:cs typeface="Times New Roman" panose="02020603050405020304" pitchFamily="18" charset="0"/>
              </a:rPr>
              <a:t>разработку планов обеспечения безопасности питьевой воды, включая сроки и стоимость мер, установленных в плане, для обеспечения соблюдения </a:t>
            </a:r>
            <a:r>
              <a:rPr lang="ru-RU" sz="2000" dirty="0" smtClean="0">
                <a:solidFill>
                  <a:srgbClr val="002060"/>
                </a:solidFill>
                <a:latin typeface="Times New Roman" panose="02020603050405020304" pitchFamily="18" charset="0"/>
                <a:cs typeface="Times New Roman" panose="02020603050405020304" pitchFamily="18" charset="0"/>
              </a:rPr>
              <a:t>операторами </a:t>
            </a:r>
            <a:r>
              <a:rPr lang="ru-RU" sz="2000" dirty="0">
                <a:solidFill>
                  <a:srgbClr val="002060"/>
                </a:solidFill>
                <a:latin typeface="Times New Roman" panose="02020603050405020304" pitchFamily="18" charset="0"/>
                <a:cs typeface="Times New Roman" panose="02020603050405020304" pitchFamily="18" charset="0"/>
              </a:rPr>
              <a:t>питьевой воды требований, изложенных в настоящем </a:t>
            </a:r>
            <a:r>
              <a:rPr lang="ru-RU" sz="2000" dirty="0" smtClean="0">
                <a:solidFill>
                  <a:srgbClr val="002060"/>
                </a:solidFill>
                <a:latin typeface="Times New Roman" panose="02020603050405020304" pitchFamily="18" charset="0"/>
                <a:cs typeface="Times New Roman" panose="02020603050405020304" pitchFamily="18" charset="0"/>
              </a:rPr>
              <a:t>законе. </a:t>
            </a:r>
            <a:r>
              <a:rPr lang="ru-RU" sz="2000" dirty="0">
                <a:solidFill>
                  <a:srgbClr val="002060"/>
                </a:solidFill>
                <a:latin typeface="Times New Roman" panose="02020603050405020304" pitchFamily="18" charset="0"/>
                <a:cs typeface="Times New Roman" panose="02020603050405020304" pitchFamily="18" charset="0"/>
              </a:rPr>
              <a:t>Планы обеспечения безопасности питьевой воды будут разработаны </a:t>
            </a:r>
            <a:r>
              <a:rPr lang="ru-RU" sz="2000" dirty="0" smtClean="0">
                <a:solidFill>
                  <a:srgbClr val="002060"/>
                </a:solidFill>
                <a:latin typeface="Times New Roman" panose="02020603050405020304" pitchFamily="18" charset="0"/>
                <a:cs typeface="Times New Roman" panose="02020603050405020304" pitchFamily="18" charset="0"/>
              </a:rPr>
              <a:t>операторами </a:t>
            </a:r>
            <a:r>
              <a:rPr lang="ru-RU" sz="2000" dirty="0">
                <a:solidFill>
                  <a:srgbClr val="002060"/>
                </a:solidFill>
                <a:latin typeface="Times New Roman" panose="02020603050405020304" pitchFamily="18" charset="0"/>
                <a:cs typeface="Times New Roman" panose="02020603050405020304" pitchFamily="18" charset="0"/>
              </a:rPr>
              <a:t>питьевой воды в течение 3 лет с даты вступления в силу этого закона и утверждены местными публичными властями после их обязательного согласования с </a:t>
            </a:r>
            <a:r>
              <a:rPr lang="ru-RU" sz="2000" dirty="0" smtClean="0">
                <a:solidFill>
                  <a:srgbClr val="002060"/>
                </a:solidFill>
                <a:latin typeface="Times New Roman" panose="02020603050405020304" pitchFamily="18" charset="0"/>
                <a:cs typeface="Times New Roman" panose="02020603050405020304" pitchFamily="18" charset="0"/>
              </a:rPr>
              <a:t>НАОЗ.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2) Планы обеспечения безопасности питьевой воды должны разрабатываться в соответствии с руководящими принципами, утвержденными и опубликованными </a:t>
            </a:r>
            <a:r>
              <a:rPr lang="ru-RU" sz="2000" dirty="0" smtClean="0">
                <a:solidFill>
                  <a:srgbClr val="002060"/>
                </a:solidFill>
                <a:latin typeface="Times New Roman" panose="02020603050405020304" pitchFamily="18" charset="0"/>
                <a:cs typeface="Times New Roman" panose="02020603050405020304" pitchFamily="18" charset="0"/>
              </a:rPr>
              <a:t>МЗ. </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3) </a:t>
            </a:r>
            <a:r>
              <a:rPr lang="ru-RU" sz="2000" dirty="0" smtClean="0">
                <a:solidFill>
                  <a:srgbClr val="002060"/>
                </a:solidFill>
                <a:latin typeface="Times New Roman" panose="02020603050405020304" pitchFamily="18" charset="0"/>
                <a:cs typeface="Times New Roman" panose="02020603050405020304" pitchFamily="18" charset="0"/>
              </a:rPr>
              <a:t>НАОЗ </a:t>
            </a:r>
            <a:r>
              <a:rPr lang="ru-RU" sz="2000" dirty="0">
                <a:solidFill>
                  <a:srgbClr val="002060"/>
                </a:solidFill>
                <a:latin typeface="Times New Roman" panose="02020603050405020304" pitchFamily="18" charset="0"/>
                <a:cs typeface="Times New Roman" panose="02020603050405020304" pitchFamily="18" charset="0"/>
              </a:rPr>
              <a:t>будет отслеживать и контролировать выполнение планов по обеспечению безопасности питьевой воды</a:t>
            </a:r>
            <a:endParaRPr lang="en-US" sz="2000" dirty="0">
              <a:solidFill>
                <a:srgbClr val="002060"/>
              </a:solidFill>
              <a:effectLst/>
              <a:latin typeface="Times New Roman" panose="02020603050405020304" pitchFamily="18" charset="0"/>
              <a:ea typeface="Calibri"/>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67932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867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3027427C-BEFB-42E1-9662-44BA56C1A2D9}"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8683" name="TextBox 10"/>
          <p:cNvSpPr txBox="1">
            <a:spLocks noChangeArrowheads="1"/>
          </p:cNvSpPr>
          <p:nvPr/>
        </p:nvSpPr>
        <p:spPr bwMode="auto">
          <a:xfrm>
            <a:off x="787400" y="1598613"/>
            <a:ext cx="79565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rPr>
              <a:t>ПП No. 1063 от 16.09.2016 об утверждении Национальной программы по осуществлению Протокола по проблемам воды и здоровья в Республике Молдова на 2016-2025 годы </a:t>
            </a:r>
            <a:r>
              <a:rPr lang="ro-RO" altLang="en-US" sz="2000" smtClean="0"/>
              <a:t>(</a:t>
            </a:r>
            <a:r>
              <a:rPr lang="ro-RO" altLang="en-US" sz="2000" smtClean="0">
                <a:hlinkClick r:id="rId8"/>
              </a:rPr>
              <a:t>http://lex.justice.md/index.php?action=view&amp;view=doc&amp;lang=1&amp;id=366749</a:t>
            </a:r>
            <a:r>
              <a:rPr lang="ro-RO" altLang="en-US" sz="2000" smtClean="0"/>
              <a:t>) </a:t>
            </a:r>
          </a:p>
          <a:p>
            <a:pPr eaLnBrk="1" hangingPunct="1"/>
            <a:r>
              <a:rPr lang="ru-RU" altLang="en-US" sz="2400" smtClean="0">
                <a:solidFill>
                  <a:srgbClr val="000000"/>
                </a:solidFill>
              </a:rPr>
              <a:t>Согласно ст. 6 Протокола каждая Сторона должна утверждать национальные целевые задачи и сроки для реализации целей Протокола. Программа является основнымстратегическим документом для краткосрочных и среднесрочных действий по достижению целевых показателей в соответствии с обязательствами Республики Молдова по Протоколу к 2025 году</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1585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969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D7ED9DD3-32E9-4D0B-9AA4-A6AF6400D85B}"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9707" name="TextBox 10"/>
          <p:cNvSpPr txBox="1">
            <a:spLocks noChangeArrowheads="1"/>
          </p:cNvSpPr>
          <p:nvPr/>
        </p:nvSpPr>
        <p:spPr bwMode="auto">
          <a:xfrm>
            <a:off x="787400" y="1598613"/>
            <a:ext cx="76390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9088"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Font typeface="Wingdings 3" pitchFamily="18" charset="2"/>
              <a:buChar char=""/>
            </a:pPr>
            <a:r>
              <a:rPr lang="ru-RU" altLang="en-US" sz="2400" smtClean="0">
                <a:solidFill>
                  <a:srgbClr val="000000"/>
                </a:solidFill>
              </a:rPr>
              <a:t>Национальная программа включает 3 приложения: </a:t>
            </a:r>
          </a:p>
          <a:p>
            <a:pPr eaLnBrk="1" hangingPunct="1">
              <a:buFont typeface="Wingdings 3" pitchFamily="18" charset="2"/>
              <a:buChar char=""/>
            </a:pPr>
            <a:r>
              <a:rPr lang="ru-RU" altLang="en-US" sz="2400" smtClean="0">
                <a:solidFill>
                  <a:srgbClr val="000000"/>
                </a:solidFill>
              </a:rPr>
              <a:t>Приложение 1 - Целевые показатели для осуществления Протокола по проблемам воды и здоровья и сроки их осуществления</a:t>
            </a:r>
          </a:p>
          <a:p>
            <a:pPr eaLnBrk="1" hangingPunct="1">
              <a:buFont typeface="Wingdings 3" pitchFamily="18" charset="2"/>
              <a:buChar char=""/>
            </a:pPr>
            <a:r>
              <a:rPr lang="ru-RU" altLang="en-US" sz="2400" smtClean="0">
                <a:solidFill>
                  <a:srgbClr val="000000"/>
                </a:solidFill>
              </a:rPr>
              <a:t>Приложение 2 - План действий для Национальной программы по осуществлению Протокола по проблемам воды и здоровья в Республике Молдова на 2016-2025 годы</a:t>
            </a:r>
          </a:p>
          <a:p>
            <a:pPr eaLnBrk="1" hangingPunct="1">
              <a:buFont typeface="Wingdings 3" pitchFamily="18" charset="2"/>
              <a:buChar char=""/>
            </a:pPr>
            <a:r>
              <a:rPr lang="ru-RU" altLang="en-US" sz="2400" smtClean="0">
                <a:solidFill>
                  <a:srgbClr val="000000"/>
                </a:solidFill>
              </a:rPr>
              <a:t>Приложение 3 – Финансирование действий для осуществления Протокола по воде и здоровью в Республике Молдова на 2016-2025 годы</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085154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072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CEE0E897-9E20-440B-A975-CA14A0B9498D}"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0731" name="TextBox 10"/>
          <p:cNvSpPr txBox="1">
            <a:spLocks noChangeArrowheads="1"/>
          </p:cNvSpPr>
          <p:nvPr/>
        </p:nvSpPr>
        <p:spPr bwMode="auto">
          <a:xfrm>
            <a:off x="787400" y="1598613"/>
            <a:ext cx="7639050" cy="50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just" eaLnBrk="1" hangingPunct="1">
              <a:lnSpc>
                <a:spcPct val="90000"/>
              </a:lnSpc>
              <a:buFont typeface="Wingdings 3" pitchFamily="18" charset="2"/>
              <a:buNone/>
            </a:pPr>
            <a:r>
              <a:rPr lang="ru-RU" altLang="en-US" sz="2400" dirty="0" smtClean="0">
                <a:solidFill>
                  <a:srgbClr val="000000"/>
                </a:solidFill>
                <a:latin typeface="Times New Roman" pitchFamily="18" charset="0"/>
                <a:cs typeface="Times New Roman" pitchFamily="18" charset="0"/>
              </a:rPr>
              <a:t>Цель и задачи Программы: </a:t>
            </a:r>
          </a:p>
          <a:p>
            <a:pPr algn="just" eaLnBrk="1" hangingPunct="1">
              <a:lnSpc>
                <a:spcPct val="90000"/>
              </a:lnSpc>
              <a:buFont typeface="Wingdings 3" pitchFamily="18" charset="2"/>
              <a:buNone/>
            </a:pPr>
            <a:r>
              <a:rPr lang="ru-RU" altLang="en-US" sz="2400" dirty="0" smtClean="0">
                <a:solidFill>
                  <a:srgbClr val="000000"/>
                </a:solidFill>
                <a:latin typeface="Times New Roman" pitchFamily="18" charset="0"/>
                <a:cs typeface="Times New Roman" pitchFamily="18" charset="0"/>
              </a:rPr>
              <a:t>Общая цель Программы заключается в повышении качества жизни населения и обеспечении доступа к безопасной питьевой воде и улучшении санитарных условий путем планирования мер, необходимых для обеспечения достижения целевых показателей в Протоколе о водных ресурсах и охране здоровья. </a:t>
            </a:r>
            <a:r>
              <a:rPr lang="ru-RU" altLang="en-US" sz="2400" dirty="0" smtClean="0">
                <a:solidFill>
                  <a:srgbClr val="000000"/>
                </a:solidFill>
                <a:latin typeface="Times New Roman" pitchFamily="18" charset="0"/>
                <a:cs typeface="Times New Roman" pitchFamily="18" charset="0"/>
              </a:rPr>
              <a:t>Общая задача </a:t>
            </a:r>
            <a:r>
              <a:rPr lang="ru-RU" altLang="en-US" sz="2400" dirty="0" smtClean="0">
                <a:solidFill>
                  <a:srgbClr val="000000"/>
                </a:solidFill>
                <a:latin typeface="Times New Roman" pitchFamily="18" charset="0"/>
                <a:cs typeface="Times New Roman" pitchFamily="18" charset="0"/>
              </a:rPr>
              <a:t>Программы заключается в достижении целевых показателей для Протокола для 20 доменов к 2025 году с учетом компетенций и обязанностей, предусмотренных национальным законодательством и международными конвенциями и соглашениями, ратифицированными Республикой Молдова.</a:t>
            </a:r>
            <a:endParaRPr lang="ro-RO" altLang="en-US" sz="2400" dirty="0" smtClean="0">
              <a:solidFill>
                <a:srgbClr val="000000"/>
              </a:solidFill>
              <a:latin typeface="Times New Roman" pitchFamily="18" charset="0"/>
              <a:cs typeface="Times New Roman" pitchFamily="18" charset="0"/>
            </a:endParaRPr>
          </a:p>
          <a:p>
            <a:pPr eaLnBrk="1" hangingPunct="1"/>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49646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174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D03252D1-6512-47CA-BAF5-907D765276F8}"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1755" name="TextBox 10"/>
          <p:cNvSpPr txBox="1">
            <a:spLocks noChangeArrowheads="1"/>
          </p:cNvSpPr>
          <p:nvPr/>
        </p:nvSpPr>
        <p:spPr bwMode="auto">
          <a:xfrm>
            <a:off x="400050" y="1598613"/>
            <a:ext cx="8026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000" dirty="0" smtClean="0">
                <a:solidFill>
                  <a:srgbClr val="C00000"/>
                </a:solidFill>
                <a:latin typeface="Times New Roman" pitchFamily="18" charset="0"/>
                <a:cs typeface="Times New Roman" pitchFamily="18" charset="0"/>
              </a:rPr>
              <a:t>Специфические </a:t>
            </a:r>
            <a:r>
              <a:rPr lang="ru-RU" altLang="en-US" sz="2000" dirty="0" smtClean="0">
                <a:solidFill>
                  <a:srgbClr val="C00000"/>
                </a:solidFill>
                <a:latin typeface="Times New Roman" pitchFamily="18" charset="0"/>
                <a:cs typeface="Times New Roman" pitchFamily="18" charset="0"/>
              </a:rPr>
              <a:t>задачи </a:t>
            </a:r>
            <a:r>
              <a:rPr lang="ru-RU" altLang="en-US" sz="2000" dirty="0" smtClean="0">
                <a:solidFill>
                  <a:srgbClr val="C00000"/>
                </a:solidFill>
                <a:latin typeface="Times New Roman" pitchFamily="18" charset="0"/>
                <a:cs typeface="Times New Roman" pitchFamily="18" charset="0"/>
              </a:rPr>
              <a:t>Программы: </a:t>
            </a:r>
            <a:endParaRPr lang="ru-RU" altLang="en-US" sz="2000" dirty="0" smtClean="0">
              <a:solidFill>
                <a:srgbClr val="000000"/>
              </a:solidFill>
              <a:latin typeface="Times New Roman" pitchFamily="18" charset="0"/>
              <a:cs typeface="Times New Roman" pitchFamily="18" charset="0"/>
            </a:endParaRPr>
          </a:p>
          <a:p>
            <a:pPr eaLnBrk="1" hangingPunct="1">
              <a:buFontTx/>
              <a:buChar char="-"/>
            </a:pPr>
            <a:r>
              <a:rPr lang="ru-RU" altLang="en-US" sz="2000" dirty="0" smtClean="0">
                <a:solidFill>
                  <a:srgbClr val="000000"/>
                </a:solidFill>
                <a:latin typeface="Times New Roman" pitchFamily="18" charset="0"/>
                <a:cs typeface="Times New Roman" pitchFamily="18" charset="0"/>
              </a:rPr>
              <a:t>обеспечение к 2025 году распределения безопасной питьевой воды в 100% детских учреждениях и сокращение до 20% проб питьевой воды, не соответствующих основным химическим показателям, и 5% по микробиологическим показателям; </a:t>
            </a:r>
          </a:p>
          <a:p>
            <a:pPr eaLnBrk="1" hangingPunct="1">
              <a:buFontTx/>
              <a:buChar char="-"/>
            </a:pPr>
            <a:r>
              <a:rPr lang="ru-RU" altLang="en-US" sz="2000" dirty="0" smtClean="0">
                <a:solidFill>
                  <a:srgbClr val="000000"/>
                </a:solidFill>
                <a:latin typeface="Times New Roman" pitchFamily="18" charset="0"/>
                <a:cs typeface="Times New Roman" pitchFamily="18" charset="0"/>
              </a:rPr>
              <a:t>сокращение числа эпидемических вспышек инфекционных заболеваний и заболеваемости заболеваниями, передающимися через воду, к 2025 году на 20%; </a:t>
            </a:r>
          </a:p>
          <a:p>
            <a:pPr eaLnBrk="1" hangingPunct="1">
              <a:buFontTx/>
              <a:buChar char="-"/>
            </a:pPr>
            <a:r>
              <a:rPr lang="ru-RU" altLang="en-US" sz="2000" dirty="0" smtClean="0">
                <a:solidFill>
                  <a:srgbClr val="000000"/>
                </a:solidFill>
                <a:latin typeface="Times New Roman" pitchFamily="18" charset="0"/>
                <a:cs typeface="Times New Roman" pitchFamily="18" charset="0"/>
              </a:rPr>
              <a:t>обеспечение доступа к устойчивым системам питьевой воды в 100% детских учреждениях и доступ к общим группам населения к системам водопроводов до 75% к 2025 году; </a:t>
            </a:r>
          </a:p>
          <a:p>
            <a:pPr eaLnBrk="1" hangingPunct="1">
              <a:buFontTx/>
              <a:buChar char="-"/>
            </a:pPr>
            <a:r>
              <a:rPr lang="ru-RU" altLang="en-US" sz="2000" dirty="0" smtClean="0">
                <a:solidFill>
                  <a:srgbClr val="000000"/>
                </a:solidFill>
                <a:latin typeface="Times New Roman" pitchFamily="18" charset="0"/>
                <a:cs typeface="Times New Roman" pitchFamily="18" charset="0"/>
              </a:rPr>
              <a:t>обеспечение к 2025 году 100% доступа населения к улучшенным системам санитарии, в том числе до 50% в канализационных системах;   </a:t>
            </a:r>
          </a:p>
          <a:p>
            <a:pPr eaLnBrk="1" hangingPunct="1">
              <a:buFontTx/>
              <a:buChar char="-"/>
            </a:pPr>
            <a:r>
              <a:rPr lang="ru-RU" altLang="en-US" sz="2000" dirty="0" smtClean="0">
                <a:solidFill>
                  <a:srgbClr val="000000"/>
                </a:solidFill>
                <a:latin typeface="Times New Roman" pitchFamily="18" charset="0"/>
                <a:cs typeface="Times New Roman" pitchFamily="18" charset="0"/>
              </a:rPr>
              <a:t>повышение уровня производительности коллективных систем водоснабжения, санитарии и других систем;</a:t>
            </a:r>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818946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277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029A2A31-1373-4574-91CA-1E2CEAA4090C}"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3563" name="TextBox 10"/>
          <p:cNvSpPr txBox="1">
            <a:spLocks noChangeArrowheads="1"/>
          </p:cNvSpPr>
          <p:nvPr/>
        </p:nvSpPr>
        <p:spPr bwMode="auto">
          <a:xfrm>
            <a:off x="400050" y="1598613"/>
            <a:ext cx="8026400" cy="4708525"/>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Специфические </a:t>
            </a:r>
            <a:r>
              <a:rPr lang="ru-RU" altLang="en-US" sz="2400" dirty="0">
                <a:solidFill>
                  <a:srgbClr val="C00000"/>
                </a:solidFill>
                <a:latin typeface="Times New Roman" pitchFamily="18" charset="0"/>
                <a:cs typeface="Times New Roman" pitchFamily="18" charset="0"/>
              </a:rPr>
              <a:t>задачи</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Программы: </a:t>
            </a:r>
            <a:endParaRPr lang="ru-RU" sz="2400" dirty="0">
              <a:solidFill>
                <a:srgbClr val="000000"/>
              </a:solidFill>
              <a:latin typeface="Times New Roman" pitchFamily="18" charset="0"/>
              <a:cs typeface="Times New Roman" pitchFamily="18" charset="0"/>
            </a:endParaRPr>
          </a:p>
          <a:p>
            <a:pPr marL="320040" indent="-320040" eaLnBrk="1" fontAlgn="auto" hangingPunct="1">
              <a:spcAft>
                <a:spcPts val="0"/>
              </a:spcAft>
              <a:buFont typeface="Wingdings"/>
              <a:buChar char=""/>
              <a:defRPr/>
            </a:pPr>
            <a:r>
              <a:rPr lang="ru-RU" sz="2300" dirty="0">
                <a:solidFill>
                  <a:srgbClr val="000000"/>
                </a:solidFill>
                <a:latin typeface="Times New Roman" pitchFamily="18" charset="0"/>
                <a:cs typeface="Times New Roman" pitchFamily="18" charset="0"/>
              </a:rPr>
              <a:t>повышение степени реализации передовой практики, признанной в области комплексного управления водными ресурсами и водоснабжения и санитарии;  </a:t>
            </a:r>
          </a:p>
          <a:p>
            <a:pPr marL="320040" indent="-320040" eaLnBrk="1" fontAlgn="auto" hangingPunct="1">
              <a:spcAft>
                <a:spcPts val="0"/>
              </a:spcAft>
              <a:buFont typeface="Wingdings"/>
              <a:buChar char=""/>
              <a:defRPr/>
            </a:pPr>
            <a:r>
              <a:rPr lang="ru-RU" sz="2300" dirty="0">
                <a:solidFill>
                  <a:srgbClr val="000000"/>
                </a:solidFill>
                <a:latin typeface="Times New Roman" pitchFamily="18" charset="0"/>
                <a:cs typeface="Times New Roman" pitchFamily="18" charset="0"/>
              </a:rPr>
              <a:t>50% сокращение сбросов неочищенныхсточных вод, а также сокращение сбросов неочищенной дождевой воды в естественные рецепторы;  </a:t>
            </a:r>
          </a:p>
          <a:p>
            <a:pPr marL="320040" indent="-320040" eaLnBrk="1" fontAlgn="auto" hangingPunct="1">
              <a:spcAft>
                <a:spcPts val="0"/>
              </a:spcAft>
              <a:buFont typeface="Wingdings"/>
              <a:buChar char=""/>
              <a:defRPr/>
            </a:pPr>
            <a:r>
              <a:rPr lang="ru-RU" sz="2300" dirty="0">
                <a:solidFill>
                  <a:srgbClr val="000000"/>
                </a:solidFill>
                <a:latin typeface="Times New Roman" pitchFamily="18" charset="0"/>
                <a:cs typeface="Times New Roman" pitchFamily="18" charset="0"/>
              </a:rPr>
              <a:t>Совершенствование управления отходами и качества очищенных сточных вод от централизованных канализационных систем или других систем санитарии; </a:t>
            </a:r>
          </a:p>
          <a:p>
            <a:pPr marL="320040" indent="-320040" eaLnBrk="1" fontAlgn="auto" hangingPunct="1">
              <a:spcAft>
                <a:spcPts val="0"/>
              </a:spcAft>
              <a:buFont typeface="Wingdings"/>
              <a:buChar char=""/>
              <a:defRPr/>
            </a:pPr>
            <a:r>
              <a:rPr lang="ru-RU" sz="2300" dirty="0">
                <a:solidFill>
                  <a:srgbClr val="000000"/>
                </a:solidFill>
                <a:latin typeface="Times New Roman" pitchFamily="18" charset="0"/>
                <a:cs typeface="Times New Roman" pitchFamily="18" charset="0"/>
              </a:rPr>
              <a:t>обеспечение надлежащего управления для улучшения качества воды, используемой в качестве источников питьевой воды; </a:t>
            </a:r>
            <a:endParaRPr lang="en-US" sz="23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793835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379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388B2E66-5DA4-400D-BBDF-9D9225B67A2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3563" name="TextBox 10"/>
          <p:cNvSpPr txBox="1">
            <a:spLocks noChangeArrowheads="1"/>
          </p:cNvSpPr>
          <p:nvPr/>
        </p:nvSpPr>
        <p:spPr bwMode="auto">
          <a:xfrm>
            <a:off x="400050" y="1598613"/>
            <a:ext cx="8026400" cy="3724275"/>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Arial"/>
                <a:cs typeface="Times New Roman" pitchFamily="18" charset="0"/>
              </a:rPr>
              <a:t>Специфические цели Программы: </a:t>
            </a:r>
            <a:endParaRPr lang="ru-RU" sz="2400" dirty="0">
              <a:solidFill>
                <a:srgbClr val="000000"/>
              </a:solidFill>
              <a:latin typeface="Arial"/>
              <a:cs typeface="Times New Roman" pitchFamily="18" charset="0"/>
            </a:endParaRPr>
          </a:p>
          <a:p>
            <a:pPr eaLnBrk="1" hangingPunct="1">
              <a:defRPr/>
            </a:pPr>
            <a:endParaRPr lang="ro-RO" sz="2400" dirty="0">
              <a:solidFill>
                <a:srgbClr val="C00000"/>
              </a:solidFill>
              <a:cs typeface="Arial" charset="0"/>
            </a:endParaRPr>
          </a:p>
          <a:p>
            <a:pPr marL="320040" indent="-320040" eaLnBrk="1" fontAlgn="auto" hangingPunct="1">
              <a:spcAft>
                <a:spcPts val="0"/>
              </a:spcAft>
              <a:buFont typeface="Wingdings"/>
              <a:buChar char=""/>
              <a:defRPr/>
            </a:pPr>
            <a:r>
              <a:rPr lang="ru-RU" sz="2400" dirty="0">
                <a:solidFill>
                  <a:srgbClr val="000000"/>
                </a:solidFill>
                <a:cs typeface="Arial" charset="0"/>
              </a:rPr>
              <a:t>Улучшение менеджмента закрытых водных бассейнов, общедоступных для купания; </a:t>
            </a:r>
          </a:p>
          <a:p>
            <a:pPr marL="320040" indent="-320040" eaLnBrk="1" fontAlgn="auto" hangingPunct="1">
              <a:spcAft>
                <a:spcPts val="0"/>
              </a:spcAft>
              <a:buFont typeface="Wingdings"/>
              <a:buChar char=""/>
              <a:defRPr/>
            </a:pPr>
            <a:r>
              <a:rPr lang="ru-RU" sz="2400" dirty="0">
                <a:solidFill>
                  <a:srgbClr val="000000"/>
                </a:solidFill>
                <a:cs typeface="Arial" charset="0"/>
              </a:rPr>
              <a:t>усиление идентификации и реабилитации особо загрязненных земель; </a:t>
            </a:r>
          </a:p>
          <a:p>
            <a:pPr marL="320040" indent="-320040" eaLnBrk="1" fontAlgn="auto" hangingPunct="1">
              <a:spcAft>
                <a:spcPts val="0"/>
              </a:spcAft>
              <a:buFont typeface="Wingdings"/>
              <a:buChar char=""/>
              <a:defRPr/>
            </a:pPr>
            <a:r>
              <a:rPr lang="ru-RU" sz="2400" dirty="0">
                <a:solidFill>
                  <a:srgbClr val="000000"/>
                </a:solidFill>
                <a:cs typeface="Arial" charset="0"/>
              </a:rPr>
              <a:t>увеличивая до 80% долю населения с соответствующими знаниями по безопасности питьевой воды, гигиене и здоровью. </a:t>
            </a:r>
            <a:endParaRPr lang="ro-RO" sz="2000" dirty="0">
              <a:solidFill>
                <a:srgbClr val="000000"/>
              </a:solidFill>
              <a:latin typeface="Times New Roman" pitchFamily="18" charset="0"/>
              <a:cs typeface="Times New Roman" pitchFamily="18" charset="0"/>
            </a:endParaRPr>
          </a:p>
          <a:p>
            <a:pPr eaLnBrk="1" hangingPunct="1">
              <a:defRPr/>
            </a:pP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359068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481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CC5A9091-8800-4C64-A2AB-CDEA99BF1943}"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4827" name="TextBox 10"/>
          <p:cNvSpPr txBox="1">
            <a:spLocks noChangeArrowheads="1"/>
          </p:cNvSpPr>
          <p:nvPr/>
        </p:nvSpPr>
        <p:spPr bwMode="auto">
          <a:xfrm>
            <a:off x="285750" y="1384300"/>
            <a:ext cx="8858250" cy="5262563"/>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Целевые показатели для Протокола </a:t>
            </a:r>
          </a:p>
          <a:p>
            <a:pPr eaLnBrk="1" hangingPunct="1">
              <a:defRPr/>
            </a:pPr>
            <a:r>
              <a:rPr lang="ru-RU" sz="2400" dirty="0">
                <a:solidFill>
                  <a:srgbClr val="000000"/>
                </a:solidFill>
                <a:latin typeface="Times New Roman" pitchFamily="18" charset="0"/>
                <a:cs typeface="Times New Roman" pitchFamily="18" charset="0"/>
              </a:rPr>
              <a:t>В рамках национальной программы были приняты 33 целевых показателя и их значения на промежуточный срок - 2020 год и окончательный срок - a. 2025 для их достижения</a:t>
            </a:r>
          </a:p>
          <a:p>
            <a:pPr eaLnBrk="1" hangingPunct="1">
              <a:defRPr/>
            </a:pPr>
            <a:r>
              <a:rPr lang="ru-RU" sz="2400" dirty="0">
                <a:solidFill>
                  <a:srgbClr val="000000"/>
                </a:solidFill>
                <a:latin typeface="Times New Roman" pitchFamily="18" charset="0"/>
                <a:cs typeface="Times New Roman" pitchFamily="18" charset="0"/>
              </a:rPr>
              <a:t>Наиболее важные целевые показатели: </a:t>
            </a:r>
          </a:p>
          <a:p>
            <a:pPr eaLnBrk="1" hangingPunct="1">
              <a:defRPr/>
            </a:pPr>
            <a:r>
              <a:rPr lang="ru-RU" sz="2400" dirty="0">
                <a:solidFill>
                  <a:srgbClr val="000000"/>
                </a:solidFill>
                <a:latin typeface="Times New Roman" pitchFamily="18" charset="0"/>
                <a:cs typeface="Times New Roman" pitchFamily="18" charset="0"/>
              </a:rPr>
              <a:t>Раздел 1 - Качество подаваемой воды: </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Уменьшение % несоответствующих проб питьевой воды по микробиологическим параметрам (E.coli, энтерококки) </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Сокращение % несоответствующих проб питьевой воды по 5 основным химическим параметрам (F, NO3, NO2, As, Fe, Pb) - до 25% в 2020 году и 20% в 2025 году </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Достижение соответствия качества питьевой воды в 100% школах по всем регулируемым микробиологическим и химическим параметрам, до 2025 года</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358563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584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E849922A-44DF-413F-A1F3-0EC858EFA74B}"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5851" name="TextBox 10"/>
          <p:cNvSpPr txBox="1">
            <a:spLocks noChangeArrowheads="1"/>
          </p:cNvSpPr>
          <p:nvPr/>
        </p:nvSpPr>
        <p:spPr bwMode="auto">
          <a:xfrm>
            <a:off x="787400" y="1598613"/>
            <a:ext cx="76390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19088"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Font typeface="Wingdings 3" pitchFamily="18" charset="2"/>
              <a:buChar char=""/>
            </a:pPr>
            <a:r>
              <a:rPr lang="ru-RU" altLang="en-US" sz="2400" smtClean="0">
                <a:solidFill>
                  <a:srgbClr val="C00000"/>
                </a:solidFill>
              </a:rPr>
              <a:t>Раздел 2 - Сокращение числа эпидемических вспышек и болезней, связанных с водой: </a:t>
            </a:r>
          </a:p>
          <a:p>
            <a:pPr eaLnBrk="1" hangingPunct="1">
              <a:buFont typeface="Wingdings 3" pitchFamily="18" charset="2"/>
              <a:buChar char=""/>
            </a:pPr>
            <a:r>
              <a:rPr lang="ru-RU" altLang="en-US" sz="2400" smtClean="0">
                <a:solidFill>
                  <a:srgbClr val="000000"/>
                </a:solidFill>
              </a:rPr>
              <a:t>1) Создание интегрированной информационной системы в целях гос. надзора за неинфекционными заболеваниями</a:t>
            </a:r>
          </a:p>
          <a:p>
            <a:pPr eaLnBrk="1" hangingPunct="1">
              <a:buFont typeface="Wingdings 3" pitchFamily="18" charset="2"/>
              <a:buChar char=""/>
            </a:pPr>
            <a:r>
              <a:rPr lang="ru-RU" altLang="en-US" sz="2400" smtClean="0">
                <a:solidFill>
                  <a:srgbClr val="000000"/>
                </a:solidFill>
              </a:rPr>
              <a:t>2) снижение заболеваемости на 20% вирусным гепатитом A, ECEH и дизентерией до 2020 года </a:t>
            </a:r>
          </a:p>
          <a:p>
            <a:pPr eaLnBrk="1" hangingPunct="1">
              <a:buFont typeface="Wingdings 3" pitchFamily="18" charset="2"/>
              <a:buChar char=""/>
            </a:pPr>
            <a:r>
              <a:rPr lang="ru-RU" altLang="en-US" sz="2400" smtClean="0">
                <a:solidFill>
                  <a:srgbClr val="000000"/>
                </a:solidFill>
              </a:rPr>
              <a:t>3) Применение планов безопасности питьевой воды во всех городах и населенных пунктах с населением более 2000 человек к 2025 году,</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52699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1638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478E0185-916F-4887-AE2A-DFF8E4D796F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6395" name="TextBox 10"/>
          <p:cNvSpPr txBox="1">
            <a:spLocks noChangeArrowheads="1"/>
          </p:cNvSpPr>
          <p:nvPr/>
        </p:nvSpPr>
        <p:spPr bwMode="auto">
          <a:xfrm>
            <a:off x="787400" y="1598613"/>
            <a:ext cx="79708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u="sng" smtClean="0">
                <a:solidFill>
                  <a:srgbClr val="C00000"/>
                </a:solidFill>
              </a:rPr>
              <a:t>Цель Протокола </a:t>
            </a:r>
            <a:r>
              <a:rPr lang="ru-RU" altLang="en-US" sz="2400" smtClean="0">
                <a:solidFill>
                  <a:srgbClr val="000000"/>
                </a:solidFill>
                <a:latin typeface="Times New Roman" pitchFamily="18" charset="0"/>
                <a:cs typeface="Times New Roman" pitchFamily="18" charset="0"/>
              </a:rPr>
              <a:t>заключается в продвижении на всех соответствующих национальных уровнях и в трансграничном и международном контексте защиты здоровья и благополучия человека как индивидуально, так и коллективно в условиях устойчивого развития путем улучшения управления водными ресурсами, включая охрану водных экосистем и предотвращение , контроль и сокращение заболеваний, связанных с водой.</a:t>
            </a:r>
          </a:p>
          <a:p>
            <a:pPr eaLnBrk="1" hangingPunct="1"/>
            <a:r>
              <a:rPr lang="ru-RU" altLang="en-US" sz="2400" smtClean="0">
                <a:solidFill>
                  <a:srgbClr val="000000"/>
                </a:solidFill>
                <a:latin typeface="Times New Roman" pitchFamily="18" charset="0"/>
                <a:cs typeface="Times New Roman" pitchFamily="18" charset="0"/>
              </a:rPr>
              <a:t>Включает определения, например </a:t>
            </a:r>
            <a:r>
              <a:rPr lang="ru-RU" altLang="en-US" sz="2400" i="1" u="sng" smtClean="0">
                <a:solidFill>
                  <a:srgbClr val="C00000"/>
                </a:solidFill>
                <a:latin typeface="Times New Roman" pitchFamily="18" charset="0"/>
                <a:cs typeface="Times New Roman" pitchFamily="18" charset="0"/>
              </a:rPr>
              <a:t>болезни связанные с водой</a:t>
            </a:r>
            <a:r>
              <a:rPr lang="ru-RU" altLang="en-US" sz="2400" smtClean="0">
                <a:solidFill>
                  <a:srgbClr val="000000"/>
                </a:solidFill>
                <a:latin typeface="Times New Roman" pitchFamily="18" charset="0"/>
                <a:cs typeface="Times New Roman" pitchFamily="18" charset="0"/>
              </a:rPr>
              <a:t>, означают любые существенные негативные последствия для здоровья человека, такие как смерть, инвалидность, болезни или другие проявления, прямо или косвенно вызванные водой.</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09339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686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8D3549DC-0493-4931-9B27-8FE69CF601A9}"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3563" name="TextBox 10"/>
          <p:cNvSpPr txBox="1">
            <a:spLocks noChangeArrowheads="1"/>
          </p:cNvSpPr>
          <p:nvPr/>
        </p:nvSpPr>
        <p:spPr bwMode="auto">
          <a:xfrm>
            <a:off x="542925" y="1598613"/>
            <a:ext cx="7883525" cy="6124575"/>
          </a:xfrm>
          <a:prstGeom prst="rect">
            <a:avLst/>
          </a:prstGeom>
          <a:noFill/>
          <a:ln w="9525">
            <a:noFill/>
            <a:miter lim="800000"/>
            <a:headEnd/>
            <a:tailEnd/>
          </a:ln>
        </p:spPr>
        <p:txBody>
          <a:bodyPr>
            <a:spAutoFit/>
          </a:bodyPr>
          <a:lstStyle/>
          <a:p>
            <a:pPr marL="320040" indent="-320040" eaLnBrk="1" fontAlgn="auto" hangingPunct="1">
              <a:spcAft>
                <a:spcPts val="0"/>
              </a:spcAft>
              <a:defRPr/>
            </a:pPr>
            <a:r>
              <a:rPr lang="ru-RU" sz="2400" dirty="0">
                <a:cs typeface="Arial" charset="0"/>
              </a:rPr>
              <a:t>    </a:t>
            </a:r>
            <a:r>
              <a:rPr lang="ru-RU" sz="2400" dirty="0">
                <a:solidFill>
                  <a:srgbClr val="C00000"/>
                </a:solidFill>
                <a:cs typeface="Arial" charset="0"/>
              </a:rPr>
              <a:t>Раздел 3 - Доступ населения к улучшенным системам водоснабжения</a:t>
            </a:r>
          </a:p>
          <a:p>
            <a:pPr marL="320040" indent="-320040" eaLnBrk="1" fontAlgn="auto" hangingPunct="1">
              <a:spcAft>
                <a:spcPts val="0"/>
              </a:spcAft>
              <a:buFont typeface="Wingdings"/>
              <a:buChar char=""/>
              <a:defRPr/>
            </a:pPr>
            <a:r>
              <a:rPr lang="ru-RU" sz="2400" dirty="0">
                <a:solidFill>
                  <a:srgbClr val="000000"/>
                </a:solidFill>
                <a:latin typeface="Times New Roman" pitchFamily="18" charset="0"/>
                <a:cs typeface="Times New Roman" pitchFamily="18" charset="0"/>
              </a:rPr>
              <a:t>Обеспечение доступа к улучшенным системам водоснабжения – доступ городского населения - 99% и к 2025 году 85% сельского населенияб</a:t>
            </a:r>
          </a:p>
          <a:p>
            <a:pPr marL="320040" indent="-320040" eaLnBrk="1" fontAlgn="auto" hangingPunct="1">
              <a:spcAft>
                <a:spcPts val="0"/>
              </a:spcAft>
              <a:buFont typeface="Wingdings"/>
              <a:buChar char=""/>
              <a:defRPr/>
            </a:pPr>
            <a:r>
              <a:rPr lang="ru-RU" sz="2400" dirty="0">
                <a:solidFill>
                  <a:srgbClr val="000000"/>
                </a:solidFill>
                <a:latin typeface="Times New Roman" pitchFamily="18" charset="0"/>
                <a:cs typeface="Times New Roman" pitchFamily="18" charset="0"/>
              </a:rPr>
              <a:t> Обеспечить детям доступ к улучшенному водоснабжению в детских садах и школах - 100% учреждений к 2020 году </a:t>
            </a:r>
          </a:p>
          <a:p>
            <a:pPr marL="320040" indent="-320040" eaLnBrk="1" fontAlgn="auto" hangingPunct="1">
              <a:spcAft>
                <a:spcPts val="0"/>
              </a:spcAft>
              <a:buFont typeface="Wingdings"/>
              <a:buChar char=""/>
              <a:defRPr/>
            </a:pPr>
            <a:r>
              <a:rPr lang="ru-RU" sz="2400" dirty="0">
                <a:solidFill>
                  <a:srgbClr val="000000"/>
                </a:solidFill>
                <a:latin typeface="Times New Roman" pitchFamily="18" charset="0"/>
                <a:cs typeface="Times New Roman" pitchFamily="18" charset="0"/>
              </a:rPr>
              <a:t>Обеспечение правовой и институциональной основы для равного доступа к воде для уязвимых групп населения - создание правовой основы к 2018 году и внедрение финансовых механизмов для обеспечения равного доступа к 2020 году</a:t>
            </a: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ro-RO" sz="2000" dirty="0">
              <a:solidFill>
                <a:srgbClr val="000000"/>
              </a:solidFill>
              <a:latin typeface="Times New Roman" pitchFamily="18" charset="0"/>
              <a:cs typeface="Times New Roman" pitchFamily="18" charset="0"/>
            </a:endParaRPr>
          </a:p>
          <a:p>
            <a:pPr eaLnBrk="1" hangingPunct="1">
              <a:defRPr/>
            </a:pP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416590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789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D91F0196-BDED-41C0-B678-F8D0B393D59B}"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7899" name="TextBox 10"/>
          <p:cNvSpPr txBox="1">
            <a:spLocks noChangeArrowheads="1"/>
          </p:cNvSpPr>
          <p:nvPr/>
        </p:nvSpPr>
        <p:spPr bwMode="auto">
          <a:xfrm>
            <a:off x="442913" y="1349375"/>
            <a:ext cx="8229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19088"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buFont typeface="Wingdings" pitchFamily="2" charset="2"/>
              <a:buChar char=""/>
            </a:pPr>
            <a:r>
              <a:rPr lang="ru-RU" altLang="en-US" smtClean="0">
                <a:solidFill>
                  <a:srgbClr val="C00000"/>
                </a:solidFill>
                <a:latin typeface="Times New Roman" pitchFamily="18" charset="0"/>
                <a:cs typeface="Times New Roman" pitchFamily="18" charset="0"/>
              </a:rPr>
              <a:t>Раздел 4 - Доступ населения к улучшенным системам санитарии </a:t>
            </a:r>
          </a:p>
          <a:p>
            <a:pPr eaLnBrk="1" hangingPunct="1">
              <a:buFont typeface="Wingdings" pitchFamily="2" charset="2"/>
              <a:buChar char=""/>
            </a:pPr>
            <a:r>
              <a:rPr lang="ru-RU" altLang="en-US" smtClean="0">
                <a:solidFill>
                  <a:srgbClr val="000000"/>
                </a:solidFill>
                <a:latin typeface="Times New Roman" pitchFamily="18" charset="0"/>
                <a:cs typeface="Times New Roman" pitchFamily="18" charset="0"/>
              </a:rPr>
              <a:t>Обеспечить доступ к улучшенным системам санитарии с доступом к канализационным системам - 100% всего населения, имеющего доступ к улучшенным системам санитарии, в том числе доступ  85% городского населения и 25% сельского населения к канализационным системам к 2025 году </a:t>
            </a:r>
          </a:p>
          <a:p>
            <a:pPr eaLnBrk="1" hangingPunct="1">
              <a:buFont typeface="Wingdings" pitchFamily="2" charset="2"/>
              <a:buChar char=""/>
            </a:pPr>
            <a:r>
              <a:rPr lang="ru-RU" altLang="en-US" smtClean="0">
                <a:solidFill>
                  <a:srgbClr val="000000"/>
                </a:solidFill>
                <a:latin typeface="Times New Roman" pitchFamily="18" charset="0"/>
                <a:cs typeface="Times New Roman" pitchFamily="18" charset="0"/>
              </a:rPr>
              <a:t>Обеспечить к 2020 году детям доступ к улучшенным системам санитарии в 100% детских садах и школах</a:t>
            </a:r>
          </a:p>
          <a:p>
            <a:pPr eaLnBrk="1" hangingPunct="1">
              <a:buFont typeface="Wingdings" pitchFamily="2" charset="2"/>
              <a:buChar char=""/>
            </a:pPr>
            <a:r>
              <a:rPr lang="ru-RU" altLang="en-US" smtClean="0">
                <a:solidFill>
                  <a:srgbClr val="000000"/>
                </a:solidFill>
                <a:latin typeface="Times New Roman" pitchFamily="18" charset="0"/>
                <a:cs typeface="Times New Roman" pitchFamily="18" charset="0"/>
              </a:rPr>
              <a:t>Увеличение числа населенных пунктов и их населения, обслуживаемых системами экологической санитарии (индивидуальными и / или коллективными) (туалеты типа ЭКОСАН, застроенные влажные зоны, септики и другие технологии) - до 150 населенных пунктов к 2025 году</a:t>
            </a:r>
            <a:endParaRPr lang="en-US" altLang="en-US"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077786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3891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9450032E-4F20-4D4A-BA08-04D915D4B579}"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38923" name="TextBox 10"/>
          <p:cNvSpPr txBox="1">
            <a:spLocks noChangeArrowheads="1"/>
          </p:cNvSpPr>
          <p:nvPr/>
        </p:nvSpPr>
        <p:spPr bwMode="auto">
          <a:xfrm>
            <a:off x="371475" y="1598613"/>
            <a:ext cx="83867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rPr>
              <a:t>Примеры действий </a:t>
            </a:r>
          </a:p>
          <a:p>
            <a:pPr eaLnBrk="1" hangingPunct="1">
              <a:buFontTx/>
              <a:buChar char="-"/>
            </a:pPr>
            <a:r>
              <a:rPr lang="ru-RU" altLang="en-US" sz="2400" smtClean="0">
                <a:solidFill>
                  <a:srgbClr val="000000"/>
                </a:solidFill>
                <a:latin typeface="Times New Roman" pitchFamily="18" charset="0"/>
                <a:cs typeface="Times New Roman" pitchFamily="18" charset="0"/>
              </a:rPr>
              <a:t>Внедрение технологий очистки питьевой воды, включая 300 дошкольных / дошкольных учреждений, - регионализация водопроводов из поверхностных  источников для улучшения качества воды в соответствии с утвержденными целевыми показателями; </a:t>
            </a:r>
          </a:p>
          <a:p>
            <a:pPr eaLnBrk="1" hangingPunct="1">
              <a:buFontTx/>
              <a:buChar char="-"/>
            </a:pPr>
            <a:r>
              <a:rPr lang="ru-RU" altLang="en-US" sz="2400" smtClean="0">
                <a:solidFill>
                  <a:srgbClr val="000000"/>
                </a:solidFill>
                <a:latin typeface="Times New Roman" pitchFamily="18" charset="0"/>
                <a:cs typeface="Times New Roman" pitchFamily="18" charset="0"/>
              </a:rPr>
              <a:t>разработка и реализация ПБВ операторами водоснабжения; </a:t>
            </a:r>
          </a:p>
          <a:p>
            <a:pPr eaLnBrk="1" hangingPunct="1">
              <a:buFontTx/>
              <a:buChar char="-"/>
            </a:pPr>
            <a:r>
              <a:rPr lang="ru-RU" altLang="en-US" sz="2400" smtClean="0">
                <a:solidFill>
                  <a:srgbClr val="000000"/>
                </a:solidFill>
                <a:latin typeface="Times New Roman" pitchFamily="18" charset="0"/>
                <a:cs typeface="Times New Roman" pitchFamily="18" charset="0"/>
              </a:rPr>
              <a:t>разработка Реестра маломасштабных систем водоснабжения; </a:t>
            </a:r>
          </a:p>
          <a:p>
            <a:pPr eaLnBrk="1" hangingPunct="1">
              <a:buFontTx/>
              <a:buChar char="-"/>
            </a:pPr>
            <a:r>
              <a:rPr lang="ru-RU" altLang="en-US" sz="2400" smtClean="0">
                <a:solidFill>
                  <a:srgbClr val="000000"/>
                </a:solidFill>
                <a:latin typeface="Times New Roman" pitchFamily="18" charset="0"/>
                <a:cs typeface="Times New Roman" pitchFamily="18" charset="0"/>
              </a:rPr>
              <a:t> осуществление новых проектов по модернизации  систем санитарии в д/с и школах для обеспечения 100% учреждений с улучшенными системами санитарии;</a:t>
            </a:r>
          </a:p>
        </p:txBody>
      </p:sp>
    </p:spTree>
    <p:extLst>
      <p:ext uri="{BB962C8B-B14F-4D97-AF65-F5344CB8AC3E}">
        <p14:creationId xmlns:p14="http://schemas.microsoft.com/office/powerpoint/2010/main" val="9617442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2000" b="1" dirty="0" smtClean="0">
                <a:solidFill>
                  <a:srgbClr val="002060"/>
                </a:solidFill>
                <a:latin typeface="arial"/>
              </a:rPr>
              <a:t>ПП</a:t>
            </a:r>
            <a:r>
              <a:rPr lang="en-US" sz="2000" b="1" dirty="0" smtClean="0">
                <a:solidFill>
                  <a:srgbClr val="002060"/>
                </a:solidFill>
                <a:latin typeface="arial"/>
              </a:rPr>
              <a:t> </a:t>
            </a:r>
            <a:r>
              <a:rPr lang="en-US" sz="2000" b="1" dirty="0">
                <a:solidFill>
                  <a:srgbClr val="002060"/>
                </a:solidFill>
                <a:latin typeface="arial"/>
              </a:rPr>
              <a:t>1466/2016 </a:t>
            </a:r>
            <a:r>
              <a:rPr lang="ru-RU" sz="2000" b="1" dirty="0">
                <a:solidFill>
                  <a:srgbClr val="002060"/>
                </a:solidFill>
                <a:latin typeface="arial"/>
              </a:rPr>
              <a:t>об утверждении </a:t>
            </a:r>
            <a:r>
              <a:rPr lang="ru-RU" sz="2000" b="1" dirty="0" smtClean="0">
                <a:solidFill>
                  <a:srgbClr val="002060"/>
                </a:solidFill>
                <a:latin typeface="arial"/>
              </a:rPr>
              <a:t>Санитарного регламента </a:t>
            </a:r>
            <a:r>
              <a:rPr lang="ru-RU" sz="2000" b="1" dirty="0">
                <a:solidFill>
                  <a:srgbClr val="002060"/>
                </a:solidFill>
                <a:latin typeface="arial"/>
              </a:rPr>
              <a:t>для </a:t>
            </a:r>
            <a:r>
              <a:rPr lang="ru-RU" sz="2000" b="1" dirty="0" smtClean="0">
                <a:solidFill>
                  <a:srgbClr val="002060"/>
                </a:solidFill>
                <a:latin typeface="arial"/>
              </a:rPr>
              <a:t>маломасштабных систем </a:t>
            </a:r>
            <a:r>
              <a:rPr lang="ru-RU" sz="2000" b="1" dirty="0">
                <a:solidFill>
                  <a:srgbClr val="002060"/>
                </a:solidFill>
                <a:latin typeface="arial"/>
              </a:rPr>
              <a:t>питьевого водоснабжения </a:t>
            </a:r>
            <a:r>
              <a:rPr lang="ru-RU" sz="2000" b="1" dirty="0" smtClean="0">
                <a:solidFill>
                  <a:srgbClr val="002060"/>
                </a:solidFill>
                <a:latin typeface="arial"/>
              </a:rPr>
              <a:t/>
            </a:r>
            <a:br>
              <a:rPr lang="ru-RU" sz="2000" b="1" dirty="0" smtClean="0">
                <a:solidFill>
                  <a:srgbClr val="002060"/>
                </a:solidFill>
                <a:latin typeface="arial"/>
              </a:rPr>
            </a:br>
            <a:r>
              <a:rPr lang="ru-RU" sz="2000" dirty="0" smtClean="0">
                <a:solidFill>
                  <a:srgbClr val="202124"/>
                </a:solidFill>
                <a:latin typeface="arial"/>
              </a:rPr>
              <a:t>- </a:t>
            </a:r>
            <a:r>
              <a:rPr lang="ru-RU" sz="2000" dirty="0">
                <a:solidFill>
                  <a:srgbClr val="202124"/>
                </a:solidFill>
                <a:latin typeface="arial"/>
              </a:rPr>
              <a:t>Постановление направлено на регулирование обеспечения безопасной питьевой водой населения в небольших населенных пунктах, предотвращение и устранение возможного загрязнения малых систем питьевого водоснабжения. </a:t>
            </a:r>
            <a:r>
              <a:rPr lang="ru-RU" sz="2000" dirty="0" smtClean="0">
                <a:solidFill>
                  <a:srgbClr val="202124"/>
                </a:solidFill>
                <a:latin typeface="arial"/>
              </a:rPr>
              <a:t/>
            </a:r>
            <a:br>
              <a:rPr lang="ru-RU" sz="2000" dirty="0" smtClean="0">
                <a:solidFill>
                  <a:srgbClr val="202124"/>
                </a:solidFill>
                <a:latin typeface="arial"/>
              </a:rPr>
            </a:br>
            <a:r>
              <a:rPr lang="ru-RU" sz="2000" dirty="0" smtClean="0">
                <a:solidFill>
                  <a:srgbClr val="202124"/>
                </a:solidFill>
                <a:latin typeface="arial"/>
              </a:rPr>
              <a:t>- </a:t>
            </a:r>
            <a:r>
              <a:rPr lang="ru-RU" sz="2000" dirty="0">
                <a:solidFill>
                  <a:srgbClr val="202124"/>
                </a:solidFill>
                <a:latin typeface="arial"/>
              </a:rPr>
              <a:t>Регламент применяется к небольшим системам питьевого водоснабжения, в рабочем состоянии или спроектированным, которые обеспечивают менее 200 м3 в среднем в </a:t>
            </a:r>
            <a:r>
              <a:rPr lang="ru-RU" sz="2000" dirty="0" smtClean="0">
                <a:solidFill>
                  <a:srgbClr val="202124"/>
                </a:solidFill>
                <a:latin typeface="arial"/>
              </a:rPr>
              <a:t>сутки </a:t>
            </a:r>
            <a:r>
              <a:rPr lang="ru-RU" sz="2000" dirty="0">
                <a:solidFill>
                  <a:srgbClr val="202124"/>
                </a:solidFill>
                <a:latin typeface="arial"/>
              </a:rPr>
              <a:t>или которые обслуживают сообщества с населением менее 2000 человек и служат для удовлетворения потребностей населения в питьевой и хозяйственно-питьевой воде. </a:t>
            </a:r>
            <a:r>
              <a:rPr lang="ru-RU" sz="2000" dirty="0" smtClean="0">
                <a:solidFill>
                  <a:srgbClr val="202124"/>
                </a:solidFill>
                <a:latin typeface="arial"/>
              </a:rPr>
              <a:t> </a:t>
            </a:r>
            <a:br>
              <a:rPr lang="ru-RU" sz="2000" dirty="0" smtClean="0">
                <a:solidFill>
                  <a:srgbClr val="202124"/>
                </a:solidFill>
                <a:latin typeface="arial"/>
              </a:rPr>
            </a:br>
            <a:r>
              <a:rPr lang="ru-RU" sz="2000" dirty="0" smtClean="0">
                <a:solidFill>
                  <a:srgbClr val="202124"/>
                </a:solidFill>
                <a:latin typeface="arial"/>
              </a:rPr>
              <a:t>- </a:t>
            </a:r>
            <a:r>
              <a:rPr lang="ru-RU" sz="2000" dirty="0">
                <a:solidFill>
                  <a:srgbClr val="202124"/>
                </a:solidFill>
                <a:latin typeface="arial"/>
              </a:rPr>
              <a:t>Регламент не распространяется на </a:t>
            </a:r>
            <a:r>
              <a:rPr lang="ru-RU" sz="2000" dirty="0" smtClean="0">
                <a:solidFill>
                  <a:srgbClr val="202124"/>
                </a:solidFill>
                <a:latin typeface="arial"/>
              </a:rPr>
              <a:t>системы </a:t>
            </a:r>
            <a:r>
              <a:rPr lang="ru-RU" sz="2000" dirty="0">
                <a:solidFill>
                  <a:srgbClr val="202124"/>
                </a:solidFill>
                <a:latin typeface="arial"/>
              </a:rPr>
              <a:t>питьевого водоснабжения производительностью более 200 </a:t>
            </a:r>
            <a:r>
              <a:rPr lang="ru-RU" sz="2000" dirty="0" smtClean="0">
                <a:solidFill>
                  <a:srgbClr val="202124"/>
                </a:solidFill>
                <a:latin typeface="arial"/>
              </a:rPr>
              <a:t>м3/день </a:t>
            </a:r>
            <a:r>
              <a:rPr lang="ru-RU" sz="2000" dirty="0">
                <a:solidFill>
                  <a:srgbClr val="202124"/>
                </a:solidFill>
                <a:latin typeface="arial"/>
              </a:rPr>
              <a:t>или обслуживающие более 2000 человек, которые подпадают под действие Закона 182/2019 о качестве питьевой воды.</a:t>
            </a:r>
            <a:br>
              <a:rPr lang="ru-RU" sz="2000" dirty="0">
                <a:solidFill>
                  <a:srgbClr val="202124"/>
                </a:solidFill>
                <a:latin typeface="arial"/>
              </a:rPr>
            </a:br>
            <a:endParaRPr lang="en-US" sz="2000"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b="1" dirty="0">
                <a:solidFill>
                  <a:srgbClr val="002060"/>
                </a:solidFill>
                <a:latin typeface="arial"/>
              </a:rPr>
              <a:t>Основные </a:t>
            </a:r>
            <a:r>
              <a:rPr lang="ru-RU" b="1" dirty="0" smtClean="0">
                <a:solidFill>
                  <a:srgbClr val="002060"/>
                </a:solidFill>
                <a:latin typeface="arial"/>
              </a:rPr>
              <a:t>определения Санитарного регламента по маломасштабных </a:t>
            </a:r>
            <a:r>
              <a:rPr lang="ru-RU" b="1" dirty="0">
                <a:solidFill>
                  <a:srgbClr val="002060"/>
                </a:solidFill>
                <a:latin typeface="arial"/>
              </a:rPr>
              <a:t>системах питьевого водоснабжения </a:t>
            </a:r>
            <a:r>
              <a:rPr lang="ru-RU" b="1" dirty="0" smtClean="0">
                <a:solidFill>
                  <a:srgbClr val="002060"/>
                </a:solidFill>
                <a:latin typeface="arial"/>
              </a:rPr>
              <a:t/>
            </a:r>
            <a:br>
              <a:rPr lang="ru-RU" b="1" dirty="0" smtClean="0">
                <a:solidFill>
                  <a:srgbClr val="002060"/>
                </a:solidFill>
                <a:latin typeface="arial"/>
              </a:rPr>
            </a:br>
            <a:r>
              <a:rPr lang="ru-RU" b="1" dirty="0" smtClean="0">
                <a:solidFill>
                  <a:srgbClr val="002060"/>
                </a:solidFill>
                <a:latin typeface="arial"/>
              </a:rPr>
              <a:t/>
            </a:r>
            <a:br>
              <a:rPr lang="ru-RU" b="1" dirty="0" smtClean="0">
                <a:solidFill>
                  <a:srgbClr val="002060"/>
                </a:solidFill>
                <a:latin typeface="arial"/>
              </a:rPr>
            </a:br>
            <a:r>
              <a:rPr lang="ru-RU" sz="2200" dirty="0" smtClean="0">
                <a:solidFill>
                  <a:srgbClr val="202124"/>
                </a:solidFill>
                <a:latin typeface="arial"/>
              </a:rPr>
              <a:t>Маломасштабные </a:t>
            </a:r>
            <a:r>
              <a:rPr lang="ru-RU" sz="2200" dirty="0">
                <a:solidFill>
                  <a:srgbClr val="202124"/>
                </a:solidFill>
                <a:latin typeface="arial"/>
              </a:rPr>
              <a:t>системы питьевого водоснабжения - системы питьевого водоснабжения в сельской местности с населением менее 2000 человек или с производительностью менее 200 м3 / сутки, системы </a:t>
            </a:r>
            <a:r>
              <a:rPr lang="ru-RU" sz="2200" dirty="0" smtClean="0">
                <a:solidFill>
                  <a:srgbClr val="202124"/>
                </a:solidFill>
                <a:latin typeface="arial"/>
              </a:rPr>
              <a:t>водоводов </a:t>
            </a:r>
            <a:r>
              <a:rPr lang="ru-RU" sz="2200" dirty="0">
                <a:solidFill>
                  <a:srgbClr val="202124"/>
                </a:solidFill>
                <a:latin typeface="arial"/>
              </a:rPr>
              <a:t>с сезонной активностью (детские лагеря, трудовые лагеря), водозаборными сооружениями - </a:t>
            </a:r>
            <a:r>
              <a:rPr lang="ru-RU" sz="2200" dirty="0" smtClean="0">
                <a:solidFill>
                  <a:srgbClr val="202124"/>
                </a:solidFill>
                <a:latin typeface="arial"/>
              </a:rPr>
              <a:t>трубчатыми колодцами, артезианскими скважинами </a:t>
            </a:r>
            <a:r>
              <a:rPr lang="ru-RU" sz="2200" dirty="0">
                <a:solidFill>
                  <a:srgbClr val="202124"/>
                </a:solidFill>
                <a:latin typeface="arial"/>
              </a:rPr>
              <a:t>с водораспределительной сетью или без нее, которая по мощности или количеству потребителей удовлетворяет требованиям пункта 3;</a:t>
            </a:r>
            <a:br>
              <a:rPr lang="ru-RU" sz="2200" dirty="0">
                <a:solidFill>
                  <a:srgbClr val="202124"/>
                </a:solidFill>
                <a:latin typeface="arial"/>
              </a:rPr>
            </a:br>
            <a:endParaRPr lang="en-US" sz="2200" b="0" i="0" dirty="0">
              <a:solidFill>
                <a:srgbClr val="202124"/>
              </a:solidFill>
              <a:effectLst/>
              <a:latin typeface="aria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216926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smtClean="0"/>
              <a:pPr/>
              <a:t>07/10/2021</a:t>
            </a:fld>
            <a:endParaRPr lang="en-GB" dirty="0"/>
          </a:p>
        </p:txBody>
      </p:sp>
      <p:sp>
        <p:nvSpPr>
          <p:cNvPr id="7" name="Titel 15"/>
          <p:cNvSpPr>
            <a:spLocks noGrp="1"/>
          </p:cNvSpPr>
          <p:nvPr>
            <p:ph type="title"/>
          </p:nvPr>
        </p:nvSpPr>
        <p:spPr>
          <a:xfrm>
            <a:off x="121445" y="1532623"/>
            <a:ext cx="8839199" cy="4416167"/>
          </a:xfrm>
        </p:spPr>
        <p:txBody>
          <a:bodyPr/>
          <a:lstStyle/>
          <a:p>
            <a:pPr marL="457200" lvl="0" indent="-457200">
              <a:spcBef>
                <a:spcPts val="400"/>
              </a:spcBef>
            </a:pPr>
            <a:r>
              <a:rPr lang="ru-RU" sz="2000" b="1" dirty="0">
                <a:solidFill>
                  <a:srgbClr val="002060"/>
                </a:solidFill>
              </a:rPr>
              <a:t>Требования к качеству питьевой воды для </a:t>
            </a:r>
            <a:r>
              <a:rPr lang="ru-RU" sz="2000" b="1" dirty="0" smtClean="0">
                <a:solidFill>
                  <a:srgbClr val="002060"/>
                </a:solidFill>
              </a:rPr>
              <a:t>маломасштабных </a:t>
            </a:r>
            <a:r>
              <a:rPr lang="ru-RU" sz="2000" b="1" dirty="0">
                <a:solidFill>
                  <a:srgbClr val="002060"/>
                </a:solidFill>
              </a:rPr>
              <a:t>систем питьевого водоснабжения </a:t>
            </a:r>
            <a:r>
              <a:rPr lang="ru-RU" sz="2000" b="1" dirty="0" smtClean="0">
                <a:solidFill>
                  <a:srgbClr val="002060"/>
                </a:solidFill>
              </a:rPr>
              <a:t/>
            </a:r>
            <a:br>
              <a:rPr lang="ru-RU" sz="2000" b="1" dirty="0" smtClean="0">
                <a:solidFill>
                  <a:srgbClr val="002060"/>
                </a:solidFill>
              </a:rPr>
            </a:br>
            <a:r>
              <a:rPr lang="ru-RU" sz="2000" dirty="0" smtClean="0">
                <a:solidFill>
                  <a:srgbClr val="002060"/>
                </a:solidFill>
              </a:rPr>
              <a:t>Вода </a:t>
            </a:r>
            <a:r>
              <a:rPr lang="ru-RU" sz="2000" dirty="0">
                <a:solidFill>
                  <a:srgbClr val="002060"/>
                </a:solidFill>
              </a:rPr>
              <a:t>должна соответствовать положениям Закона 182/2019, за исключением</a:t>
            </a: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b="0" dirty="0" smtClean="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b="0" dirty="0" smtClean="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lang="ro-RO" altLang="ro-RO" sz="800" b="0" dirty="0" smtClean="0">
              <a:solidFill>
                <a:srgbClr val="000000"/>
              </a:solidFill>
            </a:endParaRPr>
          </a:p>
          <a:p>
            <a:pPr algn="ctr"/>
            <a:r>
              <a:rPr lang="ro-RO" altLang="ro-RO" sz="900" b="0" dirty="0" smtClean="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lang="ro-RO" altLang="ro-RO" sz="1800" b="0" dirty="0" smtClean="0">
              <a:solidFill>
                <a:srgbClr val="00000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5840222"/>
              </p:ext>
            </p:extLst>
          </p:nvPr>
        </p:nvGraphicFramePr>
        <p:xfrm>
          <a:off x="470044" y="2785508"/>
          <a:ext cx="7664020" cy="3470448"/>
        </p:xfrm>
        <a:graphic>
          <a:graphicData uri="http://schemas.openxmlformats.org/drawingml/2006/table">
            <a:tbl>
              <a:tblPr firstRow="1" bandRow="1">
                <a:tableStyleId>{5C22544A-7EE6-4342-B048-85BDC9FD1C3A}</a:tableStyleId>
              </a:tblPr>
              <a:tblGrid>
                <a:gridCol w="3832010"/>
                <a:gridCol w="3832010"/>
              </a:tblGrid>
              <a:tr h="558928">
                <a:tc>
                  <a:txBody>
                    <a:bodyPr/>
                    <a:lstStyle/>
                    <a:p>
                      <a:r>
                        <a:rPr lang="ro-RO" altLang="en-US" b="1" kern="1200" dirty="0" smtClean="0">
                          <a:solidFill>
                            <a:schemeClr val="bg1"/>
                          </a:solidFill>
                          <a:latin typeface="Lucida Sans Unicode"/>
                          <a:ea typeface="+mn-ea"/>
                          <a:cs typeface="+mn-cs"/>
                        </a:rPr>
                        <a:t>Parametri stabiliţi</a:t>
                      </a:r>
                      <a:endParaRPr lang="en-US" dirty="0">
                        <a:solidFill>
                          <a:schemeClr val="bg1"/>
                        </a:solidFill>
                      </a:endParaRPr>
                    </a:p>
                  </a:txBody>
                  <a:tcPr/>
                </a:tc>
                <a:tc>
                  <a:txBody>
                    <a:bodyPr/>
                    <a:lstStyle/>
                    <a:p>
                      <a:r>
                        <a:rPr lang="ro-RO" altLang="en-US" b="1" kern="1200" dirty="0" smtClean="0">
                          <a:solidFill>
                            <a:schemeClr val="bg1"/>
                          </a:solidFill>
                          <a:latin typeface="Lucida Sans Unicode"/>
                          <a:ea typeface="+mn-ea"/>
                          <a:cs typeface="+mn-cs"/>
                        </a:rPr>
                        <a:t>Valori admise </a:t>
                      </a:r>
                      <a:endParaRPr lang="en-US" dirty="0">
                        <a:solidFill>
                          <a:schemeClr val="bg1"/>
                        </a:solidFill>
                      </a:endParaRPr>
                    </a:p>
                  </a:txBody>
                  <a:tcPr/>
                </a:tc>
              </a:tr>
              <a:tr h="369855">
                <a:tc>
                  <a:txBody>
                    <a:bodyPr/>
                    <a:lstStyle/>
                    <a:p>
                      <a:r>
                        <a:rPr lang="ro-RO" altLang="en-US" sz="2000" b="1" kern="1200" dirty="0" smtClean="0">
                          <a:solidFill>
                            <a:prstClr val="black"/>
                          </a:solidFill>
                          <a:latin typeface="+mj-lt"/>
                          <a:ea typeface="+mn-ea"/>
                          <a:cs typeface="+mn-cs"/>
                        </a:rPr>
                        <a:t>Amoniu  </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2 mg/l</a:t>
                      </a:r>
                      <a:endParaRPr lang="en-US" sz="2000" dirty="0">
                        <a:latin typeface="+mj-lt"/>
                      </a:endParaRPr>
                    </a:p>
                  </a:txBody>
                  <a:tcPr/>
                </a:tc>
              </a:tr>
              <a:tr h="383502">
                <a:tc>
                  <a:txBody>
                    <a:bodyPr/>
                    <a:lstStyle/>
                    <a:p>
                      <a:r>
                        <a:rPr lang="ro-RO" altLang="en-US" sz="2000" b="1" kern="1200" dirty="0" smtClean="0">
                          <a:solidFill>
                            <a:prstClr val="black"/>
                          </a:solidFill>
                          <a:latin typeface="+mj-lt"/>
                          <a:ea typeface="+mn-ea"/>
                          <a:cs typeface="+mn-cs"/>
                        </a:rPr>
                        <a:t>Turbiditate </a:t>
                      </a:r>
                      <a:endParaRPr lang="en-US" sz="2000" dirty="0">
                        <a:latin typeface="+mj-lt"/>
                      </a:endParaRPr>
                    </a:p>
                  </a:txBody>
                  <a:tcPr/>
                </a:tc>
                <a:tc>
                  <a:txBody>
                    <a:bodyPr/>
                    <a:lstStyle/>
                    <a:p>
                      <a:r>
                        <a:rPr lang="ro-RO" altLang="en-US" sz="2000" b="1" kern="1200" dirty="0" smtClean="0">
                          <a:solidFill>
                            <a:prstClr val="black"/>
                          </a:solidFill>
                          <a:latin typeface="+mj-lt"/>
                          <a:ea typeface="+mn-ea"/>
                          <a:cs typeface="+mn-cs"/>
                        </a:rPr>
                        <a:t>2 mg/l</a:t>
                      </a:r>
                      <a:endParaRPr lang="en-US" sz="2000" dirty="0">
                        <a:latin typeface="+mj-lt"/>
                      </a:endParaRPr>
                    </a:p>
                  </a:txBody>
                  <a:tcPr/>
                </a:tc>
              </a:tr>
              <a:tr h="413528">
                <a:tc>
                  <a:txBody>
                    <a:bodyPr/>
                    <a:lstStyle/>
                    <a:p>
                      <a:r>
                        <a:rPr kumimoji="0" lang="ro-RO" altLang="en-US" sz="2200" b="1" i="0" u="none" strike="noStrike" kern="1200" cap="none" spc="0" normalizeH="0" baseline="0" noProof="0" dirty="0" smtClean="0">
                          <a:ln>
                            <a:noFill/>
                          </a:ln>
                          <a:solidFill>
                            <a:prstClr val="black"/>
                          </a:solidFill>
                          <a:effectLst/>
                          <a:uLnTx/>
                          <a:uFillTx/>
                          <a:latin typeface="Lucida Sans Unicode"/>
                          <a:ea typeface="+mn-ea"/>
                          <a:cs typeface="+mn-cs"/>
                        </a:rPr>
                        <a:t>Cloruri  </a:t>
                      </a:r>
                      <a:endParaRPr lang="en-US" sz="2000" b="1" u="none"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o-RO" altLang="en-US" sz="2000" b="1" i="0" u="none" strike="noStrike" kern="1200" cap="none" spc="0" normalizeH="0" baseline="0" noProof="0" dirty="0" smtClean="0">
                          <a:ln>
                            <a:noFill/>
                          </a:ln>
                          <a:solidFill>
                            <a:prstClr val="black"/>
                          </a:solidFill>
                          <a:effectLst/>
                          <a:uLnTx/>
                          <a:uFillTx/>
                          <a:latin typeface="Lucida Sans Unicode"/>
                          <a:ea typeface="+mn-ea"/>
                          <a:cs typeface="+mn-cs"/>
                        </a:rPr>
                        <a:t>350 mg/l</a:t>
                      </a:r>
                      <a:endParaRPr lang="en-US" sz="2000" b="1" dirty="0">
                        <a:latin typeface="+mj-lt"/>
                      </a:endParaRPr>
                    </a:p>
                  </a:txBody>
                  <a:tcPr/>
                </a:tc>
              </a:tr>
              <a:tr h="423080">
                <a:tc>
                  <a:txBody>
                    <a:bodyPr/>
                    <a:lstStyle/>
                    <a:p>
                      <a:r>
                        <a:rPr lang="ro-RO" sz="2000" b="1" dirty="0" smtClean="0">
                          <a:latin typeface="+mj-lt"/>
                        </a:rPr>
                        <a:t>Fier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j-lt"/>
                          <a:ea typeface="+mn-ea"/>
                          <a:cs typeface="+mn-cs"/>
                        </a:rPr>
                        <a:t>1 mg/l</a:t>
                      </a:r>
                      <a:endParaRPr lang="en-US" sz="2000" dirty="0">
                        <a:latin typeface="+mj-lt"/>
                      </a:endParaRPr>
                    </a:p>
                  </a:txBody>
                  <a:tcPr/>
                </a:tc>
              </a:tr>
              <a:tr h="423080">
                <a:tc>
                  <a:txBody>
                    <a:bodyPr/>
                    <a:lstStyle/>
                    <a:p>
                      <a:r>
                        <a:rPr lang="ro-RO" sz="2000" b="1" dirty="0" smtClean="0">
                          <a:latin typeface="+mj-lt"/>
                        </a:rPr>
                        <a:t>Mangan  </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0,5 mg/l </a:t>
                      </a:r>
                      <a:endParaRPr lang="en-US" sz="2000" b="1" dirty="0">
                        <a:latin typeface="+mj-lt"/>
                      </a:endParaRPr>
                    </a:p>
                  </a:txBody>
                  <a:tcPr/>
                </a:tc>
              </a:tr>
              <a:tr h="423080">
                <a:tc>
                  <a:txBody>
                    <a:bodyPr/>
                    <a:lstStyle/>
                    <a:p>
                      <a:r>
                        <a:rPr lang="ro-RO" sz="2000" b="1" dirty="0" smtClean="0">
                          <a:latin typeface="+mj-lt"/>
                        </a:rPr>
                        <a:t>Sulfați</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b="1" dirty="0" smtClean="0">
                          <a:latin typeface="+mj-lt"/>
                        </a:rPr>
                        <a:t>500 mg/l</a:t>
                      </a:r>
                      <a:endParaRPr lang="en-US" sz="2000" b="1" dirty="0">
                        <a:latin typeface="+mj-lt"/>
                      </a:endParaRPr>
                    </a:p>
                  </a:txBody>
                  <a:tcPr/>
                </a:tc>
              </a:tr>
              <a:tr h="423080">
                <a:tc>
                  <a:txBody>
                    <a:bodyPr/>
                    <a:lstStyle/>
                    <a:p>
                      <a:r>
                        <a:rPr lang="ro-RO" b="1" dirty="0" smtClean="0"/>
                        <a:t>Nitriți</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srgbClr val="000000"/>
                          </a:solidFill>
                          <a:effectLst/>
                          <a:uLnTx/>
                          <a:uFillTx/>
                          <a:latin typeface="+mn-lt"/>
                          <a:ea typeface="+mn-ea"/>
                          <a:cs typeface="+mn-cs"/>
                        </a:rPr>
                        <a:t>2 mg/l</a:t>
                      </a:r>
                      <a:endParaRPr lang="en-US" b="1" dirty="0"/>
                    </a:p>
                  </a:txBody>
                  <a:tcPr/>
                </a:tc>
              </a:tr>
            </a:tbl>
          </a:graphicData>
        </a:graphic>
      </p:graphicFrame>
    </p:spTree>
    <p:extLst>
      <p:ext uri="{BB962C8B-B14F-4D97-AF65-F5344CB8AC3E}">
        <p14:creationId xmlns:p14="http://schemas.microsoft.com/office/powerpoint/2010/main" val="266590379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5939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6168CF9D-F64E-43DB-A61C-FA00DEAC8538}"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0427" name="TextBox 10"/>
          <p:cNvSpPr txBox="1">
            <a:spLocks noChangeArrowheads="1"/>
          </p:cNvSpPr>
          <p:nvPr/>
        </p:nvSpPr>
        <p:spPr bwMode="auto">
          <a:xfrm>
            <a:off x="400050" y="1412875"/>
            <a:ext cx="8501063" cy="5262563"/>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ПП №. 1466 от 30.12.2016 </a:t>
            </a:r>
            <a:r>
              <a:rPr lang="vi-VN" sz="2400" dirty="0">
                <a:cs typeface="Arial" charset="0"/>
              </a:rPr>
              <a:t/>
            </a:r>
            <a:br>
              <a:rPr lang="vi-VN" sz="2400" dirty="0">
                <a:cs typeface="Arial" charset="0"/>
              </a:rPr>
            </a:br>
            <a:r>
              <a:rPr lang="vi-VN" sz="2400" b="0" dirty="0">
                <a:cs typeface="Arial" charset="0"/>
              </a:rPr>
              <a:t>   </a:t>
            </a:r>
            <a:r>
              <a:rPr lang="ru-RU" sz="2400" dirty="0">
                <a:solidFill>
                  <a:srgbClr val="000000"/>
                </a:solidFill>
                <a:latin typeface="Times New Roman" pitchFamily="18" charset="0"/>
                <a:cs typeface="Times New Roman" pitchFamily="18" charset="0"/>
              </a:rPr>
              <a:t>19. Для маломасштабных систем водоснабжения расчет потребления воды населением основывается на следующих критериях: </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население, проживающее в неканализованных зданиях - максимум 30-50 литров на человека в день;</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население, живущее в домах с централизованными системами канализации без горячей воды - максимум 50-60 литров на человека в день; </a:t>
            </a:r>
          </a:p>
          <a:p>
            <a:pPr marL="457200" indent="-457200" eaLnBrk="1" hangingPunct="1">
              <a:buFontTx/>
              <a:buAutoNum type="arabicParenR"/>
              <a:defRPr/>
            </a:pPr>
            <a:r>
              <a:rPr lang="ru-RU" sz="2400" dirty="0">
                <a:solidFill>
                  <a:srgbClr val="000000"/>
                </a:solidFill>
                <a:latin typeface="Times New Roman" pitchFamily="18" charset="0"/>
                <a:cs typeface="Times New Roman" pitchFamily="18" charset="0"/>
              </a:rPr>
              <a:t>население, проживающее в домах с централизованной системой канализации и горячим водоснабжением (индивидуальные обогреватели или централизованная горячая вода) - не более 90-100 литров на человека в день.</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065218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041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6FE8579D-D449-4B85-8679-73AAAEDC2A6C}"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1451" name="TextBox 10"/>
          <p:cNvSpPr txBox="1">
            <a:spLocks noChangeArrowheads="1"/>
          </p:cNvSpPr>
          <p:nvPr/>
        </p:nvSpPr>
        <p:spPr bwMode="auto">
          <a:xfrm>
            <a:off x="787400" y="1598613"/>
            <a:ext cx="7856538" cy="4524375"/>
          </a:xfrm>
          <a:prstGeom prst="rect">
            <a:avLst/>
          </a:prstGeom>
          <a:noFill/>
          <a:ln w="9525">
            <a:noFill/>
            <a:miter lim="800000"/>
            <a:headEnd/>
            <a:tailEnd/>
          </a:ln>
        </p:spPr>
        <p:txBody>
          <a:bodyPr>
            <a:spAutoFit/>
          </a:bodyPr>
          <a:lstStyle/>
          <a:p>
            <a:pPr eaLnBrk="1" hangingPunct="1">
              <a:defRPr/>
            </a:pPr>
            <a:r>
              <a:rPr lang="ru-RU" sz="2400" dirty="0">
                <a:solidFill>
                  <a:srgbClr val="C00000"/>
                </a:solidFill>
                <a:latin typeface="Times New Roman" pitchFamily="18" charset="0"/>
                <a:cs typeface="Times New Roman" pitchFamily="18" charset="0"/>
              </a:rPr>
              <a:t>ПП №. 1466 от 30.12.2016 </a:t>
            </a:r>
          </a:p>
          <a:p>
            <a:pPr eaLnBrk="1" hangingPunct="1">
              <a:defRPr/>
            </a:pPr>
            <a:r>
              <a:rPr lang="vi-VN" sz="2400" dirty="0">
                <a:cs typeface="Arial" charset="0"/>
              </a:rPr>
              <a:t/>
            </a:r>
            <a:br>
              <a:rPr lang="vi-VN" sz="2400" dirty="0">
                <a:cs typeface="Arial" charset="0"/>
              </a:rPr>
            </a:br>
            <a:r>
              <a:rPr lang="vi-VN" sz="2400" b="0" dirty="0">
                <a:cs typeface="Arial" charset="0"/>
              </a:rPr>
              <a:t>   </a:t>
            </a:r>
            <a:r>
              <a:rPr lang="ru-RU" sz="2400" dirty="0">
                <a:cs typeface="Arial" charset="0"/>
              </a:rPr>
              <a:t> </a:t>
            </a:r>
            <a:r>
              <a:rPr lang="ru-RU" sz="2400" dirty="0">
                <a:solidFill>
                  <a:srgbClr val="C00000"/>
                </a:solidFill>
                <a:cs typeface="Arial" charset="0"/>
              </a:rPr>
              <a:t>V</a:t>
            </a:r>
            <a:r>
              <a:rPr lang="ru-RU" sz="2400" dirty="0">
                <a:solidFill>
                  <a:srgbClr val="C00000"/>
                </a:solidFill>
                <a:latin typeface="Arial"/>
                <a:cs typeface="Arial" charset="0"/>
              </a:rPr>
              <a:t>. Дезинфекция воды </a:t>
            </a:r>
          </a:p>
          <a:p>
            <a:pPr eaLnBrk="1" hangingPunct="1">
              <a:defRPr/>
            </a:pPr>
            <a:r>
              <a:rPr lang="ru-RU" sz="2400" dirty="0">
                <a:solidFill>
                  <a:srgbClr val="000000"/>
                </a:solidFill>
                <a:latin typeface="Arial"/>
                <a:cs typeface="Arial" charset="0"/>
              </a:rPr>
              <a:t>44. Дезинфекция воды в </a:t>
            </a:r>
            <a:r>
              <a:rPr lang="ru-RU" sz="2400" dirty="0">
                <a:solidFill>
                  <a:srgbClr val="000000"/>
                </a:solidFill>
                <a:latin typeface="Arial"/>
                <a:cs typeface="Times New Roman" pitchFamily="18" charset="0"/>
              </a:rPr>
              <a:t>маломасштабных систем водоснабжения </a:t>
            </a:r>
            <a:r>
              <a:rPr lang="ru-RU" sz="2400" dirty="0">
                <a:solidFill>
                  <a:srgbClr val="000000"/>
                </a:solidFill>
                <a:latin typeface="Arial"/>
                <a:cs typeface="Arial" charset="0"/>
              </a:rPr>
              <a:t>должна проводиться на постоянной основе, за исключением подземных источников, и осуществляется только дезинфектантами</a:t>
            </a:r>
            <a:r>
              <a:rPr lang="ru-RU" sz="2400" dirty="0">
                <a:solidFill>
                  <a:srgbClr val="000000"/>
                </a:solidFill>
                <a:latin typeface="Arial"/>
                <a:cs typeface="Arial" charset="0"/>
              </a:rPr>
              <a:t>, зарегистрированными </a:t>
            </a:r>
            <a:r>
              <a:rPr lang="ru-RU" sz="2400" dirty="0" smtClean="0">
                <a:solidFill>
                  <a:srgbClr val="000000"/>
                </a:solidFill>
                <a:latin typeface="Arial"/>
                <a:cs typeface="Arial" charset="0"/>
              </a:rPr>
              <a:t>МЗ. </a:t>
            </a:r>
            <a:r>
              <a:rPr lang="ru-RU" sz="2400" dirty="0">
                <a:solidFill>
                  <a:srgbClr val="000000"/>
                </a:solidFill>
                <a:latin typeface="Arial"/>
                <a:cs typeface="Arial" charset="0"/>
              </a:rPr>
              <a:t>Для обеззараживания воды обычно использует хлор (гипохлорит натрия, диоксид хлора) в виде рабочих растворов, гранул, порошков или таблеток.</a:t>
            </a:r>
            <a:endParaRPr lang="en-US" sz="2000" dirty="0">
              <a:solidFill>
                <a:srgbClr val="000000"/>
              </a:solidFill>
              <a:latin typeface="Arial"/>
              <a:cs typeface="Times New Roman" pitchFamily="18" charset="0"/>
            </a:endParaRPr>
          </a:p>
        </p:txBody>
      </p:sp>
    </p:spTree>
    <p:extLst>
      <p:ext uri="{BB962C8B-B14F-4D97-AF65-F5344CB8AC3E}">
        <p14:creationId xmlns:p14="http://schemas.microsoft.com/office/powerpoint/2010/main" val="32369848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144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DDE6C100-A1F1-461C-9B06-B1A6B317B44B}"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1451" name="TextBox 10"/>
          <p:cNvSpPr txBox="1">
            <a:spLocks noChangeArrowheads="1"/>
          </p:cNvSpPr>
          <p:nvPr/>
        </p:nvSpPr>
        <p:spPr bwMode="auto">
          <a:xfrm>
            <a:off x="371475" y="1225550"/>
            <a:ext cx="82867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dirty="0" smtClean="0">
                <a:solidFill>
                  <a:srgbClr val="C00000"/>
                </a:solidFill>
                <a:latin typeface="Times New Roman" pitchFamily="18" charset="0"/>
                <a:cs typeface="Times New Roman" pitchFamily="18" charset="0"/>
              </a:rPr>
              <a:t>ПП №. 1466 от 30.12.2016 </a:t>
            </a:r>
          </a:p>
          <a:p>
            <a:pPr eaLnBrk="1" hangingPunct="1"/>
            <a:r>
              <a:rPr lang="vi-VN" altLang="en-US" sz="2400" b="0" dirty="0" smtClean="0"/>
              <a:t>   </a:t>
            </a:r>
            <a:r>
              <a:rPr lang="ru-RU" altLang="en-US" sz="2400" dirty="0" smtClean="0"/>
              <a:t> </a:t>
            </a:r>
            <a:r>
              <a:rPr lang="ru-RU" altLang="en-US" sz="2400" dirty="0" smtClean="0">
                <a:solidFill>
                  <a:srgbClr val="C00000"/>
                </a:solidFill>
                <a:latin typeface="Times New Roman" pitchFamily="18" charset="0"/>
                <a:cs typeface="Times New Roman" pitchFamily="18" charset="0"/>
              </a:rPr>
              <a:t>V. Дезинфекция воды </a:t>
            </a:r>
          </a:p>
          <a:p>
            <a:pPr eaLnBrk="1" hangingPunct="1"/>
            <a:r>
              <a:rPr lang="ru-RU" altLang="en-US" sz="2400" dirty="0" smtClean="0">
                <a:solidFill>
                  <a:srgbClr val="000000"/>
                </a:solidFill>
                <a:latin typeface="Times New Roman" pitchFamily="18" charset="0"/>
                <a:cs typeface="Times New Roman" pitchFamily="18" charset="0"/>
              </a:rPr>
              <a:t>45. Дозировка </a:t>
            </a:r>
            <a:r>
              <a:rPr lang="ru-RU" altLang="en-US" sz="2400" dirty="0" err="1" smtClean="0">
                <a:solidFill>
                  <a:srgbClr val="000000"/>
                </a:solidFill>
                <a:latin typeface="Times New Roman" pitchFamily="18" charset="0"/>
                <a:cs typeface="Times New Roman" pitchFamily="18" charset="0"/>
              </a:rPr>
              <a:t>дезинфектанта</a:t>
            </a:r>
            <a:r>
              <a:rPr lang="ru-RU" altLang="en-US" sz="2400" dirty="0" smtClean="0">
                <a:solidFill>
                  <a:srgbClr val="000000"/>
                </a:solidFill>
                <a:latin typeface="Times New Roman" pitchFamily="18" charset="0"/>
                <a:cs typeface="Times New Roman" pitchFamily="18" charset="0"/>
              </a:rPr>
              <a:t> осуществляется автоматически с помощью дозирующих устройств для обеспечения свободного остаточного содержания хлора на выходе станции хлорирования 0,3-0,5 мг / л (за исключением диоксида хлора, где концентрация свободного остаточного хлора - 0,03-0,05 мг / л), чтобы обеспечить защиту здоровья потребителей. </a:t>
            </a:r>
          </a:p>
          <a:p>
            <a:pPr eaLnBrk="1" hangingPunct="1"/>
            <a:r>
              <a:rPr lang="ru-RU" altLang="en-US" sz="2400" dirty="0" smtClean="0">
                <a:solidFill>
                  <a:srgbClr val="000000"/>
                </a:solidFill>
                <a:latin typeface="Times New Roman" pitchFamily="18" charset="0"/>
                <a:cs typeface="Times New Roman" pitchFamily="18" charset="0"/>
              </a:rPr>
              <a:t>На станции хлорирования должен быть обеспечен запас </a:t>
            </a:r>
            <a:r>
              <a:rPr lang="ru-RU" altLang="en-US" sz="2400" dirty="0" err="1" smtClean="0">
                <a:solidFill>
                  <a:srgbClr val="000000"/>
                </a:solidFill>
                <a:latin typeface="Times New Roman" pitchFamily="18" charset="0"/>
                <a:cs typeface="Times New Roman" pitchFamily="18" charset="0"/>
              </a:rPr>
              <a:t>дез.средства</a:t>
            </a:r>
            <a:r>
              <a:rPr lang="ru-RU" altLang="en-US" sz="2400" dirty="0" smtClean="0">
                <a:solidFill>
                  <a:srgbClr val="000000"/>
                </a:solidFill>
                <a:latin typeface="Times New Roman" pitchFamily="18" charset="0"/>
                <a:cs typeface="Times New Roman" pitchFamily="18" charset="0"/>
              </a:rPr>
              <a:t> для 10 дней работы. </a:t>
            </a:r>
          </a:p>
          <a:p>
            <a:pPr eaLnBrk="1" hangingPunct="1"/>
            <a:r>
              <a:rPr lang="ru-RU" altLang="en-US" sz="2400" dirty="0" smtClean="0">
                <a:solidFill>
                  <a:srgbClr val="000000"/>
                </a:solidFill>
                <a:latin typeface="Times New Roman" pitchFamily="18" charset="0"/>
                <a:cs typeface="Times New Roman" pitchFamily="18" charset="0"/>
              </a:rPr>
              <a:t>С разрешения </a:t>
            </a:r>
            <a:r>
              <a:rPr lang="ru-RU" altLang="en-US" sz="2400" dirty="0" smtClean="0">
                <a:solidFill>
                  <a:srgbClr val="000000"/>
                </a:solidFill>
                <a:latin typeface="Times New Roman" pitchFamily="18" charset="0"/>
                <a:cs typeface="Times New Roman" pitchFamily="18" charset="0"/>
              </a:rPr>
              <a:t>НАОЗ </a:t>
            </a:r>
            <a:r>
              <a:rPr lang="ru-RU" altLang="en-US" sz="2400" dirty="0" smtClean="0">
                <a:solidFill>
                  <a:srgbClr val="000000"/>
                </a:solidFill>
                <a:latin typeface="Times New Roman" pitchFamily="18" charset="0"/>
                <a:cs typeface="Times New Roman" pitchFamily="18" charset="0"/>
              </a:rPr>
              <a:t>можно использовать местные установки для производства гипохлорита натрия.</a:t>
            </a:r>
            <a:r>
              <a:rPr lang="vi-VN" altLang="en-US" sz="2400" b="0" dirty="0" smtClean="0">
                <a:latin typeface="Times New Roman" pitchFamily="18" charset="0"/>
                <a:cs typeface="Times New Roman" pitchFamily="18" charset="0"/>
              </a:rPr>
              <a:t/>
            </a:r>
            <a:br>
              <a:rPr lang="vi-VN" altLang="en-US" sz="2400" b="0" dirty="0" smtClean="0">
                <a:latin typeface="Times New Roman" pitchFamily="18" charset="0"/>
                <a:cs typeface="Times New Roman" pitchFamily="18" charset="0"/>
              </a:rPr>
            </a:br>
            <a:r>
              <a:rPr lang="vi-VN" altLang="en-US" sz="2400" b="0" dirty="0" smtClean="0">
                <a:latin typeface="Times New Roman" pitchFamily="18" charset="0"/>
                <a:cs typeface="Times New Roman" pitchFamily="18" charset="0"/>
              </a:rPr>
              <a:t>   </a:t>
            </a:r>
            <a:r>
              <a:rPr lang="vi-VN" altLang="en-US" sz="2400" dirty="0" smtClean="0">
                <a:latin typeface="Times New Roman" pitchFamily="18" charset="0"/>
                <a:cs typeface="Times New Roman" pitchFamily="18" charset="0"/>
              </a:rPr>
              <a:t> </a:t>
            </a:r>
            <a:r>
              <a:rPr lang="vi-VN" altLang="en-US" sz="2400" b="0" dirty="0" smtClean="0">
                <a:latin typeface="Times New Roman" pitchFamily="18" charset="0"/>
                <a:cs typeface="Times New Roman" pitchFamily="18" charset="0"/>
              </a:rPr>
              <a:t>   </a:t>
            </a:r>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347319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246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BAFC6A06-5842-42D8-B1EE-B1CF491D432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2475" name="TextBox 10"/>
          <p:cNvSpPr txBox="1">
            <a:spLocks noChangeArrowheads="1"/>
          </p:cNvSpPr>
          <p:nvPr/>
        </p:nvSpPr>
        <p:spPr bwMode="auto">
          <a:xfrm>
            <a:off x="457200" y="1427163"/>
            <a:ext cx="83724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latin typeface="Times New Roman" pitchFamily="18" charset="0"/>
                <a:cs typeface="Times New Roman" pitchFamily="18" charset="0"/>
              </a:rPr>
              <a:t>ПП №. 1466 от 30.12.2016 </a:t>
            </a:r>
          </a:p>
          <a:p>
            <a:pPr eaLnBrk="1" hangingPunct="1"/>
            <a:r>
              <a:rPr lang="vi-VN" altLang="en-US" sz="2400" smtClean="0"/>
              <a:t>     </a:t>
            </a:r>
            <a:r>
              <a:rPr lang="ru-RU" altLang="en-US" smtClean="0">
                <a:solidFill>
                  <a:srgbClr val="000000"/>
                </a:solidFill>
                <a:latin typeface="Times New Roman" pitchFamily="18" charset="0"/>
                <a:cs typeface="Times New Roman" pitchFamily="18" charset="0"/>
              </a:rPr>
              <a:t>80. В целях обеспечения надлежащего состояния маломасштабных систем водоснабжения  и устойчивой защиты здоровья населения, разрабатываются планы обеспечения безопасности питьевой воды (ПБВ). Ответственными яляются операторы, обслуживающиеи эти системы или мэрии где эти операторы отсутствуют. </a:t>
            </a:r>
          </a:p>
          <a:p>
            <a:pPr eaLnBrk="1" hangingPunct="1"/>
            <a:r>
              <a:rPr lang="ru-RU" altLang="en-US" smtClean="0">
                <a:solidFill>
                  <a:srgbClr val="000000"/>
                </a:solidFill>
                <a:latin typeface="Times New Roman" pitchFamily="18" charset="0"/>
                <a:cs typeface="Times New Roman" pitchFamily="18" charset="0"/>
              </a:rPr>
              <a:t>Эти планы будут включать в себя меры по организации защитных зон, прилегающих территорий , ликвидации источников загрязнения, очистке и дезинфекции, ликвидации колодцев, представляющих опасность загрязнения для других источников, организации лабораторного наблюдения и контроля. ПБВ будут разрабатываться в течение не менее 5 лет и будут утверждаться мэрией после согласования с НАОЗ.</a:t>
            </a:r>
            <a:endParaRPr lang="ro-RO" altLang="en-US" smtClean="0">
              <a:solidFill>
                <a:srgbClr val="000000"/>
              </a:solidFill>
              <a:latin typeface="Times New Roman" pitchFamily="18" charset="0"/>
              <a:cs typeface="Times New Roman" pitchFamily="18" charset="0"/>
            </a:endParaRPr>
          </a:p>
          <a:p>
            <a:pPr eaLnBrk="1" hangingPunct="1"/>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33798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1741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9D13E19A-9A55-460C-AF61-45722A3C5917}"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7419" name="TextBox 10"/>
          <p:cNvSpPr txBox="1">
            <a:spLocks noChangeArrowheads="1"/>
          </p:cNvSpPr>
          <p:nvPr/>
        </p:nvSpPr>
        <p:spPr bwMode="auto">
          <a:xfrm>
            <a:off x="600075" y="1598613"/>
            <a:ext cx="80438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latin typeface="Times New Roman" pitchFamily="18" charset="0"/>
                <a:cs typeface="Times New Roman" pitchFamily="18" charset="0"/>
              </a:rPr>
              <a:t>Положения Протокола распространяются на: </a:t>
            </a:r>
          </a:p>
          <a:p>
            <a:pPr eaLnBrk="1" hangingPunct="1"/>
            <a:r>
              <a:rPr lang="ru-RU" altLang="en-US" sz="2400" smtClean="0">
                <a:solidFill>
                  <a:srgbClr val="000000"/>
                </a:solidFill>
                <a:latin typeface="Times New Roman" pitchFamily="18" charset="0"/>
                <a:cs typeface="Times New Roman" pitchFamily="18" charset="0"/>
              </a:rPr>
              <a:t>а) Пресные поверхностные воды; </a:t>
            </a:r>
          </a:p>
          <a:p>
            <a:pPr eaLnBrk="1" hangingPunct="1"/>
            <a:r>
              <a:rPr lang="ru-RU" altLang="en-US" sz="2400" smtClean="0">
                <a:solidFill>
                  <a:srgbClr val="000000"/>
                </a:solidFill>
                <a:latin typeface="Times New Roman" pitchFamily="18" charset="0"/>
                <a:cs typeface="Times New Roman" pitchFamily="18" charset="0"/>
              </a:rPr>
              <a:t>б) подземные воды; </a:t>
            </a:r>
          </a:p>
          <a:p>
            <a:pPr eaLnBrk="1" hangingPunct="1"/>
            <a:r>
              <a:rPr lang="ru-RU" altLang="en-US" sz="2400" smtClean="0">
                <a:solidFill>
                  <a:srgbClr val="000000"/>
                </a:solidFill>
                <a:latin typeface="Times New Roman" pitchFamily="18" charset="0"/>
                <a:cs typeface="Times New Roman" pitchFamily="18" charset="0"/>
              </a:rPr>
              <a:t>c) эстуарии; </a:t>
            </a:r>
          </a:p>
          <a:p>
            <a:pPr eaLnBrk="1" hangingPunct="1"/>
            <a:r>
              <a:rPr lang="ru-RU" altLang="en-US" sz="2400" smtClean="0">
                <a:solidFill>
                  <a:srgbClr val="000000"/>
                </a:solidFill>
                <a:latin typeface="Times New Roman" pitchFamily="18" charset="0"/>
                <a:cs typeface="Times New Roman" pitchFamily="18" charset="0"/>
              </a:rPr>
              <a:t>d) прибрежные воды, которые используются для отдыха или для производства рыбы путем аквакультуры или для производства или сбора моллюсков; </a:t>
            </a:r>
          </a:p>
          <a:p>
            <a:pPr eaLnBrk="1" hangingPunct="1"/>
            <a:r>
              <a:rPr lang="ru-RU" altLang="en-US" sz="2400" smtClean="0">
                <a:solidFill>
                  <a:srgbClr val="000000"/>
                </a:solidFill>
                <a:latin typeface="Times New Roman" pitchFamily="18" charset="0"/>
                <a:cs typeface="Times New Roman" pitchFamily="18" charset="0"/>
              </a:rPr>
              <a:t>д) закрытые воды, обычно используемые для купания; f) вода в процессе отбора, транспортировк, обработки или распределения; </a:t>
            </a:r>
          </a:p>
          <a:p>
            <a:pPr eaLnBrk="1" hangingPunct="1"/>
            <a:r>
              <a:rPr lang="ru-RU" altLang="en-US" sz="2400" smtClean="0">
                <a:solidFill>
                  <a:srgbClr val="000000"/>
                </a:solidFill>
                <a:latin typeface="Times New Roman" pitchFamily="18" charset="0"/>
                <a:cs typeface="Times New Roman" pitchFamily="18" charset="0"/>
              </a:rPr>
              <a:t>g) сточные воды при сборе, транспортировке, обработке и удалении или повторном использовании</a:t>
            </a:r>
            <a:r>
              <a:rPr lang="ru-RU" altLang="en-US" sz="2400" smtClean="0">
                <a:latin typeface="Times New Roman" pitchFamily="18" charset="0"/>
                <a:cs typeface="Times New Roman" pitchFamily="18" charset="0"/>
              </a:rPr>
              <a:t>.</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523472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349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D3521AE0-15DC-4794-8BA2-CDBC936A8307}"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3499" name="TextBox 10"/>
          <p:cNvSpPr txBox="1">
            <a:spLocks noChangeArrowheads="1"/>
          </p:cNvSpPr>
          <p:nvPr/>
        </p:nvSpPr>
        <p:spPr bwMode="auto">
          <a:xfrm>
            <a:off x="457200" y="1427163"/>
            <a:ext cx="837247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latin typeface="Times New Roman" pitchFamily="18" charset="0"/>
                <a:cs typeface="Times New Roman" pitchFamily="18" charset="0"/>
              </a:rPr>
              <a:t>Приказ МЗ/МОС No. 609/65 от 21.07.2017 для утверждения Национального Руководства по разработки плана  безопасности воды для систем питьевого водоснабжения </a:t>
            </a:r>
            <a:r>
              <a:rPr lang="vi-VN" altLang="en-US" sz="1800" smtClean="0">
                <a:solidFill>
                  <a:srgbClr val="C00000"/>
                </a:solidFill>
                <a:latin typeface="Times New Roman" pitchFamily="18" charset="0"/>
                <a:cs typeface="Times New Roman" pitchFamily="18" charset="0"/>
                <a:hlinkClick r:id="rId8"/>
              </a:rPr>
              <a:t>http://lex.justice.md/index.php?action=view&amp;view=doc&amp;lang=1&amp;id=372846</a:t>
            </a:r>
            <a:r>
              <a:rPr lang="ro-RO" altLang="en-US" sz="1800" smtClean="0">
                <a:solidFill>
                  <a:srgbClr val="C00000"/>
                </a:solidFill>
                <a:latin typeface="Times New Roman" pitchFamily="18" charset="0"/>
                <a:cs typeface="Times New Roman" pitchFamily="18" charset="0"/>
              </a:rPr>
              <a:t> </a:t>
            </a:r>
          </a:p>
          <a:p>
            <a:pPr eaLnBrk="1" hangingPunct="1"/>
            <a:r>
              <a:rPr lang="ru-RU" altLang="en-US" smtClean="0">
                <a:solidFill>
                  <a:srgbClr val="000000"/>
                </a:solidFill>
                <a:latin typeface="Times New Roman" pitchFamily="18" charset="0"/>
                <a:cs typeface="Times New Roman" pitchFamily="18" charset="0"/>
              </a:rPr>
              <a:t>Руководство предназначено для операторов систем питьевого водоснабжения и ЦОЗ для разработки ПБВ с целью улучшения защиты здоровья населения и уменьшения заболеваний, связанных с водой, содержит методологические аспекты, необходимые для разработки плана конкретной системы. </a:t>
            </a:r>
          </a:p>
          <a:p>
            <a:pPr eaLnBrk="1" hangingPunct="1"/>
            <a:r>
              <a:rPr lang="ru-RU" altLang="en-US" smtClean="0">
                <a:solidFill>
                  <a:srgbClr val="000000"/>
                </a:solidFill>
                <a:latin typeface="Times New Roman" pitchFamily="18" charset="0"/>
                <a:cs typeface="Times New Roman" pitchFamily="18" charset="0"/>
              </a:rPr>
              <a:t>В Руководстве учитываются рекомендации ВОЗ и подходы, используемые европейскими государствами в разработке методологии ПБВ, адаптированные к требованиям систем водоснабжения в Молдове. Руководство / методология также может быть применена к МСВ.</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719737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451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1D747542-BB91-44A1-A1A3-AD210FF45001}"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4523" name="TextBox 10"/>
          <p:cNvSpPr txBox="1">
            <a:spLocks noChangeArrowheads="1"/>
          </p:cNvSpPr>
          <p:nvPr/>
        </p:nvSpPr>
        <p:spPr bwMode="auto">
          <a:xfrm>
            <a:off x="457200" y="1427163"/>
            <a:ext cx="83724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latin typeface="Times New Roman" pitchFamily="18" charset="0"/>
                <a:cs typeface="Times New Roman" pitchFamily="18" charset="0"/>
              </a:rPr>
              <a:t>Целями Плана обеспечения безопасности воды являются: </a:t>
            </a:r>
          </a:p>
          <a:p>
            <a:pPr eaLnBrk="1" hangingPunct="1">
              <a:buFontTx/>
              <a:buChar char="-"/>
            </a:pPr>
            <a:r>
              <a:rPr lang="ru-RU" altLang="en-US" sz="2400" smtClean="0">
                <a:solidFill>
                  <a:srgbClr val="000000"/>
                </a:solidFill>
                <a:latin typeface="Times New Roman" pitchFamily="18" charset="0"/>
                <a:cs typeface="Times New Roman" pitchFamily="18" charset="0"/>
              </a:rPr>
              <a:t>Выявление и минимизация рисков для здоровья, вызванных небезопасной водой, </a:t>
            </a:r>
          </a:p>
          <a:p>
            <a:pPr eaLnBrk="1" hangingPunct="1">
              <a:buFontTx/>
              <a:buChar char="-"/>
            </a:pPr>
            <a:r>
              <a:rPr lang="ru-RU" altLang="en-US" sz="2400" smtClean="0">
                <a:solidFill>
                  <a:srgbClr val="000000"/>
                </a:solidFill>
                <a:latin typeface="Times New Roman" pitchFamily="18" charset="0"/>
                <a:cs typeface="Times New Roman" pitchFamily="18" charset="0"/>
              </a:rPr>
              <a:t>Поощрять и мотивировать граждан предпринимать местные действия для улучшения условий жизни и доступа к информации и безопасной питьевой воде, </a:t>
            </a:r>
          </a:p>
          <a:p>
            <a:pPr eaLnBrk="1" hangingPunct="1">
              <a:buFontTx/>
              <a:buChar char="-"/>
            </a:pPr>
            <a:r>
              <a:rPr lang="ru-RU" altLang="en-US" sz="2400" smtClean="0">
                <a:solidFill>
                  <a:srgbClr val="000000"/>
                </a:solidFill>
                <a:latin typeface="Times New Roman" pitchFamily="18" charset="0"/>
                <a:cs typeface="Times New Roman" pitchFamily="18" charset="0"/>
              </a:rPr>
              <a:t>  Обеспечение сотрудничества между всеми ответственными за питьевую воду, </a:t>
            </a:r>
          </a:p>
          <a:p>
            <a:pPr eaLnBrk="1" hangingPunct="1">
              <a:buFontTx/>
              <a:buChar char="-"/>
            </a:pPr>
            <a:r>
              <a:rPr lang="ru-RU" altLang="en-US" sz="2400" smtClean="0">
                <a:solidFill>
                  <a:srgbClr val="000000"/>
                </a:solidFill>
                <a:latin typeface="Times New Roman" pitchFamily="18" charset="0"/>
                <a:cs typeface="Times New Roman" pitchFamily="18" charset="0"/>
              </a:rPr>
              <a:t>Создание системы мониторинга качества воды на основе выявленных рисков, </a:t>
            </a:r>
          </a:p>
          <a:p>
            <a:pPr eaLnBrk="1" hangingPunct="1">
              <a:buFontTx/>
              <a:buChar char="-"/>
            </a:pPr>
            <a:r>
              <a:rPr lang="ru-RU" altLang="en-US" sz="2400" smtClean="0">
                <a:solidFill>
                  <a:srgbClr val="000000"/>
                </a:solidFill>
                <a:latin typeface="Times New Roman" pitchFamily="18" charset="0"/>
                <a:cs typeface="Times New Roman" pitchFamily="18" charset="0"/>
              </a:rPr>
              <a:t>Понимание потребителями проблем качества питьевой воды, источников загрязнения и охраны воды.</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404000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553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FA28DC9B-D40B-423F-A05E-B715CF506F0A}"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5547" name="TextBox 10"/>
          <p:cNvSpPr txBox="1">
            <a:spLocks noChangeArrowheads="1"/>
          </p:cNvSpPr>
          <p:nvPr/>
        </p:nvSpPr>
        <p:spPr bwMode="auto">
          <a:xfrm>
            <a:off x="457200" y="1427163"/>
            <a:ext cx="83724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rPr>
              <a:t>Для обеспечения безопасности питьевой воды важны следующие аспекты: </a:t>
            </a:r>
          </a:p>
          <a:p>
            <a:pPr eaLnBrk="1" hangingPunct="1"/>
            <a:endParaRPr lang="ru-RU" altLang="en-US" sz="2400" smtClean="0">
              <a:solidFill>
                <a:srgbClr val="C00000"/>
              </a:solidFill>
            </a:endParaRPr>
          </a:p>
          <a:p>
            <a:pPr eaLnBrk="1" hangingPunct="1">
              <a:buFontTx/>
              <a:buChar char="-"/>
            </a:pPr>
            <a:r>
              <a:rPr lang="ru-RU" altLang="en-US" sz="2400" smtClean="0">
                <a:solidFill>
                  <a:srgbClr val="000000"/>
                </a:solidFill>
              </a:rPr>
              <a:t>предотвращение и устранение загрязнения водных источников; </a:t>
            </a:r>
          </a:p>
          <a:p>
            <a:pPr eaLnBrk="1" hangingPunct="1">
              <a:buFontTx/>
              <a:buChar char="-"/>
            </a:pPr>
            <a:r>
              <a:rPr lang="ru-RU" altLang="en-US" sz="2400" smtClean="0">
                <a:solidFill>
                  <a:srgbClr val="000000"/>
                </a:solidFill>
              </a:rPr>
              <a:t>управление водными ресурсами, где это возможно; - Очистка/дезинфекция воды до распределения </a:t>
            </a:r>
          </a:p>
          <a:p>
            <a:pPr eaLnBrk="1" hangingPunct="1">
              <a:buFontTx/>
              <a:buChar char="-"/>
            </a:pPr>
            <a:r>
              <a:rPr lang="ru-RU" altLang="en-US" sz="2400" smtClean="0">
                <a:solidFill>
                  <a:srgbClr val="000000"/>
                </a:solidFill>
              </a:rPr>
              <a:t> охрана воды при распределении и управлении системой распределения; </a:t>
            </a:r>
          </a:p>
          <a:p>
            <a:pPr eaLnBrk="1" hangingPunct="1">
              <a:buFontTx/>
              <a:buChar char="-"/>
            </a:pPr>
            <a:r>
              <a:rPr lang="ru-RU" altLang="en-US" sz="2400" smtClean="0">
                <a:solidFill>
                  <a:srgbClr val="000000"/>
                </a:solidFill>
              </a:rPr>
              <a:t> Безопасное распределение и, в конкретных ситуациях, дополнительная очистка в точке потребления.</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228226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656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7F221E32-7370-40A6-9F8A-C04D43A0D11F}"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6571" name="TextBox 10"/>
          <p:cNvSpPr txBox="1">
            <a:spLocks noChangeArrowheads="1"/>
          </p:cNvSpPr>
          <p:nvPr/>
        </p:nvSpPr>
        <p:spPr bwMode="auto">
          <a:xfrm>
            <a:off x="457200" y="1427163"/>
            <a:ext cx="83724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rPr>
              <a:t>План обеспечения безопасности воды состоит в основном из трех основных компонентов: </a:t>
            </a:r>
          </a:p>
          <a:p>
            <a:pPr eaLnBrk="1" hangingPunct="1"/>
            <a:endParaRPr lang="ru-RU" altLang="en-US" sz="2400" smtClean="0"/>
          </a:p>
          <a:p>
            <a:pPr eaLnBrk="1" hangingPunct="1"/>
            <a:r>
              <a:rPr lang="ru-RU" altLang="en-US" sz="2400" smtClean="0">
                <a:solidFill>
                  <a:srgbClr val="000000"/>
                </a:solidFill>
              </a:rPr>
              <a:t>Оценка системы; </a:t>
            </a:r>
          </a:p>
          <a:p>
            <a:pPr eaLnBrk="1" hangingPunct="1"/>
            <a:r>
              <a:rPr lang="ru-RU" altLang="en-US" sz="2400" smtClean="0">
                <a:solidFill>
                  <a:srgbClr val="000000"/>
                </a:solidFill>
              </a:rPr>
              <a:t>Оперативный мониторинг; </a:t>
            </a:r>
          </a:p>
          <a:p>
            <a:pPr eaLnBrk="1" hangingPunct="1"/>
            <a:r>
              <a:rPr lang="ru-RU" altLang="en-US" sz="2400" smtClean="0">
                <a:solidFill>
                  <a:srgbClr val="000000"/>
                </a:solidFill>
              </a:rPr>
              <a:t>Планы управления (включая документвание и информирование).</a:t>
            </a:r>
            <a:endParaRPr lang="ro-RO" altLang="en-US" sz="2400" smtClean="0">
              <a:solidFill>
                <a:srgbClr val="000000"/>
              </a:solidFill>
            </a:endParaRPr>
          </a:p>
          <a:p>
            <a:pPr eaLnBrk="1" hangingPunct="1"/>
            <a:endParaRPr lang="ro-RO" altLang="en-US" sz="2400" smtClean="0">
              <a:solidFill>
                <a:srgbClr val="C00000"/>
              </a:solidFill>
            </a:endParaRPr>
          </a:p>
          <a:p>
            <a:pPr eaLnBrk="1" hangingPunct="1"/>
            <a:endParaRPr lang="ro-RO" altLang="en-US" sz="2400" smtClean="0">
              <a:solidFill>
                <a:srgbClr val="C00000"/>
              </a:solidFill>
            </a:endParaRPr>
          </a:p>
          <a:p>
            <a:pPr eaLnBrk="1" hangingPunct="1"/>
            <a:endParaRPr lang="vi-VN" altLang="en-US" sz="2400" smtClean="0">
              <a:solidFill>
                <a:srgbClr val="C00000"/>
              </a:solidFill>
            </a:endParaRPr>
          </a:p>
          <a:p>
            <a:pPr eaLnBrk="1" hangingPunct="1"/>
            <a:endParaRPr lang="ro-RO" altLang="en-US" sz="2000" smtClean="0">
              <a:solidFill>
                <a:srgbClr val="000000"/>
              </a:solidFill>
              <a:latin typeface="Times New Roman" pitchFamily="18" charset="0"/>
              <a:cs typeface="Times New Roman" pitchFamily="18" charset="0"/>
            </a:endParaRPr>
          </a:p>
          <a:p>
            <a:pPr eaLnBrk="1" hangingPunct="1"/>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305887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7587"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05438662-AE8D-4659-AB40-50605FD5E64E}"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8619" name="TextBox 10"/>
          <p:cNvSpPr txBox="1">
            <a:spLocks noChangeArrowheads="1"/>
          </p:cNvSpPr>
          <p:nvPr/>
        </p:nvSpPr>
        <p:spPr bwMode="auto">
          <a:xfrm>
            <a:off x="457200" y="1427163"/>
            <a:ext cx="8372475" cy="4800600"/>
          </a:xfrm>
          <a:prstGeom prst="rect">
            <a:avLst/>
          </a:prstGeom>
          <a:noFill/>
          <a:ln w="9525">
            <a:noFill/>
            <a:miter lim="800000"/>
            <a:headEnd/>
            <a:tailEnd/>
          </a:ln>
        </p:spPr>
        <p:txBody>
          <a:bodyPr>
            <a:spAutoFit/>
          </a:bodyPr>
          <a:lstStyle/>
          <a:p>
            <a:pPr eaLnBrk="1" hangingPunct="1">
              <a:defRPr/>
            </a:pPr>
            <a:r>
              <a:rPr lang="ru-RU" sz="2400" dirty="0">
                <a:solidFill>
                  <a:srgbClr val="C00000"/>
                </a:solidFill>
                <a:cs typeface="Arial" charset="0"/>
              </a:rPr>
              <a:t>ПП No. 949 от 25.11.2013 для утверждения Регламента о санитарно-защитных зонах водозаборов </a:t>
            </a:r>
            <a:r>
              <a:rPr lang="en-US" sz="1800" dirty="0">
                <a:solidFill>
                  <a:srgbClr val="C00000"/>
                </a:solidFill>
                <a:cs typeface="Arial" charset="0"/>
                <a:hlinkClick r:id="rId8"/>
              </a:rPr>
              <a:t>http://lex.justice.md/index.php?action=view&amp;view=doc&amp;lang=1&amp;id=350530</a:t>
            </a:r>
            <a:endParaRPr lang="en-US" sz="1800" dirty="0">
              <a:solidFill>
                <a:srgbClr val="C00000"/>
              </a:solidFill>
              <a:cs typeface="Arial" charset="0"/>
            </a:endParaRPr>
          </a:p>
          <a:p>
            <a:pPr eaLnBrk="1" hangingPunct="1">
              <a:defRPr/>
            </a:pPr>
            <a:r>
              <a:rPr lang="ru-RU" sz="2400" dirty="0">
                <a:solidFill>
                  <a:srgbClr val="000000"/>
                </a:solidFill>
                <a:cs typeface="Arial" charset="0"/>
              </a:rPr>
              <a:t>Санитарно-защитные зоны создаются в трех периметрах (поясах):</a:t>
            </a:r>
          </a:p>
          <a:p>
            <a:pPr marL="457200" indent="-457200" eaLnBrk="1" hangingPunct="1">
              <a:buFontTx/>
              <a:buAutoNum type="alphaLcParenR"/>
              <a:defRPr/>
            </a:pPr>
            <a:r>
              <a:rPr lang="ru-RU" sz="2400" dirty="0">
                <a:solidFill>
                  <a:srgbClr val="000000"/>
                </a:solidFill>
                <a:cs typeface="Arial" charset="0"/>
              </a:rPr>
              <a:t>периметр I - санитарно-защитная зона строгого режима, включающая зону водозабора; </a:t>
            </a:r>
          </a:p>
          <a:p>
            <a:pPr marL="457200" indent="-457200" eaLnBrk="1" hangingPunct="1">
              <a:buFontTx/>
              <a:buAutoNum type="alphaLcParenR"/>
              <a:defRPr/>
            </a:pPr>
            <a:r>
              <a:rPr lang="ru-RU" sz="2400" dirty="0">
                <a:solidFill>
                  <a:srgbClr val="000000"/>
                </a:solidFill>
                <a:cs typeface="Arial" charset="0"/>
              </a:rPr>
              <a:t>периметр II - санитарно-защитная зона с режимом ограничения; </a:t>
            </a:r>
          </a:p>
          <a:p>
            <a:pPr marL="457200" indent="-457200" eaLnBrk="1" hangingPunct="1">
              <a:buFontTx/>
              <a:buAutoNum type="alphaLcParenR"/>
              <a:defRPr/>
            </a:pPr>
            <a:r>
              <a:rPr lang="ru-RU" sz="2400" dirty="0">
                <a:solidFill>
                  <a:srgbClr val="000000"/>
                </a:solidFill>
                <a:cs typeface="Arial" charset="0"/>
              </a:rPr>
              <a:t>периметр III - зона санитарной охраны с режимом наблюдения, включает смежные территории, где предусмотрены меры по защите воды от загрязнения.</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871274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8611"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791C4322-75C4-4C26-889E-D2AFB03830DE}"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8619" name="TextBox 10"/>
          <p:cNvSpPr txBox="1">
            <a:spLocks noChangeArrowheads="1"/>
          </p:cNvSpPr>
          <p:nvPr/>
        </p:nvSpPr>
        <p:spPr bwMode="auto">
          <a:xfrm>
            <a:off x="457200" y="1555750"/>
            <a:ext cx="83724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eaLnBrk="1" hangingPunct="1"/>
            <a:r>
              <a:rPr lang="ru-RU" altLang="en-US" sz="2400" smtClean="0">
                <a:solidFill>
                  <a:srgbClr val="C00000"/>
                </a:solidFill>
              </a:rPr>
              <a:t>ПП </a:t>
            </a:r>
            <a:r>
              <a:rPr lang="vi-VN" altLang="en-US" sz="2400" smtClean="0">
                <a:solidFill>
                  <a:srgbClr val="C00000"/>
                </a:solidFill>
              </a:rPr>
              <a:t> 949 </a:t>
            </a:r>
            <a:endParaRPr lang="en-US" altLang="en-US" sz="2400" smtClean="0">
              <a:solidFill>
                <a:srgbClr val="C00000"/>
              </a:solidFill>
            </a:endParaRPr>
          </a:p>
          <a:p>
            <a:pPr eaLnBrk="1" hangingPunct="1"/>
            <a:r>
              <a:rPr lang="ru-RU" altLang="en-US" sz="2000" smtClean="0">
                <a:solidFill>
                  <a:srgbClr val="000000"/>
                </a:solidFill>
                <a:latin typeface="Times New Roman" pitchFamily="18" charset="0"/>
                <a:cs typeface="Times New Roman" pitchFamily="18" charset="0"/>
              </a:rPr>
              <a:t>Периметр строгого режима (ПРС), составляет не менее 30 метров для артскважин и не менее 50 метров - в случае подземной воды, которая недостаточно защищена от загрязнения. </a:t>
            </a:r>
          </a:p>
          <a:p>
            <a:pPr eaLnBrk="1" hangingPunct="1"/>
            <a:r>
              <a:rPr lang="ru-RU" altLang="en-US" sz="2000" smtClean="0">
                <a:solidFill>
                  <a:srgbClr val="000000"/>
                </a:solidFill>
                <a:latin typeface="Times New Roman" pitchFamily="18" charset="0"/>
                <a:cs typeface="Times New Roman" pitchFamily="18" charset="0"/>
              </a:rPr>
              <a:t>ПРС для группового водозабора должен быть установлен в радиусе 30 или 50 м, в зависимости от обстоятельств, от экстремальных артскважин. </a:t>
            </a:r>
          </a:p>
          <a:p>
            <a:pPr eaLnBrk="1" hangingPunct="1"/>
            <a:r>
              <a:rPr lang="ru-RU" altLang="en-US" sz="2000" smtClean="0">
                <a:solidFill>
                  <a:srgbClr val="000000"/>
                </a:solidFill>
                <a:latin typeface="Times New Roman" pitchFamily="18" charset="0"/>
                <a:cs typeface="Times New Roman" pitchFamily="18" charset="0"/>
              </a:rPr>
              <a:t>Для защищенных источников, исключающих загрязнение почв и грунтовых вод, ЗСО может быть уменьшена, но не менее 10 м для хорошо защищенных водоносных горизонтов и 30 м для слабозащищенных, при согласовании с НАОЗ. </a:t>
            </a:r>
          </a:p>
          <a:p>
            <a:pPr eaLnBrk="1" hangingPunct="1"/>
            <a:r>
              <a:rPr lang="ru-RU" altLang="en-US" sz="2000" smtClean="0">
                <a:solidFill>
                  <a:srgbClr val="000000"/>
                </a:solidFill>
                <a:latin typeface="Times New Roman" pitchFamily="18" charset="0"/>
                <a:cs typeface="Times New Roman" pitchFamily="18" charset="0"/>
              </a:rPr>
              <a:t>В приложении 1 указаны минимальные требования к содержанию технического проекта для установления санитарно-защитных зон водозаборов</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236213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6963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986D709D-4B3E-4B03-947A-19E3AE48C9DD}"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69643" name="TextBox 10"/>
          <p:cNvSpPr txBox="1">
            <a:spLocks noChangeArrowheads="1"/>
          </p:cNvSpPr>
          <p:nvPr/>
        </p:nvSpPr>
        <p:spPr bwMode="auto">
          <a:xfrm>
            <a:off x="485775" y="1627188"/>
            <a:ext cx="8372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400" smtClean="0">
                <a:solidFill>
                  <a:srgbClr val="C00000"/>
                </a:solidFill>
              </a:rPr>
              <a:t>Приказ МРРС Nr. 91 от 13.07.2016 г. об утверждении нормативного документа в строительстве CP C.01.08: 2016 «Строительство сухих туалетов с отдельным сбором отходов»</a:t>
            </a:r>
            <a:endParaRPr lang="ro-RO" altLang="en-US" sz="2400" smtClean="0">
              <a:solidFill>
                <a:srgbClr val="C00000"/>
              </a:solidFill>
            </a:endParaRPr>
          </a:p>
          <a:p>
            <a:pPr eaLnBrk="1" hangingPunct="1"/>
            <a:r>
              <a:rPr lang="en-US" altLang="en-US" sz="2400" smtClean="0">
                <a:solidFill>
                  <a:srgbClr val="000000"/>
                </a:solidFill>
                <a:hlinkClick r:id="rId8"/>
              </a:rPr>
              <a:t>http://lex.justice.md/index.php?action=view&amp;view=doc&amp;lang=1&amp;id=365938</a:t>
            </a:r>
            <a:r>
              <a:rPr lang="ro-RO" altLang="en-US" sz="2400" smtClean="0">
                <a:solidFill>
                  <a:srgbClr val="000000"/>
                </a:solidFill>
              </a:rPr>
              <a:t> </a:t>
            </a:r>
            <a:endParaRPr lang="en-US" altLang="en-US" sz="2400" smtClean="0">
              <a:solidFill>
                <a:srgbClr val="000000"/>
              </a:solidFill>
            </a:endParaRPr>
          </a:p>
        </p:txBody>
      </p:sp>
    </p:spTree>
    <p:extLst>
      <p:ext uri="{BB962C8B-B14F-4D97-AF65-F5344CB8AC3E}">
        <p14:creationId xmlns:p14="http://schemas.microsoft.com/office/powerpoint/2010/main" val="236721989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08/10/2021</a:t>
            </a:fld>
            <a:endParaRPr lang="en-GB" noProof="0" dirty="0"/>
          </a:p>
        </p:txBody>
      </p:sp>
      <p:sp>
        <p:nvSpPr>
          <p:cNvPr id="7" name="Titel 15"/>
          <p:cNvSpPr>
            <a:spLocks noGrp="1"/>
          </p:cNvSpPr>
          <p:nvPr>
            <p:ph type="title"/>
          </p:nvPr>
        </p:nvSpPr>
        <p:spPr>
          <a:xfrm>
            <a:off x="148741" y="1792808"/>
            <a:ext cx="8839199" cy="4468668"/>
          </a:xfrm>
        </p:spPr>
        <p:txBody>
          <a:bodyPr/>
          <a:lstStyle/>
          <a:p>
            <a:pPr marL="400050" marR="0">
              <a:lnSpc>
                <a:spcPct val="115000"/>
              </a:lnSpc>
              <a:spcBef>
                <a:spcPts val="0"/>
              </a:spcBef>
              <a:spcAft>
                <a:spcPts val="0"/>
              </a:spcAft>
            </a:pPr>
            <a:r>
              <a:rPr lang="ru-RU" b="1" dirty="0">
                <a:solidFill>
                  <a:srgbClr val="002060"/>
                </a:solidFill>
              </a:rPr>
              <a:t>Проект </a:t>
            </a:r>
            <a:r>
              <a:rPr lang="ru-RU" b="1" dirty="0" smtClean="0">
                <a:solidFill>
                  <a:srgbClr val="002060"/>
                </a:solidFill>
              </a:rPr>
              <a:t>Санитарного регламента </a:t>
            </a:r>
            <a:r>
              <a:rPr lang="ru-RU" b="1" dirty="0">
                <a:solidFill>
                  <a:srgbClr val="002060"/>
                </a:solidFill>
              </a:rPr>
              <a:t>по надзору и мониторингу качества питьевой воды </a:t>
            </a:r>
            <a:r>
              <a:rPr lang="ru-RU" b="1" dirty="0" smtClean="0">
                <a:solidFill>
                  <a:srgbClr val="002060"/>
                </a:solidFill>
              </a:rPr>
              <a:t/>
            </a:r>
            <a:br>
              <a:rPr lang="ru-RU" b="1" dirty="0" smtClean="0">
                <a:solidFill>
                  <a:srgbClr val="002060"/>
                </a:solidFill>
              </a:rPr>
            </a:br>
            <a:r>
              <a:rPr lang="ru-RU" i="1" dirty="0" smtClean="0">
                <a:solidFill>
                  <a:srgbClr val="002060"/>
                </a:solidFill>
              </a:rPr>
              <a:t>находится </a:t>
            </a:r>
            <a:r>
              <a:rPr lang="ru-RU" i="1" dirty="0">
                <a:solidFill>
                  <a:srgbClr val="002060"/>
                </a:solidFill>
              </a:rPr>
              <a:t>в процессе утверждения в порядке, установленном Законом № 100 о нормативных актах</a:t>
            </a:r>
            <a:r>
              <a:rPr lang="ru-RU" dirty="0" smtClean="0">
                <a:solidFill>
                  <a:srgbClr val="002060"/>
                </a:solidFill>
              </a:rPr>
              <a:t>.</a:t>
            </a:r>
            <a:br>
              <a:rPr lang="ru-RU" dirty="0" smtClean="0">
                <a:solidFill>
                  <a:srgbClr val="002060"/>
                </a:solidFill>
              </a:rPr>
            </a:br>
            <a:r>
              <a:rPr lang="ru-RU" sz="2200" b="1" dirty="0">
                <a:solidFill>
                  <a:srgbClr val="000000"/>
                </a:solidFill>
                <a:latin typeface="Times New Roman" panose="02020603050405020304" pitchFamily="18" charset="0"/>
                <a:cs typeface="Times New Roman" panose="02020603050405020304" pitchFamily="18" charset="0"/>
              </a:rPr>
              <a:t>С утв. Санитарного Регламента по надзору и мониторингу качества питьевой </a:t>
            </a:r>
            <a:r>
              <a:rPr lang="ru-RU" sz="2200" b="1" dirty="0" smtClean="0">
                <a:solidFill>
                  <a:srgbClr val="000000"/>
                </a:solidFill>
                <a:latin typeface="Times New Roman" panose="02020603050405020304" pitchFamily="18" charset="0"/>
                <a:cs typeface="Times New Roman" panose="02020603050405020304" pitchFamily="18" charset="0"/>
              </a:rPr>
              <a:t>воды, </a:t>
            </a:r>
            <a:r>
              <a:rPr lang="ru-RU" sz="2200" b="1" dirty="0">
                <a:solidFill>
                  <a:srgbClr val="000000"/>
                </a:solidFill>
                <a:latin typeface="Times New Roman" panose="02020603050405020304" pitchFamily="18" charset="0"/>
                <a:cs typeface="Times New Roman" panose="02020603050405020304" pitchFamily="18" charset="0"/>
              </a:rPr>
              <a:t>Санитарные нормы качества питьевой воды, утвержденные ПП № 934 от 15.08.2007, </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cs typeface="Times New Roman" panose="02020603050405020304" pitchFamily="18" charset="0"/>
              </a:rPr>
              <a:t>утратят свою актуальность</a:t>
            </a: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79689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07/10/2021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07/10/2021</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C00000"/>
                </a:solidFill>
              </a:rPr>
              <a:t>Vă mulțumesc pentru atenție!</a:t>
            </a:r>
            <a:endParaRPr lang="en-GB" sz="2800" dirty="0">
              <a:solidFill>
                <a:srgbClr val="C00000"/>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18435"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70B2B131-D443-4EC6-BB98-912649B6F39F}"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8443" name="TextBox 10"/>
          <p:cNvSpPr txBox="1">
            <a:spLocks noChangeArrowheads="1"/>
          </p:cNvSpPr>
          <p:nvPr/>
        </p:nvSpPr>
        <p:spPr bwMode="auto">
          <a:xfrm>
            <a:off x="571500" y="1527175"/>
            <a:ext cx="83153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000" smtClean="0">
                <a:solidFill>
                  <a:srgbClr val="C00000"/>
                </a:solidFill>
                <a:latin typeface="Times New Roman" pitchFamily="18" charset="0"/>
                <a:cs typeface="Times New Roman" pitchFamily="18" charset="0"/>
              </a:rPr>
              <a:t>Общие обязательства по Протоколу </a:t>
            </a:r>
          </a:p>
          <a:p>
            <a:pPr eaLnBrk="1" hangingPunct="1"/>
            <a:r>
              <a:rPr lang="ru-RU" altLang="en-US" sz="2000" smtClean="0">
                <a:solidFill>
                  <a:srgbClr val="C00000"/>
                </a:solidFill>
                <a:latin typeface="Times New Roman" pitchFamily="18" charset="0"/>
                <a:cs typeface="Times New Roman" pitchFamily="18" charset="0"/>
              </a:rPr>
              <a:t>Стороны</a:t>
            </a:r>
            <a:r>
              <a:rPr lang="ru-RU" altLang="en-US" sz="2000" smtClean="0">
                <a:solidFill>
                  <a:srgbClr val="000000"/>
                </a:solidFill>
                <a:latin typeface="Times New Roman" pitchFamily="18" charset="0"/>
                <a:cs typeface="Times New Roman" pitchFamily="18" charset="0"/>
              </a:rPr>
              <a:t> будут принимать все надлежащие меры для предотвращения, контроля и сокращения заболеваний, связанных с водой, в рамках интегрированных систем управления водными ресурсами, которые направлены на устойчивое использование водных ресурсов, качество воды, которое не является опасным для здоровья человека, и обеспечить защиту водных экосистем, </a:t>
            </a:r>
          </a:p>
          <a:p>
            <a:pPr eaLnBrk="1" hangingPunct="1"/>
            <a:r>
              <a:rPr lang="ru-RU" altLang="en-US" sz="2000" smtClean="0">
                <a:solidFill>
                  <a:srgbClr val="C00000"/>
                </a:solidFill>
                <a:latin typeface="Times New Roman" pitchFamily="18" charset="0"/>
                <a:cs typeface="Times New Roman" pitchFamily="18" charset="0"/>
              </a:rPr>
              <a:t>Стороны</a:t>
            </a:r>
            <a:r>
              <a:rPr lang="ru-RU" altLang="en-US" sz="2000" smtClean="0">
                <a:solidFill>
                  <a:srgbClr val="000000"/>
                </a:solidFill>
                <a:latin typeface="Times New Roman" pitchFamily="18" charset="0"/>
                <a:cs typeface="Times New Roman" pitchFamily="18" charset="0"/>
              </a:rPr>
              <a:t> предпримут все необходимые действия для создания стабильной правовой, административной и экономической структуры, в рамках которой государственные, частные и добровольные сектора могут внести вклад в улучшение управления водными ресурсами в целях предотвращения, ограничения и сокращения заболеваемости заболеваниями, связанными с водой. </a:t>
            </a:r>
          </a:p>
          <a:p>
            <a:pPr eaLnBrk="1" hangingPunct="1"/>
            <a:r>
              <a:rPr lang="ru-RU" altLang="en-US" sz="2000" smtClean="0">
                <a:solidFill>
                  <a:srgbClr val="000000"/>
                </a:solidFill>
                <a:latin typeface="Times New Roman" pitchFamily="18" charset="0"/>
                <a:cs typeface="Times New Roman" pitchFamily="18" charset="0"/>
              </a:rPr>
              <a:t>Для достижения целей настоящего Протокола </a:t>
            </a:r>
            <a:r>
              <a:rPr lang="ru-RU" altLang="en-US" sz="2000" smtClean="0">
                <a:solidFill>
                  <a:srgbClr val="C00000"/>
                </a:solidFill>
                <a:latin typeface="Times New Roman" pitchFamily="18" charset="0"/>
                <a:cs typeface="Times New Roman" pitchFamily="18" charset="0"/>
              </a:rPr>
              <a:t>Стороны</a:t>
            </a:r>
            <a:r>
              <a:rPr lang="ru-RU" altLang="en-US" sz="2000" smtClean="0">
                <a:solidFill>
                  <a:srgbClr val="000000"/>
                </a:solidFill>
                <a:latin typeface="Times New Roman" pitchFamily="18" charset="0"/>
                <a:cs typeface="Times New Roman" pitchFamily="18" charset="0"/>
              </a:rPr>
              <a:t> стремятся: </a:t>
            </a:r>
          </a:p>
          <a:p>
            <a:pPr eaLnBrk="1" hangingPunct="1"/>
            <a:r>
              <a:rPr lang="ru-RU" altLang="en-US" sz="2000" smtClean="0">
                <a:solidFill>
                  <a:srgbClr val="000000"/>
                </a:solidFill>
                <a:latin typeface="Times New Roman" pitchFamily="18" charset="0"/>
                <a:cs typeface="Times New Roman" pitchFamily="18" charset="0"/>
              </a:rPr>
              <a:t>(а) обеспечить доступ каждого к питьевой воде; </a:t>
            </a:r>
          </a:p>
          <a:p>
            <a:pPr eaLnBrk="1" hangingPunct="1"/>
            <a:r>
              <a:rPr lang="ru-RU" altLang="en-US" sz="2000" smtClean="0">
                <a:solidFill>
                  <a:srgbClr val="000000"/>
                </a:solidFill>
                <a:latin typeface="Times New Roman" pitchFamily="18" charset="0"/>
                <a:cs typeface="Times New Roman" pitchFamily="18" charset="0"/>
              </a:rPr>
              <a:t>b) обеспечение доступа к санитарии для каждого человека</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2897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19459"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ADECABB3-42F8-43AC-A818-4C54CAB38076}"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19467" name="TextBox 10"/>
          <p:cNvSpPr txBox="1">
            <a:spLocks noChangeArrowheads="1"/>
          </p:cNvSpPr>
          <p:nvPr/>
        </p:nvSpPr>
        <p:spPr bwMode="auto">
          <a:xfrm>
            <a:off x="787400" y="1598613"/>
            <a:ext cx="763905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eaLnBrk="1" hangingPunct="1"/>
            <a:r>
              <a:rPr lang="ru-RU" altLang="en-US" sz="2800" smtClean="0">
                <a:solidFill>
                  <a:srgbClr val="C00000"/>
                </a:solidFill>
                <a:latin typeface="Times New Roman" pitchFamily="18" charset="0"/>
                <a:cs typeface="Times New Roman" pitchFamily="18" charset="0"/>
              </a:rPr>
              <a:t>Другие международные акты, </a:t>
            </a:r>
          </a:p>
          <a:p>
            <a:pPr eaLnBrk="1" hangingPunct="1"/>
            <a:r>
              <a:rPr lang="ru-RU" altLang="en-US" sz="2400" smtClean="0">
                <a:solidFill>
                  <a:srgbClr val="C00000"/>
                </a:solidFill>
                <a:latin typeface="Times New Roman" pitchFamily="18" charset="0"/>
                <a:cs typeface="Times New Roman" pitchFamily="18" charset="0"/>
              </a:rPr>
              <a:t>Резолюция 64/292 </a:t>
            </a:r>
            <a:r>
              <a:rPr lang="ru-RU" altLang="en-US" sz="2400" smtClean="0">
                <a:solidFill>
                  <a:srgbClr val="000000"/>
                </a:solidFill>
                <a:latin typeface="Times New Roman" pitchFamily="18" charset="0"/>
                <a:cs typeface="Times New Roman" pitchFamily="18" charset="0"/>
              </a:rPr>
              <a:t>Генеральной Ассамблеи Организации Объединенных Наций от 28 июля 2010 года о праве на воду и гигиену </a:t>
            </a:r>
          </a:p>
          <a:p>
            <a:pPr eaLnBrk="1" hangingPunct="1"/>
            <a:r>
              <a:rPr lang="ru-RU" altLang="en-US" sz="2400" smtClean="0">
                <a:solidFill>
                  <a:srgbClr val="000000"/>
                </a:solidFill>
                <a:latin typeface="Times New Roman" pitchFamily="18" charset="0"/>
                <a:cs typeface="Times New Roman" pitchFamily="18" charset="0"/>
              </a:rPr>
              <a:t>Таким образом, в настоящее время официально признается основное право каждого человека на питьевую воду, например право на питание или право на равную защиту от дискриминации. </a:t>
            </a:r>
          </a:p>
          <a:p>
            <a:pPr eaLnBrk="1" hangingPunct="1"/>
            <a:r>
              <a:rPr lang="ru-RU" altLang="en-US" sz="2400" smtClean="0">
                <a:solidFill>
                  <a:srgbClr val="000000"/>
                </a:solidFill>
                <a:latin typeface="Times New Roman" pitchFamily="18" charset="0"/>
                <a:cs typeface="Times New Roman" pitchFamily="18" charset="0"/>
              </a:rPr>
              <a:t>Решение носит преимущественно символический характер, как стремление усилить давление на политический класс, чтобы гарантировать доступ к питьевой воде</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488473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a:t>Ion Salaru</a:t>
            </a:r>
            <a:endParaRPr lang="de-DE" b="0" dirty="0"/>
          </a:p>
        </p:txBody>
      </p:sp>
      <p:sp>
        <p:nvSpPr>
          <p:cNvPr id="20483" name="Datumsplatzhalt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fld id="{0CB3110E-D2FC-4018-A93D-E80D522A901A}" type="datetime1">
              <a:rPr lang="en-GB" altLang="en-US" sz="1000" b="0" smtClean="0">
                <a:solidFill>
                  <a:srgbClr val="6E6452"/>
                </a:solidFill>
                <a:latin typeface="Arial Narrow" pitchFamily="34" charset="0"/>
              </a:rPr>
              <a:pPr/>
              <a:t>08/10/2021</a:t>
            </a:fld>
            <a:endParaRPr lang="de-DE" altLang="en-US" sz="1000" b="0" smtClean="0">
              <a:solidFill>
                <a:srgbClr val="6E6452"/>
              </a:solidFill>
              <a:latin typeface="Arial Narrow" pitchFamily="34"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339725"/>
            <a:ext cx="1809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238125"/>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538" y="293688"/>
            <a:ext cx="2225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146050"/>
            <a:ext cx="7556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100013"/>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038"/>
            <a:ext cx="1631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9"/>
          <p:cNvSpPr>
            <a:spLocks noChangeArrowheads="1"/>
          </p:cNvSpPr>
          <p:nvPr/>
        </p:nvSpPr>
        <p:spPr bwMode="auto">
          <a:xfrm>
            <a:off x="1163638" y="809625"/>
            <a:ext cx="7162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ctr"/>
            <a:r>
              <a:rPr lang="ro-RO" altLang="ro-RO" sz="400" b="0" smtClean="0">
                <a:solidFill>
                  <a:srgbClr val="000000"/>
                </a:solidFill>
              </a:rPr>
              <a:t/>
            </a:r>
            <a:br>
              <a:rPr lang="ro-RO" altLang="ro-RO" sz="400" b="0" smtClean="0">
                <a:solidFill>
                  <a:srgbClr val="000000"/>
                </a:solidFill>
              </a:rPr>
            </a:br>
            <a:r>
              <a:rPr lang="ro-RO" altLang="ro-RO" sz="400" b="0" smtClean="0">
                <a:solidFill>
                  <a:srgbClr val="000000"/>
                </a:solidFill>
              </a:rPr>
              <a:t/>
            </a:r>
            <a:br>
              <a:rPr lang="ro-RO" altLang="ro-RO" sz="400" b="0" smtClean="0">
                <a:solidFill>
                  <a:srgbClr val="000000"/>
                </a:solidFill>
              </a:rPr>
            </a:br>
            <a:endParaRPr lang="ro-RO" altLang="ro-RO" sz="800" smtClean="0">
              <a:solidFill>
                <a:srgbClr val="002060"/>
              </a:solidFill>
            </a:endParaRPr>
          </a:p>
          <a:p>
            <a:pPr algn="ctr"/>
            <a:r>
              <a:rPr lang="ro-RO" altLang="ro-RO" sz="900" smtClean="0">
                <a:solidFill>
                  <a:srgbClr val="002060"/>
                </a:solidFill>
              </a:rPr>
              <a:t>INSTITUTUL DE FORMARE CONTINUĂ ÎN DOMENIUL ALIMENTĂRII CU APĂ ŞI CANALIZĂRII</a:t>
            </a:r>
            <a:endParaRPr lang="ro-RO" altLang="ro-RO" sz="800" smtClean="0">
              <a:solidFill>
                <a:srgbClr val="002060"/>
              </a:solidFill>
            </a:endParaRPr>
          </a:p>
          <a:p>
            <a:pPr algn="ctr"/>
            <a:r>
              <a:rPr lang="ro-RO" altLang="ro-RO" sz="900" smtClean="0">
                <a:solidFill>
                  <a:srgbClr val="002060"/>
                </a:solidFill>
              </a:rPr>
              <a:t>PENTRU MEMBRII ASOCIAȚIEI „MOLDOVA APĂ-CANAL”</a:t>
            </a:r>
            <a:endParaRPr lang="ro-RO" altLang="ro-RO" sz="1800" smtClean="0">
              <a:solidFill>
                <a:srgbClr val="002060"/>
              </a:solidFill>
            </a:endParaRPr>
          </a:p>
        </p:txBody>
      </p:sp>
      <p:sp>
        <p:nvSpPr>
          <p:cNvPr id="20491" name="TextBox 10"/>
          <p:cNvSpPr txBox="1">
            <a:spLocks noChangeArrowheads="1"/>
          </p:cNvSpPr>
          <p:nvPr/>
        </p:nvSpPr>
        <p:spPr bwMode="auto">
          <a:xfrm>
            <a:off x="442913" y="1598613"/>
            <a:ext cx="851001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999999"/>
                </a:solidFill>
                <a:latin typeface="Arial" pitchFamily="34" charset="0"/>
                <a:cs typeface="Arial" pitchFamily="34" charset="0"/>
              </a:defRPr>
            </a:lvl1pPr>
            <a:lvl2pPr marL="742950" indent="-285750" eaLnBrk="0" hangingPunct="0">
              <a:defRPr sz="2200" b="1">
                <a:solidFill>
                  <a:srgbClr val="999999"/>
                </a:solidFill>
                <a:latin typeface="Arial" pitchFamily="34" charset="0"/>
                <a:cs typeface="Arial" pitchFamily="34" charset="0"/>
              </a:defRPr>
            </a:lvl2pPr>
            <a:lvl3pPr marL="1143000" indent="-228600" eaLnBrk="0" hangingPunct="0">
              <a:defRPr sz="2200" b="1">
                <a:solidFill>
                  <a:srgbClr val="999999"/>
                </a:solidFill>
                <a:latin typeface="Arial" pitchFamily="34" charset="0"/>
                <a:cs typeface="Arial" pitchFamily="34" charset="0"/>
              </a:defRPr>
            </a:lvl3pPr>
            <a:lvl4pPr marL="1600200" indent="-228600" eaLnBrk="0" hangingPunct="0">
              <a:defRPr sz="2200" b="1">
                <a:solidFill>
                  <a:srgbClr val="999999"/>
                </a:solidFill>
                <a:latin typeface="Arial" pitchFamily="34" charset="0"/>
                <a:cs typeface="Arial" pitchFamily="34" charset="0"/>
              </a:defRPr>
            </a:lvl4pPr>
            <a:lvl5pPr marL="2057400" indent="-228600" eaLnBrk="0" hangingPunct="0">
              <a:defRPr sz="2200" b="1">
                <a:solidFill>
                  <a:srgbClr val="999999"/>
                </a:solidFill>
                <a:latin typeface="Arial" pitchFamily="34" charset="0"/>
                <a:cs typeface="Arial" pitchFamily="34" charset="0"/>
              </a:defRPr>
            </a:lvl5pPr>
            <a:lvl6pPr marL="2514600" indent="-228600" eaLnBrk="0" fontAlgn="base" hangingPunct="0">
              <a:spcBef>
                <a:spcPct val="0"/>
              </a:spcBef>
              <a:spcAft>
                <a:spcPct val="0"/>
              </a:spcAft>
              <a:defRPr sz="2200" b="1">
                <a:solidFill>
                  <a:srgbClr val="999999"/>
                </a:solidFill>
                <a:latin typeface="Arial" pitchFamily="34" charset="0"/>
                <a:cs typeface="Arial" pitchFamily="34" charset="0"/>
              </a:defRPr>
            </a:lvl6pPr>
            <a:lvl7pPr marL="2971800" indent="-228600" eaLnBrk="0" fontAlgn="base" hangingPunct="0">
              <a:spcBef>
                <a:spcPct val="0"/>
              </a:spcBef>
              <a:spcAft>
                <a:spcPct val="0"/>
              </a:spcAft>
              <a:defRPr sz="2200" b="1">
                <a:solidFill>
                  <a:srgbClr val="999999"/>
                </a:solidFill>
                <a:latin typeface="Arial" pitchFamily="34" charset="0"/>
                <a:cs typeface="Arial" pitchFamily="34" charset="0"/>
              </a:defRPr>
            </a:lvl7pPr>
            <a:lvl8pPr marL="3429000" indent="-228600" eaLnBrk="0" fontAlgn="base" hangingPunct="0">
              <a:spcBef>
                <a:spcPct val="0"/>
              </a:spcBef>
              <a:spcAft>
                <a:spcPct val="0"/>
              </a:spcAft>
              <a:defRPr sz="2200" b="1">
                <a:solidFill>
                  <a:srgbClr val="999999"/>
                </a:solidFill>
                <a:latin typeface="Arial" pitchFamily="34" charset="0"/>
                <a:cs typeface="Arial" pitchFamily="34" charset="0"/>
              </a:defRPr>
            </a:lvl8pPr>
            <a:lvl9pPr marL="3886200" indent="-228600" eaLnBrk="0" fontAlgn="base" hangingPunct="0">
              <a:spcBef>
                <a:spcPct val="0"/>
              </a:spcBef>
              <a:spcAft>
                <a:spcPct val="0"/>
              </a:spcAft>
              <a:defRPr sz="2200" b="1">
                <a:solidFill>
                  <a:srgbClr val="999999"/>
                </a:solidFill>
                <a:latin typeface="Arial" pitchFamily="34" charset="0"/>
                <a:cs typeface="Arial" pitchFamily="34" charset="0"/>
              </a:defRPr>
            </a:lvl9pPr>
          </a:lstStyle>
          <a:p>
            <a:pPr lvl="0" eaLnBrk="1" hangingPunct="1"/>
            <a:r>
              <a:rPr lang="ru-RU" altLang="en-US" sz="2400" dirty="0" smtClean="0">
                <a:solidFill>
                  <a:srgbClr val="002060"/>
                </a:solidFill>
                <a:latin typeface="Times New Roman" pitchFamily="18" charset="0"/>
                <a:cs typeface="Times New Roman" pitchFamily="18" charset="0"/>
              </a:rPr>
              <a:t>Директива ЕС </a:t>
            </a:r>
            <a:r>
              <a:rPr lang="en-US" sz="2400" dirty="0">
                <a:solidFill>
                  <a:srgbClr val="002060"/>
                </a:solidFill>
                <a:latin typeface="Times New Roman" panose="02020603050405020304" pitchFamily="18" charset="0"/>
                <a:cs typeface="Times New Roman" panose="02020603050405020304" pitchFamily="18" charset="0"/>
              </a:rPr>
              <a:t>2020/2184 </a:t>
            </a:r>
            <a:r>
              <a:rPr lang="ru-RU" altLang="en-US" sz="2400" dirty="0" smtClean="0">
                <a:solidFill>
                  <a:srgbClr val="002060"/>
                </a:solidFill>
                <a:latin typeface="Times New Roman" pitchFamily="18" charset="0"/>
                <a:cs typeface="Times New Roman" pitchFamily="18" charset="0"/>
              </a:rPr>
              <a:t>от 16 декабря 2020г. по качеству </a:t>
            </a:r>
            <a:r>
              <a:rPr lang="ru-RU" altLang="en-US" sz="2400" dirty="0" smtClean="0">
                <a:solidFill>
                  <a:srgbClr val="002060"/>
                </a:solidFill>
                <a:latin typeface="Times New Roman" pitchFamily="18" charset="0"/>
                <a:cs typeface="Times New Roman" pitchFamily="18" charset="0"/>
              </a:rPr>
              <a:t>воды, предназначенной для потребления человеком, </a:t>
            </a:r>
            <a:r>
              <a:rPr lang="ru-RU" altLang="en-US" sz="2400" dirty="0" smtClean="0">
                <a:solidFill>
                  <a:srgbClr val="002060"/>
                </a:solidFill>
                <a:latin typeface="Times New Roman" pitchFamily="18" charset="0"/>
                <a:cs typeface="Times New Roman" pitchFamily="18" charset="0"/>
              </a:rPr>
              <a:t>которая реформирует Директиву </a:t>
            </a:r>
            <a:r>
              <a:rPr lang="ru-RU" altLang="en-US" sz="2400" dirty="0">
                <a:solidFill>
                  <a:srgbClr val="002060"/>
                </a:solidFill>
                <a:latin typeface="Times New Roman" pitchFamily="18" charset="0"/>
                <a:cs typeface="Times New Roman" pitchFamily="18" charset="0"/>
              </a:rPr>
              <a:t>ЕС </a:t>
            </a:r>
            <a:r>
              <a:rPr lang="ru-RU" altLang="en-US" sz="2400" dirty="0" smtClean="0">
                <a:solidFill>
                  <a:srgbClr val="002060"/>
                </a:solidFill>
                <a:latin typeface="Times New Roman" pitchFamily="18" charset="0"/>
                <a:cs typeface="Times New Roman" pitchFamily="18" charset="0"/>
              </a:rPr>
              <a:t>98/83 от 1998г.</a:t>
            </a:r>
            <a:r>
              <a:rPr lang="ro-RO" sz="2400" dirty="0" smtClean="0">
                <a:solidFill>
                  <a:srgbClr val="002060"/>
                </a:solidFill>
                <a:latin typeface="Times New Roman" panose="02020603050405020304" pitchFamily="18" charset="0"/>
                <a:cs typeface="Times New Roman" panose="02020603050405020304" pitchFamily="18" charset="0"/>
              </a:rPr>
              <a:t>, </a:t>
            </a:r>
            <a:r>
              <a:rPr lang="ro-RO" sz="2400" dirty="0">
                <a:solidFill>
                  <a:srgbClr val="002060"/>
                </a:solidFill>
                <a:latin typeface="Times New Roman" panose="02020603050405020304" pitchFamily="18" charset="0"/>
                <a:cs typeface="Times New Roman" panose="02020603050405020304" pitchFamily="18" charset="0"/>
                <a:hlinkClick r:id="rId8"/>
              </a:rPr>
              <a:t>https://eur-lex.europa.eu/legal-content/RO/TXT/PDF/?uri=CELEX:32020L2184&amp;from=EN</a:t>
            </a:r>
            <a:r>
              <a:rPr lang="ro-RO" sz="2400" dirty="0">
                <a:solidFill>
                  <a:srgbClr val="002060"/>
                </a:solidFill>
                <a:latin typeface="Times New Roman" panose="02020603050405020304" pitchFamily="18" charset="0"/>
                <a:cs typeface="Times New Roman" panose="02020603050405020304" pitchFamily="18" charset="0"/>
              </a:rPr>
              <a:t> </a:t>
            </a:r>
          </a:p>
          <a:p>
            <a:pPr eaLnBrk="1" hangingPunct="1"/>
            <a:r>
              <a:rPr lang="ru-RU" altLang="en-US" sz="2400" dirty="0" smtClean="0">
                <a:solidFill>
                  <a:srgbClr val="000000"/>
                </a:solidFill>
                <a:latin typeface="Times New Roman" pitchFamily="18" charset="0"/>
                <a:cs typeface="Times New Roman" pitchFamily="18" charset="0"/>
              </a:rPr>
              <a:t>Директива </a:t>
            </a:r>
            <a:r>
              <a:rPr lang="ru-RU" altLang="en-US" sz="2400" dirty="0" smtClean="0">
                <a:solidFill>
                  <a:srgbClr val="000000"/>
                </a:solidFill>
                <a:latin typeface="Times New Roman" pitchFamily="18" charset="0"/>
                <a:cs typeface="Times New Roman" pitchFamily="18" charset="0"/>
              </a:rPr>
              <a:t>ЕС </a:t>
            </a:r>
            <a:r>
              <a:rPr lang="en-US" sz="2400" dirty="0" smtClean="0">
                <a:solidFill>
                  <a:srgbClr val="002060"/>
                </a:solidFill>
                <a:latin typeface="Times New Roman" panose="02020603050405020304" pitchFamily="18" charset="0"/>
                <a:cs typeface="Times New Roman" panose="02020603050405020304" pitchFamily="18" charset="0"/>
              </a:rPr>
              <a:t>2020/2184</a:t>
            </a:r>
            <a:r>
              <a:rPr lang="ru-RU" altLang="en-US" sz="2400" dirty="0" smtClean="0">
                <a:solidFill>
                  <a:srgbClr val="000000"/>
                </a:solidFill>
                <a:latin typeface="Times New Roman" pitchFamily="18" charset="0"/>
                <a:cs typeface="Times New Roman" pitchFamily="18" charset="0"/>
              </a:rPr>
              <a:t> </a:t>
            </a:r>
            <a:r>
              <a:rPr lang="ru-RU" altLang="en-US" sz="2400" dirty="0" smtClean="0">
                <a:solidFill>
                  <a:srgbClr val="000000"/>
                </a:solidFill>
                <a:latin typeface="Times New Roman" pitchFamily="18" charset="0"/>
                <a:cs typeface="Times New Roman" pitchFamily="18" charset="0"/>
              </a:rPr>
              <a:t>устанавливает правовую основу для качества воды, предназначенной для потребления человеком для стран ЕС, и является ориентиром для стран, ассоциированных с ЕС, таких как Республика Молдова </a:t>
            </a:r>
          </a:p>
          <a:p>
            <a:pPr eaLnBrk="1" hangingPunct="1"/>
            <a:r>
              <a:rPr lang="ru-RU" altLang="en-US" sz="2400" dirty="0" smtClean="0">
                <a:solidFill>
                  <a:srgbClr val="000000"/>
                </a:solidFill>
                <a:latin typeface="Times New Roman" pitchFamily="18" charset="0"/>
                <a:cs typeface="Times New Roman" pitchFamily="18" charset="0"/>
              </a:rPr>
              <a:t>Цель этой директивы заключается в защите здоровья человека от неблагоприятных последствий загрязнения воды, предназначенной для потребления человеком, путем обеспечения ее безопасности</a:t>
            </a:r>
            <a:endParaRPr lang="en-US" altLang="en-US" sz="200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67888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1_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6175</TotalTime>
  <Words>2738</Words>
  <Application>Microsoft Office PowerPoint</Application>
  <PresentationFormat>On-screen Show (4:3)</PresentationFormat>
  <Paragraphs>562</Paragraphs>
  <Slides>68</Slides>
  <Notes>0</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GIZ_Banner_Kopfzeile-Ausland (3)</vt:lpstr>
      <vt:lpstr>1_GIZ_Banner_Kopfzeile-Ausland (3)</vt:lpstr>
      <vt:lpstr>Curs de instruire pentru angajații operatorilor „Apă-Canal”   Sesiunea: Законодательство в сфере общественного здоровья по вопросам водоснабжения, санитарии и гигиены в Республике Молдова   Expert,  Şalaru Ion Agenţia Naţională pentru Sănătate Publică  07-08 octombrie 2021,  Chișinău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Нормативная база в области общественного здоровья  1. Закон №. 207/2007 о ратификации Протокола по Воде и Здоровью, 2. Закон №. 10/2009 по надзору за общественным здоровьем;  3.Закон №. 182 от 19.12.2019 по качеству питьевой воды;  4. Национальная Программа по внедрению Протокола по Воде и Здоровью на период 2016-2025, утв. ПП № 1063/2016,  5. Санитарные нормы качества питьевой воды, утвержденные ПП № 934 от 15.08.2007,  6.Санитарные правила по маломасштабным системам питьевого водоснабжения, утвержденные ПП 1466/2016,  7. Национальное руководство по развитию Плана безопасности питьевой воды, утв. приказом 609/65 МЗ и МОС (MO 01.12.17), 8. Регламент о санитарно-защитных зонах водозаборов , утв. ПП 949/2013</vt:lpstr>
      <vt:lpstr>PowerPoint Presentation</vt:lpstr>
      <vt:lpstr>PowerPoint Presentation</vt:lpstr>
      <vt:lpstr>PowerPoint Presentation</vt:lpstr>
      <vt:lpstr>PowerPoint Presentation</vt:lpstr>
      <vt:lpstr>PowerPoint Presentation</vt:lpstr>
      <vt:lpstr>Положения Закона 182/2019 о качестве питьевой воды Закон устанавливает следующие определения:  питьевая вода - вода, предназначенная для потребления человеком, а именно:  а) вода в ее естественном состоянии или после обработки, используемая для питья, приготовления пищи, личной гигиены и гигиены жилища, независимо от их происхождения и от того, поставляются ли они через распределительную сеть, из источника или резервуара, или реализуется в бутылках или контейнерах;  б) вода, используемая в пищевой промышленности для производства, обработки, консервирования или сбыта продуктов или веществ, предназначенных для потребления человеком;  </vt:lpstr>
      <vt:lpstr>Положения Закона 182/2019 о качестве питьевой воды домашняя распределительная система - все трубы, фитинги и устройства, установленные между кранами питьевой воды и внешней распределительной сетью, но только тогда, когда они не входят в сферу ответственности оператора, в соответствии с Законом No. 303/2013 по публичной услугам водоснабжения и канализации;  план обеспечения безопасности питьевой воды - план управления рисками для системы питьевого водоснабжения с выявлением на каждом этапе питьевого водоснабжения рисков, которые могут повлиять на качество воды и здоровье человека, а также меры по снижению рисков и управлению ими. </vt:lpstr>
      <vt:lpstr>Положения Закона 182/2019 о качестве питьевой воды не применяются:  - для природных минеральных водах, регулируемые ПП 57/2019,  - для лечебных минеральных водах, регулируемые ПП 934/2007,  - для питьевых вод от производителей, которые поставляют в среднем менее 10 м3 в день или обслуживают менее 50 человек, если вода не добывается в рамках коммерческой или общественной деятельности. Значения параметров качества воды в этих системах утверждаются Правительством с предварительной оценкой рисков, не подвергая опасности здоровье потребителей. </vt:lpstr>
      <vt:lpstr>Требования к КАЧЕСТВУ  ПИТЬЕВОЙ ВОДЫ  Статья 4. Общие требования  Питьевая вода должна быть оздоровливающей и чистой, не содержать микроорганизмов, паразитов или веществ, которые по количеству или концентрации представляют потенциальную опасность для здоровья человека и соответствуют требованиям к качеству, установленным законом.  Статья 5. Качество питьевой воды  (1) Качество питьевой воды (включая горячую) должно соответствовать значениям, установленным для параметров, предусмотренных законом. Значения параметров индикатора устанавливаются с целью оценки качества питьевой воды в программах мониторинга и выполнения обязательств, предусмотренных законом.  (2) Правительство утверждает значения дополнительных параметров, не включенных в законе, в случаях, когда этого требуют меры по охране здоровья населения.</vt:lpstr>
      <vt:lpstr>Параметры качества питьевой воды   Параметры качества делятся на микробиологические, химические и индикаторные. Значения допустимых концентраций для параметров качества питьевой воды приведены в таблицах 1A, 1B, 2 и 3 закона.  Таблица 1A Микробиологические параметры</vt:lpstr>
      <vt:lpstr>Параметры качества питьевой воды  В таб. 2 установлены допустимые значения для 27 химических параметров. Наиболее значимыми для здоровья в Республике Молдова являются:</vt:lpstr>
      <vt:lpstr>Параметры качества питьевой воды  В таблице 3 установлены допустимые значения для 27 индикаторных параметров. Наиболее значимыми для здоровья в Республике Молдова являются:</vt:lpstr>
      <vt:lpstr>Требования к качеству питьевой воды Статья 6. Точка соответствия:  а) у крана потребителя, у входа в здание и у крана улицы, в случае подачи питьевой воды через распределительную сеть;  б) в точке течения воды из резервуара / цистерны;  c) в точке розлива воды в бутылки или другие емкости, предназначенные для продажи, в случае бутилированной питьевой воды;  г) в точке забора воды в производство на пищевых предприятиях.</vt:lpstr>
      <vt:lpstr>Требования к качеству питьевой воды Статья 6. Точка соответствия  (2) Если выясняется, что параметры не соответствуют установленным значениям в связи с внутренней системой распределения или ее обслуживанием, считается, что обязательства со стороны оператора выполнены, кроме случаев, когда вода подается напрямую потребителю, и оператор несет ответственность за обслуживание внутренних сетей. В этом случае операторы должны уведомить МПА и  владельцев о соответствующих мерах по исправлению и техническому обслуживанию сети или о соответствующих методах очистки, которые должны применяться для устранения риска несоблюдения параметров качества питьевой воды, одновременно информируя НАОЗ; НАОЗ уведомляет потребителей о дополнительных мерах, которые следует принять для предотвращения заболеваний, если это необходимо.</vt:lpstr>
      <vt:lpstr>Статья 7. Контроль качества питьевой воды  (1) Мониторинг качества питьевой воды обеспечивается производителем, оператором и государственными органами следующим образом:  a) производители и операторы питьевой воды обеспечивают операционный мониторинг, соблюдение параметров качества и финансирование операционного и аудитного мониторинга качества питьевой воды;  б) НАОЗ, в т.ч. через свои территориальные подразделения, обеспечивает аудиторский мониторинг качества питьевой воды на любой стадии производства воды (добыча, очистка, сбор, распределение) и качества источников воды для розлива, а также качества бутилированной питьевой воды перед выпуском на рынок;  c) НАБП обеспечивает надзор за питьевой водой, используемой пищевыми предприятиями, и надзор за реализацией бутилированной питьевой воды. </vt:lpstr>
      <vt:lpstr>Статья 7. Контроль качества питьевой воды  (3) Производители / операторы систем питьевой воды или, в рамках общественной или индивидуальной системы, розлива в бутылки или другие емкости для пищевой промышленности, должны обеспечивать операционный мониторинг, контроль питьевой воды, в соответствии с программой, которая будет включать контроль эффективности технологий очистки, особенно дезинфекции, и контроль качества производимой и поставляемой питьевой воды.  (4) Порядок мониторинга устанавливается в соответствии с Санитарными правилами по надзору и мониторингу качества питьевой воды, а программа мониторинга утверждается Национальным агентством общественного здравоохранения.</vt:lpstr>
      <vt:lpstr>Статья 7. Контроль качества питьевой воды  (5) Лаборатории проверки качества питьевой воды должны соответствовать требованиям к методам анализа параметров, установленным в соответствии с Санитарными правилами о надзоре и мониторинге качества питьевой воды. НАОЗ ежегодно размещает на официальном сайте список лабораторий, которые проводят тесты качества питьевой воды.  (6) Для оценки качества питьевой воды могут использоваться другие методы анализа, одобренные национальным органом по стандартизации. Лаборатории, использующие альтернативные методы, предоставляют всю информацию о валидации.  (7) НАОЗ имеет право принять решение о проведении дополнительного мониторинга, если есть доказательства присутствия в воде веществ или микроорганизмов, которые не были определены в качестве параметров в соответствии с Законом 182 и представляют потенциальную опасность для здоровья человека. Дополнительный мониторинг проводится индивидуально для каждого рассматриваемого вещества или микроорганизма. </vt:lpstr>
      <vt:lpstr>Статья 8. Процедуры анализа качества питьевой воды  (1) Источники, обеспечивающие питьевую воду в сельской местности - колодцы, мелкие колодцы и водосборные бассейны - должны проверяться территориальными подразделениями НАОЗ, по запросу МПА или владельца источника воды с интервалом в 3 года по химическим параметрам и ежегодно по микробиологическим показателям путем отбора проб воды и лабораторных анализов.  (2) Состояние питьевой или непитьевой воды, установленное  лабораторией, должно быть записано на табличке, которая визуально прикрепляется к источнику воды или поблизости от него.  3. Если лабораторные исследования показывают, что вода не соответствует требованиям, ее использование для людей, животных и для орошения запрещается. </vt:lpstr>
      <vt:lpstr>Статья 8. Процедуры анализа качества питьевой воды  (4) Владельцы источников воды и операторы сетей водоснабжения должны обеспечить, чтобы контролирующие органы имели доступ к источникам воды и сетям водоснабжения для отбора проб и защиты от любого вида загрязнения.  (5) Расходы по отбору и анализу отобранных проб воды несет собственник источника воды и оператор водопроводной сети в соответствии с перечнем и тарифами на платные услуги, оказываемые в области здравоохранения для физических и юридических лиц, утвержденные Правительством (ПП 533/211). </vt:lpstr>
      <vt:lpstr>Статья 9. Устранение случаев несоответствия питьевой воды  (1) Несоблюдение значений, установленных для параметров, указанных в табл. 3 закона анализируется в течение 24 часов с момента выявления факта несоблюдения НАОЗ, а также задействованными операторами и потребителями с целью выявления причины.  (2) Если после всех принятых мер питьевая вода не соответствует условиям качества, положения ст. 6 п. (3), а НАОЗ указывает принять экстренные меры, необходимые для восстановления качества воды. Приоритет отдается корректирующим действиям для параметров, превышение которых опасно для здоровья человека. </vt:lpstr>
      <vt:lpstr>Статья 9. Устранение случаев несоответствия требованиям питьевой воды  (3) НАОЗ указывает запретить или ограничить водопользование, если имело место несоблюдение допустимых значений параметров и если вода представляет опасность для здоровья человека, проверяя что приняты все меры для защиты здоровья человека. В таких случаях потребители немедленно информируются и получают все необходимые рекомендации.  (4) НАОЗ вместе с МПА решают либо запретить, либо ограничить использование воды в зависимости от рисков для здоровья населения, вызванных перебоями в подаче питьевой воды или ограничениями на ее использование.</vt:lpstr>
      <vt:lpstr>Статья 9. Устранение случаев несоблюдения требований к питьевой воде  (5) В случае несоблюдения значений параметров или спецификаций, приведенных в таблице 3 приложения к закону, НАОЗ анализирует, создает ли это несоблюдение риск для здоровья человека и предписывает меры по восстановлению качества воды.  (6) В любой ситуации, когда принимаются корректирующие меры, НАОЗ должен предоставить информацию потребителям.</vt:lpstr>
      <vt:lpstr>PowerPoint Presentation</vt:lpstr>
      <vt:lpstr>Статья 10. Отступления  1. МЗ, в зависимости от обстоятельств, по запросу НАОЗ, представляет на одобрение Правительству на определенный период отступления от значений параметров, изложенных в Приложении, если соблюдены следующие условия:  а) численность населения в этой местности и уровень риска для здоровья потребителей в период действия частичной отмены минимальный или умеренный;  б) имеется план обеспечения безопасности питьевой воды для рассматриваемой системы питьевого водоснабжения;  c) отступления касаются только химических параметров бора, фтора и нитритов из таблицы 2 приложения и индикаторных параметров из таблицы 3 приложения (за исключением микробиологических параметров и параметров радиоактивности).</vt:lpstr>
      <vt:lpstr>Статья 10. Отступления  (2) Отступления утверждаются Правительством в соответствии с положениями ст. 5 п. (2), ограничиваются максимально коротким периодом и не могут превышать срок в 3 года. Если НАОЗ запрашивает продление отступления, МЗТСЗ представляет анализ ситуации, мотивацию запроса на получение второго отступления и план действий по соблюдению закона. Срок действия второго отступления не должен превышать 3 года.  (3) В особых случаях, для населенных пунктов, где реализуются проекты по модернизации / ремонту систем питьевого водоснабжения, МЗ может утвердить третье отступление на срок, который также не будет превышать трехлетний срок. Решение по такому запросу будет принято министерством в течение 3 месяцев с момента подачи запроса. </vt:lpstr>
      <vt:lpstr>Статья 10. Отступления  4. Для любого разрешенного отступления должно быть указано следующее:  а) причины отступления;  б) рассматриваемый параметр, соответствующие результаты предыдущего мониторинга и максимальное значение, разрешенное отступлением;  c) географический район, количество воды, подаваемой ежедневно, количество пострадавшего населения и возможные последствия для предприятий по производству пищевых продуктов;  д) адекватная схема мониторинга с увеличением частоты мониторинга, если необходимо;  e) краткое изложение плана корректирующих действий, которое должно включать график мероприятий и оценку затрат;  f) период отступления. </vt:lpstr>
      <vt:lpstr>Статья 10. Отступления  (5) Положения п. (4) не применяется, если НАОЗ считает, что несоблюдение значений параметров не представляет риска для здоровья и если принятые меры достаточны для устранения недостатка в течение 30 дней. В этой ситуации МЗ устанавливает только максимально допустимое значение рассматриваемых параметров и время, необходимое для устранения недостатка.  (6) Положения п. (5) не применяется, если значение параметра в системе питьевого водоснабжения не соответствует значению, установленному для него в течение периода, превышающего 30 последовательных дней в течение последних 12 месяцев, </vt:lpstr>
      <vt:lpstr>Статья 12. Информация и отчетность о качестве питьевой воды  1. НАОЗ, через свои территориальные подразделения, обеспечивает доступность информации о качестве питьевой воды, информирует потребителей о возможных последствиях для здоровья и о принимаемых или требуемых мерах по исправлению положения. компетентными органами или заинтересованными потребителями. Информация должна быть точной, ясной, своевременной и актуальной. (2) С целью информирования потребителей МЗ через НАОЗ публикует на веб-сайте учреждения каждые 3 года Национальный отчет о качестве питьевой воды,</vt:lpstr>
      <vt:lpstr>Статья 12. Информация и отчетность о качестве питьевой воды  (4) Операторы питьевой воды должны предоставлять НАОЗ всю информацию, необходимую для подготовки национального отчета о качестве питьевой воды (мощность системы, данные о качестве подаваемой и исходной воды, количество потребителей, длина сети, количество аварий в сети, данные о дезинфекции, аккредитации лабораторий, информация для потребителей, мерах по предупреждению ухудшения качества воды, потери воды из сети, а также данные о материалах и реагентах, используемых для обработки питьевой воды).  (6) операторы должны предоставлять свободный доступ к общедоступным данным о качестве производимой питьевой воды, разрешать проведение инспекций представителям населения в любое приемлемое время и, по крайней мере, бюро по связям с общественностью, с указанием программы работы номер телефона, по которому они могут получить данные о качестве подаваемой питьевой воды. </vt:lpstr>
      <vt:lpstr>Статья 12. Информация и отчетность о качестве питьевой воды  (8) Территориальные подразделения НАОЗ вместе с операторами систем питьевого водоснабжения ежегодно готовят и публикуют территориальный отчет о качестве питьевой воды, который должен включать:  а) системы водоснабжения питьевой водой, централизованные или индивидуальные, в том числе те, которые подают в среднем менее 10 м3 воды в сутки или обслуживают менее 50 человек;  б) вопросы, касающиеся качества распределяемой питьевой воды и возможных рисков для здоровья;  в) описание ситуации сроком на один год с размещением информации на сайте в первом квартале следующего года. </vt:lpstr>
      <vt:lpstr>Статья 13. Планы обеспечения безопасности питьевой воды  1. МПА должна координировать разработку планов обеспечения безопасности питьевой воды, включая сроки и стоимость мер, установленных в плане, для обеспечения соблюдения операторами питьевой воды требований, изложенных в настоящем законе. Планы обеспечения безопасности питьевой воды будут разработаны операторами питьевой воды в течение 3 лет с даты вступления в силу этого закона и утверждены местными публичными властями после их обязательного согласования с НАОЗ.  (2) Планы обеспечения безопасности питьевой воды должны разрабатываться в соответствии с руководящими принципами, утвержденными и опубликованными МЗ.  (3) НАОЗ будет отслеживать и контролировать выполнение планов по обеспечению безопасности питьевой воды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ПП 1466/2016 об утверждении Санитарного регламента для маломасштабных систем питьевого водоснабжения  - Постановление направлено на регулирование обеспечения безопасной питьевой водой населения в небольших населенных пунктах, предотвращение и устранение возможного загрязнения малых систем питьевого водоснабжения.  - Регламент применяется к небольшим системам питьевого водоснабжения, в рабочем состоянии или спроектированным, которые обеспечивают менее 200 м3 в среднем в сутки или которые обслуживают сообщества с населением менее 2000 человек и служат для удовлетворения потребностей населения в питьевой и хозяйственно-питьевой воде.   - Регламент не распространяется на системы питьевого водоснабжения производительностью более 200 м3/день или обслуживающие более 2000 человек, которые подпадают под действие Закона 182/2019 о качестве питьевой воды. </vt:lpstr>
      <vt:lpstr>Основные определения Санитарного регламента по маломасштабных системах питьевого водоснабжения   Маломасштабные системы питьевого водоснабжения - системы питьевого водоснабжения в сельской местности с населением менее 2000 человек или с производительностью менее 200 м3 / сутки, системы водоводов с сезонной активностью (детские лагеря, трудовые лагеря), водозаборными сооружениями - трубчатыми колодцами, артезианскими скважинами с водораспределительной сетью или без нее, которая по мощности или количеству потребителей удовлетворяет требованиям пункта 3; </vt:lpstr>
      <vt:lpstr>Требования к качеству питьевой воды для маломасштабных систем питьевого водоснабжения  Вода должна соответствовать положениям Закона 182/2019, за исключением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Проект Санитарного регламента по надзору и мониторингу качества питьевой воды  находится в процессе утверждения в порядке, установленном Законом № 100 о нормативных актах. С утв. Санитарного Регламента по надзору и мониторингу качества питьевой воды, Санитарные нормы качества питьевой воды, утвержденные ПП № 934 от 15.08.2007,  утратят свою актуальность</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Ion Salaru</dc:creator>
  <cp:keywords>GIZ-Leerfolie</cp:keywords>
  <cp:lastModifiedBy>Salaru Ion</cp:lastModifiedBy>
  <cp:revision>246</cp:revision>
  <cp:lastPrinted>2017-06-05T10:38:21Z</cp:lastPrinted>
  <dcterms:created xsi:type="dcterms:W3CDTF">2013-09-05T11:54:56Z</dcterms:created>
  <dcterms:modified xsi:type="dcterms:W3CDTF">2021-10-08T08:53:08Z</dcterms:modified>
</cp:coreProperties>
</file>