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84" r:id="rId1"/>
  </p:sldMasterIdLst>
  <p:notesMasterIdLst>
    <p:notesMasterId r:id="rId54"/>
  </p:notesMasterIdLst>
  <p:sldIdLst>
    <p:sldId id="256" r:id="rId2"/>
    <p:sldId id="507" r:id="rId3"/>
    <p:sldId id="662" r:id="rId4"/>
    <p:sldId id="690" r:id="rId5"/>
    <p:sldId id="664" r:id="rId6"/>
    <p:sldId id="464" r:id="rId7"/>
    <p:sldId id="465" r:id="rId8"/>
    <p:sldId id="556" r:id="rId9"/>
    <p:sldId id="336" r:id="rId10"/>
    <p:sldId id="558" r:id="rId11"/>
    <p:sldId id="442" r:id="rId12"/>
    <p:sldId id="592" r:id="rId13"/>
    <p:sldId id="593" r:id="rId14"/>
    <p:sldId id="504" r:id="rId15"/>
    <p:sldId id="457" r:id="rId16"/>
    <p:sldId id="506" r:id="rId17"/>
    <p:sldId id="665" r:id="rId18"/>
    <p:sldId id="532" r:id="rId19"/>
    <p:sldId id="510" r:id="rId20"/>
    <p:sldId id="547" r:id="rId21"/>
    <p:sldId id="549" r:id="rId22"/>
    <p:sldId id="667" r:id="rId23"/>
    <p:sldId id="546" r:id="rId24"/>
    <p:sldId id="538" r:id="rId25"/>
    <p:sldId id="668" r:id="rId26"/>
    <p:sldId id="669" r:id="rId27"/>
    <p:sldId id="501" r:id="rId28"/>
    <p:sldId id="670" r:id="rId29"/>
    <p:sldId id="671" r:id="rId30"/>
    <p:sldId id="673" r:id="rId31"/>
    <p:sldId id="543" r:id="rId32"/>
    <p:sldId id="525" r:id="rId33"/>
    <p:sldId id="675" r:id="rId34"/>
    <p:sldId id="676" r:id="rId35"/>
    <p:sldId id="677" r:id="rId36"/>
    <p:sldId id="674" r:id="rId37"/>
    <p:sldId id="466" r:id="rId38"/>
    <p:sldId id="493" r:id="rId39"/>
    <p:sldId id="591" r:id="rId40"/>
    <p:sldId id="354" r:id="rId41"/>
    <p:sldId id="645" r:id="rId42"/>
    <p:sldId id="567" r:id="rId43"/>
    <p:sldId id="569" r:id="rId44"/>
    <p:sldId id="628" r:id="rId45"/>
    <p:sldId id="638" r:id="rId46"/>
    <p:sldId id="635" r:id="rId47"/>
    <p:sldId id="636" r:id="rId48"/>
    <p:sldId id="637" r:id="rId49"/>
    <p:sldId id="385" r:id="rId50"/>
    <p:sldId id="389" r:id="rId51"/>
    <p:sldId id="390" r:id="rId52"/>
    <p:sldId id="273" r:id="rId5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09" autoAdjust="0"/>
  </p:normalViewPr>
  <p:slideViewPr>
    <p:cSldViewPr>
      <p:cViewPr varScale="1">
        <p:scale>
          <a:sx n="112" d="100"/>
          <a:sy n="112" d="100"/>
        </p:scale>
        <p:origin x="162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1443A-606A-4F26-B488-5C290F57FB1F}" type="datetimeFigureOut">
              <a:rPr lang="ru-RU" smtClean="0"/>
              <a:pPr/>
              <a:t>25.10.2021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0B3A19-D82C-4AD7-83E9-3BE16E9125A6}" type="slidenum">
              <a:rPr lang="ru-RU" smtClean="0"/>
              <a:pPr/>
              <a:t>‹#›</a:t>
            </a:fld>
            <a:endParaRPr lang="ru-RU"/>
          </a:p>
        </p:txBody>
      </p:sp>
    </p:spTree>
    <p:extLst>
      <p:ext uri="{BB962C8B-B14F-4D97-AF65-F5344CB8AC3E}">
        <p14:creationId xmlns:p14="http://schemas.microsoft.com/office/powerpoint/2010/main" val="3424216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70B3A19-D82C-4AD7-83E9-3BE16E9125A6}" type="slidenum">
              <a:rPr lang="ru-RU" smtClean="0"/>
              <a:pPr/>
              <a:t>1</a:t>
            </a:fld>
            <a:endParaRPr lang="ru-RU"/>
          </a:p>
        </p:txBody>
      </p:sp>
    </p:spTree>
    <p:extLst>
      <p:ext uri="{BB962C8B-B14F-4D97-AF65-F5344CB8AC3E}">
        <p14:creationId xmlns:p14="http://schemas.microsoft.com/office/powerpoint/2010/main" val="1690607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1139825"/>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30725"/>
          </a:xfrm>
        </p:spPr>
        <p:txBody>
          <a:bodyPr/>
          <a:lstStyle/>
          <a:p>
            <a:pPr lvl="0"/>
            <a:endParaRPr lang="ru-RU" noProof="0" smtClean="0"/>
          </a:p>
        </p:txBody>
      </p:sp>
      <p:sp>
        <p:nvSpPr>
          <p:cNvPr id="4" name="Rectangle 40"/>
          <p:cNvSpPr>
            <a:spLocks noGrp="1" noChangeArrowheads="1"/>
          </p:cNvSpPr>
          <p:nvPr>
            <p:ph type="dt" sz="half" idx="10"/>
          </p:nvPr>
        </p:nvSpPr>
        <p:spPr>
          <a:ln/>
        </p:spPr>
        <p:txBody>
          <a:bodyPr/>
          <a:lstStyle>
            <a:lvl1pPr>
              <a:defRPr/>
            </a:lvl1pPr>
          </a:lstStyle>
          <a:p>
            <a:pPr>
              <a:defRPr/>
            </a:pPr>
            <a:endParaRPr lang="ru-RU"/>
          </a:p>
        </p:txBody>
      </p:sp>
      <p:sp>
        <p:nvSpPr>
          <p:cNvPr id="5" name="Rectangle 41"/>
          <p:cNvSpPr>
            <a:spLocks noGrp="1" noChangeArrowheads="1"/>
          </p:cNvSpPr>
          <p:nvPr>
            <p:ph type="ftr" sz="quarter" idx="11"/>
          </p:nvPr>
        </p:nvSpPr>
        <p:spPr>
          <a:ln/>
        </p:spPr>
        <p:txBody>
          <a:bodyPr/>
          <a:lstStyle>
            <a:lvl1pPr>
              <a:defRPr/>
            </a:lvl1pPr>
          </a:lstStyle>
          <a:p>
            <a:pPr>
              <a:defRPr/>
            </a:pPr>
            <a:endParaRPr lang="ru-RU"/>
          </a:p>
        </p:txBody>
      </p:sp>
      <p:sp>
        <p:nvSpPr>
          <p:cNvPr id="6" name="Rectangle 42"/>
          <p:cNvSpPr>
            <a:spLocks noGrp="1" noChangeArrowheads="1"/>
          </p:cNvSpPr>
          <p:nvPr>
            <p:ph type="sldNum" sz="quarter" idx="12"/>
          </p:nvPr>
        </p:nvSpPr>
        <p:spPr>
          <a:ln/>
        </p:spPr>
        <p:txBody>
          <a:bodyPr/>
          <a:lstStyle>
            <a:lvl1pPr>
              <a:defRPr/>
            </a:lvl1pPr>
          </a:lstStyle>
          <a:p>
            <a:pPr>
              <a:defRPr/>
            </a:pPr>
            <a:fld id="{49252224-324D-4AF9-AE74-E59D76BDF1AC}" type="slidenum">
              <a:rPr lang="ru-RU"/>
              <a:pPr>
                <a:defRPr/>
              </a:pPr>
              <a:t>‹#›</a:t>
            </a:fld>
            <a:endParaRPr lang="ru-RU"/>
          </a:p>
        </p:txBody>
      </p:sp>
    </p:spTree>
    <p:extLst>
      <p:ext uri="{BB962C8B-B14F-4D97-AF65-F5344CB8AC3E}">
        <p14:creationId xmlns:p14="http://schemas.microsoft.com/office/powerpoint/2010/main" val="306879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25.10.2021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pPr/>
              <a:t>25.10.2021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lex:LPLP2018112327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85800"/>
            <a:ext cx="7772400" cy="3124200"/>
          </a:xfrm>
        </p:spPr>
        <p:txBody>
          <a:bodyPr>
            <a:normAutofit fontScale="90000"/>
          </a:bodyPr>
          <a:lstStyle/>
          <a:p>
            <a:r>
              <a:rPr lang="ro-RO" b="1" dirty="0" smtClean="0">
                <a:latin typeface="Times New Roman" pitchFamily="18" charset="0"/>
                <a:cs typeface="Times New Roman" pitchFamily="18" charset="0"/>
              </a:rPr>
              <a:t/>
            </a:r>
            <a:br>
              <a:rPr lang="ro-RO" b="1" dirty="0" smtClean="0">
                <a:latin typeface="Times New Roman" pitchFamily="18" charset="0"/>
                <a:cs typeface="Times New Roman" pitchFamily="18" charset="0"/>
              </a:rPr>
            </a:br>
            <a:r>
              <a:rPr lang="ro-RO" b="1" dirty="0" smtClean="0">
                <a:latin typeface="Times New Roman" pitchFamily="18" charset="0"/>
              </a:rPr>
              <a:t> Cadrul </a:t>
            </a:r>
            <a:r>
              <a:rPr lang="en-US" b="1" dirty="0" err="1" smtClean="0">
                <a:latin typeface="Times New Roman" pitchFamily="18" charset="0"/>
              </a:rPr>
              <a:t>juridic</a:t>
            </a:r>
            <a:r>
              <a:rPr lang="ro-RO" b="1" dirty="0" smtClean="0">
                <a:latin typeface="Times New Roman" pitchFamily="18" charset="0"/>
              </a:rPr>
              <a:t> în domeniul securităţii şi sănătăţii în muncă</a:t>
            </a:r>
            <a:r>
              <a:rPr lang="en-US" b="1" dirty="0" smtClean="0">
                <a:latin typeface="Times New Roman" pitchFamily="18" charset="0"/>
              </a:rPr>
              <a:t> </a:t>
            </a:r>
            <a:r>
              <a:rPr lang="en-US" dirty="0" smtClean="0"/>
              <a:t/>
            </a:r>
            <a:br>
              <a:rPr lang="en-US" dirty="0" smtClean="0"/>
            </a:br>
            <a:r>
              <a:rPr lang="ro-RO" b="1" dirty="0" smtClean="0">
                <a:latin typeface="Times New Roman" pitchFamily="18" charset="0"/>
                <a:cs typeface="Times New Roman" pitchFamily="18" charset="0"/>
              </a:rPr>
              <a:t/>
            </a:r>
            <a:br>
              <a:rPr lang="ro-RO"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1371600" y="3556000"/>
            <a:ext cx="7543800" cy="3073400"/>
          </a:xfrm>
        </p:spPr>
        <p:txBody>
          <a:bodyPr>
            <a:normAutofit/>
          </a:bodyPr>
          <a:lstStyle/>
          <a:p>
            <a:r>
              <a:rPr lang="ro-RO" dirty="0" smtClean="0">
                <a:latin typeface="Times New Roman" pitchFamily="18" charset="0"/>
                <a:cs typeface="Times New Roman" pitchFamily="18" charset="0"/>
              </a:rPr>
              <a:t>                                                    </a:t>
            </a:r>
          </a:p>
          <a:p>
            <a:pPr algn="r"/>
            <a:r>
              <a:rPr lang="ro-RO" b="1" i="1" dirty="0" smtClean="0">
                <a:latin typeface="Times New Roman" pitchFamily="18" charset="0"/>
                <a:cs typeface="Times New Roman" pitchFamily="18" charset="0"/>
              </a:rPr>
              <a:t>                                                           </a:t>
            </a:r>
            <a:r>
              <a:rPr lang="ro-RO" b="1" i="1" dirty="0" smtClean="0">
                <a:solidFill>
                  <a:schemeClr val="tx1"/>
                </a:solidFill>
                <a:latin typeface="Times New Roman" pitchFamily="18" charset="0"/>
                <a:cs typeface="Times New Roman" pitchFamily="18" charset="0"/>
              </a:rPr>
              <a:t>Elena Carchilan,</a:t>
            </a:r>
          </a:p>
          <a:p>
            <a:pPr algn="r"/>
            <a:r>
              <a:rPr lang="ro-RO" b="1" i="1" dirty="0">
                <a:solidFill>
                  <a:schemeClr val="tx1"/>
                </a:solidFill>
                <a:latin typeface="Times New Roman" pitchFamily="18" charset="0"/>
                <a:cs typeface="Times New Roman" pitchFamily="18" charset="0"/>
              </a:rPr>
              <a:t>ș</a:t>
            </a:r>
            <a:r>
              <a:rPr lang="ro-RO" b="1" i="1" dirty="0" smtClean="0">
                <a:solidFill>
                  <a:schemeClr val="tx1"/>
                </a:solidFill>
                <a:latin typeface="Times New Roman" pitchFamily="18" charset="0"/>
                <a:cs typeface="Times New Roman" pitchFamily="18" charset="0"/>
              </a:rPr>
              <a:t>ef</a:t>
            </a:r>
            <a:r>
              <a:rPr lang="en-US" b="1" i="1" dirty="0" smtClean="0">
                <a:solidFill>
                  <a:schemeClr val="tx1"/>
                </a:solidFill>
                <a:latin typeface="Times New Roman" pitchFamily="18" charset="0"/>
                <a:cs typeface="Times New Roman" pitchFamily="18" charset="0"/>
              </a:rPr>
              <a:t>, </a:t>
            </a:r>
            <a:r>
              <a:rPr lang="ro-RO" b="1" i="1" dirty="0" smtClean="0">
                <a:solidFill>
                  <a:schemeClr val="tx1"/>
                </a:solidFill>
                <a:latin typeface="Times New Roman" pitchFamily="18" charset="0"/>
                <a:cs typeface="Times New Roman" pitchFamily="18" charset="0"/>
              </a:rPr>
              <a:t>Inspectoratul</a:t>
            </a:r>
          </a:p>
          <a:p>
            <a:pPr algn="r"/>
            <a:r>
              <a:rPr lang="ro-RO" b="1" i="1" dirty="0" smtClean="0">
                <a:solidFill>
                  <a:schemeClr val="tx1"/>
                </a:solidFill>
                <a:latin typeface="Times New Roman" pitchFamily="18" charset="0"/>
                <a:cs typeface="Times New Roman" pitchFamily="18" charset="0"/>
              </a:rPr>
              <a:t> Muncii al Sindicatelor</a:t>
            </a:r>
          </a:p>
          <a:p>
            <a:pPr algn="r"/>
            <a:r>
              <a:rPr lang="ro-RO" b="1" i="1" dirty="0" smtClean="0">
                <a:solidFill>
                  <a:schemeClr val="tx1"/>
                </a:solidFill>
                <a:latin typeface="Times New Roman" pitchFamily="18" charset="0"/>
                <a:cs typeface="Times New Roman" pitchFamily="18" charset="0"/>
              </a:rPr>
              <a:t>0-22-266-577</a:t>
            </a:r>
          </a:p>
          <a:p>
            <a:pPr algn="r"/>
            <a:r>
              <a:rPr lang="ro-RO" b="1" i="1" dirty="0" smtClean="0">
                <a:solidFill>
                  <a:schemeClr val="tx1"/>
                </a:solidFill>
                <a:latin typeface="Times New Roman" pitchFamily="18" charset="0"/>
                <a:cs typeface="Times New Roman" pitchFamily="18" charset="0"/>
              </a:rPr>
              <a:t> 067604905</a:t>
            </a:r>
            <a:endParaRPr lang="en-US" b="1" i="1" dirty="0" smtClean="0">
              <a:solidFill>
                <a:schemeClr val="tx1"/>
              </a:solidFill>
              <a:latin typeface="Times New Roman" pitchFamily="18" charset="0"/>
              <a:cs typeface="Times New Roman" pitchFamily="18" charset="0"/>
            </a:endParaRPr>
          </a:p>
          <a:p>
            <a:pPr algn="r"/>
            <a:r>
              <a:rPr lang="ro-RO" b="1" i="1" dirty="0" smtClean="0">
                <a:solidFill>
                  <a:schemeClr val="tx1"/>
                </a:solidFill>
                <a:latin typeface="Times New Roman" pitchFamily="18" charset="0"/>
                <a:cs typeface="Times New Roman" pitchFamily="18" charset="0"/>
              </a:rPr>
              <a:t> elena.carchilan@cnsm.md</a:t>
            </a:r>
            <a:endParaRPr lang="en-US" b="1" i="1" dirty="0" smtClean="0">
              <a:solidFill>
                <a:schemeClr val="tx1"/>
              </a:solidFill>
              <a:latin typeface="Times New Roman" pitchFamily="18" charset="0"/>
              <a:cs typeface="Times New Roman" pitchFamily="18" charset="0"/>
            </a:endParaRPr>
          </a:p>
          <a:p>
            <a:pPr algn="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421814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1905000"/>
            <a:ext cx="8686800" cy="4724400"/>
          </a:xfrm>
        </p:spPr>
        <p:txBody>
          <a:bodyPr>
            <a:normAutofit/>
          </a:bodyPr>
          <a:lstStyle/>
          <a:p>
            <a:pPr algn="just">
              <a:buFont typeface="Wingdings" pitchFamily="2" charset="2"/>
              <a:buChar char="Ø"/>
            </a:pPr>
            <a:endParaRPr lang="ro-RO" sz="2800" dirty="0" smtClean="0">
              <a:solidFill>
                <a:schemeClr val="tx1"/>
              </a:solidFill>
              <a:latin typeface="Times New Roman" pitchFamily="18" charset="0"/>
              <a:cs typeface="Times New Roman" pitchFamily="18" charset="0"/>
            </a:endParaRPr>
          </a:p>
          <a:p>
            <a:pPr>
              <a:buNone/>
            </a:pPr>
            <a:r>
              <a:rPr lang="en-US" sz="2500" b="1" i="1" dirty="0" smtClean="0">
                <a:solidFill>
                  <a:schemeClr val="tx1"/>
                </a:solidFill>
                <a:latin typeface="Times New Roman" pitchFamily="18" charset="0"/>
                <a:cs typeface="Times New Roman" pitchFamily="18" charset="0"/>
              </a:rPr>
              <a:t>   </a:t>
            </a:r>
            <a:r>
              <a:rPr lang="vi-VN" sz="2500" b="1" i="1" dirty="0" smtClean="0">
                <a:solidFill>
                  <a:schemeClr val="tx1"/>
                </a:solidFill>
                <a:latin typeface="Times New Roman" pitchFamily="18" charset="0"/>
                <a:cs typeface="Times New Roman" pitchFamily="18" charset="0"/>
              </a:rPr>
              <a:t>Articolul 223. Coordonarea securităţii şi sănătăţii în muncă </a:t>
            </a:r>
            <a:br>
              <a:rPr lang="vi-VN" sz="2500" b="1" i="1" dirty="0" smtClean="0">
                <a:solidFill>
                  <a:schemeClr val="tx1"/>
                </a:solidFill>
                <a:latin typeface="Times New Roman" pitchFamily="18" charset="0"/>
                <a:cs typeface="Times New Roman" pitchFamily="18" charset="0"/>
              </a:rPr>
            </a:br>
            <a:endParaRPr lang="vi-VN" sz="2500" i="1" dirty="0" smtClean="0">
              <a:solidFill>
                <a:schemeClr val="tx1"/>
              </a:solidFill>
            </a:endParaRPr>
          </a:p>
          <a:p>
            <a:pPr algn="just">
              <a:buNone/>
            </a:pPr>
            <a:r>
              <a:rPr lang="en-US" sz="2800" dirty="0" smtClean="0"/>
              <a:t>    </a:t>
            </a:r>
            <a:r>
              <a:rPr lang="vi-VN" dirty="0" smtClean="0">
                <a:solidFill>
                  <a:schemeClr val="tx1"/>
                </a:solidFill>
                <a:latin typeface="Times New Roman" pitchFamily="18" charset="0"/>
                <a:cs typeface="Times New Roman" pitchFamily="18" charset="0"/>
              </a:rPr>
              <a:t>Ministerul Muncii</a:t>
            </a:r>
            <a:r>
              <a:rPr lang="ro-RO" dirty="0" smtClean="0">
                <a:solidFill>
                  <a:schemeClr val="tx1"/>
                </a:solidFill>
                <a:latin typeface="Times New Roman" pitchFamily="18" charset="0"/>
                <a:cs typeface="Times New Roman" pitchFamily="18" charset="0"/>
              </a:rPr>
              <a:t> și</a:t>
            </a:r>
            <a:r>
              <a:rPr lang="vi-VN" dirty="0" smtClean="0">
                <a:solidFill>
                  <a:schemeClr val="tx1"/>
                </a:solidFill>
                <a:latin typeface="Times New Roman" pitchFamily="18" charset="0"/>
                <a:cs typeface="Times New Roman" pitchFamily="18" charset="0"/>
              </a:rPr>
              <a:t> Protecţiei Sociale exercită coordonarea securităţii şi sănătăţii în muncă în Republica Moldova</a:t>
            </a:r>
            <a:r>
              <a:rPr lang="en-US" dirty="0" smtClean="0">
                <a:solidFill>
                  <a:schemeClr val="tx1"/>
                </a:solidFill>
                <a:latin typeface="Times New Roman" pitchFamily="18" charset="0"/>
                <a:cs typeface="Times New Roman" pitchFamily="18" charset="0"/>
              </a:rPr>
              <a:t>.</a:t>
            </a:r>
          </a:p>
          <a:p>
            <a:pPr algn="just">
              <a:buNone/>
            </a:pPr>
            <a:r>
              <a:rPr lang="vi-VN" sz="2800" dirty="0" smtClean="0">
                <a:solidFill>
                  <a:schemeClr val="tx1"/>
                </a:solidFill>
                <a:latin typeface="Times New Roman" pitchFamily="18" charset="0"/>
                <a:cs typeface="Times New Roman" pitchFamily="18" charset="0"/>
              </a:rPr>
              <a:t/>
            </a:r>
            <a:br>
              <a:rPr lang="vi-VN" sz="2800" dirty="0" smtClean="0">
                <a:solidFill>
                  <a:schemeClr val="tx1"/>
                </a:solidFill>
                <a:latin typeface="Times New Roman" pitchFamily="18" charset="0"/>
                <a:cs typeface="Times New Roman" pitchFamily="18" charset="0"/>
              </a:rPr>
            </a:br>
            <a:endParaRPr lang="ru-RU" sz="2800" dirty="0" smtClean="0">
              <a:solidFill>
                <a:schemeClr val="tx1"/>
              </a:solidFill>
              <a:latin typeface="Times New Roman" pitchFamily="18" charset="0"/>
              <a:cs typeface="Times New Roman" pitchFamily="18" charset="0"/>
            </a:endParaRPr>
          </a:p>
          <a:p>
            <a:endParaRPr lang="en-US" sz="2800" dirty="0"/>
          </a:p>
        </p:txBody>
      </p:sp>
      <p:sp>
        <p:nvSpPr>
          <p:cNvPr id="3" name="Заголовок 2"/>
          <p:cNvSpPr>
            <a:spLocks noGrp="1"/>
          </p:cNvSpPr>
          <p:nvPr>
            <p:ph type="title"/>
          </p:nvPr>
        </p:nvSpPr>
        <p:spPr/>
        <p:txBody>
          <a:bodyPr>
            <a:normAutofit fontScale="90000"/>
          </a:bodyPr>
          <a:lstStyle/>
          <a:p>
            <a:r>
              <a:rPr lang="vi-VN" sz="2800" dirty="0" smtClean="0"/>
              <a:t/>
            </a:r>
            <a:br>
              <a:rPr lang="vi-VN" sz="2800" dirty="0" smtClean="0"/>
            </a:br>
            <a:r>
              <a:rPr lang="en-US" sz="2800" dirty="0" smtClean="0"/>
              <a:t/>
            </a:r>
            <a:br>
              <a:rPr lang="en-US" sz="2800" dirty="0" smtClean="0"/>
            </a:br>
            <a:r>
              <a:rPr lang="ro-RO" sz="3600" b="1" i="1" dirty="0" smtClean="0">
                <a:latin typeface="Times New Roman" pitchFamily="18" charset="0"/>
              </a:rPr>
              <a:t>Codul </a:t>
            </a:r>
            <a:r>
              <a:rPr lang="en-US" sz="3600" b="1" i="1" dirty="0" smtClean="0">
                <a:latin typeface="Times New Roman" pitchFamily="18" charset="0"/>
              </a:rPr>
              <a:t>m</a:t>
            </a:r>
            <a:r>
              <a:rPr lang="ro-RO" sz="3600" b="1" i="1" dirty="0" smtClean="0">
                <a:latin typeface="Times New Roman" pitchFamily="18" charset="0"/>
              </a:rPr>
              <a:t>uncii</a:t>
            </a:r>
            <a:r>
              <a:rPr lang="vi-VN" sz="3600" b="1" i="1" dirty="0" smtClean="0">
                <a:latin typeface="Times New Roman" pitchFamily="18" charset="0"/>
                <a:cs typeface="Times New Roman" pitchFamily="18" charset="0"/>
              </a:rPr>
              <a:t> al Republicii Moldova</a:t>
            </a:r>
            <a:r>
              <a:rPr lang="en-US" sz="3600" b="1" i="1" dirty="0" smtClean="0">
                <a:latin typeface="Times New Roman" pitchFamily="18" charset="0"/>
                <a:cs typeface="Times New Roman" pitchFamily="18" charset="0"/>
              </a:rPr>
              <a:t/>
            </a:r>
            <a:br>
              <a:rPr lang="en-US" sz="3600" b="1" i="1" dirty="0" smtClean="0">
                <a:latin typeface="Times New Roman" pitchFamily="18" charset="0"/>
                <a:cs typeface="Times New Roman" pitchFamily="18" charset="0"/>
              </a:rPr>
            </a:br>
            <a:r>
              <a:rPr lang="vi-VN" sz="2800" dirty="0" smtClean="0"/>
              <a:t/>
            </a:r>
            <a:br>
              <a:rPr lang="vi-VN" sz="2800" dirty="0" smtClean="0"/>
            </a:br>
            <a:endParaRPr lang="en-US" sz="2800" b="1" i="1" dirty="0"/>
          </a:p>
        </p:txBody>
      </p:sp>
    </p:spTree>
    <p:extLst>
      <p:ext uri="{BB962C8B-B14F-4D97-AF65-F5344CB8AC3E}">
        <p14:creationId xmlns:p14="http://schemas.microsoft.com/office/powerpoint/2010/main" val="2459217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916832"/>
            <a:ext cx="8686800" cy="4209331"/>
          </a:xfrm>
        </p:spPr>
        <p:txBody>
          <a:bodyPr>
            <a:normAutofit lnSpcReduction="10000"/>
          </a:bodyPr>
          <a:lstStyle/>
          <a:p>
            <a:pPr algn="just">
              <a:lnSpc>
                <a:spcPct val="90000"/>
              </a:lnSpc>
              <a:buFont typeface="Wingdings" pitchFamily="2" charset="2"/>
              <a:buChar char="Ø"/>
            </a:pPr>
            <a:endParaRPr lang="en-US" dirty="0" smtClean="0">
              <a:solidFill>
                <a:schemeClr val="tx1"/>
              </a:solidFill>
              <a:latin typeface="Times New Roman" pitchFamily="18" charset="0"/>
              <a:cs typeface="Times New Roman" pitchFamily="18" charset="0"/>
            </a:endParaRPr>
          </a:p>
          <a:p>
            <a:pPr algn="just">
              <a:buFont typeface="Wingdings" pitchFamily="2" charset="2"/>
              <a:buChar char="Ø"/>
            </a:pPr>
            <a:r>
              <a:rPr lang="en-US" dirty="0" err="1" smtClean="0">
                <a:solidFill>
                  <a:schemeClr val="tx1"/>
                </a:solidFill>
                <a:latin typeface="Times New Roman" pitchFamily="18" charset="0"/>
                <a:cs typeface="Times New Roman" pitchFamily="18" charset="0"/>
              </a:rPr>
              <a:t>Hotarirea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Guvernului</a:t>
            </a:r>
            <a:r>
              <a:rPr lang="en-US" dirty="0" smtClean="0">
                <a:solidFill>
                  <a:schemeClr val="tx1"/>
                </a:solidFill>
                <a:latin typeface="Times New Roman" pitchFamily="18" charset="0"/>
                <a:cs typeface="Times New Roman" pitchFamily="18" charset="0"/>
              </a:rPr>
              <a:t> nr. 1335 din 10.10.2002 </a:t>
            </a:r>
            <a:r>
              <a:rPr lang="en-US" dirty="0" err="1" smtClean="0">
                <a:solidFill>
                  <a:schemeClr val="tx1"/>
                </a:solidFill>
                <a:latin typeface="Times New Roman" pitchFamily="18" charset="0"/>
                <a:cs typeface="Times New Roman" pitchFamily="18" charset="0"/>
              </a:rPr>
              <a:t>despre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aprobarea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Regulamentului</a:t>
            </a:r>
            <a:r>
              <a:rPr lang="en-US" dirty="0" smtClean="0">
                <a:solidFill>
                  <a:schemeClr val="tx1"/>
                </a:solidFill>
                <a:latin typeface="Times New Roman" pitchFamily="18" charset="0"/>
                <a:cs typeface="Times New Roman" pitchFamily="18" charset="0"/>
              </a:rPr>
              <a:t> cu </a:t>
            </a:r>
            <a:r>
              <a:rPr lang="en-US" dirty="0" err="1" smtClean="0">
                <a:solidFill>
                  <a:schemeClr val="tx1"/>
                </a:solidFill>
                <a:latin typeface="Times New Roman" pitchFamily="18" charset="0"/>
                <a:cs typeface="Times New Roman" pitchFamily="18" charset="0"/>
              </a:rPr>
              <a:t>privire</a:t>
            </a:r>
            <a:r>
              <a:rPr lang="en-US" dirty="0" smtClean="0">
                <a:solidFill>
                  <a:schemeClr val="tx1"/>
                </a:solidFill>
                <a:latin typeface="Times New Roman" pitchFamily="18" charset="0"/>
                <a:cs typeface="Times New Roman" pitchFamily="18" charset="0"/>
              </a:rPr>
              <a:t> la </a:t>
            </a:r>
            <a:r>
              <a:rPr lang="en-US" dirty="0" err="1" smtClean="0">
                <a:solidFill>
                  <a:schemeClr val="tx1"/>
                </a:solidFill>
                <a:latin typeface="Times New Roman" pitchFamily="18" charset="0"/>
                <a:cs typeface="Times New Roman" pitchFamily="18" charset="0"/>
              </a:rPr>
              <a:t>evaluarea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condiţiilor</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 la </a:t>
            </a:r>
            <a:r>
              <a:rPr lang="en-US" dirty="0" err="1" smtClean="0">
                <a:solidFill>
                  <a:schemeClr val="tx1"/>
                </a:solidFill>
                <a:latin typeface="Times New Roman" pitchFamily="18" charset="0"/>
                <a:cs typeface="Times New Roman" pitchFamily="18" charset="0"/>
              </a:rPr>
              <a:t>locurile</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şi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modul</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aplicare</a:t>
            </a:r>
            <a:r>
              <a:rPr lang="en-US" dirty="0" smtClean="0">
                <a:solidFill>
                  <a:schemeClr val="tx1"/>
                </a:solidFill>
                <a:latin typeface="Times New Roman" pitchFamily="18" charset="0"/>
                <a:cs typeface="Times New Roman" pitchFamily="18" charset="0"/>
              </a:rPr>
              <a:t> a </a:t>
            </a:r>
            <a:r>
              <a:rPr lang="en-US" dirty="0" err="1" smtClean="0">
                <a:solidFill>
                  <a:schemeClr val="tx1"/>
                </a:solidFill>
                <a:latin typeface="Times New Roman" pitchFamily="18" charset="0"/>
                <a:cs typeface="Times New Roman" pitchFamily="18" charset="0"/>
              </a:rPr>
              <a:t>listelor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ramurale</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lucrări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pentru</a:t>
            </a:r>
            <a:r>
              <a:rPr lang="en-US" dirty="0" smtClean="0">
                <a:solidFill>
                  <a:schemeClr val="tx1"/>
                </a:solidFill>
                <a:latin typeface="Times New Roman" pitchFamily="18" charset="0"/>
                <a:cs typeface="Times New Roman" pitchFamily="18" charset="0"/>
              </a:rPr>
              <a:t> care pot fi </a:t>
            </a:r>
            <a:r>
              <a:rPr lang="en-US" dirty="0" err="1" smtClean="0">
                <a:solidFill>
                  <a:schemeClr val="tx1"/>
                </a:solidFill>
                <a:latin typeface="Times New Roman" pitchFamily="18" charset="0"/>
                <a:cs typeface="Times New Roman" pitchFamily="18" charset="0"/>
              </a:rPr>
              <a:t>stabilite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sporuri</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compensare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pentru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munca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prestată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condiţii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nefavorabile</a:t>
            </a:r>
            <a:r>
              <a:rPr lang="ro-RO" dirty="0" smtClean="0">
                <a:solidFill>
                  <a:schemeClr val="tx1"/>
                </a:solidFill>
                <a:latin typeface="Times New Roman" pitchFamily="18" charset="0"/>
                <a:cs typeface="Times New Roman" pitchFamily="18" charset="0"/>
              </a:rPr>
              <a:t>.</a:t>
            </a:r>
            <a:endParaRPr lang="en-US" dirty="0" smtClean="0">
              <a:solidFill>
                <a:schemeClr val="tx1"/>
              </a:solidFill>
              <a:latin typeface="Times New Roman" pitchFamily="18" charset="0"/>
              <a:cs typeface="Times New Roman" pitchFamily="18" charset="0"/>
            </a:endParaRPr>
          </a:p>
          <a:p>
            <a:pPr marL="0" indent="0" algn="just">
              <a:buNone/>
            </a:pPr>
            <a:endParaRPr lang="ro-RO" dirty="0" smtClean="0">
              <a:solidFill>
                <a:schemeClr val="tx1"/>
              </a:solidFill>
              <a:latin typeface="Times New Roman" pitchFamily="18" charset="0"/>
              <a:cs typeface="Times New Roman" pitchFamily="18" charset="0"/>
            </a:endParaRPr>
          </a:p>
          <a:p>
            <a:pPr marL="0" indent="0" algn="just">
              <a:buNone/>
            </a:pPr>
            <a:r>
              <a:rPr lang="en-US" i="1" dirty="0" err="1" smtClean="0">
                <a:solidFill>
                  <a:srgbClr val="FF0000"/>
                </a:solidFill>
                <a:latin typeface="Times New Roman" pitchFamily="18" charset="0"/>
                <a:cs typeface="Times New Roman" pitchFamily="18" charset="0"/>
              </a:rPr>
              <a:t>Atestarea</a:t>
            </a:r>
            <a:r>
              <a:rPr lang="en-US" i="1" dirty="0" smtClean="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locurilor</a:t>
            </a:r>
            <a:r>
              <a:rPr lang="en-US" i="1" dirty="0">
                <a:solidFill>
                  <a:srgbClr val="FF0000"/>
                </a:solidFill>
                <a:latin typeface="Times New Roman" pitchFamily="18" charset="0"/>
                <a:cs typeface="Times New Roman" pitchFamily="18" charset="0"/>
              </a:rPr>
              <a:t> de </a:t>
            </a:r>
            <a:r>
              <a:rPr lang="en-US" i="1" dirty="0" err="1">
                <a:solidFill>
                  <a:srgbClr val="FF0000"/>
                </a:solidFill>
                <a:latin typeface="Times New Roman" pitchFamily="18" charset="0"/>
                <a:cs typeface="Times New Roman" pitchFamily="18" charset="0"/>
              </a:rPr>
              <a:t>muncă</a:t>
            </a:r>
            <a:r>
              <a:rPr lang="en-US" i="1" dirty="0">
                <a:solidFill>
                  <a:srgbClr val="FF0000"/>
                </a:solidFill>
                <a:latin typeface="Times New Roman" pitchFamily="18" charset="0"/>
                <a:cs typeface="Times New Roman" pitchFamily="18" charset="0"/>
              </a:rPr>
              <a:t> se </a:t>
            </a:r>
            <a:r>
              <a:rPr lang="en-US" i="1" dirty="0" err="1">
                <a:solidFill>
                  <a:srgbClr val="FF0000"/>
                </a:solidFill>
                <a:latin typeface="Times New Roman" pitchFamily="18" charset="0"/>
                <a:cs typeface="Times New Roman" pitchFamily="18" charset="0"/>
              </a:rPr>
              <a:t>efectuează</a:t>
            </a:r>
            <a:r>
              <a:rPr lang="en-US" i="1" dirty="0">
                <a:solidFill>
                  <a:srgbClr val="FF0000"/>
                </a:solidFill>
                <a:latin typeface="Times New Roman" pitchFamily="18" charset="0"/>
                <a:cs typeface="Times New Roman" pitchFamily="18" charset="0"/>
              </a:rPr>
              <a:t> de </a:t>
            </a:r>
            <a:r>
              <a:rPr lang="en-US" i="1" dirty="0" err="1">
                <a:solidFill>
                  <a:srgbClr val="FF0000"/>
                </a:solidFill>
                <a:latin typeface="Times New Roman" pitchFamily="18" charset="0"/>
                <a:cs typeface="Times New Roman" pitchFamily="18" charset="0"/>
              </a:rPr>
              <a:t>către</a:t>
            </a:r>
            <a:r>
              <a:rPr lang="en-US" i="1" dirty="0">
                <a:solidFill>
                  <a:srgbClr val="FF0000"/>
                </a:solidFill>
                <a:latin typeface="Times New Roman" pitchFamily="18" charset="0"/>
                <a:cs typeface="Times New Roman" pitchFamily="18" charset="0"/>
              </a:rPr>
              <a:t> o </a:t>
            </a:r>
            <a:r>
              <a:rPr lang="en-US" i="1" dirty="0" err="1">
                <a:solidFill>
                  <a:srgbClr val="FF0000"/>
                </a:solidFill>
                <a:latin typeface="Times New Roman" pitchFamily="18" charset="0"/>
                <a:cs typeface="Times New Roman" pitchFamily="18" charset="0"/>
              </a:rPr>
              <a:t>comisie</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numită</a:t>
            </a:r>
            <a:r>
              <a:rPr lang="en-US" i="1" dirty="0">
                <a:solidFill>
                  <a:srgbClr val="FF0000"/>
                </a:solidFill>
                <a:latin typeface="Times New Roman" pitchFamily="18" charset="0"/>
                <a:cs typeface="Times New Roman" pitchFamily="18" charset="0"/>
              </a:rPr>
              <a:t> de </a:t>
            </a:r>
            <a:r>
              <a:rPr lang="en-US" i="1" dirty="0" err="1">
                <a:solidFill>
                  <a:srgbClr val="FF0000"/>
                </a:solidFill>
                <a:latin typeface="Times New Roman" pitchFamily="18" charset="0"/>
                <a:cs typeface="Times New Roman" pitchFamily="18" charset="0"/>
              </a:rPr>
              <a:t>angajator</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constituită</a:t>
            </a:r>
            <a:r>
              <a:rPr lang="en-US" i="1" dirty="0">
                <a:solidFill>
                  <a:srgbClr val="FF0000"/>
                </a:solidFill>
                <a:latin typeface="Times New Roman" pitchFamily="18" charset="0"/>
                <a:cs typeface="Times New Roman" pitchFamily="18" charset="0"/>
              </a:rPr>
              <a:t> din </a:t>
            </a:r>
            <a:r>
              <a:rPr lang="en-US" i="1" dirty="0" err="1">
                <a:solidFill>
                  <a:srgbClr val="FF0000"/>
                </a:solidFill>
                <a:latin typeface="Times New Roman" pitchFamily="18" charset="0"/>
                <a:cs typeface="Times New Roman" pitchFamily="18" charset="0"/>
              </a:rPr>
              <a:t>cel</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puţin</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trei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persoane</a:t>
            </a:r>
            <a:r>
              <a:rPr lang="en-US" i="1" dirty="0">
                <a:solidFill>
                  <a:srgbClr val="FF0000"/>
                </a:solidFill>
                <a:latin typeface="Times New Roman" pitchFamily="18" charset="0"/>
                <a:cs typeface="Times New Roman" pitchFamily="18" charset="0"/>
              </a:rPr>
              <a:t>, care </a:t>
            </a:r>
            <a:r>
              <a:rPr lang="en-US" i="1" dirty="0" err="1">
                <a:solidFill>
                  <a:srgbClr val="FF0000"/>
                </a:solidFill>
                <a:latin typeface="Times New Roman" pitchFamily="18" charset="0"/>
                <a:cs typeface="Times New Roman" pitchFamily="18" charset="0"/>
              </a:rPr>
              <a:t>reprezintă</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angajatorul</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şi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salariaţii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şi</a:t>
            </a:r>
            <a:r>
              <a:rPr lang="en-US" i="1" dirty="0">
                <a:solidFill>
                  <a:srgbClr val="FF0000"/>
                </a:solidFill>
                <a:latin typeface="Times New Roman" pitchFamily="18" charset="0"/>
                <a:cs typeface="Times New Roman" pitchFamily="18" charset="0"/>
              </a:rPr>
              <a:t> care au </a:t>
            </a:r>
            <a:r>
              <a:rPr lang="en-US" i="1" dirty="0" err="1">
                <a:solidFill>
                  <a:srgbClr val="FF0000"/>
                </a:solidFill>
                <a:latin typeface="Times New Roman" pitchFamily="18" charset="0"/>
                <a:cs typeface="Times New Roman" pitchFamily="18" charset="0"/>
              </a:rPr>
              <a:t>pregătire</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în</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domeniul</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securităţii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şi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sănătăţii</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în</a:t>
            </a:r>
            <a:r>
              <a:rPr lang="en-US" i="1" dirty="0">
                <a:solidFill>
                  <a:srgbClr val="FF0000"/>
                </a:solidFill>
                <a:latin typeface="Times New Roman" pitchFamily="18" charset="0"/>
                <a:cs typeface="Times New Roman" pitchFamily="18" charset="0"/>
              </a:rPr>
              <a:t> </a:t>
            </a:r>
            <a:r>
              <a:rPr lang="en-US" i="1" dirty="0" err="1">
                <a:solidFill>
                  <a:srgbClr val="FF0000"/>
                </a:solidFill>
                <a:latin typeface="Times New Roman" pitchFamily="18" charset="0"/>
                <a:cs typeface="Times New Roman" pitchFamily="18" charset="0"/>
              </a:rPr>
              <a:t>muncă</a:t>
            </a:r>
            <a:r>
              <a:rPr lang="en-US" i="1" dirty="0">
                <a:solidFill>
                  <a:srgbClr val="FF0000"/>
                </a:solidFill>
                <a:latin typeface="Times New Roman" pitchFamily="18" charset="0"/>
                <a:cs typeface="Times New Roman" pitchFamily="18" charset="0"/>
              </a:rPr>
              <a:t>.</a:t>
            </a:r>
          </a:p>
          <a:p>
            <a:pPr algn="just">
              <a:buFont typeface="Wingdings" pitchFamily="2" charset="2"/>
              <a:buChar char="Ø"/>
            </a:pPr>
            <a:endParaRPr lang="ro-RO" dirty="0" smtClean="0">
              <a:solidFill>
                <a:schemeClr val="tx1"/>
              </a:solidFill>
              <a:latin typeface="Times New Roman" pitchFamily="18" charset="0"/>
              <a:cs typeface="Times New Roman" pitchFamily="18" charset="0"/>
            </a:endParaRPr>
          </a:p>
          <a:p>
            <a:pPr algn="just">
              <a:lnSpc>
                <a:spcPct val="90000"/>
              </a:lnSpc>
              <a:buNone/>
            </a:pPr>
            <a:endParaRPr lang="ro-RO" sz="3100" dirty="0" smtClean="0">
              <a:solidFill>
                <a:schemeClr val="tx1"/>
              </a:solidFill>
              <a:latin typeface="Times New Roman" pitchFamily="18" charset="0"/>
              <a:cs typeface="Times New Roman" pitchFamily="18" charset="0"/>
            </a:endParaRPr>
          </a:p>
          <a:p>
            <a:pPr algn="just">
              <a:lnSpc>
                <a:spcPct val="90000"/>
              </a:lnSpc>
              <a:buNone/>
              <a:defRPr/>
            </a:pPr>
            <a:endParaRPr lang="ru-RU" sz="3100" dirty="0" smtClean="0">
              <a:solidFill>
                <a:schemeClr val="tx1"/>
              </a:solidFill>
              <a:latin typeface="Times New Roman" pitchFamily="18" charset="0"/>
            </a:endParaRPr>
          </a:p>
          <a:p>
            <a:endParaRPr lang="en-US" sz="3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nvPr>
        </p:nvGraphicFramePr>
        <p:xfrm>
          <a:off x="228600" y="1752601"/>
          <a:ext cx="8686800" cy="4830862"/>
        </p:xfrm>
        <a:graphic>
          <a:graphicData uri="http://schemas.openxmlformats.org/drawingml/2006/table">
            <a:tbl>
              <a:tblPr firstRow="1" firstCol="1" bandRow="1">
                <a:tableStyleId>{5C22544A-7EE6-4342-B048-85BDC9FD1C3A}</a:tableStyleId>
              </a:tblPr>
              <a:tblGrid>
                <a:gridCol w="2895600"/>
                <a:gridCol w="2895600"/>
                <a:gridCol w="2895600"/>
              </a:tblGrid>
              <a:tr h="304583">
                <a:tc rowSpan="2">
                  <a:txBody>
                    <a:bodyPr/>
                    <a:lstStyle/>
                    <a:p>
                      <a:pPr algn="ctr">
                        <a:lnSpc>
                          <a:spcPct val="115000"/>
                        </a:lnSpc>
                        <a:spcAft>
                          <a:spcPts val="0"/>
                        </a:spcAft>
                      </a:pPr>
                      <a:r>
                        <a:rPr lang="en-US" sz="1000" dirty="0" err="1">
                          <a:effectLst/>
                        </a:rPr>
                        <a:t>Factorii</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gridSpan="2">
                  <a:txBody>
                    <a:bodyPr/>
                    <a:lstStyle/>
                    <a:p>
                      <a:pPr algn="ctr">
                        <a:lnSpc>
                          <a:spcPct val="115000"/>
                        </a:lnSpc>
                        <a:spcAft>
                          <a:spcPts val="0"/>
                        </a:spcAft>
                      </a:pPr>
                      <a:r>
                        <a:rPr lang="en-US" sz="1000">
                          <a:effectLst/>
                        </a:rPr>
                        <a:t>Descrierea situaţiei de producţie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hMerge="1">
                  <a:txBody>
                    <a:bodyPr/>
                    <a:lstStyle/>
                    <a:p>
                      <a:endParaRPr lang="ru-RU"/>
                    </a:p>
                  </a:txBody>
                  <a:tcPr/>
                </a:tc>
              </a:tr>
              <a:tr h="304583">
                <a:tc vMerge="1">
                  <a:txBody>
                    <a:bodyPr/>
                    <a:lstStyle/>
                    <a:p>
                      <a:endParaRPr lang="ru-RU"/>
                    </a:p>
                  </a:txBody>
                  <a:tcPr/>
                </a:tc>
                <a:tc>
                  <a:txBody>
                    <a:bodyPr/>
                    <a:lstStyle/>
                    <a:p>
                      <a:pPr algn="ctr">
                        <a:lnSpc>
                          <a:spcPct val="115000"/>
                        </a:lnSpc>
                        <a:spcAft>
                          <a:spcPts val="0"/>
                        </a:spcAft>
                      </a:pPr>
                      <a:r>
                        <a:rPr lang="en-US" sz="1000">
                          <a:effectLst/>
                        </a:rPr>
                        <a:t>1 punct</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gn="ctr">
                        <a:lnSpc>
                          <a:spcPct val="115000"/>
                        </a:lnSpc>
                        <a:spcAft>
                          <a:spcPts val="0"/>
                        </a:spcAft>
                      </a:pPr>
                      <a:r>
                        <a:rPr lang="en-US" sz="1000">
                          <a:effectLst/>
                        </a:rPr>
                        <a:t>2 puncte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r>
              <a:tr h="854028">
                <a:tc rowSpan="2">
                  <a:txBody>
                    <a:bodyPr/>
                    <a:lstStyle/>
                    <a:p>
                      <a:pPr>
                        <a:lnSpc>
                          <a:spcPct val="115000"/>
                        </a:lnSpc>
                        <a:spcAft>
                          <a:spcPts val="0"/>
                        </a:spcAft>
                      </a:pPr>
                      <a:r>
                        <a:rPr lang="en-US" sz="1000">
                          <a:effectLst/>
                        </a:rPr>
                        <a:t>Substanţe chimice nocive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nSpc>
                          <a:spcPct val="115000"/>
                        </a:lnSpc>
                        <a:spcAft>
                          <a:spcPts val="0"/>
                        </a:spcAft>
                      </a:pPr>
                      <a:r>
                        <a:rPr lang="en-US" sz="1000">
                          <a:effectLst/>
                        </a:rPr>
                        <a:t>a) Aerul se poluează cu substanţe de clasele 1-2 de periculozitate**. Ventilaţia se face prin aspiraţie generală sau locală</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rowSpan="2">
                  <a:txBody>
                    <a:bodyPr/>
                    <a:lstStyle/>
                    <a:p>
                      <a:pPr>
                        <a:lnSpc>
                          <a:spcPct val="115000"/>
                        </a:lnSpc>
                        <a:spcAft>
                          <a:spcPts val="0"/>
                        </a:spcAft>
                      </a:pPr>
                      <a:r>
                        <a:rPr lang="en-US" sz="1000">
                          <a:effectLst/>
                        </a:rPr>
                        <a:t>Aerul se poluează cu substanţe de clasele 1-2 de periculozitate. Ventilaţia prin aspiraţie lipseşte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r>
              <a:tr h="854028">
                <a:tc vMerge="1">
                  <a:txBody>
                    <a:bodyPr/>
                    <a:lstStyle/>
                    <a:p>
                      <a:endParaRPr lang="ru-RU"/>
                    </a:p>
                  </a:txBody>
                  <a:tcPr/>
                </a:tc>
                <a:tc>
                  <a:txBody>
                    <a:bodyPr/>
                    <a:lstStyle/>
                    <a:p>
                      <a:pPr>
                        <a:lnSpc>
                          <a:spcPct val="115000"/>
                        </a:lnSpc>
                        <a:spcAft>
                          <a:spcPts val="0"/>
                        </a:spcAft>
                      </a:pPr>
                      <a:r>
                        <a:rPr lang="en-US" sz="1000">
                          <a:effectLst/>
                        </a:rPr>
                        <a:t>b) Aerul la locul de muncă este poluat cu substanţe de clasele 3-4 de periculozitate, ventilaţia prin aspiraţie lipseşte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vMerge="1">
                  <a:txBody>
                    <a:bodyPr/>
                    <a:lstStyle/>
                    <a:p>
                      <a:endParaRPr lang="ru-RU"/>
                    </a:p>
                  </a:txBody>
                  <a:tcPr/>
                </a:tc>
              </a:tr>
              <a:tr h="579306">
                <a:tc rowSpan="2">
                  <a:txBody>
                    <a:bodyPr/>
                    <a:lstStyle/>
                    <a:p>
                      <a:pPr>
                        <a:lnSpc>
                          <a:spcPct val="115000"/>
                        </a:lnSpc>
                        <a:spcAft>
                          <a:spcPts val="0"/>
                        </a:spcAft>
                      </a:pPr>
                      <a:r>
                        <a:rPr lang="en-US" sz="1000">
                          <a:effectLst/>
                        </a:rPr>
                        <a:t>Praf</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nSpc>
                          <a:spcPct val="115000"/>
                        </a:lnSpc>
                        <a:spcAft>
                          <a:spcPts val="0"/>
                        </a:spcAft>
                      </a:pPr>
                      <a:r>
                        <a:rPr lang="en-US" sz="1000">
                          <a:effectLst/>
                        </a:rPr>
                        <a:t>a) Aerul se poluează cu praf, ce conţine SiO</a:t>
                      </a:r>
                      <a:r>
                        <a:rPr lang="en-US" sz="1000" baseline="-25000">
                          <a:effectLst/>
                        </a:rPr>
                        <a:t>2</a:t>
                      </a:r>
                      <a:r>
                        <a:rPr lang="en-US" sz="1000">
                          <a:effectLst/>
                        </a:rPr>
                        <a:t>. Ventilaţia se face prin aspiraţie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rowSpan="2">
                  <a:txBody>
                    <a:bodyPr/>
                    <a:lstStyle/>
                    <a:p>
                      <a:pPr>
                        <a:lnSpc>
                          <a:spcPct val="115000"/>
                        </a:lnSpc>
                        <a:spcAft>
                          <a:spcPts val="0"/>
                        </a:spcAft>
                      </a:pPr>
                      <a:r>
                        <a:rPr lang="en-US" sz="1000">
                          <a:effectLst/>
                        </a:rPr>
                        <a:t>Aerul se poluează cu praf ce conţine SiO</a:t>
                      </a:r>
                      <a:r>
                        <a:rPr lang="en-US" sz="1000" baseline="-25000">
                          <a:effectLst/>
                        </a:rPr>
                        <a:t>2</a:t>
                      </a:r>
                      <a:r>
                        <a:rPr lang="en-US" sz="1000">
                          <a:effectLst/>
                        </a:rPr>
                        <a:t>, în lipsa ventilaţiei prin aspiraţie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r>
              <a:tr h="579306">
                <a:tc vMerge="1">
                  <a:txBody>
                    <a:bodyPr/>
                    <a:lstStyle/>
                    <a:p>
                      <a:endParaRPr lang="ru-RU"/>
                    </a:p>
                  </a:txBody>
                  <a:tcPr/>
                </a:tc>
                <a:tc>
                  <a:txBody>
                    <a:bodyPr/>
                    <a:lstStyle/>
                    <a:p>
                      <a:pPr>
                        <a:lnSpc>
                          <a:spcPct val="115000"/>
                        </a:lnSpc>
                        <a:spcAft>
                          <a:spcPts val="0"/>
                        </a:spcAft>
                      </a:pPr>
                      <a:r>
                        <a:rPr lang="en-US" sz="1000">
                          <a:effectLst/>
                        </a:rPr>
                        <a:t>b) Aerul se poluează cu praf ce nu conţine SiO2, în lipsa ventilaţiei prin aspiraţie</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vMerge="1">
                  <a:txBody>
                    <a:bodyPr/>
                    <a:lstStyle/>
                    <a:p>
                      <a:endParaRPr lang="ru-RU"/>
                    </a:p>
                  </a:txBody>
                  <a:tcPr/>
                </a:tc>
              </a:tr>
              <a:tr h="579306">
                <a:tc>
                  <a:txBody>
                    <a:bodyPr/>
                    <a:lstStyle/>
                    <a:p>
                      <a:pPr>
                        <a:lnSpc>
                          <a:spcPct val="115000"/>
                        </a:lnSpc>
                        <a:spcAft>
                          <a:spcPts val="0"/>
                        </a:spcAft>
                      </a:pPr>
                      <a:r>
                        <a:rPr lang="en-US" sz="1000">
                          <a:effectLst/>
                        </a:rPr>
                        <a:t>Vibraţia</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nSpc>
                          <a:spcPct val="115000"/>
                        </a:lnSpc>
                        <a:spcAft>
                          <a:spcPts val="0"/>
                        </a:spcAft>
                      </a:pPr>
                      <a:r>
                        <a:rPr lang="en-US" sz="1000">
                          <a:effectLst/>
                        </a:rPr>
                        <a:t>Lucrul cu instrumentul ce produce vibraţia cel mult jumătate din durata schimbului de muncă</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nSpc>
                          <a:spcPct val="115000"/>
                        </a:lnSpc>
                        <a:spcAft>
                          <a:spcPts val="0"/>
                        </a:spcAft>
                      </a:pPr>
                      <a:r>
                        <a:rPr lang="en-US" sz="1000">
                          <a:effectLst/>
                        </a:rPr>
                        <a:t>Lucrul cu instrumentul ce produce vibraţia mai mult de jumătate din durata schimbului de muncă</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r>
              <a:tr h="579306">
                <a:tc rowSpan="2">
                  <a:txBody>
                    <a:bodyPr/>
                    <a:lstStyle/>
                    <a:p>
                      <a:pPr>
                        <a:lnSpc>
                          <a:spcPct val="115000"/>
                        </a:lnSpc>
                        <a:spcAft>
                          <a:spcPts val="0"/>
                        </a:spcAft>
                      </a:pPr>
                      <a:r>
                        <a:rPr lang="en-US" sz="1000" dirty="0" err="1">
                          <a:effectLst/>
                        </a:rPr>
                        <a:t>Temperatura</a:t>
                      </a:r>
                      <a:r>
                        <a:rPr lang="en-US" sz="1000" dirty="0">
                          <a:effectLst/>
                        </a:rPr>
                        <a:t> </a:t>
                      </a:r>
                      <a:r>
                        <a:rPr lang="en-US" sz="1000" dirty="0" err="1">
                          <a:effectLst/>
                        </a:rPr>
                        <a:t>aerului</a:t>
                      </a:r>
                      <a:r>
                        <a:rPr lang="en-US" sz="1000" dirty="0">
                          <a:effectLst/>
                        </a:rPr>
                        <a:t> (</a:t>
                      </a:r>
                      <a:r>
                        <a:rPr lang="en-US" sz="1000" dirty="0" err="1">
                          <a:effectLst/>
                        </a:rPr>
                        <a:t>efectivă</a:t>
                      </a:r>
                      <a:r>
                        <a:rPr lang="en-US" sz="1000" dirty="0">
                          <a:effectLst/>
                        </a:rPr>
                        <a:t> </a:t>
                      </a:r>
                      <a:r>
                        <a:rPr lang="en-US" sz="1000" dirty="0" err="1">
                          <a:effectLst/>
                        </a:rPr>
                        <a:t>echivalentă</a:t>
                      </a:r>
                      <a:r>
                        <a:rPr lang="en-US" sz="1000" dirty="0">
                          <a:effectLst/>
                        </a:rPr>
                        <a:t>) la </a:t>
                      </a:r>
                      <a:r>
                        <a:rPr lang="en-US" sz="1000" dirty="0" err="1">
                          <a:effectLst/>
                        </a:rPr>
                        <a:t>locul</a:t>
                      </a:r>
                      <a:r>
                        <a:rPr lang="en-US" sz="1000" dirty="0">
                          <a:effectLst/>
                        </a:rPr>
                        <a:t> de </a:t>
                      </a:r>
                      <a:r>
                        <a:rPr lang="en-US" sz="1000" dirty="0" err="1">
                          <a:effectLst/>
                        </a:rPr>
                        <a:t>muncă</a:t>
                      </a:r>
                      <a:r>
                        <a:rPr lang="en-US" sz="1000" dirty="0">
                          <a:effectLst/>
                        </a:rPr>
                        <a:t> din </a:t>
                      </a:r>
                      <a:r>
                        <a:rPr lang="en-US" sz="1000" dirty="0" err="1">
                          <a:effectLst/>
                        </a:rPr>
                        <a:t>încăpere</a:t>
                      </a:r>
                      <a:r>
                        <a:rPr lang="en-US" sz="1000" dirty="0">
                          <a:effectLst/>
                        </a:rPr>
                        <a:t>, °C</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gridSpan="2">
                  <a:txBody>
                    <a:bodyPr/>
                    <a:lstStyle/>
                    <a:p>
                      <a:pPr algn="ctr">
                        <a:lnSpc>
                          <a:spcPct val="115000"/>
                        </a:lnSpc>
                        <a:spcAft>
                          <a:spcPts val="0"/>
                        </a:spcAft>
                      </a:pPr>
                      <a:r>
                        <a:rPr lang="en-US" sz="1000">
                          <a:effectLst/>
                        </a:rPr>
                        <a:t>Peste mărimile maximal admisibile în perioada caldă a anului sau mai jos de mărimile maximal admisibile în perioada rece a anului</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hMerge="1">
                  <a:txBody>
                    <a:bodyPr/>
                    <a:lstStyle/>
                    <a:p>
                      <a:endParaRPr lang="ru-RU"/>
                    </a:p>
                  </a:txBody>
                  <a:tcPr/>
                </a:tc>
              </a:tr>
              <a:tr h="196416">
                <a:tc vMerge="1">
                  <a:txBody>
                    <a:bodyPr/>
                    <a:lstStyle/>
                    <a:p>
                      <a:endParaRPr lang="ru-RU"/>
                    </a:p>
                  </a:txBody>
                  <a:tcPr/>
                </a:tc>
                <a:tc>
                  <a:txBody>
                    <a:bodyPr/>
                    <a:lstStyle/>
                    <a:p>
                      <a:pPr algn="ctr">
                        <a:lnSpc>
                          <a:spcPct val="115000"/>
                        </a:lnSpc>
                        <a:spcAft>
                          <a:spcPts val="0"/>
                        </a:spcAft>
                      </a:pPr>
                      <a:r>
                        <a:rPr lang="en-US" sz="1000">
                          <a:effectLst/>
                        </a:rPr>
                        <a:t>Cu pînă la 4°</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c>
                  <a:txBody>
                    <a:bodyPr/>
                    <a:lstStyle/>
                    <a:p>
                      <a:pPr algn="ctr">
                        <a:lnSpc>
                          <a:spcPct val="115000"/>
                        </a:lnSpc>
                        <a:spcAft>
                          <a:spcPts val="0"/>
                        </a:spcAft>
                      </a:pPr>
                      <a:r>
                        <a:rPr lang="en-US" sz="1000" dirty="0">
                          <a:effectLst/>
                        </a:rPr>
                        <a:t>Cu </a:t>
                      </a:r>
                      <a:r>
                        <a:rPr lang="en-US" sz="1000" dirty="0" err="1">
                          <a:effectLst/>
                        </a:rPr>
                        <a:t>pînă</a:t>
                      </a:r>
                      <a:r>
                        <a:rPr lang="en-US" sz="1000" dirty="0">
                          <a:effectLst/>
                        </a:rPr>
                        <a:t> la 8°</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1590" marR="21590" marT="9525" marB="9525"/>
                </a:tc>
              </a:tr>
            </a:tbl>
          </a:graphicData>
        </a:graphic>
      </p:graphicFrame>
      <p:sp>
        <p:nvSpPr>
          <p:cNvPr id="3" name="Заголовок 2"/>
          <p:cNvSpPr>
            <a:spLocks noGrp="1"/>
          </p:cNvSpPr>
          <p:nvPr>
            <p:ph type="title"/>
          </p:nvPr>
        </p:nvSpPr>
        <p:spPr>
          <a:xfrm>
            <a:off x="872066" y="338328"/>
            <a:ext cx="7814733" cy="880872"/>
          </a:xfrm>
        </p:spPr>
        <p:txBody>
          <a:bodyPr>
            <a:normAutofit fontScale="90000"/>
          </a:bodyPr>
          <a:lstStyle/>
          <a:p>
            <a:r>
              <a:rPr lang="ro-RO" b="1" dirty="0" smtClean="0"/>
              <a:t/>
            </a:r>
            <a:br>
              <a:rPr lang="ro-RO" b="1" dirty="0" smtClean="0"/>
            </a:br>
            <a:r>
              <a:rPr lang="ro-RO" b="1" dirty="0" smtClean="0"/>
              <a:t>                                                           </a:t>
            </a:r>
            <a:r>
              <a:rPr lang="en-US" sz="1600" b="1" i="1" dirty="0" err="1" smtClean="0">
                <a:latin typeface="Times New Roman" panose="02020603050405020304" pitchFamily="18" charset="0"/>
                <a:cs typeface="Times New Roman" panose="02020603050405020304" pitchFamily="18" charset="0"/>
              </a:rPr>
              <a:t>Anexa</a:t>
            </a:r>
            <a:r>
              <a:rPr lang="en-US" sz="1600" b="1" i="1" dirty="0" smtClean="0">
                <a:latin typeface="Times New Roman" panose="02020603050405020304" pitchFamily="18" charset="0"/>
                <a:cs typeface="Times New Roman" panose="02020603050405020304" pitchFamily="18" charset="0"/>
              </a:rPr>
              <a:t> nr.4</a:t>
            </a:r>
            <a:r>
              <a:rPr lang="ro-RO" sz="1600" b="1" i="1" dirty="0">
                <a:latin typeface="Times New Roman" panose="02020603050405020304" pitchFamily="18" charset="0"/>
                <a:cs typeface="Times New Roman" panose="02020603050405020304" pitchFamily="18" charset="0"/>
              </a:rPr>
              <a:t/>
            </a:r>
            <a:br>
              <a:rPr lang="ro-RO" sz="1600" b="1" i="1" dirty="0">
                <a:latin typeface="Times New Roman" panose="02020603050405020304" pitchFamily="18" charset="0"/>
                <a:cs typeface="Times New Roman" panose="02020603050405020304" pitchFamily="18" charset="0"/>
              </a:rPr>
            </a:br>
            <a:r>
              <a:rPr lang="en-US" sz="3100" b="1" i="1" dirty="0" err="1" smtClean="0">
                <a:latin typeface="Times New Roman" panose="02020603050405020304" pitchFamily="18" charset="0"/>
                <a:cs typeface="Times New Roman" panose="02020603050405020304" pitchFamily="18" charset="0"/>
              </a:rPr>
              <a:t>Criteriile</a:t>
            </a:r>
            <a:r>
              <a:rPr lang="en-US" sz="3100" b="1" i="1" dirty="0" smtClean="0">
                <a:latin typeface="Times New Roman" panose="02020603050405020304" pitchFamily="18" charset="0"/>
                <a:cs typeface="Times New Roman" panose="02020603050405020304" pitchFamily="18" charset="0"/>
              </a:rPr>
              <a:t> </a:t>
            </a:r>
            <a:r>
              <a:rPr lang="en-US" sz="3100" b="1" i="1" dirty="0">
                <a:latin typeface="Times New Roman" panose="02020603050405020304" pitchFamily="18" charset="0"/>
                <a:cs typeface="Times New Roman" panose="02020603050405020304" pitchFamily="18" charset="0"/>
              </a:rPr>
              <a:t>de </a:t>
            </a:r>
            <a:r>
              <a:rPr lang="en-US" sz="3100" b="1" i="1" dirty="0" err="1">
                <a:latin typeface="Times New Roman" panose="02020603050405020304" pitchFamily="18" charset="0"/>
                <a:cs typeface="Times New Roman" panose="02020603050405020304" pitchFamily="18" charset="0"/>
              </a:rPr>
              <a:t>evaluare</a:t>
            </a:r>
            <a:r>
              <a:rPr lang="en-US" sz="3100" b="1" i="1" dirty="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expres</a:t>
            </a:r>
            <a:r>
              <a:rPr lang="en-US" sz="3100" b="1" i="1" dirty="0">
                <a:latin typeface="Times New Roman" panose="02020603050405020304" pitchFamily="18" charset="0"/>
                <a:cs typeface="Times New Roman" panose="02020603050405020304" pitchFamily="18" charset="0"/>
              </a:rPr>
              <a:t> a </a:t>
            </a:r>
            <a:r>
              <a:rPr lang="en-US" sz="3100" b="1" i="1" dirty="0" err="1">
                <a:latin typeface="Times New Roman" panose="02020603050405020304" pitchFamily="18" charset="0"/>
                <a:cs typeface="Times New Roman" panose="02020603050405020304" pitchFamily="18" charset="0"/>
              </a:rPr>
              <a:t>stării</a:t>
            </a:r>
            <a:r>
              <a:rPr lang="en-US" sz="3100" b="1" i="1" dirty="0">
                <a:latin typeface="Times New Roman" panose="02020603050405020304" pitchFamily="18" charset="0"/>
                <a:cs typeface="Times New Roman" panose="02020603050405020304" pitchFamily="18" charset="0"/>
              </a:rPr>
              <a:t> </a:t>
            </a:r>
            <a:r>
              <a:rPr lang="en-US" sz="3100" b="1" i="1" dirty="0" smtClean="0">
                <a:latin typeface="Times New Roman" panose="02020603050405020304" pitchFamily="18" charset="0"/>
                <a:cs typeface="Times New Roman" panose="02020603050405020304" pitchFamily="18" charset="0"/>
              </a:rPr>
              <a:t/>
            </a:r>
            <a:br>
              <a:rPr lang="en-US" sz="3100" b="1" i="1" dirty="0" smtClean="0">
                <a:latin typeface="Times New Roman" panose="02020603050405020304" pitchFamily="18" charset="0"/>
                <a:cs typeface="Times New Roman" panose="02020603050405020304" pitchFamily="18" charset="0"/>
              </a:rPr>
            </a:br>
            <a:r>
              <a:rPr lang="en-US" sz="3100" b="1" i="1" dirty="0" err="1" smtClean="0">
                <a:latin typeface="Times New Roman" panose="02020603050405020304" pitchFamily="18" charset="0"/>
                <a:cs typeface="Times New Roman" panose="02020603050405020304" pitchFamily="18" charset="0"/>
              </a:rPr>
              <a:t>condiţiilor</a:t>
            </a:r>
            <a:r>
              <a:rPr lang="en-US" sz="3100" b="1" i="1" dirty="0" smtClean="0">
                <a:latin typeface="Times New Roman" panose="02020603050405020304" pitchFamily="18" charset="0"/>
                <a:cs typeface="Times New Roman" panose="02020603050405020304" pitchFamily="18" charset="0"/>
              </a:rPr>
              <a:t> </a:t>
            </a:r>
            <a:r>
              <a:rPr lang="en-US" sz="3100" b="1" i="1" dirty="0">
                <a:latin typeface="Times New Roman" panose="02020603050405020304" pitchFamily="18" charset="0"/>
                <a:cs typeface="Times New Roman" panose="02020603050405020304" pitchFamily="18" charset="0"/>
              </a:rPr>
              <a:t>de </a:t>
            </a:r>
            <a:r>
              <a:rPr lang="en-US" sz="3100" b="1" i="1" dirty="0" err="1">
                <a:latin typeface="Times New Roman" panose="02020603050405020304" pitchFamily="18" charset="0"/>
                <a:cs typeface="Times New Roman" panose="02020603050405020304" pitchFamily="18" charset="0"/>
              </a:rPr>
              <a:t>muncă</a:t>
            </a:r>
            <a:r>
              <a:rPr lang="en-US" sz="3100" b="1" i="1" dirty="0">
                <a:latin typeface="Times New Roman" panose="02020603050405020304" pitchFamily="18" charset="0"/>
                <a:cs typeface="Times New Roman" panose="02020603050405020304" pitchFamily="18" charset="0"/>
              </a:rPr>
              <a:t> </a:t>
            </a:r>
            <a:r>
              <a:rPr lang="ru-RU" sz="3100" b="1" i="1" dirty="0">
                <a:latin typeface="Times New Roman" panose="02020603050405020304" pitchFamily="18" charset="0"/>
                <a:cs typeface="Times New Roman" panose="02020603050405020304" pitchFamily="18" charset="0"/>
              </a:rPr>
              <a:t/>
            </a:r>
            <a:br>
              <a:rPr lang="ru-RU" sz="3100" b="1" i="1" dirty="0">
                <a:latin typeface="Times New Roman" panose="02020603050405020304" pitchFamily="18" charset="0"/>
                <a:cs typeface="Times New Roman" panose="02020603050405020304" pitchFamily="18" charset="0"/>
              </a:rPr>
            </a:br>
            <a:endParaRPr lang="ru-RU" sz="31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484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72066" y="338328"/>
            <a:ext cx="7814733" cy="880872"/>
          </a:xfrm>
        </p:spPr>
        <p:txBody>
          <a:bodyPr>
            <a:normAutofit fontScale="90000"/>
          </a:bodyPr>
          <a:lstStyle/>
          <a:p>
            <a:r>
              <a:rPr lang="ro-RO" b="1" dirty="0" smtClean="0"/>
              <a:t/>
            </a:r>
            <a:br>
              <a:rPr lang="ro-RO" b="1" dirty="0" smtClean="0"/>
            </a:br>
            <a:r>
              <a:rPr lang="ro-RO" b="1" dirty="0" smtClean="0"/>
              <a:t>                                                           </a:t>
            </a:r>
            <a:r>
              <a:rPr lang="en-US" sz="1600" b="1" i="1" dirty="0" err="1" smtClean="0">
                <a:latin typeface="Times New Roman" panose="02020603050405020304" pitchFamily="18" charset="0"/>
                <a:cs typeface="Times New Roman" panose="02020603050405020304" pitchFamily="18" charset="0"/>
              </a:rPr>
              <a:t>Anexa</a:t>
            </a:r>
            <a:r>
              <a:rPr lang="en-US" sz="1600" b="1" i="1" dirty="0" smtClean="0">
                <a:latin typeface="Times New Roman" panose="02020603050405020304" pitchFamily="18" charset="0"/>
                <a:cs typeface="Times New Roman" panose="02020603050405020304" pitchFamily="18" charset="0"/>
              </a:rPr>
              <a:t> nr.4</a:t>
            </a:r>
            <a:r>
              <a:rPr lang="ro-RO" sz="1600" b="1" i="1" dirty="0">
                <a:latin typeface="Times New Roman" panose="02020603050405020304" pitchFamily="18" charset="0"/>
                <a:cs typeface="Times New Roman" panose="02020603050405020304" pitchFamily="18" charset="0"/>
              </a:rPr>
              <a:t/>
            </a:r>
            <a:br>
              <a:rPr lang="ro-RO" sz="1600" b="1" i="1" dirty="0">
                <a:latin typeface="Times New Roman" panose="02020603050405020304" pitchFamily="18" charset="0"/>
                <a:cs typeface="Times New Roman" panose="02020603050405020304" pitchFamily="18" charset="0"/>
              </a:rPr>
            </a:br>
            <a:r>
              <a:rPr lang="en-US" sz="3100" b="1" i="1" dirty="0" err="1" smtClean="0">
                <a:latin typeface="Times New Roman" panose="02020603050405020304" pitchFamily="18" charset="0"/>
                <a:cs typeface="Times New Roman" panose="02020603050405020304" pitchFamily="18" charset="0"/>
              </a:rPr>
              <a:t>Criteriile</a:t>
            </a:r>
            <a:r>
              <a:rPr lang="en-US" sz="3100" b="1" i="1" dirty="0" smtClean="0">
                <a:latin typeface="Times New Roman" panose="02020603050405020304" pitchFamily="18" charset="0"/>
                <a:cs typeface="Times New Roman" panose="02020603050405020304" pitchFamily="18" charset="0"/>
              </a:rPr>
              <a:t> </a:t>
            </a:r>
            <a:r>
              <a:rPr lang="en-US" sz="3100" b="1" i="1" dirty="0">
                <a:latin typeface="Times New Roman" panose="02020603050405020304" pitchFamily="18" charset="0"/>
                <a:cs typeface="Times New Roman" panose="02020603050405020304" pitchFamily="18" charset="0"/>
              </a:rPr>
              <a:t>de </a:t>
            </a:r>
            <a:r>
              <a:rPr lang="en-US" sz="3100" b="1" i="1" dirty="0" err="1">
                <a:latin typeface="Times New Roman" panose="02020603050405020304" pitchFamily="18" charset="0"/>
                <a:cs typeface="Times New Roman" panose="02020603050405020304" pitchFamily="18" charset="0"/>
              </a:rPr>
              <a:t>evaluare</a:t>
            </a:r>
            <a:r>
              <a:rPr lang="en-US" sz="3100" b="1" i="1" dirty="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expres</a:t>
            </a:r>
            <a:r>
              <a:rPr lang="en-US" sz="3100" b="1" i="1" dirty="0">
                <a:latin typeface="Times New Roman" panose="02020603050405020304" pitchFamily="18" charset="0"/>
                <a:cs typeface="Times New Roman" panose="02020603050405020304" pitchFamily="18" charset="0"/>
              </a:rPr>
              <a:t> a </a:t>
            </a:r>
            <a:r>
              <a:rPr lang="en-US" sz="3100" b="1" i="1" dirty="0" err="1">
                <a:latin typeface="Times New Roman" panose="02020603050405020304" pitchFamily="18" charset="0"/>
                <a:cs typeface="Times New Roman" panose="02020603050405020304" pitchFamily="18" charset="0"/>
              </a:rPr>
              <a:t>stării</a:t>
            </a:r>
            <a:r>
              <a:rPr lang="en-US" sz="3100" b="1" i="1" dirty="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condiţiilor</a:t>
            </a:r>
            <a:r>
              <a:rPr lang="en-US" sz="3100" b="1" i="1" dirty="0">
                <a:latin typeface="Times New Roman" panose="02020603050405020304" pitchFamily="18" charset="0"/>
                <a:cs typeface="Times New Roman" panose="02020603050405020304" pitchFamily="18" charset="0"/>
              </a:rPr>
              <a:t> de </a:t>
            </a:r>
            <a:r>
              <a:rPr lang="en-US" sz="3100" b="1" i="1" dirty="0" err="1">
                <a:latin typeface="Times New Roman" panose="02020603050405020304" pitchFamily="18" charset="0"/>
                <a:cs typeface="Times New Roman" panose="02020603050405020304" pitchFamily="18" charset="0"/>
              </a:rPr>
              <a:t>muncă</a:t>
            </a:r>
            <a:r>
              <a:rPr lang="en-US" sz="3100" b="1" i="1" dirty="0">
                <a:latin typeface="Times New Roman" panose="02020603050405020304" pitchFamily="18" charset="0"/>
                <a:cs typeface="Times New Roman" panose="02020603050405020304" pitchFamily="18" charset="0"/>
              </a:rPr>
              <a:t> </a:t>
            </a:r>
            <a:r>
              <a:rPr lang="ru-RU" sz="3100" b="1" i="1" dirty="0">
                <a:latin typeface="Times New Roman" panose="02020603050405020304" pitchFamily="18" charset="0"/>
                <a:cs typeface="Times New Roman" panose="02020603050405020304" pitchFamily="18" charset="0"/>
              </a:rPr>
              <a:t/>
            </a:r>
            <a:br>
              <a:rPr lang="ru-RU" sz="3100" b="1" i="1" dirty="0">
                <a:latin typeface="Times New Roman" panose="02020603050405020304" pitchFamily="18" charset="0"/>
                <a:cs typeface="Times New Roman" panose="02020603050405020304" pitchFamily="18" charset="0"/>
              </a:rPr>
            </a:br>
            <a:endParaRPr lang="ru-RU" sz="3100" b="1" i="1" dirty="0">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152400" y="1988840"/>
            <a:ext cx="8762999" cy="4564360"/>
          </a:xfrm>
        </p:spPr>
        <p:txBody>
          <a:bodyPr>
            <a:normAutofit lnSpcReduction="10000"/>
          </a:bodyPr>
          <a:lstStyle/>
          <a:p>
            <a:pPr algn="just">
              <a:buFont typeface="Wingdings" panose="05000000000000000000" pitchFamily="2" charset="2"/>
              <a:buChar char="q"/>
            </a:pPr>
            <a:r>
              <a:rPr lang="en-US" sz="2600" b="1" dirty="0" smtClean="0">
                <a:solidFill>
                  <a:schemeClr val="tx1"/>
                </a:solidFill>
                <a:latin typeface="Times New Roman" panose="02020603050405020304" pitchFamily="18" charset="0"/>
                <a:cs typeface="Times New Roman" panose="02020603050405020304" pitchFamily="18" charset="0"/>
              </a:rPr>
              <a:t>3 </a:t>
            </a:r>
            <a:r>
              <a:rPr lang="en-US" sz="2600" b="1" dirty="0" err="1">
                <a:solidFill>
                  <a:schemeClr val="tx1"/>
                </a:solidFill>
                <a:latin typeface="Times New Roman" panose="02020603050405020304" pitchFamily="18" charset="0"/>
                <a:cs typeface="Times New Roman" panose="02020603050405020304" pitchFamily="18" charset="0"/>
              </a:rPr>
              <a:t>şi</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mai</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multe</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puncte</a:t>
            </a:r>
            <a:r>
              <a:rPr lang="en-US" sz="2600" b="1" dirty="0">
                <a:solidFill>
                  <a:schemeClr val="tx1"/>
                </a:solidFill>
                <a:latin typeface="Times New Roman" panose="02020603050405020304" pitchFamily="18" charset="0"/>
                <a:cs typeface="Times New Roman" panose="02020603050405020304" pitchFamily="18" charset="0"/>
              </a:rPr>
              <a:t> se </a:t>
            </a:r>
            <a:r>
              <a:rPr lang="en-US" sz="2600" b="1" dirty="0" err="1">
                <a:solidFill>
                  <a:schemeClr val="tx1"/>
                </a:solidFill>
                <a:latin typeface="Times New Roman" panose="02020603050405020304" pitchFamily="18" charset="0"/>
                <a:cs typeface="Times New Roman" panose="02020603050405020304" pitchFamily="18" charset="0"/>
              </a:rPr>
              <a:t>acordă</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numai</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în</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baza</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măsurărilor</a:t>
            </a:r>
            <a:r>
              <a:rPr lang="en-US" sz="2600" b="1" dirty="0">
                <a:solidFill>
                  <a:schemeClr val="tx1"/>
                </a:solidFill>
                <a:latin typeface="Times New Roman" panose="02020603050405020304" pitchFamily="18" charset="0"/>
                <a:cs typeface="Times New Roman" panose="02020603050405020304" pitchFamily="18" charset="0"/>
              </a:rPr>
              <a:t> </a:t>
            </a:r>
            <a:r>
              <a:rPr lang="en-US" sz="2600" b="1" dirty="0" err="1">
                <a:solidFill>
                  <a:schemeClr val="tx1"/>
                </a:solidFill>
                <a:latin typeface="Times New Roman" panose="02020603050405020304" pitchFamily="18" charset="0"/>
                <a:cs typeface="Times New Roman" panose="02020603050405020304" pitchFamily="18" charset="0"/>
              </a:rPr>
              <a:t>instrumentale</a:t>
            </a:r>
            <a:r>
              <a:rPr lang="en-US" sz="2600" b="1" dirty="0">
                <a:solidFill>
                  <a:schemeClr val="tx1"/>
                </a:solidFill>
                <a:latin typeface="Times New Roman" panose="02020603050405020304" pitchFamily="18" charset="0"/>
                <a:cs typeface="Times New Roman" panose="02020603050405020304" pitchFamily="18" charset="0"/>
              </a:rPr>
              <a:t>. </a:t>
            </a:r>
            <a:endParaRPr lang="en-US" sz="2600" b="1"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sz="2600" b="1" i="1" dirty="0">
                <a:solidFill>
                  <a:schemeClr val="tx1"/>
                </a:solidFill>
                <a:latin typeface="Times New Roman" panose="02020603050405020304" pitchFamily="18" charset="0"/>
                <a:cs typeface="Times New Roman" panose="02020603050405020304" pitchFamily="18" charset="0"/>
              </a:rPr>
              <a:t>Note:</a:t>
            </a:r>
            <a:r>
              <a:rPr lang="en-US" sz="2600" i="1" dirty="0">
                <a:solidFill>
                  <a:schemeClr val="tx1"/>
                </a:solidFill>
                <a:latin typeface="Times New Roman" panose="02020603050405020304" pitchFamily="18" charset="0"/>
                <a:cs typeface="Times New Roman" panose="02020603050405020304" pitchFamily="18" charset="0"/>
              </a:rPr>
              <a:t> </a:t>
            </a:r>
            <a:endParaRPr lang="ru-RU" sz="2600" i="1"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Pentru</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determinarea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gradului</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nocivitate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punctelor</a:t>
            </a:r>
            <a:r>
              <a:rPr lang="en-US" sz="2600" dirty="0">
                <a:solidFill>
                  <a:schemeClr val="tx1"/>
                </a:solidFill>
                <a:latin typeface="Times New Roman" panose="02020603050405020304" pitchFamily="18" charset="0"/>
                <a:cs typeface="Times New Roman" panose="02020603050405020304" pitchFamily="18" charset="0"/>
              </a:rPr>
              <a:t>) a </a:t>
            </a:r>
            <a:r>
              <a:rPr lang="en-US" sz="2600" dirty="0" err="1">
                <a:solidFill>
                  <a:schemeClr val="tx1"/>
                </a:solidFill>
                <a:latin typeface="Times New Roman" panose="02020603050405020304" pitchFamily="18" charset="0"/>
                <a:cs typeface="Times New Roman" panose="02020603050405020304" pitchFamily="18" charset="0"/>
              </a:rPr>
              <a:t>condiţiilor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muncă</a:t>
            </a:r>
            <a:r>
              <a:rPr lang="en-US" sz="2600"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la </a:t>
            </a:r>
            <a:r>
              <a:rPr lang="en-US" i="1" dirty="0" err="1">
                <a:solidFill>
                  <a:schemeClr val="tx1"/>
                </a:solidFill>
                <a:latin typeface="Times New Roman" panose="02020603050405020304" pitchFamily="18" charset="0"/>
                <a:cs typeface="Times New Roman" panose="02020603050405020304" pitchFamily="18" charset="0"/>
              </a:rPr>
              <a:t>factorii</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zgomot</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iluminare</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radiaţie</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infraroşie</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radiaţie</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ionizantă</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şi</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radiaţie</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neionizantă</a:t>
            </a:r>
            <a:r>
              <a:rPr lang="en-US" i="1"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nu se </a:t>
            </a:r>
            <a:r>
              <a:rPr lang="en-US" dirty="0" err="1">
                <a:solidFill>
                  <a:schemeClr val="tx1"/>
                </a:solidFill>
                <a:latin typeface="Times New Roman" panose="02020603050405020304" pitchFamily="18" charset="0"/>
                <a:cs typeface="Times New Roman" panose="02020603050405020304" pitchFamily="18" charset="0"/>
              </a:rPr>
              <a:t>aplică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metoda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evaluării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expres</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condiţiilor</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Aceşti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factori</a:t>
            </a:r>
            <a:r>
              <a:rPr lang="en-US" dirty="0">
                <a:solidFill>
                  <a:schemeClr val="tx1"/>
                </a:solidFill>
                <a:latin typeface="Times New Roman" panose="02020603050405020304" pitchFamily="18" charset="0"/>
                <a:cs typeface="Times New Roman" panose="02020603050405020304" pitchFamily="18" charset="0"/>
              </a:rPr>
              <a:t> se </a:t>
            </a:r>
            <a:r>
              <a:rPr lang="en-US" dirty="0" err="1">
                <a:solidFill>
                  <a:schemeClr val="tx1"/>
                </a:solidFill>
                <a:latin typeface="Times New Roman" panose="02020603050405020304" pitchFamily="18" charset="0"/>
                <a:cs typeface="Times New Roman" panose="02020603050405020304" pitchFamily="18" charset="0"/>
              </a:rPr>
              <a:t>evaluează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doar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măsurări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instrumentale</a:t>
            </a:r>
            <a:r>
              <a:rPr lang="en-US" dirty="0">
                <a:solidFill>
                  <a:schemeClr val="tx1"/>
                </a:solidFill>
                <a:latin typeface="Times New Roman" panose="02020603050405020304" pitchFamily="18" charset="0"/>
                <a:cs typeface="Times New Roman" panose="02020603050405020304" pitchFamily="18" charset="0"/>
              </a:rPr>
              <a:t>.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dirty="0" err="1" smtClean="0">
                <a:solidFill>
                  <a:schemeClr val="tx1"/>
                </a:solidFill>
                <a:latin typeface="Times New Roman" panose="02020603050405020304" pitchFamily="18" charset="0"/>
                <a:cs typeface="Times New Roman" panose="02020603050405020304" pitchFamily="18" charset="0"/>
              </a:rPr>
              <a:t>În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cazul</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evaluării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expres</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fişa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condiţiilor</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la </a:t>
            </a:r>
            <a:r>
              <a:rPr lang="en-US" dirty="0" err="1">
                <a:solidFill>
                  <a:schemeClr val="tx1"/>
                </a:solidFill>
                <a:latin typeface="Times New Roman" panose="02020603050405020304" pitchFamily="18" charset="0"/>
                <a:cs typeface="Times New Roman" panose="02020603050405020304" pitchFamily="18" charset="0"/>
              </a:rPr>
              <a:t>locul</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anexa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nr.1</a:t>
            </a:r>
            <a:r>
              <a:rPr lang="en-US" dirty="0">
                <a:solidFill>
                  <a:schemeClr val="tx1"/>
                </a:solidFill>
                <a:latin typeface="Times New Roman" panose="02020603050405020304" pitchFamily="18" charset="0"/>
                <a:cs typeface="Times New Roman" panose="02020603050405020304" pitchFamily="18" charset="0"/>
              </a:rPr>
              <a:t>) se </a:t>
            </a:r>
            <a:r>
              <a:rPr lang="en-US" dirty="0" err="1">
                <a:solidFill>
                  <a:schemeClr val="tx1"/>
                </a:solidFill>
                <a:latin typeface="Times New Roman" panose="02020603050405020304" pitchFamily="18" charset="0"/>
                <a:cs typeface="Times New Roman" panose="02020603050405020304" pitchFamily="18" charset="0"/>
              </a:rPr>
              <a:t>perfectează</a:t>
            </a:r>
            <a:r>
              <a:rPr lang="en-US" dirty="0">
                <a:solidFill>
                  <a:schemeClr val="tx1"/>
                </a:solidFill>
                <a:latin typeface="Times New Roman" panose="02020603050405020304" pitchFamily="18" charset="0"/>
                <a:cs typeface="Times New Roman" panose="02020603050405020304" pitchFamily="18" charset="0"/>
              </a:rPr>
              <a:t> la </a:t>
            </a:r>
            <a:r>
              <a:rPr lang="en-US" dirty="0" err="1">
                <a:solidFill>
                  <a:schemeClr val="tx1"/>
                </a:solidFill>
                <a:latin typeface="Times New Roman" panose="02020603050405020304" pitchFamily="18" charset="0"/>
                <a:cs typeface="Times New Roman" panose="02020603050405020304" pitchFamily="18" charset="0"/>
              </a:rPr>
              <a:t>fel</a:t>
            </a:r>
            <a:r>
              <a:rPr lang="en-US" dirty="0">
                <a:solidFill>
                  <a:schemeClr val="tx1"/>
                </a:solidFill>
                <a:latin typeface="Times New Roman" panose="02020603050405020304" pitchFamily="18" charset="0"/>
                <a:cs typeface="Times New Roman" panose="02020603050405020304" pitchFamily="18" charset="0"/>
              </a:rPr>
              <a:t> ca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cazul</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măsurărilor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instrumentale</a:t>
            </a:r>
            <a:r>
              <a:rPr lang="en-US" dirty="0">
                <a:solidFill>
                  <a:schemeClr val="tx1"/>
                </a:solidFill>
                <a:latin typeface="Times New Roman" panose="02020603050405020304" pitchFamily="18" charset="0"/>
                <a:cs typeface="Times New Roman" panose="02020603050405020304" pitchFamily="18" charset="0"/>
              </a:rPr>
              <a:t> ale </a:t>
            </a:r>
            <a:r>
              <a:rPr lang="en-US" dirty="0" err="1">
                <a:solidFill>
                  <a:schemeClr val="tx1"/>
                </a:solidFill>
                <a:latin typeface="Times New Roman" panose="02020603050405020304" pitchFamily="18" charset="0"/>
                <a:cs typeface="Times New Roman" panose="02020603050405020304" pitchFamily="18" charset="0"/>
              </a:rPr>
              <a:t>factorilor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mediului</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producere</a:t>
            </a:r>
            <a:r>
              <a:rPr lang="en-US" dirty="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4951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420960"/>
            <a:ext cx="8686800" cy="6248400"/>
          </a:xfrm>
        </p:spPr>
        <p:txBody>
          <a:bodyPr>
            <a:normAutofit fontScale="85000" lnSpcReduction="20000"/>
          </a:bodyPr>
          <a:lstStyle/>
          <a:p>
            <a:pPr algn="just">
              <a:lnSpc>
                <a:spcPct val="90000"/>
              </a:lnSpc>
              <a:buNone/>
            </a:pPr>
            <a:endParaRPr lang="ro-RO" dirty="0" smtClean="0">
              <a:solidFill>
                <a:schemeClr val="tx1"/>
              </a:solidFill>
              <a:latin typeface="Times New Roman" pitchFamily="18" charset="0"/>
              <a:cs typeface="Times New Roman" pitchFamily="18" charset="0"/>
            </a:endParaRPr>
          </a:p>
          <a:p>
            <a:pPr algn="ctr">
              <a:buNone/>
            </a:pPr>
            <a:r>
              <a:rPr lang="ro-RO" sz="3500" b="1" i="1" dirty="0" smtClean="0">
                <a:solidFill>
                  <a:schemeClr val="bg1"/>
                </a:solidFill>
                <a:latin typeface="Times New Roman" pitchFamily="18" charset="0"/>
                <a:cs typeface="Times New Roman" pitchFamily="18" charset="0"/>
              </a:rPr>
              <a:t>   </a:t>
            </a:r>
            <a:r>
              <a:rPr lang="en-US" sz="3500" b="1" i="1" dirty="0" smtClean="0">
                <a:solidFill>
                  <a:schemeClr val="bg1"/>
                </a:solidFill>
                <a:latin typeface="Times New Roman" pitchFamily="18" charset="0"/>
                <a:cs typeface="Times New Roman" pitchFamily="18" charset="0"/>
              </a:rPr>
              <a:t>L</a:t>
            </a:r>
            <a:r>
              <a:rPr lang="ro-RO" sz="3500" b="1" i="1" dirty="0" err="1" smtClean="0">
                <a:solidFill>
                  <a:schemeClr val="bg1"/>
                </a:solidFill>
                <a:latin typeface="Times New Roman" pitchFamily="18" charset="0"/>
                <a:cs typeface="Times New Roman" pitchFamily="18" charset="0"/>
              </a:rPr>
              <a:t>egea</a:t>
            </a:r>
            <a:r>
              <a:rPr lang="ro-RO" sz="3500" b="1" i="1" dirty="0" smtClean="0">
                <a:solidFill>
                  <a:schemeClr val="bg1"/>
                </a:solidFill>
                <a:latin typeface="Times New Roman" pitchFamily="18" charset="0"/>
                <a:cs typeface="Times New Roman" pitchFamily="18" charset="0"/>
              </a:rPr>
              <a:t> </a:t>
            </a:r>
            <a:r>
              <a:rPr lang="en-US" sz="3500" b="1" i="1" dirty="0" err="1" smtClean="0">
                <a:solidFill>
                  <a:schemeClr val="bg1"/>
                </a:solidFill>
                <a:latin typeface="Times New Roman" pitchFamily="18" charset="0"/>
                <a:cs typeface="Times New Roman" pitchFamily="18" charset="0"/>
              </a:rPr>
              <a:t>salarizării</a:t>
            </a:r>
            <a:r>
              <a:rPr lang="en-US" sz="3500" b="1" i="1" dirty="0" smtClean="0">
                <a:solidFill>
                  <a:schemeClr val="bg1"/>
                </a:solidFill>
                <a:latin typeface="Times New Roman" pitchFamily="18" charset="0"/>
                <a:cs typeface="Times New Roman" pitchFamily="18" charset="0"/>
              </a:rPr>
              <a:t> nr. 847-XV  din  14.02.2002 </a:t>
            </a:r>
          </a:p>
          <a:p>
            <a:pPr algn="just">
              <a:buNone/>
            </a:pPr>
            <a:endParaRPr lang="en-US" sz="2600" dirty="0" smtClean="0">
              <a:solidFill>
                <a:schemeClr val="tx1"/>
              </a:solidFill>
              <a:latin typeface="Times New Roman" pitchFamily="18" charset="0"/>
              <a:cs typeface="Times New Roman" pitchFamily="18" charset="0"/>
            </a:endParaRPr>
          </a:p>
          <a:p>
            <a:pPr marL="0" lvl="0" indent="360363" algn="just" fontAlgn="base">
              <a:spcBef>
                <a:spcPct val="0"/>
              </a:spcBef>
              <a:spcAft>
                <a:spcPct val="0"/>
              </a:spcAft>
              <a:buClrTx/>
              <a:buSzTx/>
              <a:buNone/>
            </a:pPr>
            <a:endParaRPr lang="ro-RO" sz="2800" b="1" dirty="0" smtClean="0">
              <a:solidFill>
                <a:schemeClr val="tx1"/>
              </a:solidFill>
              <a:latin typeface="Times New Roman" pitchFamily="18" charset="0"/>
              <a:ea typeface="Times New Roman" pitchFamily="18" charset="0"/>
              <a:cs typeface="Times New Roman" pitchFamily="18" charset="0"/>
            </a:endParaRPr>
          </a:p>
          <a:p>
            <a:pPr marL="0" lvl="0" indent="360363" algn="ctr" fontAlgn="base">
              <a:spcBef>
                <a:spcPct val="0"/>
              </a:spcBef>
              <a:spcAft>
                <a:spcPct val="0"/>
              </a:spcAft>
              <a:buClrTx/>
              <a:buSzTx/>
              <a:buNone/>
            </a:pPr>
            <a:endParaRPr lang="ro-RO" sz="2800" b="1" i="1" dirty="0" smtClean="0">
              <a:solidFill>
                <a:schemeClr val="tx1"/>
              </a:solidFill>
              <a:latin typeface="Times New Roman" pitchFamily="18" charset="0"/>
              <a:ea typeface="Times New Roman" pitchFamily="18" charset="0"/>
              <a:cs typeface="Times New Roman" pitchFamily="18" charset="0"/>
            </a:endParaRPr>
          </a:p>
          <a:p>
            <a:pPr marL="0" lvl="0" indent="360363" algn="ctr" fontAlgn="base">
              <a:spcBef>
                <a:spcPct val="0"/>
              </a:spcBef>
              <a:spcAft>
                <a:spcPct val="0"/>
              </a:spcAft>
              <a:buClrTx/>
              <a:buSzTx/>
              <a:buNone/>
            </a:pPr>
            <a:r>
              <a:rPr lang="en-US" sz="2800" b="1" i="1" dirty="0" err="1" smtClean="0">
                <a:solidFill>
                  <a:schemeClr val="tx1"/>
                </a:solidFill>
                <a:latin typeface="Times New Roman" pitchFamily="18" charset="0"/>
                <a:ea typeface="Times New Roman" pitchFamily="18" charset="0"/>
                <a:cs typeface="Times New Roman" pitchFamily="18" charset="0"/>
              </a:rPr>
              <a:t>A</a:t>
            </a:r>
            <a:r>
              <a:rPr lang="en-US" sz="2800" b="1" i="1" dirty="0" err="1" smtClean="0" bmk="">
                <a:solidFill>
                  <a:schemeClr val="tx1"/>
                </a:solidFill>
                <a:latin typeface="Times New Roman" pitchFamily="18" charset="0"/>
                <a:ea typeface="Times New Roman" pitchFamily="18" charset="0"/>
                <a:cs typeface="Times New Roman" pitchFamily="18" charset="0"/>
              </a:rPr>
              <a:t>rticolul</a:t>
            </a:r>
            <a:r>
              <a:rPr lang="en-US" sz="2800" b="1" i="1" dirty="0" smtClean="0" bmk="">
                <a:solidFill>
                  <a:schemeClr val="tx1"/>
                </a:solidFill>
                <a:latin typeface="Times New Roman" pitchFamily="18" charset="0"/>
                <a:ea typeface="Times New Roman" pitchFamily="18" charset="0"/>
                <a:cs typeface="Times New Roman" pitchFamily="18" charset="0"/>
              </a:rPr>
              <a:t> 15.</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Sporurile</a:t>
            </a:r>
            <a:r>
              <a:rPr lang="en-US" sz="2800" b="1" i="1" dirty="0" smtClean="0">
                <a:solidFill>
                  <a:schemeClr val="tx1"/>
                </a:solidFill>
                <a:latin typeface="Times New Roman" pitchFamily="18" charset="0"/>
                <a:ea typeface="Times New Roman" pitchFamily="18" charset="0"/>
                <a:cs typeface="Times New Roman" pitchFamily="18" charset="0"/>
              </a:rPr>
              <a:t> de </a:t>
            </a:r>
            <a:r>
              <a:rPr lang="en-US" sz="2800" b="1" i="1" dirty="0" err="1" smtClean="0">
                <a:solidFill>
                  <a:schemeClr val="tx1"/>
                </a:solidFill>
                <a:latin typeface="Times New Roman" pitchFamily="18" charset="0"/>
                <a:ea typeface="Times New Roman" pitchFamily="18" charset="0"/>
                <a:cs typeface="Times New Roman" pitchFamily="18" charset="0"/>
              </a:rPr>
              <a:t>compensare</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pentru</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munca</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prestată</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în</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condiţii</a:t>
            </a:r>
            <a:r>
              <a:rPr lang="en-US" sz="2800" b="1" i="1" dirty="0" smtClean="0">
                <a:solidFill>
                  <a:schemeClr val="tx1"/>
                </a:solidFill>
                <a:latin typeface="Times New Roman" pitchFamily="18" charset="0"/>
                <a:ea typeface="Times New Roman" pitchFamily="18" charset="0"/>
                <a:cs typeface="Times New Roman" pitchFamily="18" charset="0"/>
              </a:rPr>
              <a:t> </a:t>
            </a:r>
            <a:r>
              <a:rPr lang="en-US" sz="2800" b="1" i="1" dirty="0" err="1" smtClean="0">
                <a:solidFill>
                  <a:schemeClr val="tx1"/>
                </a:solidFill>
                <a:latin typeface="Times New Roman" pitchFamily="18" charset="0"/>
                <a:ea typeface="Times New Roman" pitchFamily="18" charset="0"/>
                <a:cs typeface="Times New Roman" pitchFamily="18" charset="0"/>
              </a:rPr>
              <a:t>nefavorabile</a:t>
            </a:r>
            <a:r>
              <a:rPr lang="en-US" sz="2800" b="1" i="1" dirty="0" smtClean="0">
                <a:solidFill>
                  <a:schemeClr val="tx1"/>
                </a:solidFill>
                <a:latin typeface="Times New Roman" pitchFamily="18" charset="0"/>
                <a:ea typeface="Times New Roman" pitchFamily="18" charset="0"/>
                <a:cs typeface="Times New Roman" pitchFamily="18" charset="0"/>
              </a:rPr>
              <a:t> </a:t>
            </a:r>
            <a:endParaRPr lang="ro-RO" sz="2800" b="1" i="1" dirty="0" smtClean="0">
              <a:solidFill>
                <a:schemeClr val="tx1"/>
              </a:solidFill>
              <a:latin typeface="Times New Roman" pitchFamily="18" charset="0"/>
              <a:ea typeface="Times New Roman" pitchFamily="18" charset="0"/>
              <a:cs typeface="Times New Roman" pitchFamily="18" charset="0"/>
            </a:endParaRPr>
          </a:p>
          <a:p>
            <a:pPr marL="0" lvl="0" indent="360363" algn="just" fontAlgn="base">
              <a:spcBef>
                <a:spcPct val="0"/>
              </a:spcBef>
              <a:spcAft>
                <a:spcPct val="0"/>
              </a:spcAft>
              <a:buClrTx/>
              <a:buSzTx/>
              <a:buNone/>
            </a:pPr>
            <a:endParaRPr lang="en-US" sz="2800"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Sporurile</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de </a:t>
            </a:r>
            <a:r>
              <a:rPr lang="en-US" sz="2800" dirty="0" err="1">
                <a:solidFill>
                  <a:schemeClr val="tx1"/>
                </a:solidFill>
                <a:latin typeface="Times New Roman" panose="02020603050405020304" pitchFamily="18" charset="0"/>
                <a:cs typeface="Times New Roman" panose="02020603050405020304" pitchFamily="18" charset="0"/>
              </a:rPr>
              <a:t>compensare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pentru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munca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prestată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condiţii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nefavorabile</a:t>
            </a:r>
            <a:r>
              <a:rPr lang="en-US" sz="2800" dirty="0">
                <a:solidFill>
                  <a:schemeClr val="tx1"/>
                </a:solidFill>
                <a:latin typeface="Times New Roman" panose="02020603050405020304" pitchFamily="18" charset="0"/>
                <a:cs typeface="Times New Roman" panose="02020603050405020304" pitchFamily="18" charset="0"/>
              </a:rPr>
              <a:t> se </a:t>
            </a:r>
            <a:r>
              <a:rPr lang="en-US" sz="2800" dirty="0" err="1">
                <a:solidFill>
                  <a:schemeClr val="tx1"/>
                </a:solidFill>
                <a:latin typeface="Times New Roman" panose="02020603050405020304" pitchFamily="18" charset="0"/>
                <a:cs typeface="Times New Roman" panose="02020603050405020304" pitchFamily="18" charset="0"/>
              </a:rPr>
              <a:t>stabilesc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mărime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unică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pentru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salariaţii</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orice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calificare</a:t>
            </a:r>
            <a:r>
              <a:rPr lang="en-US" sz="2800" dirty="0">
                <a:solidFill>
                  <a:schemeClr val="tx1"/>
                </a:solidFill>
                <a:latin typeface="Times New Roman" panose="02020603050405020304" pitchFamily="18" charset="0"/>
                <a:cs typeface="Times New Roman" panose="02020603050405020304" pitchFamily="18" charset="0"/>
              </a:rPr>
              <a:t>, care </a:t>
            </a:r>
            <a:r>
              <a:rPr lang="en-US" sz="2800" dirty="0" err="1">
                <a:solidFill>
                  <a:schemeClr val="tx1"/>
                </a:solidFill>
                <a:latin typeface="Times New Roman" panose="02020603050405020304" pitchFamily="18" charset="0"/>
                <a:cs typeface="Times New Roman" panose="02020603050405020304" pitchFamily="18" charset="0"/>
              </a:rPr>
              <a:t>muncesc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condiţii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egale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unitatea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respectivă</a:t>
            </a:r>
            <a:r>
              <a:rPr lang="en-US" sz="28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Mărimea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concretă</a:t>
            </a:r>
            <a:r>
              <a:rPr lang="en-US" sz="2800" dirty="0">
                <a:solidFill>
                  <a:schemeClr val="tx1"/>
                </a:solidFill>
                <a:latin typeface="Times New Roman" panose="02020603050405020304" pitchFamily="18" charset="0"/>
                <a:cs typeface="Times New Roman" panose="02020603050405020304" pitchFamily="18" charset="0"/>
              </a:rPr>
              <a:t> a </a:t>
            </a:r>
            <a:r>
              <a:rPr lang="en-US" sz="2800" dirty="0" err="1">
                <a:solidFill>
                  <a:schemeClr val="tx1"/>
                </a:solidFill>
                <a:latin typeface="Times New Roman" panose="02020603050405020304" pitchFamily="18" charset="0"/>
                <a:cs typeface="Times New Roman" panose="02020603050405020304" pitchFamily="18" charset="0"/>
              </a:rPr>
              <a:t>sporurilor</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compensare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pentru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munca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prestată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condiţii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nefavorabile</a:t>
            </a:r>
            <a:r>
              <a:rPr lang="en-US" sz="2800" dirty="0">
                <a:solidFill>
                  <a:schemeClr val="tx1"/>
                </a:solidFill>
                <a:latin typeface="Times New Roman" panose="02020603050405020304" pitchFamily="18" charset="0"/>
                <a:cs typeface="Times New Roman" panose="02020603050405020304" pitchFamily="18" charset="0"/>
              </a:rPr>
              <a:t> se </a:t>
            </a:r>
            <a:r>
              <a:rPr lang="en-US" sz="2800" dirty="0" err="1">
                <a:solidFill>
                  <a:schemeClr val="tx1"/>
                </a:solidFill>
                <a:latin typeface="Times New Roman" panose="02020603050405020304" pitchFamily="18" charset="0"/>
                <a:cs typeface="Times New Roman" panose="02020603050405020304" pitchFamily="18" charset="0"/>
              </a:rPr>
              <a:t>stabileşte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funcţie</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greutate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nocivitate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limitele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negociate</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partenerii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sociali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aprobate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prin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convenţia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colectivă</a:t>
            </a:r>
            <a:r>
              <a:rPr lang="en-US" sz="2800" dirty="0">
                <a:solidFill>
                  <a:schemeClr val="tx1"/>
                </a:solidFill>
                <a:latin typeface="Times New Roman" panose="02020603050405020304" pitchFamily="18" charset="0"/>
                <a:cs typeface="Times New Roman" panose="02020603050405020304" pitchFamily="18" charset="0"/>
              </a:rPr>
              <a:t> la </a:t>
            </a:r>
            <a:r>
              <a:rPr lang="en-US" sz="2800" dirty="0" err="1">
                <a:solidFill>
                  <a:schemeClr val="tx1"/>
                </a:solidFill>
                <a:latin typeface="Times New Roman" panose="02020603050405020304" pitchFamily="18" charset="0"/>
                <a:cs typeface="Times New Roman" panose="02020603050405020304" pitchFamily="18" charset="0"/>
              </a:rPr>
              <a:t>nivel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naţional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ramural</a:t>
            </a:r>
            <a:r>
              <a:rPr lang="en-US" sz="28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Sporurile</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de </a:t>
            </a:r>
            <a:r>
              <a:rPr lang="en-US" sz="2800" dirty="0" err="1">
                <a:solidFill>
                  <a:schemeClr val="tx1"/>
                </a:solidFill>
                <a:latin typeface="Times New Roman" panose="02020603050405020304" pitchFamily="18" charset="0"/>
                <a:cs typeface="Times New Roman" panose="02020603050405020304" pitchFamily="18" charset="0"/>
              </a:rPr>
              <a:t>compensare</a:t>
            </a:r>
            <a:r>
              <a:rPr lang="en-US" sz="2800" dirty="0">
                <a:solidFill>
                  <a:schemeClr val="tx1"/>
                </a:solidFill>
                <a:latin typeface="Times New Roman" panose="02020603050405020304" pitchFamily="18" charset="0"/>
                <a:cs typeface="Times New Roman" panose="02020603050405020304" pitchFamily="18" charset="0"/>
              </a:rPr>
              <a:t> se </a:t>
            </a:r>
            <a:r>
              <a:rPr lang="en-US" sz="2800" dirty="0" err="1">
                <a:solidFill>
                  <a:schemeClr val="tx1"/>
                </a:solidFill>
                <a:latin typeface="Times New Roman" panose="02020603050405020304" pitchFamily="18" charset="0"/>
                <a:cs typeface="Times New Roman" panose="02020603050405020304" pitchFamily="18" charset="0"/>
              </a:rPr>
              <a:t>plătesc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pentru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durata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reală</a:t>
            </a:r>
            <a:r>
              <a:rPr lang="en-US" sz="2800" dirty="0">
                <a:solidFill>
                  <a:schemeClr val="tx1"/>
                </a:solidFill>
                <a:latin typeface="Times New Roman" panose="02020603050405020304" pitchFamily="18" charset="0"/>
                <a:cs typeface="Times New Roman" panose="02020603050405020304" pitchFamily="18" charset="0"/>
              </a:rPr>
              <a:t> a </a:t>
            </a:r>
            <a:r>
              <a:rPr lang="en-US" sz="2800" dirty="0" err="1">
                <a:solidFill>
                  <a:schemeClr val="tx1"/>
                </a:solidFill>
                <a:latin typeface="Times New Roman" panose="02020603050405020304" pitchFamily="18" charset="0"/>
                <a:cs typeface="Times New Roman" panose="02020603050405020304" pitchFamily="18" charset="0"/>
              </a:rPr>
              <a:t>muncii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prestate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condiţii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nefavorabile</a:t>
            </a:r>
            <a:r>
              <a:rPr lang="en-US" sz="2800" dirty="0">
                <a:solidFill>
                  <a:schemeClr val="tx1"/>
                </a:solidFill>
                <a:latin typeface="Times New Roman" panose="02020603050405020304" pitchFamily="18" charset="0"/>
                <a:cs typeface="Times New Roman" panose="02020603050405020304" pitchFamily="18" charset="0"/>
              </a:rPr>
              <a:t>. </a:t>
            </a:r>
          </a:p>
          <a:p>
            <a:pPr marL="0" indent="0" algn="ctr">
              <a:buNone/>
            </a:pPr>
            <a:r>
              <a:rPr lang="ro-RO" sz="2800" b="1" i="1" dirty="0">
                <a:solidFill>
                  <a:schemeClr val="tx1"/>
                </a:solidFill>
                <a:latin typeface="Times New Roman" panose="02020603050405020304" pitchFamily="18" charset="0"/>
                <a:cs typeface="Times New Roman" panose="02020603050405020304" pitchFamily="18" charset="0"/>
              </a:rPr>
              <a:t>(</a:t>
            </a:r>
            <a:r>
              <a:rPr lang="en-US" sz="2800" b="1" i="1" dirty="0" smtClean="0">
                <a:solidFill>
                  <a:schemeClr val="tx1"/>
                </a:solidFill>
                <a:latin typeface="Times New Roman" panose="02020603050405020304" pitchFamily="18" charset="0"/>
                <a:cs typeface="Times New Roman" panose="02020603050405020304" pitchFamily="18" charset="0"/>
              </a:rPr>
              <a:t>Art.15 </a:t>
            </a:r>
            <a:r>
              <a:rPr lang="en-US" sz="2800" b="1" i="1" dirty="0" err="1">
                <a:solidFill>
                  <a:schemeClr val="tx1"/>
                </a:solidFill>
                <a:latin typeface="Times New Roman" panose="02020603050405020304" pitchFamily="18" charset="0"/>
                <a:cs typeface="Times New Roman" panose="02020603050405020304" pitchFamily="18" charset="0"/>
              </a:rPr>
              <a:t>modificat</a:t>
            </a:r>
            <a:r>
              <a:rPr lang="en-US" sz="2800" b="1" i="1" dirty="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rPr>
              <a:t>prin</a:t>
            </a:r>
            <a:r>
              <a:rPr lang="en-US" sz="2800" b="1" i="1" dirty="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hlinkClick r:id="rId2"/>
              </a:rPr>
              <a:t>Legea</a:t>
            </a:r>
            <a:r>
              <a:rPr lang="en-US" sz="2800" b="1" i="1" dirty="0">
                <a:solidFill>
                  <a:schemeClr val="tx1"/>
                </a:solidFill>
                <a:latin typeface="Times New Roman" panose="02020603050405020304" pitchFamily="18" charset="0"/>
                <a:cs typeface="Times New Roman" panose="02020603050405020304" pitchFamily="18" charset="0"/>
                <a:hlinkClick r:id="rId2"/>
              </a:rPr>
              <a:t> </a:t>
            </a:r>
            <a:r>
              <a:rPr lang="en-US" sz="2800" b="1" i="1" dirty="0" err="1">
                <a:solidFill>
                  <a:schemeClr val="tx1"/>
                </a:solidFill>
                <a:latin typeface="Times New Roman" panose="02020603050405020304" pitchFamily="18" charset="0"/>
                <a:cs typeface="Times New Roman" panose="02020603050405020304" pitchFamily="18" charset="0"/>
                <a:hlinkClick r:id="rId2"/>
              </a:rPr>
              <a:t>nr</a:t>
            </a:r>
            <a:r>
              <a:rPr lang="en-US" sz="2800" b="1" i="1" dirty="0" smtClean="0">
                <a:solidFill>
                  <a:schemeClr val="tx1"/>
                </a:solidFill>
                <a:latin typeface="Times New Roman" panose="02020603050405020304" pitchFamily="18" charset="0"/>
                <a:cs typeface="Times New Roman" panose="02020603050405020304" pitchFamily="18" charset="0"/>
                <a:hlinkClick r:id="rId2"/>
              </a:rPr>
              <a:t>.</a:t>
            </a:r>
            <a:r>
              <a:rPr lang="ro-RO" sz="2800" b="1" i="1" dirty="0" smtClean="0">
                <a:solidFill>
                  <a:schemeClr val="tx1"/>
                </a:solidFill>
                <a:latin typeface="Times New Roman" panose="02020603050405020304" pitchFamily="18" charset="0"/>
                <a:cs typeface="Times New Roman" panose="02020603050405020304" pitchFamily="18" charset="0"/>
                <a:hlinkClick r:id="rId2"/>
              </a:rPr>
              <a:t> </a:t>
            </a:r>
            <a:r>
              <a:rPr lang="en-US" sz="2800" b="1" i="1" dirty="0" smtClean="0">
                <a:solidFill>
                  <a:schemeClr val="tx1"/>
                </a:solidFill>
                <a:latin typeface="Times New Roman" panose="02020603050405020304" pitchFamily="18" charset="0"/>
                <a:cs typeface="Times New Roman" panose="02020603050405020304" pitchFamily="18" charset="0"/>
                <a:hlinkClick r:id="rId2"/>
              </a:rPr>
              <a:t>271 </a:t>
            </a:r>
            <a:r>
              <a:rPr lang="en-US" sz="2800" b="1" i="1" dirty="0">
                <a:solidFill>
                  <a:schemeClr val="tx1"/>
                </a:solidFill>
                <a:latin typeface="Times New Roman" panose="02020603050405020304" pitchFamily="18" charset="0"/>
                <a:cs typeface="Times New Roman" panose="02020603050405020304" pitchFamily="18" charset="0"/>
                <a:hlinkClick r:id="rId2"/>
              </a:rPr>
              <a:t>din 23.11.2018</a:t>
            </a:r>
            <a:r>
              <a:rPr lang="en-US" sz="2800" b="1" i="1" dirty="0">
                <a:solidFill>
                  <a:schemeClr val="tx1"/>
                </a:solidFill>
                <a:latin typeface="Times New Roman" panose="02020603050405020304" pitchFamily="18" charset="0"/>
                <a:cs typeface="Times New Roman" panose="02020603050405020304" pitchFamily="18" charset="0"/>
              </a:rPr>
              <a:t>, </a:t>
            </a:r>
            <a:endParaRPr lang="ro-RO" sz="2800" b="1" i="1" dirty="0" smtClean="0">
              <a:solidFill>
                <a:schemeClr val="tx1"/>
              </a:solidFill>
              <a:latin typeface="Times New Roman" panose="02020603050405020304" pitchFamily="18" charset="0"/>
              <a:cs typeface="Times New Roman" panose="02020603050405020304" pitchFamily="18" charset="0"/>
            </a:endParaRPr>
          </a:p>
          <a:p>
            <a:pPr marL="0" indent="0" algn="ctr">
              <a:buNone/>
            </a:pPr>
            <a:r>
              <a:rPr lang="en-US" sz="2800" b="1" i="1" dirty="0" err="1" smtClean="0">
                <a:solidFill>
                  <a:schemeClr val="tx1"/>
                </a:solidFill>
                <a:latin typeface="Times New Roman" panose="02020603050405020304" pitchFamily="18" charset="0"/>
                <a:cs typeface="Times New Roman" panose="02020603050405020304" pitchFamily="18" charset="0"/>
              </a:rPr>
              <a:t>în</a:t>
            </a:r>
            <a:r>
              <a:rPr lang="en-US" sz="2800" b="1" i="1" dirty="0" smtClean="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rPr>
              <a:t>vigoare</a:t>
            </a:r>
            <a:r>
              <a:rPr lang="en-US" sz="2800" b="1" i="1" dirty="0">
                <a:solidFill>
                  <a:schemeClr val="tx1"/>
                </a:solidFill>
                <a:latin typeface="Times New Roman" panose="02020603050405020304" pitchFamily="18" charset="0"/>
                <a:cs typeface="Times New Roman" panose="02020603050405020304" pitchFamily="18" charset="0"/>
              </a:rPr>
              <a:t> </a:t>
            </a:r>
            <a:r>
              <a:rPr lang="en-US" sz="2800" b="1" i="1" dirty="0" smtClean="0">
                <a:solidFill>
                  <a:schemeClr val="tx1"/>
                </a:solidFill>
                <a:latin typeface="Times New Roman" panose="02020603050405020304" pitchFamily="18" charset="0"/>
                <a:cs typeface="Times New Roman" panose="02020603050405020304" pitchFamily="18" charset="0"/>
              </a:rPr>
              <a:t>01.12.2018</a:t>
            </a:r>
            <a:r>
              <a:rPr lang="ro-RO" sz="2800" b="1" i="1" dirty="0" smtClean="0">
                <a:solidFill>
                  <a:schemeClr val="tx1"/>
                </a:solidFill>
                <a:latin typeface="Times New Roman" panose="02020603050405020304" pitchFamily="18" charset="0"/>
                <a:cs typeface="Times New Roman" panose="02020603050405020304" pitchFamily="18" charset="0"/>
              </a:rPr>
              <a:t>)</a:t>
            </a:r>
            <a:endParaRPr lang="en-US" sz="2600" b="1" i="1" dirty="0" smtClean="0">
              <a:solidFill>
                <a:schemeClr val="tx1"/>
              </a:solidFill>
              <a:latin typeface="Times New Roman" pitchFamily="18" charset="0"/>
              <a:cs typeface="Times New Roman" pitchFamily="18" charset="0"/>
            </a:endParaRPr>
          </a:p>
          <a:p>
            <a:endParaRPr lang="en-US" sz="2600" dirty="0"/>
          </a:p>
        </p:txBody>
      </p:sp>
    </p:spTree>
    <p:extLst>
      <p:ext uri="{BB962C8B-B14F-4D97-AF65-F5344CB8AC3E}">
        <p14:creationId xmlns:p14="http://schemas.microsoft.com/office/powerpoint/2010/main" val="3868965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381000"/>
            <a:ext cx="8686800" cy="6248400"/>
          </a:xfrm>
        </p:spPr>
        <p:txBody>
          <a:bodyPr>
            <a:normAutofit fontScale="92500"/>
          </a:bodyPr>
          <a:lstStyle/>
          <a:p>
            <a:pPr algn="just">
              <a:lnSpc>
                <a:spcPct val="90000"/>
              </a:lnSpc>
              <a:buNone/>
            </a:pPr>
            <a:endParaRPr lang="ro-RO" dirty="0" smtClean="0">
              <a:solidFill>
                <a:schemeClr val="tx1"/>
              </a:solidFill>
              <a:latin typeface="Times New Roman" pitchFamily="18" charset="0"/>
              <a:cs typeface="Times New Roman" pitchFamily="18" charset="0"/>
            </a:endParaRPr>
          </a:p>
          <a:p>
            <a:pPr algn="ctr">
              <a:lnSpc>
                <a:spcPct val="90000"/>
              </a:lnSpc>
              <a:buNone/>
            </a:pPr>
            <a:r>
              <a:rPr lang="ro-RO" b="1" i="1" dirty="0" smtClean="0">
                <a:solidFill>
                  <a:schemeClr val="bg1"/>
                </a:solidFill>
                <a:latin typeface="Times New Roman" pitchFamily="18" charset="0"/>
                <a:cs typeface="Times New Roman" pitchFamily="18" charset="0"/>
              </a:rPr>
              <a:t>    </a:t>
            </a:r>
            <a:r>
              <a:rPr lang="en-US" sz="3000" b="1" i="1" dirty="0" err="1" smtClean="0">
                <a:solidFill>
                  <a:schemeClr val="bg1"/>
                </a:solidFill>
                <a:latin typeface="Times New Roman" pitchFamily="18" charset="0"/>
                <a:cs typeface="Times New Roman" pitchFamily="18" charset="0"/>
              </a:rPr>
              <a:t>Hotarirea</a:t>
            </a:r>
            <a:r>
              <a:rPr lang="en-US" sz="3000" b="1" i="1" dirty="0" smtClean="0">
                <a:solidFill>
                  <a:schemeClr val="bg1"/>
                </a:solidFill>
                <a:latin typeface="Times New Roman" pitchFamily="18" charset="0"/>
                <a:cs typeface="Times New Roman" pitchFamily="18" charset="0"/>
              </a:rPr>
              <a:t> </a:t>
            </a:r>
            <a:r>
              <a:rPr lang="en-US" sz="3000" b="1" i="1" dirty="0" err="1" smtClean="0">
                <a:solidFill>
                  <a:schemeClr val="bg1"/>
                </a:solidFill>
                <a:latin typeface="Times New Roman" pitchFamily="18" charset="0"/>
                <a:cs typeface="Times New Roman" pitchFamily="18" charset="0"/>
              </a:rPr>
              <a:t>Guvernului</a:t>
            </a:r>
            <a:r>
              <a:rPr lang="ro-RO" sz="3000" b="1" i="1" dirty="0" smtClean="0">
                <a:solidFill>
                  <a:schemeClr val="bg1"/>
                </a:solidFill>
                <a:latin typeface="Times New Roman" pitchFamily="18" charset="0"/>
                <a:cs typeface="Times New Roman" pitchFamily="18" charset="0"/>
              </a:rPr>
              <a:t> nr. 353 din 05.05.2010</a:t>
            </a:r>
            <a:r>
              <a:rPr lang="en-US" sz="3000" b="1" i="1" dirty="0" smtClean="0">
                <a:solidFill>
                  <a:schemeClr val="bg1"/>
                </a:solidFill>
                <a:latin typeface="Times New Roman" pitchFamily="18" charset="0"/>
                <a:cs typeface="Times New Roman" pitchFamily="18" charset="0"/>
              </a:rPr>
              <a:t> </a:t>
            </a:r>
            <a:r>
              <a:rPr lang="en-US" sz="3000" b="1" i="1" dirty="0" err="1" smtClean="0">
                <a:solidFill>
                  <a:schemeClr val="bg1"/>
                </a:solidFill>
                <a:latin typeface="Times New Roman" pitchFamily="18" charset="0"/>
                <a:cs typeface="Times New Roman" pitchFamily="18" charset="0"/>
              </a:rPr>
              <a:t>privind</a:t>
            </a:r>
            <a:r>
              <a:rPr lang="en-US" sz="3000" b="1" i="1" dirty="0" smtClean="0">
                <a:solidFill>
                  <a:schemeClr val="bg1"/>
                </a:solidFill>
                <a:latin typeface="Times New Roman" pitchFamily="18" charset="0"/>
                <a:cs typeface="Times New Roman" pitchFamily="18" charset="0"/>
              </a:rPr>
              <a:t> c</a:t>
            </a:r>
            <a:r>
              <a:rPr lang="ro-RO" sz="3000" b="1" i="1" dirty="0" err="1" smtClean="0">
                <a:solidFill>
                  <a:schemeClr val="bg1"/>
                </a:solidFill>
                <a:latin typeface="Times New Roman" pitchFamily="18" charset="0"/>
                <a:cs typeface="Times New Roman" pitchFamily="18" charset="0"/>
              </a:rPr>
              <a:t>erințe</a:t>
            </a:r>
            <a:r>
              <a:rPr lang="en-US" sz="3000" b="1" i="1" dirty="0" smtClean="0">
                <a:solidFill>
                  <a:schemeClr val="bg1"/>
                </a:solidFill>
                <a:latin typeface="Times New Roman" pitchFamily="18" charset="0"/>
                <a:cs typeface="Times New Roman" pitchFamily="18" charset="0"/>
              </a:rPr>
              <a:t>le</a:t>
            </a:r>
            <a:r>
              <a:rPr lang="ro-RO" sz="3000" b="1" i="1" dirty="0" smtClean="0">
                <a:solidFill>
                  <a:schemeClr val="bg1"/>
                </a:solidFill>
                <a:latin typeface="Times New Roman" pitchFamily="18" charset="0"/>
                <a:cs typeface="Times New Roman" pitchFamily="18" charset="0"/>
              </a:rPr>
              <a:t> minime de securitate și sănătate în muncă</a:t>
            </a:r>
          </a:p>
          <a:p>
            <a:pPr algn="just">
              <a:lnSpc>
                <a:spcPct val="90000"/>
              </a:lnSpc>
              <a:buNone/>
            </a:pPr>
            <a:endParaRPr lang="ro-RO" sz="2600" b="1" i="1" dirty="0" smtClean="0">
              <a:solidFill>
                <a:schemeClr val="tx1"/>
              </a:solidFill>
              <a:latin typeface="Times New Roman" pitchFamily="18" charset="0"/>
              <a:cs typeface="Times New Roman" pitchFamily="18" charset="0"/>
            </a:endParaRPr>
          </a:p>
          <a:p>
            <a:pPr algn="just">
              <a:buFont typeface="Wingdings" pitchFamily="2" charset="2"/>
              <a:buChar char="§"/>
            </a:pPr>
            <a:r>
              <a:rPr lang="en-US" sz="2600" dirty="0" err="1" smtClean="0">
                <a:solidFill>
                  <a:schemeClr val="tx1"/>
                </a:solidFill>
                <a:latin typeface="Times New Roman" pitchFamily="18" charset="0"/>
                <a:cs typeface="Times New Roman" pitchFamily="18" charset="0"/>
              </a:rPr>
              <a:t>locurile</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muncă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îndeplinească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cerinţele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minime</a:t>
            </a:r>
            <a:r>
              <a:rPr lang="ro-RO" sz="2600" dirty="0" smtClean="0">
                <a:solidFill>
                  <a:schemeClr val="tx1"/>
                </a:solidFill>
                <a:latin typeface="Times New Roman" pitchFamily="18" charset="0"/>
                <a:cs typeface="Times New Roman" pitchFamily="18" charset="0"/>
              </a:rPr>
              <a:t>;</a:t>
            </a:r>
            <a:endParaRPr lang="en-US" sz="2600" dirty="0" smtClean="0">
              <a:solidFill>
                <a:schemeClr val="tx1"/>
              </a:solidFill>
              <a:latin typeface="Times New Roman" pitchFamily="18" charset="0"/>
              <a:cs typeface="Times New Roman" pitchFamily="18" charset="0"/>
            </a:endParaRPr>
          </a:p>
          <a:p>
            <a:pPr algn="just">
              <a:buFont typeface="Wingdings" pitchFamily="2" charset="2"/>
              <a:buChar char="§"/>
            </a:pPr>
            <a:r>
              <a:rPr lang="en-US" sz="2600" dirty="0" err="1" smtClean="0">
                <a:solidFill>
                  <a:schemeClr val="tx1"/>
                </a:solidFill>
                <a:latin typeface="Times New Roman" pitchFamily="18" charset="0"/>
                <a:cs typeface="Times New Roman" pitchFamily="18" charset="0"/>
              </a:rPr>
              <a:t>căile</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acces</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conduc</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spre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ieşiri</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inclusiv</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spre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ieşirile</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urgenţă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să</a:t>
            </a:r>
            <a:r>
              <a:rPr lang="en-US" sz="2600" dirty="0" smtClean="0">
                <a:solidFill>
                  <a:schemeClr val="tx1"/>
                </a:solidFill>
                <a:latin typeface="Times New Roman" pitchFamily="18" charset="0"/>
                <a:cs typeface="Times New Roman" pitchFamily="18" charset="0"/>
              </a:rPr>
              <a:t> fie </a:t>
            </a:r>
            <a:r>
              <a:rPr lang="en-US" sz="2600" dirty="0" err="1" smtClean="0">
                <a:solidFill>
                  <a:schemeClr val="tx1"/>
                </a:solidFill>
                <a:latin typeface="Times New Roman" pitchFamily="18" charset="0"/>
                <a:cs typeface="Times New Roman" pitchFamily="18" charset="0"/>
              </a:rPr>
              <a:t>păstrate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în</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permanenţă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libere</a:t>
            </a:r>
            <a:r>
              <a:rPr lang="en-US" sz="2600" dirty="0" smtClean="0">
                <a:solidFill>
                  <a:schemeClr val="tx1"/>
                </a:solidFill>
                <a:latin typeface="Times New Roman" pitchFamily="18" charset="0"/>
                <a:cs typeface="Times New Roman" pitchFamily="18" charset="0"/>
              </a:rPr>
              <a:t>; </a:t>
            </a:r>
          </a:p>
          <a:p>
            <a:pPr algn="just">
              <a:buFont typeface="Wingdings" pitchFamily="2" charset="2"/>
              <a:buChar char="§"/>
            </a:pPr>
            <a:r>
              <a:rPr lang="en-US" sz="2600" dirty="0" err="1" smtClean="0">
                <a:solidFill>
                  <a:schemeClr val="tx1"/>
                </a:solidFill>
                <a:latin typeface="Times New Roman" pitchFamily="18" charset="0"/>
                <a:cs typeface="Times New Roman" pitchFamily="18" charset="0"/>
              </a:rPr>
              <a:t>întreţinerea</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tehnică</a:t>
            </a:r>
            <a:r>
              <a:rPr lang="en-US" sz="2600" dirty="0" smtClean="0">
                <a:solidFill>
                  <a:schemeClr val="tx1"/>
                </a:solidFill>
                <a:latin typeface="Times New Roman" pitchFamily="18" charset="0"/>
                <a:cs typeface="Times New Roman" pitchFamily="18" charset="0"/>
              </a:rPr>
              <a:t> a </a:t>
            </a:r>
            <a:r>
              <a:rPr lang="en-US" sz="2600" dirty="0" err="1" smtClean="0">
                <a:solidFill>
                  <a:schemeClr val="tx1"/>
                </a:solidFill>
                <a:latin typeface="Times New Roman" pitchFamily="18" charset="0"/>
                <a:cs typeface="Times New Roman" pitchFamily="18" charset="0"/>
              </a:rPr>
              <a:t>locului</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muncă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echipamentelor</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şi</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dispozitivelor</a:t>
            </a:r>
            <a:r>
              <a:rPr lang="ro-RO" sz="2600" dirty="0" smtClean="0">
                <a:solidFill>
                  <a:schemeClr val="tx1"/>
                </a:solidFill>
                <a:latin typeface="Times New Roman" pitchFamily="18" charset="0"/>
                <a:cs typeface="Times New Roman" pitchFamily="18" charset="0"/>
              </a:rPr>
              <a:t>;</a:t>
            </a:r>
            <a:r>
              <a:rPr lang="en-US" sz="2600" dirty="0" smtClean="0">
                <a:solidFill>
                  <a:schemeClr val="tx1"/>
                </a:solidFill>
                <a:latin typeface="Times New Roman" pitchFamily="18" charset="0"/>
                <a:cs typeface="Times New Roman" pitchFamily="18" charset="0"/>
              </a:rPr>
              <a:t> </a:t>
            </a:r>
          </a:p>
          <a:p>
            <a:pPr algn="just">
              <a:buFont typeface="Wingdings" pitchFamily="2" charset="2"/>
              <a:buChar char="§"/>
            </a:pPr>
            <a:r>
              <a:rPr lang="en-US" sz="2600" dirty="0" err="1" smtClean="0">
                <a:solidFill>
                  <a:schemeClr val="tx1"/>
                </a:solidFill>
                <a:latin typeface="Times New Roman" pitchFamily="18" charset="0"/>
                <a:cs typeface="Times New Roman" pitchFamily="18" charset="0"/>
              </a:rPr>
              <a:t>locurile</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muncă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echipamentele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şi</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dispozitivele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să</a:t>
            </a:r>
            <a:r>
              <a:rPr lang="en-US" sz="2600" dirty="0" smtClean="0">
                <a:solidFill>
                  <a:schemeClr val="tx1"/>
                </a:solidFill>
                <a:latin typeface="Times New Roman" pitchFamily="18" charset="0"/>
                <a:cs typeface="Times New Roman" pitchFamily="18" charset="0"/>
              </a:rPr>
              <a:t> fie </a:t>
            </a:r>
            <a:r>
              <a:rPr lang="en-US" sz="2600" dirty="0" err="1" smtClean="0">
                <a:solidFill>
                  <a:schemeClr val="tx1"/>
                </a:solidFill>
                <a:latin typeface="Times New Roman" pitchFamily="18" charset="0"/>
                <a:cs typeface="Times New Roman" pitchFamily="18" charset="0"/>
              </a:rPr>
              <a:t>curăţate</a:t>
            </a:r>
            <a:r>
              <a:rPr lang="en-US" sz="2600" dirty="0" smtClean="0">
                <a:solidFill>
                  <a:schemeClr val="tx1"/>
                </a:solidFill>
                <a:latin typeface="Times New Roman" pitchFamily="18" charset="0"/>
                <a:cs typeface="Times New Roman" pitchFamily="18" charset="0"/>
              </a:rPr>
              <a:t> cu </a:t>
            </a:r>
            <a:r>
              <a:rPr lang="en-US" sz="2600" dirty="0" err="1" smtClean="0">
                <a:solidFill>
                  <a:schemeClr val="tx1"/>
                </a:solidFill>
                <a:latin typeface="Times New Roman" pitchFamily="18" charset="0"/>
                <a:cs typeface="Times New Roman" pitchFamily="18" charset="0"/>
              </a:rPr>
              <a:t>regularitate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pentru</a:t>
            </a:r>
            <a:r>
              <a:rPr lang="en-US" sz="2600" dirty="0" smtClean="0">
                <a:solidFill>
                  <a:schemeClr val="tx1"/>
                </a:solidFill>
                <a:latin typeface="Times New Roman" pitchFamily="18" charset="0"/>
                <a:cs typeface="Times New Roman" pitchFamily="18" charset="0"/>
              </a:rPr>
              <a:t> a </a:t>
            </a:r>
            <a:r>
              <a:rPr lang="en-US" sz="2600" dirty="0" err="1" smtClean="0">
                <a:solidFill>
                  <a:schemeClr val="tx1"/>
                </a:solidFill>
                <a:latin typeface="Times New Roman" pitchFamily="18" charset="0"/>
                <a:cs typeface="Times New Roman" pitchFamily="18" charset="0"/>
              </a:rPr>
              <a:t>asigura</a:t>
            </a:r>
            <a:r>
              <a:rPr lang="en-US" sz="2600" dirty="0" smtClean="0">
                <a:solidFill>
                  <a:schemeClr val="tx1"/>
                </a:solidFill>
                <a:latin typeface="Times New Roman" pitchFamily="18" charset="0"/>
                <a:cs typeface="Times New Roman" pitchFamily="18" charset="0"/>
              </a:rPr>
              <a:t> un </a:t>
            </a:r>
            <a:r>
              <a:rPr lang="en-US" sz="2600" dirty="0" err="1" smtClean="0">
                <a:solidFill>
                  <a:schemeClr val="tx1"/>
                </a:solidFill>
                <a:latin typeface="Times New Roman" pitchFamily="18" charset="0"/>
                <a:cs typeface="Times New Roman" pitchFamily="18" charset="0"/>
              </a:rPr>
              <a:t>nivel</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igienă</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corespunzător</a:t>
            </a:r>
            <a:r>
              <a:rPr lang="en-US" sz="2600" dirty="0" smtClean="0">
                <a:solidFill>
                  <a:schemeClr val="tx1"/>
                </a:solidFill>
                <a:latin typeface="Times New Roman" pitchFamily="18" charset="0"/>
                <a:cs typeface="Times New Roman" pitchFamily="18" charset="0"/>
              </a:rPr>
              <a:t>; </a:t>
            </a:r>
          </a:p>
          <a:p>
            <a:pPr algn="just">
              <a:buFont typeface="Wingdings" pitchFamily="2" charset="2"/>
              <a:buChar char="§"/>
            </a:pPr>
            <a:r>
              <a:rPr lang="en-US" sz="2600" dirty="0" err="1" smtClean="0">
                <a:solidFill>
                  <a:schemeClr val="tx1"/>
                </a:solidFill>
                <a:latin typeface="Times New Roman" pitchFamily="18" charset="0"/>
                <a:cs typeface="Times New Roman" pitchFamily="18" charset="0"/>
              </a:rPr>
              <a:t>echipamentele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şi</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dispozitivele</a:t>
            </a:r>
            <a:r>
              <a:rPr lang="en-US" sz="2600" dirty="0" smtClean="0">
                <a:solidFill>
                  <a:schemeClr val="tx1"/>
                </a:solidFill>
                <a:latin typeface="Times New Roman" pitchFamily="18" charset="0"/>
                <a:cs typeface="Times New Roman" pitchFamily="18" charset="0"/>
              </a:rPr>
              <a:t> de </a:t>
            </a:r>
            <a:r>
              <a:rPr lang="en-US" sz="2600" dirty="0" err="1" smtClean="0">
                <a:solidFill>
                  <a:schemeClr val="tx1"/>
                </a:solidFill>
                <a:latin typeface="Times New Roman" pitchFamily="18" charset="0"/>
                <a:cs typeface="Times New Roman" pitchFamily="18" charset="0"/>
              </a:rPr>
              <a:t>securitate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destinate</a:t>
            </a:r>
            <a:r>
              <a:rPr lang="en-US" sz="2600"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prevenirii</a:t>
            </a:r>
            <a:r>
              <a:rPr lang="en-US"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sau</a:t>
            </a:r>
            <a:r>
              <a:rPr lang="en-US"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eliminării</a:t>
            </a:r>
            <a:r>
              <a:rPr lang="en-US"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pericolelor</a:t>
            </a:r>
            <a:r>
              <a:rPr lang="en-US" sz="2600" b="1" i="1"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să</a:t>
            </a:r>
            <a:r>
              <a:rPr lang="en-US" sz="2600" dirty="0" smtClean="0">
                <a:solidFill>
                  <a:schemeClr val="tx1"/>
                </a:solidFill>
                <a:latin typeface="Times New Roman" pitchFamily="18" charset="0"/>
                <a:cs typeface="Times New Roman" pitchFamily="18" charset="0"/>
              </a:rPr>
              <a:t> fie </a:t>
            </a:r>
            <a:r>
              <a:rPr lang="en-US" sz="2600" dirty="0" err="1" smtClean="0">
                <a:solidFill>
                  <a:schemeClr val="tx1"/>
                </a:solidFill>
                <a:latin typeface="Times New Roman" pitchFamily="18" charset="0"/>
                <a:cs typeface="Times New Roman" pitchFamily="18" charset="0"/>
              </a:rPr>
              <a:t>întreţinute</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şi</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controlate</a:t>
            </a:r>
            <a:r>
              <a:rPr lang="ro-RO" sz="2600" dirty="0" smtClean="0">
                <a:solidFill>
                  <a:schemeClr val="tx1"/>
                </a:solidFill>
                <a:latin typeface="Times New Roman" pitchFamily="18" charset="0"/>
                <a:cs typeface="Times New Roman" pitchFamily="18" charset="0"/>
              </a:rPr>
              <a:t>;</a:t>
            </a:r>
            <a:endParaRPr lang="en-US" sz="2600" dirty="0" smtClean="0">
              <a:solidFill>
                <a:schemeClr val="tx1"/>
              </a:solidFill>
              <a:latin typeface="Times New Roman" pitchFamily="18" charset="0"/>
              <a:cs typeface="Times New Roman" pitchFamily="18" charset="0"/>
            </a:endParaRPr>
          </a:p>
          <a:p>
            <a:pPr algn="just">
              <a:buFont typeface="Wingdings" pitchFamily="2" charset="2"/>
              <a:buChar char="§"/>
            </a:pPr>
            <a:r>
              <a:rPr lang="ro-RO" sz="2600" dirty="0" smtClean="0">
                <a:solidFill>
                  <a:schemeClr val="tx1"/>
                </a:solidFill>
                <a:latin typeface="Times New Roman" pitchFamily="18" charset="0"/>
                <a:cs typeface="Times New Roman" pitchFamily="18" charset="0"/>
              </a:rPr>
              <a:t>calcularea </a:t>
            </a:r>
            <a:r>
              <a:rPr lang="en-US" sz="2600" dirty="0" err="1" smtClean="0">
                <a:solidFill>
                  <a:schemeClr val="tx1"/>
                </a:solidFill>
                <a:latin typeface="Times New Roman" pitchFamily="18" charset="0"/>
                <a:cs typeface="Times New Roman" pitchFamily="18" charset="0"/>
              </a:rPr>
              <a:t>dotărilor</a:t>
            </a:r>
            <a:r>
              <a:rPr lang="en-US" sz="2600" dirty="0" smtClean="0">
                <a:solidFill>
                  <a:schemeClr val="tx1"/>
                </a:solidFill>
                <a:latin typeface="Times New Roman" pitchFamily="18" charset="0"/>
                <a:cs typeface="Times New Roman" pitchFamily="18" charset="0"/>
              </a:rPr>
              <a:t> social-</a:t>
            </a:r>
            <a:r>
              <a:rPr lang="en-US" sz="2600" dirty="0" err="1" smtClean="0">
                <a:solidFill>
                  <a:schemeClr val="tx1"/>
                </a:solidFill>
                <a:latin typeface="Times New Roman" pitchFamily="18" charset="0"/>
                <a:cs typeface="Times New Roman" pitchFamily="18" charset="0"/>
              </a:rPr>
              <a:t>sanitare</a:t>
            </a:r>
            <a:r>
              <a:rPr lang="ro-RO" sz="2600" dirty="0" smtClean="0">
                <a:solidFill>
                  <a:schemeClr val="tx1"/>
                </a:solidFill>
                <a:latin typeface="Times New Roman" pitchFamily="18" charset="0"/>
                <a:cs typeface="Times New Roman" pitchFamily="18" charset="0"/>
              </a:rPr>
              <a:t> </a:t>
            </a:r>
            <a:r>
              <a:rPr lang="ro-RO" sz="2600" b="1" i="1" dirty="0" smtClean="0">
                <a:solidFill>
                  <a:schemeClr val="tx1"/>
                </a:solidFill>
                <a:latin typeface="Times New Roman" pitchFamily="18" charset="0"/>
                <a:cs typeface="Times New Roman" pitchFamily="18" charset="0"/>
              </a:rPr>
              <a:t>(n</a:t>
            </a:r>
            <a:r>
              <a:rPr lang="en-US" sz="2600" b="1" i="1" dirty="0" err="1" smtClean="0">
                <a:solidFill>
                  <a:schemeClr val="tx1"/>
                </a:solidFill>
                <a:latin typeface="Times New Roman" pitchFamily="18" charset="0"/>
                <a:cs typeface="Times New Roman" pitchFamily="18" charset="0"/>
              </a:rPr>
              <a:t>ormarea</a:t>
            </a:r>
            <a:r>
              <a:rPr lang="en-US"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vestiarelor</a:t>
            </a:r>
            <a:r>
              <a:rPr lang="ro-RO"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duşurilor</a:t>
            </a:r>
            <a:r>
              <a:rPr lang="ro-RO"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cabinelor</a:t>
            </a:r>
            <a:r>
              <a:rPr lang="en-US" sz="2600" b="1" i="1" dirty="0" smtClean="0">
                <a:solidFill>
                  <a:schemeClr val="tx1"/>
                </a:solidFill>
                <a:latin typeface="Times New Roman" pitchFamily="18" charset="0"/>
                <a:cs typeface="Times New Roman" pitchFamily="18" charset="0"/>
              </a:rPr>
              <a:t> de WC-</a:t>
            </a:r>
            <a:r>
              <a:rPr lang="en-US" sz="2600" b="1" i="1" dirty="0" err="1" smtClean="0">
                <a:solidFill>
                  <a:schemeClr val="tx1"/>
                </a:solidFill>
                <a:latin typeface="Times New Roman" pitchFamily="18" charset="0"/>
                <a:cs typeface="Times New Roman" pitchFamily="18" charset="0"/>
              </a:rPr>
              <a:t>uri</a:t>
            </a:r>
            <a:r>
              <a:rPr lang="en-US" sz="2600" b="1" i="1" dirty="0" smtClean="0">
                <a:solidFill>
                  <a:schemeClr val="tx1"/>
                </a:solidFill>
                <a:latin typeface="Times New Roman" pitchFamily="18" charset="0"/>
                <a:cs typeface="Times New Roman" pitchFamily="18" charset="0"/>
              </a:rPr>
              <a:t> </a:t>
            </a:r>
            <a:r>
              <a:rPr lang="en-US" sz="2600" b="1" i="1" dirty="0" err="1" smtClean="0">
                <a:solidFill>
                  <a:schemeClr val="tx1"/>
                </a:solidFill>
                <a:latin typeface="Times New Roman" pitchFamily="18" charset="0"/>
                <a:cs typeface="Times New Roman" pitchFamily="18" charset="0"/>
              </a:rPr>
              <a:t>şi</a:t>
            </a:r>
            <a:r>
              <a:rPr lang="en-US" sz="2600" b="1" i="1" dirty="0" smtClean="0">
                <a:solidFill>
                  <a:schemeClr val="tx1"/>
                </a:solidFill>
                <a:latin typeface="Times New Roman" pitchFamily="18" charset="0"/>
                <a:cs typeface="Times New Roman" pitchFamily="18" charset="0"/>
              </a:rPr>
              <a:t> a </a:t>
            </a:r>
            <a:r>
              <a:rPr lang="en-US" sz="2600" b="1" i="1" dirty="0" err="1" smtClean="0">
                <a:solidFill>
                  <a:schemeClr val="tx1"/>
                </a:solidFill>
                <a:latin typeface="Times New Roman" pitchFamily="18" charset="0"/>
                <a:cs typeface="Times New Roman" pitchFamily="18" charset="0"/>
              </a:rPr>
              <a:t>chiuvetelor</a:t>
            </a:r>
            <a:r>
              <a:rPr lang="en-US" sz="2600" b="1" i="1" dirty="0" smtClean="0">
                <a:solidFill>
                  <a:schemeClr val="tx1"/>
                </a:solidFill>
                <a:latin typeface="Times New Roman" pitchFamily="18" charset="0"/>
                <a:cs typeface="Times New Roman" pitchFamily="18" charset="0"/>
              </a:rPr>
              <a:t> </a:t>
            </a:r>
            <a:r>
              <a:rPr lang="ro-RO" sz="2600" b="1" i="1" dirty="0" smtClean="0">
                <a:solidFill>
                  <a:schemeClr val="tx1"/>
                </a:solidFill>
                <a:latin typeface="Times New Roman" pitchFamily="18" charset="0"/>
                <a:cs typeface="Times New Roman" pitchFamily="18" charset="0"/>
              </a:rPr>
              <a:t>).</a:t>
            </a:r>
          </a:p>
          <a:p>
            <a:pPr algn="just">
              <a:buNone/>
            </a:pPr>
            <a:endParaRPr lang="en-US" sz="2600" dirty="0" smtClean="0">
              <a:solidFill>
                <a:schemeClr val="tx1"/>
              </a:solidFill>
              <a:latin typeface="Times New Roman" pitchFamily="18" charset="0"/>
              <a:cs typeface="Times New Roman" pitchFamily="18" charset="0"/>
            </a:endParaRPr>
          </a:p>
          <a:p>
            <a:pPr algn="just">
              <a:lnSpc>
                <a:spcPct val="90000"/>
              </a:lnSpc>
              <a:buNone/>
            </a:pPr>
            <a:endParaRPr lang="en-US" sz="2600" dirty="0" smtClean="0">
              <a:solidFill>
                <a:schemeClr val="tx1"/>
              </a:solidFill>
              <a:latin typeface="Times New Roman" pitchFamily="18" charset="0"/>
              <a:cs typeface="Times New Roman" pitchFamily="18" charset="0"/>
            </a:endParaRPr>
          </a:p>
          <a:p>
            <a:endParaRPr lang="en-US" sz="2600" dirty="0"/>
          </a:p>
        </p:txBody>
      </p:sp>
    </p:spTree>
    <p:extLst>
      <p:ext uri="{BB962C8B-B14F-4D97-AF65-F5344CB8AC3E}">
        <p14:creationId xmlns:p14="http://schemas.microsoft.com/office/powerpoint/2010/main" val="3868965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381000"/>
            <a:ext cx="8686800" cy="6248400"/>
          </a:xfrm>
        </p:spPr>
        <p:txBody>
          <a:bodyPr>
            <a:normAutofit/>
          </a:bodyPr>
          <a:lstStyle/>
          <a:p>
            <a:pPr algn="ctr">
              <a:buNone/>
            </a:pPr>
            <a:r>
              <a:rPr lang="en-US" b="1" i="1" dirty="0" err="1" smtClean="0">
                <a:solidFill>
                  <a:schemeClr val="bg1"/>
                </a:solidFill>
                <a:latin typeface="Times New Roman" pitchFamily="18" charset="0"/>
                <a:cs typeface="Times New Roman" pitchFamily="18" charset="0"/>
              </a:rPr>
              <a:t>Hotarirea</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Guvernului</a:t>
            </a:r>
            <a:r>
              <a:rPr lang="en-US" b="1" i="1" dirty="0" smtClean="0">
                <a:solidFill>
                  <a:schemeClr val="bg1"/>
                </a:solidFill>
                <a:latin typeface="Times New Roman" pitchFamily="18" charset="0"/>
                <a:cs typeface="Times New Roman" pitchFamily="18" charset="0"/>
              </a:rPr>
              <a:t> nr. 603 din  11.08.2011</a:t>
            </a:r>
          </a:p>
          <a:p>
            <a:pPr algn="ctr">
              <a:buNone/>
            </a:pP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privind</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cerinţele</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minime</a:t>
            </a:r>
            <a:r>
              <a:rPr lang="en-US" b="1" i="1" dirty="0" smtClean="0">
                <a:solidFill>
                  <a:schemeClr val="bg1"/>
                </a:solidFill>
                <a:latin typeface="Times New Roman" pitchFamily="18" charset="0"/>
                <a:cs typeface="Times New Roman" pitchFamily="18" charset="0"/>
              </a:rPr>
              <a:t> de </a:t>
            </a:r>
            <a:r>
              <a:rPr lang="en-US" b="1" i="1" dirty="0" err="1" smtClean="0">
                <a:solidFill>
                  <a:schemeClr val="bg1"/>
                </a:solidFill>
                <a:latin typeface="Times New Roman" pitchFamily="18" charset="0"/>
                <a:cs typeface="Times New Roman" pitchFamily="18" charset="0"/>
              </a:rPr>
              <a:t>securitate</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şi</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sănătate</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pentru</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folosirea</a:t>
            </a:r>
            <a:r>
              <a:rPr lang="en-US" b="1" i="1" dirty="0" smtClean="0">
                <a:solidFill>
                  <a:schemeClr val="bg1"/>
                </a:solidFill>
                <a:latin typeface="Times New Roman" pitchFamily="18" charset="0"/>
                <a:cs typeface="Times New Roman" pitchFamily="18" charset="0"/>
              </a:rPr>
              <a:t> de </a:t>
            </a:r>
            <a:r>
              <a:rPr lang="en-US" b="1" i="1" dirty="0" err="1" smtClean="0">
                <a:solidFill>
                  <a:schemeClr val="bg1"/>
                </a:solidFill>
                <a:latin typeface="Times New Roman" pitchFamily="18" charset="0"/>
                <a:cs typeface="Times New Roman" pitchFamily="18" charset="0"/>
              </a:rPr>
              <a:t>către</a:t>
            </a:r>
            <a:r>
              <a:rPr lang="en-US" b="1" i="1" dirty="0" smtClean="0">
                <a:solidFill>
                  <a:schemeClr val="bg1"/>
                </a:solidFill>
                <a:latin typeface="Times New Roman" pitchFamily="18" charset="0"/>
                <a:cs typeface="Times New Roman" pitchFamily="18" charset="0"/>
              </a:rPr>
              <a:t> </a:t>
            </a:r>
            <a:r>
              <a:rPr lang="en-US" b="1" i="1" dirty="0" err="1" smtClean="0">
                <a:solidFill>
                  <a:schemeClr val="bg1"/>
                </a:solidFill>
                <a:latin typeface="Times New Roman" pitchFamily="18" charset="0"/>
                <a:cs typeface="Times New Roman" pitchFamily="18" charset="0"/>
              </a:rPr>
              <a:t>lucrători</a:t>
            </a:r>
            <a:r>
              <a:rPr lang="en-US" b="1" i="1" dirty="0" smtClean="0">
                <a:solidFill>
                  <a:schemeClr val="bg1"/>
                </a:solidFill>
                <a:latin typeface="Times New Roman" pitchFamily="18" charset="0"/>
                <a:cs typeface="Times New Roman" pitchFamily="18" charset="0"/>
              </a:rPr>
              <a:t> a </a:t>
            </a:r>
            <a:r>
              <a:rPr lang="en-US" b="1" i="1" dirty="0" err="1" smtClean="0">
                <a:solidFill>
                  <a:schemeClr val="bg1"/>
                </a:solidFill>
                <a:latin typeface="Times New Roman" pitchFamily="18" charset="0"/>
                <a:cs typeface="Times New Roman" pitchFamily="18" charset="0"/>
              </a:rPr>
              <a:t>echipamentului</a:t>
            </a:r>
            <a:r>
              <a:rPr lang="en-US" b="1" i="1" dirty="0" smtClean="0">
                <a:solidFill>
                  <a:schemeClr val="bg1"/>
                </a:solidFill>
                <a:latin typeface="Times New Roman" pitchFamily="18" charset="0"/>
                <a:cs typeface="Times New Roman" pitchFamily="18" charset="0"/>
              </a:rPr>
              <a:t> de </a:t>
            </a:r>
            <a:r>
              <a:rPr lang="en-US" b="1" i="1" dirty="0" err="1" smtClean="0">
                <a:solidFill>
                  <a:schemeClr val="bg1"/>
                </a:solidFill>
                <a:latin typeface="Times New Roman" pitchFamily="18" charset="0"/>
                <a:cs typeface="Times New Roman" pitchFamily="18" charset="0"/>
              </a:rPr>
              <a:t>muncă</a:t>
            </a:r>
            <a:r>
              <a:rPr lang="en-US" b="1" i="1" dirty="0" smtClean="0">
                <a:solidFill>
                  <a:schemeClr val="bg1"/>
                </a:solidFill>
                <a:latin typeface="Times New Roman" pitchFamily="18" charset="0"/>
                <a:cs typeface="Times New Roman" pitchFamily="18" charset="0"/>
              </a:rPr>
              <a:t> </a:t>
            </a:r>
            <a:endParaRPr lang="ro-RO" b="1" i="1" dirty="0" smtClean="0">
              <a:solidFill>
                <a:schemeClr val="bg1"/>
              </a:solidFill>
              <a:latin typeface="Times New Roman" pitchFamily="18" charset="0"/>
              <a:cs typeface="Times New Roman" pitchFamily="18" charset="0"/>
            </a:endParaRPr>
          </a:p>
          <a:p>
            <a:pPr algn="ctr">
              <a:buNone/>
            </a:pPr>
            <a:r>
              <a:rPr lang="en-US" b="1" i="1" dirty="0" smtClean="0">
                <a:solidFill>
                  <a:schemeClr val="bg1"/>
                </a:solidFill>
                <a:latin typeface="Times New Roman" pitchFamily="18" charset="0"/>
                <a:cs typeface="Times New Roman" pitchFamily="18" charset="0"/>
              </a:rPr>
              <a:t>la </a:t>
            </a:r>
            <a:r>
              <a:rPr lang="en-US" b="1" i="1" dirty="0" err="1" smtClean="0">
                <a:solidFill>
                  <a:schemeClr val="bg1"/>
                </a:solidFill>
                <a:latin typeface="Times New Roman" pitchFamily="18" charset="0"/>
                <a:cs typeface="Times New Roman" pitchFamily="18" charset="0"/>
              </a:rPr>
              <a:t>locul</a:t>
            </a:r>
            <a:r>
              <a:rPr lang="en-US" b="1" i="1" dirty="0" smtClean="0">
                <a:solidFill>
                  <a:schemeClr val="bg1"/>
                </a:solidFill>
                <a:latin typeface="Times New Roman" pitchFamily="18" charset="0"/>
                <a:cs typeface="Times New Roman" pitchFamily="18" charset="0"/>
              </a:rPr>
              <a:t> de </a:t>
            </a:r>
            <a:r>
              <a:rPr lang="en-US" b="1" i="1" dirty="0" err="1" smtClean="0">
                <a:solidFill>
                  <a:schemeClr val="bg1"/>
                </a:solidFill>
                <a:latin typeface="Times New Roman" pitchFamily="18" charset="0"/>
                <a:cs typeface="Times New Roman" pitchFamily="18" charset="0"/>
              </a:rPr>
              <a:t>muncă</a:t>
            </a:r>
            <a:endParaRPr lang="en-US" dirty="0" smtClean="0">
              <a:solidFill>
                <a:schemeClr val="tx1"/>
              </a:solidFill>
              <a:latin typeface="Times New Roman" pitchFamily="18" charset="0"/>
              <a:cs typeface="Times New Roman" pitchFamily="18" charset="0"/>
            </a:endParaRPr>
          </a:p>
          <a:p>
            <a:pPr algn="just">
              <a:lnSpc>
                <a:spcPct val="90000"/>
              </a:lnSpc>
              <a:buNone/>
            </a:pPr>
            <a:r>
              <a:rPr lang="ro-RO" sz="2600" dirty="0" smtClean="0">
                <a:solidFill>
                  <a:schemeClr val="tx1"/>
                </a:solidFill>
                <a:latin typeface="Times New Roman" pitchFamily="18" charset="0"/>
                <a:cs typeface="Times New Roman" pitchFamily="18" charset="0"/>
              </a:rPr>
              <a:t>   </a:t>
            </a:r>
          </a:p>
          <a:p>
            <a:pPr algn="just">
              <a:lnSpc>
                <a:spcPct val="90000"/>
              </a:lnSpc>
              <a:buNone/>
            </a:pPr>
            <a:r>
              <a:rPr lang="ro-RO" sz="2600" dirty="0" smtClean="0">
                <a:solidFill>
                  <a:schemeClr val="tx1"/>
                </a:solidFill>
                <a:latin typeface="Times New Roman" pitchFamily="18" charset="0"/>
                <a:cs typeface="Times New Roman" pitchFamily="18" charset="0"/>
              </a:rPr>
              <a:t>   </a:t>
            </a:r>
            <a:r>
              <a:rPr lang="ro-RO" b="1" i="1" dirty="0" smtClean="0">
                <a:solidFill>
                  <a:schemeClr val="tx1"/>
                </a:solidFill>
                <a:latin typeface="Times New Roman" pitchFamily="18" charset="0"/>
                <a:cs typeface="Times New Roman" pitchFamily="18" charset="0"/>
              </a:rPr>
              <a:t>E</a:t>
            </a:r>
            <a:r>
              <a:rPr lang="en-US" b="1" i="1" dirty="0" err="1" smtClean="0">
                <a:solidFill>
                  <a:schemeClr val="tx1"/>
                </a:solidFill>
                <a:latin typeface="Times New Roman" pitchFamily="18" charset="0"/>
                <a:cs typeface="Times New Roman" pitchFamily="18" charset="0"/>
              </a:rPr>
              <a:t>chipamentele</a:t>
            </a:r>
            <a:r>
              <a:rPr lang="en-US" b="1" i="1" dirty="0" smtClean="0">
                <a:solidFill>
                  <a:schemeClr val="tx1"/>
                </a:solidFill>
                <a:latin typeface="Times New Roman" pitchFamily="18" charset="0"/>
                <a:cs typeface="Times New Roman" pitchFamily="18" charset="0"/>
              </a:rPr>
              <a:t> de </a:t>
            </a:r>
            <a:r>
              <a:rPr lang="en-US" b="1" i="1" dirty="0" err="1" smtClean="0">
                <a:solidFill>
                  <a:schemeClr val="tx1"/>
                </a:solidFill>
                <a:latin typeface="Times New Roman" pitchFamily="18" charset="0"/>
                <a:cs typeface="Times New Roman" pitchFamily="18" charset="0"/>
              </a:rPr>
              <a:t>muncă</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trebuie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să</a:t>
            </a:r>
            <a:r>
              <a:rPr lang="en-US" b="1" i="1" dirty="0" smtClean="0">
                <a:solidFill>
                  <a:schemeClr val="tx1"/>
                </a:solidFill>
                <a:latin typeface="Times New Roman" pitchFamily="18" charset="0"/>
                <a:cs typeface="Times New Roman" pitchFamily="18" charset="0"/>
              </a:rPr>
              <a:t> fie </a:t>
            </a:r>
            <a:r>
              <a:rPr lang="en-US" b="1" i="1" dirty="0" err="1" smtClean="0">
                <a:solidFill>
                  <a:schemeClr val="tx1"/>
                </a:solidFill>
                <a:latin typeface="Times New Roman" pitchFamily="18" charset="0"/>
                <a:cs typeface="Times New Roman" pitchFamily="18" charset="0"/>
              </a:rPr>
              <a:t>construite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aşa</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fel</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încît</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să</a:t>
            </a:r>
            <a:r>
              <a:rPr lang="en-US" b="1" i="1" dirty="0" smtClean="0">
                <a:solidFill>
                  <a:schemeClr val="tx1"/>
                </a:solidFill>
                <a:latin typeface="Times New Roman" pitchFamily="18" charset="0"/>
                <a:cs typeface="Times New Roman" pitchFamily="18" charset="0"/>
              </a:rPr>
              <a:t> se </a:t>
            </a:r>
            <a:r>
              <a:rPr lang="en-US" b="1" i="1" dirty="0" err="1" smtClean="0">
                <a:solidFill>
                  <a:schemeClr val="tx1"/>
                </a:solidFill>
                <a:latin typeface="Times New Roman" pitchFamily="18" charset="0"/>
                <a:cs typeface="Times New Roman" pitchFamily="18" charset="0"/>
              </a:rPr>
              <a:t>asigure</a:t>
            </a:r>
            <a:r>
              <a:rPr lang="en-US" b="1" i="1" dirty="0" smtClean="0">
                <a:solidFill>
                  <a:schemeClr val="tx1"/>
                </a:solidFill>
                <a:latin typeface="Times New Roman" pitchFamily="18" charset="0"/>
                <a:cs typeface="Times New Roman" pitchFamily="18" charset="0"/>
              </a:rPr>
              <a:t>:</a:t>
            </a:r>
            <a:endParaRPr lang="ro-RO" b="1" i="1" dirty="0" smtClean="0">
              <a:solidFill>
                <a:schemeClr val="tx1"/>
              </a:solidFill>
              <a:latin typeface="Times New Roman" pitchFamily="18" charset="0"/>
              <a:cs typeface="Times New Roman" pitchFamily="18" charset="0"/>
            </a:endParaRPr>
          </a:p>
          <a:p>
            <a:pPr algn="just">
              <a:lnSpc>
                <a:spcPct val="90000"/>
              </a:lnSpc>
              <a:buFont typeface="Wingdings" pitchFamily="2" charset="2"/>
              <a:buChar char="§"/>
            </a:pPr>
            <a:r>
              <a:rPr lang="en-US" dirty="0" err="1" smtClean="0">
                <a:solidFill>
                  <a:schemeClr val="tx1"/>
                </a:solidFill>
                <a:latin typeface="Times New Roman" pitchFamily="18" charset="0"/>
                <a:cs typeface="Times New Roman" pitchFamily="18" charset="0"/>
              </a:rPr>
              <a:t>protecţia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lucrătorilor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împotriva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riscurilor</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incendiu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supraîncălzire</a:t>
            </a:r>
            <a:r>
              <a:rPr lang="en-US" dirty="0" smtClean="0">
                <a:solidFill>
                  <a:schemeClr val="tx1"/>
                </a:solidFill>
                <a:latin typeface="Times New Roman" pitchFamily="18" charset="0"/>
                <a:cs typeface="Times New Roman" pitchFamily="18" charset="0"/>
              </a:rPr>
              <a:t> a </a:t>
            </a:r>
            <a:r>
              <a:rPr lang="en-US" dirty="0" err="1" smtClean="0">
                <a:solidFill>
                  <a:schemeClr val="tx1"/>
                </a:solidFill>
                <a:latin typeface="Times New Roman" pitchFamily="18" charset="0"/>
                <a:cs typeface="Times New Roman" pitchFamily="18" charset="0"/>
              </a:rPr>
              <a:t>echipamentului</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precum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şi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împotriva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degajărilor</a:t>
            </a:r>
            <a:r>
              <a:rPr lang="en-US" dirty="0" smtClean="0">
                <a:solidFill>
                  <a:schemeClr val="tx1"/>
                </a:solidFill>
                <a:latin typeface="Times New Roman" pitchFamily="18" charset="0"/>
                <a:cs typeface="Times New Roman" pitchFamily="18" charset="0"/>
              </a:rPr>
              <a:t> de gaze, </a:t>
            </a:r>
            <a:r>
              <a:rPr lang="en-US" dirty="0" err="1" smtClean="0">
                <a:solidFill>
                  <a:schemeClr val="tx1"/>
                </a:solidFill>
                <a:latin typeface="Times New Roman" pitchFamily="18" charset="0"/>
                <a:cs typeface="Times New Roman" pitchFamily="18" charset="0"/>
              </a:rPr>
              <a:t>pulberi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lichide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vapori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 </a:t>
            </a:r>
            <a:r>
              <a:rPr lang="en-US" dirty="0" err="1" smtClean="0">
                <a:solidFill>
                  <a:schemeClr val="tx1"/>
                </a:solidFill>
                <a:latin typeface="Times New Roman" pitchFamily="18" charset="0"/>
                <a:cs typeface="Times New Roman" pitchFamily="18" charset="0"/>
              </a:rPr>
              <a:t>altor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substanţe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produse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utilizate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depozitate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echipamentul</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a:t>
            </a:r>
            <a:endParaRPr lang="ro-RO" dirty="0" smtClean="0">
              <a:solidFill>
                <a:schemeClr val="tx1"/>
              </a:solidFill>
              <a:latin typeface="Times New Roman" pitchFamily="18" charset="0"/>
              <a:cs typeface="Times New Roman" pitchFamily="18" charset="0"/>
            </a:endParaRPr>
          </a:p>
          <a:p>
            <a:pPr algn="just">
              <a:lnSpc>
                <a:spcPct val="90000"/>
              </a:lnSpc>
              <a:buFont typeface="Wingdings" pitchFamily="2" charset="2"/>
              <a:buChar char="§"/>
            </a:pPr>
            <a:r>
              <a:rPr lang="en-US" dirty="0" err="1" smtClean="0">
                <a:solidFill>
                  <a:schemeClr val="tx1"/>
                </a:solidFill>
                <a:latin typeface="Times New Roman" pitchFamily="18" charset="0"/>
                <a:cs typeface="Times New Roman" pitchFamily="18" charset="0"/>
              </a:rPr>
              <a:t>prevenirea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riscurilor</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explozie</a:t>
            </a:r>
            <a:r>
              <a:rPr lang="en-US" dirty="0" smtClean="0">
                <a:solidFill>
                  <a:schemeClr val="tx1"/>
                </a:solidFill>
                <a:latin typeface="Times New Roman" pitchFamily="18" charset="0"/>
                <a:cs typeface="Times New Roman" pitchFamily="18" charset="0"/>
              </a:rPr>
              <a:t> a </a:t>
            </a:r>
            <a:r>
              <a:rPr lang="en-US" dirty="0" err="1" smtClean="0">
                <a:solidFill>
                  <a:schemeClr val="tx1"/>
                </a:solidFill>
                <a:latin typeface="Times New Roman" pitchFamily="18" charset="0"/>
                <a:cs typeface="Times New Roman" pitchFamily="18" charset="0"/>
              </a:rPr>
              <a:t>echipamentului</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 </a:t>
            </a:r>
            <a:r>
              <a:rPr lang="en-US" dirty="0" err="1" smtClean="0">
                <a:solidFill>
                  <a:schemeClr val="tx1"/>
                </a:solidFill>
                <a:latin typeface="Times New Roman" pitchFamily="18" charset="0"/>
                <a:cs typeface="Times New Roman" pitchFamily="18" charset="0"/>
              </a:rPr>
              <a:t>substanţelor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produse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utilizate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depozitate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echipamentul</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muncă</a:t>
            </a:r>
            <a:r>
              <a:rPr lang="en-US" dirty="0" smtClean="0">
                <a:solidFill>
                  <a:schemeClr val="tx1"/>
                </a:solidFill>
                <a:latin typeface="Times New Roman" pitchFamily="18" charset="0"/>
                <a:cs typeface="Times New Roman" pitchFamily="18" charset="0"/>
              </a:rPr>
              <a:t>;</a:t>
            </a:r>
            <a:endParaRPr lang="ro-RO" dirty="0" smtClean="0">
              <a:solidFill>
                <a:schemeClr val="tx1"/>
              </a:solidFill>
              <a:latin typeface="Times New Roman" pitchFamily="18" charset="0"/>
              <a:cs typeface="Times New Roman" pitchFamily="18" charset="0"/>
            </a:endParaRPr>
          </a:p>
          <a:p>
            <a:pPr algn="just">
              <a:lnSpc>
                <a:spcPct val="90000"/>
              </a:lnSpc>
              <a:buFont typeface="Wingdings" pitchFamily="2" charset="2"/>
              <a:buChar char="§"/>
            </a:pPr>
            <a:r>
              <a:rPr lang="en-US" dirty="0" err="1" smtClean="0">
                <a:solidFill>
                  <a:schemeClr val="tx1"/>
                </a:solidFill>
                <a:latin typeface="Times New Roman" pitchFamily="18" charset="0"/>
                <a:cs typeface="Times New Roman" pitchFamily="18" charset="0"/>
              </a:rPr>
              <a:t>protecţia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lucrătorilor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expuşi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împotriva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riscurilor</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electrocutare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prin</a:t>
            </a:r>
            <a:r>
              <a:rPr lang="en-US" dirty="0" smtClean="0">
                <a:solidFill>
                  <a:schemeClr val="tx1"/>
                </a:solidFill>
                <a:latin typeface="Times New Roman" pitchFamily="18" charset="0"/>
                <a:cs typeface="Times New Roman" pitchFamily="18" charset="0"/>
              </a:rPr>
              <a:t> contact direct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indirect.</a:t>
            </a:r>
          </a:p>
          <a:p>
            <a:pPr algn="just">
              <a:lnSpc>
                <a:spcPct val="90000"/>
              </a:lnSpc>
              <a:buFont typeface="Wingdings" pitchFamily="2" charset="2"/>
              <a:buChar char="§"/>
            </a:pPr>
            <a:endParaRPr lang="en-US" sz="26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689653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332656"/>
            <a:ext cx="8686800" cy="6296744"/>
          </a:xfrm>
        </p:spPr>
        <p:txBody>
          <a:bodyPr>
            <a:normAutofit fontScale="25000" lnSpcReduction="20000"/>
          </a:bodyPr>
          <a:lstStyle/>
          <a:p>
            <a:pPr algn="ctr">
              <a:buNone/>
            </a:pPr>
            <a:r>
              <a:rPr lang="ro-RO" sz="11200" b="1" i="1" dirty="0">
                <a:solidFill>
                  <a:schemeClr val="bg1"/>
                </a:solidFill>
                <a:latin typeface="Times New Roman" panose="02020603050405020304" pitchFamily="18" charset="0"/>
                <a:cs typeface="Times New Roman" panose="02020603050405020304" pitchFamily="18" charset="0"/>
              </a:rPr>
              <a:t>Reglementările tehnice „Reguli generale de apărare împotriva incendiilor în Republica Moldova” RT DSE 1.01-2005</a:t>
            </a:r>
            <a:r>
              <a:rPr lang="en-US" sz="11200" b="1" i="1" dirty="0">
                <a:solidFill>
                  <a:schemeClr val="bg1"/>
                </a:solidFill>
                <a:latin typeface="Times New Roman" panose="02020603050405020304" pitchFamily="18" charset="0"/>
                <a:cs typeface="Times New Roman" panose="02020603050405020304" pitchFamily="18" charset="0"/>
              </a:rPr>
              <a:t>,</a:t>
            </a:r>
            <a:r>
              <a:rPr lang="ro-RO" sz="11200" b="1" i="1" dirty="0">
                <a:solidFill>
                  <a:schemeClr val="bg1"/>
                </a:solidFill>
                <a:latin typeface="Times New Roman" panose="02020603050405020304" pitchFamily="18" charset="0"/>
                <a:cs typeface="Times New Roman" panose="02020603050405020304" pitchFamily="18" charset="0"/>
              </a:rPr>
              <a:t> aprobate prin </a:t>
            </a:r>
            <a:r>
              <a:rPr lang="en-US" sz="11200" b="1" i="1" dirty="0" err="1">
                <a:solidFill>
                  <a:schemeClr val="bg1"/>
                </a:solidFill>
                <a:latin typeface="Times New Roman" pitchFamily="18" charset="0"/>
                <a:cs typeface="Times New Roman" pitchFamily="18" charset="0"/>
              </a:rPr>
              <a:t>Hotarirea</a:t>
            </a:r>
            <a:r>
              <a:rPr lang="en-US" sz="11200" b="1" i="1" dirty="0">
                <a:solidFill>
                  <a:schemeClr val="bg1"/>
                </a:solidFill>
                <a:latin typeface="Times New Roman" pitchFamily="18" charset="0"/>
                <a:cs typeface="Times New Roman" pitchFamily="18" charset="0"/>
              </a:rPr>
              <a:t> </a:t>
            </a:r>
            <a:r>
              <a:rPr lang="en-US" sz="11200" b="1" i="1" dirty="0" err="1">
                <a:solidFill>
                  <a:schemeClr val="bg1"/>
                </a:solidFill>
                <a:latin typeface="Times New Roman" pitchFamily="18" charset="0"/>
                <a:cs typeface="Times New Roman" pitchFamily="18" charset="0"/>
              </a:rPr>
              <a:t>Guvernului</a:t>
            </a:r>
            <a:r>
              <a:rPr lang="ro-RO" sz="11200" b="1" i="1" dirty="0">
                <a:solidFill>
                  <a:schemeClr val="bg1"/>
                </a:solidFill>
                <a:latin typeface="Times New Roman" pitchFamily="18" charset="0"/>
                <a:cs typeface="Times New Roman" pitchFamily="18" charset="0"/>
              </a:rPr>
              <a:t> nr. 1159 din  </a:t>
            </a:r>
            <a:r>
              <a:rPr lang="ro-RO" sz="11200" b="1" i="1" dirty="0" smtClean="0">
                <a:solidFill>
                  <a:schemeClr val="bg1"/>
                </a:solidFill>
                <a:latin typeface="Times New Roman" pitchFamily="18" charset="0"/>
                <a:cs typeface="Times New Roman" pitchFamily="18" charset="0"/>
              </a:rPr>
              <a:t>24.10.2007</a:t>
            </a:r>
          </a:p>
          <a:p>
            <a:pPr algn="just">
              <a:lnSpc>
                <a:spcPct val="90000"/>
              </a:lnSpc>
              <a:buNone/>
              <a:defRPr/>
            </a:pPr>
            <a:endParaRPr lang="ro-RO" sz="9600" dirty="0" smtClean="0">
              <a:solidFill>
                <a:schemeClr val="tx1"/>
              </a:solidFill>
              <a:latin typeface="Times New Roman" panose="02020603050405020304" pitchFamily="18" charset="0"/>
              <a:cs typeface="Times New Roman" panose="02020603050405020304" pitchFamily="18" charset="0"/>
            </a:endParaRPr>
          </a:p>
          <a:p>
            <a:pPr algn="just">
              <a:lnSpc>
                <a:spcPct val="90000"/>
              </a:lnSpc>
              <a:buNone/>
              <a:defRPr/>
            </a:pPr>
            <a:endParaRPr lang="ro-RO" sz="9600" dirty="0">
              <a:solidFill>
                <a:schemeClr val="tx1"/>
              </a:solidFill>
              <a:latin typeface="Times New Roman" panose="02020603050405020304" pitchFamily="18" charset="0"/>
              <a:cs typeface="Times New Roman" panose="02020603050405020304" pitchFamily="18" charset="0"/>
            </a:endParaRPr>
          </a:p>
          <a:p>
            <a:pPr algn="just">
              <a:lnSpc>
                <a:spcPct val="90000"/>
              </a:lnSpc>
              <a:buNone/>
              <a:defRPr/>
            </a:pPr>
            <a:r>
              <a:rPr lang="en-US" sz="10400" b="1" i="1" dirty="0" err="1" smtClean="0">
                <a:solidFill>
                  <a:schemeClr val="tx1"/>
                </a:solidFill>
                <a:latin typeface="Times New Roman" panose="02020603050405020304" pitchFamily="18" charset="0"/>
                <a:cs typeface="Times New Roman" panose="02020603050405020304" pitchFamily="18" charset="0"/>
              </a:rPr>
              <a:t>Acțiunea</a:t>
            </a:r>
            <a:r>
              <a:rPr lang="en-US" sz="10400" b="1" i="1" dirty="0" smtClean="0">
                <a:solidFill>
                  <a:schemeClr val="tx1"/>
                </a:solidFill>
                <a:latin typeface="Times New Roman" panose="02020603050405020304" pitchFamily="18" charset="0"/>
                <a:cs typeface="Times New Roman" panose="02020603050405020304" pitchFamily="18" charset="0"/>
              </a:rPr>
              <a:t> </a:t>
            </a:r>
            <a:r>
              <a:rPr lang="en-US" sz="10400" b="1" i="1" dirty="0">
                <a:solidFill>
                  <a:schemeClr val="tx1"/>
                </a:solidFill>
                <a:latin typeface="Times New Roman" panose="02020603050405020304" pitchFamily="18" charset="0"/>
                <a:cs typeface="Times New Roman" panose="02020603050405020304" pitchFamily="18" charset="0"/>
              </a:rPr>
              <a:t>de </a:t>
            </a:r>
            <a:r>
              <a:rPr lang="en-US" sz="10400" b="1" i="1" dirty="0" err="1">
                <a:solidFill>
                  <a:schemeClr val="tx1"/>
                </a:solidFill>
                <a:latin typeface="Times New Roman" panose="02020603050405020304" pitchFamily="18" charset="0"/>
                <a:cs typeface="Times New Roman" panose="02020603050405020304" pitchFamily="18" charset="0"/>
              </a:rPr>
              <a:t>stingere</a:t>
            </a:r>
            <a:r>
              <a:rPr lang="en-US" sz="10400" b="1" i="1" dirty="0">
                <a:solidFill>
                  <a:schemeClr val="tx1"/>
                </a:solidFill>
                <a:latin typeface="Times New Roman" panose="02020603050405020304" pitchFamily="18" charset="0"/>
                <a:cs typeface="Times New Roman" panose="02020603050405020304" pitchFamily="18" charset="0"/>
              </a:rPr>
              <a:t> </a:t>
            </a:r>
            <a:r>
              <a:rPr lang="en-US" sz="10400" b="1" i="1" dirty="0" err="1">
                <a:solidFill>
                  <a:schemeClr val="tx1"/>
                </a:solidFill>
                <a:latin typeface="Times New Roman" panose="02020603050405020304" pitchFamily="18" charset="0"/>
                <a:cs typeface="Times New Roman" panose="02020603050405020304" pitchFamily="18" charset="0"/>
              </a:rPr>
              <a:t>poate</a:t>
            </a:r>
            <a:r>
              <a:rPr lang="en-US" sz="10400" b="1" i="1" dirty="0">
                <a:solidFill>
                  <a:schemeClr val="tx1"/>
                </a:solidFill>
                <a:latin typeface="Times New Roman" panose="02020603050405020304" pitchFamily="18" charset="0"/>
                <a:cs typeface="Times New Roman" panose="02020603050405020304" pitchFamily="18" charset="0"/>
              </a:rPr>
              <a:t> fi </a:t>
            </a:r>
            <a:r>
              <a:rPr lang="en-US" sz="10400" b="1" i="1" dirty="0" err="1" smtClean="0">
                <a:solidFill>
                  <a:schemeClr val="tx1"/>
                </a:solidFill>
                <a:latin typeface="Times New Roman" panose="02020603050405020304" pitchFamily="18" charset="0"/>
                <a:cs typeface="Times New Roman" panose="02020603050405020304" pitchFamily="18" charset="0"/>
              </a:rPr>
              <a:t>influențată</a:t>
            </a:r>
            <a:r>
              <a:rPr lang="ro-RO" sz="10400" b="1" i="1" dirty="0">
                <a:solidFill>
                  <a:schemeClr val="tx1"/>
                </a:solidFill>
                <a:latin typeface="Times New Roman" panose="02020603050405020304" pitchFamily="18" charset="0"/>
                <a:cs typeface="Times New Roman" panose="02020603050405020304" pitchFamily="18" charset="0"/>
              </a:rPr>
              <a:t> </a:t>
            </a:r>
            <a:r>
              <a:rPr lang="ro-RO" sz="10400" b="1" i="1" dirty="0" smtClean="0">
                <a:solidFill>
                  <a:schemeClr val="tx1"/>
                </a:solidFill>
                <a:latin typeface="Times New Roman" panose="02020603050405020304" pitchFamily="18" charset="0"/>
                <a:cs typeface="Times New Roman" panose="02020603050405020304" pitchFamily="18" charset="0"/>
              </a:rPr>
              <a:t>de:</a:t>
            </a:r>
          </a:p>
          <a:p>
            <a:pPr algn="just">
              <a:lnSpc>
                <a:spcPct val="90000"/>
              </a:lnSpc>
              <a:buNone/>
              <a:defRPr/>
            </a:pPr>
            <a:endParaRPr lang="ro-RO" sz="10400" b="1" i="1" dirty="0">
              <a:solidFill>
                <a:schemeClr val="tx1"/>
              </a:solidFill>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
              <a:defRPr/>
            </a:pPr>
            <a:r>
              <a:rPr lang="en-US" sz="10400" dirty="0" err="1" smtClean="0">
                <a:solidFill>
                  <a:schemeClr val="tx1"/>
                </a:solidFill>
                <a:latin typeface="Times New Roman" panose="02020603050405020304" pitchFamily="18" charset="0"/>
                <a:cs typeface="Times New Roman" panose="02020603050405020304" pitchFamily="18" charset="0"/>
              </a:rPr>
              <a:t>îndem</a:t>
            </a:r>
            <a:r>
              <a:rPr lang="ro-RO" sz="10400" dirty="0">
                <a:solidFill>
                  <a:schemeClr val="tx1"/>
                </a:solidFill>
                <a:latin typeface="Times New Roman" panose="02020603050405020304" pitchFamily="18" charset="0"/>
                <a:cs typeface="Times New Roman" panose="02020603050405020304" pitchFamily="18" charset="0"/>
              </a:rPr>
              <a:t>î</a:t>
            </a:r>
            <a:r>
              <a:rPr lang="en-US" sz="10400" dirty="0" err="1">
                <a:solidFill>
                  <a:schemeClr val="tx1"/>
                </a:solidFill>
                <a:latin typeface="Times New Roman" panose="02020603050405020304" pitchFamily="18" charset="0"/>
                <a:cs typeface="Times New Roman" panose="02020603050405020304" pitchFamily="18" charset="0"/>
              </a:rPr>
              <a:t>narea</a:t>
            </a:r>
            <a:r>
              <a:rPr lang="en-US" sz="10400"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utilizatorului</a:t>
            </a:r>
            <a:r>
              <a:rPr lang="en-US" sz="10400"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condițiile</a:t>
            </a:r>
            <a:r>
              <a:rPr lang="en-US" sz="10400"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intervenției</a:t>
            </a:r>
            <a:r>
              <a:rPr lang="en-US" sz="10400" dirty="0">
                <a:solidFill>
                  <a:schemeClr val="tx1"/>
                </a:solidFill>
                <a:latin typeface="Times New Roman" panose="02020603050405020304" pitchFamily="18" charset="0"/>
                <a:cs typeface="Times New Roman" panose="02020603050405020304" pitchFamily="18" charset="0"/>
              </a:rPr>
              <a:t> </a:t>
            </a:r>
            <a:r>
              <a:rPr lang="en-US" sz="10400" i="1" dirty="0">
                <a:solidFill>
                  <a:schemeClr val="tx1"/>
                </a:solidFill>
                <a:latin typeface="Times New Roman" panose="02020603050405020304" pitchFamily="18" charset="0"/>
                <a:cs typeface="Times New Roman" panose="02020603050405020304" pitchFamily="18" charset="0"/>
              </a:rPr>
              <a:t>(</a:t>
            </a:r>
            <a:r>
              <a:rPr lang="en-US" sz="10400" i="1" dirty="0" err="1">
                <a:solidFill>
                  <a:schemeClr val="tx1"/>
                </a:solidFill>
                <a:latin typeface="Times New Roman" panose="02020603050405020304" pitchFamily="18" charset="0"/>
                <a:cs typeface="Times New Roman" panose="02020603050405020304" pitchFamily="18" charset="0"/>
              </a:rPr>
              <a:t>temperatură</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curenți</a:t>
            </a:r>
            <a:r>
              <a:rPr lang="en-US" sz="10400" i="1" dirty="0">
                <a:solidFill>
                  <a:schemeClr val="tx1"/>
                </a:solidFill>
                <a:latin typeface="Times New Roman" panose="02020603050405020304" pitchFamily="18" charset="0"/>
                <a:cs typeface="Times New Roman" panose="02020603050405020304" pitchFamily="18" charset="0"/>
              </a:rPr>
              <a:t> de </a:t>
            </a:r>
            <a:r>
              <a:rPr lang="en-US" sz="10400" i="1" dirty="0" err="1">
                <a:solidFill>
                  <a:schemeClr val="tx1"/>
                </a:solidFill>
                <a:latin typeface="Times New Roman" panose="02020603050405020304" pitchFamily="18" charset="0"/>
                <a:cs typeface="Times New Roman" panose="02020603050405020304" pitchFamily="18" charset="0"/>
              </a:rPr>
              <a:t>aer</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vizibilitate</a:t>
            </a:r>
            <a:r>
              <a:rPr lang="en-US" sz="10400" i="1" dirty="0">
                <a:solidFill>
                  <a:schemeClr val="tx1"/>
                </a:solidFill>
                <a:latin typeface="Times New Roman" panose="02020603050405020304" pitchFamily="18" charset="0"/>
                <a:cs typeface="Times New Roman" panose="02020603050405020304" pitchFamily="18" charset="0"/>
              </a:rPr>
              <a:t>)</a:t>
            </a:r>
            <a:r>
              <a:rPr lang="ro-RO" sz="10400" i="1" dirty="0" smtClean="0">
                <a:solidFill>
                  <a:schemeClr val="tx1"/>
                </a:solidFill>
                <a:latin typeface="Times New Roman" panose="02020603050405020304" pitchFamily="18" charset="0"/>
                <a:cs typeface="Times New Roman" panose="02020603050405020304" pitchFamily="18" charset="0"/>
              </a:rPr>
              <a:t>;</a:t>
            </a:r>
          </a:p>
          <a:p>
            <a:pPr marL="0" indent="0" algn="just">
              <a:lnSpc>
                <a:spcPct val="90000"/>
              </a:lnSpc>
              <a:buNone/>
              <a:defRPr/>
            </a:pPr>
            <a:endParaRPr lang="ro-RO" sz="10400" i="1" dirty="0">
              <a:solidFill>
                <a:schemeClr val="tx1"/>
              </a:solidFill>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
              <a:defRPr/>
            </a:pPr>
            <a:r>
              <a:rPr lang="ro-RO" sz="10400" dirty="0">
                <a:solidFill>
                  <a:schemeClr val="tx1"/>
                </a:solidFill>
                <a:latin typeface="Times New Roman" panose="02020603050405020304" pitchFamily="18" charset="0"/>
                <a:cs typeface="Times New Roman" panose="02020603050405020304" pitchFamily="18" charset="0"/>
              </a:rPr>
              <a:t>de</a:t>
            </a:r>
            <a:r>
              <a:rPr lang="ro-RO" sz="10400" i="1"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factorii</a:t>
            </a:r>
            <a:r>
              <a:rPr lang="en-US" sz="10400"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subiectivi</a:t>
            </a:r>
            <a:r>
              <a:rPr lang="en-US" sz="10400" b="1" i="1" dirty="0">
                <a:solidFill>
                  <a:schemeClr val="tx1"/>
                </a:solidFill>
                <a:latin typeface="Times New Roman" panose="02020603050405020304" pitchFamily="18" charset="0"/>
                <a:cs typeface="Times New Roman" panose="02020603050405020304" pitchFamily="18" charset="0"/>
              </a:rPr>
              <a:t> </a:t>
            </a:r>
            <a:r>
              <a:rPr lang="en-US" sz="10400" i="1" dirty="0">
                <a:solidFill>
                  <a:schemeClr val="tx1"/>
                </a:solidFill>
                <a:latin typeface="Times New Roman" panose="02020603050405020304" pitchFamily="18" charset="0"/>
                <a:cs typeface="Times New Roman" panose="02020603050405020304" pitchFamily="18" charset="0"/>
              </a:rPr>
              <a:t>(</a:t>
            </a:r>
            <a:r>
              <a:rPr lang="en-US" sz="10400" i="1" dirty="0" err="1">
                <a:solidFill>
                  <a:schemeClr val="tx1"/>
                </a:solidFill>
                <a:latin typeface="Times New Roman" panose="02020603050405020304" pitchFamily="18" charset="0"/>
                <a:cs typeface="Times New Roman" panose="02020603050405020304" pitchFamily="18" charset="0"/>
              </a:rPr>
              <a:t>frică</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incertitudine</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inhibare</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slaba</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instruire</a:t>
            </a:r>
            <a:r>
              <a:rPr lang="en-US" sz="10400" i="1" dirty="0">
                <a:solidFill>
                  <a:schemeClr val="tx1"/>
                </a:solidFill>
                <a:latin typeface="Times New Roman" panose="02020603050405020304" pitchFamily="18" charset="0"/>
                <a:cs typeface="Times New Roman" panose="02020603050405020304" pitchFamily="18" charset="0"/>
              </a:rPr>
              <a:t>)</a:t>
            </a:r>
            <a:r>
              <a:rPr lang="ro-RO" sz="10400" i="1" dirty="0" smtClean="0">
                <a:solidFill>
                  <a:schemeClr val="tx1"/>
                </a:solidFill>
                <a:latin typeface="Times New Roman" panose="02020603050405020304" pitchFamily="18" charset="0"/>
                <a:cs typeface="Times New Roman" panose="02020603050405020304" pitchFamily="18" charset="0"/>
              </a:rPr>
              <a:t>;</a:t>
            </a:r>
          </a:p>
          <a:p>
            <a:pPr marL="0" indent="0" algn="just">
              <a:lnSpc>
                <a:spcPct val="90000"/>
              </a:lnSpc>
              <a:buNone/>
              <a:defRPr/>
            </a:pPr>
            <a:endParaRPr lang="ro-RO" sz="10400" i="1" dirty="0">
              <a:solidFill>
                <a:schemeClr val="tx1"/>
              </a:solidFill>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
              <a:defRPr/>
            </a:pPr>
            <a:r>
              <a:rPr lang="ro-RO" sz="10400" dirty="0">
                <a:solidFill>
                  <a:schemeClr val="tx1"/>
                </a:solidFill>
                <a:latin typeface="Times New Roman" panose="02020603050405020304" pitchFamily="18" charset="0"/>
                <a:cs typeface="Times New Roman" panose="02020603050405020304" pitchFamily="18" charset="0"/>
              </a:rPr>
              <a:t>de</a:t>
            </a:r>
            <a:r>
              <a:rPr lang="ro-RO" sz="10400" i="1"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factori</a:t>
            </a:r>
            <a:r>
              <a:rPr lang="ro-RO" sz="10400" dirty="0">
                <a:solidFill>
                  <a:schemeClr val="tx1"/>
                </a:solidFill>
                <a:latin typeface="Times New Roman" panose="02020603050405020304" pitchFamily="18" charset="0"/>
                <a:cs typeface="Times New Roman" panose="02020603050405020304" pitchFamily="18" charset="0"/>
              </a:rPr>
              <a:t>i</a:t>
            </a:r>
            <a:r>
              <a:rPr lang="en-US" sz="10400" dirty="0">
                <a:solidFill>
                  <a:schemeClr val="tx1"/>
                </a:solidFill>
                <a:latin typeface="Times New Roman" panose="02020603050405020304" pitchFamily="18" charset="0"/>
                <a:cs typeface="Times New Roman" panose="02020603050405020304" pitchFamily="18" charset="0"/>
              </a:rPr>
              <a:t> de </a:t>
            </a:r>
            <a:r>
              <a:rPr lang="en-US" sz="10400" dirty="0" err="1">
                <a:solidFill>
                  <a:schemeClr val="tx1"/>
                </a:solidFill>
                <a:latin typeface="Times New Roman" panose="02020603050405020304" pitchFamily="18" charset="0"/>
                <a:cs typeface="Times New Roman" panose="02020603050405020304" pitchFamily="18" charset="0"/>
              </a:rPr>
              <a:t>natură</a:t>
            </a:r>
            <a:r>
              <a:rPr lang="en-US" sz="10400" dirty="0">
                <a:solidFill>
                  <a:schemeClr val="tx1"/>
                </a:solidFill>
                <a:latin typeface="Times New Roman" panose="02020603050405020304" pitchFamily="18" charset="0"/>
                <a:cs typeface="Times New Roman" panose="02020603050405020304" pitchFamily="18" charset="0"/>
              </a:rPr>
              <a:t> </a:t>
            </a:r>
            <a:r>
              <a:rPr lang="en-US" sz="10400" dirty="0" err="1">
                <a:solidFill>
                  <a:schemeClr val="tx1"/>
                </a:solidFill>
                <a:latin typeface="Times New Roman" panose="02020603050405020304" pitchFamily="18" charset="0"/>
                <a:cs typeface="Times New Roman" panose="02020603050405020304" pitchFamily="18" charset="0"/>
              </a:rPr>
              <a:t>tehnică</a:t>
            </a:r>
            <a:r>
              <a:rPr lang="en-US" sz="10400" dirty="0">
                <a:solidFill>
                  <a:schemeClr val="tx1"/>
                </a:solidFill>
                <a:latin typeface="Times New Roman" panose="02020603050405020304" pitchFamily="18" charset="0"/>
                <a:cs typeface="Times New Roman" panose="02020603050405020304" pitchFamily="18" charset="0"/>
              </a:rPr>
              <a:t> </a:t>
            </a:r>
            <a:r>
              <a:rPr lang="en-US" sz="10400" i="1" dirty="0">
                <a:solidFill>
                  <a:schemeClr val="tx1"/>
                </a:solidFill>
                <a:latin typeface="Times New Roman" panose="02020603050405020304" pitchFamily="18" charset="0"/>
                <a:cs typeface="Times New Roman" panose="02020603050405020304" pitchFamily="18" charset="0"/>
              </a:rPr>
              <a:t>(</a:t>
            </a:r>
            <a:r>
              <a:rPr lang="en-US" sz="10400" i="1" dirty="0" err="1">
                <a:solidFill>
                  <a:schemeClr val="tx1"/>
                </a:solidFill>
                <a:latin typeface="Times New Roman" panose="02020603050405020304" pitchFamily="18" charset="0"/>
                <a:cs typeface="Times New Roman" panose="02020603050405020304" pitchFamily="18" charset="0"/>
              </a:rPr>
              <a:t>încărcare</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necorespunzătoare</a:t>
            </a:r>
            <a:r>
              <a:rPr lang="en-US" sz="10400" i="1" dirty="0">
                <a:solidFill>
                  <a:schemeClr val="tx1"/>
                </a:solidFill>
                <a:latin typeface="Times New Roman" panose="02020603050405020304" pitchFamily="18" charset="0"/>
                <a:cs typeface="Times New Roman" panose="02020603050405020304" pitchFamily="18" charset="0"/>
              </a:rPr>
              <a:t> a </a:t>
            </a:r>
            <a:r>
              <a:rPr lang="en-US" sz="10400" i="1" dirty="0" err="1">
                <a:solidFill>
                  <a:schemeClr val="tx1"/>
                </a:solidFill>
                <a:latin typeface="Times New Roman" panose="02020603050405020304" pitchFamily="18" charset="0"/>
                <a:cs typeface="Times New Roman" panose="02020603050405020304" pitchFamily="18" charset="0"/>
              </a:rPr>
              <a:t>stingătorului</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ori</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alte</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defecțiuni</a:t>
            </a:r>
            <a:r>
              <a:rPr lang="en-US" sz="10400" i="1" dirty="0">
                <a:solidFill>
                  <a:schemeClr val="tx1"/>
                </a:solidFill>
                <a:latin typeface="Times New Roman" panose="02020603050405020304" pitchFamily="18" charset="0"/>
                <a:cs typeface="Times New Roman" panose="02020603050405020304" pitchFamily="18" charset="0"/>
              </a:rPr>
              <a:t> </a:t>
            </a:r>
            <a:r>
              <a:rPr lang="en-US" sz="10400" i="1" dirty="0" err="1">
                <a:solidFill>
                  <a:schemeClr val="tx1"/>
                </a:solidFill>
                <a:latin typeface="Times New Roman" panose="02020603050405020304" pitchFamily="18" charset="0"/>
                <a:cs typeface="Times New Roman" panose="02020603050405020304" pitchFamily="18" charset="0"/>
              </a:rPr>
              <a:t>tehnice</a:t>
            </a:r>
            <a:r>
              <a:rPr lang="en-US" sz="10400" i="1" dirty="0">
                <a:solidFill>
                  <a:schemeClr val="tx1"/>
                </a:solidFill>
                <a:latin typeface="Times New Roman" panose="02020603050405020304" pitchFamily="18" charset="0"/>
                <a:cs typeface="Times New Roman" panose="02020603050405020304" pitchFamily="18" charset="0"/>
              </a:rPr>
              <a:t>). </a:t>
            </a:r>
            <a:endParaRPr lang="ru-RU" sz="10400" i="1" dirty="0">
              <a:solidFill>
                <a:schemeClr val="tx1"/>
              </a:solidFill>
              <a:latin typeface="Times New Roman" pitchFamily="18" charset="0"/>
              <a:cs typeface="Times New Roman" panose="02020603050405020304" pitchFamily="18" charset="0"/>
            </a:endParaRPr>
          </a:p>
          <a:p>
            <a:pPr algn="ctr">
              <a:buNone/>
            </a:pPr>
            <a:endParaRPr lang="ro-RO" sz="10400" b="1" i="1" dirty="0">
              <a:solidFill>
                <a:schemeClr val="bg1"/>
              </a:solidFill>
              <a:latin typeface="Times New Roman" pitchFamily="18" charset="0"/>
              <a:cs typeface="Times New Roman" pitchFamily="18" charset="0"/>
            </a:endParaRPr>
          </a:p>
          <a:p>
            <a:pPr algn="ctr">
              <a:buNone/>
            </a:pPr>
            <a:endParaRPr lang="ro-RO" sz="10400" b="1" i="1" dirty="0" smtClean="0">
              <a:solidFill>
                <a:schemeClr val="bg1"/>
              </a:solidFill>
              <a:latin typeface="Times New Roman" pitchFamily="18" charset="0"/>
              <a:cs typeface="Times New Roman" pitchFamily="18" charset="0"/>
            </a:endParaRPr>
          </a:p>
          <a:p>
            <a:pPr marL="0" indent="0" algn="just">
              <a:lnSpc>
                <a:spcPct val="120000"/>
              </a:lnSpc>
              <a:buNone/>
            </a:pPr>
            <a:endParaRPr lang="ro-RO" sz="7400" dirty="0">
              <a:solidFill>
                <a:schemeClr val="tx1"/>
              </a:solidFill>
              <a:latin typeface="Times New Roman" panose="02020603050405020304" pitchFamily="18" charset="0"/>
              <a:cs typeface="Times New Roman" panose="02020603050405020304" pitchFamily="18" charset="0"/>
            </a:endParaRPr>
          </a:p>
          <a:p>
            <a:pPr algn="ctr">
              <a:buNone/>
            </a:pPr>
            <a:r>
              <a:rPr lang="en-US" sz="9600" b="1" i="1" dirty="0" smtClean="0">
                <a:solidFill>
                  <a:schemeClr val="bg1"/>
                </a:solidFill>
                <a:latin typeface="Times New Roman" pitchFamily="18" charset="0"/>
                <a:cs typeface="Times New Roman" pitchFamily="18" charset="0"/>
              </a:rPr>
              <a:t>s</a:t>
            </a:r>
            <a:endParaRPr lang="ro-RO" sz="9600" b="1" dirty="0" smtClean="0">
              <a:latin typeface="Times New Roman" panose="02020603050405020304" pitchFamily="18" charset="0"/>
              <a:cs typeface="Times New Roman" panose="02020603050405020304" pitchFamily="18" charset="0"/>
            </a:endParaRPr>
          </a:p>
          <a:p>
            <a:pPr algn="ctr"/>
            <a:endParaRPr lang="ro-RO" sz="4000" b="1" dirty="0"/>
          </a:p>
        </p:txBody>
      </p:sp>
    </p:spTree>
    <p:extLst>
      <p:ext uri="{BB962C8B-B14F-4D97-AF65-F5344CB8AC3E}">
        <p14:creationId xmlns:p14="http://schemas.microsoft.com/office/powerpoint/2010/main" val="13566891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066800"/>
            <a:ext cx="8686800" cy="5486400"/>
          </a:xfrm>
        </p:spPr>
        <p:txBody>
          <a:bodyPr>
            <a:normAutofit/>
          </a:bodyPr>
          <a:lstStyle/>
          <a:p>
            <a:pPr algn="just">
              <a:lnSpc>
                <a:spcPct val="90000"/>
              </a:lnSpc>
              <a:buFont typeface="Wingdings" pitchFamily="2" charset="2"/>
              <a:buChar char="Ø"/>
            </a:pPr>
            <a:endParaRPr lang="ro-RO" dirty="0" smtClean="0">
              <a:solidFill>
                <a:schemeClr val="tx1"/>
              </a:solidFill>
              <a:latin typeface="Times New Roman" pitchFamily="18" charset="0"/>
              <a:cs typeface="Times New Roman" pitchFamily="18" charset="0"/>
            </a:endParaRPr>
          </a:p>
          <a:p>
            <a:pPr marL="0" indent="0" algn="just">
              <a:lnSpc>
                <a:spcPct val="90000"/>
              </a:lnSpc>
              <a:buNone/>
            </a:pPr>
            <a:endParaRPr lang="en-US" dirty="0" smtClean="0">
              <a:solidFill>
                <a:schemeClr val="tx1"/>
              </a:solidFill>
              <a:latin typeface="Times New Roman" pitchFamily="18" charset="0"/>
              <a:cs typeface="Times New Roman" pitchFamily="18" charset="0"/>
            </a:endParaRPr>
          </a:p>
          <a:p>
            <a:pPr algn="just">
              <a:lnSpc>
                <a:spcPct val="90000"/>
              </a:lnSpc>
              <a:buFont typeface="Wingdings" pitchFamily="2" charset="2"/>
              <a:buChar char="Ø"/>
            </a:pPr>
            <a:r>
              <a:rPr lang="en-US" b="1" i="1" dirty="0" smtClean="0">
                <a:solidFill>
                  <a:schemeClr val="tx1"/>
                </a:solidFill>
                <a:latin typeface="Times New Roman" pitchFamily="18" charset="0"/>
                <a:cs typeface="Times New Roman" pitchFamily="18" charset="0"/>
              </a:rPr>
              <a:t>La </a:t>
            </a:r>
            <a:r>
              <a:rPr lang="en-US" b="1" i="1" dirty="0" err="1" smtClean="0">
                <a:solidFill>
                  <a:schemeClr val="tx1"/>
                </a:solidFill>
                <a:latin typeface="Times New Roman" pitchFamily="18" charset="0"/>
                <a:cs typeface="Times New Roman" pitchFamily="18" charset="0"/>
              </a:rPr>
              <a:t>fiecare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obiectiv</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teritoriu</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întreprindere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clădire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instalaţie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încăpere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instalaţie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exterioară</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depozit</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mijloc</a:t>
            </a:r>
            <a:r>
              <a:rPr lang="en-US" b="1" i="1" dirty="0" smtClean="0">
                <a:solidFill>
                  <a:schemeClr val="tx1"/>
                </a:solidFill>
                <a:latin typeface="Times New Roman" pitchFamily="18" charset="0"/>
                <a:cs typeface="Times New Roman" pitchFamily="18" charset="0"/>
              </a:rPr>
              <a:t> de transport, </a:t>
            </a:r>
            <a:r>
              <a:rPr lang="en-US" b="1" i="1" dirty="0" err="1" smtClean="0">
                <a:solidFill>
                  <a:schemeClr val="tx1"/>
                </a:solidFill>
                <a:latin typeface="Times New Roman" pitchFamily="18" charset="0"/>
                <a:cs typeface="Times New Roman" pitchFamily="18" charset="0"/>
              </a:rPr>
              <a:t>teren</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deschis</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proces</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tehnologic</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utilaj</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produs</a:t>
            </a:r>
            <a:r>
              <a:rPr lang="en-US" b="1" i="1"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trebuie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asigurată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securitatea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persoanelor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caz</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incendiu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precum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şi</a:t>
            </a:r>
            <a:r>
              <a:rPr lang="en-US" dirty="0" smtClean="0">
                <a:solidFill>
                  <a:schemeClr val="tx1"/>
                </a:solidFill>
                <a:latin typeface="Times New Roman" pitchFamily="18" charset="0"/>
                <a:cs typeface="Times New Roman" pitchFamily="18" charset="0"/>
              </a:rPr>
              <a:t> elaborate </a:t>
            </a:r>
            <a:r>
              <a:rPr lang="en-US" dirty="0" err="1" smtClean="0">
                <a:solidFill>
                  <a:schemeClr val="tx1"/>
                </a:solidFill>
                <a:latin typeface="Times New Roman" pitchFamily="18" charset="0"/>
                <a:cs typeface="Times New Roman" pitchFamily="18" charset="0"/>
              </a:rPr>
              <a:t>instrucţiuni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privind</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măsurile</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apărare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împotriva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incendiilor</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pentru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fiecare</a:t>
            </a:r>
            <a:r>
              <a:rPr lang="en-US" dirty="0" smtClean="0">
                <a:solidFill>
                  <a:schemeClr val="tx1"/>
                </a:solidFill>
                <a:latin typeface="Times New Roman" pitchFamily="18" charset="0"/>
                <a:cs typeface="Times New Roman" pitchFamily="18" charset="0"/>
              </a:rPr>
              <a:t> sector (atelier, </a:t>
            </a:r>
            <a:r>
              <a:rPr lang="en-US" dirty="0" err="1" smtClean="0">
                <a:solidFill>
                  <a:schemeClr val="tx1"/>
                </a:solidFill>
                <a:latin typeface="Times New Roman" pitchFamily="18" charset="0"/>
                <a:cs typeface="Times New Roman" pitchFamily="18" charset="0"/>
              </a:rPr>
              <a:t>secţie</a:t>
            </a:r>
            <a:r>
              <a:rPr lang="en-US" dirty="0" smtClean="0">
                <a:solidFill>
                  <a:schemeClr val="tx1"/>
                </a:solidFill>
                <a:latin typeface="Times New Roman" pitchFamily="18" charset="0"/>
                <a:cs typeface="Times New Roman" pitchFamily="18" charset="0"/>
              </a:rPr>
              <a:t> etc.) cu </a:t>
            </a:r>
            <a:r>
              <a:rPr lang="en-US" dirty="0" err="1" smtClean="0">
                <a:solidFill>
                  <a:schemeClr val="tx1"/>
                </a:solidFill>
                <a:latin typeface="Times New Roman" pitchFamily="18" charset="0"/>
                <a:cs typeface="Times New Roman" pitchFamily="18" charset="0"/>
              </a:rPr>
              <a:t>pericol</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explozie-incendiu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şi</a:t>
            </a:r>
            <a:r>
              <a:rPr lang="en-US" dirty="0" smtClean="0">
                <a:solidFill>
                  <a:schemeClr val="tx1"/>
                </a:solidFill>
                <a:latin typeface="Times New Roman" pitchFamily="18" charset="0"/>
                <a:cs typeface="Times New Roman" pitchFamily="18" charset="0"/>
              </a:rPr>
              <a:t> de </a:t>
            </a:r>
            <a:r>
              <a:rPr lang="en-US" dirty="0" err="1" smtClean="0">
                <a:solidFill>
                  <a:schemeClr val="tx1"/>
                </a:solidFill>
                <a:latin typeface="Times New Roman" pitchFamily="18" charset="0"/>
                <a:cs typeface="Times New Roman" pitchFamily="18" charset="0"/>
              </a:rPr>
              <a:t>incendiu</a:t>
            </a:r>
            <a:r>
              <a:rPr lang="en-US" dirty="0" smtClean="0">
                <a:solidFill>
                  <a:schemeClr val="tx1"/>
                </a:solidFill>
                <a:latin typeface="Times New Roman" pitchFamily="18" charset="0"/>
                <a:cs typeface="Times New Roman" pitchFamily="18" charset="0"/>
              </a:rPr>
              <a:t>.</a:t>
            </a:r>
          </a:p>
          <a:p>
            <a:pPr algn="just">
              <a:lnSpc>
                <a:spcPct val="90000"/>
              </a:lnSpc>
              <a:buFont typeface="Wingdings" pitchFamily="2" charset="2"/>
              <a:buChar char="Ø"/>
            </a:pPr>
            <a:endParaRPr lang="en-US" sz="2800" dirty="0" smtClean="0">
              <a:solidFill>
                <a:schemeClr val="tx1"/>
              </a:solidFill>
              <a:latin typeface="Times New Roman" pitchFamily="18" charset="0"/>
              <a:cs typeface="Times New Roman" pitchFamily="18" charset="0"/>
            </a:endParaRPr>
          </a:p>
          <a:p>
            <a:pPr algn="just">
              <a:lnSpc>
                <a:spcPct val="90000"/>
              </a:lnSpc>
              <a:buFont typeface="Wingdings" pitchFamily="2" charset="2"/>
              <a:buChar char="Ø"/>
            </a:pPr>
            <a:r>
              <a:rPr lang="en-US" b="1" i="1" dirty="0" err="1" smtClean="0">
                <a:solidFill>
                  <a:schemeClr val="tx1"/>
                </a:solidFill>
                <a:latin typeface="Times New Roman" pitchFamily="18" charset="0"/>
                <a:cs typeface="Times New Roman" pitchFamily="18" charset="0"/>
              </a:rPr>
              <a:t>Persoanele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responsabile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pentru</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apărarea</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împotriva</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incendiilor</a:t>
            </a:r>
            <a:r>
              <a:rPr lang="en-US" b="1" i="1" dirty="0" smtClean="0">
                <a:solidFill>
                  <a:schemeClr val="tx1"/>
                </a:solidFill>
                <a:latin typeface="Times New Roman" pitchFamily="18" charset="0"/>
                <a:cs typeface="Times New Roman" pitchFamily="18" charset="0"/>
              </a:rPr>
              <a:t> la </a:t>
            </a:r>
            <a:r>
              <a:rPr lang="en-US" b="1" i="1" dirty="0" err="1" smtClean="0">
                <a:solidFill>
                  <a:schemeClr val="tx1"/>
                </a:solidFill>
                <a:latin typeface="Times New Roman" pitchFamily="18" charset="0"/>
                <a:cs typeface="Times New Roman" pitchFamily="18" charset="0"/>
              </a:rPr>
              <a:t>sectoare</a:t>
            </a:r>
            <a:r>
              <a:rPr lang="en-US" b="1" i="1" dirty="0" smtClean="0">
                <a:solidFill>
                  <a:schemeClr val="tx1"/>
                </a:solidFill>
                <a:latin typeface="Times New Roman" pitchFamily="18" charset="0"/>
                <a:cs typeface="Times New Roman" pitchFamily="18" charset="0"/>
              </a:rPr>
              <a:t> separate, </a:t>
            </a:r>
            <a:r>
              <a:rPr lang="en-US" b="1" i="1" dirty="0" err="1" smtClean="0">
                <a:solidFill>
                  <a:schemeClr val="tx1"/>
                </a:solidFill>
                <a:latin typeface="Times New Roman" pitchFamily="18" charset="0"/>
                <a:cs typeface="Times New Roman" pitchFamily="18" charset="0"/>
              </a:rPr>
              <a:t>clădiri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edificii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încăperi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secţii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procese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şi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utilaje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tehnologice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utilaje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inginereşti</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reţele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electrice</a:t>
            </a:r>
            <a:r>
              <a:rPr lang="en-US" b="1" i="1" dirty="0" smtClean="0">
                <a:solidFill>
                  <a:schemeClr val="tx1"/>
                </a:solidFill>
                <a:latin typeface="Times New Roman" pitchFamily="18" charset="0"/>
                <a:cs typeface="Times New Roman" pitchFamily="18" charset="0"/>
              </a:rPr>
              <a:t> etc. se </a:t>
            </a:r>
            <a:r>
              <a:rPr lang="en-US" b="1" i="1" dirty="0" err="1" smtClean="0">
                <a:solidFill>
                  <a:schemeClr val="tx1"/>
                </a:solidFill>
                <a:latin typeface="Times New Roman" pitchFamily="18" charset="0"/>
                <a:cs typeface="Times New Roman" pitchFamily="18" charset="0"/>
              </a:rPr>
              <a:t>numesc</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prin</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ordin</a:t>
            </a:r>
            <a:r>
              <a:rPr lang="en-US" b="1" i="1" dirty="0" smtClean="0">
                <a:solidFill>
                  <a:schemeClr val="tx1"/>
                </a:solidFill>
                <a:latin typeface="Times New Roman" pitchFamily="18" charset="0"/>
                <a:cs typeface="Times New Roman" pitchFamily="18" charset="0"/>
              </a:rPr>
              <a:t> de </a:t>
            </a:r>
            <a:r>
              <a:rPr lang="en-US" b="1" i="1" dirty="0" err="1" smtClean="0">
                <a:solidFill>
                  <a:schemeClr val="tx1"/>
                </a:solidFill>
                <a:latin typeface="Times New Roman" pitchFamily="18" charset="0"/>
                <a:cs typeface="Times New Roman" pitchFamily="18" charset="0"/>
              </a:rPr>
              <a:t>către</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conducătorul</a:t>
            </a:r>
            <a:r>
              <a:rPr lang="en-US" b="1" i="1" dirty="0" smtClean="0">
                <a:solidFill>
                  <a:schemeClr val="tx1"/>
                </a:solidFill>
                <a:latin typeface="Times New Roman" pitchFamily="18" charset="0"/>
                <a:cs typeface="Times New Roman" pitchFamily="18" charset="0"/>
              </a:rPr>
              <a:t> </a:t>
            </a:r>
            <a:r>
              <a:rPr lang="en-US" b="1" i="1" dirty="0" err="1" smtClean="0">
                <a:solidFill>
                  <a:schemeClr val="tx1"/>
                </a:solidFill>
                <a:latin typeface="Times New Roman" pitchFamily="18" charset="0"/>
                <a:cs typeface="Times New Roman" pitchFamily="18" charset="0"/>
              </a:rPr>
              <a:t>întreprinderii</a:t>
            </a:r>
            <a:r>
              <a:rPr lang="en-US" b="1" i="1" dirty="0" smtClean="0">
                <a:solidFill>
                  <a:schemeClr val="tx1"/>
                </a:solidFill>
                <a:latin typeface="Times New Roman" pitchFamily="18" charset="0"/>
                <a:cs typeface="Times New Roman" pitchFamily="18" charset="0"/>
              </a:rPr>
              <a:t>.</a:t>
            </a:r>
            <a:endParaRPr lang="ro-RO" b="1" i="1" dirty="0" smtClean="0">
              <a:solidFill>
                <a:schemeClr val="tx1"/>
              </a:solidFill>
              <a:latin typeface="Times New Roman" pitchFamily="18" charset="0"/>
              <a:cs typeface="Times New Roman" pitchFamily="18" charset="0"/>
            </a:endParaRPr>
          </a:p>
          <a:p>
            <a:pPr>
              <a:buNone/>
            </a:pPr>
            <a:endParaRPr lang="en-US" sz="3100" b="1" i="1" dirty="0"/>
          </a:p>
        </p:txBody>
      </p:sp>
    </p:spTree>
    <p:extLst>
      <p:ext uri="{BB962C8B-B14F-4D97-AF65-F5344CB8AC3E}">
        <p14:creationId xmlns:p14="http://schemas.microsoft.com/office/powerpoint/2010/main" val="36501099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502920" y="6035039"/>
            <a:ext cx="8183880" cy="45719"/>
          </a:xfrm>
        </p:spPr>
        <p:txBody>
          <a:bodyPr>
            <a:noAutofit/>
          </a:bodyPr>
          <a:lstStyle/>
          <a:p>
            <a:endParaRPr lang="en-US" sz="800" dirty="0"/>
          </a:p>
        </p:txBody>
      </p:sp>
      <p:sp>
        <p:nvSpPr>
          <p:cNvPr id="3" name="Содержимое 2"/>
          <p:cNvSpPr>
            <a:spLocks noGrp="1"/>
          </p:cNvSpPr>
          <p:nvPr>
            <p:ph idx="1"/>
          </p:nvPr>
        </p:nvSpPr>
        <p:spPr>
          <a:xfrm>
            <a:off x="502920" y="530352"/>
            <a:ext cx="8183880" cy="5041788"/>
          </a:xfrm>
        </p:spPr>
        <p:txBody>
          <a:bodyPr>
            <a:normAutofit/>
          </a:bodyPr>
          <a:lstStyle/>
          <a:p>
            <a:pPr algn="just">
              <a:buFont typeface="Wingdings" pitchFamily="2" charset="2"/>
              <a:buChar char="Ø"/>
            </a:pPr>
            <a:r>
              <a:rPr lang="ro-RO"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În fum și căldură </a:t>
            </a:r>
            <a:r>
              <a:rPr lang="en-US" b="1" dirty="0" err="1"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deplas</a:t>
            </a:r>
            <a:r>
              <a:rPr lang="ro-RO"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ați-vă </a:t>
            </a:r>
            <a:r>
              <a:rPr lang="ro-RO" b="1" dirty="0" err="1"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tîrîși</a:t>
            </a:r>
            <a:r>
              <a:rPr lang="ro-RO"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 sau aplecați, și respirați </a:t>
            </a:r>
            <a:r>
              <a:rPr lang="ro-RO" b="1" dirty="0" err="1"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cît</a:t>
            </a:r>
            <a:r>
              <a:rPr lang="ro-RO"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 mai aproape de sol</a:t>
            </a:r>
            <a:endParaRPr lang="en-US"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marL="265176" lvl="2" indent="-265176">
              <a:buClr>
                <a:schemeClr val="accent1"/>
              </a:buClr>
              <a:buSzPct val="80000"/>
              <a:buFont typeface="Wingdings" pitchFamily="2" charset="2"/>
              <a:buChar char="Ø"/>
            </a:pPr>
            <a:endParaRPr lang="ro-RO" sz="1800" b="1" dirty="0" smtClean="0">
              <a:effectLst>
                <a:outerShdw blurRad="53975" dist="22860" dir="5400000" algn="tl" rotWithShape="0">
                  <a:srgbClr val="000000">
                    <a:alpha val="55000"/>
                  </a:srgbClr>
                </a:outerShdw>
              </a:effectLst>
            </a:endParaRPr>
          </a:p>
          <a:p>
            <a:pPr marL="265176" lvl="2" indent="-265176">
              <a:buClr>
                <a:schemeClr val="accent1"/>
              </a:buClr>
              <a:buSzPct val="80000"/>
              <a:buFont typeface="Wingdings" pitchFamily="2" charset="2"/>
              <a:buChar char="Ø"/>
            </a:pPr>
            <a:r>
              <a:rPr lang="ro-RO" sz="2400"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rPr>
              <a:t>Urmăm indicatoarele, de ieșire</a:t>
            </a:r>
            <a:endParaRPr lang="en-US" sz="2400" b="1" dirty="0" smtClean="0">
              <a:solidFill>
                <a:schemeClr val="tx1"/>
              </a:solidFill>
              <a:effectLst>
                <a:outerShdw blurRad="53975" dist="22860" dir="5400000" algn="tl" rotWithShape="0">
                  <a:srgbClr val="000000">
                    <a:alpha val="55000"/>
                  </a:srgbClr>
                </a:outerShdw>
              </a:effectLst>
              <a:latin typeface="Times New Roman" panose="02020603050405020304" pitchFamily="18" charset="0"/>
              <a:cs typeface="Times New Roman" panose="02020603050405020304" pitchFamily="18" charset="0"/>
            </a:endParaRPr>
          </a:p>
          <a:p>
            <a:pPr marL="265176" lvl="2" indent="-265176">
              <a:buClr>
                <a:schemeClr val="accent1"/>
              </a:buClr>
              <a:buSzPct val="80000"/>
              <a:buFont typeface="Wingdings" pitchFamily="2" charset="2"/>
              <a:buChar char="Ø"/>
            </a:pPr>
            <a:endParaRPr lang="ro-RO"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b="1" dirty="0" smtClean="0">
              <a:effectLst>
                <a:outerShdw blurRad="53975" dist="22860" dir="5400000" algn="tl" rotWithShape="0">
                  <a:srgbClr val="000000">
                    <a:alpha val="55000"/>
                  </a:srgbClr>
                </a:outerShdw>
              </a:effectLst>
            </a:endParaRPr>
          </a:p>
          <a:p>
            <a:pPr>
              <a:buFont typeface="Wingdings" pitchFamily="2" charset="2"/>
              <a:buChar char="Ø"/>
            </a:pPr>
            <a:endParaRPr lang="ro-RO" sz="1800" b="1" dirty="0" smtClean="0">
              <a:effectLst>
                <a:outerShdw blurRad="53975" dist="22860" dir="5400000" algn="tl" rotWithShape="0">
                  <a:srgbClr val="000000">
                    <a:alpha val="55000"/>
                  </a:srgbClr>
                </a:outerShdw>
              </a:effectLst>
            </a:endParaRPr>
          </a:p>
          <a:p>
            <a:pPr>
              <a:buFont typeface="Wingdings" pitchFamily="2" charset="2"/>
              <a:buChar char="Ø"/>
            </a:pPr>
            <a:endParaRPr lang="en-US" sz="1800" dirty="0"/>
          </a:p>
        </p:txBody>
      </p:sp>
      <p:pic>
        <p:nvPicPr>
          <p:cNvPr id="4" name="Рисунок 3" descr="0029-043-Pozhar-v-obschestvennom-transporte.jpg"/>
          <p:cNvPicPr>
            <a:picLocks noChangeAspect="1"/>
          </p:cNvPicPr>
          <p:nvPr/>
        </p:nvPicPr>
        <p:blipFill>
          <a:blip r:embed="rId2" cstate="print"/>
          <a:stretch>
            <a:fillRect/>
          </a:stretch>
        </p:blipFill>
        <p:spPr>
          <a:xfrm>
            <a:off x="1285852" y="1500174"/>
            <a:ext cx="2143140" cy="1393041"/>
          </a:xfrm>
          <a:prstGeom prst="rect">
            <a:avLst/>
          </a:prstGeom>
        </p:spPr>
      </p:pic>
      <p:pic>
        <p:nvPicPr>
          <p:cNvPr id="5" name="Рисунок 4" descr="пожар.jpg"/>
          <p:cNvPicPr>
            <a:picLocks noChangeAspect="1"/>
          </p:cNvPicPr>
          <p:nvPr/>
        </p:nvPicPr>
        <p:blipFill>
          <a:blip r:embed="rId3"/>
          <a:stretch>
            <a:fillRect/>
          </a:stretch>
        </p:blipFill>
        <p:spPr>
          <a:xfrm>
            <a:off x="5214942" y="1500174"/>
            <a:ext cx="2708508" cy="1428760"/>
          </a:xfrm>
          <a:prstGeom prst="rect">
            <a:avLst/>
          </a:prstGeom>
        </p:spPr>
      </p:pic>
      <p:pic>
        <p:nvPicPr>
          <p:cNvPr id="8" name="Рисунок 7" descr="1116_fl05.png"/>
          <p:cNvPicPr>
            <a:picLocks noChangeAspect="1"/>
          </p:cNvPicPr>
          <p:nvPr/>
        </p:nvPicPr>
        <p:blipFill>
          <a:blip r:embed="rId4" cstate="print"/>
          <a:stretch>
            <a:fillRect/>
          </a:stretch>
        </p:blipFill>
        <p:spPr>
          <a:xfrm>
            <a:off x="428596" y="3786190"/>
            <a:ext cx="2994523" cy="1071570"/>
          </a:xfrm>
          <a:prstGeom prst="rect">
            <a:avLst/>
          </a:prstGeom>
        </p:spPr>
      </p:pic>
      <p:pic>
        <p:nvPicPr>
          <p:cNvPr id="10" name="Рисунок 9" descr="Usa-metalica-evacuare-cu-bara-antipanica_M.jpg"/>
          <p:cNvPicPr>
            <a:picLocks noChangeAspect="1"/>
          </p:cNvPicPr>
          <p:nvPr/>
        </p:nvPicPr>
        <p:blipFill>
          <a:blip r:embed="rId5" cstate="print"/>
          <a:stretch>
            <a:fillRect/>
          </a:stretch>
        </p:blipFill>
        <p:spPr>
          <a:xfrm>
            <a:off x="4820091" y="3790524"/>
            <a:ext cx="1571636" cy="2095515"/>
          </a:xfrm>
          <a:prstGeom prst="rect">
            <a:avLst/>
          </a:prstGeom>
        </p:spPr>
      </p:pic>
      <p:pic>
        <p:nvPicPr>
          <p:cNvPr id="11" name="Рисунок 10" descr="IMAG0695.jpg"/>
          <p:cNvPicPr>
            <a:picLocks noChangeAspect="1"/>
          </p:cNvPicPr>
          <p:nvPr/>
        </p:nvPicPr>
        <p:blipFill>
          <a:blip r:embed="rId6" cstate="print"/>
          <a:stretch>
            <a:fillRect/>
          </a:stretch>
        </p:blipFill>
        <p:spPr>
          <a:xfrm>
            <a:off x="6409949" y="3786190"/>
            <a:ext cx="2293740" cy="1500198"/>
          </a:xfrm>
          <a:prstGeom prst="rect">
            <a:avLst/>
          </a:prstGeom>
        </p:spPr>
      </p:pic>
      <p:pic>
        <p:nvPicPr>
          <p:cNvPr id="12" name="Рисунок 11" descr="21-dec-iesiri-de-urgenta-ITM.jpg"/>
          <p:cNvPicPr>
            <a:picLocks noChangeAspect="1"/>
          </p:cNvPicPr>
          <p:nvPr/>
        </p:nvPicPr>
        <p:blipFill>
          <a:blip r:embed="rId7" cstate="print"/>
          <a:stretch>
            <a:fillRect/>
          </a:stretch>
        </p:blipFill>
        <p:spPr>
          <a:xfrm>
            <a:off x="3500429" y="3786190"/>
            <a:ext cx="1285885" cy="1924955"/>
          </a:xfrm>
          <a:prstGeom prst="rect">
            <a:avLst/>
          </a:prstGeom>
        </p:spPr>
      </p:pic>
    </p:spTree>
    <p:extLst>
      <p:ext uri="{BB962C8B-B14F-4D97-AF65-F5344CB8AC3E}">
        <p14:creationId xmlns:p14="http://schemas.microsoft.com/office/powerpoint/2010/main" val="1151024541"/>
      </p:ext>
    </p:extLst>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04801" y="990600"/>
            <a:ext cx="8610600" cy="5135563"/>
          </a:xfrm>
        </p:spPr>
        <p:txBody>
          <a:bodyPr>
            <a:noAutofit/>
          </a:bodyPr>
          <a:lstStyle/>
          <a:p>
            <a:pPr algn="ctr">
              <a:buNone/>
            </a:pPr>
            <a:r>
              <a:rPr lang="en-US" sz="3200" b="1" i="1" dirty="0" smtClean="0">
                <a:solidFill>
                  <a:schemeClr val="tx1"/>
                </a:solidFill>
                <a:latin typeface="Times New Roman" pitchFamily="18" charset="0"/>
                <a:cs typeface="Times New Roman" pitchFamily="18" charset="0"/>
              </a:rPr>
              <a:t>  </a:t>
            </a:r>
            <a:endParaRPr lang="ro-RO" sz="3200" b="1" i="1" dirty="0" smtClean="0">
              <a:solidFill>
                <a:schemeClr val="tx1"/>
              </a:solidFill>
              <a:latin typeface="Times New Roman" pitchFamily="18" charset="0"/>
              <a:cs typeface="Times New Roman" pitchFamily="18" charset="0"/>
            </a:endParaRPr>
          </a:p>
          <a:p>
            <a:pPr algn="ctr">
              <a:buNone/>
            </a:pPr>
            <a:r>
              <a:rPr lang="en-US" sz="3200" b="1" i="1" dirty="0" smtClean="0">
                <a:solidFill>
                  <a:schemeClr val="tx1"/>
                </a:solidFill>
                <a:latin typeface="Times New Roman" pitchFamily="18" charset="0"/>
                <a:cs typeface="Times New Roman" pitchFamily="18" charset="0"/>
              </a:rPr>
              <a:t> I</a:t>
            </a:r>
            <a:r>
              <a:rPr lang="ro-RO" sz="3200" b="1" i="1" dirty="0" err="1" smtClean="0">
                <a:solidFill>
                  <a:schemeClr val="tx1"/>
                </a:solidFill>
                <a:latin typeface="Times New Roman" pitchFamily="18" charset="0"/>
                <a:cs typeface="Times New Roman" pitchFamily="18" charset="0"/>
              </a:rPr>
              <a:t>mplementarea</a:t>
            </a:r>
            <a:r>
              <a:rPr lang="ro-RO"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Acordului</a:t>
            </a:r>
            <a:r>
              <a:rPr lang="en-US" sz="3200" b="1" i="1" dirty="0" smtClean="0">
                <a:solidFill>
                  <a:schemeClr val="tx1"/>
                </a:solidFill>
                <a:latin typeface="Times New Roman" pitchFamily="18" charset="0"/>
                <a:cs typeface="Times New Roman" pitchFamily="18" charset="0"/>
              </a:rPr>
              <a:t> de </a:t>
            </a:r>
            <a:r>
              <a:rPr lang="en-US" sz="3200" b="1" i="1" dirty="0" err="1" smtClean="0">
                <a:solidFill>
                  <a:schemeClr val="tx1"/>
                </a:solidFill>
                <a:latin typeface="Times New Roman" pitchFamily="18" charset="0"/>
                <a:cs typeface="Times New Roman" pitchFamily="18" charset="0"/>
              </a:rPr>
              <a:t>Asociere</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dintre</a:t>
            </a:r>
            <a:r>
              <a:rPr lang="en-US" sz="3200" b="1" i="1" dirty="0" smtClean="0">
                <a:solidFill>
                  <a:schemeClr val="tx1"/>
                </a:solidFill>
                <a:latin typeface="Times New Roman" pitchFamily="18" charset="0"/>
                <a:cs typeface="Times New Roman" pitchFamily="18" charset="0"/>
              </a:rPr>
              <a:t>  UE </a:t>
            </a:r>
            <a:r>
              <a:rPr lang="en-US" sz="3200" b="1" i="1" dirty="0" err="1" smtClean="0">
                <a:solidFill>
                  <a:schemeClr val="tx1"/>
                </a:solidFill>
                <a:latin typeface="Times New Roman" pitchFamily="18" charset="0"/>
                <a:cs typeface="Times New Roman" pitchFamily="18" charset="0"/>
              </a:rPr>
              <a:t>și</a:t>
            </a:r>
            <a:r>
              <a:rPr lang="en-US" sz="3200" b="1" i="1" dirty="0" smtClean="0">
                <a:solidFill>
                  <a:schemeClr val="tx1"/>
                </a:solidFill>
                <a:latin typeface="Times New Roman" pitchFamily="18" charset="0"/>
                <a:cs typeface="Times New Roman" pitchFamily="18" charset="0"/>
              </a:rPr>
              <a:t> RM </a:t>
            </a:r>
            <a:r>
              <a:rPr lang="ro-RO" sz="3200" b="1" i="1" dirty="0" smtClean="0">
                <a:solidFill>
                  <a:schemeClr val="tx1"/>
                </a:solidFill>
                <a:latin typeface="Times New Roman" pitchFamily="18" charset="0"/>
                <a:cs typeface="Times New Roman" pitchFamily="18" charset="0"/>
              </a:rPr>
              <a:t>ș</a:t>
            </a:r>
            <a:r>
              <a:rPr lang="en-US" sz="3200" b="1" i="1" dirty="0" err="1" smtClean="0">
                <a:solidFill>
                  <a:schemeClr val="tx1"/>
                </a:solidFill>
                <a:latin typeface="Times New Roman" pitchFamily="18" charset="0"/>
                <a:cs typeface="Times New Roman" pitchFamily="18" charset="0"/>
              </a:rPr>
              <a:t>i</a:t>
            </a:r>
            <a:r>
              <a:rPr lang="en-US" sz="3200" b="1" i="1" dirty="0" smtClean="0">
                <a:solidFill>
                  <a:schemeClr val="tx1"/>
                </a:solidFill>
                <a:latin typeface="Times New Roman" pitchFamily="18" charset="0"/>
                <a:cs typeface="Times New Roman" pitchFamily="18" charset="0"/>
              </a:rPr>
              <a:t> </a:t>
            </a:r>
            <a:r>
              <a:rPr lang="ro-RO" sz="3200" b="1" i="1" dirty="0" smtClean="0">
                <a:solidFill>
                  <a:schemeClr val="tx1"/>
                </a:solidFill>
                <a:latin typeface="Times New Roman" pitchFamily="18" charset="0"/>
                <a:cs typeface="Times New Roman" pitchFamily="18" charset="0"/>
              </a:rPr>
              <a:t>armonizarea legislației</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na</a:t>
            </a:r>
            <a:r>
              <a:rPr lang="ro-RO" sz="3200" b="1" i="1" dirty="0" err="1" smtClean="0">
                <a:solidFill>
                  <a:schemeClr val="tx1"/>
                </a:solidFill>
                <a:latin typeface="Times New Roman" pitchFamily="18" charset="0"/>
                <a:cs typeface="Times New Roman" pitchFamily="18" charset="0"/>
              </a:rPr>
              <a:t>ționale</a:t>
            </a:r>
            <a:r>
              <a:rPr lang="ro-RO" sz="3200" b="1" i="1" dirty="0" smtClean="0">
                <a:solidFill>
                  <a:schemeClr val="tx1"/>
                </a:solidFill>
                <a:latin typeface="Times New Roman" pitchFamily="18" charset="0"/>
                <a:cs typeface="Times New Roman" pitchFamily="18" charset="0"/>
              </a:rPr>
              <a:t> cu Directivele UE </a:t>
            </a:r>
            <a:r>
              <a:rPr lang="en-US" sz="3200" b="1" i="1" dirty="0" smtClean="0">
                <a:solidFill>
                  <a:schemeClr val="tx1"/>
                </a:solidFill>
                <a:latin typeface="Times New Roman" pitchFamily="18" charset="0"/>
                <a:cs typeface="Times New Roman" pitchFamily="18" charset="0"/>
              </a:rPr>
              <a:t>la </a:t>
            </a:r>
            <a:r>
              <a:rPr lang="en-US" sz="3200" b="1" i="1" dirty="0" err="1" smtClean="0">
                <a:solidFill>
                  <a:schemeClr val="tx1"/>
                </a:solidFill>
                <a:latin typeface="Times New Roman" pitchFamily="18" charset="0"/>
                <a:cs typeface="Times New Roman" pitchFamily="18" charset="0"/>
              </a:rPr>
              <a:t>compartimentul</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sănătate</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şi</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siguranță</a:t>
            </a:r>
            <a:r>
              <a:rPr lang="en-US" sz="3200" b="1" i="1" dirty="0" smtClean="0">
                <a:solidFill>
                  <a:schemeClr val="tx1"/>
                </a:solidFill>
                <a:latin typeface="Times New Roman" pitchFamily="18" charset="0"/>
                <a:cs typeface="Times New Roman" pitchFamily="18" charset="0"/>
              </a:rPr>
              <a:t> la </a:t>
            </a:r>
            <a:r>
              <a:rPr lang="en-US" sz="3200" b="1" i="1" dirty="0" err="1" smtClean="0">
                <a:solidFill>
                  <a:schemeClr val="tx1"/>
                </a:solidFill>
                <a:latin typeface="Times New Roman" pitchFamily="18" charset="0"/>
                <a:cs typeface="Times New Roman" pitchFamily="18" charset="0"/>
              </a:rPr>
              <a:t>locul</a:t>
            </a:r>
            <a:r>
              <a:rPr lang="en-US" sz="3200" b="1" i="1" dirty="0" smtClean="0">
                <a:solidFill>
                  <a:schemeClr val="tx1"/>
                </a:solidFill>
                <a:latin typeface="Times New Roman" pitchFamily="18" charset="0"/>
                <a:cs typeface="Times New Roman" pitchFamily="18" charset="0"/>
              </a:rPr>
              <a:t> de </a:t>
            </a:r>
            <a:r>
              <a:rPr lang="en-US" sz="3200" b="1" i="1" dirty="0" err="1" smtClean="0">
                <a:solidFill>
                  <a:schemeClr val="tx1"/>
                </a:solidFill>
                <a:latin typeface="Times New Roman" pitchFamily="18" charset="0"/>
                <a:cs typeface="Times New Roman" pitchFamily="18" charset="0"/>
              </a:rPr>
              <a:t>muncă</a:t>
            </a:r>
            <a:r>
              <a:rPr lang="en-US" sz="3200" b="1" i="1" dirty="0" smtClean="0">
                <a:solidFill>
                  <a:schemeClr val="tx1"/>
                </a:solidFill>
                <a:latin typeface="Times New Roman" pitchFamily="18" charset="0"/>
                <a:cs typeface="Times New Roman" pitchFamily="18" charset="0"/>
              </a:rPr>
              <a:t> </a:t>
            </a:r>
          </a:p>
          <a:p>
            <a:pPr algn="ctr">
              <a:buNone/>
            </a:pPr>
            <a:r>
              <a:rPr lang="en-US" sz="3200" b="1" i="1" dirty="0" smtClean="0">
                <a:solidFill>
                  <a:schemeClr val="tx1"/>
                </a:solidFill>
                <a:latin typeface="Times New Roman" pitchFamily="18" charset="0"/>
                <a:cs typeface="Times New Roman" pitchFamily="18" charset="0"/>
              </a:rPr>
              <a:t> </a:t>
            </a:r>
            <a:r>
              <a:rPr lang="en-US" sz="3200" i="1" dirty="0" smtClean="0">
                <a:solidFill>
                  <a:schemeClr val="tx1"/>
                </a:solidFill>
                <a:latin typeface="Times New Roman" pitchFamily="18" charset="0"/>
                <a:cs typeface="Times New Roman" pitchFamily="18" charset="0"/>
              </a:rPr>
              <a:t>(</a:t>
            </a:r>
            <a:r>
              <a:rPr lang="en-US" sz="3200" i="1" dirty="0" err="1" smtClean="0">
                <a:solidFill>
                  <a:schemeClr val="tx1"/>
                </a:solidFill>
                <a:latin typeface="Times New Roman" pitchFamily="18" charset="0"/>
                <a:cs typeface="Times New Roman" pitchFamily="18" charset="0"/>
              </a:rPr>
              <a:t>Anexa</a:t>
            </a:r>
            <a:r>
              <a:rPr lang="en-US" sz="3200" i="1" dirty="0" smtClean="0">
                <a:solidFill>
                  <a:schemeClr val="tx1"/>
                </a:solidFill>
                <a:latin typeface="Times New Roman" pitchFamily="18" charset="0"/>
                <a:cs typeface="Times New Roman" pitchFamily="18" charset="0"/>
              </a:rPr>
              <a:t> III,  </a:t>
            </a:r>
            <a:r>
              <a:rPr lang="en-US" sz="3200" i="1" dirty="0" err="1" smtClean="0">
                <a:solidFill>
                  <a:schemeClr val="tx1"/>
                </a:solidFill>
                <a:latin typeface="Times New Roman" pitchFamily="18" charset="0"/>
                <a:cs typeface="Times New Roman" pitchFamily="18" charset="0"/>
              </a:rPr>
              <a:t>Acordul</a:t>
            </a:r>
            <a:r>
              <a:rPr lang="en-US" sz="3200" i="1" dirty="0" smtClean="0">
                <a:solidFill>
                  <a:schemeClr val="tx1"/>
                </a:solidFill>
                <a:latin typeface="Times New Roman" pitchFamily="18" charset="0"/>
                <a:cs typeface="Times New Roman" pitchFamily="18" charset="0"/>
              </a:rPr>
              <a:t> de </a:t>
            </a:r>
            <a:r>
              <a:rPr lang="en-US" sz="3200" i="1" dirty="0" err="1" smtClean="0">
                <a:solidFill>
                  <a:schemeClr val="tx1"/>
                </a:solidFill>
                <a:latin typeface="Times New Roman" pitchFamily="18" charset="0"/>
                <a:cs typeface="Times New Roman" pitchFamily="18" charset="0"/>
              </a:rPr>
              <a:t>Asociere</a:t>
            </a:r>
            <a:r>
              <a:rPr lang="en-US" sz="3200" i="1" dirty="0" smtClean="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dintre</a:t>
            </a:r>
            <a:r>
              <a:rPr lang="en-US" sz="3200" i="1" dirty="0" smtClean="0">
                <a:solidFill>
                  <a:schemeClr val="tx1"/>
                </a:solidFill>
                <a:latin typeface="Times New Roman" pitchFamily="18" charset="0"/>
                <a:cs typeface="Times New Roman" pitchFamily="18" charset="0"/>
              </a:rPr>
              <a:t>  UE </a:t>
            </a:r>
            <a:r>
              <a:rPr lang="en-US" sz="3200" i="1" dirty="0" err="1" smtClean="0">
                <a:solidFill>
                  <a:schemeClr val="tx1"/>
                </a:solidFill>
                <a:latin typeface="Times New Roman" pitchFamily="18" charset="0"/>
                <a:cs typeface="Times New Roman" pitchFamily="18" charset="0"/>
              </a:rPr>
              <a:t>și</a:t>
            </a:r>
            <a:r>
              <a:rPr lang="en-US" sz="3200" i="1" dirty="0" smtClean="0">
                <a:solidFill>
                  <a:schemeClr val="tx1"/>
                </a:solidFill>
                <a:latin typeface="Times New Roman" pitchFamily="18" charset="0"/>
                <a:cs typeface="Times New Roman" pitchFamily="18" charset="0"/>
              </a:rPr>
              <a:t> RM, </a:t>
            </a:r>
            <a:r>
              <a:rPr lang="x-none" sz="3200" i="1" dirty="0" smtClean="0">
                <a:solidFill>
                  <a:schemeClr val="tx1"/>
                </a:solidFill>
                <a:latin typeface="Times New Roman" pitchFamily="18" charset="0"/>
                <a:cs typeface="Times New Roman" pitchFamily="18" charset="0"/>
              </a:rPr>
              <a:t>Capitolul 4 (Ocuparea forţei de muncă, politica socială și egalitatea şanselor) din titlul IV</a:t>
            </a:r>
            <a:r>
              <a:rPr lang="en-US" sz="3200" i="1" dirty="0" smtClean="0">
                <a:solidFill>
                  <a:schemeClr val="tx1"/>
                </a:solidFill>
                <a:latin typeface="Times New Roman" pitchFamily="18" charset="0"/>
                <a:cs typeface="Times New Roman" pitchFamily="18" charset="0"/>
              </a:rPr>
              <a:t>)</a:t>
            </a:r>
          </a:p>
          <a:p>
            <a:pPr algn="ctr">
              <a:buNone/>
            </a:pP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Sănătatea</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şi</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securitatea</a:t>
            </a:r>
            <a:r>
              <a:rPr lang="en-US" sz="3200" b="1" i="1" dirty="0" smtClean="0">
                <a:solidFill>
                  <a:schemeClr val="tx1"/>
                </a:solidFill>
                <a:latin typeface="Times New Roman" pitchFamily="18" charset="0"/>
                <a:cs typeface="Times New Roman" pitchFamily="18" charset="0"/>
              </a:rPr>
              <a:t> la </a:t>
            </a:r>
            <a:r>
              <a:rPr lang="en-US" sz="3200" b="1" i="1" dirty="0" err="1" smtClean="0">
                <a:solidFill>
                  <a:schemeClr val="tx1"/>
                </a:solidFill>
                <a:latin typeface="Times New Roman" pitchFamily="18" charset="0"/>
                <a:cs typeface="Times New Roman" pitchFamily="18" charset="0"/>
              </a:rPr>
              <a:t>locul</a:t>
            </a:r>
            <a:r>
              <a:rPr lang="en-US" sz="3200" b="1" i="1" dirty="0" smtClean="0">
                <a:solidFill>
                  <a:schemeClr val="tx1"/>
                </a:solidFill>
                <a:latin typeface="Times New Roman" pitchFamily="18" charset="0"/>
                <a:cs typeface="Times New Roman" pitchFamily="18" charset="0"/>
              </a:rPr>
              <a:t> de </a:t>
            </a:r>
            <a:r>
              <a:rPr lang="en-US" sz="3200" b="1" i="1" dirty="0" err="1" smtClean="0">
                <a:solidFill>
                  <a:schemeClr val="tx1"/>
                </a:solidFill>
                <a:latin typeface="Times New Roman" pitchFamily="18" charset="0"/>
                <a:cs typeface="Times New Roman" pitchFamily="18" charset="0"/>
              </a:rPr>
              <a:t>muncă</a:t>
            </a:r>
            <a:endParaRPr lang="en-US" sz="3200" i="1"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
            </a:pPr>
            <a:endParaRPr lang="en-US" sz="2600"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338328"/>
            <a:ext cx="8229600" cy="728472"/>
          </a:xfrm>
        </p:spPr>
        <p:txBody>
          <a:bodyPr>
            <a:normAutofit fontScale="90000"/>
          </a:bodyPr>
          <a:lstStyle/>
          <a:p>
            <a:r>
              <a:rPr lang="ro-RO" sz="3600" dirty="0" smtClean="0">
                <a:latin typeface="Times New Roman" pitchFamily="18" charset="0"/>
                <a:cs typeface="Times New Roman" pitchFamily="18" charset="0"/>
              </a:rPr>
              <a:t/>
            </a:r>
            <a:br>
              <a:rPr lang="ro-RO" sz="3600" dirty="0" smtClean="0">
                <a:latin typeface="Times New Roman" pitchFamily="18" charset="0"/>
                <a:cs typeface="Times New Roman" pitchFamily="18" charset="0"/>
              </a:rPr>
            </a:br>
            <a:r>
              <a:rPr lang="ro-RO" sz="3600" dirty="0" smtClean="0">
                <a:latin typeface="Times New Roman" pitchFamily="18" charset="0"/>
                <a:cs typeface="Times New Roman" pitchFamily="18" charset="0"/>
              </a:rPr>
              <a:t/>
            </a:r>
            <a:br>
              <a:rPr lang="ro-RO" sz="3600" dirty="0" smtClean="0">
                <a:latin typeface="Times New Roman" pitchFamily="18" charset="0"/>
                <a:cs typeface="Times New Roman" pitchFamily="18" charset="0"/>
              </a:rPr>
            </a:br>
            <a:r>
              <a:rPr lang="ro-RO" sz="3600" dirty="0" smtClean="0">
                <a:latin typeface="Times New Roman" pitchFamily="18" charset="0"/>
                <a:cs typeface="Times New Roman" pitchFamily="18" charset="0"/>
              </a:rPr>
              <a:t/>
            </a:r>
            <a:br>
              <a:rPr lang="ro-RO" sz="3600" dirty="0" smtClean="0">
                <a:latin typeface="Times New Roman" pitchFamily="18" charset="0"/>
                <a:cs typeface="Times New Roman" pitchFamily="18" charset="0"/>
              </a:rPr>
            </a:br>
            <a:endParaRPr lang="en-US" i="1" dirty="0"/>
          </a:p>
        </p:txBody>
      </p:sp>
      <p:sp>
        <p:nvSpPr>
          <p:cNvPr id="4" name="Прямоугольник 3"/>
          <p:cNvSpPr/>
          <p:nvPr/>
        </p:nvSpPr>
        <p:spPr>
          <a:xfrm>
            <a:off x="714348" y="1859340"/>
            <a:ext cx="8001056" cy="307777"/>
          </a:xfrm>
          <a:prstGeom prst="rect">
            <a:avLst/>
          </a:prstGeom>
        </p:spPr>
        <p:txBody>
          <a:bodyPr wrap="square">
            <a:spAutoFit/>
          </a:bodyPr>
          <a:lstStyle/>
          <a:p>
            <a:r>
              <a:rPr lang="ro-RO" sz="1400" dirty="0" smtClean="0">
                <a:latin typeface="Times New Roman" pitchFamily="18" charset="0"/>
                <a:cs typeface="Times New Roman" pitchFamily="18" charset="0"/>
              </a:rPr>
              <a:t> </a:t>
            </a:r>
            <a:endParaRPr lang="en-US" dirty="0"/>
          </a:p>
        </p:txBody>
      </p:sp>
    </p:spTree>
    <p:extLst>
      <p:ext uri="{BB962C8B-B14F-4D97-AF65-F5344CB8AC3E}">
        <p14:creationId xmlns:p14="http://schemas.microsoft.com/office/powerpoint/2010/main" val="5815290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ChangeArrowheads="1"/>
          </p:cNvSpPr>
          <p:nvPr/>
        </p:nvSpPr>
        <p:spPr bwMode="auto">
          <a:xfrm>
            <a:off x="611188" y="115888"/>
            <a:ext cx="8064500"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chemeClr val="tx1"/>
              </a:buClr>
            </a:pPr>
            <a:r>
              <a:rPr lang="en-US" altLang="ru-RU" sz="3200" b="1" dirty="0" smtClean="0">
                <a:solidFill>
                  <a:schemeClr val="bg1"/>
                </a:solidFill>
                <a:latin typeface="Times New Roman" panose="02020603050405020304" pitchFamily="18" charset="0"/>
                <a:cs typeface="Times New Roman" panose="02020603050405020304" pitchFamily="18" charset="0"/>
              </a:rPr>
              <a:t>E</a:t>
            </a:r>
            <a:r>
              <a:rPr lang="ro-RO" altLang="ru-RU" sz="3200" b="1" dirty="0" err="1" smtClean="0">
                <a:solidFill>
                  <a:schemeClr val="bg1"/>
                </a:solidFill>
                <a:latin typeface="Times New Roman" panose="02020603050405020304" pitchFamily="18" charset="0"/>
                <a:cs typeface="Times New Roman" panose="02020603050405020304" pitchFamily="18" charset="0"/>
              </a:rPr>
              <a:t>valuarea</a:t>
            </a:r>
            <a:r>
              <a:rPr lang="ro-RO" altLang="ru-RU" sz="3200" b="1" dirty="0" smtClean="0">
                <a:solidFill>
                  <a:schemeClr val="bg1"/>
                </a:solidFill>
                <a:latin typeface="Times New Roman" panose="02020603050405020304" pitchFamily="18" charset="0"/>
                <a:cs typeface="Times New Roman" panose="02020603050405020304" pitchFamily="18" charset="0"/>
              </a:rPr>
              <a:t> riscului</a:t>
            </a:r>
            <a:endParaRPr lang="ro-RO" altLang="ru-RU" sz="3200" b="1" dirty="0">
              <a:solidFill>
                <a:schemeClr val="bg1"/>
              </a:solidFill>
              <a:latin typeface="Times New Roman" panose="02020603050405020304" pitchFamily="18" charset="0"/>
              <a:cs typeface="Times New Roman" panose="02020603050405020304" pitchFamily="18" charset="0"/>
            </a:endParaRPr>
          </a:p>
        </p:txBody>
      </p:sp>
      <p:pic>
        <p:nvPicPr>
          <p:cNvPr id="36867" name="Picture 7" descr="4hthxn2x%5b1%5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888" y="981075"/>
            <a:ext cx="6629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Rectangle 8"/>
          <p:cNvSpPr>
            <a:spLocks noChangeArrowheads="1"/>
          </p:cNvSpPr>
          <p:nvPr/>
        </p:nvSpPr>
        <p:spPr bwMode="auto">
          <a:xfrm>
            <a:off x="73025" y="5903913"/>
            <a:ext cx="9036050" cy="477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chemeClr val="tx1"/>
              </a:buClr>
            </a:pPr>
            <a:r>
              <a:rPr lang="en-US" altLang="ru-RU" sz="2800" dirty="0" err="1">
                <a:latin typeface="Times New Roman" panose="02020603050405020304" pitchFamily="18" charset="0"/>
                <a:cs typeface="Times New Roman" panose="02020603050405020304" pitchFamily="18" charset="0"/>
              </a:rPr>
              <a:t>Dacǎ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consideraţi</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cǎ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focul</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vǎ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depǎşeşte</a:t>
            </a:r>
            <a:r>
              <a:rPr lang="en-US" altLang="ru-RU" sz="2800" dirty="0">
                <a:latin typeface="Times New Roman" panose="02020603050405020304" pitchFamily="18" charset="0"/>
                <a:cs typeface="Times New Roman" panose="02020603050405020304" pitchFamily="18" charset="0"/>
              </a:rPr>
              <a:t>, nu </a:t>
            </a:r>
            <a:r>
              <a:rPr lang="en-US" altLang="ru-RU" sz="2800" dirty="0" err="1">
                <a:latin typeface="Times New Roman" panose="02020603050405020304" pitchFamily="18" charset="0"/>
                <a:cs typeface="Times New Roman" panose="02020603050405020304" pitchFamily="18" charset="0"/>
              </a:rPr>
              <a:t>încercaţi</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sǎ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îl</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stingeţi</a:t>
            </a:r>
            <a:r>
              <a:rPr lang="en-US" altLang="ru-RU" sz="2800" dirty="0">
                <a:latin typeface="Times New Roman" panose="02020603050405020304" pitchFamily="18" charset="0"/>
                <a:cs typeface="Times New Roman" panose="02020603050405020304" pitchFamily="18" charset="0"/>
              </a:rPr>
              <a:t>.</a:t>
            </a:r>
            <a:br>
              <a:rPr lang="en-US" altLang="ru-RU" sz="2800" dirty="0">
                <a:latin typeface="Times New Roman" panose="02020603050405020304" pitchFamily="18" charset="0"/>
                <a:cs typeface="Times New Roman" panose="02020603050405020304" pitchFamily="18" charset="0"/>
              </a:rPr>
            </a:br>
            <a:r>
              <a:rPr lang="en-US" altLang="ru-RU" sz="2800" dirty="0">
                <a:latin typeface="Times New Roman" panose="02020603050405020304" pitchFamily="18" charset="0"/>
                <a:cs typeface="Times New Roman" panose="02020603050405020304" pitchFamily="18" charset="0"/>
              </a:rPr>
              <a:t/>
            </a:r>
            <a:br>
              <a:rPr lang="en-US" altLang="ru-RU" sz="2800" dirty="0">
                <a:latin typeface="Times New Roman" panose="02020603050405020304" pitchFamily="18" charset="0"/>
                <a:cs typeface="Times New Roman" panose="02020603050405020304" pitchFamily="18" charset="0"/>
              </a:rPr>
            </a:br>
            <a:r>
              <a:rPr lang="en-US" altLang="ru-RU" sz="2800" dirty="0">
                <a:latin typeface="Times New Roman" panose="02020603050405020304" pitchFamily="18" charset="0"/>
                <a:cs typeface="Times New Roman" panose="02020603050405020304" pitchFamily="18" charset="0"/>
              </a:rPr>
              <a:t>S-</a:t>
            </a:r>
            <a:r>
              <a:rPr lang="en-US" altLang="ru-RU" sz="2800" dirty="0" err="1">
                <a:latin typeface="Times New Roman" panose="02020603050405020304" pitchFamily="18" charset="0"/>
                <a:cs typeface="Times New Roman" panose="02020603050405020304" pitchFamily="18" charset="0"/>
              </a:rPr>
              <a:t>ar</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putea</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sǎ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vǎ</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coste</a:t>
            </a:r>
            <a:r>
              <a:rPr lang="en-US" altLang="ru-RU" sz="2800" dirty="0">
                <a:latin typeface="Times New Roman" panose="02020603050405020304" pitchFamily="18" charset="0"/>
                <a:cs typeface="Times New Roman" panose="02020603050405020304" pitchFamily="18" charset="0"/>
              </a:rPr>
              <a:t> </a:t>
            </a:r>
            <a:r>
              <a:rPr lang="en-US" altLang="ru-RU" sz="2800" dirty="0" err="1">
                <a:latin typeface="Times New Roman" panose="02020603050405020304" pitchFamily="18" charset="0"/>
                <a:cs typeface="Times New Roman" panose="02020603050405020304" pitchFamily="18" charset="0"/>
              </a:rPr>
              <a:t>viaţa</a:t>
            </a:r>
            <a:r>
              <a:rPr lang="en-US" altLang="ru-RU" sz="2800" dirty="0">
                <a:latin typeface="Times New Roman" panose="02020603050405020304" pitchFamily="18" charset="0"/>
                <a:cs typeface="Times New Roman" panose="02020603050405020304" pitchFamily="18" charset="0"/>
              </a:rPr>
              <a:t> …. </a:t>
            </a:r>
            <a:endParaRPr lang="ro-RO" altLang="ru-RU" sz="2800" dirty="0" smtClean="0">
              <a:latin typeface="Times New Roman" panose="02020603050405020304" pitchFamily="18" charset="0"/>
              <a:cs typeface="Times New Roman" panose="02020603050405020304" pitchFamily="18" charset="0"/>
            </a:endParaRPr>
          </a:p>
          <a:p>
            <a:pPr algn="ctr" eaLnBrk="1" hangingPunct="1">
              <a:buClr>
                <a:schemeClr val="tx1"/>
              </a:buClr>
            </a:pPr>
            <a:endParaRPr lang="ro-RO" sz="2400" b="1" i="1" dirty="0" smtClean="0">
              <a:latin typeface="Times New Roman" panose="02020603050405020304" pitchFamily="18" charset="0"/>
              <a:cs typeface="Times New Roman" panose="02020603050405020304" pitchFamily="18" charset="0"/>
            </a:endParaRPr>
          </a:p>
          <a:p>
            <a:pPr algn="ctr" eaLnBrk="1" hangingPunct="1">
              <a:buClr>
                <a:schemeClr val="tx1"/>
              </a:buClr>
            </a:pPr>
            <a:r>
              <a:rPr lang="en-US" sz="2400" b="1" i="1" dirty="0" err="1" smtClean="0">
                <a:latin typeface="Times New Roman" panose="02020603050405020304" pitchFamily="18" charset="0"/>
                <a:cs typeface="Times New Roman" panose="02020603050405020304" pitchFamily="18" charset="0"/>
              </a:rPr>
              <a:t>După</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activarea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numărului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unic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european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pentru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apelurile</a:t>
            </a:r>
            <a:r>
              <a:rPr lang="en-US" sz="2400" b="1" i="1" dirty="0">
                <a:latin typeface="Times New Roman" panose="02020603050405020304" pitchFamily="18" charset="0"/>
                <a:cs typeface="Times New Roman" panose="02020603050405020304" pitchFamily="18" charset="0"/>
              </a:rPr>
              <a:t> de </a:t>
            </a:r>
            <a:r>
              <a:rPr lang="en-US" sz="2400" b="1" i="1" dirty="0" err="1">
                <a:latin typeface="Times New Roman" panose="02020603050405020304" pitchFamily="18" charset="0"/>
                <a:cs typeface="Times New Roman" panose="02020603050405020304" pitchFamily="18" charset="0"/>
              </a:rPr>
              <a:t>urgență</a:t>
            </a:r>
            <a:r>
              <a:rPr lang="en-US" sz="2400" b="1" i="1" dirty="0">
                <a:latin typeface="Times New Roman" panose="02020603050405020304" pitchFamily="18" charset="0"/>
                <a:cs typeface="Times New Roman" panose="02020603050405020304" pitchFamily="18" charset="0"/>
              </a:rPr>
              <a:t> 112, </a:t>
            </a:r>
            <a:endParaRPr lang="ro-RO" sz="2400" b="1" i="1" dirty="0" smtClean="0">
              <a:latin typeface="Times New Roman" panose="02020603050405020304" pitchFamily="18" charset="0"/>
              <a:cs typeface="Times New Roman" panose="02020603050405020304" pitchFamily="18" charset="0"/>
            </a:endParaRPr>
          </a:p>
          <a:p>
            <a:pPr algn="ctr" eaLnBrk="1" hangingPunct="1">
              <a:buClr>
                <a:schemeClr val="tx1"/>
              </a:buClr>
            </a:pPr>
            <a:r>
              <a:rPr lang="en-US" sz="2400" b="1" i="1" dirty="0" err="1" smtClean="0">
                <a:latin typeface="Times New Roman" panose="02020603050405020304" pitchFamily="18" charset="0"/>
                <a:cs typeface="Times New Roman" panose="02020603050405020304" pitchFamily="18" charset="0"/>
              </a:rPr>
              <a:t>numerele</a:t>
            </a:r>
            <a:r>
              <a:rPr lang="en-US" sz="2400" b="1" i="1" dirty="0" smtClean="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901, 902 </a:t>
            </a:r>
            <a:r>
              <a:rPr lang="en-US" sz="2400" b="1" i="1" dirty="0" err="1">
                <a:latin typeface="Times New Roman" panose="02020603050405020304" pitchFamily="18" charset="0"/>
                <a:cs typeface="Times New Roman" panose="02020603050405020304" pitchFamily="18" charset="0"/>
              </a:rPr>
              <a:t>și</a:t>
            </a:r>
            <a:r>
              <a:rPr lang="en-US" sz="2400" b="1" i="1" dirty="0">
                <a:latin typeface="Times New Roman" panose="02020603050405020304" pitchFamily="18" charset="0"/>
                <a:cs typeface="Times New Roman" panose="02020603050405020304" pitchFamily="18" charset="0"/>
              </a:rPr>
              <a:t> </a:t>
            </a:r>
            <a:r>
              <a:rPr lang="en-US" sz="2400" b="1" i="1" dirty="0" smtClean="0">
                <a:latin typeface="Times New Roman" panose="02020603050405020304" pitchFamily="18" charset="0"/>
                <a:cs typeface="Times New Roman" panose="02020603050405020304" pitchFamily="18" charset="0"/>
              </a:rPr>
              <a:t>903 </a:t>
            </a:r>
            <a:r>
              <a:rPr lang="ro-RO" sz="2400" b="1" i="1" dirty="0" err="1" smtClean="0">
                <a:latin typeface="Times New Roman" panose="02020603050405020304" pitchFamily="18" charset="0"/>
                <a:cs typeface="Times New Roman" panose="02020603050405020304" pitchFamily="18" charset="0"/>
              </a:rPr>
              <a:t>începînd</a:t>
            </a:r>
            <a:r>
              <a:rPr lang="ro-RO" sz="2400" b="1" i="1" dirty="0" smtClean="0">
                <a:latin typeface="Times New Roman" panose="02020603050405020304" pitchFamily="18" charset="0"/>
                <a:cs typeface="Times New Roman" panose="02020603050405020304" pitchFamily="18" charset="0"/>
              </a:rPr>
              <a:t> cu </a:t>
            </a:r>
            <a:r>
              <a:rPr lang="en-US" sz="2400" b="1" i="1" dirty="0" smtClean="0">
                <a:latin typeface="Times New Roman" panose="02020603050405020304" pitchFamily="18" charset="0"/>
                <a:cs typeface="Times New Roman" panose="02020603050405020304" pitchFamily="18" charset="0"/>
              </a:rPr>
              <a:t> </a:t>
            </a:r>
            <a:r>
              <a:rPr lang="ro-RO" sz="2400" b="1" i="1" dirty="0" smtClean="0">
                <a:latin typeface="Times New Roman" panose="02020603050405020304" pitchFamily="18" charset="0"/>
                <a:cs typeface="Times New Roman" panose="02020603050405020304" pitchFamily="18" charset="0"/>
              </a:rPr>
              <a:t>luna iulie a. 2018 </a:t>
            </a:r>
            <a:r>
              <a:rPr lang="ro-RO" sz="2400" b="1" i="1" dirty="0" err="1" smtClean="0">
                <a:latin typeface="Times New Roman" panose="02020603050405020304" pitchFamily="18" charset="0"/>
                <a:cs typeface="Times New Roman" panose="02020603050405020304" pitchFamily="18" charset="0"/>
              </a:rPr>
              <a:t>sînt</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redirecționate</a:t>
            </a:r>
            <a:r>
              <a:rPr lang="en-US" sz="2400" b="1" i="1" dirty="0">
                <a:latin typeface="Times New Roman" panose="02020603050405020304" pitchFamily="18" charset="0"/>
                <a:cs typeface="Times New Roman" panose="02020603050405020304" pitchFamily="18" charset="0"/>
              </a:rPr>
              <a:t> la </a:t>
            </a:r>
            <a:r>
              <a:rPr lang="en-US" sz="2400" b="1" i="1" dirty="0" smtClean="0">
                <a:latin typeface="Times New Roman" panose="02020603050405020304" pitchFamily="18" charset="0"/>
                <a:cs typeface="Times New Roman" panose="02020603050405020304" pitchFamily="18" charset="0"/>
              </a:rPr>
              <a:t>112</a:t>
            </a:r>
            <a:endParaRPr lang="ro-RO" alt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44971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836738"/>
            <a:ext cx="2663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7" name="Picture 5"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1858963"/>
            <a:ext cx="2952750" cy="177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8" name="Picture 6" descr="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02363" y="1844675"/>
            <a:ext cx="27622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9" name="Picture 7" descr="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8175" y="4275138"/>
            <a:ext cx="5232400" cy="148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0" name="Rectangle 8"/>
          <p:cNvSpPr>
            <a:spLocks noChangeArrowheads="1"/>
          </p:cNvSpPr>
          <p:nvPr/>
        </p:nvSpPr>
        <p:spPr bwMode="auto">
          <a:xfrm>
            <a:off x="1835150" y="473075"/>
            <a:ext cx="5761038"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chemeClr val="tx1"/>
              </a:buClr>
            </a:pPr>
            <a:r>
              <a:rPr lang="en-US" altLang="ru-RU" sz="3200" b="1">
                <a:solidFill>
                  <a:schemeClr val="bg1"/>
                </a:solidFill>
                <a:latin typeface="Times New Roman" panose="02020603050405020304" pitchFamily="18" charset="0"/>
                <a:cs typeface="Times New Roman" panose="02020603050405020304" pitchFamily="18" charset="0"/>
              </a:rPr>
              <a:t>Mod de acţionare:</a:t>
            </a:r>
            <a:endParaRPr lang="ro-RO" altLang="ru-RU" sz="3200" b="1">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72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905000"/>
            <a:ext cx="8686800" cy="4221163"/>
          </a:xfrm>
        </p:spPr>
        <p:txBody>
          <a:bodyPr>
            <a:normAutofit fontScale="92500" lnSpcReduction="10000"/>
          </a:bodyPr>
          <a:lstStyle/>
          <a:p>
            <a:pPr algn="just">
              <a:buNone/>
            </a:pPr>
            <a:r>
              <a:rPr lang="en-US" dirty="0" smtClean="0">
                <a:solidFill>
                  <a:schemeClr val="tx1"/>
                </a:solidFill>
                <a:latin typeface="Times New Roman" pitchFamily="18" charset="0"/>
                <a:cs typeface="Times New Roman" pitchFamily="18" charset="0"/>
              </a:rPr>
              <a:t>    </a:t>
            </a:r>
          </a:p>
          <a:p>
            <a:pPr algn="just">
              <a:buNone/>
            </a:pPr>
            <a:r>
              <a:rPr lang="en-US" dirty="0" smtClean="0">
                <a:solidFill>
                  <a:schemeClr val="tx1"/>
                </a:solidFill>
                <a:latin typeface="Times New Roman" pitchFamily="18" charset="0"/>
                <a:cs typeface="Times New Roman" pitchFamily="18" charset="0"/>
              </a:rPr>
              <a:t>    </a:t>
            </a:r>
            <a:r>
              <a:rPr lang="vi-VN" sz="2600" dirty="0" smtClean="0">
                <a:solidFill>
                  <a:schemeClr val="tx1"/>
                </a:solidFill>
                <a:latin typeface="Times New Roman" pitchFamily="18" charset="0"/>
                <a:cs typeface="Times New Roman" pitchFamily="18" charset="0"/>
              </a:rPr>
              <a:t>Regulamentul sanitar privind supravegherea sănătăţii persoanelor expuse acţiunii factorilor profesionali de risc stabileşte cerinţele pentru supravegherea sănătăţii persoanelor în raport cu factorii de risc (chimici, fizico-chimici, biologici şi alţi factori provocaţi de procesul de muncă) de la locul de muncă.</a:t>
            </a:r>
            <a:endParaRPr lang="ro-RO" sz="2600" dirty="0" smtClean="0">
              <a:solidFill>
                <a:schemeClr val="tx1"/>
              </a:solidFill>
              <a:latin typeface="Times New Roman" pitchFamily="18" charset="0"/>
              <a:cs typeface="Times New Roman" pitchFamily="18" charset="0"/>
            </a:endParaRPr>
          </a:p>
          <a:p>
            <a:pPr algn="just">
              <a:buNone/>
            </a:pPr>
            <a:endParaRPr lang="ro-RO"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q"/>
            </a:pPr>
            <a:r>
              <a:rPr lang="ro-RO" sz="2600" b="1" i="1" dirty="0" smtClean="0">
                <a:solidFill>
                  <a:schemeClr val="tx1"/>
                </a:solidFill>
                <a:latin typeface="Times New Roman" panose="02020603050405020304" pitchFamily="18" charset="0"/>
                <a:cs typeface="Times New Roman" panose="02020603050405020304" pitchFamily="18" charset="0"/>
              </a:rPr>
              <a:t>Se consideră m</a:t>
            </a:r>
            <a:r>
              <a:rPr lang="en-US" sz="2600" b="1" i="1" dirty="0" err="1" smtClean="0">
                <a:solidFill>
                  <a:schemeClr val="tx1"/>
                </a:solidFill>
                <a:latin typeface="Times New Roman" panose="02020603050405020304" pitchFamily="18" charset="0"/>
                <a:cs typeface="Times New Roman" panose="02020603050405020304" pitchFamily="18" charset="0"/>
              </a:rPr>
              <a:t>uncă</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a:solidFill>
                  <a:schemeClr val="tx1"/>
                </a:solidFill>
                <a:latin typeface="Times New Roman" panose="02020603050405020304" pitchFamily="18" charset="0"/>
                <a:cs typeface="Times New Roman" panose="02020603050405020304" pitchFamily="18" charset="0"/>
              </a:rPr>
              <a:t>la </a:t>
            </a:r>
            <a:r>
              <a:rPr lang="en-US" sz="2600" b="1" i="1" dirty="0" err="1">
                <a:solidFill>
                  <a:schemeClr val="tx1"/>
                </a:solidFill>
                <a:latin typeface="Times New Roman" panose="02020603050405020304" pitchFamily="18" charset="0"/>
                <a:cs typeface="Times New Roman" panose="02020603050405020304" pitchFamily="18" charset="0"/>
              </a:rPr>
              <a:t>înălţime</a:t>
            </a:r>
            <a:r>
              <a:rPr lang="en-US" sz="2600" b="1" i="1" dirty="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activitate</a:t>
            </a:r>
            <a:r>
              <a:rPr lang="ro-RO" sz="2600" b="1" i="1" dirty="0" smtClean="0">
                <a:solidFill>
                  <a:schemeClr val="tx1"/>
                </a:solidFill>
                <a:latin typeface="Times New Roman" panose="02020603050405020304" pitchFamily="18" charset="0"/>
                <a:cs typeface="Times New Roman" panose="02020603050405020304" pitchFamily="18" charset="0"/>
              </a:rPr>
              <a:t>a</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a:solidFill>
                  <a:schemeClr val="tx1"/>
                </a:solidFill>
                <a:latin typeface="Times New Roman" panose="02020603050405020304" pitchFamily="18" charset="0"/>
                <a:cs typeface="Times New Roman" panose="02020603050405020304" pitchFamily="18" charset="0"/>
              </a:rPr>
              <a:t>desfăşurată</a:t>
            </a:r>
            <a:r>
              <a:rPr lang="en-US" sz="2600" b="1" i="1" dirty="0">
                <a:solidFill>
                  <a:schemeClr val="tx1"/>
                </a:solidFill>
                <a:latin typeface="Times New Roman" panose="02020603050405020304" pitchFamily="18" charset="0"/>
                <a:cs typeface="Times New Roman" panose="02020603050405020304" pitchFamily="18" charset="0"/>
              </a:rPr>
              <a:t> la minimum 1,3 m</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măsuraţi</a:t>
            </a:r>
            <a:r>
              <a:rPr lang="en-US" sz="2600" dirty="0">
                <a:solidFill>
                  <a:schemeClr val="tx1"/>
                </a:solidFill>
                <a:latin typeface="Times New Roman" panose="02020603050405020304" pitchFamily="18" charset="0"/>
                <a:cs typeface="Times New Roman" panose="02020603050405020304" pitchFamily="18" charset="0"/>
              </a:rPr>
              <a:t> de la </a:t>
            </a:r>
            <a:r>
              <a:rPr lang="en-US" sz="2600" dirty="0" err="1">
                <a:solidFill>
                  <a:schemeClr val="tx1"/>
                </a:solidFill>
                <a:latin typeface="Times New Roman" panose="02020603050405020304" pitchFamily="18" charset="0"/>
                <a:cs typeface="Times New Roman" panose="02020603050405020304" pitchFamily="18" charset="0"/>
              </a:rPr>
              <a:t>tălpile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picioarelor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lucrătorului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pînă</a:t>
            </a:r>
            <a:r>
              <a:rPr lang="en-US" sz="2600" dirty="0">
                <a:solidFill>
                  <a:schemeClr val="tx1"/>
                </a:solidFill>
                <a:latin typeface="Times New Roman" panose="02020603050405020304" pitchFamily="18" charset="0"/>
                <a:cs typeface="Times New Roman" panose="02020603050405020304" pitchFamily="18" charset="0"/>
              </a:rPr>
              <a:t> la sol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o </a:t>
            </a:r>
            <a:r>
              <a:rPr lang="en-US" sz="2600" dirty="0" err="1">
                <a:solidFill>
                  <a:schemeClr val="tx1"/>
                </a:solidFill>
                <a:latin typeface="Times New Roman" panose="02020603050405020304" pitchFamily="18" charset="0"/>
                <a:cs typeface="Times New Roman" panose="02020603050405020304" pitchFamily="18" charset="0"/>
              </a:rPr>
              <a:t>altă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bază</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referinţă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artificială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unde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există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pericolul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căderii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gol</a:t>
            </a:r>
            <a:r>
              <a:rPr lang="en-US" sz="2600" dirty="0">
                <a:solidFill>
                  <a:schemeClr val="tx1"/>
                </a:solidFill>
                <a:latin typeface="Times New Roman" panose="02020603050405020304" pitchFamily="18" charset="0"/>
                <a:cs typeface="Times New Roman" panose="02020603050405020304" pitchFamily="18" charset="0"/>
              </a:rPr>
              <a:t>, </a:t>
            </a:r>
            <a:r>
              <a:rPr lang="en-US" sz="2600" b="1" i="1" dirty="0" err="1">
                <a:solidFill>
                  <a:schemeClr val="tx1"/>
                </a:solidFill>
                <a:latin typeface="Times New Roman" panose="02020603050405020304" pitchFamily="18" charset="0"/>
                <a:cs typeface="Times New Roman" panose="02020603050405020304" pitchFamily="18" charset="0"/>
              </a:rPr>
              <a:t>inclusiv</a:t>
            </a:r>
            <a:r>
              <a:rPr lang="en-US" sz="2600" b="1" i="1" dirty="0">
                <a:solidFill>
                  <a:schemeClr val="tx1"/>
                </a:solidFill>
                <a:latin typeface="Times New Roman" panose="02020603050405020304" pitchFamily="18" charset="0"/>
                <a:cs typeface="Times New Roman" panose="02020603050405020304" pitchFamily="18" charset="0"/>
              </a:rPr>
              <a:t> </a:t>
            </a:r>
            <a:r>
              <a:rPr lang="en-US" sz="2600" b="1" i="1" dirty="0" err="1">
                <a:solidFill>
                  <a:schemeClr val="tx1"/>
                </a:solidFill>
                <a:latin typeface="Times New Roman" panose="02020603050405020304" pitchFamily="18" charset="0"/>
                <a:cs typeface="Times New Roman" panose="02020603050405020304" pitchFamily="18" charset="0"/>
              </a:rPr>
              <a:t>macaragii</a:t>
            </a:r>
            <a:r>
              <a:rPr lang="en-US" sz="2600" dirty="0" smtClean="0">
                <a:solidFill>
                  <a:schemeClr val="tx1"/>
                </a:solidFill>
                <a:latin typeface="Times New Roman" panose="02020603050405020304" pitchFamily="18" charset="0"/>
                <a:cs typeface="Times New Roman" panose="02020603050405020304" pitchFamily="18" charset="0"/>
              </a:rPr>
              <a:t>)</a:t>
            </a:r>
            <a:r>
              <a:rPr lang="ro-RO" sz="26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en-US" sz="2600"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vi-VN" sz="2700" b="1" dirty="0" smtClean="0">
                <a:latin typeface="Times New Roman" pitchFamily="18" charset="0"/>
                <a:cs typeface="Times New Roman" pitchFamily="18" charset="0"/>
              </a:rPr>
              <a:t/>
            </a:r>
            <a:br>
              <a:rPr lang="vi-VN"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Hotarirea</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Guvernului</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nr</a:t>
            </a:r>
            <a:r>
              <a:rPr lang="en-US" sz="2700" b="1" i="1" dirty="0" smtClean="0">
                <a:solidFill>
                  <a:schemeClr val="bg1"/>
                </a:solidFill>
                <a:latin typeface="Times New Roman" pitchFamily="18" charset="0"/>
                <a:cs typeface="Times New Roman" pitchFamily="18" charset="0"/>
              </a:rPr>
              <a:t>.</a:t>
            </a:r>
            <a:r>
              <a:rPr lang="vi-VN" sz="2700" b="1" i="1" dirty="0" smtClean="0">
                <a:latin typeface="Times New Roman" pitchFamily="18" charset="0"/>
                <a:cs typeface="Times New Roman" pitchFamily="18" charset="0"/>
              </a:rPr>
              <a:t> 1025  din  07.09.2016</a:t>
            </a:r>
            <a:r>
              <a:rPr lang="en-US" sz="2700" b="1" i="1" dirty="0" smtClean="0">
                <a:solidFill>
                  <a:schemeClr val="bg1"/>
                </a:solidFill>
                <a:latin typeface="Times New Roman" pitchFamily="18" charset="0"/>
                <a:cs typeface="Times New Roman" pitchFamily="18" charset="0"/>
              </a:rPr>
              <a:t> </a:t>
            </a:r>
            <a:r>
              <a:rPr lang="vi-VN" sz="2700" b="1" i="1" dirty="0" smtClean="0">
                <a:latin typeface="Times New Roman" pitchFamily="18" charset="0"/>
                <a:cs typeface="Times New Roman" pitchFamily="18" charset="0"/>
              </a:rPr>
              <a:t>pentru aprobarea Regulamentului sanitar privind supravegherea sănătăţii</a:t>
            </a:r>
            <a:r>
              <a:rPr lang="en-US" sz="2700" b="1" i="1" dirty="0" smtClean="0">
                <a:latin typeface="Times New Roman" pitchFamily="18" charset="0"/>
                <a:cs typeface="Times New Roman" pitchFamily="18" charset="0"/>
              </a:rPr>
              <a:t> </a:t>
            </a:r>
            <a:r>
              <a:rPr lang="vi-VN" sz="2700" b="1" i="1" dirty="0" smtClean="0">
                <a:latin typeface="Times New Roman" pitchFamily="18" charset="0"/>
                <a:cs typeface="Times New Roman" pitchFamily="18" charset="0"/>
              </a:rPr>
              <a:t>persoanelor expuse acţiunii </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factorilor profesionali de risc</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 </a:t>
            </a:r>
            <a:br>
              <a:rPr lang="vi-VN" sz="2700" b="1" i="1" dirty="0" smtClean="0">
                <a:latin typeface="Times New Roman" pitchFamily="18" charset="0"/>
                <a:cs typeface="Times New Roman" pitchFamily="18" charset="0"/>
              </a:rPr>
            </a:br>
            <a:r>
              <a:rPr lang="vi-VN" sz="2700" b="1" dirty="0" smtClean="0">
                <a:latin typeface="Times New Roman" pitchFamily="18" charset="0"/>
                <a:cs typeface="Times New Roman" pitchFamily="18" charset="0"/>
              </a:rPr>
              <a:t/>
            </a:r>
            <a:br>
              <a:rPr lang="vi-VN" sz="2700" b="1" dirty="0" smtClean="0">
                <a:latin typeface="Times New Roman" pitchFamily="18" charset="0"/>
                <a:cs typeface="Times New Roman" pitchFamily="18" charset="0"/>
              </a:rPr>
            </a:br>
            <a:r>
              <a:rPr lang="vi-VN" sz="2700"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a:r>
            <a:br>
              <a:rPr lang="vi-VN" dirty="0" smtClean="0">
                <a:latin typeface="Times New Roman" pitchFamily="18" charset="0"/>
                <a:cs typeface="Times New Roman" pitchFamily="18" charset="0"/>
              </a:rPr>
            </a:br>
            <a:endParaRPr lang="en-US" sz="2700" dirty="0">
              <a:latin typeface="Times New Roman" pitchFamily="18" charset="0"/>
              <a:cs typeface="Times New Roman" pitchFamily="18" charset="0"/>
            </a:endParaRPr>
          </a:p>
        </p:txBody>
      </p:sp>
    </p:spTree>
    <p:extLst>
      <p:ext uri="{BB962C8B-B14F-4D97-AF65-F5344CB8AC3E}">
        <p14:creationId xmlns:p14="http://schemas.microsoft.com/office/powerpoint/2010/main" val="3780136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935514"/>
            <a:ext cx="8686800" cy="4617686"/>
          </a:xfrm>
        </p:spPr>
        <p:txBody>
          <a:bodyPr>
            <a:normAutofit fontScale="40000" lnSpcReduction="20000"/>
          </a:bodyPr>
          <a:lstStyle/>
          <a:p>
            <a:pPr algn="just">
              <a:buNone/>
            </a:pPr>
            <a:r>
              <a:rPr lang="x-none" sz="2800" b="1" dirty="0" smtClean="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q"/>
            </a:pPr>
            <a:r>
              <a:rPr lang="en-US" sz="5000" b="1" i="1" dirty="0" err="1" smtClean="0">
                <a:solidFill>
                  <a:schemeClr val="tx1"/>
                </a:solidFill>
                <a:latin typeface="Times New Roman" panose="02020603050405020304" pitchFamily="18" charset="0"/>
                <a:cs typeface="Times New Roman" panose="02020603050405020304" pitchFamily="18" charset="0"/>
              </a:rPr>
              <a:t>Regimul</a:t>
            </a:r>
            <a:r>
              <a:rPr lang="en-US" sz="5000" b="1" i="1" dirty="0" smtClean="0">
                <a:solidFill>
                  <a:schemeClr val="tx1"/>
                </a:solidFill>
                <a:latin typeface="Times New Roman" panose="02020603050405020304" pitchFamily="18" charset="0"/>
                <a:cs typeface="Times New Roman" panose="02020603050405020304" pitchFamily="18" charset="0"/>
              </a:rPr>
              <a:t> </a:t>
            </a:r>
            <a:r>
              <a:rPr lang="en-US" sz="5000" b="1" i="1" dirty="0">
                <a:solidFill>
                  <a:schemeClr val="tx1"/>
                </a:solidFill>
                <a:latin typeface="Times New Roman" panose="02020603050405020304" pitchFamily="18" charset="0"/>
                <a:cs typeface="Times New Roman" panose="02020603050405020304" pitchFamily="18" charset="0"/>
              </a:rPr>
              <a:t>de </a:t>
            </a:r>
            <a:r>
              <a:rPr lang="en-US" sz="5000" b="1" i="1" dirty="0" err="1">
                <a:solidFill>
                  <a:schemeClr val="tx1"/>
                </a:solidFill>
                <a:latin typeface="Times New Roman" panose="02020603050405020304" pitchFamily="18" charset="0"/>
                <a:cs typeface="Times New Roman" panose="02020603050405020304" pitchFamily="18" charset="0"/>
              </a:rPr>
              <a:t>muncă</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şi</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odihnă</a:t>
            </a:r>
            <a:r>
              <a:rPr lang="en-US" sz="5000" b="1" i="1" dirty="0">
                <a:solidFill>
                  <a:schemeClr val="tx1"/>
                </a:solidFill>
                <a:latin typeface="Times New Roman" panose="02020603050405020304" pitchFamily="18" charset="0"/>
                <a:cs typeface="Times New Roman" panose="02020603050405020304" pitchFamily="18" charset="0"/>
              </a:rPr>
              <a:t> al </a:t>
            </a:r>
            <a:r>
              <a:rPr lang="en-US" sz="5000" b="1" i="1" dirty="0" err="1">
                <a:solidFill>
                  <a:schemeClr val="tx1"/>
                </a:solidFill>
                <a:latin typeface="Times New Roman" panose="02020603050405020304" pitchFamily="18" charset="0"/>
                <a:cs typeface="Times New Roman" panose="02020603050405020304" pitchFamily="18" charset="0"/>
              </a:rPr>
              <a:t>lucrătorilor</a:t>
            </a:r>
            <a:r>
              <a:rPr lang="en-US" sz="5000" b="1" i="1" dirty="0">
                <a:solidFill>
                  <a:schemeClr val="tx1"/>
                </a:solidFill>
                <a:latin typeface="Times New Roman" panose="02020603050405020304" pitchFamily="18" charset="0"/>
                <a:cs typeface="Times New Roman" panose="02020603050405020304" pitchFamily="18" charset="0"/>
              </a:rPr>
              <a:t> la </a:t>
            </a:r>
            <a:r>
              <a:rPr lang="en-US" sz="5000" b="1" i="1" dirty="0" smtClean="0">
                <a:solidFill>
                  <a:schemeClr val="tx1"/>
                </a:solidFill>
                <a:latin typeface="Times New Roman" panose="02020603050405020304" pitchFamily="18" charset="0"/>
                <a:cs typeface="Times New Roman" panose="02020603050405020304" pitchFamily="18" charset="0"/>
              </a:rPr>
              <a:t>monitor</a:t>
            </a:r>
          </a:p>
          <a:p>
            <a:pPr marL="0" indent="0" algn="just">
              <a:buNone/>
            </a:pPr>
            <a:endParaRPr lang="en-US" sz="5000" i="1"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5000" dirty="0" err="1" smtClean="0">
                <a:solidFill>
                  <a:schemeClr val="tx1"/>
                </a:solidFill>
                <a:latin typeface="Times New Roman" panose="02020603050405020304" pitchFamily="18" charset="0"/>
                <a:cs typeface="Times New Roman" panose="02020603050405020304" pitchFamily="18" charset="0"/>
              </a:rPr>
              <a:t>Durata</a:t>
            </a:r>
            <a:r>
              <a:rPr lang="en-US" sz="5000" dirty="0" smtClean="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generală</a:t>
            </a:r>
            <a:r>
              <a:rPr lang="en-US" sz="5000" dirty="0">
                <a:solidFill>
                  <a:schemeClr val="tx1"/>
                </a:solidFill>
                <a:latin typeface="Times New Roman" panose="02020603050405020304" pitchFamily="18" charset="0"/>
                <a:cs typeface="Times New Roman" panose="02020603050405020304" pitchFamily="18" charset="0"/>
              </a:rPr>
              <a:t> a </a:t>
            </a:r>
            <a:r>
              <a:rPr lang="en-US" sz="5000" dirty="0" err="1">
                <a:solidFill>
                  <a:schemeClr val="tx1"/>
                </a:solidFill>
                <a:latin typeface="Times New Roman" panose="02020603050405020304" pitchFamily="18" charset="0"/>
                <a:cs typeface="Times New Roman" panose="02020603050405020304" pitchFamily="18" charset="0"/>
              </a:rPr>
              <a:t>zilei</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muncă</a:t>
            </a:r>
            <a:r>
              <a:rPr lang="en-US" sz="5000" dirty="0">
                <a:solidFill>
                  <a:schemeClr val="tx1"/>
                </a:solidFill>
                <a:latin typeface="Times New Roman" panose="02020603050405020304" pitchFamily="18" charset="0"/>
                <a:cs typeface="Times New Roman" panose="02020603050405020304" pitchFamily="18" charset="0"/>
              </a:rPr>
              <a:t> la monitor </a:t>
            </a:r>
            <a:r>
              <a:rPr lang="en-US" sz="5000" dirty="0" err="1">
                <a:solidFill>
                  <a:schemeClr val="tx1"/>
                </a:solidFill>
                <a:latin typeface="Times New Roman" panose="02020603050405020304" pitchFamily="18" charset="0"/>
                <a:cs typeface="Times New Roman" panose="02020603050405020304" pitchFamily="18" charset="0"/>
              </a:rPr>
              <a:t>este</a:t>
            </a:r>
            <a:r>
              <a:rPr lang="en-US" sz="5000" dirty="0">
                <a:solidFill>
                  <a:schemeClr val="tx1"/>
                </a:solidFill>
                <a:latin typeface="Times New Roman" panose="02020603050405020304" pitchFamily="18" charset="0"/>
                <a:cs typeface="Times New Roman" panose="02020603050405020304" pitchFamily="18" charset="0"/>
              </a:rPr>
              <a:t> de 8 ore, se </a:t>
            </a:r>
            <a:r>
              <a:rPr lang="en-US" sz="5000" dirty="0" err="1">
                <a:solidFill>
                  <a:schemeClr val="tx1"/>
                </a:solidFill>
                <a:latin typeface="Times New Roman" panose="02020603050405020304" pitchFamily="18" charset="0"/>
                <a:cs typeface="Times New Roman" panose="02020603050405020304" pitchFamily="18" charset="0"/>
              </a:rPr>
              <a:t>admite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activitatea</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schimburi</a:t>
            </a:r>
            <a:r>
              <a:rPr lang="en-US" sz="5000" dirty="0">
                <a:solidFill>
                  <a:schemeClr val="tx1"/>
                </a:solidFill>
                <a:latin typeface="Times New Roman" panose="02020603050405020304" pitchFamily="18" charset="0"/>
                <a:cs typeface="Times New Roman" panose="02020603050405020304" pitchFamily="18" charset="0"/>
              </a:rPr>
              <a:t> cu </a:t>
            </a:r>
            <a:r>
              <a:rPr lang="en-US" sz="5000" dirty="0" err="1">
                <a:solidFill>
                  <a:schemeClr val="tx1"/>
                </a:solidFill>
                <a:latin typeface="Times New Roman" panose="02020603050405020304" pitchFamily="18" charset="0"/>
                <a:cs typeface="Times New Roman" panose="02020603050405020304" pitchFamily="18" charset="0"/>
              </a:rPr>
              <a:t>durata</a:t>
            </a:r>
            <a:r>
              <a:rPr lang="en-US" sz="5000" dirty="0">
                <a:solidFill>
                  <a:schemeClr val="tx1"/>
                </a:solidFill>
                <a:latin typeface="Times New Roman" panose="02020603050405020304" pitchFamily="18" charset="0"/>
                <a:cs typeface="Times New Roman" panose="02020603050405020304" pitchFamily="18" charset="0"/>
              </a:rPr>
              <a:t> de 12 ore</a:t>
            </a:r>
            <a:r>
              <a:rPr lang="en-US" sz="5000" dirty="0" smtClean="0">
                <a:solidFill>
                  <a:schemeClr val="tx1"/>
                </a:solidFill>
                <a:latin typeface="Times New Roman" panose="02020603050405020304" pitchFamily="18" charset="0"/>
                <a:cs typeface="Times New Roman" panose="02020603050405020304" pitchFamily="18" charset="0"/>
              </a:rPr>
              <a:t>.</a:t>
            </a:r>
            <a:endParaRPr lang="ro-RO" sz="50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ro-RO" sz="5000" dirty="0" smtClean="0">
                <a:solidFill>
                  <a:schemeClr val="tx1"/>
                </a:solidFill>
                <a:latin typeface="Times New Roman" panose="02020603050405020304" pitchFamily="18" charset="0"/>
                <a:cs typeface="Times New Roman" panose="02020603050405020304" pitchFamily="18" charset="0"/>
              </a:rPr>
              <a:t>Î</a:t>
            </a:r>
            <a:r>
              <a:rPr lang="en-US" sz="5000" dirty="0" smtClean="0">
                <a:solidFill>
                  <a:schemeClr val="tx1"/>
                </a:solidFill>
                <a:latin typeface="Times New Roman" panose="02020603050405020304" pitchFamily="18" charset="0"/>
                <a:cs typeface="Times New Roman" panose="02020603050405020304" pitchFamily="18" charset="0"/>
              </a:rPr>
              <a:t>n </a:t>
            </a:r>
            <a:r>
              <a:rPr lang="en-US" sz="5000" dirty="0" err="1">
                <a:solidFill>
                  <a:schemeClr val="tx1"/>
                </a:solidFill>
                <a:latin typeface="Times New Roman" panose="02020603050405020304" pitchFamily="18" charset="0"/>
                <a:cs typeface="Times New Roman" panose="02020603050405020304" pitchFamily="18" charset="0"/>
              </a:rPr>
              <a:t>afară</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pauza</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obligatorie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pentru</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prînz</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decursul</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zilei</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muncă</a:t>
            </a:r>
            <a:r>
              <a:rPr lang="en-US" sz="5000" dirty="0">
                <a:solidFill>
                  <a:schemeClr val="tx1"/>
                </a:solidFill>
                <a:latin typeface="Times New Roman" panose="02020603050405020304" pitchFamily="18" charset="0"/>
                <a:cs typeface="Times New Roman" panose="02020603050405020304" pitchFamily="18" charset="0"/>
              </a:rPr>
              <a:t> se </a:t>
            </a:r>
            <a:r>
              <a:rPr lang="en-US" sz="5000" dirty="0" err="1">
                <a:solidFill>
                  <a:schemeClr val="tx1"/>
                </a:solidFill>
                <a:latin typeface="Times New Roman" panose="02020603050405020304" pitchFamily="18" charset="0"/>
                <a:cs typeface="Times New Roman" panose="02020603050405020304" pitchFamily="18" charset="0"/>
              </a:rPr>
              <a:t>efectuează</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suplimentar</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pauze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reglementate</a:t>
            </a:r>
            <a:r>
              <a:rPr lang="en-US" sz="5000" dirty="0">
                <a:solidFill>
                  <a:schemeClr val="tx1"/>
                </a:solidFill>
                <a:latin typeface="Times New Roman" panose="02020603050405020304" pitchFamily="18" charset="0"/>
                <a:cs typeface="Times New Roman" panose="02020603050405020304" pitchFamily="18" charset="0"/>
              </a:rPr>
              <a:t>, care se </a:t>
            </a:r>
            <a:r>
              <a:rPr lang="en-US" sz="5000" dirty="0" err="1">
                <a:solidFill>
                  <a:schemeClr val="tx1"/>
                </a:solidFill>
                <a:latin typeface="Times New Roman" panose="02020603050405020304" pitchFamily="18" charset="0"/>
                <a:cs typeface="Times New Roman" panose="02020603050405020304" pitchFamily="18" charset="0"/>
              </a:rPr>
              <a:t>includ</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timpul</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muncă</a:t>
            </a:r>
            <a:r>
              <a:rPr lang="en-US" sz="5000" dirty="0">
                <a:solidFill>
                  <a:schemeClr val="tx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
            </a:pPr>
            <a:r>
              <a:rPr lang="en-US" sz="5000" b="1" i="1" dirty="0" err="1" smtClean="0">
                <a:solidFill>
                  <a:schemeClr val="tx1"/>
                </a:solidFill>
                <a:latin typeface="Times New Roman" panose="02020603050405020304" pitchFamily="18" charset="0"/>
                <a:cs typeface="Times New Roman" panose="02020603050405020304" pitchFamily="18" charset="0"/>
              </a:rPr>
              <a:t>În</a:t>
            </a:r>
            <a:r>
              <a:rPr lang="en-US" sz="5000" b="1" i="1" dirty="0" smtClean="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ziua</a:t>
            </a:r>
            <a:r>
              <a:rPr lang="en-US" sz="5000" b="1" i="1" dirty="0">
                <a:solidFill>
                  <a:schemeClr val="tx1"/>
                </a:solidFill>
                <a:latin typeface="Times New Roman" panose="02020603050405020304" pitchFamily="18" charset="0"/>
                <a:cs typeface="Times New Roman" panose="02020603050405020304" pitchFamily="18" charset="0"/>
              </a:rPr>
              <a:t> de </a:t>
            </a:r>
            <a:r>
              <a:rPr lang="en-US" sz="5000" b="1" i="1" dirty="0" err="1">
                <a:solidFill>
                  <a:schemeClr val="tx1"/>
                </a:solidFill>
                <a:latin typeface="Times New Roman" panose="02020603050405020304" pitchFamily="18" charset="0"/>
                <a:cs typeface="Times New Roman" panose="02020603050405020304" pitchFamily="18" charset="0"/>
              </a:rPr>
              <a:t>muncă</a:t>
            </a:r>
            <a:r>
              <a:rPr lang="en-US" sz="5000" b="1" i="1" dirty="0">
                <a:solidFill>
                  <a:schemeClr val="tx1"/>
                </a:solidFill>
                <a:latin typeface="Times New Roman" panose="02020603050405020304" pitchFamily="18" charset="0"/>
                <a:cs typeface="Times New Roman" panose="02020603050405020304" pitchFamily="18" charset="0"/>
              </a:rPr>
              <a:t> de 8 ore, </a:t>
            </a:r>
            <a:r>
              <a:rPr lang="en-US" sz="5000" b="1" i="1" dirty="0" smtClean="0">
                <a:solidFill>
                  <a:schemeClr val="tx1"/>
                </a:solidFill>
                <a:latin typeface="Times New Roman" panose="02020603050405020304" pitchFamily="18" charset="0"/>
                <a:cs typeface="Times New Roman" panose="02020603050405020304" pitchFamily="18" charset="0"/>
              </a:rPr>
              <a:t>pause - </a:t>
            </a:r>
            <a:r>
              <a:rPr lang="en-US" sz="5000" b="1" i="1" dirty="0" err="1" smtClean="0">
                <a:solidFill>
                  <a:schemeClr val="tx1"/>
                </a:solidFill>
                <a:latin typeface="Times New Roman" panose="02020603050405020304" pitchFamily="18" charset="0"/>
                <a:cs typeface="Times New Roman" panose="02020603050405020304" pitchFamily="18" charset="0"/>
              </a:rPr>
              <a:t>după</a:t>
            </a:r>
            <a:r>
              <a:rPr lang="en-US" sz="5000" b="1" i="1" dirty="0" smtClean="0">
                <a:solidFill>
                  <a:schemeClr val="tx1"/>
                </a:solidFill>
                <a:latin typeface="Times New Roman" panose="02020603050405020304" pitchFamily="18" charset="0"/>
                <a:cs typeface="Times New Roman" panose="02020603050405020304" pitchFamily="18" charset="0"/>
              </a:rPr>
              <a:t> </a:t>
            </a:r>
            <a:r>
              <a:rPr lang="en-US" sz="5000" b="1" i="1" dirty="0">
                <a:solidFill>
                  <a:schemeClr val="tx1"/>
                </a:solidFill>
                <a:latin typeface="Times New Roman" panose="02020603050405020304" pitchFamily="18" charset="0"/>
                <a:cs typeface="Times New Roman" panose="02020603050405020304" pitchFamily="18" charset="0"/>
              </a:rPr>
              <a:t>2 ore de la </a:t>
            </a:r>
            <a:r>
              <a:rPr lang="en-US" sz="5000" b="1" i="1" dirty="0" err="1">
                <a:solidFill>
                  <a:schemeClr val="tx1"/>
                </a:solidFill>
                <a:latin typeface="Times New Roman" panose="02020603050405020304" pitchFamily="18" charset="0"/>
                <a:cs typeface="Times New Roman" panose="02020603050405020304" pitchFamily="18" charset="0"/>
              </a:rPr>
              <a:t>începutul</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schimbului</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şi</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după</a:t>
            </a:r>
            <a:r>
              <a:rPr lang="en-US" sz="5000" b="1" i="1" dirty="0">
                <a:solidFill>
                  <a:schemeClr val="tx1"/>
                </a:solidFill>
                <a:latin typeface="Times New Roman" panose="02020603050405020304" pitchFamily="18" charset="0"/>
                <a:cs typeface="Times New Roman" panose="02020603050405020304" pitchFamily="18" charset="0"/>
              </a:rPr>
              <a:t> 2 ore </a:t>
            </a:r>
            <a:r>
              <a:rPr lang="en-US" sz="5000" b="1" i="1" dirty="0" err="1">
                <a:solidFill>
                  <a:schemeClr val="tx1"/>
                </a:solidFill>
                <a:latin typeface="Times New Roman" panose="02020603050405020304" pitchFamily="18" charset="0"/>
                <a:cs typeface="Times New Roman" panose="02020603050405020304" pitchFamily="18" charset="0"/>
              </a:rPr>
              <a:t>după</a:t>
            </a:r>
            <a:r>
              <a:rPr lang="en-US" sz="5000" b="1" i="1" dirty="0">
                <a:solidFill>
                  <a:schemeClr val="tx1"/>
                </a:solidFill>
                <a:latin typeface="Times New Roman" panose="02020603050405020304" pitchFamily="18" charset="0"/>
                <a:cs typeface="Times New Roman" panose="02020603050405020304" pitchFamily="18" charset="0"/>
              </a:rPr>
              <a:t> </a:t>
            </a:r>
            <a:r>
              <a:rPr lang="en-US" sz="5000" b="1" i="1" dirty="0" err="1">
                <a:solidFill>
                  <a:schemeClr val="tx1"/>
                </a:solidFill>
                <a:latin typeface="Times New Roman" panose="02020603050405020304" pitchFamily="18" charset="0"/>
                <a:cs typeface="Times New Roman" panose="02020603050405020304" pitchFamily="18" charset="0"/>
              </a:rPr>
              <a:t>prînz</a:t>
            </a:r>
            <a:r>
              <a:rPr lang="en-US" sz="5000" b="1" i="1" dirty="0">
                <a:solidFill>
                  <a:schemeClr val="tx1"/>
                </a:solidFill>
                <a:latin typeface="Times New Roman" panose="02020603050405020304" pitchFamily="18" charset="0"/>
                <a:cs typeface="Times New Roman" panose="02020603050405020304" pitchFamily="18" charset="0"/>
              </a:rPr>
              <a:t>, cu </a:t>
            </a:r>
            <a:r>
              <a:rPr lang="en-US" sz="5000" b="1" i="1" dirty="0" err="1">
                <a:solidFill>
                  <a:schemeClr val="tx1"/>
                </a:solidFill>
                <a:latin typeface="Times New Roman" panose="02020603050405020304" pitchFamily="18" charset="0"/>
                <a:cs typeface="Times New Roman" panose="02020603050405020304" pitchFamily="18" charset="0"/>
              </a:rPr>
              <a:t>durata</a:t>
            </a:r>
            <a:r>
              <a:rPr lang="en-US" sz="5000" b="1" i="1" dirty="0">
                <a:solidFill>
                  <a:schemeClr val="tx1"/>
                </a:solidFill>
                <a:latin typeface="Times New Roman" panose="02020603050405020304" pitchFamily="18" charset="0"/>
                <a:cs typeface="Times New Roman" panose="02020603050405020304" pitchFamily="18" charset="0"/>
              </a:rPr>
              <a:t> de 15 minute </a:t>
            </a:r>
            <a:r>
              <a:rPr lang="en-US" sz="5000" b="1" i="1" dirty="0" err="1" smtClean="0">
                <a:solidFill>
                  <a:schemeClr val="tx1"/>
                </a:solidFill>
                <a:latin typeface="Times New Roman" panose="02020603050405020304" pitchFamily="18" charset="0"/>
                <a:cs typeface="Times New Roman" panose="02020603050405020304" pitchFamily="18" charset="0"/>
              </a:rPr>
              <a:t>fiecare</a:t>
            </a:r>
            <a:r>
              <a:rPr lang="en-US" sz="5000" b="1" i="1" dirty="0" smtClean="0">
                <a:solidFill>
                  <a:schemeClr val="tx1"/>
                </a:solidFill>
                <a:latin typeface="Times New Roman" panose="02020603050405020304" pitchFamily="18" charset="0"/>
                <a:cs typeface="Times New Roman" panose="02020603050405020304" pitchFamily="18" charset="0"/>
              </a:rPr>
              <a:t>.</a:t>
            </a:r>
            <a:endParaRPr lang="ro-RO" sz="5000" b="1" i="1"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5000" dirty="0" err="1" smtClean="0">
                <a:solidFill>
                  <a:schemeClr val="tx1"/>
                </a:solidFill>
                <a:latin typeface="Times New Roman" panose="02020603050405020304" pitchFamily="18" charset="0"/>
                <a:cs typeface="Times New Roman" panose="02020603050405020304" pitchFamily="18" charset="0"/>
              </a:rPr>
              <a:t>În</a:t>
            </a:r>
            <a:r>
              <a:rPr lang="en-US" sz="5000" dirty="0" smtClean="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ziua</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muncă</a:t>
            </a:r>
            <a:r>
              <a:rPr lang="en-US" sz="5000" dirty="0">
                <a:solidFill>
                  <a:schemeClr val="tx1"/>
                </a:solidFill>
                <a:latin typeface="Times New Roman" panose="02020603050405020304" pitchFamily="18" charset="0"/>
                <a:cs typeface="Times New Roman" panose="02020603050405020304" pitchFamily="18" charset="0"/>
              </a:rPr>
              <a:t> de 12 ore, </a:t>
            </a:r>
            <a:r>
              <a:rPr lang="en-US" sz="5000" dirty="0" err="1">
                <a:solidFill>
                  <a:schemeClr val="tx1"/>
                </a:solidFill>
                <a:latin typeface="Times New Roman" panose="02020603050405020304" pitchFamily="18" charset="0"/>
                <a:cs typeface="Times New Roman" panose="02020603050405020304" pitchFamily="18" charset="0"/>
              </a:rPr>
              <a:t>pauzele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smtClean="0">
                <a:solidFill>
                  <a:schemeClr val="tx1"/>
                </a:solidFill>
                <a:latin typeface="Times New Roman" panose="02020603050405020304" pitchFamily="18" charset="0"/>
                <a:cs typeface="Times New Roman" panose="02020603050405020304" pitchFamily="18" charset="0"/>
              </a:rPr>
              <a:t>trebuie</a:t>
            </a:r>
            <a:r>
              <a:rPr lang="en-US" sz="5000" dirty="0" smtClean="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să</a:t>
            </a:r>
            <a:r>
              <a:rPr lang="en-US" sz="5000" dirty="0">
                <a:solidFill>
                  <a:schemeClr val="tx1"/>
                </a:solidFill>
                <a:latin typeface="Times New Roman" panose="02020603050405020304" pitchFamily="18" charset="0"/>
                <a:cs typeface="Times New Roman" panose="02020603050405020304" pitchFamily="18" charset="0"/>
              </a:rPr>
              <a:t> fie </a:t>
            </a:r>
            <a:r>
              <a:rPr lang="en-US" sz="5000" dirty="0" err="1">
                <a:solidFill>
                  <a:schemeClr val="tx1"/>
                </a:solidFill>
                <a:latin typeface="Times New Roman" panose="02020603050405020304" pitchFamily="18" charset="0"/>
                <a:cs typeface="Times New Roman" panose="02020603050405020304" pitchFamily="18" charset="0"/>
              </a:rPr>
              <a:t>efectuate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primele</a:t>
            </a:r>
            <a:r>
              <a:rPr lang="en-US" sz="5000" dirty="0">
                <a:solidFill>
                  <a:schemeClr val="tx1"/>
                </a:solidFill>
                <a:latin typeface="Times New Roman" panose="02020603050405020304" pitchFamily="18" charset="0"/>
                <a:cs typeface="Times New Roman" panose="02020603050405020304" pitchFamily="18" charset="0"/>
              </a:rPr>
              <a:t> 8 ore ca </a:t>
            </a:r>
            <a:r>
              <a:rPr lang="en-US" sz="5000" dirty="0" err="1">
                <a:solidFill>
                  <a:schemeClr val="tx1"/>
                </a:solidFill>
                <a:latin typeface="Times New Roman" panose="02020603050405020304" pitchFamily="18" charset="0"/>
                <a:cs typeface="Times New Roman" panose="02020603050405020304" pitchFamily="18" charset="0"/>
              </a:rPr>
              <a:t>şi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pauzele</a:t>
            </a:r>
            <a:r>
              <a:rPr lang="en-US" sz="5000" dirty="0">
                <a:solidFill>
                  <a:schemeClr val="tx1"/>
                </a:solidFill>
                <a:latin typeface="Times New Roman" panose="02020603050405020304" pitchFamily="18" charset="0"/>
                <a:cs typeface="Times New Roman" panose="02020603050405020304" pitchFamily="18" charset="0"/>
              </a:rPr>
              <a:t> din </a:t>
            </a:r>
            <a:r>
              <a:rPr lang="en-US" sz="5000" dirty="0" err="1">
                <a:solidFill>
                  <a:schemeClr val="tx1"/>
                </a:solidFill>
                <a:latin typeface="Times New Roman" panose="02020603050405020304" pitchFamily="18" charset="0"/>
                <a:cs typeface="Times New Roman" panose="02020603050405020304" pitchFamily="18" charset="0"/>
              </a:rPr>
              <a:t>ziua</a:t>
            </a:r>
            <a:r>
              <a:rPr lang="en-US" sz="5000" dirty="0">
                <a:solidFill>
                  <a:schemeClr val="tx1"/>
                </a:solidFill>
                <a:latin typeface="Times New Roman" panose="02020603050405020304" pitchFamily="18" charset="0"/>
                <a:cs typeface="Times New Roman" panose="02020603050405020304" pitchFamily="18" charset="0"/>
              </a:rPr>
              <a:t> de 8 ore, </a:t>
            </a:r>
            <a:r>
              <a:rPr lang="en-US" sz="5000" dirty="0" err="1">
                <a:solidFill>
                  <a:schemeClr val="tx1"/>
                </a:solidFill>
                <a:latin typeface="Times New Roman" panose="02020603050405020304" pitchFamily="18" charset="0"/>
                <a:cs typeface="Times New Roman" panose="02020603050405020304" pitchFamily="18" charset="0"/>
              </a:rPr>
              <a:t>iar</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ultimele</a:t>
            </a:r>
            <a:r>
              <a:rPr lang="en-US" sz="5000" dirty="0">
                <a:solidFill>
                  <a:schemeClr val="tx1"/>
                </a:solidFill>
                <a:latin typeface="Times New Roman" panose="02020603050405020304" pitchFamily="18" charset="0"/>
                <a:cs typeface="Times New Roman" panose="02020603050405020304" pitchFamily="18" charset="0"/>
              </a:rPr>
              <a:t> 4 ore, </a:t>
            </a:r>
            <a:r>
              <a:rPr lang="en-US" sz="5000" dirty="0" err="1">
                <a:solidFill>
                  <a:schemeClr val="tx1"/>
                </a:solidFill>
                <a:latin typeface="Times New Roman" panose="02020603050405020304" pitchFamily="18" charset="0"/>
                <a:cs typeface="Times New Roman" panose="02020603050405020304" pitchFamily="18" charset="0"/>
              </a:rPr>
              <a:t>după</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fiecare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oră</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cîte</a:t>
            </a:r>
            <a:r>
              <a:rPr lang="en-US" sz="5000" dirty="0">
                <a:solidFill>
                  <a:schemeClr val="tx1"/>
                </a:solidFill>
                <a:latin typeface="Times New Roman" panose="02020603050405020304" pitchFamily="18" charset="0"/>
                <a:cs typeface="Times New Roman" panose="02020603050405020304" pitchFamily="18" charset="0"/>
              </a:rPr>
              <a:t> 15 </a:t>
            </a:r>
            <a:r>
              <a:rPr lang="en-US" sz="5000" dirty="0" smtClean="0">
                <a:solidFill>
                  <a:schemeClr val="tx1"/>
                </a:solidFill>
                <a:latin typeface="Times New Roman" panose="02020603050405020304" pitchFamily="18" charset="0"/>
                <a:cs typeface="Times New Roman" panose="02020603050405020304" pitchFamily="18" charset="0"/>
              </a:rPr>
              <a:t>minute.</a:t>
            </a:r>
            <a:endParaRPr lang="ro-RO" sz="50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5000" dirty="0" err="1" smtClean="0">
                <a:solidFill>
                  <a:schemeClr val="tx1"/>
                </a:solidFill>
                <a:latin typeface="Times New Roman" panose="02020603050405020304" pitchFamily="18" charset="0"/>
                <a:cs typeface="Times New Roman" panose="02020603050405020304" pitchFamily="18" charset="0"/>
              </a:rPr>
              <a:t>În</a:t>
            </a:r>
            <a:r>
              <a:rPr lang="en-US" sz="5000" dirty="0" smtClean="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scopul</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combaterii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monotoniei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suprasolicitărilor</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neuropsihice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oboselii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aparatului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vizual</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şi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celui</a:t>
            </a:r>
            <a:r>
              <a:rPr lang="en-US" sz="5000" dirty="0">
                <a:solidFill>
                  <a:schemeClr val="tx1"/>
                </a:solidFill>
                <a:latin typeface="Times New Roman" panose="02020603050405020304" pitchFamily="18" charset="0"/>
                <a:cs typeface="Times New Roman" panose="02020603050405020304" pitchFamily="18" charset="0"/>
              </a:rPr>
              <a:t> locomotor, al </a:t>
            </a:r>
            <a:r>
              <a:rPr lang="en-US" sz="5000" dirty="0" err="1">
                <a:solidFill>
                  <a:schemeClr val="tx1"/>
                </a:solidFill>
                <a:latin typeface="Times New Roman" panose="02020603050405020304" pitchFamily="18" charset="0"/>
                <a:cs typeface="Times New Roman" panose="02020603050405020304" pitchFamily="18" charset="0"/>
              </a:rPr>
              <a:t>menţinerii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capacităţii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maxime</a:t>
            </a:r>
            <a:r>
              <a:rPr lang="en-US" sz="5000" dirty="0">
                <a:solidFill>
                  <a:schemeClr val="tx1"/>
                </a:solidFill>
                <a:latin typeface="Times New Roman" panose="02020603050405020304" pitchFamily="18" charset="0"/>
                <a:cs typeface="Times New Roman" panose="02020603050405020304" pitchFamily="18" charset="0"/>
              </a:rPr>
              <a:t> de </a:t>
            </a:r>
            <a:r>
              <a:rPr lang="en-US" sz="5000" dirty="0" err="1">
                <a:solidFill>
                  <a:schemeClr val="tx1"/>
                </a:solidFill>
                <a:latin typeface="Times New Roman" panose="02020603050405020304" pitchFamily="18" charset="0"/>
                <a:cs typeface="Times New Roman" panose="02020603050405020304" pitchFamily="18" charset="0"/>
              </a:rPr>
              <a:t>muncă</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în</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timpul</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pauzelor</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reglementate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lucrătorilor</a:t>
            </a:r>
            <a:r>
              <a:rPr lang="en-US" sz="5000" dirty="0">
                <a:solidFill>
                  <a:schemeClr val="tx1"/>
                </a:solidFill>
                <a:latin typeface="Times New Roman" panose="02020603050405020304" pitchFamily="18" charset="0"/>
                <a:cs typeface="Times New Roman" panose="02020603050405020304" pitchFamily="18" charset="0"/>
              </a:rPr>
              <a:t> li se </a:t>
            </a:r>
            <a:r>
              <a:rPr lang="en-US" sz="5000" dirty="0" err="1">
                <a:solidFill>
                  <a:schemeClr val="tx1"/>
                </a:solidFill>
                <a:latin typeface="Times New Roman" panose="02020603050405020304" pitchFamily="18" charset="0"/>
                <a:cs typeface="Times New Roman" panose="02020603050405020304" pitchFamily="18" charset="0"/>
              </a:rPr>
              <a:t>recomandă</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exerciţii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fizice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pentru</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ochi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şi</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relaxare</a:t>
            </a:r>
            <a:r>
              <a:rPr lang="en-US" sz="5000" dirty="0">
                <a:solidFill>
                  <a:schemeClr val="tx1"/>
                </a:solidFill>
                <a:latin typeface="Times New Roman" panose="02020603050405020304" pitchFamily="18" charset="0"/>
                <a:cs typeface="Times New Roman" panose="02020603050405020304" pitchFamily="18" charset="0"/>
              </a:rPr>
              <a:t> </a:t>
            </a:r>
            <a:r>
              <a:rPr lang="en-US" sz="5000" dirty="0" err="1">
                <a:solidFill>
                  <a:schemeClr val="tx1"/>
                </a:solidFill>
                <a:latin typeface="Times New Roman" panose="02020603050405020304" pitchFamily="18" charset="0"/>
                <a:cs typeface="Times New Roman" panose="02020603050405020304" pitchFamily="18" charset="0"/>
              </a:rPr>
              <a:t>psihologică</a:t>
            </a:r>
            <a:r>
              <a:rPr lang="en-US" sz="5000" dirty="0">
                <a:solidFill>
                  <a:schemeClr val="tx1"/>
                </a:solidFill>
                <a:latin typeface="Times New Roman" panose="02020603050405020304" pitchFamily="18" charset="0"/>
                <a:cs typeface="Times New Roman" panose="02020603050405020304" pitchFamily="18" charset="0"/>
              </a:rPr>
              <a:t>.</a:t>
            </a:r>
          </a:p>
          <a:p>
            <a:pPr marL="0" indent="0" algn="just">
              <a:buNone/>
            </a:pPr>
            <a:r>
              <a:rPr lang="en-US" sz="5000" dirty="0">
                <a:solidFill>
                  <a:schemeClr val="tx1"/>
                </a:solidFill>
                <a:latin typeface="Times New Roman" panose="02020603050405020304" pitchFamily="18" charset="0"/>
                <a:cs typeface="Times New Roman" panose="02020603050405020304" pitchFamily="18" charset="0"/>
              </a:rPr>
              <a:t> </a:t>
            </a:r>
            <a:endParaRPr lang="en-US" sz="5000" dirty="0" smtClean="0">
              <a:solidFill>
                <a:schemeClr val="tx1"/>
              </a:solidFill>
              <a:latin typeface="Times New Roman" pitchFamily="18" charset="0"/>
              <a:cs typeface="Times New Roman" pitchFamily="18" charset="0"/>
            </a:endParaRPr>
          </a:p>
          <a:p>
            <a:pPr>
              <a:buNone/>
            </a:pPr>
            <a:endParaRPr lang="en-US" sz="2800" dirty="0" smtClean="0"/>
          </a:p>
          <a:p>
            <a:pPr marL="0" indent="0" algn="just">
              <a:buFont typeface="Wingdings" pitchFamily="2" charset="2"/>
              <a:buChar char="§"/>
            </a:pPr>
            <a:endParaRPr lang="en-US" sz="2800" dirty="0" smtClean="0">
              <a:solidFill>
                <a:schemeClr val="tx1"/>
              </a:solidFill>
              <a:latin typeface="Times New Roman" pitchFamily="18" charset="0"/>
              <a:cs typeface="Times New Roman" pitchFamily="18" charset="0"/>
            </a:endParaRPr>
          </a:p>
          <a:p>
            <a:pPr marL="0" indent="0" algn="just">
              <a:buNone/>
            </a:pPr>
            <a:endParaRPr lang="x-none" sz="2800"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338328"/>
            <a:ext cx="8229600" cy="1261872"/>
          </a:xfrm>
        </p:spPr>
        <p:txBody>
          <a:bodyPr>
            <a:noAutofit/>
          </a:bodyPr>
          <a:lstStyle/>
          <a:p>
            <a:r>
              <a:rPr lang="ro-RO" sz="2400" b="1" dirty="0" smtClean="0">
                <a:latin typeface="Times New Roman" pitchFamily="18" charset="0"/>
                <a:cs typeface="Times New Roman" pitchFamily="18" charset="0"/>
              </a:rPr>
              <a:t/>
            </a:r>
            <a:br>
              <a:rPr lang="ro-RO" sz="2400" b="1" dirty="0" smtClean="0">
                <a:latin typeface="Times New Roman" pitchFamily="18" charset="0"/>
                <a:cs typeface="Times New Roman" pitchFamily="18" charset="0"/>
              </a:rPr>
            </a:br>
            <a:r>
              <a:rPr lang="ro-RO" sz="2400" b="1" dirty="0" smtClean="0">
                <a:latin typeface="Times New Roman" pitchFamily="18" charset="0"/>
                <a:cs typeface="Times New Roman" pitchFamily="18" charset="0"/>
              </a:rPr>
              <a:t/>
            </a:r>
            <a:br>
              <a:rPr lang="ro-RO" sz="2400" b="1" dirty="0" smtClean="0">
                <a:latin typeface="Times New Roman" pitchFamily="18" charset="0"/>
                <a:cs typeface="Times New Roman" pitchFamily="18" charset="0"/>
              </a:rPr>
            </a:br>
            <a:r>
              <a:rPr lang="ro-RO" sz="2400" b="1" i="1" dirty="0" err="1" smtClean="0">
                <a:latin typeface="Times New Roman" pitchFamily="18" charset="0"/>
                <a:cs typeface="Times New Roman" pitchFamily="18" charset="0"/>
              </a:rPr>
              <a:t>Hotărîrea</a:t>
            </a:r>
            <a:r>
              <a:rPr lang="ro-RO" sz="2400" b="1" i="1" dirty="0" smtClean="0">
                <a:latin typeface="Times New Roman" pitchFamily="18" charset="0"/>
                <a:cs typeface="Times New Roman" pitchFamily="18" charset="0"/>
              </a:rPr>
              <a:t> Guvernului RM  </a:t>
            </a:r>
            <a:r>
              <a:rPr lang="x-none" sz="2400" b="1" i="1" dirty="0" smtClean="0">
                <a:latin typeface="Times New Roman" pitchFamily="18" charset="0"/>
                <a:cs typeface="Times New Roman" pitchFamily="18" charset="0"/>
              </a:rPr>
              <a:t>nr. 819  din  01.07.2016 </a:t>
            </a:r>
            <a:r>
              <a:rPr lang="ro-RO" sz="2400" b="1" i="1" dirty="0" smtClean="0">
                <a:latin typeface="Times New Roman" pitchFamily="18" charset="0"/>
                <a:cs typeface="Times New Roman" pitchFamily="18" charset="0"/>
              </a:rPr>
              <a:t>privind </a:t>
            </a:r>
            <a:r>
              <a:rPr lang="x-none" sz="2400" b="1" i="1" dirty="0" smtClean="0">
                <a:latin typeface="Times New Roman" pitchFamily="18" charset="0"/>
                <a:cs typeface="Times New Roman" pitchFamily="18" charset="0"/>
              </a:rPr>
              <a:t>privind Cerinţele minime de securitate şi sănătate în muncă pentru lucrul la monitor</a:t>
            </a:r>
            <a:br>
              <a:rPr lang="x-none" sz="2400" b="1" i="1" dirty="0" smtClean="0">
                <a:latin typeface="Times New Roman" pitchFamily="18" charset="0"/>
                <a:cs typeface="Times New Roman" pitchFamily="18" charset="0"/>
              </a:rPr>
            </a:br>
            <a:r>
              <a:rPr lang="x-none" sz="2400" b="1" dirty="0" smtClean="0">
                <a:latin typeface="Times New Roman" pitchFamily="18" charset="0"/>
                <a:cs typeface="Times New Roman" pitchFamily="18" charset="0"/>
              </a:rPr>
              <a:t>   </a:t>
            </a:r>
            <a:r>
              <a:rPr lang="ro-RO" sz="3200" b="1" dirty="0" smtClean="0">
                <a:latin typeface="Times New Roman" pitchFamily="18" charset="0"/>
                <a:cs typeface="Times New Roman" pitchFamily="18" charset="0"/>
              </a:rPr>
              <a:t/>
            </a:r>
            <a:br>
              <a:rPr lang="ro-RO" sz="3200" b="1" dirty="0" smtClean="0">
                <a:latin typeface="Times New Roman" pitchFamily="18" charset="0"/>
                <a:cs typeface="Times New Roman" pitchFamily="18" charset="0"/>
              </a:rPr>
            </a:br>
            <a:endParaRPr lang="en-US" sz="3200" b="1" i="1" dirty="0">
              <a:latin typeface="Times New Roman" pitchFamily="18" charset="0"/>
              <a:cs typeface="Times New Roman" pitchFamily="18" charset="0"/>
            </a:endParaRPr>
          </a:p>
        </p:txBody>
      </p:sp>
      <p:sp>
        <p:nvSpPr>
          <p:cNvPr id="4" name="Rectangle 3"/>
          <p:cNvSpPr/>
          <p:nvPr/>
        </p:nvSpPr>
        <p:spPr>
          <a:xfrm>
            <a:off x="228601" y="993718"/>
            <a:ext cx="8686799" cy="941796"/>
          </a:xfrm>
          <a:prstGeom prst="rect">
            <a:avLst/>
          </a:prstGeom>
        </p:spPr>
        <p:txBody>
          <a:bodyPr wrap="square">
            <a:spAutoFit/>
          </a:bodyPr>
          <a:lstStyle/>
          <a:p>
            <a:pPr marL="342900" indent="-342900" algn="just">
              <a:lnSpc>
                <a:spcPct val="115000"/>
              </a:lnSpc>
              <a:buFont typeface="Wingdings" panose="05000000000000000000" pitchFamily="2" charset="2"/>
              <a:buChar char="Ø"/>
            </a:pPr>
            <a:endParaRPr lang="ro-RO" sz="24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endParaRPr lang="ro-RO"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81002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76400"/>
            <a:ext cx="8686800" cy="4876800"/>
          </a:xfrm>
        </p:spPr>
        <p:txBody>
          <a:bodyPr>
            <a:normAutofit fontScale="92500" lnSpcReduction="10000"/>
          </a:bodyPr>
          <a:lstStyle/>
          <a:p>
            <a:pPr algn="just">
              <a:buNone/>
            </a:pPr>
            <a:r>
              <a:rPr lang="x-none" sz="2800" b="1" dirty="0" smtClean="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a:buFont typeface="Wingdings" pitchFamily="2" charset="2"/>
              <a:buChar char="§"/>
            </a:pPr>
            <a:endParaRPr lang="en-US" sz="2800" dirty="0" smtClean="0">
              <a:solidFill>
                <a:schemeClr val="tx1"/>
              </a:solidFill>
              <a:latin typeface="Times New Roman" pitchFamily="18" charset="0"/>
              <a:cs typeface="Times New Roman" pitchFamily="18" charset="0"/>
            </a:endParaRPr>
          </a:p>
          <a:p>
            <a:pPr>
              <a:buNone/>
            </a:pPr>
            <a:r>
              <a:rPr lang="en-US" sz="1050" b="1"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anose="02020603050405020304" pitchFamily="18" charset="0"/>
                <a:cs typeface="Times New Roman" panose="02020603050405020304" pitchFamily="18" charset="0"/>
              </a:rPr>
              <a:t>1</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Manipularea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manuală</a:t>
            </a:r>
            <a:r>
              <a:rPr lang="en-US" sz="2600" dirty="0" smtClean="0">
                <a:solidFill>
                  <a:schemeClr val="tx1"/>
                </a:solidFill>
                <a:latin typeface="Times New Roman" panose="02020603050405020304" pitchFamily="18" charset="0"/>
                <a:cs typeface="Times New Roman" panose="02020603050405020304" pitchFamily="18" charset="0"/>
              </a:rPr>
              <a:t> a </a:t>
            </a:r>
            <a:r>
              <a:rPr lang="en-US" sz="2600" dirty="0" err="1" smtClean="0">
                <a:solidFill>
                  <a:schemeClr val="tx1"/>
                </a:solidFill>
                <a:latin typeface="Times New Roman" panose="02020603050405020304" pitchFamily="18" charset="0"/>
                <a:cs typeface="Times New Roman" panose="02020603050405020304" pitchFamily="18" charset="0"/>
              </a:rPr>
              <a:t>încărcăturii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poate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prezenta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riscuri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profesionale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special de </a:t>
            </a:r>
            <a:r>
              <a:rPr lang="en-US" sz="2600" dirty="0" err="1" smtClean="0">
                <a:solidFill>
                  <a:schemeClr val="tx1"/>
                </a:solidFill>
                <a:latin typeface="Times New Roman" panose="02020603050405020304" pitchFamily="18" charset="0"/>
                <a:cs typeface="Times New Roman" panose="02020603050405020304" pitchFamily="18" charset="0"/>
              </a:rPr>
              <a:t>producere</a:t>
            </a:r>
            <a:r>
              <a:rPr lang="en-US" sz="2600" dirty="0" smtClean="0">
                <a:solidFill>
                  <a:schemeClr val="tx1"/>
                </a:solidFill>
                <a:latin typeface="Times New Roman" panose="02020603050405020304" pitchFamily="18" charset="0"/>
                <a:cs typeface="Times New Roman" panose="02020603050405020304" pitchFamily="18" charset="0"/>
              </a:rPr>
              <a:t> a </a:t>
            </a:r>
            <a:r>
              <a:rPr lang="en-US" sz="2600" dirty="0" err="1" smtClean="0">
                <a:solidFill>
                  <a:schemeClr val="tx1"/>
                </a:solidFill>
                <a:latin typeface="Times New Roman" panose="02020603050405020304" pitchFamily="18" charset="0"/>
                <a:cs typeface="Times New Roman" panose="02020603050405020304" pitchFamily="18" charset="0"/>
              </a:rPr>
              <a:t>unor</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afecţiuni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dorsolombare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dacă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încărcătura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este</a:t>
            </a:r>
            <a:r>
              <a:rPr lang="en-US" sz="2600" dirty="0" smtClean="0">
                <a:solidFill>
                  <a:schemeClr val="tx1"/>
                </a:solidFill>
                <a:latin typeface="Times New Roman" panose="02020603050405020304" pitchFamily="18" charset="0"/>
                <a:cs typeface="Times New Roman" panose="02020603050405020304" pitchFamily="18" charset="0"/>
              </a:rPr>
              <a:t>: </a:t>
            </a:r>
            <a:br>
              <a:rPr lang="en-US" sz="2600" dirty="0" smtClean="0">
                <a:solidFill>
                  <a:schemeClr val="tx1"/>
                </a:solidFill>
                <a:latin typeface="Times New Roman" panose="02020603050405020304" pitchFamily="18" charset="0"/>
                <a:cs typeface="Times New Roman" panose="02020603050405020304" pitchFamily="18" charset="0"/>
              </a:rPr>
            </a:br>
            <a:r>
              <a:rPr lang="en-US" sz="2600" dirty="0" smtClean="0">
                <a:solidFill>
                  <a:schemeClr val="tx1"/>
                </a:solidFill>
                <a:latin typeface="Times New Roman" panose="02020603050405020304" pitchFamily="18" charset="0"/>
                <a:cs typeface="Times New Roman" panose="02020603050405020304" pitchFamily="18" charset="0"/>
              </a:rPr>
              <a:t>    1) </a:t>
            </a:r>
            <a:r>
              <a:rPr lang="en-US" sz="2600" dirty="0" err="1" smtClean="0">
                <a:solidFill>
                  <a:schemeClr val="tx1"/>
                </a:solidFill>
                <a:latin typeface="Times New Roman" panose="02020603050405020304" pitchFamily="18" charset="0"/>
                <a:cs typeface="Times New Roman" panose="02020603050405020304" pitchFamily="18" charset="0"/>
              </a:rPr>
              <a:t>prea</a:t>
            </a:r>
            <a:r>
              <a:rPr lang="en-US" sz="2600" dirty="0" smtClean="0">
                <a:solidFill>
                  <a:schemeClr val="tx1"/>
                </a:solidFill>
                <a:latin typeface="Times New Roman" panose="02020603050405020304" pitchFamily="18" charset="0"/>
                <a:cs typeface="Times New Roman" panose="02020603050405020304" pitchFamily="18" charset="0"/>
              </a:rPr>
              <a:t> mare;</a:t>
            </a:r>
            <a:br>
              <a:rPr lang="en-US" sz="2600" dirty="0" smtClean="0">
                <a:solidFill>
                  <a:schemeClr val="tx1"/>
                </a:solidFill>
                <a:latin typeface="Times New Roman" panose="02020603050405020304" pitchFamily="18" charset="0"/>
                <a:cs typeface="Times New Roman" panose="02020603050405020304" pitchFamily="18" charset="0"/>
              </a:rPr>
            </a:br>
            <a:r>
              <a:rPr lang="en-US" sz="2600" dirty="0" smtClean="0">
                <a:solidFill>
                  <a:schemeClr val="tx1"/>
                </a:solidFill>
                <a:latin typeface="Times New Roman" panose="02020603050405020304" pitchFamily="18" charset="0"/>
                <a:cs typeface="Times New Roman" panose="02020603050405020304" pitchFamily="18" charset="0"/>
              </a:rPr>
              <a:t>    2) </a:t>
            </a:r>
            <a:r>
              <a:rPr lang="en-US" sz="2600" dirty="0" err="1" smtClean="0">
                <a:solidFill>
                  <a:schemeClr val="tx1"/>
                </a:solidFill>
                <a:latin typeface="Times New Roman" panose="02020603050405020304" pitchFamily="18" charset="0"/>
                <a:cs typeface="Times New Roman" panose="02020603050405020304" pitchFamily="18" charset="0"/>
              </a:rPr>
              <a:t>ridicată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şi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deplasată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alternare</a:t>
            </a:r>
            <a:r>
              <a:rPr lang="en-US" sz="2600" dirty="0" smtClean="0">
                <a:solidFill>
                  <a:schemeClr val="tx1"/>
                </a:solidFill>
                <a:latin typeface="Times New Roman" panose="02020603050405020304" pitchFamily="18" charset="0"/>
                <a:cs typeface="Times New Roman" panose="02020603050405020304" pitchFamily="18" charset="0"/>
              </a:rPr>
              <a:t> cu </a:t>
            </a:r>
            <a:r>
              <a:rPr lang="en-US" sz="2600" dirty="0" err="1" smtClean="0">
                <a:solidFill>
                  <a:schemeClr val="tx1"/>
                </a:solidFill>
                <a:latin typeface="Times New Roman" panose="02020603050405020304" pitchFamily="18" charset="0"/>
                <a:cs typeface="Times New Roman" panose="02020603050405020304" pitchFamily="18" charset="0"/>
              </a:rPr>
              <a:t>alte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munci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pînă</a:t>
            </a:r>
            <a:r>
              <a:rPr lang="en-US" sz="2600" dirty="0" smtClean="0">
                <a:solidFill>
                  <a:schemeClr val="tx1"/>
                </a:solidFill>
                <a:latin typeface="Times New Roman" panose="02020603050405020304" pitchFamily="18" charset="0"/>
                <a:cs typeface="Times New Roman" panose="02020603050405020304" pitchFamily="18" charset="0"/>
              </a:rPr>
              <a:t> la 2 </a:t>
            </a:r>
            <a:r>
              <a:rPr lang="en-US" sz="2600" dirty="0" err="1" smtClean="0">
                <a:solidFill>
                  <a:schemeClr val="tx1"/>
                </a:solidFill>
                <a:latin typeface="Times New Roman" panose="02020603050405020304" pitchFamily="18" charset="0"/>
                <a:cs typeface="Times New Roman" panose="02020603050405020304" pitchFamily="18" charset="0"/>
              </a:rPr>
              <a:t>ori</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pe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oră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şi</a:t>
            </a:r>
            <a:r>
              <a:rPr lang="en-US" sz="2600" dirty="0" smtClean="0">
                <a:solidFill>
                  <a:schemeClr val="tx1"/>
                </a:solidFill>
                <a:latin typeface="Times New Roman" panose="02020603050405020304" pitchFamily="18" charset="0"/>
                <a:cs typeface="Times New Roman" panose="02020603050405020304" pitchFamily="18" charset="0"/>
              </a:rPr>
              <a:t> are </a:t>
            </a:r>
            <a:r>
              <a:rPr lang="en-US" sz="2600" dirty="0" err="1" smtClean="0">
                <a:solidFill>
                  <a:schemeClr val="tx1"/>
                </a:solidFill>
                <a:latin typeface="Times New Roman" panose="02020603050405020304" pitchFamily="18" charset="0"/>
                <a:cs typeface="Times New Roman" panose="02020603050405020304" pitchFamily="18" charset="0"/>
              </a:rPr>
              <a:t>greutatea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ce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depăşeşte</a:t>
            </a:r>
            <a:r>
              <a:rPr lang="en-US" sz="2600" dirty="0" smtClean="0">
                <a:solidFill>
                  <a:schemeClr val="tx1"/>
                </a:solidFill>
                <a:latin typeface="Times New Roman" panose="02020603050405020304" pitchFamily="18" charset="0"/>
                <a:cs typeface="Times New Roman" panose="02020603050405020304" pitchFamily="18" charset="0"/>
              </a:rPr>
              <a:t>:</a:t>
            </a:r>
            <a:br>
              <a:rPr lang="en-US" sz="2600" dirty="0" smtClean="0">
                <a:solidFill>
                  <a:schemeClr val="tx1"/>
                </a:solidFill>
                <a:latin typeface="Times New Roman" panose="02020603050405020304" pitchFamily="18" charset="0"/>
                <a:cs typeface="Times New Roman" panose="02020603050405020304" pitchFamily="18" charset="0"/>
              </a:rPr>
            </a:b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b="1" i="1" dirty="0" smtClean="0">
                <a:solidFill>
                  <a:schemeClr val="tx1"/>
                </a:solidFill>
                <a:latin typeface="Times New Roman" panose="02020603050405020304" pitchFamily="18" charset="0"/>
                <a:cs typeface="Times New Roman" panose="02020603050405020304" pitchFamily="18" charset="0"/>
              </a:rPr>
              <a:t> - 30 kg </a:t>
            </a:r>
            <a:r>
              <a:rPr lang="en-US" sz="2600" b="1" i="1" dirty="0" err="1" smtClean="0">
                <a:solidFill>
                  <a:schemeClr val="tx1"/>
                </a:solidFill>
                <a:latin typeface="Times New Roman" panose="02020603050405020304" pitchFamily="18" charset="0"/>
                <a:cs typeface="Times New Roman" panose="02020603050405020304" pitchFamily="18" charset="0"/>
              </a:rPr>
              <a:t>pentru</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bărbaţi</a:t>
            </a:r>
            <a:r>
              <a:rPr lang="en-US" sz="2600" b="1" i="1" dirty="0" smtClean="0">
                <a:solidFill>
                  <a:schemeClr val="tx1"/>
                </a:solidFill>
                <a:latin typeface="Times New Roman" panose="02020603050405020304" pitchFamily="18" charset="0"/>
                <a:cs typeface="Times New Roman" panose="02020603050405020304" pitchFamily="18" charset="0"/>
              </a:rPr>
              <a:t>;</a:t>
            </a:r>
            <a:br>
              <a:rPr lang="en-US" sz="2600" b="1" i="1" dirty="0" smtClean="0">
                <a:solidFill>
                  <a:schemeClr val="tx1"/>
                </a:solidFill>
                <a:latin typeface="Times New Roman" panose="02020603050405020304" pitchFamily="18" charset="0"/>
                <a:cs typeface="Times New Roman" panose="02020603050405020304" pitchFamily="18" charset="0"/>
              </a:rPr>
            </a:br>
            <a:r>
              <a:rPr lang="en-US" sz="2600" b="1" i="1" dirty="0" smtClean="0">
                <a:solidFill>
                  <a:schemeClr val="tx1"/>
                </a:solidFill>
                <a:latin typeface="Times New Roman" panose="02020603050405020304" pitchFamily="18" charset="0"/>
                <a:cs typeface="Times New Roman" panose="02020603050405020304" pitchFamily="18" charset="0"/>
              </a:rPr>
              <a:t>    - 10 kg </a:t>
            </a:r>
            <a:r>
              <a:rPr lang="en-US" sz="2600" b="1" i="1" dirty="0" err="1" smtClean="0">
                <a:solidFill>
                  <a:schemeClr val="tx1"/>
                </a:solidFill>
                <a:latin typeface="Times New Roman" panose="02020603050405020304" pitchFamily="18" charset="0"/>
                <a:cs typeface="Times New Roman" panose="02020603050405020304" pitchFamily="18" charset="0"/>
              </a:rPr>
              <a:t>pentru</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femei</a:t>
            </a:r>
            <a:r>
              <a:rPr lang="en-US" sz="2600" b="1" i="1" dirty="0" smtClean="0">
                <a:solidFill>
                  <a:schemeClr val="tx1"/>
                </a:solidFill>
                <a:latin typeface="Times New Roman" panose="02020603050405020304" pitchFamily="18" charset="0"/>
                <a:cs typeface="Times New Roman" panose="02020603050405020304" pitchFamily="18" charset="0"/>
              </a:rPr>
              <a:t>;</a:t>
            </a:r>
            <a:br>
              <a:rPr lang="en-US" sz="2600" b="1" i="1" dirty="0" smtClean="0">
                <a:solidFill>
                  <a:schemeClr val="tx1"/>
                </a:solidFill>
                <a:latin typeface="Times New Roman" panose="02020603050405020304" pitchFamily="18" charset="0"/>
                <a:cs typeface="Times New Roman" panose="02020603050405020304" pitchFamily="18" charset="0"/>
              </a:rPr>
            </a:br>
            <a:r>
              <a:rPr lang="en-US" sz="2600" b="1" i="1" dirty="0" smtClean="0">
                <a:solidFill>
                  <a:schemeClr val="tx1"/>
                </a:solidFill>
                <a:latin typeface="Times New Roman" panose="02020603050405020304" pitchFamily="18" charset="0"/>
                <a:cs typeface="Times New Roman" panose="02020603050405020304" pitchFamily="18" charset="0"/>
              </a:rPr>
              <a:t>    - 4 kg </a:t>
            </a:r>
            <a:r>
              <a:rPr lang="en-US" sz="2600" b="1" i="1" dirty="0" err="1" smtClean="0">
                <a:solidFill>
                  <a:schemeClr val="tx1"/>
                </a:solidFill>
                <a:latin typeface="Times New Roman" panose="02020603050405020304" pitchFamily="18" charset="0"/>
                <a:cs typeface="Times New Roman" panose="02020603050405020304" pitchFamily="18" charset="0"/>
              </a:rPr>
              <a:t>pentru</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persoane</a:t>
            </a:r>
            <a:r>
              <a:rPr lang="en-US" sz="2600" b="1" i="1" dirty="0" smtClean="0">
                <a:solidFill>
                  <a:schemeClr val="tx1"/>
                </a:solidFill>
                <a:latin typeface="Times New Roman" panose="02020603050405020304" pitchFamily="18" charset="0"/>
                <a:cs typeface="Times New Roman" panose="02020603050405020304" pitchFamily="18" charset="0"/>
              </a:rPr>
              <a:t> cu </a:t>
            </a:r>
            <a:r>
              <a:rPr lang="en-US" sz="2600" b="1" i="1" dirty="0" err="1" smtClean="0">
                <a:solidFill>
                  <a:schemeClr val="tx1"/>
                </a:solidFill>
                <a:latin typeface="Times New Roman" panose="02020603050405020304" pitchFamily="18" charset="0"/>
                <a:cs typeface="Times New Roman" panose="02020603050405020304" pitchFamily="18" charset="0"/>
              </a:rPr>
              <a:t>vîrsta</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cuprinsă</a:t>
            </a:r>
            <a:r>
              <a:rPr lang="en-US" sz="2600" b="1" i="1" dirty="0" smtClean="0">
                <a:solidFill>
                  <a:schemeClr val="tx1"/>
                </a:solidFill>
                <a:latin typeface="Times New Roman" panose="02020603050405020304" pitchFamily="18" charset="0"/>
                <a:cs typeface="Times New Roman" panose="02020603050405020304" pitchFamily="18" charset="0"/>
              </a:rPr>
              <a:t> </a:t>
            </a:r>
            <a:r>
              <a:rPr lang="en-US" sz="2600" b="1" i="1" dirty="0" err="1" smtClean="0">
                <a:solidFill>
                  <a:schemeClr val="tx1"/>
                </a:solidFill>
                <a:latin typeface="Times New Roman" panose="02020603050405020304" pitchFamily="18" charset="0"/>
                <a:cs typeface="Times New Roman" panose="02020603050405020304" pitchFamily="18" charset="0"/>
              </a:rPr>
              <a:t>între</a:t>
            </a:r>
            <a:r>
              <a:rPr lang="en-US" sz="2600" b="1" i="1" dirty="0" smtClean="0">
                <a:solidFill>
                  <a:schemeClr val="tx1"/>
                </a:solidFill>
                <a:latin typeface="Times New Roman" panose="02020603050405020304" pitchFamily="18" charset="0"/>
                <a:cs typeface="Times New Roman" panose="02020603050405020304" pitchFamily="18" charset="0"/>
              </a:rPr>
              <a:t> 16 </a:t>
            </a:r>
            <a:r>
              <a:rPr lang="en-US" sz="2600" b="1" i="1" dirty="0" err="1" smtClean="0">
                <a:solidFill>
                  <a:schemeClr val="tx1"/>
                </a:solidFill>
                <a:latin typeface="Times New Roman" panose="02020603050405020304" pitchFamily="18" charset="0"/>
                <a:cs typeface="Times New Roman" panose="02020603050405020304" pitchFamily="18" charset="0"/>
              </a:rPr>
              <a:t>şi</a:t>
            </a:r>
            <a:r>
              <a:rPr lang="en-US" sz="2600" b="1" i="1" dirty="0" smtClean="0">
                <a:solidFill>
                  <a:schemeClr val="tx1"/>
                </a:solidFill>
                <a:latin typeface="Times New Roman" panose="02020603050405020304" pitchFamily="18" charset="0"/>
                <a:cs typeface="Times New Roman" panose="02020603050405020304" pitchFamily="18" charset="0"/>
              </a:rPr>
              <a:t> 18 </a:t>
            </a:r>
            <a:r>
              <a:rPr lang="en-US" sz="2600" b="1" i="1" dirty="0" err="1" smtClean="0">
                <a:solidFill>
                  <a:schemeClr val="tx1"/>
                </a:solidFill>
                <a:latin typeface="Times New Roman" panose="02020603050405020304" pitchFamily="18" charset="0"/>
                <a:cs typeface="Times New Roman" panose="02020603050405020304" pitchFamily="18" charset="0"/>
              </a:rPr>
              <a:t>ani</a:t>
            </a:r>
            <a:r>
              <a:rPr lang="en-US" sz="2600" b="1" i="1" dirty="0" smtClean="0">
                <a:solidFill>
                  <a:schemeClr val="tx1"/>
                </a:solidFill>
                <a:latin typeface="Times New Roman" panose="02020603050405020304" pitchFamily="18" charset="0"/>
                <a:cs typeface="Times New Roman" panose="02020603050405020304" pitchFamily="18" charset="0"/>
              </a:rPr>
              <a:t>;</a:t>
            </a:r>
            <a:br>
              <a:rPr lang="en-US" sz="2600" b="1" i="1" dirty="0" smtClean="0">
                <a:solidFill>
                  <a:schemeClr val="tx1"/>
                </a:solidFill>
                <a:latin typeface="Times New Roman" panose="02020603050405020304" pitchFamily="18" charset="0"/>
                <a:cs typeface="Times New Roman" panose="02020603050405020304" pitchFamily="18" charset="0"/>
              </a:rPr>
            </a:br>
            <a:r>
              <a:rPr lang="en-US" sz="2600" dirty="0" smtClean="0">
                <a:solidFill>
                  <a:schemeClr val="tx1"/>
                </a:solidFill>
                <a:latin typeface="Times New Roman" panose="02020603050405020304" pitchFamily="18" charset="0"/>
                <a:cs typeface="Times New Roman" panose="02020603050405020304" pitchFamily="18" charset="0"/>
              </a:rPr>
              <a:t>    </a:t>
            </a:r>
            <a:endParaRPr lang="x-none" sz="2600" dirty="0" smtClean="0">
              <a:solidFill>
                <a:schemeClr val="tx1"/>
              </a:solidFill>
              <a:latin typeface="Times New Roman" pitchFamily="18" charset="0"/>
              <a:cs typeface="Times New Roman" pitchFamily="18" charset="0"/>
            </a:endParaRPr>
          </a:p>
          <a:p>
            <a:pPr marL="0" indent="0">
              <a:buNone/>
            </a:pPr>
            <a:r>
              <a:rPr lang="ro-RO" sz="2600" i="1" dirty="0" smtClean="0"/>
              <a:t>       </a:t>
            </a:r>
            <a:r>
              <a:rPr lang="en-US" sz="1900" b="1" i="1" dirty="0" err="1" smtClean="0">
                <a:solidFill>
                  <a:schemeClr val="tx1"/>
                </a:solidFill>
                <a:latin typeface="Times New Roman" panose="02020603050405020304" pitchFamily="18" charset="0"/>
                <a:cs typeface="Times New Roman" panose="02020603050405020304" pitchFamily="18" charset="0"/>
              </a:rPr>
              <a:t>Monitorul</a:t>
            </a:r>
            <a:r>
              <a:rPr lang="en-US" sz="1900" b="1" i="1" dirty="0" smtClean="0">
                <a:solidFill>
                  <a:schemeClr val="tx1"/>
                </a:solidFill>
                <a:latin typeface="Times New Roman" panose="02020603050405020304" pitchFamily="18" charset="0"/>
                <a:cs typeface="Times New Roman" panose="02020603050405020304" pitchFamily="18" charset="0"/>
              </a:rPr>
              <a:t> </a:t>
            </a:r>
            <a:r>
              <a:rPr lang="en-US" sz="1900" b="1" i="1" dirty="0" err="1">
                <a:solidFill>
                  <a:schemeClr val="tx1"/>
                </a:solidFill>
                <a:latin typeface="Times New Roman" panose="02020603050405020304" pitchFamily="18" charset="0"/>
                <a:cs typeface="Times New Roman" panose="02020603050405020304" pitchFamily="18" charset="0"/>
              </a:rPr>
              <a:t>Oficial</a:t>
            </a:r>
            <a:r>
              <a:rPr lang="en-US" sz="1900" b="1" i="1" dirty="0">
                <a:solidFill>
                  <a:schemeClr val="tx1"/>
                </a:solidFill>
                <a:latin typeface="Times New Roman" panose="02020603050405020304" pitchFamily="18" charset="0"/>
                <a:cs typeface="Times New Roman" panose="02020603050405020304" pitchFamily="18" charset="0"/>
              </a:rPr>
              <a:t> nr.134-139/642 din 20.05.2016</a:t>
            </a:r>
          </a:p>
          <a:p>
            <a:endParaRPr lang="en-US" sz="1900" b="1" dirty="0" smtClean="0">
              <a:solidFill>
                <a:schemeClr val="tx1"/>
              </a:solidFill>
              <a:latin typeface="Times New Roman" panose="02020603050405020304" pitchFamily="18" charset="0"/>
              <a:cs typeface="Times New Roman" panose="02020603050405020304" pitchFamily="18" charset="0"/>
            </a:endParaRPr>
          </a:p>
          <a:p>
            <a:pPr marL="0" indent="0" algn="just">
              <a:buFont typeface="Wingdings" pitchFamily="2" charset="2"/>
              <a:buChar char="§"/>
            </a:pPr>
            <a:endParaRPr lang="en-US" sz="2800" dirty="0" smtClean="0">
              <a:solidFill>
                <a:schemeClr val="tx1"/>
              </a:solidFill>
              <a:latin typeface="Times New Roman" pitchFamily="18" charset="0"/>
              <a:cs typeface="Times New Roman" pitchFamily="18" charset="0"/>
            </a:endParaRPr>
          </a:p>
          <a:p>
            <a:pPr marL="0" indent="0" algn="just">
              <a:buNone/>
            </a:pPr>
            <a:endParaRPr lang="x-none" sz="2800"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338328"/>
            <a:ext cx="8229600" cy="1261872"/>
          </a:xfrm>
        </p:spPr>
        <p:txBody>
          <a:bodyPr>
            <a:noAutofit/>
          </a:bodyPr>
          <a:lstStyle/>
          <a:p>
            <a:r>
              <a:rPr lang="ro-RO" sz="2400" b="1" dirty="0" smtClean="0">
                <a:latin typeface="Times New Roman" pitchFamily="18" charset="0"/>
                <a:cs typeface="Times New Roman" pitchFamily="18" charset="0"/>
              </a:rPr>
              <a:t/>
            </a:r>
            <a:br>
              <a:rPr lang="ro-RO" sz="2400" b="1" dirty="0" smtClean="0">
                <a:latin typeface="Times New Roman" pitchFamily="18" charset="0"/>
                <a:cs typeface="Times New Roman" pitchFamily="18" charset="0"/>
              </a:rPr>
            </a:br>
            <a:r>
              <a:rPr lang="ro-RO" sz="2400" b="1" dirty="0" smtClean="0">
                <a:latin typeface="Times New Roman" pitchFamily="18" charset="0"/>
                <a:cs typeface="Times New Roman" pitchFamily="18" charset="0"/>
              </a:rPr>
              <a:t/>
            </a:r>
            <a:br>
              <a:rPr lang="ro-RO" sz="2400" b="1" dirty="0" smtClean="0">
                <a:latin typeface="Times New Roman" pitchFamily="18" charset="0"/>
                <a:cs typeface="Times New Roman" pitchFamily="18" charset="0"/>
              </a:rPr>
            </a:br>
            <a:r>
              <a:rPr lang="ro-RO" sz="2400" b="1" dirty="0" smtClean="0">
                <a:latin typeface="Times New Roman" pitchFamily="18" charset="0"/>
                <a:cs typeface="Times New Roman" pitchFamily="18" charset="0"/>
              </a:rPr>
              <a:t/>
            </a:r>
            <a:br>
              <a:rPr lang="ro-RO"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t>
            </a:r>
            <a:r>
              <a:rPr lang="x-none" sz="2400" b="1" i="1" dirty="0" smtClean="0">
                <a:solidFill>
                  <a:schemeClr val="bg1"/>
                </a:solidFill>
                <a:latin typeface="Times New Roman" pitchFamily="18" charset="0"/>
                <a:cs typeface="Times New Roman" pitchFamily="18" charset="0"/>
              </a:rPr>
              <a:t>Hotărîrea Guvernului </a:t>
            </a:r>
            <a:r>
              <a:rPr lang="ro-RO" sz="2400" b="1" i="1" dirty="0" smtClean="0">
                <a:solidFill>
                  <a:schemeClr val="bg1"/>
                </a:solidFill>
                <a:latin typeface="Times New Roman" pitchFamily="18" charset="0"/>
                <a:cs typeface="Times New Roman" pitchFamily="18" charset="0"/>
              </a:rPr>
              <a:t>nr. </a:t>
            </a:r>
            <a:r>
              <a:rPr lang="x-none" sz="2400" b="1" i="1" dirty="0" smtClean="0">
                <a:solidFill>
                  <a:schemeClr val="bg1"/>
                </a:solidFill>
                <a:latin typeface="Times New Roman" pitchFamily="18" charset="0"/>
                <a:cs typeface="Times New Roman" pitchFamily="18" charset="0"/>
              </a:rPr>
              <a:t>584</a:t>
            </a:r>
            <a:r>
              <a:rPr lang="ro-RO" sz="2400" b="1" i="1" dirty="0" smtClean="0">
                <a:solidFill>
                  <a:schemeClr val="bg1"/>
                </a:solidFill>
                <a:latin typeface="Times New Roman" pitchFamily="18" charset="0"/>
                <a:cs typeface="Times New Roman" pitchFamily="18" charset="0"/>
              </a:rPr>
              <a:t> din </a:t>
            </a:r>
            <a:r>
              <a:rPr lang="x-none" sz="2400" b="1" i="1" dirty="0" smtClean="0">
                <a:solidFill>
                  <a:schemeClr val="bg1"/>
                </a:solidFill>
                <a:latin typeface="Times New Roman" pitchFamily="18" charset="0"/>
                <a:cs typeface="Times New Roman" pitchFamily="18" charset="0"/>
              </a:rPr>
              <a:t>12.05.2016 privind Cerinţele minime de securitate şi sănătate în muncă pentru manipularea manuală a încărcăturilor care prezintă riscuri pentru lucrători, în special de producere a unor afecţiuni dorsolombare </a:t>
            </a:r>
            <a:r>
              <a:rPr lang="x-none" sz="2400" b="1" i="1" dirty="0" smtClean="0">
                <a:latin typeface="Times New Roman" pitchFamily="18" charset="0"/>
                <a:cs typeface="Times New Roman" pitchFamily="18" charset="0"/>
              </a:rPr>
              <a:t/>
            </a:r>
            <a:br>
              <a:rPr lang="x-none" sz="2400" b="1" i="1" dirty="0" smtClean="0">
                <a:latin typeface="Times New Roman" pitchFamily="18" charset="0"/>
                <a:cs typeface="Times New Roman" pitchFamily="18" charset="0"/>
              </a:rPr>
            </a:br>
            <a:r>
              <a:rPr lang="x-none" sz="2400" b="1" dirty="0" smtClean="0">
                <a:latin typeface="Times New Roman" pitchFamily="18" charset="0"/>
                <a:cs typeface="Times New Roman" pitchFamily="18" charset="0"/>
              </a:rPr>
              <a:t>   </a:t>
            </a:r>
            <a:r>
              <a:rPr lang="ro-RO" sz="3200" b="1" dirty="0" smtClean="0">
                <a:latin typeface="Times New Roman" pitchFamily="18" charset="0"/>
                <a:cs typeface="Times New Roman" pitchFamily="18" charset="0"/>
              </a:rPr>
              <a:t/>
            </a:r>
            <a:br>
              <a:rPr lang="ro-RO" sz="3200" b="1" dirty="0" smtClean="0">
                <a:latin typeface="Times New Roman" pitchFamily="18" charset="0"/>
                <a:cs typeface="Times New Roman" pitchFamily="18" charset="0"/>
              </a:rPr>
            </a:br>
            <a:endParaRPr lang="en-US" sz="3200" b="1" i="1" dirty="0">
              <a:latin typeface="Times New Roman" pitchFamily="18" charset="0"/>
              <a:cs typeface="Times New Roman" pitchFamily="18" charset="0"/>
            </a:endParaRPr>
          </a:p>
        </p:txBody>
      </p:sp>
      <p:sp>
        <p:nvSpPr>
          <p:cNvPr id="4" name="Rectangle 3"/>
          <p:cNvSpPr/>
          <p:nvPr/>
        </p:nvSpPr>
        <p:spPr>
          <a:xfrm>
            <a:off x="228601" y="993718"/>
            <a:ext cx="8686799" cy="1260345"/>
          </a:xfrm>
          <a:prstGeom prst="rect">
            <a:avLst/>
          </a:prstGeom>
        </p:spPr>
        <p:txBody>
          <a:bodyPr wrap="square">
            <a:spAutoFit/>
          </a:bodyPr>
          <a:lstStyle/>
          <a:p>
            <a:pPr marL="342900" indent="-342900" algn="just">
              <a:lnSpc>
                <a:spcPct val="115000"/>
              </a:lnSpc>
              <a:buFont typeface="Wingdings" panose="05000000000000000000" pitchFamily="2" charset="2"/>
              <a:buChar char="Ø"/>
            </a:pPr>
            <a:endParaRPr lang="ro-RO" sz="24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endParaRPr lang="ro-RO"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1809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333375"/>
            <a:ext cx="8686800" cy="6296025"/>
          </a:xfrm>
        </p:spPr>
        <p:txBody>
          <a:bodyPr rtlCol="0">
            <a:normAutofit fontScale="25000" lnSpcReduction="20000"/>
          </a:bodyPr>
          <a:lstStyle/>
          <a:p>
            <a:pPr marL="274320" indent="-274320" algn="ctr" eaLnBrk="1" fontAlgn="auto" hangingPunct="1">
              <a:lnSpc>
                <a:spcPct val="90000"/>
              </a:lnSpc>
              <a:spcAft>
                <a:spcPts val="0"/>
              </a:spcAft>
              <a:buFont typeface="Symbol" panose="05050102010706020507" pitchFamily="18" charset="2"/>
              <a:buNone/>
              <a:defRPr/>
            </a:pP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274320" indent="-274320" algn="ctr" eaLnBrk="1" fontAlgn="auto" hangingPunct="1">
              <a:lnSpc>
                <a:spcPct val="90000"/>
              </a:lnSpc>
              <a:spcAft>
                <a:spcPts val="0"/>
              </a:spcAft>
              <a:buFont typeface="Symbol" panose="05050102010706020507" pitchFamily="18" charset="2"/>
              <a:buNone/>
              <a:defRPr/>
            </a:pPr>
            <a:r>
              <a:rPr lang="ro-RO" sz="12800" b="1" i="1" dirty="0" smtClean="0">
                <a:solidFill>
                  <a:schemeClr val="bg1"/>
                </a:solidFill>
                <a:latin typeface="Times New Roman" panose="02020603050405020304" pitchFamily="18" charset="0"/>
                <a:cs typeface="Times New Roman" panose="02020603050405020304" pitchFamily="18" charset="0"/>
              </a:rPr>
              <a:t>Acte departamentale ale </a:t>
            </a:r>
            <a:r>
              <a:rPr lang="vi-VN" sz="12800" b="1" i="1" dirty="0" smtClean="0">
                <a:solidFill>
                  <a:schemeClr val="bg1"/>
                </a:solidFill>
                <a:latin typeface="Times New Roman" panose="02020603050405020304" pitchFamily="18" charset="0"/>
                <a:cs typeface="Times New Roman" panose="02020603050405020304" pitchFamily="18" charset="0"/>
              </a:rPr>
              <a:t>Agenţi</a:t>
            </a:r>
            <a:r>
              <a:rPr lang="ro-RO" sz="12800" b="1" i="1" dirty="0" smtClean="0">
                <a:solidFill>
                  <a:schemeClr val="bg1"/>
                </a:solidFill>
                <a:latin typeface="Times New Roman" panose="02020603050405020304" pitchFamily="18" charset="0"/>
                <a:cs typeface="Times New Roman" panose="02020603050405020304" pitchFamily="18" charset="0"/>
              </a:rPr>
              <a:t>ei</a:t>
            </a:r>
            <a:r>
              <a:rPr lang="vi-VN" sz="12800" b="1" i="1" dirty="0" smtClean="0">
                <a:solidFill>
                  <a:schemeClr val="bg1"/>
                </a:solidFill>
                <a:latin typeface="Times New Roman" panose="02020603050405020304" pitchFamily="18" charset="0"/>
                <a:cs typeface="Times New Roman" panose="02020603050405020304" pitchFamily="18" charset="0"/>
              </a:rPr>
              <a:t> Naţional</a:t>
            </a:r>
            <a:r>
              <a:rPr lang="ro-RO" sz="12800" b="1" i="1" dirty="0" smtClean="0">
                <a:solidFill>
                  <a:schemeClr val="bg1"/>
                </a:solidFill>
                <a:latin typeface="Times New Roman" panose="02020603050405020304" pitchFamily="18" charset="0"/>
                <a:cs typeface="Times New Roman" panose="02020603050405020304" pitchFamily="18" charset="0"/>
              </a:rPr>
              <a:t>e</a:t>
            </a:r>
            <a:r>
              <a:rPr lang="vi-VN" sz="12800" b="1" i="1" dirty="0" smtClean="0">
                <a:solidFill>
                  <a:schemeClr val="bg1"/>
                </a:solidFill>
                <a:latin typeface="Times New Roman" panose="02020603050405020304" pitchFamily="18" charset="0"/>
                <a:cs typeface="Times New Roman" panose="02020603050405020304" pitchFamily="18" charset="0"/>
              </a:rPr>
              <a:t> </a:t>
            </a: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274320" indent="-274320" algn="ctr" eaLnBrk="1" fontAlgn="auto" hangingPunct="1">
              <a:lnSpc>
                <a:spcPct val="90000"/>
              </a:lnSpc>
              <a:spcAft>
                <a:spcPts val="0"/>
              </a:spcAft>
              <a:buFont typeface="Symbol" panose="05050102010706020507" pitchFamily="18" charset="2"/>
              <a:buNone/>
              <a:defRPr/>
            </a:pPr>
            <a:r>
              <a:rPr lang="vi-VN" sz="12800" b="1" i="1" dirty="0" smtClean="0">
                <a:solidFill>
                  <a:schemeClr val="bg1"/>
                </a:solidFill>
                <a:latin typeface="Times New Roman" panose="02020603050405020304" pitchFamily="18" charset="0"/>
                <a:cs typeface="Times New Roman" panose="02020603050405020304" pitchFamily="18" charset="0"/>
              </a:rPr>
              <a:t>pentru </a:t>
            </a:r>
            <a:r>
              <a:rPr lang="vi-VN" sz="12800" b="1" i="1" dirty="0">
                <a:solidFill>
                  <a:schemeClr val="bg1"/>
                </a:solidFill>
                <a:latin typeface="Times New Roman" panose="02020603050405020304" pitchFamily="18" charset="0"/>
                <a:cs typeface="Times New Roman" panose="02020603050405020304" pitchFamily="18" charset="0"/>
              </a:rPr>
              <a:t>Reglementare în Energetică </a:t>
            </a: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274320" indent="-274320" algn="just" eaLnBrk="1" fontAlgn="auto" hangingPunct="1">
              <a:lnSpc>
                <a:spcPct val="90000"/>
              </a:lnSpc>
              <a:spcAft>
                <a:spcPts val="0"/>
              </a:spcAft>
              <a:buFont typeface="Symbol" panose="05050102010706020507" pitchFamily="18" charset="2"/>
              <a:buNone/>
              <a:defRPr/>
            </a:pPr>
            <a:endParaRPr lang="ro-RO" sz="9600" dirty="0">
              <a:solidFill>
                <a:schemeClr val="tx1"/>
              </a:solidFill>
              <a:latin typeface="Times New Roman" panose="02020603050405020304" pitchFamily="18" charset="0"/>
              <a:cs typeface="Times New Roman" panose="02020603050405020304" pitchFamily="18" charset="0"/>
            </a:endParaRPr>
          </a:p>
          <a:p>
            <a:pPr algn="just">
              <a:defRPr/>
            </a:pPr>
            <a:endParaRPr lang="ro-RO" sz="80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defRPr/>
            </a:pPr>
            <a:r>
              <a:rPr lang="ro-RO" sz="10400" b="1" dirty="0" smtClean="0">
                <a:solidFill>
                  <a:schemeClr val="tx1"/>
                </a:solidFill>
                <a:latin typeface="Times New Roman" panose="02020603050405020304" pitchFamily="18" charset="0"/>
                <a:cs typeface="Times New Roman" panose="02020603050405020304" pitchFamily="18" charset="0"/>
              </a:rPr>
              <a:t>NE1-01:2019</a:t>
            </a:r>
            <a:r>
              <a:rPr lang="ro-RO" sz="10400" dirty="0" smtClean="0">
                <a:solidFill>
                  <a:schemeClr val="tx1"/>
                </a:solidFill>
                <a:latin typeface="Times New Roman" panose="02020603050405020304" pitchFamily="18" charset="0"/>
                <a:cs typeface="Times New Roman" panose="02020603050405020304" pitchFamily="18" charset="0"/>
              </a:rPr>
              <a:t> „</a:t>
            </a:r>
            <a:r>
              <a:rPr lang="ro-RO" sz="10400" b="1" dirty="0" smtClean="0">
                <a:solidFill>
                  <a:schemeClr val="tx1"/>
                </a:solidFill>
                <a:latin typeface="Times New Roman" panose="02020603050405020304" pitchFamily="18" charset="0"/>
                <a:cs typeface="Times New Roman" panose="02020603050405020304" pitchFamily="18" charset="0"/>
              </a:rPr>
              <a:t>NORME DE </a:t>
            </a:r>
            <a:r>
              <a:rPr lang="ro-RO" sz="10400" b="1" dirty="0">
                <a:solidFill>
                  <a:schemeClr val="tx1"/>
                </a:solidFill>
                <a:latin typeface="Times New Roman" panose="02020603050405020304" pitchFamily="18" charset="0"/>
                <a:cs typeface="Times New Roman" panose="02020603050405020304" pitchFamily="18" charset="0"/>
              </a:rPr>
              <a:t>EXPLOATARE </a:t>
            </a:r>
            <a:r>
              <a:rPr lang="ro-RO" sz="10400" b="1" dirty="0" smtClean="0">
                <a:solidFill>
                  <a:schemeClr val="tx1"/>
                </a:solidFill>
                <a:latin typeface="Times New Roman" panose="02020603050405020304" pitchFamily="18" charset="0"/>
                <a:cs typeface="Times New Roman" panose="02020603050405020304" pitchFamily="18" charset="0"/>
              </a:rPr>
              <a:t>A INSTALAȚIILOR </a:t>
            </a:r>
            <a:r>
              <a:rPr lang="ro-RO" sz="10400" b="1" dirty="0">
                <a:solidFill>
                  <a:schemeClr val="tx1"/>
                </a:solidFill>
                <a:latin typeface="Times New Roman" panose="02020603050405020304" pitchFamily="18" charset="0"/>
                <a:cs typeface="Times New Roman" panose="02020603050405020304" pitchFamily="18" charset="0"/>
              </a:rPr>
              <a:t>ELECTRICE </a:t>
            </a:r>
            <a:r>
              <a:rPr lang="ro-RO" sz="10400" b="1" dirty="0" smtClean="0">
                <a:solidFill>
                  <a:schemeClr val="tx1"/>
                </a:solidFill>
                <a:latin typeface="Times New Roman" panose="02020603050405020304" pitchFamily="18" charset="0"/>
                <a:cs typeface="Times New Roman" panose="02020603050405020304" pitchFamily="18" charset="0"/>
              </a:rPr>
              <a:t>ALE CONSUMATORILOR </a:t>
            </a:r>
            <a:r>
              <a:rPr lang="ro-RO" sz="10400" b="1" dirty="0">
                <a:solidFill>
                  <a:schemeClr val="tx1"/>
                </a:solidFill>
                <a:latin typeface="Times New Roman" panose="02020603050405020304" pitchFamily="18" charset="0"/>
                <a:cs typeface="Times New Roman" panose="02020603050405020304" pitchFamily="18" charset="0"/>
              </a:rPr>
              <a:t>NONCASNICI</a:t>
            </a:r>
            <a:r>
              <a:rPr lang="ro-RO" sz="10400" b="1" dirty="0" smtClean="0">
                <a:solidFill>
                  <a:schemeClr val="tx1"/>
                </a:solidFill>
                <a:latin typeface="Times New Roman" panose="02020603050405020304" pitchFamily="18" charset="0"/>
                <a:cs typeface="Times New Roman" panose="02020603050405020304" pitchFamily="18" charset="0"/>
              </a:rPr>
              <a:t>”, </a:t>
            </a:r>
            <a:r>
              <a:rPr lang="ro-RO" sz="10400" dirty="0" smtClean="0">
                <a:solidFill>
                  <a:schemeClr val="tx1"/>
                </a:solidFill>
                <a:latin typeface="Times New Roman" panose="02020603050405020304" pitchFamily="18" charset="0"/>
                <a:cs typeface="Times New Roman" panose="02020603050405020304" pitchFamily="18" charset="0"/>
              </a:rPr>
              <a:t>Anexă</a:t>
            </a:r>
            <a:r>
              <a:rPr lang="ro-RO" sz="10400" dirty="0">
                <a:solidFill>
                  <a:schemeClr val="tx1"/>
                </a:solidFill>
                <a:latin typeface="Times New Roman" panose="02020603050405020304" pitchFamily="18" charset="0"/>
                <a:cs typeface="Times New Roman" panose="02020603050405020304" pitchFamily="18" charset="0"/>
              </a:rPr>
              <a:t> </a:t>
            </a:r>
            <a:r>
              <a:rPr lang="ro-RO" sz="10400" dirty="0" smtClean="0">
                <a:solidFill>
                  <a:schemeClr val="tx1"/>
                </a:solidFill>
                <a:latin typeface="Times New Roman" panose="02020603050405020304" pitchFamily="18" charset="0"/>
                <a:cs typeface="Times New Roman" panose="02020603050405020304" pitchFamily="18" charset="0"/>
              </a:rPr>
              <a:t>la </a:t>
            </a:r>
            <a:r>
              <a:rPr lang="ro-RO" sz="10400" dirty="0">
                <a:solidFill>
                  <a:schemeClr val="tx1"/>
                </a:solidFill>
                <a:latin typeface="Times New Roman" panose="02020603050405020304" pitchFamily="18" charset="0"/>
                <a:cs typeface="Times New Roman" panose="02020603050405020304" pitchFamily="18" charset="0"/>
              </a:rPr>
              <a:t>Hotărârea Consiliului de </a:t>
            </a:r>
            <a:r>
              <a:rPr lang="ro-RO" sz="10400" dirty="0" smtClean="0">
                <a:solidFill>
                  <a:schemeClr val="tx1"/>
                </a:solidFill>
                <a:latin typeface="Times New Roman" panose="02020603050405020304" pitchFamily="18" charset="0"/>
                <a:cs typeface="Times New Roman" panose="02020603050405020304" pitchFamily="18" charset="0"/>
              </a:rPr>
              <a:t>administrație</a:t>
            </a:r>
            <a:r>
              <a:rPr lang="ro-RO" sz="10400" dirty="0">
                <a:solidFill>
                  <a:schemeClr val="tx1"/>
                </a:solidFill>
                <a:latin typeface="Times New Roman" panose="02020603050405020304" pitchFamily="18" charset="0"/>
                <a:cs typeface="Times New Roman" panose="02020603050405020304" pitchFamily="18" charset="0"/>
              </a:rPr>
              <a:t> </a:t>
            </a:r>
            <a:r>
              <a:rPr lang="ro-RO" sz="10400" dirty="0" smtClean="0">
                <a:solidFill>
                  <a:schemeClr val="tx1"/>
                </a:solidFill>
                <a:latin typeface="Times New Roman" panose="02020603050405020304" pitchFamily="18" charset="0"/>
                <a:cs typeface="Times New Roman" panose="02020603050405020304" pitchFamily="18" charset="0"/>
              </a:rPr>
              <a:t>al </a:t>
            </a:r>
            <a:r>
              <a:rPr lang="ro-RO" sz="10400" dirty="0">
                <a:solidFill>
                  <a:schemeClr val="tx1"/>
                </a:solidFill>
                <a:latin typeface="Times New Roman" panose="02020603050405020304" pitchFamily="18" charset="0"/>
                <a:cs typeface="Times New Roman" panose="02020603050405020304" pitchFamily="18" charset="0"/>
              </a:rPr>
              <a:t>ANRE nr. 393/2019 din </a:t>
            </a:r>
            <a:r>
              <a:rPr lang="ro-RO" sz="10400" dirty="0" smtClean="0">
                <a:solidFill>
                  <a:schemeClr val="tx1"/>
                </a:solidFill>
                <a:latin typeface="Times New Roman" panose="02020603050405020304" pitchFamily="18" charset="0"/>
                <a:cs typeface="Times New Roman" panose="02020603050405020304" pitchFamily="18" charset="0"/>
              </a:rPr>
              <a:t>01.11.2019.</a:t>
            </a:r>
          </a:p>
          <a:p>
            <a:pPr marL="0" indent="0" algn="just">
              <a:buFont typeface="Symbol" panose="05050102010706020507" pitchFamily="18" charset="2"/>
              <a:buNone/>
              <a:defRPr/>
            </a:pPr>
            <a:endParaRPr lang="en-US" sz="10400" b="1"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defRPr/>
            </a:pPr>
            <a:r>
              <a:rPr lang="ro-RO" sz="9600" dirty="0">
                <a:solidFill>
                  <a:schemeClr val="tx1"/>
                </a:solidFill>
                <a:latin typeface="Times New Roman" panose="02020603050405020304" pitchFamily="18" charset="0"/>
                <a:cs typeface="Times New Roman" panose="02020603050405020304" pitchFamily="18" charset="0"/>
              </a:rPr>
              <a:t>Normele sunt obligatorii pentru toate persoanele juridice care activează pe teritoriul Republicii Moldova, precum și pentru persoanele fizice - proprietari ai instalațiilor electrice utilizate în scopuri </a:t>
            </a:r>
            <a:r>
              <a:rPr lang="ro-RO" sz="9600" dirty="0" err="1">
                <a:solidFill>
                  <a:schemeClr val="tx1"/>
                </a:solidFill>
                <a:latin typeface="Times New Roman" panose="02020603050405020304" pitchFamily="18" charset="0"/>
                <a:cs typeface="Times New Roman" panose="02020603050405020304" pitchFamily="18" charset="0"/>
              </a:rPr>
              <a:t>noncasnice</a:t>
            </a:r>
            <a:r>
              <a:rPr lang="ro-RO" sz="9600" dirty="0">
                <a:solidFill>
                  <a:schemeClr val="tx1"/>
                </a:solidFill>
                <a:latin typeface="Times New Roman" panose="02020603050405020304" pitchFamily="18" charset="0"/>
                <a:cs typeface="Times New Roman" panose="02020603050405020304" pitchFamily="18" charset="0"/>
              </a:rPr>
              <a:t>. </a:t>
            </a:r>
            <a:endParaRPr lang="ro-RO" sz="96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defRPr/>
            </a:pPr>
            <a:r>
              <a:rPr lang="ro-RO" sz="9600" dirty="0" smtClean="0">
                <a:solidFill>
                  <a:schemeClr val="tx1"/>
                </a:solidFill>
                <a:latin typeface="Times New Roman" panose="02020603050405020304" pitchFamily="18" charset="0"/>
                <a:cs typeface="Times New Roman" panose="02020603050405020304" pitchFamily="18" charset="0"/>
              </a:rPr>
              <a:t>Normele </a:t>
            </a:r>
            <a:r>
              <a:rPr lang="ro-RO" sz="9600" dirty="0">
                <a:solidFill>
                  <a:schemeClr val="tx1"/>
                </a:solidFill>
                <a:latin typeface="Times New Roman" panose="02020603050405020304" pitchFamily="18" charset="0"/>
                <a:cs typeface="Times New Roman" panose="02020603050405020304" pitchFamily="18" charset="0"/>
              </a:rPr>
              <a:t>includ cerințe față de consumatorii </a:t>
            </a:r>
            <a:r>
              <a:rPr lang="ro-RO" sz="9600" dirty="0" err="1">
                <a:solidFill>
                  <a:schemeClr val="tx1"/>
                </a:solidFill>
                <a:latin typeface="Times New Roman" panose="02020603050405020304" pitchFamily="18" charset="0"/>
                <a:cs typeface="Times New Roman" panose="02020603050405020304" pitchFamily="18" charset="0"/>
              </a:rPr>
              <a:t>noncasnici</a:t>
            </a:r>
            <a:r>
              <a:rPr lang="ro-RO" sz="9600" dirty="0">
                <a:solidFill>
                  <a:schemeClr val="tx1"/>
                </a:solidFill>
                <a:latin typeface="Times New Roman" panose="02020603050405020304" pitchFamily="18" charset="0"/>
                <a:cs typeface="Times New Roman" panose="02020603050405020304" pitchFamily="18" charset="0"/>
              </a:rPr>
              <a:t>, care exploatează instalațiile electrice în funcțiune, cu </a:t>
            </a:r>
            <a:r>
              <a:rPr lang="ro-RO" sz="9600" dirty="0" smtClean="0">
                <a:solidFill>
                  <a:schemeClr val="tx1"/>
                </a:solidFill>
                <a:latin typeface="Times New Roman" panose="02020603050405020304" pitchFamily="18" charset="0"/>
                <a:cs typeface="Times New Roman" panose="02020603050405020304" pitchFamily="18" charset="0"/>
              </a:rPr>
              <a:t>tensiunea mai </a:t>
            </a:r>
            <a:r>
              <a:rPr lang="ro-RO" sz="9600" dirty="0">
                <a:solidFill>
                  <a:schemeClr val="tx1"/>
                </a:solidFill>
                <a:latin typeface="Times New Roman" panose="02020603050405020304" pitchFamily="18" charset="0"/>
                <a:cs typeface="Times New Roman" panose="02020603050405020304" pitchFamily="18" charset="0"/>
              </a:rPr>
              <a:t>mică de 220 kV, inclusiv. </a:t>
            </a:r>
            <a:r>
              <a:rPr lang="ro-RO" sz="9600" dirty="0" smtClean="0">
                <a:solidFill>
                  <a:schemeClr val="tx1"/>
                </a:solidFill>
                <a:latin typeface="Times New Roman" panose="02020603050405020304" pitchFamily="18" charset="0"/>
                <a:cs typeface="Times New Roman" panose="02020603050405020304" pitchFamily="18" charset="0"/>
              </a:rPr>
              <a:t> </a:t>
            </a:r>
            <a:endParaRPr lang="ru-RU" sz="9600" dirty="0">
              <a:solidFill>
                <a:schemeClr val="tx1"/>
              </a:solidFill>
              <a:latin typeface="Times New Roman" panose="02020603050405020304" pitchFamily="18" charset="0"/>
              <a:cs typeface="Times New Roman" panose="02020603050405020304" pitchFamily="18" charset="0"/>
            </a:endParaRPr>
          </a:p>
          <a:p>
            <a:pPr>
              <a:defRPr/>
            </a:pPr>
            <a:endParaRPr lang="ru-RU" sz="8000" dirty="0">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buFont typeface="Symbol" panose="05050102010706020507" pitchFamily="18" charset="2"/>
              <a:buNone/>
              <a:defRPr/>
            </a:pPr>
            <a:endParaRPr lang="ro-RO" sz="10400" b="1" i="1" dirty="0">
              <a:solidFill>
                <a:schemeClr val="bg1"/>
              </a:solidFill>
              <a:latin typeface="Times New Roman" pitchFamily="18" charset="0"/>
              <a:cs typeface="Times New Roman" pitchFamily="18" charset="0"/>
            </a:endParaRPr>
          </a:p>
          <a:p>
            <a:pPr marL="274320" indent="-274320" algn="ctr" eaLnBrk="1" fontAlgn="auto" hangingPunct="1">
              <a:spcAft>
                <a:spcPts val="0"/>
              </a:spcAft>
              <a:buFont typeface="Symbol" panose="05050102010706020507" pitchFamily="18" charset="2"/>
              <a:buNone/>
              <a:defRPr/>
            </a:pPr>
            <a:endParaRPr lang="ro-RO" sz="10400" b="1" i="1" dirty="0" smtClean="0">
              <a:solidFill>
                <a:schemeClr val="bg1"/>
              </a:solidFill>
              <a:latin typeface="Times New Roman" pitchFamily="18" charset="0"/>
              <a:cs typeface="Times New Roman" pitchFamily="18" charset="0"/>
            </a:endParaRPr>
          </a:p>
          <a:p>
            <a:pPr marL="0" indent="0" algn="just" eaLnBrk="1" fontAlgn="auto" hangingPunct="1">
              <a:lnSpc>
                <a:spcPct val="120000"/>
              </a:lnSpc>
              <a:spcAft>
                <a:spcPts val="0"/>
              </a:spcAft>
              <a:buFont typeface="Symbol" panose="05050102010706020507" pitchFamily="18" charset="2"/>
              <a:buNone/>
              <a:defRPr/>
            </a:pPr>
            <a:endParaRPr lang="ro-RO" sz="7400" dirty="0">
              <a:solidFill>
                <a:schemeClr val="tx1"/>
              </a:solidFill>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buFont typeface="Symbol" panose="05050102010706020507" pitchFamily="18" charset="2"/>
              <a:buNone/>
              <a:defRPr/>
            </a:pPr>
            <a:r>
              <a:rPr lang="en-US" sz="9600" b="1" i="1" dirty="0" smtClean="0">
                <a:solidFill>
                  <a:schemeClr val="bg1"/>
                </a:solidFill>
                <a:latin typeface="Times New Roman" pitchFamily="18" charset="0"/>
                <a:cs typeface="Times New Roman" pitchFamily="18" charset="0"/>
              </a:rPr>
              <a:t>s</a:t>
            </a:r>
            <a:endParaRPr lang="ro-RO" sz="9600" b="1" dirty="0" smtClean="0">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defRPr/>
            </a:pPr>
            <a:endParaRPr lang="ro-RO" sz="4000" b="1" dirty="0"/>
          </a:p>
        </p:txBody>
      </p:sp>
    </p:spTree>
    <p:extLst>
      <p:ext uri="{BB962C8B-B14F-4D97-AF65-F5344CB8AC3E}">
        <p14:creationId xmlns:p14="http://schemas.microsoft.com/office/powerpoint/2010/main" val="35312120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333375"/>
            <a:ext cx="8686800" cy="6296025"/>
          </a:xfrm>
        </p:spPr>
        <p:txBody>
          <a:bodyPr rtlCol="0">
            <a:normAutofit fontScale="25000" lnSpcReduction="20000"/>
          </a:bodyPr>
          <a:lstStyle/>
          <a:p>
            <a:pPr marL="274320" indent="-274320" algn="ctr" eaLnBrk="1" fontAlgn="auto" hangingPunct="1">
              <a:lnSpc>
                <a:spcPct val="90000"/>
              </a:lnSpc>
              <a:spcAft>
                <a:spcPts val="0"/>
              </a:spcAft>
              <a:buFont typeface="Symbol" panose="05050102010706020507" pitchFamily="18" charset="2"/>
              <a:buNone/>
              <a:defRPr/>
            </a:pP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274320" indent="-274320" algn="ctr" eaLnBrk="1" fontAlgn="auto" hangingPunct="1">
              <a:lnSpc>
                <a:spcPct val="90000"/>
              </a:lnSpc>
              <a:spcAft>
                <a:spcPts val="0"/>
              </a:spcAft>
              <a:buFont typeface="Symbol" panose="05050102010706020507" pitchFamily="18" charset="2"/>
              <a:buNone/>
              <a:defRPr/>
            </a:pPr>
            <a:r>
              <a:rPr lang="ro-RO" sz="12800" b="1" i="1" dirty="0" smtClean="0">
                <a:solidFill>
                  <a:schemeClr val="bg1"/>
                </a:solidFill>
                <a:latin typeface="Times New Roman" panose="02020603050405020304" pitchFamily="18" charset="0"/>
                <a:cs typeface="Times New Roman" panose="02020603050405020304" pitchFamily="18" charset="0"/>
              </a:rPr>
              <a:t>Acte departamentale ale </a:t>
            </a:r>
            <a:r>
              <a:rPr lang="vi-VN" sz="12800" b="1" i="1" dirty="0" smtClean="0">
                <a:solidFill>
                  <a:schemeClr val="bg1"/>
                </a:solidFill>
                <a:latin typeface="Times New Roman" panose="02020603050405020304" pitchFamily="18" charset="0"/>
                <a:cs typeface="Times New Roman" panose="02020603050405020304" pitchFamily="18" charset="0"/>
              </a:rPr>
              <a:t>Agenţi</a:t>
            </a:r>
            <a:r>
              <a:rPr lang="ro-RO" sz="12800" b="1" i="1" dirty="0" smtClean="0">
                <a:solidFill>
                  <a:schemeClr val="bg1"/>
                </a:solidFill>
                <a:latin typeface="Times New Roman" panose="02020603050405020304" pitchFamily="18" charset="0"/>
                <a:cs typeface="Times New Roman" panose="02020603050405020304" pitchFamily="18" charset="0"/>
              </a:rPr>
              <a:t>ei</a:t>
            </a:r>
            <a:r>
              <a:rPr lang="vi-VN" sz="12800" b="1" i="1" dirty="0" smtClean="0">
                <a:solidFill>
                  <a:schemeClr val="bg1"/>
                </a:solidFill>
                <a:latin typeface="Times New Roman" panose="02020603050405020304" pitchFamily="18" charset="0"/>
                <a:cs typeface="Times New Roman" panose="02020603050405020304" pitchFamily="18" charset="0"/>
              </a:rPr>
              <a:t> Naţional</a:t>
            </a:r>
            <a:r>
              <a:rPr lang="ro-RO" sz="12800" b="1" i="1" dirty="0" smtClean="0">
                <a:solidFill>
                  <a:schemeClr val="bg1"/>
                </a:solidFill>
                <a:latin typeface="Times New Roman" panose="02020603050405020304" pitchFamily="18" charset="0"/>
                <a:cs typeface="Times New Roman" panose="02020603050405020304" pitchFamily="18" charset="0"/>
              </a:rPr>
              <a:t>e</a:t>
            </a:r>
            <a:r>
              <a:rPr lang="vi-VN" sz="12800" b="1" i="1" dirty="0" smtClean="0">
                <a:solidFill>
                  <a:schemeClr val="bg1"/>
                </a:solidFill>
                <a:latin typeface="Times New Roman" panose="02020603050405020304" pitchFamily="18" charset="0"/>
                <a:cs typeface="Times New Roman" panose="02020603050405020304" pitchFamily="18" charset="0"/>
              </a:rPr>
              <a:t> </a:t>
            </a: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274320" indent="-274320" algn="ctr" eaLnBrk="1" fontAlgn="auto" hangingPunct="1">
              <a:lnSpc>
                <a:spcPct val="90000"/>
              </a:lnSpc>
              <a:spcAft>
                <a:spcPts val="0"/>
              </a:spcAft>
              <a:buFont typeface="Symbol" panose="05050102010706020507" pitchFamily="18" charset="2"/>
              <a:buNone/>
              <a:defRPr/>
            </a:pPr>
            <a:r>
              <a:rPr lang="vi-VN" sz="12800" b="1" i="1" dirty="0" smtClean="0">
                <a:solidFill>
                  <a:schemeClr val="bg1"/>
                </a:solidFill>
                <a:latin typeface="Times New Roman" panose="02020603050405020304" pitchFamily="18" charset="0"/>
                <a:cs typeface="Times New Roman" panose="02020603050405020304" pitchFamily="18" charset="0"/>
              </a:rPr>
              <a:t>pentru </a:t>
            </a:r>
            <a:r>
              <a:rPr lang="vi-VN" sz="12800" b="1" i="1" dirty="0">
                <a:solidFill>
                  <a:schemeClr val="bg1"/>
                </a:solidFill>
                <a:latin typeface="Times New Roman" panose="02020603050405020304" pitchFamily="18" charset="0"/>
                <a:cs typeface="Times New Roman" panose="02020603050405020304" pitchFamily="18" charset="0"/>
              </a:rPr>
              <a:t>Reglementare în Energetică </a:t>
            </a:r>
            <a:endParaRPr lang="ro-RO" sz="12800" b="1" i="1" dirty="0" smtClean="0">
              <a:solidFill>
                <a:schemeClr val="bg1"/>
              </a:solidFill>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defRPr/>
            </a:pPr>
            <a:endParaRPr lang="en-US" sz="10400" b="1"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defRPr/>
            </a:pPr>
            <a:r>
              <a:rPr lang="ro-RO" sz="10400" b="1" dirty="0" smtClean="0">
                <a:solidFill>
                  <a:schemeClr val="tx1"/>
                </a:solidFill>
                <a:latin typeface="Times New Roman" panose="02020603050405020304" pitchFamily="18" charset="0"/>
                <a:cs typeface="Times New Roman" panose="02020603050405020304" pitchFamily="18" charset="0"/>
              </a:rPr>
              <a:t>NE1-02:2019</a:t>
            </a:r>
            <a:r>
              <a:rPr lang="ro-RO" sz="10400" b="1" dirty="0">
                <a:solidFill>
                  <a:schemeClr val="tx1"/>
                </a:solidFill>
                <a:latin typeface="Times New Roman" panose="02020603050405020304" pitchFamily="18" charset="0"/>
                <a:cs typeface="Times New Roman" panose="02020603050405020304" pitchFamily="18" charset="0"/>
              </a:rPr>
              <a:t> </a:t>
            </a:r>
            <a:r>
              <a:rPr lang="ro-RO" sz="10400" b="1" dirty="0" smtClean="0">
                <a:solidFill>
                  <a:schemeClr val="tx1"/>
                </a:solidFill>
                <a:latin typeface="Times New Roman" panose="02020603050405020304" pitchFamily="18" charset="0"/>
                <a:cs typeface="Times New Roman" panose="02020603050405020304" pitchFamily="18" charset="0"/>
              </a:rPr>
              <a:t>„NORME </a:t>
            </a:r>
            <a:r>
              <a:rPr lang="ro-RO" sz="10400" b="1" dirty="0">
                <a:solidFill>
                  <a:schemeClr val="tx1"/>
                </a:solidFill>
                <a:latin typeface="Times New Roman" panose="02020603050405020304" pitchFamily="18" charset="0"/>
                <a:cs typeface="Times New Roman" panose="02020603050405020304" pitchFamily="18" charset="0"/>
              </a:rPr>
              <a:t>DE </a:t>
            </a:r>
            <a:r>
              <a:rPr lang="ro-RO" sz="10400" b="1" dirty="0" smtClean="0">
                <a:solidFill>
                  <a:schemeClr val="tx1"/>
                </a:solidFill>
                <a:latin typeface="Times New Roman" panose="02020603050405020304" pitchFamily="18" charset="0"/>
                <a:cs typeface="Times New Roman" panose="02020603050405020304" pitchFamily="18" charset="0"/>
              </a:rPr>
              <a:t>SECURITATE</a:t>
            </a:r>
            <a:r>
              <a:rPr lang="ro-RO" sz="10400" b="1" dirty="0">
                <a:solidFill>
                  <a:schemeClr val="tx1"/>
                </a:solidFill>
                <a:latin typeface="Times New Roman" panose="02020603050405020304" pitchFamily="18" charset="0"/>
                <a:cs typeface="Times New Roman" panose="02020603050405020304" pitchFamily="18" charset="0"/>
              </a:rPr>
              <a:t> </a:t>
            </a:r>
            <a:r>
              <a:rPr lang="ro-RO" sz="10400" b="1" dirty="0" smtClean="0">
                <a:solidFill>
                  <a:schemeClr val="tx1"/>
                </a:solidFill>
                <a:latin typeface="Times New Roman" panose="02020603050405020304" pitchFamily="18" charset="0"/>
                <a:cs typeface="Times New Roman" panose="02020603050405020304" pitchFamily="18" charset="0"/>
              </a:rPr>
              <a:t>LA </a:t>
            </a:r>
            <a:r>
              <a:rPr lang="ro-RO" sz="10400" b="1" dirty="0">
                <a:solidFill>
                  <a:schemeClr val="tx1"/>
                </a:solidFill>
                <a:latin typeface="Times New Roman" panose="02020603050405020304" pitchFamily="18" charset="0"/>
                <a:cs typeface="Times New Roman" panose="02020603050405020304" pitchFamily="18" charset="0"/>
              </a:rPr>
              <a:t>EXPLOATAREA INSTALAȚIILOR ELECTRICE</a:t>
            </a:r>
            <a:r>
              <a:rPr lang="ro-RO" sz="10400" b="1" dirty="0" smtClean="0">
                <a:solidFill>
                  <a:schemeClr val="tx1"/>
                </a:solidFill>
                <a:latin typeface="Times New Roman" panose="02020603050405020304" pitchFamily="18" charset="0"/>
                <a:cs typeface="Times New Roman" panose="02020603050405020304" pitchFamily="18" charset="0"/>
              </a:rPr>
              <a:t>”, </a:t>
            </a:r>
            <a:r>
              <a:rPr lang="ro-RO" sz="10400" dirty="0">
                <a:solidFill>
                  <a:schemeClr val="tx1"/>
                </a:solidFill>
                <a:latin typeface="Times New Roman" panose="02020603050405020304" pitchFamily="18" charset="0"/>
                <a:cs typeface="Times New Roman" panose="02020603050405020304" pitchFamily="18" charset="0"/>
              </a:rPr>
              <a:t>Anexă </a:t>
            </a:r>
            <a:r>
              <a:rPr lang="ro-RO" sz="10400" dirty="0" smtClean="0">
                <a:solidFill>
                  <a:schemeClr val="tx1"/>
                </a:solidFill>
                <a:latin typeface="Times New Roman" panose="02020603050405020304" pitchFamily="18" charset="0"/>
                <a:cs typeface="Times New Roman" panose="02020603050405020304" pitchFamily="18" charset="0"/>
              </a:rPr>
              <a:t>la </a:t>
            </a:r>
            <a:r>
              <a:rPr lang="ro-RO" sz="10400" dirty="0">
                <a:solidFill>
                  <a:schemeClr val="tx1"/>
                </a:solidFill>
                <a:latin typeface="Times New Roman" panose="02020603050405020304" pitchFamily="18" charset="0"/>
                <a:cs typeface="Times New Roman" panose="02020603050405020304" pitchFamily="18" charset="0"/>
              </a:rPr>
              <a:t>Hotărârea Consiliului de administrație </a:t>
            </a:r>
            <a:r>
              <a:rPr lang="en-US" sz="10400" dirty="0">
                <a:solidFill>
                  <a:schemeClr val="tx1"/>
                </a:solidFill>
                <a:latin typeface="Times New Roman" panose="02020603050405020304" pitchFamily="18" charset="0"/>
                <a:cs typeface="Times New Roman" panose="02020603050405020304" pitchFamily="18" charset="0"/>
              </a:rPr>
              <a:t>al</a:t>
            </a:r>
            <a:r>
              <a:rPr lang="ro-RO" sz="10400" dirty="0">
                <a:solidFill>
                  <a:schemeClr val="tx1"/>
                </a:solidFill>
                <a:latin typeface="Times New Roman" panose="02020603050405020304" pitchFamily="18" charset="0"/>
                <a:cs typeface="Times New Roman" panose="02020603050405020304" pitchFamily="18" charset="0"/>
              </a:rPr>
              <a:t> ANRE nr. </a:t>
            </a:r>
            <a:r>
              <a:rPr lang="ro-RO" sz="9600" dirty="0">
                <a:solidFill>
                  <a:schemeClr val="tx1"/>
                </a:solidFill>
                <a:latin typeface="Times New Roman" panose="02020603050405020304" pitchFamily="18" charset="0"/>
                <a:cs typeface="Times New Roman" panose="02020603050405020304" pitchFamily="18" charset="0"/>
              </a:rPr>
              <a:t>394/2019 din </a:t>
            </a:r>
            <a:r>
              <a:rPr lang="ro-RO" sz="9600" dirty="0" smtClean="0">
                <a:solidFill>
                  <a:schemeClr val="tx1"/>
                </a:solidFill>
                <a:latin typeface="Times New Roman" panose="02020603050405020304" pitchFamily="18" charset="0"/>
                <a:cs typeface="Times New Roman" panose="02020603050405020304" pitchFamily="18" charset="0"/>
              </a:rPr>
              <a:t>01.11.2019:</a:t>
            </a:r>
          </a:p>
          <a:p>
            <a:pPr algn="just">
              <a:buFont typeface="Wingdings" panose="05000000000000000000" pitchFamily="2" charset="2"/>
              <a:buChar char="§"/>
              <a:defRPr/>
            </a:pPr>
            <a:r>
              <a:rPr lang="ro-RO" sz="9600" dirty="0" smtClean="0">
                <a:solidFill>
                  <a:schemeClr val="tx1"/>
                </a:solidFill>
                <a:latin typeface="Times New Roman" panose="02020603050405020304" pitchFamily="18" charset="0"/>
                <a:cs typeface="Times New Roman" panose="02020603050405020304" pitchFamily="18" charset="0"/>
              </a:rPr>
              <a:t>cuprind </a:t>
            </a:r>
            <a:r>
              <a:rPr lang="ro-RO" sz="9600" dirty="0">
                <a:solidFill>
                  <a:schemeClr val="tx1"/>
                </a:solidFill>
                <a:latin typeface="Times New Roman" panose="02020603050405020304" pitchFamily="18" charset="0"/>
                <a:cs typeface="Times New Roman" panose="02020603050405020304" pitchFamily="18" charset="0"/>
              </a:rPr>
              <a:t>prevederi minime de bază pentru desfășurarea în condiții de securitate a activităților în instalațiile electrice și sunt obligatorii pentru executanții de lucrări în instalații electrice indiferent de nivelul lor de tensiune, precum și pentru angajatori (persoane fizice și juridice, indiferent de forma de proprietate și formele juridice de organizare), </a:t>
            </a:r>
            <a:r>
              <a:rPr lang="ro-RO" sz="9600" b="1" i="1" dirty="0">
                <a:solidFill>
                  <a:schemeClr val="tx1"/>
                </a:solidFill>
                <a:latin typeface="Times New Roman" panose="02020603050405020304" pitchFamily="18" charset="0"/>
                <a:cs typeface="Times New Roman" panose="02020603050405020304" pitchFamily="18" charset="0"/>
              </a:rPr>
              <a:t>care desfășoară activități de proiectare, mentenanță a instalațiilor electrice existente, care execută manevre operative în aceste instalații, organizează și execută lucrări de construcție, montare, reglare, reparație, încercări și măsurări, și pentru specialiștii din cadrul organului supravegherii energetice de stat.</a:t>
            </a:r>
            <a:endParaRPr lang="ru-RU" sz="9600" b="1" i="1"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defRPr/>
            </a:pPr>
            <a:endParaRPr lang="ru-RU" sz="10400" dirty="0">
              <a:solidFill>
                <a:schemeClr val="tx1"/>
              </a:solidFill>
              <a:latin typeface="Times New Roman" panose="02020603050405020304" pitchFamily="18" charset="0"/>
              <a:cs typeface="Times New Roman" panose="02020603050405020304" pitchFamily="18" charset="0"/>
            </a:endParaRPr>
          </a:p>
          <a:p>
            <a:pPr marL="0" indent="0" algn="just">
              <a:buFont typeface="Symbol" panose="05050102010706020507" pitchFamily="18" charset="2"/>
              <a:buNone/>
              <a:defRPr/>
            </a:pPr>
            <a:r>
              <a:rPr lang="ro-RO" sz="10400" dirty="0" smtClean="0">
                <a:solidFill>
                  <a:schemeClr val="tx1"/>
                </a:solidFill>
                <a:latin typeface="Times New Roman" panose="02020603050405020304" pitchFamily="18" charset="0"/>
                <a:cs typeface="Times New Roman" panose="02020603050405020304" pitchFamily="18" charset="0"/>
              </a:rPr>
              <a:t> </a:t>
            </a:r>
            <a:endParaRPr lang="ru-RU" sz="10400" dirty="0">
              <a:solidFill>
                <a:schemeClr val="tx1"/>
              </a:solidFill>
              <a:latin typeface="Times New Roman" panose="02020603050405020304" pitchFamily="18" charset="0"/>
              <a:cs typeface="Times New Roman" panose="02020603050405020304" pitchFamily="18" charset="0"/>
            </a:endParaRPr>
          </a:p>
          <a:p>
            <a:pPr>
              <a:defRPr/>
            </a:pPr>
            <a:endParaRPr lang="ru-RU" sz="8000" dirty="0">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buFont typeface="Symbol" panose="05050102010706020507" pitchFamily="18" charset="2"/>
              <a:buNone/>
              <a:defRPr/>
            </a:pPr>
            <a:endParaRPr lang="ro-RO" sz="10400" b="1" i="1" dirty="0">
              <a:solidFill>
                <a:schemeClr val="bg1"/>
              </a:solidFill>
              <a:latin typeface="Times New Roman" pitchFamily="18" charset="0"/>
              <a:cs typeface="Times New Roman" pitchFamily="18" charset="0"/>
            </a:endParaRPr>
          </a:p>
          <a:p>
            <a:pPr marL="274320" indent="-274320" algn="ctr" eaLnBrk="1" fontAlgn="auto" hangingPunct="1">
              <a:spcAft>
                <a:spcPts val="0"/>
              </a:spcAft>
              <a:buFont typeface="Symbol" panose="05050102010706020507" pitchFamily="18" charset="2"/>
              <a:buNone/>
              <a:defRPr/>
            </a:pPr>
            <a:endParaRPr lang="ro-RO" sz="10400" b="1" i="1" dirty="0" smtClean="0">
              <a:solidFill>
                <a:schemeClr val="bg1"/>
              </a:solidFill>
              <a:latin typeface="Times New Roman" pitchFamily="18" charset="0"/>
              <a:cs typeface="Times New Roman" pitchFamily="18" charset="0"/>
            </a:endParaRPr>
          </a:p>
          <a:p>
            <a:pPr marL="0" indent="0" algn="just" eaLnBrk="1" fontAlgn="auto" hangingPunct="1">
              <a:lnSpc>
                <a:spcPct val="120000"/>
              </a:lnSpc>
              <a:spcAft>
                <a:spcPts val="0"/>
              </a:spcAft>
              <a:buFont typeface="Symbol" panose="05050102010706020507" pitchFamily="18" charset="2"/>
              <a:buNone/>
              <a:defRPr/>
            </a:pPr>
            <a:endParaRPr lang="ro-RO" sz="7400" dirty="0">
              <a:solidFill>
                <a:schemeClr val="tx1"/>
              </a:solidFill>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buFont typeface="Symbol" panose="05050102010706020507" pitchFamily="18" charset="2"/>
              <a:buNone/>
              <a:defRPr/>
            </a:pPr>
            <a:r>
              <a:rPr lang="en-US" sz="9600" b="1" i="1" dirty="0" smtClean="0">
                <a:solidFill>
                  <a:schemeClr val="bg1"/>
                </a:solidFill>
                <a:latin typeface="Times New Roman" pitchFamily="18" charset="0"/>
                <a:cs typeface="Times New Roman" pitchFamily="18" charset="0"/>
              </a:rPr>
              <a:t>s</a:t>
            </a:r>
            <a:endParaRPr lang="ro-RO" sz="9600" b="1" dirty="0" smtClean="0">
              <a:latin typeface="Times New Roman" panose="02020603050405020304" pitchFamily="18" charset="0"/>
              <a:cs typeface="Times New Roman" panose="02020603050405020304" pitchFamily="18" charset="0"/>
            </a:endParaRPr>
          </a:p>
          <a:p>
            <a:pPr marL="274320" indent="-274320" algn="ctr" eaLnBrk="1" fontAlgn="auto" hangingPunct="1">
              <a:spcAft>
                <a:spcPts val="0"/>
              </a:spcAft>
              <a:defRPr/>
            </a:pPr>
            <a:endParaRPr lang="ro-RO" sz="4000" b="1" dirty="0"/>
          </a:p>
        </p:txBody>
      </p:sp>
    </p:spTree>
    <p:extLst>
      <p:ext uri="{BB962C8B-B14F-4D97-AF65-F5344CB8AC3E}">
        <p14:creationId xmlns:p14="http://schemas.microsoft.com/office/powerpoint/2010/main" val="16409452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524000"/>
            <a:ext cx="8686800" cy="5105400"/>
          </a:xfrm>
        </p:spPr>
        <p:txBody>
          <a:bodyPr>
            <a:normAutofit fontScale="92500" lnSpcReduction="10000"/>
          </a:bodyPr>
          <a:lstStyle/>
          <a:p>
            <a:pPr algn="just">
              <a:buFont typeface="Wingdings" pitchFamily="2" charset="2"/>
              <a:buChar char="§"/>
            </a:pPr>
            <a:endParaRPr lang="ro-RO" dirty="0" smtClean="0">
              <a:solidFill>
                <a:schemeClr val="tx1"/>
              </a:solidFill>
              <a:latin typeface="Times New Roman" pitchFamily="18" charset="0"/>
              <a:cs typeface="Times New Roman" pitchFamily="18" charset="0"/>
            </a:endParaRPr>
          </a:p>
          <a:p>
            <a:pPr algn="just">
              <a:buFont typeface="Wingdings" pitchFamily="2" charset="2"/>
              <a:buChar char="q"/>
            </a:pPr>
            <a:r>
              <a:rPr lang="pt-BR" dirty="0" smtClean="0">
                <a:solidFill>
                  <a:schemeClr val="tx1"/>
                </a:solidFill>
                <a:latin typeface="Times New Roman" pitchFamily="18" charset="0"/>
                <a:cs typeface="Times New Roman" pitchFamily="18" charset="0"/>
              </a:rPr>
              <a:t>Fiecare angajator,  în  baza  evaluării  factorilor  de  risc  la</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locurile  de  muncă, va elabora Planul de protecţie </a:t>
            </a:r>
            <a:r>
              <a:rPr lang="ro-RO" dirty="0" smtClean="0">
                <a:solidFill>
                  <a:schemeClr val="tx1"/>
                </a:solidFill>
                <a:latin typeface="Times New Roman" pitchFamily="18" charset="0"/>
                <a:cs typeface="Times New Roman" pitchFamily="18" charset="0"/>
              </a:rPr>
              <a:t>și prevenire</a:t>
            </a:r>
            <a:r>
              <a:rPr lang="pt-BR" dirty="0" smtClean="0">
                <a:solidFill>
                  <a:schemeClr val="tx1"/>
                </a:solidFill>
                <a:latin typeface="Times New Roman" pitchFamily="18" charset="0"/>
                <a:cs typeface="Times New Roman" pitchFamily="18" charset="0"/>
              </a:rPr>
              <a:t>  </a:t>
            </a:r>
            <a:r>
              <a:rPr lang="ro-RO" dirty="0" smtClean="0">
                <a:solidFill>
                  <a:schemeClr val="tx1"/>
                </a:solidFill>
                <a:latin typeface="Times New Roman" pitchFamily="18" charset="0"/>
                <a:cs typeface="Times New Roman" pitchFamily="18" charset="0"/>
              </a:rPr>
              <a:t>privitor la a</a:t>
            </a:r>
            <a:r>
              <a:rPr lang="pt-BR" dirty="0" smtClean="0">
                <a:solidFill>
                  <a:schemeClr val="tx1"/>
                </a:solidFill>
                <a:latin typeface="Times New Roman" pitchFamily="18" charset="0"/>
                <a:cs typeface="Times New Roman" pitchFamily="18" charset="0"/>
              </a:rPr>
              <a:t>sigurarea salaria</a:t>
            </a:r>
            <a:r>
              <a:rPr lang="ro-RO" dirty="0" err="1" smtClean="0">
                <a:solidFill>
                  <a:schemeClr val="tx1"/>
                </a:solidFill>
                <a:latin typeface="Times New Roman" pitchFamily="18" charset="0"/>
                <a:cs typeface="Times New Roman" pitchFamily="18" charset="0"/>
              </a:rPr>
              <a:t>ților</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cu</a:t>
            </a:r>
            <a:r>
              <a:rPr lang="ro-RO" dirty="0" smtClean="0">
                <a:solidFill>
                  <a:schemeClr val="tx1"/>
                </a:solidFill>
                <a:latin typeface="Times New Roman" pitchFamily="18" charset="0"/>
                <a:cs typeface="Times New Roman" pitchFamily="18" charset="0"/>
              </a:rPr>
              <a:t>:</a:t>
            </a:r>
          </a:p>
          <a:p>
            <a:pPr algn="just">
              <a:buFont typeface="Wingdings" pitchFamily="2" charset="2"/>
              <a:buChar char="§"/>
            </a:pPr>
            <a:r>
              <a:rPr lang="pt-BR" dirty="0" smtClean="0">
                <a:solidFill>
                  <a:schemeClr val="tx1"/>
                </a:solidFill>
                <a:latin typeface="Times New Roman" pitchFamily="18" charset="0"/>
                <a:cs typeface="Times New Roman" pitchFamily="18" charset="0"/>
              </a:rPr>
              <a:t>echipament  individual  de protecţie şi de lucru</a:t>
            </a:r>
            <a:r>
              <a:rPr lang="ro-RO" dirty="0" smtClean="0">
                <a:solidFill>
                  <a:schemeClr val="tx1"/>
                </a:solidFill>
                <a:latin typeface="Times New Roman" pitchFamily="18" charset="0"/>
                <a:cs typeface="Times New Roman" pitchFamily="18" charset="0"/>
              </a:rPr>
              <a:t>;</a:t>
            </a:r>
          </a:p>
          <a:p>
            <a:pPr algn="just">
              <a:buFont typeface="Wingdings" pitchFamily="2" charset="2"/>
              <a:buChar char="§"/>
            </a:pPr>
            <a:r>
              <a:rPr lang="pt-BR" dirty="0" smtClean="0">
                <a:solidFill>
                  <a:schemeClr val="tx1"/>
                </a:solidFill>
                <a:latin typeface="Times New Roman" pitchFamily="18" charset="0"/>
                <a:cs typeface="Times New Roman" pitchFamily="18" charset="0"/>
              </a:rPr>
              <a:t>locurile de  muncă  unde temperatura aerului  depăşeşte  constant</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30</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grade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C  va  asigura </a:t>
            </a:r>
            <a:r>
              <a:rPr lang="ro-RO" dirty="0" smtClean="0">
                <a:solidFill>
                  <a:schemeClr val="tx1"/>
                </a:solidFill>
                <a:latin typeface="Times New Roman" pitchFamily="18" charset="0"/>
                <a:cs typeface="Times New Roman" pitchFamily="18" charset="0"/>
              </a:rPr>
              <a:t>cu </a:t>
            </a:r>
            <a:r>
              <a:rPr lang="pt-BR" dirty="0" smtClean="0">
                <a:solidFill>
                  <a:schemeClr val="tx1"/>
                </a:solidFill>
                <a:latin typeface="Times New Roman" pitchFamily="18" charset="0"/>
                <a:cs typeface="Times New Roman" pitchFamily="18" charset="0"/>
              </a:rPr>
              <a:t>apă carbogazoasă salină  (1g  NaCl/1000ml)  sau</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minerală,  în cantitate de 2000-:4000 ml/persoană/schimb, distribuită l</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a</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temperatura de 16-:18</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grade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C</a:t>
            </a:r>
            <a:r>
              <a:rPr lang="ro-RO" dirty="0" smtClean="0">
                <a:solidFill>
                  <a:schemeClr val="tx1"/>
                </a:solidFill>
                <a:latin typeface="Times New Roman" pitchFamily="18" charset="0"/>
                <a:cs typeface="Times New Roman" pitchFamily="18" charset="0"/>
              </a:rPr>
              <a:t>;</a:t>
            </a:r>
          </a:p>
          <a:p>
            <a:pPr algn="just">
              <a:buFont typeface="Wingdings" pitchFamily="2" charset="2"/>
              <a:buChar char="§"/>
            </a:pPr>
            <a:r>
              <a:rPr lang="ro-RO" dirty="0" smtClean="0">
                <a:solidFill>
                  <a:schemeClr val="tx1"/>
                </a:solidFill>
                <a:latin typeface="Times New Roman" pitchFamily="18" charset="0"/>
                <a:cs typeface="Times New Roman" pitchFamily="18" charset="0"/>
              </a:rPr>
              <a:t>a</a:t>
            </a:r>
            <a:r>
              <a:rPr lang="pt-BR" dirty="0" smtClean="0">
                <a:solidFill>
                  <a:schemeClr val="tx1"/>
                </a:solidFill>
                <a:latin typeface="Times New Roman" pitchFamily="18" charset="0"/>
                <a:cs typeface="Times New Roman" pitchFamily="18" charset="0"/>
              </a:rPr>
              <a:t>limentaţia de protecţie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se distribuie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pentru  fiecare  schimb,  indiferent de durata lui,  în  zilele  efectiv</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lucrate de salariat în condiţii nocive</a:t>
            </a:r>
            <a:r>
              <a:rPr lang="ro-RO" dirty="0" smtClean="0">
                <a:solidFill>
                  <a:schemeClr val="tx1"/>
                </a:solidFill>
                <a:latin typeface="Times New Roman" pitchFamily="18" charset="0"/>
                <a:cs typeface="Times New Roman" pitchFamily="18" charset="0"/>
              </a:rPr>
              <a:t>;</a:t>
            </a:r>
            <a:endParaRPr lang="pt-BR" dirty="0" smtClean="0">
              <a:solidFill>
                <a:schemeClr val="tx1"/>
              </a:solidFill>
              <a:latin typeface="Times New Roman" pitchFamily="18" charset="0"/>
              <a:cs typeface="Times New Roman" pitchFamily="18" charset="0"/>
            </a:endParaRPr>
          </a:p>
          <a:p>
            <a:pPr algn="just">
              <a:buFont typeface="Wingdings" pitchFamily="2" charset="2"/>
              <a:buChar char="§"/>
            </a:pPr>
            <a:r>
              <a:rPr lang="ro-RO" dirty="0" smtClean="0">
                <a:solidFill>
                  <a:schemeClr val="tx1"/>
                </a:solidFill>
                <a:latin typeface="Times New Roman" pitchFamily="18" charset="0"/>
                <a:cs typeface="Times New Roman" pitchFamily="18" charset="0"/>
              </a:rPr>
              <a:t>l</a:t>
            </a:r>
            <a:r>
              <a:rPr lang="pt-BR" dirty="0" smtClean="0">
                <a:solidFill>
                  <a:schemeClr val="tx1"/>
                </a:solidFill>
                <a:latin typeface="Times New Roman" pitchFamily="18" charset="0"/>
                <a:cs typeface="Times New Roman" pitchFamily="18" charset="0"/>
              </a:rPr>
              <a:t>a întreprinderile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 cu locuri  de</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muncă  în condiţii de murdărire excesivă a pielii, fiecărui salariat  la</a:t>
            </a:r>
            <a:r>
              <a:rPr lang="ro-RO" dirty="0" smtClean="0">
                <a:solidFill>
                  <a:schemeClr val="tx1"/>
                </a:solidFill>
                <a:latin typeface="Times New Roman" pitchFamily="18" charset="0"/>
                <a:cs typeface="Times New Roman" pitchFamily="18" charset="0"/>
              </a:rPr>
              <a:t> </a:t>
            </a:r>
            <a:r>
              <a:rPr lang="pt-BR" dirty="0" smtClean="0">
                <a:solidFill>
                  <a:schemeClr val="tx1"/>
                </a:solidFill>
                <a:latin typeface="Times New Roman" pitchFamily="18" charset="0"/>
                <a:cs typeface="Times New Roman" pitchFamily="18" charset="0"/>
              </a:rPr>
              <a:t>aceste  locuri de muncă i se va distribui lunar cîte 400 g săpun</a:t>
            </a:r>
            <a:r>
              <a:rPr lang="ro-RO" dirty="0" smtClean="0">
                <a:solidFill>
                  <a:schemeClr val="tx1"/>
                </a:solidFill>
                <a:latin typeface="Times New Roman" pitchFamily="18" charset="0"/>
                <a:cs typeface="Times New Roman" pitchFamily="18" charset="0"/>
              </a:rPr>
              <a:t>.</a:t>
            </a:r>
            <a:endParaRPr lang="pt-BR"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pPr lvl="0"/>
            <a:r>
              <a:rPr lang="en-GB" sz="2900" dirty="0" smtClean="0">
                <a:solidFill>
                  <a:schemeClr val="tx1"/>
                </a:solidFill>
                <a:latin typeface="Times New Roman" pitchFamily="18" charset="0"/>
                <a:cs typeface="Times New Roman" pitchFamily="18" charset="0"/>
              </a:rPr>
              <a:t/>
            </a:r>
            <a:br>
              <a:rPr lang="en-GB" sz="2900" dirty="0" smtClean="0">
                <a:solidFill>
                  <a:schemeClr val="tx1"/>
                </a:solidFill>
                <a:latin typeface="Times New Roman" pitchFamily="18" charset="0"/>
                <a:cs typeface="Times New Roman" pitchFamily="18" charset="0"/>
              </a:rPr>
            </a:br>
            <a:r>
              <a:rPr lang="en-GB" sz="2900" b="1" i="1" dirty="0" err="1" smtClean="0">
                <a:solidFill>
                  <a:schemeClr val="bg1"/>
                </a:solidFill>
                <a:latin typeface="Times New Roman" pitchFamily="18" charset="0"/>
                <a:cs typeface="Times New Roman" pitchFamily="18" charset="0"/>
              </a:rPr>
              <a:t>Norme</a:t>
            </a:r>
            <a:r>
              <a:rPr lang="en-GB" sz="2900" b="1" i="1" dirty="0" smtClean="0">
                <a:solidFill>
                  <a:schemeClr val="bg1"/>
                </a:solidFill>
                <a:latin typeface="Times New Roman" pitchFamily="18" charset="0"/>
                <a:cs typeface="Times New Roman" pitchFamily="18" charset="0"/>
              </a:rPr>
              <a:t> </a:t>
            </a:r>
            <a:r>
              <a:rPr lang="en-GB" sz="2900" b="1" i="1" dirty="0" err="1" smtClean="0">
                <a:solidFill>
                  <a:schemeClr val="bg1"/>
                </a:solidFill>
                <a:latin typeface="Times New Roman" pitchFamily="18" charset="0"/>
                <a:cs typeface="Times New Roman" pitchFamily="18" charset="0"/>
              </a:rPr>
              <a:t>pentru</a:t>
            </a:r>
            <a:r>
              <a:rPr lang="en-GB" sz="2900" b="1" i="1" dirty="0" smtClean="0">
                <a:solidFill>
                  <a:schemeClr val="bg1"/>
                </a:solidFill>
                <a:latin typeface="Times New Roman" pitchFamily="18" charset="0"/>
                <a:cs typeface="Times New Roman" pitchFamily="18" charset="0"/>
              </a:rPr>
              <a:t> </a:t>
            </a:r>
            <a:r>
              <a:rPr lang="en-GB" sz="2900" b="1" i="1" dirty="0" err="1" smtClean="0">
                <a:solidFill>
                  <a:schemeClr val="bg1"/>
                </a:solidFill>
                <a:latin typeface="Times New Roman" pitchFamily="18" charset="0"/>
                <a:cs typeface="Times New Roman" pitchFamily="18" charset="0"/>
              </a:rPr>
              <a:t>elaborarea</a:t>
            </a:r>
            <a:r>
              <a:rPr lang="en-GB" sz="2900" b="1" i="1" dirty="0" smtClean="0">
                <a:solidFill>
                  <a:schemeClr val="bg1"/>
                </a:solidFill>
                <a:latin typeface="Times New Roman" pitchFamily="18" charset="0"/>
                <a:cs typeface="Times New Roman" pitchFamily="18" charset="0"/>
              </a:rPr>
              <a:t> </a:t>
            </a:r>
            <a:r>
              <a:rPr lang="en-GB" sz="2900" b="1" i="1" dirty="0" err="1" smtClean="0">
                <a:solidFill>
                  <a:schemeClr val="bg1"/>
                </a:solidFill>
                <a:latin typeface="Times New Roman" pitchFamily="18" charset="0"/>
                <a:cs typeface="Times New Roman" pitchFamily="18" charset="0"/>
              </a:rPr>
              <a:t>şi</a:t>
            </a:r>
            <a:r>
              <a:rPr lang="en-GB" sz="2900" b="1" i="1" dirty="0" smtClean="0">
                <a:solidFill>
                  <a:schemeClr val="bg1"/>
                </a:solidFill>
                <a:latin typeface="Times New Roman" pitchFamily="18" charset="0"/>
                <a:cs typeface="Times New Roman" pitchFamily="18" charset="0"/>
              </a:rPr>
              <a:t> </a:t>
            </a:r>
            <a:r>
              <a:rPr lang="en-GB" sz="2900" b="1" i="1" dirty="0" err="1" smtClean="0">
                <a:solidFill>
                  <a:schemeClr val="bg1"/>
                </a:solidFill>
                <a:latin typeface="Times New Roman" pitchFamily="18" charset="0"/>
                <a:cs typeface="Times New Roman" pitchFamily="18" charset="0"/>
              </a:rPr>
              <a:t>realizarea</a:t>
            </a:r>
            <a:r>
              <a:rPr lang="en-GB" sz="2900" b="1" i="1" dirty="0" smtClean="0">
                <a:solidFill>
                  <a:schemeClr val="bg1"/>
                </a:solidFill>
                <a:latin typeface="Times New Roman" pitchFamily="18" charset="0"/>
                <a:cs typeface="Times New Roman" pitchFamily="18" charset="0"/>
              </a:rPr>
              <a:t> </a:t>
            </a:r>
            <a:r>
              <a:rPr lang="en-GB" sz="2900" b="1" i="1" dirty="0" err="1" smtClean="0">
                <a:solidFill>
                  <a:schemeClr val="bg1"/>
                </a:solidFill>
                <a:latin typeface="Times New Roman" pitchFamily="18" charset="0"/>
                <a:cs typeface="Times New Roman" pitchFamily="18" charset="0"/>
              </a:rPr>
              <a:t>măsurilor</a:t>
            </a:r>
            <a:r>
              <a:rPr lang="en-GB" sz="2900" b="1" i="1" dirty="0" smtClean="0">
                <a:solidFill>
                  <a:schemeClr val="bg1"/>
                </a:solidFill>
                <a:latin typeface="Times New Roman" pitchFamily="18" charset="0"/>
                <a:cs typeface="Times New Roman" pitchFamily="18" charset="0"/>
              </a:rPr>
              <a:t> de </a:t>
            </a:r>
            <a:r>
              <a:rPr lang="en-GB" sz="2900" b="1" i="1" dirty="0" err="1" smtClean="0">
                <a:solidFill>
                  <a:schemeClr val="bg1"/>
                </a:solidFill>
                <a:latin typeface="Times New Roman" pitchFamily="18" charset="0"/>
                <a:cs typeface="Times New Roman" pitchFamily="18" charset="0"/>
              </a:rPr>
              <a:t>protecţie</a:t>
            </a:r>
            <a:r>
              <a:rPr lang="en-GB" sz="2900" b="1" i="1" dirty="0" smtClean="0">
                <a:solidFill>
                  <a:schemeClr val="bg1"/>
                </a:solidFill>
                <a:latin typeface="Times New Roman" pitchFamily="18" charset="0"/>
                <a:cs typeface="Times New Roman" pitchFamily="18" charset="0"/>
              </a:rPr>
              <a:t> a </a:t>
            </a:r>
            <a:r>
              <a:rPr lang="en-GB" sz="2900" b="1" i="1" dirty="0" err="1" smtClean="0">
                <a:solidFill>
                  <a:schemeClr val="bg1"/>
                </a:solidFill>
                <a:latin typeface="Times New Roman" pitchFamily="18" charset="0"/>
                <a:cs typeface="Times New Roman" pitchFamily="18" charset="0"/>
              </a:rPr>
              <a:t>muncii</a:t>
            </a:r>
            <a:r>
              <a:rPr lang="en-GB" sz="2900" b="1" i="1" dirty="0" smtClean="0">
                <a:solidFill>
                  <a:schemeClr val="bg1"/>
                </a:solidFill>
                <a:latin typeface="Times New Roman" pitchFamily="18" charset="0"/>
                <a:cs typeface="Times New Roman" pitchFamily="18" charset="0"/>
              </a:rPr>
              <a:t> nr.</a:t>
            </a:r>
            <a:r>
              <a:rPr lang="ro-RO" sz="2900" b="1" i="1" dirty="0" smtClean="0">
                <a:solidFill>
                  <a:schemeClr val="bg1"/>
                </a:solidFill>
                <a:latin typeface="Times New Roman" pitchFamily="18" charset="0"/>
                <a:cs typeface="Times New Roman" pitchFamily="18" charset="0"/>
              </a:rPr>
              <a:t> </a:t>
            </a:r>
            <a:r>
              <a:rPr lang="en-GB" sz="2900" b="1" i="1" dirty="0" smtClean="0">
                <a:solidFill>
                  <a:schemeClr val="bg1"/>
                </a:solidFill>
                <a:latin typeface="Times New Roman" pitchFamily="18" charset="0"/>
                <a:cs typeface="Times New Roman" pitchFamily="18" charset="0"/>
              </a:rPr>
              <a:t>40  din  16.08.2001 </a:t>
            </a:r>
            <a:br>
              <a:rPr lang="en-GB" sz="2900" b="1" i="1" dirty="0" smtClean="0">
                <a:solidFill>
                  <a:schemeClr val="bg1"/>
                </a:solidFill>
                <a:latin typeface="Times New Roman" pitchFamily="18" charset="0"/>
                <a:cs typeface="Times New Roman" pitchFamily="18" charset="0"/>
              </a:rPr>
            </a:br>
            <a:r>
              <a:rPr lang="en-GB" sz="2900" b="1" i="1" dirty="0" smtClean="0">
                <a:solidFill>
                  <a:schemeClr val="bg1"/>
                </a:solidFill>
                <a:latin typeface="Times New Roman" pitchFamily="18" charset="0"/>
                <a:cs typeface="Times New Roman" pitchFamily="18" charset="0"/>
              </a:rPr>
              <a:t>(M.O. nr. 33-35/70 din 07.03.2002 </a:t>
            </a:r>
            <a:r>
              <a:rPr lang="en-GB" sz="2900" b="1" i="1" dirty="0" err="1" smtClean="0">
                <a:solidFill>
                  <a:schemeClr val="bg1"/>
                </a:solidFill>
                <a:latin typeface="Times New Roman" pitchFamily="18" charset="0"/>
                <a:cs typeface="Times New Roman" pitchFamily="18" charset="0"/>
              </a:rPr>
              <a:t>emis</a:t>
            </a:r>
            <a:r>
              <a:rPr lang="ro-RO" sz="2900" b="1" i="1" dirty="0" smtClean="0">
                <a:solidFill>
                  <a:schemeClr val="bg1"/>
                </a:solidFill>
                <a:latin typeface="Times New Roman" pitchFamily="18" charset="0"/>
                <a:cs typeface="Times New Roman" pitchFamily="18" charset="0"/>
              </a:rPr>
              <a:t>e</a:t>
            </a:r>
            <a:r>
              <a:rPr lang="en-GB" sz="2900" b="1" i="1" dirty="0" smtClean="0">
                <a:solidFill>
                  <a:schemeClr val="bg1"/>
                </a:solidFill>
                <a:latin typeface="Times New Roman" pitchFamily="18" charset="0"/>
                <a:cs typeface="Times New Roman" pitchFamily="18" charset="0"/>
              </a:rPr>
              <a:t> de MMPSF)</a:t>
            </a:r>
            <a:r>
              <a:rPr lang="en-US" dirty="0" smtClean="0">
                <a:solidFill>
                  <a:schemeClr val="bg1"/>
                </a:solidFill>
                <a:latin typeface="Times New Roman" pitchFamily="18" charset="0"/>
                <a:cs typeface="Times New Roman" pitchFamily="18" charset="0"/>
              </a:rPr>
              <a:t/>
            </a:r>
            <a:br>
              <a:rPr lang="en-US" dirty="0" smtClean="0">
                <a:solidFill>
                  <a:schemeClr val="bg1"/>
                </a:solidFill>
                <a:latin typeface="Times New Roman" pitchFamily="18" charset="0"/>
                <a:cs typeface="Times New Roman" pitchFamily="18" charset="0"/>
              </a:rPr>
            </a:br>
            <a:endParaRPr lang="en-US" dirty="0">
              <a:solidFill>
                <a:schemeClr val="bg1"/>
              </a:solidFill>
            </a:endParaRPr>
          </a:p>
        </p:txBody>
      </p:sp>
    </p:spTree>
    <p:extLst>
      <p:ext uri="{BB962C8B-B14F-4D97-AF65-F5344CB8AC3E}">
        <p14:creationId xmlns:p14="http://schemas.microsoft.com/office/powerpoint/2010/main" val="35170233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5" y="1916832"/>
            <a:ext cx="8784976" cy="4824536"/>
          </a:xfrm>
        </p:spPr>
        <p:txBody>
          <a:bodyPr>
            <a:noAutofit/>
          </a:bodyPr>
          <a:lstStyle/>
          <a:p>
            <a:pPr algn="just">
              <a:buFont typeface="Wingdings" panose="05000000000000000000" pitchFamily="2" charset="2"/>
              <a:buChar char="q"/>
            </a:pPr>
            <a:r>
              <a:rPr lang="ro-RO" sz="2100" dirty="0" smtClean="0">
                <a:solidFill>
                  <a:schemeClr val="tx1"/>
                </a:solidFill>
                <a:latin typeface="Times New Roman" panose="02020603050405020304" pitchFamily="18" charset="0"/>
                <a:cs typeface="Times New Roman" panose="02020603050405020304" pitchFamily="18" charset="0"/>
              </a:rPr>
              <a:t>În </a:t>
            </a:r>
            <a:r>
              <a:rPr lang="en-US" sz="2100" dirty="0" err="1" smtClean="0">
                <a:solidFill>
                  <a:schemeClr val="tx1"/>
                </a:solidFill>
                <a:latin typeface="Times New Roman" panose="02020603050405020304" pitchFamily="18" charset="0"/>
                <a:cs typeface="Times New Roman" panose="02020603050405020304" pitchFamily="18" charset="0"/>
              </a:rPr>
              <a:t>Monitorului</a:t>
            </a:r>
            <a:r>
              <a:rPr lang="en-US" sz="2100" dirty="0" smtClean="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Oficial</a:t>
            </a:r>
            <a:r>
              <a:rPr lang="en-US" sz="2100" dirty="0">
                <a:solidFill>
                  <a:schemeClr val="tx1"/>
                </a:solidFill>
                <a:latin typeface="Times New Roman" panose="02020603050405020304" pitchFamily="18" charset="0"/>
                <a:cs typeface="Times New Roman" panose="02020603050405020304" pitchFamily="18" charset="0"/>
              </a:rPr>
              <a:t> din 15 </a:t>
            </a:r>
            <a:r>
              <a:rPr lang="en-US" sz="2100" dirty="0" err="1">
                <a:solidFill>
                  <a:schemeClr val="tx1"/>
                </a:solidFill>
                <a:latin typeface="Times New Roman" panose="02020603050405020304" pitchFamily="18" charset="0"/>
                <a:cs typeface="Times New Roman" panose="02020603050405020304" pitchFamily="18" charset="0"/>
              </a:rPr>
              <a:t>ianuarie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smtClean="0">
                <a:solidFill>
                  <a:schemeClr val="tx1"/>
                </a:solidFill>
                <a:latin typeface="Times New Roman" panose="02020603050405020304" pitchFamily="18" charset="0"/>
                <a:cs typeface="Times New Roman" panose="02020603050405020304" pitchFamily="18" charset="0"/>
              </a:rPr>
              <a:t>202</a:t>
            </a:r>
            <a:r>
              <a:rPr lang="ro-RO" sz="2100" dirty="0" smtClean="0">
                <a:solidFill>
                  <a:schemeClr val="tx1"/>
                </a:solidFill>
                <a:latin typeface="Times New Roman" panose="02020603050405020304" pitchFamily="18" charset="0"/>
                <a:cs typeface="Times New Roman" panose="02020603050405020304" pitchFamily="18" charset="0"/>
              </a:rPr>
              <a:t>1</a:t>
            </a:r>
            <a:r>
              <a:rPr lang="en-US" sz="2100" dirty="0" smtClean="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prin</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Hotărârea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nr</a:t>
            </a:r>
            <a:r>
              <a:rPr lang="en-US" sz="2100" b="1" i="1" dirty="0">
                <a:solidFill>
                  <a:schemeClr val="tx1"/>
                </a:solidFill>
                <a:latin typeface="Times New Roman" panose="02020603050405020304" pitchFamily="18" charset="0"/>
                <a:cs typeface="Times New Roman" panose="02020603050405020304" pitchFamily="18" charset="0"/>
              </a:rPr>
              <a:t>. 906 din 16.12.2020 au </a:t>
            </a:r>
            <a:r>
              <a:rPr lang="en-US" sz="2100" b="1" i="1" dirty="0" err="1">
                <a:solidFill>
                  <a:schemeClr val="tx1"/>
                </a:solidFill>
                <a:latin typeface="Times New Roman" panose="02020603050405020304" pitchFamily="18" charset="0"/>
                <a:cs typeface="Times New Roman" panose="02020603050405020304" pitchFamily="18" charset="0"/>
              </a:rPr>
              <a:t>fost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aprobate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Cerințele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minime</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securitate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și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sănătate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pentru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utilizarea</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către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lucrători</a:t>
            </a:r>
            <a:r>
              <a:rPr lang="en-US" sz="2100" b="1" i="1" dirty="0">
                <a:solidFill>
                  <a:schemeClr val="tx1"/>
                </a:solidFill>
                <a:latin typeface="Times New Roman" panose="02020603050405020304" pitchFamily="18" charset="0"/>
                <a:cs typeface="Times New Roman" panose="02020603050405020304" pitchFamily="18" charset="0"/>
              </a:rPr>
              <a:t> a </a:t>
            </a:r>
            <a:r>
              <a:rPr lang="en-US" sz="2100" b="1" i="1" dirty="0" err="1">
                <a:solidFill>
                  <a:schemeClr val="tx1"/>
                </a:solidFill>
                <a:latin typeface="Times New Roman" panose="02020603050405020304" pitchFamily="18" charset="0"/>
                <a:cs typeface="Times New Roman" panose="02020603050405020304" pitchFamily="18" charset="0"/>
              </a:rPr>
              <a:t>echipamentelor</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individuale</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protecție</a:t>
            </a:r>
            <a:r>
              <a:rPr lang="en-US" sz="2100" b="1" i="1" dirty="0">
                <a:solidFill>
                  <a:schemeClr val="tx1"/>
                </a:solidFill>
                <a:latin typeface="Times New Roman" panose="02020603050405020304" pitchFamily="18" charset="0"/>
                <a:cs typeface="Times New Roman" panose="02020603050405020304" pitchFamily="18" charset="0"/>
              </a:rPr>
              <a:t> la </a:t>
            </a:r>
            <a:r>
              <a:rPr lang="en-US" sz="2100" b="1" i="1" dirty="0" err="1">
                <a:solidFill>
                  <a:schemeClr val="tx1"/>
                </a:solidFill>
                <a:latin typeface="Times New Roman" panose="02020603050405020304" pitchFamily="18" charset="0"/>
                <a:cs typeface="Times New Roman" panose="02020603050405020304" pitchFamily="18" charset="0"/>
              </a:rPr>
              <a:t>locul</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muncă</a:t>
            </a:r>
            <a:r>
              <a:rPr lang="en-US" sz="2100" b="1" i="1" dirty="0">
                <a:solidFill>
                  <a:schemeClr val="tx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
            </a:pPr>
            <a:r>
              <a:rPr lang="en-US" sz="2100" dirty="0" err="1">
                <a:solidFill>
                  <a:schemeClr val="tx1"/>
                </a:solidFill>
                <a:latin typeface="Times New Roman" panose="02020603050405020304" pitchFamily="18" charset="0"/>
                <a:cs typeface="Times New Roman" panose="02020603050405020304" pitchFamily="18" charset="0"/>
              </a:rPr>
              <a:t>Prezentele</a:t>
            </a:r>
            <a:r>
              <a:rPr lang="en-US" sz="2100"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Cerințe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minime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stabilesc</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normele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privind</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securitatea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și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sănătatea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pentru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utilizarea</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către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lucrători</a:t>
            </a:r>
            <a:r>
              <a:rPr lang="en-US" sz="2100" b="1" i="1" dirty="0">
                <a:solidFill>
                  <a:schemeClr val="tx1"/>
                </a:solidFill>
                <a:latin typeface="Times New Roman" panose="02020603050405020304" pitchFamily="18" charset="0"/>
                <a:cs typeface="Times New Roman" panose="02020603050405020304" pitchFamily="18" charset="0"/>
              </a:rPr>
              <a:t> a </a:t>
            </a:r>
            <a:r>
              <a:rPr lang="en-US" sz="2100" b="1" i="1" dirty="0" err="1">
                <a:solidFill>
                  <a:schemeClr val="tx1"/>
                </a:solidFill>
                <a:latin typeface="Times New Roman" panose="02020603050405020304" pitchFamily="18" charset="0"/>
                <a:cs typeface="Times New Roman" panose="02020603050405020304" pitchFamily="18" charset="0"/>
              </a:rPr>
              <a:t>echipamentelor</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individuale</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protecție</a:t>
            </a:r>
            <a:r>
              <a:rPr lang="en-US" sz="2100" b="1" i="1" dirty="0">
                <a:solidFill>
                  <a:schemeClr val="tx1"/>
                </a:solidFill>
                <a:latin typeface="Times New Roman" panose="02020603050405020304" pitchFamily="18" charset="0"/>
                <a:cs typeface="Times New Roman" panose="02020603050405020304" pitchFamily="18" charset="0"/>
              </a:rPr>
              <a:t> la </a:t>
            </a:r>
            <a:r>
              <a:rPr lang="en-US" sz="2100" b="1" i="1" dirty="0" err="1">
                <a:solidFill>
                  <a:schemeClr val="tx1"/>
                </a:solidFill>
                <a:latin typeface="Times New Roman" panose="02020603050405020304" pitchFamily="18" charset="0"/>
                <a:cs typeface="Times New Roman" panose="02020603050405020304" pitchFamily="18" charset="0"/>
              </a:rPr>
              <a:t>locul</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muncă</a:t>
            </a:r>
            <a:r>
              <a:rPr lang="en-US" sz="2100" b="1" i="1" dirty="0">
                <a:solidFill>
                  <a:schemeClr val="tx1"/>
                </a:solidFill>
                <a:latin typeface="Times New Roman" panose="02020603050405020304" pitchFamily="18" charset="0"/>
                <a:cs typeface="Times New Roman" panose="02020603050405020304" pitchFamily="18" charset="0"/>
              </a:rPr>
              <a:t>, care </a:t>
            </a:r>
            <a:r>
              <a:rPr lang="en-US" sz="2100" b="1" i="1" dirty="0" err="1">
                <a:solidFill>
                  <a:schemeClr val="tx1"/>
                </a:solidFill>
                <a:latin typeface="Times New Roman" panose="02020603050405020304" pitchFamily="18" charset="0"/>
                <a:cs typeface="Times New Roman" panose="02020603050405020304" pitchFamily="18" charset="0"/>
              </a:rPr>
              <a:t>reprezintă</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orice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echipament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destinat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să</a:t>
            </a:r>
            <a:r>
              <a:rPr lang="en-US" sz="2100" b="1" i="1" dirty="0">
                <a:solidFill>
                  <a:schemeClr val="tx1"/>
                </a:solidFill>
                <a:latin typeface="Times New Roman" panose="02020603050405020304" pitchFamily="18" charset="0"/>
                <a:cs typeface="Times New Roman" panose="02020603050405020304" pitchFamily="18" charset="0"/>
              </a:rPr>
              <a:t> fie </a:t>
            </a:r>
            <a:r>
              <a:rPr lang="en-US" sz="2100" b="1" i="1" dirty="0" err="1">
                <a:solidFill>
                  <a:schemeClr val="tx1"/>
                </a:solidFill>
                <a:latin typeface="Times New Roman" panose="02020603050405020304" pitchFamily="18" charset="0"/>
                <a:cs typeface="Times New Roman" panose="02020603050405020304" pitchFamily="18" charset="0"/>
              </a:rPr>
              <a:t>purtat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sau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ținut</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lucrător</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pentru</a:t>
            </a:r>
            <a:r>
              <a:rPr lang="en-US" sz="2100" b="1" i="1" dirty="0">
                <a:solidFill>
                  <a:schemeClr val="tx1"/>
                </a:solidFill>
                <a:latin typeface="Times New Roman" panose="02020603050405020304" pitchFamily="18" charset="0"/>
                <a:cs typeface="Times New Roman" panose="02020603050405020304" pitchFamily="18" charset="0"/>
              </a:rPr>
              <a:t> a-l </a:t>
            </a:r>
            <a:r>
              <a:rPr lang="en-US" sz="2100" b="1" i="1" dirty="0" err="1">
                <a:solidFill>
                  <a:schemeClr val="tx1"/>
                </a:solidFill>
                <a:latin typeface="Times New Roman" panose="02020603050405020304" pitchFamily="18" charset="0"/>
                <a:cs typeface="Times New Roman" panose="02020603050405020304" pitchFamily="18" charset="0"/>
              </a:rPr>
              <a:t>proteja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împotriva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unuia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sau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mai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multor</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riscuri</a:t>
            </a:r>
            <a:r>
              <a:rPr lang="en-US" sz="2100" b="1" i="1" dirty="0">
                <a:solidFill>
                  <a:schemeClr val="tx1"/>
                </a:solidFill>
                <a:latin typeface="Times New Roman" panose="02020603050405020304" pitchFamily="18" charset="0"/>
                <a:cs typeface="Times New Roman" panose="02020603050405020304" pitchFamily="18" charset="0"/>
              </a:rPr>
              <a:t> care </a:t>
            </a:r>
            <a:r>
              <a:rPr lang="en-US" sz="2100" b="1" i="1" dirty="0" err="1">
                <a:solidFill>
                  <a:schemeClr val="tx1"/>
                </a:solidFill>
                <a:latin typeface="Times New Roman" panose="02020603050405020304" pitchFamily="18" charset="0"/>
                <a:cs typeface="Times New Roman" panose="02020603050405020304" pitchFamily="18" charset="0"/>
              </a:rPr>
              <a:t>ar</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putea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să-i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pună</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în</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pericol</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securitatea</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și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sănătatea</a:t>
            </a:r>
            <a:r>
              <a:rPr lang="en-US" sz="2100" b="1" i="1" dirty="0">
                <a:solidFill>
                  <a:schemeClr val="tx1"/>
                </a:solidFill>
                <a:latin typeface="Times New Roman" panose="02020603050405020304" pitchFamily="18" charset="0"/>
                <a:cs typeface="Times New Roman" panose="02020603050405020304" pitchFamily="18" charset="0"/>
              </a:rPr>
              <a:t> la </a:t>
            </a:r>
            <a:r>
              <a:rPr lang="en-US" sz="2100" b="1" i="1" dirty="0" err="1">
                <a:solidFill>
                  <a:schemeClr val="tx1"/>
                </a:solidFill>
                <a:latin typeface="Times New Roman" panose="02020603050405020304" pitchFamily="18" charset="0"/>
                <a:cs typeface="Times New Roman" panose="02020603050405020304" pitchFamily="18" charset="0"/>
              </a:rPr>
              <a:t>locul</a:t>
            </a:r>
            <a:r>
              <a:rPr lang="en-US" sz="2100" b="1" i="1" dirty="0">
                <a:solidFill>
                  <a:schemeClr val="tx1"/>
                </a:solidFill>
                <a:latin typeface="Times New Roman" panose="02020603050405020304" pitchFamily="18" charset="0"/>
                <a:cs typeface="Times New Roman" panose="02020603050405020304" pitchFamily="18" charset="0"/>
              </a:rPr>
              <a:t> de </a:t>
            </a:r>
            <a:r>
              <a:rPr lang="en-US" sz="2100" b="1" i="1" dirty="0" err="1">
                <a:solidFill>
                  <a:schemeClr val="tx1"/>
                </a:solidFill>
                <a:latin typeface="Times New Roman" panose="02020603050405020304" pitchFamily="18" charset="0"/>
                <a:cs typeface="Times New Roman" panose="02020603050405020304" pitchFamily="18" charset="0"/>
              </a:rPr>
              <a:t>muncă</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precum</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și</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orice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supliment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sau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accesoriu</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proiectat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în</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acest</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smtClean="0">
                <a:solidFill>
                  <a:schemeClr val="tx1"/>
                </a:solidFill>
                <a:latin typeface="Times New Roman" panose="02020603050405020304" pitchFamily="18" charset="0"/>
                <a:cs typeface="Times New Roman" panose="02020603050405020304" pitchFamily="18" charset="0"/>
              </a:rPr>
              <a:t>scop</a:t>
            </a:r>
            <a:r>
              <a:rPr lang="en-US" sz="2100" b="1" i="1" dirty="0" smtClean="0">
                <a:solidFill>
                  <a:schemeClr val="tx1"/>
                </a:solidFill>
                <a:latin typeface="Times New Roman" panose="02020603050405020304" pitchFamily="18" charset="0"/>
                <a:cs typeface="Times New Roman" panose="02020603050405020304" pitchFamily="18" charset="0"/>
              </a:rPr>
              <a:t>.</a:t>
            </a:r>
            <a:endParaRPr lang="ro-RO" sz="2100" b="1" i="1"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100" dirty="0" err="1" smtClean="0">
                <a:solidFill>
                  <a:schemeClr val="tx1"/>
                </a:solidFill>
                <a:latin typeface="Times New Roman" panose="02020603050405020304" pitchFamily="18" charset="0"/>
                <a:cs typeface="Times New Roman" panose="02020603050405020304" pitchFamily="18" charset="0"/>
              </a:rPr>
              <a:t>Echipamentul</a:t>
            </a:r>
            <a:r>
              <a:rPr lang="en-US" sz="2100" dirty="0" smtClean="0">
                <a:solidFill>
                  <a:schemeClr val="tx1"/>
                </a:solidFill>
                <a:latin typeface="Times New Roman" panose="02020603050405020304" pitchFamily="18" charset="0"/>
                <a:cs typeface="Times New Roman" panose="02020603050405020304" pitchFamily="18" charset="0"/>
              </a:rPr>
              <a:t> </a:t>
            </a:r>
            <a:r>
              <a:rPr lang="en-US" sz="2100" dirty="0">
                <a:solidFill>
                  <a:schemeClr val="tx1"/>
                </a:solidFill>
                <a:latin typeface="Times New Roman" panose="02020603050405020304" pitchFamily="18" charset="0"/>
                <a:cs typeface="Times New Roman" panose="02020603050405020304" pitchFamily="18" charset="0"/>
              </a:rPr>
              <a:t>individual de </a:t>
            </a:r>
            <a:r>
              <a:rPr lang="en-US" sz="2100" dirty="0" err="1">
                <a:solidFill>
                  <a:schemeClr val="tx1"/>
                </a:solidFill>
                <a:latin typeface="Times New Roman" panose="02020603050405020304" pitchFamily="18" charset="0"/>
                <a:cs typeface="Times New Roman" panose="02020603050405020304" pitchFamily="18" charset="0"/>
              </a:rPr>
              <a:t>protecție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este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folosit</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atunci</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când</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riscurile</a:t>
            </a:r>
            <a:r>
              <a:rPr lang="en-US" sz="2100" dirty="0">
                <a:solidFill>
                  <a:schemeClr val="tx1"/>
                </a:solidFill>
                <a:latin typeface="Times New Roman" panose="02020603050405020304" pitchFamily="18" charset="0"/>
                <a:cs typeface="Times New Roman" panose="02020603050405020304" pitchFamily="18" charset="0"/>
              </a:rPr>
              <a:t> nu pot fi </a:t>
            </a:r>
            <a:r>
              <a:rPr lang="en-US" sz="2100" dirty="0" err="1">
                <a:solidFill>
                  <a:schemeClr val="tx1"/>
                </a:solidFill>
                <a:latin typeface="Times New Roman" panose="02020603050405020304" pitchFamily="18" charset="0"/>
                <a:cs typeface="Times New Roman" panose="02020603050405020304" pitchFamily="18" charset="0"/>
              </a:rPr>
              <a:t>evitate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sau</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limitate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suficient</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prin</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mijloace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tehnice</a:t>
            </a:r>
            <a:r>
              <a:rPr lang="en-US" sz="2100" dirty="0">
                <a:solidFill>
                  <a:schemeClr val="tx1"/>
                </a:solidFill>
                <a:latin typeface="Times New Roman" panose="02020603050405020304" pitchFamily="18" charset="0"/>
                <a:cs typeface="Times New Roman" panose="02020603050405020304" pitchFamily="18" charset="0"/>
              </a:rPr>
              <a:t> de </a:t>
            </a:r>
            <a:r>
              <a:rPr lang="en-US" sz="2100" dirty="0" err="1">
                <a:solidFill>
                  <a:schemeClr val="tx1"/>
                </a:solidFill>
                <a:latin typeface="Times New Roman" panose="02020603050405020304" pitchFamily="18" charset="0"/>
                <a:cs typeface="Times New Roman" panose="02020603050405020304" pitchFamily="18" charset="0"/>
              </a:rPr>
              <a:t>protecție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colectivă</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sau</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prin</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măsuri</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metode</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sau</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proceduri</a:t>
            </a:r>
            <a:r>
              <a:rPr lang="en-US" sz="2100" dirty="0">
                <a:solidFill>
                  <a:schemeClr val="tx1"/>
                </a:solidFill>
                <a:latin typeface="Times New Roman" panose="02020603050405020304" pitchFamily="18" charset="0"/>
                <a:cs typeface="Times New Roman" panose="02020603050405020304" pitchFamily="18" charset="0"/>
              </a:rPr>
              <a:t> de </a:t>
            </a:r>
            <a:r>
              <a:rPr lang="en-US" sz="2100" dirty="0" err="1">
                <a:solidFill>
                  <a:schemeClr val="tx1"/>
                </a:solidFill>
                <a:latin typeface="Times New Roman" panose="02020603050405020304" pitchFamily="18" charset="0"/>
                <a:cs typeface="Times New Roman" panose="02020603050405020304" pitchFamily="18" charset="0"/>
              </a:rPr>
              <a:t>organizare</a:t>
            </a:r>
            <a:r>
              <a:rPr lang="en-US" sz="2100" dirty="0">
                <a:solidFill>
                  <a:schemeClr val="tx1"/>
                </a:solidFill>
                <a:latin typeface="Times New Roman" panose="02020603050405020304" pitchFamily="18" charset="0"/>
                <a:cs typeface="Times New Roman" panose="02020603050405020304" pitchFamily="18" charset="0"/>
              </a:rPr>
              <a:t> a </a:t>
            </a:r>
            <a:r>
              <a:rPr lang="en-US" sz="2100" dirty="0" err="1" smtClean="0">
                <a:solidFill>
                  <a:schemeClr val="tx1"/>
                </a:solidFill>
                <a:latin typeface="Times New Roman" panose="02020603050405020304" pitchFamily="18" charset="0"/>
                <a:cs typeface="Times New Roman" panose="02020603050405020304" pitchFamily="18" charset="0"/>
              </a:rPr>
              <a:t>muncii</a:t>
            </a:r>
            <a:r>
              <a:rPr lang="en-US" sz="2100" dirty="0" smtClean="0">
                <a:solidFill>
                  <a:schemeClr val="tx1"/>
                </a:solidFill>
                <a:latin typeface="Times New Roman" panose="02020603050405020304" pitchFamily="18" charset="0"/>
                <a:cs typeface="Times New Roman" panose="02020603050405020304" pitchFamily="18" charset="0"/>
              </a:rPr>
              <a:t>.</a:t>
            </a:r>
            <a:endParaRPr lang="ro-RO" sz="21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100" b="1" i="1" dirty="0" err="1" smtClean="0">
                <a:solidFill>
                  <a:schemeClr val="tx1"/>
                </a:solidFill>
                <a:latin typeface="Times New Roman" panose="02020603050405020304" pitchFamily="18" charset="0"/>
                <a:cs typeface="Times New Roman" panose="02020603050405020304" pitchFamily="18" charset="0"/>
              </a:rPr>
              <a:t>Prezenta</a:t>
            </a:r>
            <a:r>
              <a:rPr lang="en-US" sz="2100" b="1" i="1" dirty="0" smtClean="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Hotărâre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err="1" smtClean="0">
                <a:solidFill>
                  <a:schemeClr val="tx1"/>
                </a:solidFill>
                <a:latin typeface="Times New Roman" panose="02020603050405020304" pitchFamily="18" charset="0"/>
                <a:cs typeface="Times New Roman" panose="02020603050405020304" pitchFamily="18" charset="0"/>
              </a:rPr>
              <a:t>în</a:t>
            </a:r>
            <a:r>
              <a:rPr lang="en-US" sz="2100" b="1" i="1" dirty="0" smtClean="0">
                <a:solidFill>
                  <a:schemeClr val="tx1"/>
                </a:solidFill>
                <a:latin typeface="Times New Roman" panose="02020603050405020304" pitchFamily="18" charset="0"/>
                <a:cs typeface="Times New Roman" panose="02020603050405020304" pitchFamily="18" charset="0"/>
              </a:rPr>
              <a:t> </a:t>
            </a:r>
            <a:r>
              <a:rPr lang="en-US" sz="2100" b="1" i="1" dirty="0" err="1">
                <a:solidFill>
                  <a:schemeClr val="tx1"/>
                </a:solidFill>
                <a:latin typeface="Times New Roman" panose="02020603050405020304" pitchFamily="18" charset="0"/>
                <a:cs typeface="Times New Roman" panose="02020603050405020304" pitchFamily="18" charset="0"/>
              </a:rPr>
              <a:t>vigoare</a:t>
            </a:r>
            <a:r>
              <a:rPr lang="en-US" sz="2100" b="1" i="1" dirty="0">
                <a:solidFill>
                  <a:schemeClr val="tx1"/>
                </a:solidFill>
                <a:latin typeface="Times New Roman" panose="02020603050405020304" pitchFamily="18" charset="0"/>
                <a:cs typeface="Times New Roman" panose="02020603050405020304" pitchFamily="18" charset="0"/>
              </a:rPr>
              <a:t> -</a:t>
            </a:r>
            <a:r>
              <a:rPr lang="en-US" sz="2100" b="1" i="1" dirty="0" smtClean="0">
                <a:solidFill>
                  <a:schemeClr val="tx1"/>
                </a:solidFill>
                <a:latin typeface="Times New Roman" panose="02020603050405020304" pitchFamily="18" charset="0"/>
                <a:cs typeface="Times New Roman" panose="02020603050405020304" pitchFamily="18" charset="0"/>
              </a:rPr>
              <a:t> </a:t>
            </a:r>
            <a:r>
              <a:rPr lang="en-US" sz="2100" b="1" i="1" dirty="0">
                <a:solidFill>
                  <a:schemeClr val="tx1"/>
                </a:solidFill>
                <a:latin typeface="Times New Roman" panose="02020603050405020304" pitchFamily="18" charset="0"/>
                <a:cs typeface="Times New Roman" panose="02020603050405020304" pitchFamily="18" charset="0"/>
              </a:rPr>
              <a:t>15 </a:t>
            </a:r>
            <a:r>
              <a:rPr lang="en-US" sz="2100" b="1" i="1" dirty="0" err="1">
                <a:solidFill>
                  <a:schemeClr val="tx1"/>
                </a:solidFill>
                <a:latin typeface="Times New Roman" panose="02020603050405020304" pitchFamily="18" charset="0"/>
                <a:cs typeface="Times New Roman" panose="02020603050405020304" pitchFamily="18" charset="0"/>
              </a:rPr>
              <a:t>iulie</a:t>
            </a:r>
            <a:r>
              <a:rPr lang="en-US" sz="2100" b="1" i="1" dirty="0">
                <a:solidFill>
                  <a:schemeClr val="tx1"/>
                </a:solidFill>
                <a:latin typeface="Times New Roman" panose="02020603050405020304" pitchFamily="18" charset="0"/>
                <a:cs typeface="Times New Roman" panose="02020603050405020304" pitchFamily="18" charset="0"/>
              </a:rPr>
              <a:t> 2021.</a:t>
            </a:r>
          </a:p>
          <a:p>
            <a:pPr algn="just"/>
            <a:endParaRPr lang="ru-RU" sz="2100" dirty="0">
              <a:solidFill>
                <a:schemeClr val="tx1"/>
              </a:solidFill>
            </a:endParaRPr>
          </a:p>
        </p:txBody>
      </p:sp>
      <p:sp>
        <p:nvSpPr>
          <p:cNvPr id="3" name="Заголовок 2"/>
          <p:cNvSpPr>
            <a:spLocks noGrp="1"/>
          </p:cNvSpPr>
          <p:nvPr>
            <p:ph type="title"/>
          </p:nvPr>
        </p:nvSpPr>
        <p:spPr/>
        <p:txBody>
          <a:bodyPr>
            <a:normAutofit fontScale="90000"/>
          </a:bodyPr>
          <a:lstStyle/>
          <a:p>
            <a:r>
              <a:rPr lang="ro-RO" sz="3100" b="1" dirty="0" smtClean="0">
                <a:latin typeface="Times New Roman" panose="02020603050405020304" pitchFamily="18" charset="0"/>
                <a:cs typeface="Times New Roman" panose="02020603050405020304" pitchFamily="18" charset="0"/>
              </a:rPr>
              <a:t/>
            </a:r>
            <a:br>
              <a:rPr lang="ro-RO" sz="3100" b="1" dirty="0" smtClean="0">
                <a:latin typeface="Times New Roman" panose="02020603050405020304" pitchFamily="18" charset="0"/>
                <a:cs typeface="Times New Roman" panose="02020603050405020304" pitchFamily="18" charset="0"/>
              </a:rPr>
            </a:br>
            <a:r>
              <a:rPr lang="ro-RO" sz="3100" b="1" dirty="0">
                <a:latin typeface="Times New Roman" panose="02020603050405020304" pitchFamily="18" charset="0"/>
                <a:cs typeface="Times New Roman" panose="02020603050405020304" pitchFamily="18" charset="0"/>
              </a:rPr>
              <a:t/>
            </a:r>
            <a:br>
              <a:rPr lang="ro-RO" sz="3100" b="1" dirty="0">
                <a:latin typeface="Times New Roman" panose="02020603050405020304" pitchFamily="18" charset="0"/>
                <a:cs typeface="Times New Roman" panose="02020603050405020304" pitchFamily="18" charset="0"/>
              </a:rPr>
            </a:br>
            <a:r>
              <a:rPr lang="pt-BR" sz="3100" b="1" dirty="0" smtClean="0">
                <a:latin typeface="Times New Roman" panose="02020603050405020304" pitchFamily="18" charset="0"/>
                <a:cs typeface="Times New Roman" panose="02020603050405020304" pitchFamily="18" charset="0"/>
              </a:rPr>
              <a:t>Cerințele </a:t>
            </a:r>
            <a:r>
              <a:rPr lang="pt-BR" sz="3100" b="1" dirty="0">
                <a:latin typeface="Times New Roman" panose="02020603050405020304" pitchFamily="18" charset="0"/>
                <a:cs typeface="Times New Roman" panose="02020603050405020304" pitchFamily="18" charset="0"/>
              </a:rPr>
              <a:t>minime de securitate și sănătate pentru utilizarea de către lucrători a echipamentelor de protecție</a:t>
            </a:r>
            <a:r>
              <a:rPr lang="pt-BR" b="1" dirty="0"/>
              <a:t/>
            </a:r>
            <a:br>
              <a:rPr lang="pt-BR" b="1" dirty="0"/>
            </a:br>
            <a:endParaRPr lang="ru-RU" dirty="0"/>
          </a:p>
        </p:txBody>
      </p:sp>
    </p:spTree>
    <p:extLst>
      <p:ext uri="{BB962C8B-B14F-4D97-AF65-F5344CB8AC3E}">
        <p14:creationId xmlns:p14="http://schemas.microsoft.com/office/powerpoint/2010/main" val="4138691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132856"/>
            <a:ext cx="8712968" cy="3993307"/>
          </a:xfrm>
        </p:spPr>
        <p:txBody>
          <a:bodyPr>
            <a:normAutofit/>
          </a:bodyPr>
          <a:lstStyle/>
          <a:p>
            <a:pPr algn="just">
              <a:buFont typeface="Wingdings" panose="05000000000000000000" pitchFamily="2" charset="2"/>
              <a:buChar char="q"/>
            </a:pPr>
            <a:r>
              <a:rPr lang="en-US" b="1" i="1" dirty="0" err="1">
                <a:solidFill>
                  <a:schemeClr val="tx1"/>
                </a:solidFill>
                <a:latin typeface="Times New Roman" panose="02020603050405020304" pitchFamily="18" charset="0"/>
                <a:cs typeface="Times New Roman" panose="02020603050405020304" pitchFamily="18" charset="0"/>
              </a:rPr>
              <a:t>Controlul</a:t>
            </a:r>
            <a:r>
              <a:rPr lang="en-US" b="1" i="1" dirty="0">
                <a:solidFill>
                  <a:schemeClr val="tx1"/>
                </a:solidFill>
                <a:latin typeface="Times New Roman" panose="02020603050405020304" pitchFamily="18" charset="0"/>
                <a:cs typeface="Times New Roman" panose="02020603050405020304" pitchFamily="18" charset="0"/>
              </a:rPr>
              <a:t> de stat </a:t>
            </a:r>
            <a:r>
              <a:rPr lang="en-US" b="1" i="1" dirty="0" err="1">
                <a:solidFill>
                  <a:schemeClr val="tx1"/>
                </a:solidFill>
                <a:latin typeface="Times New Roman" panose="02020603050405020304" pitchFamily="18" charset="0"/>
                <a:cs typeface="Times New Roman" panose="02020603050405020304" pitchFamily="18" charset="0"/>
              </a:rPr>
              <a:t>asupra</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respectării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actelor</a:t>
            </a:r>
            <a:r>
              <a:rPr lang="en-US" b="1" i="1" dirty="0">
                <a:solidFill>
                  <a:schemeClr val="tx1"/>
                </a:solidFill>
                <a:latin typeface="Times New Roman" panose="02020603050405020304" pitchFamily="18" charset="0"/>
                <a:cs typeface="Times New Roman" panose="02020603050405020304" pitchFamily="18" charset="0"/>
              </a:rPr>
              <a:t> normative din </a:t>
            </a:r>
            <a:r>
              <a:rPr lang="en-US" b="1" i="1" dirty="0" err="1">
                <a:solidFill>
                  <a:schemeClr val="tx1"/>
                </a:solidFill>
                <a:latin typeface="Times New Roman" panose="02020603050405020304" pitchFamily="18" charset="0"/>
                <a:cs typeface="Times New Roman" panose="02020603050405020304" pitchFamily="18" charset="0"/>
              </a:rPr>
              <a:t>domeniul</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muncii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securității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și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sănătății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în</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muncă</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reprezintă</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totalitatea</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acțiunilor</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organizate</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și</a:t>
            </a:r>
            <a:r>
              <a:rPr lang="en-US" b="1" i="1"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realizate</a:t>
            </a:r>
            <a:r>
              <a:rPr lang="en-US" b="1" i="1" dirty="0">
                <a:solidFill>
                  <a:schemeClr val="tx1"/>
                </a:solidFill>
                <a:latin typeface="Times New Roman" panose="02020603050405020304" pitchFamily="18" charset="0"/>
                <a:cs typeface="Times New Roman" panose="02020603050405020304" pitchFamily="18" charset="0"/>
              </a:rPr>
              <a:t> de </a:t>
            </a:r>
            <a:r>
              <a:rPr lang="en-US" b="1" i="1" dirty="0" err="1">
                <a:solidFill>
                  <a:schemeClr val="tx1"/>
                </a:solidFill>
                <a:latin typeface="Times New Roman" panose="02020603050405020304" pitchFamily="18" charset="0"/>
                <a:cs typeface="Times New Roman" panose="02020603050405020304" pitchFamily="18" charset="0"/>
              </a:rPr>
              <a:t>Inspectoratul</a:t>
            </a:r>
            <a:r>
              <a:rPr lang="en-US" b="1" i="1" dirty="0">
                <a:solidFill>
                  <a:schemeClr val="tx1"/>
                </a:solidFill>
                <a:latin typeface="Times New Roman" panose="02020603050405020304" pitchFamily="18" charset="0"/>
                <a:cs typeface="Times New Roman" panose="02020603050405020304" pitchFamily="18" charset="0"/>
              </a:rPr>
              <a:t> de Stat al </a:t>
            </a:r>
            <a:r>
              <a:rPr lang="en-US" b="1" i="1" dirty="0" err="1">
                <a:solidFill>
                  <a:schemeClr val="tx1"/>
                </a:solidFill>
                <a:latin typeface="Times New Roman" panose="02020603050405020304" pitchFamily="18" charset="0"/>
                <a:cs typeface="Times New Roman" panose="02020603050405020304" pitchFamily="18" charset="0"/>
              </a:rPr>
              <a:t>Muncii</a:t>
            </a:r>
            <a:r>
              <a:rPr lang="en-US" b="1" i="1"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sub </a:t>
            </a:r>
            <a:r>
              <a:rPr lang="en-US" dirty="0" err="1">
                <a:solidFill>
                  <a:schemeClr val="tx1"/>
                </a:solidFill>
                <a:latin typeface="Times New Roman" panose="02020603050405020304" pitchFamily="18" charset="0"/>
                <a:cs typeface="Times New Roman" panose="02020603050405020304" pitchFamily="18" charset="0"/>
              </a:rPr>
              <a:t>formă</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verificare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evaluare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și</a:t>
            </a:r>
            <a:r>
              <a:rPr lang="en-US" dirty="0">
                <a:solidFill>
                  <a:schemeClr val="tx1"/>
                </a:solidFill>
                <a:latin typeface="Times New Roman" panose="02020603050405020304" pitchFamily="18" charset="0"/>
                <a:cs typeface="Times New Roman" panose="02020603050405020304" pitchFamily="18" charset="0"/>
              </a:rPr>
              <a:t>/</a:t>
            </a:r>
            <a:r>
              <a:rPr lang="en-US" dirty="0" err="1">
                <a:solidFill>
                  <a:schemeClr val="tx1"/>
                </a:solidFill>
                <a:latin typeface="Times New Roman" panose="02020603050405020304" pitchFamily="18" charset="0"/>
                <a:cs typeface="Times New Roman" panose="02020603050405020304" pitchFamily="18" charset="0"/>
              </a:rPr>
              <a:t>sau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analiză</a:t>
            </a:r>
            <a:r>
              <a:rPr lang="en-US" dirty="0">
                <a:solidFill>
                  <a:schemeClr val="tx1"/>
                </a:solidFill>
                <a:latin typeface="Times New Roman" panose="02020603050405020304" pitchFamily="18" charset="0"/>
                <a:cs typeface="Times New Roman" panose="02020603050405020304" pitchFamily="18" charset="0"/>
              </a:rPr>
              <a:t> la </a:t>
            </a:r>
            <a:r>
              <a:rPr lang="en-US" dirty="0" err="1">
                <a:solidFill>
                  <a:schemeClr val="tx1"/>
                </a:solidFill>
                <a:latin typeface="Times New Roman" panose="02020603050405020304" pitchFamily="18" charset="0"/>
                <a:cs typeface="Times New Roman" panose="02020603050405020304" pitchFamily="18" charset="0"/>
              </a:rPr>
              <a:t>fața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locului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și</a:t>
            </a:r>
            <a:r>
              <a:rPr lang="en-US" dirty="0">
                <a:solidFill>
                  <a:schemeClr val="tx1"/>
                </a:solidFill>
                <a:latin typeface="Times New Roman" panose="02020603050405020304" pitchFamily="18" charset="0"/>
                <a:cs typeface="Times New Roman" panose="02020603050405020304" pitchFamily="18" charset="0"/>
              </a:rPr>
              <a:t>/</a:t>
            </a:r>
            <a:r>
              <a:rPr lang="en-US" dirty="0" err="1">
                <a:solidFill>
                  <a:schemeClr val="tx1"/>
                </a:solidFill>
                <a:latin typeface="Times New Roman" panose="02020603050405020304" pitchFamily="18" charset="0"/>
                <a:cs typeface="Times New Roman" panose="02020603050405020304" pitchFamily="18" charset="0"/>
              </a:rPr>
              <a:t>sau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solicitare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directă</a:t>
            </a:r>
            <a:r>
              <a:rPr lang="en-US" dirty="0">
                <a:solidFill>
                  <a:schemeClr val="tx1"/>
                </a:solidFill>
                <a:latin typeface="Times New Roman" panose="02020603050405020304" pitchFamily="18" charset="0"/>
                <a:cs typeface="Times New Roman" panose="02020603050405020304" pitchFamily="18" charset="0"/>
              </a:rPr>
              <a:t> de la </a:t>
            </a:r>
            <a:r>
              <a:rPr lang="en-US" dirty="0" err="1">
                <a:solidFill>
                  <a:schemeClr val="tx1"/>
                </a:solidFill>
                <a:latin typeface="Times New Roman" panose="02020603050405020304" pitchFamily="18" charset="0"/>
                <a:cs typeface="Times New Roman" panose="02020603050405020304" pitchFamily="18" charset="0"/>
              </a:rPr>
              <a:t>angajatori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poștă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inclusiv</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poșta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electronică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sau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telefon</a:t>
            </a:r>
            <a:r>
              <a:rPr lang="en-US" dirty="0">
                <a:solidFill>
                  <a:schemeClr val="tx1"/>
                </a:solidFill>
                <a:latin typeface="Times New Roman" panose="02020603050405020304" pitchFamily="18" charset="0"/>
                <a:cs typeface="Times New Roman" panose="02020603050405020304" pitchFamily="18" charset="0"/>
              </a:rPr>
              <a:t> de a </a:t>
            </a:r>
            <a:r>
              <a:rPr lang="en-US" dirty="0" err="1">
                <a:solidFill>
                  <a:schemeClr val="tx1"/>
                </a:solidFill>
                <a:latin typeface="Times New Roman" panose="02020603050405020304" pitchFamily="18" charset="0"/>
                <a:cs typeface="Times New Roman" panose="02020603050405020304" pitchFamily="18" charset="0"/>
              </a:rPr>
              <a:t>prezenta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documentația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și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alte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informații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pe</a:t>
            </a:r>
            <a:r>
              <a:rPr lang="en-US" dirty="0">
                <a:solidFill>
                  <a:schemeClr val="tx1"/>
                </a:solidFill>
                <a:latin typeface="Times New Roman" panose="02020603050405020304" pitchFamily="18" charset="0"/>
                <a:cs typeface="Times New Roman" panose="02020603050405020304" pitchFamily="18" charset="0"/>
              </a:rPr>
              <a:t> care </a:t>
            </a:r>
            <a:r>
              <a:rPr lang="en-US" dirty="0" err="1">
                <a:solidFill>
                  <a:schemeClr val="tx1"/>
                </a:solidFill>
                <a:latin typeface="Times New Roman" panose="02020603050405020304" pitchFamily="18" charset="0"/>
                <a:cs typeface="Times New Roman" panose="02020603050405020304" pitchFamily="18" charset="0"/>
              </a:rPr>
              <a:t>aceștia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virtutea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legii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sunt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obligați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să</a:t>
            </a:r>
            <a:r>
              <a:rPr lang="en-US" dirty="0">
                <a:solidFill>
                  <a:schemeClr val="tx1"/>
                </a:solidFill>
                <a:latin typeface="Times New Roman" panose="02020603050405020304" pitchFamily="18" charset="0"/>
                <a:cs typeface="Times New Roman" panose="02020603050405020304" pitchFamily="18" charset="0"/>
              </a:rPr>
              <a:t> le </a:t>
            </a:r>
            <a:r>
              <a:rPr lang="en-US" dirty="0" err="1">
                <a:solidFill>
                  <a:schemeClr val="tx1"/>
                </a:solidFill>
                <a:latin typeface="Times New Roman" panose="02020603050405020304" pitchFamily="18" charset="0"/>
                <a:cs typeface="Times New Roman" panose="02020603050405020304" pitchFamily="18" charset="0"/>
              </a:rPr>
              <a:t>posede</a:t>
            </a:r>
            <a:r>
              <a:rPr lang="en-US" dirty="0" smtClean="0">
                <a:solidFill>
                  <a:schemeClr val="tx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q"/>
            </a:pPr>
            <a:r>
              <a:rPr lang="en-US" dirty="0" err="1">
                <a:solidFill>
                  <a:schemeClr val="tx1"/>
                </a:solidFill>
                <a:latin typeface="Times New Roman" panose="02020603050405020304" pitchFamily="18" charset="0"/>
                <a:cs typeface="Times New Roman" panose="02020603050405020304" pitchFamily="18" charset="0"/>
              </a:rPr>
              <a:t>Inspectoratul</a:t>
            </a:r>
            <a:r>
              <a:rPr lang="en-US" dirty="0">
                <a:solidFill>
                  <a:schemeClr val="tx1"/>
                </a:solidFill>
                <a:latin typeface="Times New Roman" panose="02020603050405020304" pitchFamily="18" charset="0"/>
                <a:cs typeface="Times New Roman" panose="02020603050405020304" pitchFamily="18" charset="0"/>
              </a:rPr>
              <a:t> de Stat al </a:t>
            </a:r>
            <a:r>
              <a:rPr lang="en-US" dirty="0" err="1">
                <a:solidFill>
                  <a:schemeClr val="tx1"/>
                </a:solidFill>
                <a:latin typeface="Times New Roman" panose="02020603050405020304" pitchFamily="18" charset="0"/>
                <a:cs typeface="Times New Roman" panose="02020603050405020304" pitchFamily="18" charset="0"/>
              </a:rPr>
              <a:t>Muncii</a:t>
            </a:r>
            <a:r>
              <a:rPr lang="en-US" dirty="0">
                <a:solidFill>
                  <a:schemeClr val="tx1"/>
                </a:solidFill>
                <a:latin typeface="Times New Roman" panose="02020603050405020304" pitchFamily="18" charset="0"/>
                <a:cs typeface="Times New Roman" panose="02020603050405020304" pitchFamily="18" charset="0"/>
              </a:rPr>
              <a:t> </a:t>
            </a:r>
            <a:r>
              <a:rPr lang="fr-FR" b="1" i="1" dirty="0" smtClean="0">
                <a:solidFill>
                  <a:schemeClr val="tx1"/>
                </a:solidFill>
                <a:latin typeface="Times New Roman" panose="02020603050405020304" pitchFamily="18" charset="0"/>
                <a:cs typeface="Times New Roman" panose="02020603050405020304" pitchFamily="18" charset="0"/>
              </a:rPr>
              <a:t>cercetează</a:t>
            </a:r>
            <a:r>
              <a:rPr lang="fr-FR" dirty="0">
                <a:solidFill>
                  <a:schemeClr val="tx1"/>
                </a:solidFill>
                <a:latin typeface="Times New Roman" panose="02020603050405020304" pitchFamily="18" charset="0"/>
                <a:cs typeface="Times New Roman" panose="02020603050405020304" pitchFamily="18" charset="0"/>
              </a:rPr>
              <a:t>, în modul stabilit de Guvern, </a:t>
            </a:r>
            <a:r>
              <a:rPr lang="fr-FR" b="1" i="1" dirty="0" smtClean="0">
                <a:solidFill>
                  <a:schemeClr val="tx1"/>
                </a:solidFill>
                <a:latin typeface="Times New Roman" panose="02020603050405020304" pitchFamily="18" charset="0"/>
                <a:cs typeface="Times New Roman" panose="02020603050405020304" pitchFamily="18" charset="0"/>
              </a:rPr>
              <a:t>accidente</a:t>
            </a:r>
            <a:r>
              <a:rPr lang="ro-RO" b="1" i="1" dirty="0" smtClean="0">
                <a:solidFill>
                  <a:schemeClr val="tx1"/>
                </a:solidFill>
                <a:latin typeface="Times New Roman" panose="02020603050405020304" pitchFamily="18" charset="0"/>
                <a:cs typeface="Times New Roman" panose="02020603050405020304" pitchFamily="18" charset="0"/>
              </a:rPr>
              <a:t>le</a:t>
            </a:r>
            <a:r>
              <a:rPr lang="fr-FR" b="1" i="1" dirty="0" smtClean="0">
                <a:solidFill>
                  <a:schemeClr val="tx1"/>
                </a:solidFill>
                <a:latin typeface="Times New Roman" panose="02020603050405020304" pitchFamily="18" charset="0"/>
                <a:cs typeface="Times New Roman" panose="02020603050405020304" pitchFamily="18" charset="0"/>
              </a:rPr>
              <a:t> </a:t>
            </a:r>
            <a:r>
              <a:rPr lang="fr-FR" b="1" i="1" dirty="0">
                <a:solidFill>
                  <a:schemeClr val="tx1"/>
                </a:solidFill>
                <a:latin typeface="Times New Roman" panose="02020603050405020304" pitchFamily="18" charset="0"/>
                <a:cs typeface="Times New Roman" panose="02020603050405020304" pitchFamily="18" charset="0"/>
              </a:rPr>
              <a:t>de </a:t>
            </a:r>
            <a:r>
              <a:rPr lang="fr-FR" b="1" i="1" dirty="0" smtClean="0">
                <a:solidFill>
                  <a:schemeClr val="tx1"/>
                </a:solidFill>
                <a:latin typeface="Times New Roman" panose="02020603050405020304" pitchFamily="18" charset="0"/>
                <a:cs typeface="Times New Roman" panose="02020603050405020304" pitchFamily="18" charset="0"/>
              </a:rPr>
              <a:t>muncă</a:t>
            </a:r>
            <a:r>
              <a:rPr lang="fr-FR"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en-US" sz="2800" b="1" dirty="0" err="1">
                <a:latin typeface="Times New Roman" panose="02020603050405020304" pitchFamily="18" charset="0"/>
                <a:cs typeface="Times New Roman" panose="02020603050405020304" pitchFamily="18" charset="0"/>
              </a:rPr>
              <a:t>Legea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nr</a:t>
            </a:r>
            <a:r>
              <a:rPr lang="en-US" sz="2800" b="1" dirty="0">
                <a:latin typeface="Times New Roman" panose="02020603050405020304" pitchFamily="18" charset="0"/>
                <a:cs typeface="Times New Roman" panose="02020603050405020304" pitchFamily="18" charset="0"/>
              </a:rPr>
              <a:t>. 140/2001 </a:t>
            </a:r>
            <a:r>
              <a:rPr lang="en-US" sz="2800" b="1" dirty="0" err="1">
                <a:latin typeface="Times New Roman" panose="02020603050405020304" pitchFamily="18" charset="0"/>
                <a:cs typeface="Times New Roman" panose="02020603050405020304" pitchFamily="18" charset="0"/>
              </a:rPr>
              <a:t>privind</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Inspectoratul</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
            </a:r>
            <a:br>
              <a:rPr lang="en-US" sz="2800" b="1" dirty="0" smtClean="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de </a:t>
            </a:r>
            <a:r>
              <a:rPr lang="en-US" sz="2800" b="1" dirty="0">
                <a:latin typeface="Times New Roman" panose="02020603050405020304" pitchFamily="18" charset="0"/>
                <a:cs typeface="Times New Roman" panose="02020603050405020304" pitchFamily="18" charset="0"/>
              </a:rPr>
              <a:t>Stat al </a:t>
            </a:r>
            <a:r>
              <a:rPr lang="en-US" sz="2800" b="1" dirty="0" err="1">
                <a:latin typeface="Times New Roman" panose="02020603050405020304" pitchFamily="18" charset="0"/>
                <a:cs typeface="Times New Roman" panose="02020603050405020304" pitchFamily="18" charset="0"/>
              </a:rPr>
              <a:t>Muncii</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4026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1" y="2060848"/>
            <a:ext cx="8534400" cy="4797152"/>
          </a:xfrm>
        </p:spPr>
        <p:txBody>
          <a:bodyPr>
            <a:normAutofit/>
          </a:bodyPr>
          <a:lstStyle/>
          <a:p>
            <a:pPr algn="just">
              <a:buFont typeface="Wingdings" panose="05000000000000000000" pitchFamily="2" charset="2"/>
              <a:buChar char="q"/>
            </a:pPr>
            <a:r>
              <a:rPr lang="en-US" sz="2800" b="1" dirty="0" err="1">
                <a:solidFill>
                  <a:schemeClr val="tx1"/>
                </a:solidFill>
                <a:latin typeface="Times New Roman" panose="02020603050405020304" pitchFamily="18" charset="0"/>
                <a:cs typeface="Times New Roman" panose="02020603050405020304" pitchFamily="18" charset="0"/>
              </a:rPr>
              <a:t>Intenţia</a:t>
            </a:r>
            <a:r>
              <a:rPr lang="en-US" sz="2800" b="1" dirty="0">
                <a:solidFill>
                  <a:schemeClr val="tx1"/>
                </a:solidFill>
                <a:latin typeface="Times New Roman" panose="02020603050405020304" pitchFamily="18" charset="0"/>
                <a:cs typeface="Times New Roman" panose="02020603050405020304" pitchFamily="18" charset="0"/>
              </a:rPr>
              <a:t> de </a:t>
            </a:r>
            <a:r>
              <a:rPr lang="en-US" sz="2800" b="1" dirty="0" err="1">
                <a:solidFill>
                  <a:schemeClr val="tx1"/>
                </a:solidFill>
                <a:latin typeface="Times New Roman" panose="02020603050405020304" pitchFamily="18" charset="0"/>
                <a:cs typeface="Times New Roman" panose="02020603050405020304" pitchFamily="18" charset="0"/>
              </a:rPr>
              <a:t>armonizare</a:t>
            </a:r>
            <a:r>
              <a:rPr lang="en-US" sz="2800" dirty="0">
                <a:solidFill>
                  <a:schemeClr val="tx1"/>
                </a:solidFill>
                <a:latin typeface="Times New Roman" panose="02020603050405020304" pitchFamily="18" charset="0"/>
                <a:cs typeface="Times New Roman" panose="02020603050405020304" pitchFamily="18" charset="0"/>
              </a:rPr>
              <a:t> cu </a:t>
            </a:r>
            <a:r>
              <a:rPr lang="en-US" sz="2800" dirty="0" err="1">
                <a:solidFill>
                  <a:schemeClr val="tx1"/>
                </a:solidFill>
                <a:latin typeface="Times New Roman" panose="02020603050405020304" pitchFamily="18" charset="0"/>
                <a:cs typeface="Times New Roman" panose="02020603050405020304" pitchFamily="18" charset="0"/>
              </a:rPr>
              <a:t>legislaţia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bunele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practici</a:t>
            </a:r>
            <a:r>
              <a:rPr lang="en-US" sz="2800" dirty="0">
                <a:solidFill>
                  <a:schemeClr val="tx1"/>
                </a:solidFill>
                <a:latin typeface="Times New Roman" panose="02020603050405020304" pitchFamily="18" charset="0"/>
                <a:cs typeface="Times New Roman" panose="02020603050405020304" pitchFamily="18" charset="0"/>
              </a:rPr>
              <a:t> ale </a:t>
            </a:r>
            <a:r>
              <a:rPr lang="ro-RO" sz="2800" dirty="0">
                <a:solidFill>
                  <a:schemeClr val="tx1"/>
                </a:solidFill>
                <a:latin typeface="Times New Roman" panose="02020603050405020304" pitchFamily="18" charset="0"/>
                <a:cs typeface="Times New Roman" panose="02020603050405020304" pitchFamily="18" charset="0"/>
              </a:rPr>
              <a:t>Uniunii Europene </a:t>
            </a:r>
            <a:r>
              <a:rPr lang="en-US" sz="2800" dirty="0" smtClean="0">
                <a:solidFill>
                  <a:schemeClr val="tx1"/>
                </a:solidFill>
                <a:latin typeface="Times New Roman" panose="02020603050405020304" pitchFamily="18" charset="0"/>
                <a:cs typeface="Times New Roman" panose="02020603050405020304" pitchFamily="18" charset="0"/>
              </a:rPr>
              <a:t>(UE) </a:t>
            </a:r>
            <a:r>
              <a:rPr lang="en-US" sz="2800" dirty="0" err="1">
                <a:solidFill>
                  <a:schemeClr val="tx1"/>
                </a:solidFill>
                <a:latin typeface="Times New Roman" panose="02020603050405020304" pitchFamily="18" charset="0"/>
                <a:cs typeface="Times New Roman" panose="02020603050405020304" pitchFamily="18" charset="0"/>
              </a:rPr>
              <a:t>aparţine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Guvernului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cadrul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declaraţiei</a:t>
            </a:r>
            <a:r>
              <a:rPr lang="en-US" sz="2800" dirty="0">
                <a:solidFill>
                  <a:schemeClr val="tx1"/>
                </a:solidFill>
                <a:latin typeface="Times New Roman" panose="02020603050405020304" pitchFamily="18" charset="0"/>
                <a:cs typeface="Times New Roman" panose="02020603050405020304" pitchFamily="18" charset="0"/>
              </a:rPr>
              <a:t> sale </a:t>
            </a:r>
            <a:r>
              <a:rPr lang="en-US" sz="2800" dirty="0" err="1">
                <a:solidFill>
                  <a:schemeClr val="tx1"/>
                </a:solidFill>
                <a:latin typeface="Times New Roman" panose="02020603050405020304" pitchFamily="18" charset="0"/>
                <a:cs typeface="Times New Roman" panose="02020603050405020304" pitchFamily="18" charset="0"/>
              </a:rPr>
              <a:t>politice</a:t>
            </a:r>
            <a:r>
              <a:rPr lang="en-US" sz="2800" dirty="0">
                <a:solidFill>
                  <a:schemeClr val="tx1"/>
                </a:solidFill>
                <a:latin typeface="Times New Roman" panose="02020603050405020304" pitchFamily="18" charset="0"/>
                <a:cs typeface="Times New Roman" panose="02020603050405020304" pitchFamily="18" charset="0"/>
              </a:rPr>
              <a:t>. </a:t>
            </a:r>
            <a:endParaRPr lang="ro-RO"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ro-RO" sz="28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sz="2800" dirty="0" err="1" smtClean="0">
                <a:solidFill>
                  <a:schemeClr val="tx1"/>
                </a:solidFill>
                <a:latin typeface="Times New Roman" panose="02020603050405020304" pitchFamily="18" charset="0"/>
                <a:cs typeface="Times New Roman" panose="02020603050405020304" pitchFamily="18" charset="0"/>
              </a:rPr>
              <a:t>Acest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lucru</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înseamnă</a:t>
            </a:r>
            <a:r>
              <a:rPr lang="en-US" sz="2800" dirty="0">
                <a:solidFill>
                  <a:schemeClr val="tx1"/>
                </a:solidFill>
                <a:latin typeface="Times New Roman" panose="02020603050405020304" pitchFamily="18" charset="0"/>
                <a:cs typeface="Times New Roman" panose="02020603050405020304" pitchFamily="18" charset="0"/>
              </a:rPr>
              <a:t> </a:t>
            </a:r>
            <a:r>
              <a:rPr lang="ro-RO" sz="2800" dirty="0" err="1" smtClean="0">
                <a:solidFill>
                  <a:schemeClr val="tx1"/>
                </a:solidFill>
                <a:latin typeface="Times New Roman" panose="02020603050405020304" pitchFamily="18" charset="0"/>
                <a:cs typeface="Times New Roman" panose="02020603050405020304" pitchFamily="18" charset="0"/>
              </a:rPr>
              <a:t>transpuner</a:t>
            </a:r>
            <a:r>
              <a:rPr lang="en-US" sz="2800" dirty="0" err="1" smtClean="0">
                <a:solidFill>
                  <a:schemeClr val="tx1"/>
                </a:solidFill>
                <a:latin typeface="Times New Roman" panose="02020603050405020304" pitchFamily="18" charset="0"/>
                <a:cs typeface="Times New Roman" panose="02020603050405020304" pitchFamily="18" charset="0"/>
              </a:rPr>
              <a:t>ea</a:t>
            </a:r>
            <a:r>
              <a:rPr lang="ro-RO" sz="2800" dirty="0" smtClean="0">
                <a:solidFill>
                  <a:schemeClr val="tx1"/>
                </a:solidFill>
                <a:latin typeface="Times New Roman" panose="02020603050405020304" pitchFamily="18" charset="0"/>
                <a:cs typeface="Times New Roman" panose="02020603050405020304" pitchFamily="18" charset="0"/>
              </a:rPr>
              <a:t> </a:t>
            </a:r>
            <a:r>
              <a:rPr lang="ro-RO" sz="2800" dirty="0">
                <a:solidFill>
                  <a:schemeClr val="tx1"/>
                </a:solidFill>
                <a:latin typeface="Times New Roman" panose="02020603050405020304" pitchFamily="18" charset="0"/>
                <a:cs typeface="Times New Roman" panose="02020603050405020304" pitchFamily="18" charset="0"/>
              </a:rPr>
              <a:t>celor </a:t>
            </a:r>
            <a:r>
              <a:rPr lang="en-US" sz="2800" dirty="0" smtClean="0">
                <a:solidFill>
                  <a:schemeClr val="tx1"/>
                </a:solidFill>
                <a:latin typeface="Times New Roman" panose="02020603050405020304" pitchFamily="18" charset="0"/>
                <a:cs typeface="Times New Roman" panose="02020603050405020304" pitchFamily="18" charset="0"/>
              </a:rPr>
              <a:t>25</a:t>
            </a:r>
            <a:r>
              <a:rPr lang="ro-RO" sz="2800" dirty="0" smtClean="0">
                <a:solidFill>
                  <a:schemeClr val="tx1"/>
                </a:solidFill>
                <a:latin typeface="Times New Roman" panose="02020603050405020304" pitchFamily="18" charset="0"/>
                <a:cs typeface="Times New Roman" panose="02020603050405020304" pitchFamily="18" charset="0"/>
              </a:rPr>
              <a:t> </a:t>
            </a:r>
            <a:r>
              <a:rPr lang="ro-RO" sz="2800" dirty="0">
                <a:solidFill>
                  <a:schemeClr val="tx1"/>
                </a:solidFill>
                <a:latin typeface="Times New Roman" panose="02020603050405020304" pitchFamily="18" charset="0"/>
                <a:cs typeface="Times New Roman" panose="02020603050405020304" pitchFamily="18" charset="0"/>
              </a:rPr>
              <a:t>Directive </a:t>
            </a:r>
            <a:r>
              <a:rPr lang="en-US" sz="2800" dirty="0" smtClean="0">
                <a:solidFill>
                  <a:schemeClr val="tx1"/>
                </a:solidFill>
                <a:latin typeface="Times New Roman" panose="02020603050405020304" pitchFamily="18" charset="0"/>
                <a:cs typeface="Times New Roman" panose="02020603050405020304" pitchFamily="18" charset="0"/>
              </a:rPr>
              <a:t>UE </a:t>
            </a:r>
            <a:r>
              <a:rPr lang="ro-RO" sz="2800" dirty="0" smtClean="0">
                <a:solidFill>
                  <a:schemeClr val="tx1"/>
                </a:solidFill>
                <a:latin typeface="Times New Roman" panose="02020603050405020304" pitchFamily="18" charset="0"/>
                <a:cs typeface="Times New Roman" panose="02020603050405020304" pitchFamily="18" charset="0"/>
              </a:rPr>
              <a:t>în </a:t>
            </a:r>
            <a:r>
              <a:rPr lang="ro-RO" sz="2800" dirty="0">
                <a:solidFill>
                  <a:schemeClr val="tx1"/>
                </a:solidFill>
                <a:latin typeface="Times New Roman" panose="02020603050405020304" pitchFamily="18" charset="0"/>
                <a:cs typeface="Times New Roman" panose="02020603050405020304" pitchFamily="18" charset="0"/>
              </a:rPr>
              <a:t>domeniul securității și sănătății în </a:t>
            </a:r>
            <a:r>
              <a:rPr lang="ro-RO" sz="2800" dirty="0" smtClean="0">
                <a:solidFill>
                  <a:schemeClr val="tx1"/>
                </a:solidFill>
                <a:latin typeface="Times New Roman" panose="02020603050405020304" pitchFamily="18" charset="0"/>
                <a:cs typeface="Times New Roman" panose="02020603050405020304" pitchFamily="18" charset="0"/>
              </a:rPr>
              <a:t>muncă (SSM)</a:t>
            </a:r>
            <a:r>
              <a:rPr lang="en-US" sz="2800" dirty="0" smtClean="0">
                <a:solidFill>
                  <a:schemeClr val="tx1"/>
                </a:solidFill>
                <a:latin typeface="Times New Roman" panose="02020603050405020304" pitchFamily="18" charset="0"/>
                <a:cs typeface="Times New Roman" panose="02020603050405020304" pitchFamily="18" charset="0"/>
              </a:rPr>
              <a:t>.</a:t>
            </a:r>
            <a:endParaRPr lang="ro-RO"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800" dirty="0" smtClean="0">
                <a:solidFill>
                  <a:schemeClr val="tx1"/>
                </a:solidFill>
                <a:latin typeface="Times New Roman" panose="02020603050405020304" pitchFamily="18" charset="0"/>
                <a:cs typeface="Times New Roman" panose="02020603050405020304" pitchFamily="18" charset="0"/>
              </a:rPr>
              <a:t> </a:t>
            </a:r>
            <a:endParaRPr lang="ro-RO" sz="28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sz="2800" dirty="0" smtClean="0">
                <a:solidFill>
                  <a:schemeClr val="tx1"/>
                </a:solidFill>
                <a:latin typeface="Times New Roman" panose="02020603050405020304" pitchFamily="18" charset="0"/>
                <a:cs typeface="Times New Roman" panose="02020603050405020304" pitchFamily="18" charset="0"/>
              </a:rPr>
              <a:t>P</a:t>
            </a:r>
            <a:r>
              <a:rPr lang="ro-RO" sz="2800" dirty="0" err="1">
                <a:solidFill>
                  <a:schemeClr val="tx1"/>
                </a:solidFill>
                <a:latin typeface="Times New Roman" panose="02020603050405020304" pitchFamily="18" charset="0"/>
                <a:cs typeface="Times New Roman" panose="02020603050405020304" pitchFamily="18" charset="0"/>
              </a:rPr>
              <a:t>â</a:t>
            </a:r>
            <a:r>
              <a:rPr lang="ro-RO" sz="2800" dirty="0" err="1" smtClean="0">
                <a:solidFill>
                  <a:schemeClr val="tx1"/>
                </a:solidFill>
                <a:latin typeface="Times New Roman" panose="02020603050405020304" pitchFamily="18" charset="0"/>
                <a:cs typeface="Times New Roman" panose="02020603050405020304" pitchFamily="18" charset="0"/>
              </a:rPr>
              <a:t>nă</a:t>
            </a:r>
            <a:r>
              <a:rPr lang="ro-RO" sz="2800" dirty="0" smtClean="0">
                <a:solidFill>
                  <a:schemeClr val="tx1"/>
                </a:solidFill>
                <a:latin typeface="Times New Roman" panose="02020603050405020304" pitchFamily="18" charset="0"/>
                <a:cs typeface="Times New Roman" panose="02020603050405020304" pitchFamily="18" charset="0"/>
              </a:rPr>
              <a:t> î</a:t>
            </a:r>
            <a:r>
              <a:rPr lang="en-US" sz="2800" dirty="0" smtClean="0">
                <a:solidFill>
                  <a:schemeClr val="tx1"/>
                </a:solidFill>
                <a:latin typeface="Times New Roman" panose="02020603050405020304" pitchFamily="18" charset="0"/>
                <a:cs typeface="Times New Roman" panose="02020603050405020304" pitchFamily="18" charset="0"/>
              </a:rPr>
              <a:t>n pre</a:t>
            </a:r>
            <a:r>
              <a:rPr lang="ro-RO" sz="2800" dirty="0" smtClean="0">
                <a:solidFill>
                  <a:schemeClr val="tx1"/>
                </a:solidFill>
                <a:latin typeface="Times New Roman" panose="02020603050405020304" pitchFamily="18" charset="0"/>
                <a:cs typeface="Times New Roman" panose="02020603050405020304" pitchFamily="18" charset="0"/>
              </a:rPr>
              <a:t>z</a:t>
            </a:r>
            <a:r>
              <a:rPr lang="en-US" sz="2800" dirty="0" err="1" smtClean="0">
                <a:solidFill>
                  <a:schemeClr val="tx1"/>
                </a:solidFill>
                <a:latin typeface="Times New Roman" panose="02020603050405020304" pitchFamily="18" charset="0"/>
                <a:cs typeface="Times New Roman" panose="02020603050405020304" pitchFamily="18" charset="0"/>
              </a:rPr>
              <a:t>ent</a:t>
            </a:r>
            <a:r>
              <a:rPr lang="en-US" sz="2800" dirty="0" smtClean="0">
                <a:solidFill>
                  <a:schemeClr val="tx1"/>
                </a:solidFill>
                <a:latin typeface="Times New Roman" panose="02020603050405020304" pitchFamily="18" charset="0"/>
                <a:cs typeface="Times New Roman" panose="02020603050405020304" pitchFamily="18" charset="0"/>
              </a:rPr>
              <a:t> </a:t>
            </a:r>
            <a:r>
              <a:rPr lang="ro-RO" sz="2800" dirty="0" smtClean="0">
                <a:solidFill>
                  <a:schemeClr val="tx1"/>
                </a:solidFill>
                <a:latin typeface="Times New Roman" panose="02020603050405020304" pitchFamily="18" charset="0"/>
                <a:cs typeface="Times New Roman" panose="02020603050405020304" pitchFamily="18" charset="0"/>
              </a:rPr>
              <a:t>au fost transpuse 19 </a:t>
            </a:r>
            <a:r>
              <a:rPr lang="ro-RO" sz="2800" dirty="0">
                <a:solidFill>
                  <a:schemeClr val="tx1"/>
                </a:solidFill>
                <a:latin typeface="Times New Roman" panose="02020603050405020304" pitchFamily="18" charset="0"/>
                <a:cs typeface="Times New Roman" panose="02020603050405020304" pitchFamily="18" charset="0"/>
              </a:rPr>
              <a:t>Directive </a:t>
            </a:r>
            <a:r>
              <a:rPr lang="ro-RO" sz="2800" dirty="0" smtClean="0">
                <a:solidFill>
                  <a:schemeClr val="tx1"/>
                </a:solidFill>
                <a:latin typeface="Times New Roman" panose="02020603050405020304" pitchFamily="18" charset="0"/>
                <a:cs typeface="Times New Roman" panose="02020603050405020304" pitchFamily="18" charset="0"/>
              </a:rPr>
              <a:t>UE în </a:t>
            </a:r>
            <a:r>
              <a:rPr lang="ro-RO" sz="2800" dirty="0">
                <a:solidFill>
                  <a:schemeClr val="tx1"/>
                </a:solidFill>
                <a:latin typeface="Times New Roman" panose="02020603050405020304" pitchFamily="18" charset="0"/>
                <a:cs typeface="Times New Roman" panose="02020603050405020304" pitchFamily="18" charset="0"/>
              </a:rPr>
              <a:t>domeniul securității și sănătății în muncă și racordarea legislației naționale la aquis-</a:t>
            </a:r>
            <a:r>
              <a:rPr lang="ro-RO" sz="2800" dirty="0" err="1">
                <a:solidFill>
                  <a:schemeClr val="tx1"/>
                </a:solidFill>
                <a:latin typeface="Times New Roman" panose="02020603050405020304" pitchFamily="18" charset="0"/>
                <a:cs typeface="Times New Roman" panose="02020603050405020304" pitchFamily="18" charset="0"/>
              </a:rPr>
              <a:t>ul</a:t>
            </a:r>
            <a:r>
              <a:rPr lang="ro-RO" sz="2800" dirty="0">
                <a:solidFill>
                  <a:schemeClr val="tx1"/>
                </a:solidFill>
                <a:latin typeface="Times New Roman" panose="02020603050405020304" pitchFamily="18" charset="0"/>
                <a:cs typeface="Times New Roman" panose="02020603050405020304" pitchFamily="18" charset="0"/>
              </a:rPr>
              <a:t> comunitar în </a:t>
            </a:r>
            <a:r>
              <a:rPr lang="ro-RO" sz="2800" dirty="0" smtClean="0">
                <a:solidFill>
                  <a:schemeClr val="tx1"/>
                </a:solidFill>
                <a:latin typeface="Times New Roman" panose="02020603050405020304" pitchFamily="18" charset="0"/>
                <a:cs typeface="Times New Roman" panose="02020603050405020304" pitchFamily="18" charset="0"/>
              </a:rPr>
              <a:t>domeniu.</a:t>
            </a:r>
          </a:p>
          <a:p>
            <a:pPr marL="0" indent="0" algn="just">
              <a:buNone/>
            </a:pPr>
            <a:endParaRPr lang="ro-RO" sz="2800" dirty="0" smtClean="0">
              <a:solidFill>
                <a:schemeClr val="tx1"/>
              </a:solidFill>
              <a:latin typeface="Times New Roman" panose="02020603050405020304" pitchFamily="18" charset="0"/>
              <a:cs typeface="Times New Roman" panose="02020603050405020304" pitchFamily="18" charset="0"/>
            </a:endParaRPr>
          </a:p>
          <a:p>
            <a:endParaRPr lang="ru-RU" dirty="0"/>
          </a:p>
          <a:p>
            <a:pPr marL="0" indent="0">
              <a:buNone/>
            </a:pPr>
            <a:endParaRPr lang="ru-RU" dirty="0"/>
          </a:p>
        </p:txBody>
      </p:sp>
      <p:sp>
        <p:nvSpPr>
          <p:cNvPr id="3" name="Title 2"/>
          <p:cNvSpPr>
            <a:spLocks noGrp="1"/>
          </p:cNvSpPr>
          <p:nvPr>
            <p:ph type="title"/>
          </p:nvPr>
        </p:nvSpPr>
        <p:spPr/>
        <p:txBody>
          <a:bodyPr>
            <a:normAutofit fontScale="90000"/>
          </a:bodyPr>
          <a:lstStyle/>
          <a:p>
            <a:r>
              <a:rPr lang="ro-RO" sz="3600" b="1" i="1" dirty="0" smtClean="0">
                <a:latin typeface="Times New Roman" pitchFamily="18" charset="0"/>
                <a:cs typeface="Times New Roman" pitchFamily="18" charset="0"/>
              </a:rPr>
              <a:t/>
            </a:r>
            <a:br>
              <a:rPr lang="ro-RO" sz="3600" b="1" i="1" dirty="0" smtClean="0">
                <a:latin typeface="Times New Roman" pitchFamily="18" charset="0"/>
                <a:cs typeface="Times New Roman" pitchFamily="18" charset="0"/>
              </a:rPr>
            </a:br>
            <a:r>
              <a:rPr lang="en-US" sz="3600" b="1" i="1" dirty="0" err="1" smtClean="0">
                <a:latin typeface="Times New Roman" pitchFamily="18" charset="0"/>
                <a:cs typeface="Times New Roman" pitchFamily="18" charset="0"/>
              </a:rPr>
              <a:t>Sănătate</a:t>
            </a:r>
            <a:r>
              <a:rPr lang="ro-RO" sz="3600" b="1" i="1" dirty="0">
                <a:latin typeface="Times New Roman" pitchFamily="18" charset="0"/>
                <a:cs typeface="Times New Roman" pitchFamily="18" charset="0"/>
              </a:rPr>
              <a:t>a</a:t>
            </a:r>
            <a:r>
              <a:rPr lang="en-US" sz="3600" b="1" i="1" dirty="0">
                <a:latin typeface="Times New Roman" pitchFamily="18" charset="0"/>
                <a:cs typeface="Times New Roman" pitchFamily="18" charset="0"/>
              </a:rPr>
              <a:t> </a:t>
            </a:r>
            <a:r>
              <a:rPr lang="en-US" sz="3600" b="1" i="1" dirty="0" err="1">
                <a:latin typeface="Times New Roman" pitchFamily="18" charset="0"/>
                <a:cs typeface="Times New Roman" pitchFamily="18" charset="0"/>
              </a:rPr>
              <a:t>şi</a:t>
            </a:r>
            <a:r>
              <a:rPr lang="en-US" sz="3600" b="1" i="1" dirty="0">
                <a:latin typeface="Times New Roman" pitchFamily="18" charset="0"/>
                <a:cs typeface="Times New Roman" pitchFamily="18" charset="0"/>
              </a:rPr>
              <a:t> </a:t>
            </a:r>
            <a:r>
              <a:rPr lang="ro-RO" sz="3600" b="1" i="1" dirty="0">
                <a:latin typeface="Times New Roman" pitchFamily="18" charset="0"/>
                <a:cs typeface="Times New Roman" pitchFamily="18" charset="0"/>
              </a:rPr>
              <a:t>securitatea</a:t>
            </a:r>
            <a:r>
              <a:rPr lang="en-US" sz="3600" b="1" i="1" dirty="0">
                <a:latin typeface="Times New Roman" pitchFamily="18" charset="0"/>
                <a:cs typeface="Times New Roman" pitchFamily="18" charset="0"/>
              </a:rPr>
              <a:t> la </a:t>
            </a:r>
            <a:r>
              <a:rPr lang="en-US" sz="3600" b="1" i="1" dirty="0" err="1">
                <a:latin typeface="Times New Roman" pitchFamily="18" charset="0"/>
                <a:cs typeface="Times New Roman" pitchFamily="18" charset="0"/>
              </a:rPr>
              <a:t>locul</a:t>
            </a:r>
            <a:r>
              <a:rPr lang="en-US" sz="3600" b="1" i="1" dirty="0">
                <a:latin typeface="Times New Roman" pitchFamily="18" charset="0"/>
                <a:cs typeface="Times New Roman" pitchFamily="18" charset="0"/>
              </a:rPr>
              <a:t> de </a:t>
            </a:r>
            <a:r>
              <a:rPr lang="en-US" sz="3600" b="1" i="1" dirty="0" err="1">
                <a:latin typeface="Times New Roman" pitchFamily="18" charset="0"/>
                <a:cs typeface="Times New Roman" pitchFamily="18" charset="0"/>
              </a:rPr>
              <a:t>muncă</a:t>
            </a:r>
            <a:r>
              <a:rPr lang="en-US" i="1" dirty="0">
                <a:latin typeface="Times New Roman" pitchFamily="18" charset="0"/>
                <a:cs typeface="Times New Roman" pitchFamily="18" charset="0"/>
              </a:rPr>
              <a:t/>
            </a:r>
            <a:br>
              <a:rPr lang="en-US" i="1"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16786285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00200"/>
            <a:ext cx="8686800" cy="5181600"/>
          </a:xfrm>
        </p:spPr>
        <p:txBody>
          <a:bodyPr>
            <a:normAutofit/>
          </a:bodyPr>
          <a:lstStyle/>
          <a:p>
            <a:pPr algn="just">
              <a:buNone/>
            </a:pPr>
            <a:endParaRPr lang="en-US"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dirty="0" err="1" smtClean="0">
                <a:solidFill>
                  <a:schemeClr val="tx1"/>
                </a:solidFill>
                <a:latin typeface="Times New Roman" panose="02020603050405020304" pitchFamily="18" charset="0"/>
                <a:cs typeface="Times New Roman" panose="02020603050405020304" pitchFamily="18" charset="0"/>
              </a:rPr>
              <a:t>Angajatorul</a:t>
            </a:r>
            <a:r>
              <a:rPr lang="ro-RO"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va</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comunica</a:t>
            </a:r>
            <a:r>
              <a:rPr lang="en-US" dirty="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imediat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despre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producerea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accidentelor</a:t>
            </a:r>
            <a:r>
              <a:rPr lang="en-US" dirty="0">
                <a:solidFill>
                  <a:schemeClr val="tx1"/>
                </a:solidFill>
                <a:latin typeface="Times New Roman" panose="02020603050405020304" pitchFamily="18" charset="0"/>
                <a:cs typeface="Times New Roman" panose="02020603050405020304" pitchFamily="18" charset="0"/>
              </a:rPr>
              <a:t> la </a:t>
            </a:r>
            <a:r>
              <a:rPr lang="en-US" dirty="0" err="1">
                <a:solidFill>
                  <a:schemeClr val="tx1"/>
                </a:solidFill>
                <a:latin typeface="Times New Roman" panose="02020603050405020304" pitchFamily="18" charset="0"/>
                <a:cs typeface="Times New Roman" panose="02020603050405020304" pitchFamily="18" charset="0"/>
              </a:rPr>
              <a:t>locul</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telefon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sau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orice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alte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mijloace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comunicare</a:t>
            </a:r>
            <a:r>
              <a:rPr lang="en-US" dirty="0" smtClean="0">
                <a:solidFill>
                  <a:schemeClr val="tx1"/>
                </a:solidFill>
                <a:latin typeface="Times New Roman" panose="02020603050405020304" pitchFamily="18" charset="0"/>
                <a:cs typeface="Times New Roman" panose="02020603050405020304" pitchFamily="18" charset="0"/>
              </a:rPr>
              <a:t>)</a:t>
            </a:r>
            <a:r>
              <a:rPr lang="ro-RO" dirty="0" smtClean="0">
                <a:solidFill>
                  <a:schemeClr val="tx1"/>
                </a:solidFill>
                <a:latin typeface="Times New Roman" panose="02020603050405020304" pitchFamily="18" charset="0"/>
                <a:cs typeface="Times New Roman" panose="02020603050405020304" pitchFamily="18" charset="0"/>
              </a:rPr>
              <a:t> Inspectoratului de Stat al Muncii</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Casei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Naţionale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Asigurări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Sociale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după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caz</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organului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ierarhic</a:t>
            </a:r>
            <a:r>
              <a:rPr lang="en-US" dirty="0">
                <a:solidFill>
                  <a:schemeClr val="tx1"/>
                </a:solidFill>
                <a:latin typeface="Times New Roman" panose="02020603050405020304" pitchFamily="18" charset="0"/>
                <a:cs typeface="Times New Roman" panose="02020603050405020304" pitchFamily="18" charset="0"/>
              </a:rPr>
              <a:t> superior, </a:t>
            </a:r>
            <a:r>
              <a:rPr lang="en-US" dirty="0" err="1">
                <a:solidFill>
                  <a:schemeClr val="tx1"/>
                </a:solidFill>
                <a:latin typeface="Times New Roman" panose="02020603050405020304" pitchFamily="18" charset="0"/>
                <a:cs typeface="Times New Roman" panose="02020603050405020304" pitchFamily="18" charset="0"/>
              </a:rPr>
              <a:t>organului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sindical</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ramură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sau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interramural</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Agenţiei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Naţionale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pentru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Sănătate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Publică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cazurile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intoxicaţie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acută</a:t>
            </a:r>
            <a:r>
              <a:rPr lang="en-US" dirty="0" smtClean="0">
                <a:solidFill>
                  <a:schemeClr val="tx1"/>
                </a:solidFill>
                <a:latin typeface="Times New Roman" panose="02020603050405020304" pitchFamily="18" charset="0"/>
                <a:cs typeface="Times New Roman" panose="02020603050405020304" pitchFamily="18" charset="0"/>
              </a:rPr>
              <a:t>).</a:t>
            </a:r>
            <a:endParaRPr lang="ro-RO"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ro-RO"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dirty="0" err="1" smtClean="0">
                <a:solidFill>
                  <a:schemeClr val="tx1"/>
                </a:solidFill>
                <a:latin typeface="Times New Roman" panose="02020603050405020304" pitchFamily="18" charset="0"/>
                <a:cs typeface="Times New Roman" panose="02020603050405020304" pitchFamily="18" charset="0"/>
              </a:rPr>
              <a:t>În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cazul</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producerii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accidentelor</a:t>
            </a:r>
            <a:r>
              <a:rPr lang="en-US" dirty="0">
                <a:solidFill>
                  <a:schemeClr val="tx1"/>
                </a:solidFill>
                <a:latin typeface="Times New Roman" panose="02020603050405020304" pitchFamily="18" charset="0"/>
                <a:cs typeface="Times New Roman" panose="02020603050405020304" pitchFamily="18" charset="0"/>
              </a:rPr>
              <a:t> grave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mortale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comunica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suplimentar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subdiviziunilor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teritoriale</a:t>
            </a:r>
            <a:r>
              <a:rPr lang="en-US" dirty="0">
                <a:solidFill>
                  <a:schemeClr val="tx1"/>
                </a:solidFill>
                <a:latin typeface="Times New Roman" panose="02020603050405020304" pitchFamily="18" charset="0"/>
                <a:cs typeface="Times New Roman" panose="02020603050405020304" pitchFamily="18" charset="0"/>
              </a:rPr>
              <a:t> ale </a:t>
            </a:r>
            <a:r>
              <a:rPr lang="en-US" dirty="0" err="1">
                <a:solidFill>
                  <a:schemeClr val="tx1"/>
                </a:solidFill>
                <a:latin typeface="Times New Roman" panose="02020603050405020304" pitchFamily="18" charset="0"/>
                <a:cs typeface="Times New Roman" panose="02020603050405020304" pitchFamily="18" charset="0"/>
              </a:rPr>
              <a:t>poliţiei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căror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rază</a:t>
            </a:r>
            <a:r>
              <a:rPr lang="en-US" dirty="0">
                <a:solidFill>
                  <a:schemeClr val="tx1"/>
                </a:solidFill>
                <a:latin typeface="Times New Roman" panose="02020603050405020304" pitchFamily="18" charset="0"/>
                <a:cs typeface="Times New Roman" panose="02020603050405020304" pitchFamily="18" charset="0"/>
              </a:rPr>
              <a:t> s-a </a:t>
            </a:r>
            <a:r>
              <a:rPr lang="en-US" dirty="0" err="1">
                <a:solidFill>
                  <a:schemeClr val="tx1"/>
                </a:solidFill>
                <a:latin typeface="Times New Roman" panose="02020603050405020304" pitchFamily="18" charset="0"/>
                <a:cs typeface="Times New Roman" panose="02020603050405020304" pitchFamily="18" charset="0"/>
              </a:rPr>
              <a:t>produs</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accidentul</a:t>
            </a:r>
            <a:r>
              <a:rPr lang="en-US" dirty="0">
                <a:solidFill>
                  <a:schemeClr val="tx1"/>
                </a:solidFill>
                <a:latin typeface="Times New Roman" panose="02020603050405020304" pitchFamily="18" charset="0"/>
                <a:cs typeface="Times New Roman" panose="02020603050405020304" pitchFamily="18" charset="0"/>
              </a:rPr>
              <a:t>. </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vi-VN" sz="2000" dirty="0" smtClean="0">
                <a:latin typeface="Times New Roman" pitchFamily="18" charset="0"/>
                <a:cs typeface="Times New Roman" pitchFamily="18" charset="0"/>
              </a:rPr>
              <a:t/>
            </a:r>
            <a:br>
              <a:rPr lang="vi-VN"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REGULAMENT</a:t>
            </a:r>
            <a:r>
              <a:rPr lang="ro-RO" sz="2700" b="1" i="1" dirty="0" smtClean="0">
                <a:latin typeface="Times New Roman" pitchFamily="18" charset="0"/>
                <a:cs typeface="Times New Roman" pitchFamily="18" charset="0"/>
              </a:rPr>
              <a:t>UL</a:t>
            </a:r>
            <a:r>
              <a:rPr lang="vi-VN" sz="2700" b="1" i="1" dirty="0" smtClean="0">
                <a:latin typeface="Times New Roman" pitchFamily="18" charset="0"/>
                <a:cs typeface="Times New Roman" pitchFamily="18" charset="0"/>
              </a:rPr>
              <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privind modul de cercetare a accidentelor de muncă</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aprobat</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prin</a:t>
            </a:r>
            <a:r>
              <a:rPr lang="en-US" sz="2700" b="1" i="1" dirty="0" smtClean="0">
                <a:solidFill>
                  <a:schemeClr val="bg1"/>
                </a:solidFill>
                <a:latin typeface="Times New Roman" pitchFamily="18" charset="0"/>
                <a:cs typeface="Times New Roman" pitchFamily="18" charset="0"/>
              </a:rPr>
              <a:t> HG</a:t>
            </a:r>
            <a:r>
              <a:rPr lang="en-US" sz="2700" b="1" i="1" dirty="0" smtClean="0">
                <a:latin typeface="Times New Roman" pitchFamily="18" charset="0"/>
                <a:cs typeface="Times New Roman" pitchFamily="18" charset="0"/>
              </a:rPr>
              <a:t> nr.</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1361</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din 22.12.2005)</a:t>
            </a:r>
            <a:r>
              <a:rPr lang="en-US" i="1" dirty="0" smtClean="0"/>
              <a:t/>
            </a:r>
            <a:br>
              <a:rPr lang="en-US" i="1" dirty="0" smtClean="0"/>
            </a:br>
            <a:endParaRPr lang="en-US" i="1" dirty="0"/>
          </a:p>
        </p:txBody>
      </p:sp>
    </p:spTree>
    <p:extLst>
      <p:ext uri="{BB962C8B-B14F-4D97-AF65-F5344CB8AC3E}">
        <p14:creationId xmlns:p14="http://schemas.microsoft.com/office/powerpoint/2010/main" val="5207462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00200"/>
            <a:ext cx="8686800" cy="4525963"/>
          </a:xfrm>
        </p:spPr>
        <p:txBody>
          <a:bodyPr>
            <a:normAutofit fontScale="92500" lnSpcReduction="20000"/>
          </a:bodyPr>
          <a:lstStyle/>
          <a:p>
            <a:pPr>
              <a:buNone/>
            </a:pPr>
            <a:endParaRPr lang="en-US" sz="2600" dirty="0" smtClean="0">
              <a:solidFill>
                <a:schemeClr val="tx1"/>
              </a:solidFill>
              <a:latin typeface="Times New Roman" pitchFamily="18" charset="0"/>
              <a:cs typeface="Times New Roman" pitchFamily="18" charset="0"/>
            </a:endParaRPr>
          </a:p>
          <a:p>
            <a:pPr>
              <a:buNone/>
            </a:pPr>
            <a:r>
              <a:rPr lang="vi-VN" sz="2600" dirty="0" smtClean="0">
                <a:solidFill>
                  <a:schemeClr val="tx1"/>
                </a:solidFill>
                <a:latin typeface="Times New Roman" pitchFamily="18" charset="0"/>
                <a:cs typeface="Times New Roman" pitchFamily="18" charset="0"/>
              </a:rPr>
              <a:t>Accidentele se clasifică în:</a:t>
            </a:r>
          </a:p>
          <a:p>
            <a:pPr>
              <a:buFont typeface="Wingdings" panose="05000000000000000000" pitchFamily="2" charset="2"/>
              <a:buChar char="q"/>
            </a:pPr>
            <a:r>
              <a:rPr lang="vi-VN" sz="2600" i="1" dirty="0" smtClean="0">
                <a:solidFill>
                  <a:schemeClr val="tx1"/>
                </a:solidFill>
                <a:latin typeface="Times New Roman" pitchFamily="18" charset="0"/>
                <a:cs typeface="Times New Roman" pitchFamily="18" charset="0"/>
              </a:rPr>
              <a:t>accidente de muncă;</a:t>
            </a:r>
          </a:p>
          <a:p>
            <a:pPr>
              <a:buFont typeface="Wingdings" panose="05000000000000000000" pitchFamily="2" charset="2"/>
              <a:buChar char="q"/>
            </a:pPr>
            <a:r>
              <a:rPr lang="vi-VN" sz="2600" i="1" dirty="0" smtClean="0">
                <a:solidFill>
                  <a:schemeClr val="tx1"/>
                </a:solidFill>
                <a:latin typeface="Times New Roman" pitchFamily="18" charset="0"/>
                <a:cs typeface="Times New Roman" pitchFamily="18" charset="0"/>
              </a:rPr>
              <a:t>accidente în afara muncii.</a:t>
            </a:r>
          </a:p>
          <a:p>
            <a:pPr algn="just">
              <a:buNone/>
            </a:pPr>
            <a:r>
              <a:rPr lang="en-US" sz="2600" dirty="0" smtClean="0">
                <a:solidFill>
                  <a:schemeClr val="tx1"/>
                </a:solidFill>
                <a:latin typeface="Times New Roman" pitchFamily="18" charset="0"/>
                <a:cs typeface="Times New Roman" pitchFamily="18" charset="0"/>
              </a:rPr>
              <a:t>    </a:t>
            </a:r>
            <a:r>
              <a:rPr lang="vi-VN" sz="2600" dirty="0" smtClean="0">
                <a:solidFill>
                  <a:schemeClr val="tx1"/>
                </a:solidFill>
                <a:latin typeface="Times New Roman" pitchFamily="18" charset="0"/>
                <a:cs typeface="Times New Roman" pitchFamily="18" charset="0"/>
              </a:rPr>
              <a:t>Prin </a:t>
            </a:r>
            <a:r>
              <a:rPr lang="vi-VN" sz="2600" i="1" dirty="0" smtClean="0">
                <a:solidFill>
                  <a:schemeClr val="tx1"/>
                </a:solidFill>
                <a:latin typeface="Times New Roman" pitchFamily="18" charset="0"/>
                <a:cs typeface="Times New Roman" pitchFamily="18" charset="0"/>
              </a:rPr>
              <a:t>accident de muncă </a:t>
            </a:r>
            <a:r>
              <a:rPr lang="vi-VN" sz="2600" dirty="0" smtClean="0">
                <a:solidFill>
                  <a:schemeClr val="tx1"/>
                </a:solidFill>
                <a:latin typeface="Times New Roman" pitchFamily="18" charset="0"/>
                <a:cs typeface="Times New Roman" pitchFamily="18" charset="0"/>
              </a:rPr>
              <a:t>se înţelege un eveniment care a produs</a:t>
            </a:r>
            <a:r>
              <a:rPr lang="en-US" sz="2600" dirty="0" smtClean="0">
                <a:solidFill>
                  <a:schemeClr val="tx1"/>
                </a:solidFill>
                <a:latin typeface="Times New Roman" pitchFamily="18" charset="0"/>
                <a:cs typeface="Times New Roman" pitchFamily="18" charset="0"/>
              </a:rPr>
              <a:t> </a:t>
            </a:r>
            <a:r>
              <a:rPr lang="vi-VN" sz="2600" dirty="0" smtClean="0">
                <a:solidFill>
                  <a:schemeClr val="tx1"/>
                </a:solidFill>
                <a:latin typeface="Times New Roman" pitchFamily="18" charset="0"/>
                <a:cs typeface="Times New Roman" pitchFamily="18" charset="0"/>
              </a:rPr>
              <a:t>vătămarea violentă a organismului salariatului </a:t>
            </a:r>
            <a:r>
              <a:rPr lang="vi-VN" sz="2600" i="1" dirty="0" smtClean="0">
                <a:solidFill>
                  <a:schemeClr val="tx1"/>
                </a:solidFill>
                <a:latin typeface="Times New Roman" pitchFamily="18" charset="0"/>
                <a:cs typeface="Times New Roman" pitchFamily="18" charset="0"/>
              </a:rPr>
              <a:t>(leziune, stres psihologic, electrocutare, arsură, degerare, asfixiere, intoxicaţie acută, leziuni corporale provocate de insecte şi animale, de calamităţi naturale etc.)</a:t>
            </a:r>
            <a:r>
              <a:rPr lang="vi-VN" sz="2600" dirty="0" smtClean="0">
                <a:solidFill>
                  <a:schemeClr val="tx1"/>
                </a:solidFill>
                <a:latin typeface="Times New Roman" pitchFamily="18" charset="0"/>
                <a:cs typeface="Times New Roman" pitchFamily="18" charset="0"/>
              </a:rPr>
              <a:t>, ca urmare a acţiunii unui factor de risc </a:t>
            </a:r>
            <a:r>
              <a:rPr lang="vi-VN" sz="2600" i="1" dirty="0" smtClean="0">
                <a:solidFill>
                  <a:schemeClr val="tx1"/>
                </a:solidFill>
                <a:latin typeface="Times New Roman" pitchFamily="18" charset="0"/>
                <a:cs typeface="Times New Roman" pitchFamily="18" charset="0"/>
              </a:rPr>
              <a:t>(însuşire, stare, proces, fenomen, comportament) </a:t>
            </a:r>
            <a:r>
              <a:rPr lang="vi-VN" sz="2600" dirty="0" smtClean="0">
                <a:solidFill>
                  <a:schemeClr val="tx1"/>
                </a:solidFill>
                <a:latin typeface="Times New Roman" pitchFamily="18" charset="0"/>
                <a:cs typeface="Times New Roman" pitchFamily="18" charset="0"/>
              </a:rPr>
              <a:t>propriu unui element al sistemului de muncă </a:t>
            </a:r>
            <a:r>
              <a:rPr lang="vi-VN" sz="2600" i="1" dirty="0" smtClean="0">
                <a:solidFill>
                  <a:schemeClr val="tx1"/>
                </a:solidFill>
                <a:latin typeface="Times New Roman" pitchFamily="18" charset="0"/>
                <a:cs typeface="Times New Roman" pitchFamily="18" charset="0"/>
              </a:rPr>
              <a:t>(executant, sarcini de muncă, mijloace de producţie, mediu de muncă) </a:t>
            </a:r>
            <a:r>
              <a:rPr lang="vi-VN" sz="2600" dirty="0" smtClean="0">
                <a:solidFill>
                  <a:schemeClr val="tx1"/>
                </a:solidFill>
                <a:latin typeface="Times New Roman" pitchFamily="18" charset="0"/>
                <a:cs typeface="Times New Roman" pitchFamily="18" charset="0"/>
              </a:rPr>
              <a:t>şi care a condus la pierderea temporară sau permanentă a capacităţii de muncă ori la decesul salariatului</a:t>
            </a:r>
            <a:r>
              <a:rPr lang="ro-RO" sz="2600" dirty="0" smtClean="0">
                <a:solidFill>
                  <a:schemeClr val="tx1"/>
                </a:solidFill>
                <a:latin typeface="Times New Roman" pitchFamily="18" charset="0"/>
                <a:cs typeface="Times New Roman" pitchFamily="18" charset="0"/>
              </a:rPr>
              <a:t>.</a:t>
            </a:r>
            <a:endParaRPr lang="en-US" sz="2600" dirty="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vi-VN" sz="2000" dirty="0" smtClean="0">
                <a:latin typeface="Times New Roman" pitchFamily="18" charset="0"/>
                <a:cs typeface="Times New Roman" pitchFamily="18" charset="0"/>
              </a:rPr>
              <a:t/>
            </a:r>
            <a:br>
              <a:rPr lang="vi-VN"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REGULAMENT</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privind modul de cercetare a accidentelor de muncă</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aprobat</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prin</a:t>
            </a:r>
            <a:r>
              <a:rPr lang="en-US" sz="2700" b="1" i="1" dirty="0" smtClean="0">
                <a:solidFill>
                  <a:schemeClr val="bg1"/>
                </a:solidFill>
                <a:latin typeface="Times New Roman" pitchFamily="18" charset="0"/>
                <a:cs typeface="Times New Roman" pitchFamily="18" charset="0"/>
              </a:rPr>
              <a:t> HG</a:t>
            </a:r>
            <a:r>
              <a:rPr lang="en-US" sz="2700" b="1" i="1" dirty="0" smtClean="0">
                <a:latin typeface="Times New Roman" pitchFamily="18" charset="0"/>
                <a:cs typeface="Times New Roman" pitchFamily="18" charset="0"/>
              </a:rPr>
              <a:t> nr.</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1361din 22.12.2005)</a:t>
            </a:r>
            <a:r>
              <a:rPr lang="en-US" i="1" dirty="0" smtClean="0"/>
              <a:t/>
            </a:r>
            <a:br>
              <a:rPr lang="en-US" i="1" dirty="0" smtClean="0"/>
            </a:br>
            <a:endParaRPr lang="en-US" i="1" dirty="0"/>
          </a:p>
        </p:txBody>
      </p:sp>
    </p:spTree>
    <p:extLst>
      <p:ext uri="{BB962C8B-B14F-4D97-AF65-F5344CB8AC3E}">
        <p14:creationId xmlns:p14="http://schemas.microsoft.com/office/powerpoint/2010/main" val="42288654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228600"/>
            <a:ext cx="8686799" cy="6400800"/>
          </a:xfrm>
        </p:spPr>
        <p:txBody>
          <a:bodyPr>
            <a:normAutofit fontScale="62500" lnSpcReduction="20000"/>
          </a:bodyPr>
          <a:lstStyle/>
          <a:p>
            <a:pPr algn="just">
              <a:buNone/>
            </a:pPr>
            <a:endParaRPr lang="en-US" sz="3800" dirty="0" smtClean="0">
              <a:solidFill>
                <a:schemeClr val="tx1"/>
              </a:solidFill>
              <a:latin typeface="Times New Roman" pitchFamily="18" charset="0"/>
              <a:cs typeface="Times New Roman" pitchFamily="18" charset="0"/>
            </a:endParaRPr>
          </a:p>
          <a:p>
            <a:pPr algn="just">
              <a:buFont typeface="Wingdings" pitchFamily="2" charset="2"/>
              <a:buChar char="Ø"/>
            </a:pPr>
            <a:r>
              <a:rPr lang="vi-VN" sz="3800" dirty="0" smtClean="0">
                <a:solidFill>
                  <a:schemeClr val="tx1"/>
                </a:solidFill>
                <a:latin typeface="Times New Roman" pitchFamily="18" charset="0"/>
                <a:cs typeface="Times New Roman" pitchFamily="18" charset="0"/>
              </a:rPr>
              <a:t>Accidentele de muncă şi accidentele în afara muncii se divizează în trei tipuri: </a:t>
            </a:r>
          </a:p>
          <a:p>
            <a:pPr algn="just"/>
            <a:r>
              <a:rPr lang="vi-VN" sz="3800" dirty="0" smtClean="0">
                <a:solidFill>
                  <a:schemeClr val="tx1"/>
                </a:solidFill>
                <a:latin typeface="Times New Roman" pitchFamily="18" charset="0"/>
                <a:cs typeface="Times New Roman" pitchFamily="18" charset="0"/>
              </a:rPr>
              <a:t>a) </a:t>
            </a:r>
            <a:r>
              <a:rPr lang="vi-VN" sz="3800" i="1" dirty="0" smtClean="0">
                <a:solidFill>
                  <a:schemeClr val="tx1"/>
                </a:solidFill>
                <a:latin typeface="Times New Roman" pitchFamily="18" charset="0"/>
                <a:cs typeface="Times New Roman" pitchFamily="18" charset="0"/>
              </a:rPr>
              <a:t>accident care produce incapacitate temporară de muncă </a:t>
            </a:r>
            <a:r>
              <a:rPr lang="vi-VN" sz="3800" dirty="0" smtClean="0">
                <a:solidFill>
                  <a:schemeClr val="tx1"/>
                </a:solidFill>
                <a:latin typeface="Times New Roman" pitchFamily="18" charset="0"/>
                <a:cs typeface="Times New Roman" pitchFamily="18" charset="0"/>
              </a:rPr>
              <a:t>- eveniment ce a provocat pierderea parţială sau totală de către salariat a capacităţii de muncă, cu caracter reversibil după terminarea tratamentului medical, confirmată de instituţia medicală în modul stabilit;</a:t>
            </a:r>
          </a:p>
          <a:p>
            <a:pPr algn="just"/>
            <a:r>
              <a:rPr lang="vi-VN" sz="3800" dirty="0" smtClean="0">
                <a:solidFill>
                  <a:schemeClr val="tx1"/>
                </a:solidFill>
                <a:latin typeface="Times New Roman" pitchFamily="18" charset="0"/>
                <a:cs typeface="Times New Roman" pitchFamily="18" charset="0"/>
              </a:rPr>
              <a:t>b) </a:t>
            </a:r>
            <a:r>
              <a:rPr lang="vi-VN" sz="3800" i="1" dirty="0" smtClean="0">
                <a:solidFill>
                  <a:schemeClr val="tx1"/>
                </a:solidFill>
                <a:latin typeface="Times New Roman" pitchFamily="18" charset="0"/>
                <a:cs typeface="Times New Roman" pitchFamily="18" charset="0"/>
              </a:rPr>
              <a:t>accident grav </a:t>
            </a:r>
            <a:r>
              <a:rPr lang="vi-VN" sz="3800" dirty="0" smtClean="0">
                <a:solidFill>
                  <a:schemeClr val="tx1"/>
                </a:solidFill>
                <a:latin typeface="Times New Roman" pitchFamily="18" charset="0"/>
                <a:cs typeface="Times New Roman" pitchFamily="18" charset="0"/>
              </a:rPr>
              <a:t>- eveniment care a provocat vătămarea gravă a organismului salariatului, confirmată de instituţia medicală în modul stabilit;</a:t>
            </a:r>
          </a:p>
          <a:p>
            <a:pPr algn="just"/>
            <a:r>
              <a:rPr lang="vi-VN" sz="3800" dirty="0" smtClean="0">
                <a:solidFill>
                  <a:schemeClr val="tx1"/>
                </a:solidFill>
                <a:latin typeface="Times New Roman" pitchFamily="18" charset="0"/>
                <a:cs typeface="Times New Roman" pitchFamily="18" charset="0"/>
              </a:rPr>
              <a:t>c) </a:t>
            </a:r>
            <a:r>
              <a:rPr lang="vi-VN" sz="3800" i="1" dirty="0" smtClean="0">
                <a:solidFill>
                  <a:schemeClr val="tx1"/>
                </a:solidFill>
                <a:latin typeface="Times New Roman" pitchFamily="18" charset="0"/>
                <a:cs typeface="Times New Roman" pitchFamily="18" charset="0"/>
              </a:rPr>
              <a:t>accident mortal </a:t>
            </a:r>
            <a:r>
              <a:rPr lang="vi-VN" sz="3800" dirty="0" smtClean="0">
                <a:solidFill>
                  <a:schemeClr val="tx1"/>
                </a:solidFill>
                <a:latin typeface="Times New Roman" pitchFamily="18" charset="0"/>
                <a:cs typeface="Times New Roman" pitchFamily="18" charset="0"/>
              </a:rPr>
              <a:t>- eveniment care a cauzat, imediat sau după un anumit interval de timp de la producerea lui, decesul salariatului, confirmat de instituţia de expertiză medico-legală în modul stabilit. </a:t>
            </a:r>
          </a:p>
          <a:p>
            <a:pPr algn="just">
              <a:buFont typeface="Wingdings" pitchFamily="2" charset="2"/>
              <a:buChar char="Ø"/>
            </a:pPr>
            <a:r>
              <a:rPr lang="vi-VN" sz="3800" dirty="0" smtClean="0">
                <a:solidFill>
                  <a:schemeClr val="tx1"/>
                </a:solidFill>
                <a:latin typeface="Times New Roman" pitchFamily="18" charset="0"/>
                <a:cs typeface="Times New Roman" pitchFamily="18" charset="0"/>
              </a:rPr>
              <a:t>Accidentele se clasifică în:</a:t>
            </a:r>
          </a:p>
          <a:p>
            <a:pPr algn="just"/>
            <a:r>
              <a:rPr lang="vi-VN" sz="3800" dirty="0" smtClean="0">
                <a:solidFill>
                  <a:schemeClr val="tx1"/>
                </a:solidFill>
                <a:latin typeface="Times New Roman" pitchFamily="18" charset="0"/>
                <a:cs typeface="Times New Roman" pitchFamily="18" charset="0"/>
              </a:rPr>
              <a:t>a) </a:t>
            </a:r>
            <a:r>
              <a:rPr lang="vi-VN" sz="3800" i="1" dirty="0" smtClean="0">
                <a:solidFill>
                  <a:schemeClr val="tx1"/>
                </a:solidFill>
                <a:latin typeface="Times New Roman" pitchFamily="18" charset="0"/>
                <a:cs typeface="Times New Roman" pitchFamily="18" charset="0"/>
              </a:rPr>
              <a:t>accident individual</a:t>
            </a:r>
            <a:r>
              <a:rPr lang="vi-VN" sz="3800" dirty="0" smtClean="0">
                <a:solidFill>
                  <a:schemeClr val="tx1"/>
                </a:solidFill>
                <a:latin typeface="Times New Roman" pitchFamily="18" charset="0"/>
                <a:cs typeface="Times New Roman" pitchFamily="18" charset="0"/>
              </a:rPr>
              <a:t>, în urma căruia este afectat un singur salariat;</a:t>
            </a:r>
          </a:p>
          <a:p>
            <a:pPr algn="just"/>
            <a:r>
              <a:rPr lang="vi-VN" sz="3800" dirty="0" smtClean="0">
                <a:solidFill>
                  <a:schemeClr val="tx1"/>
                </a:solidFill>
                <a:latin typeface="Times New Roman" pitchFamily="18" charset="0"/>
                <a:cs typeface="Times New Roman" pitchFamily="18" charset="0"/>
              </a:rPr>
              <a:t>b) </a:t>
            </a:r>
            <a:r>
              <a:rPr lang="vi-VN" sz="3800" i="1" dirty="0" smtClean="0">
                <a:solidFill>
                  <a:schemeClr val="tx1"/>
                </a:solidFill>
                <a:latin typeface="Times New Roman" pitchFamily="18" charset="0"/>
                <a:cs typeface="Times New Roman" pitchFamily="18" charset="0"/>
              </a:rPr>
              <a:t>accident colectiv</a:t>
            </a:r>
            <a:r>
              <a:rPr lang="vi-VN" sz="3800" dirty="0" smtClean="0">
                <a:solidFill>
                  <a:schemeClr val="tx1"/>
                </a:solidFill>
                <a:latin typeface="Times New Roman" pitchFamily="18" charset="0"/>
                <a:cs typeface="Times New Roman" pitchFamily="18" charset="0"/>
              </a:rPr>
              <a:t>, în urma căruia sînt afectaţi, în acelaşi timp, în acelaşi loc şi din aceeaşi cauză, minimum doi salariaţi.</a:t>
            </a:r>
          </a:p>
          <a:p>
            <a:endParaRPr lang="en-US" dirty="0"/>
          </a:p>
        </p:txBody>
      </p:sp>
    </p:spTree>
    <p:extLst>
      <p:ext uri="{BB962C8B-B14F-4D97-AF65-F5344CB8AC3E}">
        <p14:creationId xmlns:p14="http://schemas.microsoft.com/office/powerpoint/2010/main" val="2404328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2060848"/>
            <a:ext cx="8686800" cy="4065315"/>
          </a:xfrm>
        </p:spPr>
        <p:txBody>
          <a:bodyPr>
            <a:normAutofit fontScale="85000" lnSpcReduction="10000"/>
          </a:bodyPr>
          <a:lstStyle/>
          <a:p>
            <a:pPr algn="just"/>
            <a:endParaRPr lang="ro-RO" sz="28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în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timpul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îndeplinirii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sarcinii</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muncă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obligaţiilor</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serviciu</a:t>
            </a:r>
            <a:r>
              <a:rPr lang="en-US" sz="2800" dirty="0">
                <a:solidFill>
                  <a:schemeClr val="tx1"/>
                </a:solidFill>
                <a:latin typeface="Times New Roman" panose="02020603050405020304" pitchFamily="18" charset="0"/>
                <a:cs typeface="Times New Roman" panose="02020603050405020304" pitchFamily="18" charset="0"/>
              </a:rPr>
              <a:t>; </a:t>
            </a:r>
            <a:endParaRPr lang="ro-RO" sz="28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înainte</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de </a:t>
            </a:r>
            <a:r>
              <a:rPr lang="en-US" sz="2800" dirty="0" err="1">
                <a:solidFill>
                  <a:schemeClr val="tx1"/>
                </a:solidFill>
                <a:latin typeface="Times New Roman" panose="02020603050405020304" pitchFamily="18" charset="0"/>
                <a:cs typeface="Times New Roman" panose="02020603050405020304" pitchFamily="18" charset="0"/>
              </a:rPr>
              <a:t>începerea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după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încetarea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lucrului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cînd</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salariatul</a:t>
            </a:r>
            <a:r>
              <a:rPr lang="en-US" sz="2800" dirty="0">
                <a:solidFill>
                  <a:schemeClr val="tx1"/>
                </a:solidFill>
                <a:latin typeface="Times New Roman" panose="02020603050405020304" pitchFamily="18" charset="0"/>
                <a:cs typeface="Times New Roman" panose="02020603050405020304" pitchFamily="18" charset="0"/>
              </a:rPr>
              <a:t> se </a:t>
            </a:r>
            <a:r>
              <a:rPr lang="en-US" sz="2800" dirty="0" err="1">
                <a:solidFill>
                  <a:schemeClr val="tx1"/>
                </a:solidFill>
                <a:latin typeface="Times New Roman" panose="02020603050405020304" pitchFamily="18" charset="0"/>
                <a:cs typeface="Times New Roman" panose="02020603050405020304" pitchFamily="18" charset="0"/>
              </a:rPr>
              <a:t>deplasează</a:t>
            </a:r>
            <a:r>
              <a:rPr lang="en-US" sz="2800" dirty="0">
                <a:solidFill>
                  <a:schemeClr val="tx1"/>
                </a:solidFill>
                <a:latin typeface="Times New Roman" panose="02020603050405020304" pitchFamily="18" charset="0"/>
                <a:cs typeface="Times New Roman" panose="02020603050405020304" pitchFamily="18" charset="0"/>
              </a:rPr>
              <a:t> de la </a:t>
            </a:r>
            <a:r>
              <a:rPr lang="en-US" sz="2800" dirty="0" err="1">
                <a:solidFill>
                  <a:schemeClr val="tx1"/>
                </a:solidFill>
                <a:latin typeface="Times New Roman" panose="02020603050405020304" pitchFamily="18" charset="0"/>
                <a:cs typeface="Times New Roman" panose="02020603050405020304" pitchFamily="18" charset="0"/>
              </a:rPr>
              <a:t>intrarea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incinta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întreprinderii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instituţiei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organizaţiei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pînă</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la </a:t>
            </a:r>
            <a:r>
              <a:rPr lang="en-US" sz="2800" dirty="0" err="1">
                <a:solidFill>
                  <a:schemeClr val="tx1"/>
                </a:solidFill>
                <a:latin typeface="Times New Roman" panose="02020603050405020304" pitchFamily="18" charset="0"/>
                <a:cs typeface="Times New Roman" panose="02020603050405020304" pitchFamily="18" charset="0"/>
              </a:rPr>
              <a:t>locul</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muncă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invers, </a:t>
            </a:r>
            <a:r>
              <a:rPr lang="en-US" sz="2800" dirty="0" err="1">
                <a:solidFill>
                  <a:schemeClr val="tx1"/>
                </a:solidFill>
                <a:latin typeface="Times New Roman" panose="02020603050405020304" pitchFamily="18" charset="0"/>
                <a:cs typeface="Times New Roman" panose="02020603050405020304" pitchFamily="18" charset="0"/>
              </a:rPr>
              <a:t>îşi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schimbă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îmbrăcămintea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personală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echipamentul</a:t>
            </a:r>
            <a:r>
              <a:rPr lang="en-US" sz="2800" dirty="0">
                <a:solidFill>
                  <a:schemeClr val="tx1"/>
                </a:solidFill>
                <a:latin typeface="Times New Roman" panose="02020603050405020304" pitchFamily="18" charset="0"/>
                <a:cs typeface="Times New Roman" panose="02020603050405020304" pitchFamily="18" charset="0"/>
              </a:rPr>
              <a:t> individual de </a:t>
            </a:r>
            <a:r>
              <a:rPr lang="en-US" sz="2800" dirty="0" err="1">
                <a:solidFill>
                  <a:schemeClr val="tx1"/>
                </a:solidFill>
                <a:latin typeface="Times New Roman" panose="02020603050405020304" pitchFamily="18" charset="0"/>
                <a:cs typeface="Times New Roman" panose="02020603050405020304" pitchFamily="18" charset="0"/>
              </a:rPr>
              <a:t>protecţie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lucru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invers, </a:t>
            </a:r>
            <a:r>
              <a:rPr lang="en-US" sz="2800" dirty="0" err="1">
                <a:solidFill>
                  <a:schemeClr val="tx1"/>
                </a:solidFill>
                <a:latin typeface="Times New Roman" panose="02020603050405020304" pitchFamily="18" charset="0"/>
                <a:cs typeface="Times New Roman" panose="02020603050405020304" pitchFamily="18" charset="0"/>
              </a:rPr>
              <a:t>preia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predă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locul</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muncă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mijloacele</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producţie</a:t>
            </a:r>
            <a:r>
              <a:rPr lang="en-US" sz="28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en-US" sz="2800" dirty="0" err="1" smtClean="0">
                <a:solidFill>
                  <a:schemeClr val="tx1"/>
                </a:solidFill>
                <a:latin typeface="Times New Roman" panose="02020603050405020304" pitchFamily="18" charset="0"/>
                <a:cs typeface="Times New Roman" panose="02020603050405020304" pitchFamily="18" charset="0"/>
              </a:rPr>
              <a:t>în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timpul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pauzelor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stabilite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cînd</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salariatul</a:t>
            </a:r>
            <a:r>
              <a:rPr lang="en-US" sz="2800" dirty="0">
                <a:solidFill>
                  <a:schemeClr val="tx1"/>
                </a:solidFill>
                <a:latin typeface="Times New Roman" panose="02020603050405020304" pitchFamily="18" charset="0"/>
                <a:cs typeface="Times New Roman" panose="02020603050405020304" pitchFamily="18" charset="0"/>
              </a:rPr>
              <a:t> se </a:t>
            </a:r>
            <a:r>
              <a:rPr lang="en-US" sz="2800" dirty="0" err="1">
                <a:solidFill>
                  <a:schemeClr val="tx1"/>
                </a:solidFill>
                <a:latin typeface="Times New Roman" panose="02020603050405020304" pitchFamily="18" charset="0"/>
                <a:cs typeface="Times New Roman" panose="02020603050405020304" pitchFamily="18" charset="0"/>
              </a:rPr>
              <a:t>află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teritoriul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unităţii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la </a:t>
            </a:r>
            <a:r>
              <a:rPr lang="en-US" sz="2800" dirty="0" err="1">
                <a:solidFill>
                  <a:schemeClr val="tx1"/>
                </a:solidFill>
                <a:latin typeface="Times New Roman" panose="02020603050405020304" pitchFamily="18" charset="0"/>
                <a:cs typeface="Times New Roman" panose="02020603050405020304" pitchFamily="18" charset="0"/>
              </a:rPr>
              <a:t>locul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său</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muncă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precum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timpul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frecventării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încăperilor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sanitaro-igienice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auxiliare</a:t>
            </a:r>
            <a:r>
              <a:rPr lang="en-US" sz="2800" dirty="0">
                <a:solidFill>
                  <a:schemeClr val="tx1"/>
                </a:solidFill>
                <a:latin typeface="Times New Roman" panose="02020603050405020304" pitchFamily="18" charset="0"/>
                <a:cs typeface="Times New Roman" panose="02020603050405020304" pitchFamily="18" charset="0"/>
              </a:rPr>
              <a:t>; </a:t>
            </a:r>
          </a:p>
        </p:txBody>
      </p:sp>
      <p:sp>
        <p:nvSpPr>
          <p:cNvPr id="3" name="Заголовок 2"/>
          <p:cNvSpPr>
            <a:spLocks noGrp="1"/>
          </p:cNvSpPr>
          <p:nvPr>
            <p:ph type="title"/>
          </p:nvPr>
        </p:nvSpPr>
        <p:spPr/>
        <p:txBody>
          <a:bodyPr>
            <a:normAutofit fontScale="90000"/>
          </a:bodyPr>
          <a:lstStyle/>
          <a:p>
            <a:r>
              <a:rPr lang="vi-VN" sz="2000" dirty="0" smtClean="0">
                <a:latin typeface="Times New Roman" pitchFamily="18" charset="0"/>
                <a:cs typeface="Times New Roman" pitchFamily="18" charset="0"/>
              </a:rPr>
              <a:t/>
            </a:r>
            <a:br>
              <a:rPr lang="vi-VN"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REGULAMENT</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privind modul de cercetare a accidentelor de muncă</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aprobat</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prin</a:t>
            </a:r>
            <a:r>
              <a:rPr lang="en-US" sz="2700" b="1" i="1" dirty="0" smtClean="0">
                <a:solidFill>
                  <a:schemeClr val="bg1"/>
                </a:solidFill>
                <a:latin typeface="Times New Roman" pitchFamily="18" charset="0"/>
                <a:cs typeface="Times New Roman" pitchFamily="18" charset="0"/>
              </a:rPr>
              <a:t> HG</a:t>
            </a:r>
            <a:r>
              <a:rPr lang="en-US" sz="2700" b="1" i="1" dirty="0" smtClean="0">
                <a:latin typeface="Times New Roman" pitchFamily="18" charset="0"/>
                <a:cs typeface="Times New Roman" pitchFamily="18" charset="0"/>
              </a:rPr>
              <a:t> nr.</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1361din 22.12.2005)</a:t>
            </a:r>
            <a:r>
              <a:rPr lang="en-US" i="1" dirty="0" smtClean="0"/>
              <a:t/>
            </a:r>
            <a:br>
              <a:rPr lang="en-US" i="1" dirty="0" smtClean="0"/>
            </a:br>
            <a:endParaRPr lang="en-US" i="1" dirty="0"/>
          </a:p>
        </p:txBody>
      </p:sp>
    </p:spTree>
    <p:extLst>
      <p:ext uri="{BB962C8B-B14F-4D97-AF65-F5344CB8AC3E}">
        <p14:creationId xmlns:p14="http://schemas.microsoft.com/office/powerpoint/2010/main" val="2199221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2132856"/>
            <a:ext cx="8686800" cy="4608512"/>
          </a:xfrm>
        </p:spPr>
        <p:txBody>
          <a:bodyPr>
            <a:noAutofit/>
          </a:bodyPr>
          <a:lstStyle/>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timpul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deplasării</a:t>
            </a:r>
            <a:r>
              <a:rPr lang="en-US" sz="2600" dirty="0">
                <a:solidFill>
                  <a:schemeClr val="tx1"/>
                </a:solidFill>
                <a:latin typeface="Times New Roman" panose="02020603050405020304" pitchFamily="18" charset="0"/>
                <a:cs typeface="Times New Roman" panose="02020603050405020304" pitchFamily="18" charset="0"/>
              </a:rPr>
              <a:t> de la </a:t>
            </a:r>
            <a:r>
              <a:rPr lang="en-US" sz="2600" dirty="0" err="1">
                <a:solidFill>
                  <a:schemeClr val="tx1"/>
                </a:solidFill>
                <a:latin typeface="Times New Roman" panose="02020603050405020304" pitchFamily="18" charset="0"/>
                <a:cs typeface="Times New Roman" panose="02020603050405020304" pitchFamily="18" charset="0"/>
              </a:rPr>
              <a:t>domiciliu</a:t>
            </a:r>
            <a:r>
              <a:rPr lang="en-US" sz="2600" dirty="0">
                <a:solidFill>
                  <a:schemeClr val="tx1"/>
                </a:solidFill>
                <a:latin typeface="Times New Roman" panose="02020603050405020304" pitchFamily="18" charset="0"/>
                <a:cs typeface="Times New Roman" panose="02020603050405020304" pitchFamily="18" charset="0"/>
              </a:rPr>
              <a:t> la </a:t>
            </a:r>
            <a:r>
              <a:rPr lang="en-US" sz="2600" dirty="0" err="1">
                <a:solidFill>
                  <a:schemeClr val="tx1"/>
                </a:solidFill>
                <a:latin typeface="Times New Roman" panose="02020603050405020304" pitchFamily="18" charset="0"/>
                <a:cs typeface="Times New Roman" panose="02020603050405020304" pitchFamily="18" charset="0"/>
              </a:rPr>
              <a:t>lucru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invers, cu </a:t>
            </a:r>
            <a:r>
              <a:rPr lang="en-US" sz="2600" dirty="0" err="1">
                <a:solidFill>
                  <a:schemeClr val="tx1"/>
                </a:solidFill>
                <a:latin typeface="Times New Roman" panose="02020603050405020304" pitchFamily="18" charset="0"/>
                <a:cs typeface="Times New Roman" panose="02020603050405020304" pitchFamily="18" charset="0"/>
              </a:rPr>
              <a:t>transportul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oferit</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unitate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modul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stabilit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precum</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timpul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îmbarcării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debarcării</a:t>
            </a:r>
            <a:r>
              <a:rPr lang="en-US" sz="2600" dirty="0">
                <a:solidFill>
                  <a:schemeClr val="tx1"/>
                </a:solidFill>
                <a:latin typeface="Times New Roman" panose="02020603050405020304" pitchFamily="18" charset="0"/>
                <a:cs typeface="Times New Roman" panose="02020603050405020304" pitchFamily="18" charset="0"/>
              </a:rPr>
              <a:t> din </a:t>
            </a:r>
            <a:r>
              <a:rPr lang="en-US" sz="2600" dirty="0" err="1">
                <a:solidFill>
                  <a:schemeClr val="tx1"/>
                </a:solidFill>
                <a:latin typeface="Times New Roman" panose="02020603050405020304" pitchFamily="18" charset="0"/>
                <a:cs typeface="Times New Roman" panose="02020603050405020304" pitchFamily="18" charset="0"/>
              </a:rPr>
              <a:t>acest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mijloc</a:t>
            </a:r>
            <a:r>
              <a:rPr lang="en-US" sz="2600" dirty="0">
                <a:solidFill>
                  <a:schemeClr val="tx1"/>
                </a:solidFill>
                <a:latin typeface="Times New Roman" panose="02020603050405020304" pitchFamily="18" charset="0"/>
                <a:cs typeface="Times New Roman" panose="02020603050405020304" pitchFamily="18" charset="0"/>
              </a:rPr>
              <a:t> de transport; </a:t>
            </a:r>
          </a:p>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timpul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deplasării</a:t>
            </a:r>
            <a:r>
              <a:rPr lang="en-US" sz="2600" dirty="0">
                <a:solidFill>
                  <a:schemeClr val="tx1"/>
                </a:solidFill>
                <a:latin typeface="Times New Roman" panose="02020603050405020304" pitchFamily="18" charset="0"/>
                <a:cs typeface="Times New Roman" panose="02020603050405020304" pitchFamily="18" charset="0"/>
              </a:rPr>
              <a:t> de la </a:t>
            </a:r>
            <a:r>
              <a:rPr lang="en-US" sz="2600" dirty="0" err="1">
                <a:solidFill>
                  <a:schemeClr val="tx1"/>
                </a:solidFill>
                <a:latin typeface="Times New Roman" panose="02020603050405020304" pitchFamily="18" charset="0"/>
                <a:cs typeface="Times New Roman" panose="02020603050405020304" pitchFamily="18" charset="0"/>
              </a:rPr>
              <a:t>unitatea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care </a:t>
            </a:r>
            <a:r>
              <a:rPr lang="en-US" sz="2600" dirty="0" err="1">
                <a:solidFill>
                  <a:schemeClr val="tx1"/>
                </a:solidFill>
                <a:latin typeface="Times New Roman" panose="02020603050405020304" pitchFamily="18" charset="0"/>
                <a:cs typeface="Times New Roman" panose="02020603050405020304" pitchFamily="18" charset="0"/>
              </a:rPr>
              <a:t>este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încadrat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salariatul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pînă</a:t>
            </a:r>
            <a:r>
              <a:rPr lang="en-US" sz="2600" dirty="0">
                <a:solidFill>
                  <a:schemeClr val="tx1"/>
                </a:solidFill>
                <a:latin typeface="Times New Roman" panose="02020603050405020304" pitchFamily="18" charset="0"/>
                <a:cs typeface="Times New Roman" panose="02020603050405020304" pitchFamily="18" charset="0"/>
              </a:rPr>
              <a:t> la </a:t>
            </a:r>
            <a:r>
              <a:rPr lang="en-US" sz="2600" dirty="0" err="1">
                <a:solidFill>
                  <a:schemeClr val="tx1"/>
                </a:solidFill>
                <a:latin typeface="Times New Roman" panose="02020603050405020304" pitchFamily="18" charset="0"/>
                <a:cs typeface="Times New Roman" panose="02020603050405020304" pitchFamily="18" charset="0"/>
              </a:rPr>
              <a:t>locul</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muncă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organizat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afara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teritoriului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unităţii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pînă</a:t>
            </a:r>
            <a:r>
              <a:rPr lang="en-US" sz="2600" dirty="0">
                <a:solidFill>
                  <a:schemeClr val="tx1"/>
                </a:solidFill>
                <a:latin typeface="Times New Roman" panose="02020603050405020304" pitchFamily="18" charset="0"/>
                <a:cs typeface="Times New Roman" panose="02020603050405020304" pitchFamily="18" charset="0"/>
              </a:rPr>
              <a:t> la o </a:t>
            </a:r>
            <a:r>
              <a:rPr lang="en-US" sz="2600" dirty="0" err="1">
                <a:solidFill>
                  <a:schemeClr val="tx1"/>
                </a:solidFill>
                <a:latin typeface="Times New Roman" panose="02020603050405020304" pitchFamily="18" charset="0"/>
                <a:cs typeface="Times New Roman" panose="02020603050405020304" pitchFamily="18" charset="0"/>
              </a:rPr>
              <a:t>altă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unitate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invers,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îndeplinirea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unei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sarcini</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muncă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 </a:t>
            </a:r>
            <a:r>
              <a:rPr lang="en-US" sz="2600" dirty="0" err="1">
                <a:solidFill>
                  <a:schemeClr val="tx1"/>
                </a:solidFill>
                <a:latin typeface="Times New Roman" panose="02020603050405020304" pitchFamily="18" charset="0"/>
                <a:cs typeface="Times New Roman" panose="02020603050405020304" pitchFamily="18" charset="0"/>
              </a:rPr>
              <a:t>obligaţiilor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serviciu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timpul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util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aceasta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traseul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stabilit</a:t>
            </a:r>
            <a:r>
              <a:rPr lang="en-US" sz="2600" dirty="0">
                <a:solidFill>
                  <a:schemeClr val="tx1"/>
                </a:solidFill>
                <a:latin typeface="Times New Roman" panose="02020603050405020304" pitchFamily="18" charset="0"/>
                <a:cs typeface="Times New Roman" panose="02020603050405020304" pitchFamily="18" charset="0"/>
              </a:rPr>
              <a:t> al </a:t>
            </a:r>
            <a:r>
              <a:rPr lang="en-US" sz="2600" dirty="0" err="1">
                <a:solidFill>
                  <a:schemeClr val="tx1"/>
                </a:solidFill>
                <a:latin typeface="Times New Roman" panose="02020603050405020304" pitchFamily="18" charset="0"/>
                <a:cs typeface="Times New Roman" panose="02020603050405020304" pitchFamily="18" charset="0"/>
              </a:rPr>
              <a:t>deplasării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indiferent</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modul</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deplasare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mijlocul</a:t>
            </a:r>
            <a:r>
              <a:rPr lang="en-US" sz="2600" dirty="0">
                <a:solidFill>
                  <a:schemeClr val="tx1"/>
                </a:solidFill>
                <a:latin typeface="Times New Roman" panose="02020603050405020304" pitchFamily="18" charset="0"/>
                <a:cs typeface="Times New Roman" panose="02020603050405020304" pitchFamily="18" charset="0"/>
              </a:rPr>
              <a:t> de transport </a:t>
            </a:r>
            <a:r>
              <a:rPr lang="en-US" sz="2600" dirty="0" err="1">
                <a:solidFill>
                  <a:schemeClr val="tx1"/>
                </a:solidFill>
                <a:latin typeface="Times New Roman" panose="02020603050405020304" pitchFamily="18" charset="0"/>
                <a:cs typeface="Times New Roman" panose="02020603050405020304" pitchFamily="18" charset="0"/>
              </a:rPr>
              <a:t>utilizat</a:t>
            </a:r>
            <a:r>
              <a:rPr lang="en-US" sz="2600" dirty="0">
                <a:solidFill>
                  <a:schemeClr val="tx1"/>
                </a:solidFill>
                <a:latin typeface="Times New Roman" panose="02020603050405020304" pitchFamily="18" charset="0"/>
                <a:cs typeface="Times New Roman" panose="02020603050405020304" pitchFamily="18" charset="0"/>
              </a:rPr>
              <a:t>; </a:t>
            </a:r>
          </a:p>
        </p:txBody>
      </p:sp>
      <p:sp>
        <p:nvSpPr>
          <p:cNvPr id="3" name="Заголовок 2"/>
          <p:cNvSpPr>
            <a:spLocks noGrp="1"/>
          </p:cNvSpPr>
          <p:nvPr>
            <p:ph type="title"/>
          </p:nvPr>
        </p:nvSpPr>
        <p:spPr/>
        <p:txBody>
          <a:bodyPr>
            <a:normAutofit fontScale="90000"/>
          </a:bodyPr>
          <a:lstStyle/>
          <a:p>
            <a:r>
              <a:rPr lang="vi-VN" sz="2000" dirty="0" smtClean="0">
                <a:latin typeface="Times New Roman" pitchFamily="18" charset="0"/>
                <a:cs typeface="Times New Roman" pitchFamily="18" charset="0"/>
              </a:rPr>
              <a:t/>
            </a:r>
            <a:br>
              <a:rPr lang="vi-VN"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REGULAMENT</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privind modul de cercetare a accidentelor de muncă</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aprobat</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prin</a:t>
            </a:r>
            <a:r>
              <a:rPr lang="en-US" sz="2700" b="1" i="1" dirty="0" smtClean="0">
                <a:solidFill>
                  <a:schemeClr val="bg1"/>
                </a:solidFill>
                <a:latin typeface="Times New Roman" pitchFamily="18" charset="0"/>
                <a:cs typeface="Times New Roman" pitchFamily="18" charset="0"/>
              </a:rPr>
              <a:t> HG</a:t>
            </a:r>
            <a:r>
              <a:rPr lang="en-US" sz="2700" b="1" i="1" dirty="0" smtClean="0">
                <a:latin typeface="Times New Roman" pitchFamily="18" charset="0"/>
                <a:cs typeface="Times New Roman" pitchFamily="18" charset="0"/>
              </a:rPr>
              <a:t> nr.</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1361din 22.12.2005)</a:t>
            </a:r>
            <a:r>
              <a:rPr lang="en-US" i="1" dirty="0" smtClean="0"/>
              <a:t/>
            </a:r>
            <a:br>
              <a:rPr lang="en-US" i="1" dirty="0" smtClean="0"/>
            </a:br>
            <a:endParaRPr lang="en-US" i="1" dirty="0"/>
          </a:p>
        </p:txBody>
      </p:sp>
    </p:spTree>
    <p:extLst>
      <p:ext uri="{BB962C8B-B14F-4D97-AF65-F5344CB8AC3E}">
        <p14:creationId xmlns:p14="http://schemas.microsoft.com/office/powerpoint/2010/main" val="2376898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2204864"/>
            <a:ext cx="8686800" cy="3921299"/>
          </a:xfrm>
        </p:spPr>
        <p:txBody>
          <a:bodyPr>
            <a:noAutofit/>
          </a:bodyPr>
          <a:lstStyle/>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cadrul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participării</a:t>
            </a:r>
            <a:r>
              <a:rPr lang="en-US" sz="2600" dirty="0">
                <a:solidFill>
                  <a:schemeClr val="tx1"/>
                </a:solidFill>
                <a:latin typeface="Times New Roman" panose="02020603050405020304" pitchFamily="18" charset="0"/>
                <a:cs typeface="Times New Roman" panose="02020603050405020304" pitchFamily="18" charset="0"/>
              </a:rPr>
              <a:t> la </a:t>
            </a:r>
            <a:r>
              <a:rPr lang="en-US" sz="2600" dirty="0" err="1">
                <a:solidFill>
                  <a:schemeClr val="tx1"/>
                </a:solidFill>
                <a:latin typeface="Times New Roman" panose="02020603050405020304" pitchFamily="18" charset="0"/>
                <a:cs typeface="Times New Roman" panose="02020603050405020304" pitchFamily="18" charset="0"/>
              </a:rPr>
              <a:t>acţiuni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culturale</a:t>
            </a:r>
            <a:r>
              <a:rPr lang="en-US" sz="2600" dirty="0">
                <a:solidFill>
                  <a:schemeClr val="tx1"/>
                </a:solidFill>
                <a:latin typeface="Times New Roman" panose="02020603050405020304" pitchFamily="18" charset="0"/>
                <a:cs typeface="Times New Roman" panose="02020603050405020304" pitchFamily="18" charset="0"/>
              </a:rPr>
              <a:t>, sportive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la </a:t>
            </a:r>
            <a:r>
              <a:rPr lang="en-US" sz="2600" dirty="0" err="1">
                <a:solidFill>
                  <a:schemeClr val="tx1"/>
                </a:solidFill>
                <a:latin typeface="Times New Roman" panose="02020603050405020304" pitchFamily="18" charset="0"/>
                <a:cs typeface="Times New Roman" panose="02020603050405020304" pitchFamily="18" charset="0"/>
              </a:rPr>
              <a:t>alte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activităţi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organizate</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unitate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baza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ordinului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dispoziţiei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emise</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angajator</a:t>
            </a:r>
            <a:r>
              <a:rPr lang="en-US" sz="26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cadrul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acţiunii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întreprinse</a:t>
            </a:r>
            <a:r>
              <a:rPr lang="en-US" sz="2600" dirty="0">
                <a:solidFill>
                  <a:schemeClr val="tx1"/>
                </a:solidFill>
                <a:latin typeface="Times New Roman" panose="02020603050405020304" pitchFamily="18" charset="0"/>
                <a:cs typeface="Times New Roman" panose="02020603050405020304" pitchFamily="18" charset="0"/>
              </a:rPr>
              <a:t> din </a:t>
            </a:r>
            <a:r>
              <a:rPr lang="en-US" sz="2600" dirty="0" err="1">
                <a:solidFill>
                  <a:schemeClr val="tx1"/>
                </a:solidFill>
                <a:latin typeface="Times New Roman" panose="02020603050405020304" pitchFamily="18" charset="0"/>
                <a:cs typeface="Times New Roman" panose="02020603050405020304" pitchFamily="18" charset="0"/>
              </a:rPr>
              <a:t>proprie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iniţiativă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prevenirea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înlăturarea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pericol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ori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salvarea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altui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salariat</a:t>
            </a:r>
            <a:r>
              <a:rPr lang="en-US" sz="2600" dirty="0">
                <a:solidFill>
                  <a:schemeClr val="tx1"/>
                </a:solidFill>
                <a:latin typeface="Times New Roman" panose="02020603050405020304" pitchFamily="18" charset="0"/>
                <a:cs typeface="Times New Roman" panose="02020603050405020304" pitchFamily="18" charset="0"/>
              </a:rPr>
              <a:t> de la un </a:t>
            </a:r>
            <a:r>
              <a:rPr lang="en-US" sz="2600" dirty="0" err="1">
                <a:solidFill>
                  <a:schemeClr val="tx1"/>
                </a:solidFill>
                <a:latin typeface="Times New Roman" panose="02020603050405020304" pitchFamily="18" charset="0"/>
                <a:cs typeface="Times New Roman" panose="02020603050405020304" pitchFamily="18" charset="0"/>
              </a:rPr>
              <a:t>pericol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circumstanţele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specificate</a:t>
            </a:r>
            <a:r>
              <a:rPr lang="en-US" sz="2600" dirty="0">
                <a:solidFill>
                  <a:schemeClr val="tx1"/>
                </a:solidFill>
                <a:latin typeface="Times New Roman" panose="02020603050405020304" pitchFamily="18" charset="0"/>
                <a:cs typeface="Times New Roman" panose="02020603050405020304" pitchFamily="18" charset="0"/>
              </a:rPr>
              <a:t> la </a:t>
            </a:r>
            <a:r>
              <a:rPr lang="en-US" sz="2600" dirty="0" err="1">
                <a:solidFill>
                  <a:schemeClr val="tx1"/>
                </a:solidFill>
                <a:latin typeface="Times New Roman" panose="02020603050405020304" pitchFamily="18" charset="0"/>
                <a:cs typeface="Times New Roman" panose="02020603050405020304" pitchFamily="18" charset="0"/>
              </a:rPr>
              <a:t>literele</a:t>
            </a:r>
            <a:r>
              <a:rPr lang="en-US" sz="2600" dirty="0">
                <a:solidFill>
                  <a:schemeClr val="tx1"/>
                </a:solidFill>
                <a:latin typeface="Times New Roman" panose="02020603050405020304" pitchFamily="18" charset="0"/>
                <a:cs typeface="Times New Roman" panose="02020603050405020304" pitchFamily="18" charset="0"/>
              </a:rPr>
              <a:t> a</a:t>
            </a:r>
            <a:r>
              <a:rPr lang="en-US" sz="2600" dirty="0" smtClean="0">
                <a:solidFill>
                  <a:schemeClr val="tx1"/>
                </a:solidFill>
                <a:latin typeface="Times New Roman" panose="02020603050405020304" pitchFamily="18" charset="0"/>
                <a:cs typeface="Times New Roman" panose="02020603050405020304" pitchFamily="18" charset="0"/>
              </a:rPr>
              <a:t>),</a:t>
            </a:r>
            <a:r>
              <a:rPr lang="ro-RO" sz="2600" dirty="0" smtClean="0">
                <a:solidFill>
                  <a:schemeClr val="tx1"/>
                </a:solidFill>
                <a:latin typeface="Times New Roman" panose="02020603050405020304" pitchFamily="18" charset="0"/>
                <a:cs typeface="Times New Roman" panose="02020603050405020304" pitchFamily="18" charset="0"/>
              </a:rPr>
              <a:t> </a:t>
            </a:r>
            <a:r>
              <a:rPr lang="en-US" sz="2600" dirty="0" smtClean="0">
                <a:solidFill>
                  <a:schemeClr val="tx1"/>
                </a:solidFill>
                <a:latin typeface="Times New Roman" panose="02020603050405020304" pitchFamily="18" charset="0"/>
                <a:cs typeface="Times New Roman" panose="02020603050405020304" pitchFamily="18" charset="0"/>
              </a:rPr>
              <a:t>b),</a:t>
            </a:r>
            <a:r>
              <a:rPr lang="ro-RO" sz="2600" dirty="0" smtClean="0">
                <a:solidFill>
                  <a:schemeClr val="tx1"/>
                </a:solidFill>
                <a:latin typeface="Times New Roman" panose="02020603050405020304" pitchFamily="18" charset="0"/>
                <a:cs typeface="Times New Roman" panose="02020603050405020304" pitchFamily="18" charset="0"/>
              </a:rPr>
              <a:t> </a:t>
            </a:r>
            <a:r>
              <a:rPr lang="ru-RU" sz="2600" dirty="0" smtClean="0">
                <a:solidFill>
                  <a:schemeClr val="tx1"/>
                </a:solidFill>
                <a:latin typeface="Times New Roman" panose="02020603050405020304" pitchFamily="18" charset="0"/>
                <a:cs typeface="Times New Roman" panose="02020603050405020304" pitchFamily="18" charset="0"/>
              </a:rPr>
              <a:t>с),</a:t>
            </a:r>
            <a:r>
              <a:rPr lang="ro-RO" sz="2600" dirty="0" smtClean="0">
                <a:solidFill>
                  <a:schemeClr val="tx1"/>
                </a:solidFill>
                <a:latin typeface="Times New Roman" panose="02020603050405020304" pitchFamily="18" charset="0"/>
                <a:cs typeface="Times New Roman" panose="02020603050405020304" pitchFamily="18" charset="0"/>
              </a:rPr>
              <a:t> </a:t>
            </a:r>
            <a:r>
              <a:rPr lang="en-US" sz="2600" dirty="0" smtClean="0">
                <a:solidFill>
                  <a:schemeClr val="tx1"/>
                </a:solidFill>
                <a:latin typeface="Times New Roman" panose="02020603050405020304" pitchFamily="18" charset="0"/>
                <a:cs typeface="Times New Roman" panose="02020603050405020304" pitchFamily="18" charset="0"/>
              </a:rPr>
              <a:t>d</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f) ale </a:t>
            </a:r>
            <a:r>
              <a:rPr lang="en-US" sz="2600" dirty="0" err="1">
                <a:solidFill>
                  <a:schemeClr val="tx1"/>
                </a:solidFill>
                <a:latin typeface="Times New Roman" panose="02020603050405020304" pitchFamily="18" charset="0"/>
                <a:cs typeface="Times New Roman" panose="02020603050405020304" pitchFamily="18" charset="0"/>
              </a:rPr>
              <a:t>prezentului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punct</a:t>
            </a:r>
            <a:r>
              <a:rPr lang="en-US" sz="26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
            </a:pP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timpul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instruirii</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producţie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practicii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profesionale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bază</a:t>
            </a:r>
            <a:r>
              <a:rPr lang="en-US" sz="2600" dirty="0">
                <a:solidFill>
                  <a:schemeClr val="tx1"/>
                </a:solidFill>
                <a:latin typeface="Times New Roman" panose="02020603050405020304" pitchFamily="18" charset="0"/>
                <a:cs typeface="Times New Roman" panose="02020603050405020304" pitchFamily="18" charset="0"/>
              </a:rPr>
              <a:t> de contract </a:t>
            </a:r>
            <a:r>
              <a:rPr lang="en-US" sz="2600" dirty="0" err="1">
                <a:solidFill>
                  <a:schemeClr val="tx1"/>
                </a:solidFill>
                <a:latin typeface="Times New Roman" panose="02020603050405020304" pitchFamily="18" charset="0"/>
                <a:cs typeface="Times New Roman" panose="02020603050405020304" pitchFamily="18" charset="0"/>
              </a:rPr>
              <a:t>încheiat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între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angajator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instituţia</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învăţămînt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între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angajator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elevi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studenţi</a:t>
            </a:r>
            <a:r>
              <a:rPr lang="en-US" sz="2600" dirty="0">
                <a:solidFill>
                  <a:schemeClr val="tx1"/>
                </a:solidFill>
                <a:latin typeface="Times New Roman" panose="02020603050405020304" pitchFamily="18" charset="0"/>
                <a:cs typeface="Times New Roman" panose="02020603050405020304" pitchFamily="18" charset="0"/>
              </a:rPr>
              <a:t>.</a:t>
            </a:r>
            <a:endParaRPr lang="en-US" sz="2600"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vi-VN" sz="2000" dirty="0" smtClean="0">
                <a:latin typeface="Times New Roman" pitchFamily="18" charset="0"/>
                <a:cs typeface="Times New Roman" pitchFamily="18" charset="0"/>
              </a:rPr>
              <a:t/>
            </a:r>
            <a:br>
              <a:rPr lang="vi-VN"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REGULAMENT</a:t>
            </a:r>
            <a:br>
              <a:rPr lang="vi-VN" sz="2700" b="1" i="1" dirty="0" smtClean="0">
                <a:latin typeface="Times New Roman" pitchFamily="18" charset="0"/>
                <a:cs typeface="Times New Roman" pitchFamily="18" charset="0"/>
              </a:rPr>
            </a:br>
            <a:r>
              <a:rPr lang="vi-VN" sz="2700" b="1" i="1" dirty="0" smtClean="0">
                <a:latin typeface="Times New Roman" pitchFamily="18" charset="0"/>
                <a:cs typeface="Times New Roman" pitchFamily="18" charset="0"/>
              </a:rPr>
              <a:t>privind modul de cercetare a accidentelor de muncă</a:t>
            </a:r>
            <a:r>
              <a:rPr lang="en-US" sz="2700" b="1" i="1" dirty="0" smtClean="0">
                <a:latin typeface="Times New Roman" pitchFamily="18" charset="0"/>
                <a:cs typeface="Times New Roman" pitchFamily="18" charset="0"/>
              </a:rPr>
              <a:t/>
            </a:r>
            <a:br>
              <a:rPr lang="en-US" sz="2700" b="1" i="1" dirty="0" smtClean="0">
                <a:latin typeface="Times New Roman" pitchFamily="18" charset="0"/>
                <a:cs typeface="Times New Roman" pitchFamily="18" charset="0"/>
              </a:rPr>
            </a:b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aprobat</a:t>
            </a:r>
            <a:r>
              <a:rPr lang="en-US" sz="2700" b="1" i="1" dirty="0" smtClean="0">
                <a:solidFill>
                  <a:schemeClr val="bg1"/>
                </a:solidFill>
                <a:latin typeface="Times New Roman" pitchFamily="18" charset="0"/>
                <a:cs typeface="Times New Roman" pitchFamily="18" charset="0"/>
              </a:rPr>
              <a:t> </a:t>
            </a:r>
            <a:r>
              <a:rPr lang="en-US" sz="2700" b="1" i="1" dirty="0" err="1" smtClean="0">
                <a:solidFill>
                  <a:schemeClr val="bg1"/>
                </a:solidFill>
                <a:latin typeface="Times New Roman" pitchFamily="18" charset="0"/>
                <a:cs typeface="Times New Roman" pitchFamily="18" charset="0"/>
              </a:rPr>
              <a:t>prin</a:t>
            </a:r>
            <a:r>
              <a:rPr lang="en-US" sz="2700" b="1" i="1" dirty="0" smtClean="0">
                <a:solidFill>
                  <a:schemeClr val="bg1"/>
                </a:solidFill>
                <a:latin typeface="Times New Roman" pitchFamily="18" charset="0"/>
                <a:cs typeface="Times New Roman" pitchFamily="18" charset="0"/>
              </a:rPr>
              <a:t> HG</a:t>
            </a:r>
            <a:r>
              <a:rPr lang="en-US" sz="2700" b="1" i="1" dirty="0" smtClean="0">
                <a:latin typeface="Times New Roman" pitchFamily="18" charset="0"/>
                <a:cs typeface="Times New Roman" pitchFamily="18" charset="0"/>
              </a:rPr>
              <a:t> nr.</a:t>
            </a:r>
            <a:r>
              <a:rPr lang="ro-RO" sz="2700" b="1" i="1" dirty="0" smtClean="0">
                <a:latin typeface="Times New Roman" pitchFamily="18" charset="0"/>
                <a:cs typeface="Times New Roman" pitchFamily="18" charset="0"/>
              </a:rPr>
              <a:t> </a:t>
            </a:r>
            <a:r>
              <a:rPr lang="en-US" sz="2700" b="1" i="1" dirty="0" smtClean="0">
                <a:latin typeface="Times New Roman" pitchFamily="18" charset="0"/>
                <a:cs typeface="Times New Roman" pitchFamily="18" charset="0"/>
              </a:rPr>
              <a:t>1361din 22.12.2005)</a:t>
            </a:r>
            <a:r>
              <a:rPr lang="en-US" i="1" dirty="0" smtClean="0"/>
              <a:t/>
            </a:r>
            <a:br>
              <a:rPr lang="en-US" i="1" dirty="0" smtClean="0"/>
            </a:br>
            <a:endParaRPr lang="en-US" i="1" dirty="0"/>
          </a:p>
        </p:txBody>
      </p:sp>
    </p:spTree>
    <p:extLst>
      <p:ext uri="{BB962C8B-B14F-4D97-AF65-F5344CB8AC3E}">
        <p14:creationId xmlns:p14="http://schemas.microsoft.com/office/powerpoint/2010/main" val="27078529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Объект 1"/>
          <p:cNvSpPr>
            <a:spLocks noGrp="1"/>
          </p:cNvSpPr>
          <p:nvPr>
            <p:ph idx="1"/>
          </p:nvPr>
        </p:nvSpPr>
        <p:spPr>
          <a:xfrm>
            <a:off x="250825" y="2205038"/>
            <a:ext cx="8713788" cy="3921125"/>
          </a:xfrm>
        </p:spPr>
        <p:txBody>
          <a:bodyPr>
            <a:normAutofit fontScale="92500"/>
          </a:bodyPr>
          <a:lstStyle/>
          <a:p>
            <a:pPr algn="just">
              <a:buFont typeface="Wingdings" panose="05000000000000000000" pitchFamily="2" charset="2"/>
              <a:buChar char="§"/>
            </a:pPr>
            <a:r>
              <a:rPr lang="en-US" altLang="ru-RU" sz="2600" smtClean="0">
                <a:solidFill>
                  <a:schemeClr val="tx1"/>
                </a:solidFill>
                <a:latin typeface="Times New Roman" panose="02020603050405020304" pitchFamily="18" charset="0"/>
                <a:cs typeface="Times New Roman" panose="02020603050405020304" pitchFamily="18" charset="0"/>
              </a:rPr>
              <a:t>Prin </a:t>
            </a:r>
            <a:r>
              <a:rPr lang="en-US" altLang="ru-RU" sz="2600" b="1" i="1" smtClean="0">
                <a:solidFill>
                  <a:schemeClr val="tx1"/>
                </a:solidFill>
                <a:latin typeface="Times New Roman" panose="02020603050405020304" pitchFamily="18" charset="0"/>
                <a:cs typeface="Times New Roman" panose="02020603050405020304" pitchFamily="18" charset="0"/>
              </a:rPr>
              <a:t>accident în afara muncii </a:t>
            </a:r>
            <a:r>
              <a:rPr lang="en-US" altLang="ru-RU" sz="2600" smtClean="0">
                <a:solidFill>
                  <a:schemeClr val="tx1"/>
                </a:solidFill>
                <a:latin typeface="Times New Roman" panose="02020603050405020304" pitchFamily="18" charset="0"/>
                <a:cs typeface="Times New Roman" panose="02020603050405020304" pitchFamily="18" charset="0"/>
              </a:rPr>
              <a:t>se înţelege un eveniment care a provocat vătămarea violentă a organismului salariatului, chiar dacă s-a produs în timpul de muncă al acestuia, la locul de muncă sau pe teritoriul unităţii, cauza directă a căruia este determinată de fapte ce nu au legătură cu îndeplinirea sarcinii de muncă sau obligaţiilor de serviciu </a:t>
            </a:r>
            <a:r>
              <a:rPr lang="en-US" altLang="ru-RU" sz="2600" b="1" i="1" smtClean="0">
                <a:solidFill>
                  <a:schemeClr val="tx1"/>
                </a:solidFill>
                <a:latin typeface="Times New Roman" panose="02020603050405020304" pitchFamily="18" charset="0"/>
                <a:cs typeface="Times New Roman" panose="02020603050405020304" pitchFamily="18" charset="0"/>
              </a:rPr>
              <a:t>(joacă, încăierare, automutilare intenţionată, sinucidere, cazuri de boală latentă şi moarte naturală, folosire a mijloacelor de producţie în scopuri personale fără permisiunea angajatorului sau conducătorului, comitere a unui furt din avutul unităţii). </a:t>
            </a:r>
            <a:endParaRPr lang="ru-RU" altLang="ru-RU" sz="2600" smtClean="0">
              <a:solidFill>
                <a:schemeClr val="tx1"/>
              </a:solidFill>
              <a:latin typeface="Times New Roman" panose="02020603050405020304" pitchFamily="18" charset="0"/>
              <a:cs typeface="Times New Roman" panose="02020603050405020304" pitchFamily="18" charset="0"/>
            </a:endParaRPr>
          </a:p>
        </p:txBody>
      </p:sp>
      <p:sp>
        <p:nvSpPr>
          <p:cNvPr id="113667" name="Заголовок 2"/>
          <p:cNvSpPr>
            <a:spLocks noGrp="1"/>
          </p:cNvSpPr>
          <p:nvPr>
            <p:ph type="title"/>
          </p:nvPr>
        </p:nvSpPr>
        <p:spPr/>
        <p:txBody>
          <a:bodyPr>
            <a:normAutofit fontScale="90000"/>
          </a:bodyPr>
          <a:lstStyle/>
          <a:p>
            <a:r>
              <a:rPr lang="ro-RO" altLang="ru-RU" sz="2400" b="1" i="1" smtClean="0">
                <a:latin typeface="Times New Roman" panose="02020603050405020304" pitchFamily="18" charset="0"/>
                <a:cs typeface="Times New Roman" panose="02020603050405020304" pitchFamily="18" charset="0"/>
              </a:rPr>
              <a:t/>
            </a:r>
            <a:br>
              <a:rPr lang="ro-RO" altLang="ru-RU" sz="2400" b="1" i="1" smtClean="0">
                <a:latin typeface="Times New Roman" panose="02020603050405020304" pitchFamily="18" charset="0"/>
                <a:cs typeface="Times New Roman" panose="02020603050405020304" pitchFamily="18" charset="0"/>
              </a:rPr>
            </a:br>
            <a:r>
              <a:rPr lang="ro-RO" altLang="ru-RU" sz="2400" b="1" i="1" smtClean="0">
                <a:latin typeface="Times New Roman" panose="02020603050405020304" pitchFamily="18" charset="0"/>
                <a:cs typeface="Times New Roman" panose="02020603050405020304" pitchFamily="18" charset="0"/>
              </a:rPr>
              <a:t/>
            </a:r>
            <a:br>
              <a:rPr lang="ro-RO" altLang="ru-RU" sz="2400" b="1" i="1" smtClean="0">
                <a:latin typeface="Times New Roman" panose="02020603050405020304" pitchFamily="18" charset="0"/>
                <a:cs typeface="Times New Roman" panose="02020603050405020304" pitchFamily="18" charset="0"/>
              </a:rPr>
            </a:br>
            <a:r>
              <a:rPr lang="vi-VN" altLang="ru-RU" sz="2400" b="1" i="1" smtClean="0">
                <a:latin typeface="Times New Roman" panose="02020603050405020304" pitchFamily="18" charset="0"/>
                <a:cs typeface="Times New Roman" panose="02020603050405020304" pitchFamily="18" charset="0"/>
              </a:rPr>
              <a:t>REGULAMENT</a:t>
            </a:r>
            <a:br>
              <a:rPr lang="vi-VN" altLang="ru-RU" sz="2400" b="1" i="1" smtClean="0">
                <a:latin typeface="Times New Roman" panose="02020603050405020304" pitchFamily="18" charset="0"/>
                <a:cs typeface="Times New Roman" panose="02020603050405020304" pitchFamily="18" charset="0"/>
              </a:rPr>
            </a:br>
            <a:r>
              <a:rPr lang="vi-VN" altLang="ru-RU" sz="2400" b="1" i="1" smtClean="0">
                <a:latin typeface="Times New Roman" panose="02020603050405020304" pitchFamily="18" charset="0"/>
                <a:cs typeface="Times New Roman" panose="02020603050405020304" pitchFamily="18" charset="0"/>
              </a:rPr>
              <a:t>privind modul de cercetare a accidentelor de muncă</a:t>
            </a:r>
            <a:r>
              <a:rPr lang="en-US" altLang="ru-RU" sz="2400" b="1" i="1" smtClean="0">
                <a:latin typeface="Times New Roman" panose="02020603050405020304" pitchFamily="18" charset="0"/>
                <a:cs typeface="Times New Roman" panose="02020603050405020304" pitchFamily="18" charset="0"/>
              </a:rPr>
              <a:t/>
            </a:r>
            <a:br>
              <a:rPr lang="en-US" altLang="ru-RU" sz="2400" b="1" i="1" smtClean="0">
                <a:latin typeface="Times New Roman" panose="02020603050405020304" pitchFamily="18" charset="0"/>
                <a:cs typeface="Times New Roman" panose="02020603050405020304" pitchFamily="18" charset="0"/>
              </a:rPr>
            </a:br>
            <a:r>
              <a:rPr lang="en-US" altLang="ru-RU" sz="2400" b="1" i="1" smtClean="0">
                <a:solidFill>
                  <a:schemeClr val="bg1"/>
                </a:solidFill>
                <a:latin typeface="Times New Roman" panose="02020603050405020304" pitchFamily="18" charset="0"/>
                <a:cs typeface="Times New Roman" panose="02020603050405020304" pitchFamily="18" charset="0"/>
              </a:rPr>
              <a:t> (aprobat prin HG</a:t>
            </a:r>
            <a:r>
              <a:rPr lang="en-US" altLang="ru-RU" sz="2400" b="1" i="1" smtClean="0">
                <a:latin typeface="Times New Roman" panose="02020603050405020304" pitchFamily="18" charset="0"/>
                <a:cs typeface="Times New Roman" panose="02020603050405020304" pitchFamily="18" charset="0"/>
              </a:rPr>
              <a:t> nr.</a:t>
            </a:r>
            <a:r>
              <a:rPr lang="ro-RO" altLang="ru-RU" sz="2400" b="1" i="1" smtClean="0">
                <a:latin typeface="Times New Roman" panose="02020603050405020304" pitchFamily="18" charset="0"/>
                <a:cs typeface="Times New Roman" panose="02020603050405020304" pitchFamily="18" charset="0"/>
              </a:rPr>
              <a:t> </a:t>
            </a:r>
            <a:r>
              <a:rPr lang="en-US" altLang="ru-RU" sz="2400" b="1" i="1" smtClean="0">
                <a:latin typeface="Times New Roman" panose="02020603050405020304" pitchFamily="18" charset="0"/>
                <a:cs typeface="Times New Roman" panose="02020603050405020304" pitchFamily="18" charset="0"/>
              </a:rPr>
              <a:t>1361din 22.12.2005)</a:t>
            </a:r>
            <a:r>
              <a:rPr lang="en-US" altLang="ru-RU" i="1" smtClean="0"/>
              <a:t/>
            </a:r>
            <a:br>
              <a:rPr lang="en-US" altLang="ru-RU" i="1" smtClean="0"/>
            </a:br>
            <a:endParaRPr lang="ru-RU" altLang="ru-RU" smtClean="0"/>
          </a:p>
        </p:txBody>
      </p:sp>
    </p:spTree>
    <p:extLst>
      <p:ext uri="{BB962C8B-B14F-4D97-AF65-F5344CB8AC3E}">
        <p14:creationId xmlns:p14="http://schemas.microsoft.com/office/powerpoint/2010/main" val="35408053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14282" y="1371600"/>
            <a:ext cx="8715435" cy="4754563"/>
          </a:xfrm>
        </p:spPr>
        <p:txBody>
          <a:bodyPr/>
          <a:lstStyle/>
          <a:p>
            <a:pPr marL="0" indent="0" algn="ctr">
              <a:buNone/>
            </a:pPr>
            <a:endParaRPr lang="en-US" sz="2200" b="1" dirty="0" smtClean="0">
              <a:solidFill>
                <a:schemeClr val="tx1"/>
              </a:solidFill>
              <a:latin typeface="Times New Roman" pitchFamily="18" charset="0"/>
              <a:cs typeface="Times New Roman" pitchFamily="18" charset="0"/>
            </a:endParaRPr>
          </a:p>
          <a:p>
            <a:pPr marL="0" indent="0" algn="ctr">
              <a:buNone/>
            </a:pPr>
            <a:r>
              <a:rPr lang="ro-RO" sz="2200" b="1" dirty="0" smtClean="0">
                <a:solidFill>
                  <a:schemeClr val="tx1"/>
                </a:solidFill>
                <a:latin typeface="Times New Roman" pitchFamily="18" charset="0"/>
                <a:cs typeface="Times New Roman" pitchFamily="18" charset="0"/>
              </a:rPr>
              <a:t>LEGEA SECURITĂȚII ȘI SĂNĂTĂȚII ÎN MUNCĂ, NR. 186-XVI, STABILEŞTE</a:t>
            </a:r>
            <a:r>
              <a:rPr lang="en-US" sz="2200" b="1" dirty="0" smtClean="0">
                <a:solidFill>
                  <a:schemeClr val="tx1"/>
                </a:solidFill>
                <a:latin typeface="Times New Roman" pitchFamily="18" charset="0"/>
                <a:cs typeface="Times New Roman" pitchFamily="18" charset="0"/>
              </a:rPr>
              <a:t>:</a:t>
            </a:r>
          </a:p>
          <a:p>
            <a:pPr marL="0" indent="0" algn="just">
              <a:buNone/>
            </a:pPr>
            <a:endParaRPr lang="en-US" dirty="0" smtClean="0">
              <a:solidFill>
                <a:schemeClr val="tx1"/>
              </a:solidFill>
              <a:latin typeface="Times New Roman" pitchFamily="18" charset="0"/>
              <a:cs typeface="Times New Roman" pitchFamily="18" charset="0"/>
            </a:endParaRPr>
          </a:p>
          <a:p>
            <a:pPr marL="0" indent="0" algn="just">
              <a:buFont typeface="Wingdings" pitchFamily="2" charset="2"/>
              <a:buChar char="q"/>
            </a:pPr>
            <a:r>
              <a:rPr lang="ro-RO" dirty="0" smtClean="0">
                <a:solidFill>
                  <a:schemeClr val="tx1"/>
                </a:solidFill>
                <a:latin typeface="Times New Roman" pitchFamily="18" charset="0"/>
                <a:cs typeface="Times New Roman" pitchFamily="18" charset="0"/>
              </a:rPr>
              <a:t> </a:t>
            </a:r>
            <a:r>
              <a:rPr lang="ro-RO" sz="2800" dirty="0" smtClean="0">
                <a:solidFill>
                  <a:schemeClr val="tx1"/>
                </a:solidFill>
                <a:latin typeface="Times New Roman" pitchFamily="18" charset="0"/>
                <a:cs typeface="Times New Roman" pitchFamily="18" charset="0"/>
              </a:rPr>
              <a:t>principiile generale de prevenire a riscurilor profesionale, protecţia sănătăţii şi securitatea lucrătorilor; </a:t>
            </a:r>
            <a:endParaRPr lang="en-US" sz="2800" dirty="0" smtClean="0">
              <a:solidFill>
                <a:schemeClr val="tx1"/>
              </a:solidFill>
              <a:latin typeface="Times New Roman" pitchFamily="18" charset="0"/>
              <a:cs typeface="Times New Roman" pitchFamily="18" charset="0"/>
            </a:endParaRPr>
          </a:p>
          <a:p>
            <a:pPr marL="0" indent="0" algn="just">
              <a:buFont typeface="Wingdings" pitchFamily="2" charset="2"/>
              <a:buChar char="q"/>
            </a:pPr>
            <a:r>
              <a:rPr lang="ro-RO" sz="2800" dirty="0" smtClean="0">
                <a:solidFill>
                  <a:schemeClr val="tx1"/>
                </a:solidFill>
                <a:latin typeface="Times New Roman" pitchFamily="18" charset="0"/>
                <a:cs typeface="Times New Roman" pitchFamily="18" charset="0"/>
              </a:rPr>
              <a:t>eliminarea factorilor de risc sau neprevăzuţi;</a:t>
            </a:r>
            <a:endParaRPr lang="en-US" sz="2800" dirty="0" smtClean="0">
              <a:solidFill>
                <a:schemeClr val="tx1"/>
              </a:solidFill>
              <a:latin typeface="Times New Roman" pitchFamily="18" charset="0"/>
              <a:cs typeface="Times New Roman" pitchFamily="18" charset="0"/>
            </a:endParaRPr>
          </a:p>
          <a:p>
            <a:pPr marL="0" indent="0" algn="just">
              <a:buFont typeface="Wingdings" pitchFamily="2" charset="2"/>
              <a:buChar char="q"/>
            </a:pPr>
            <a:r>
              <a:rPr lang="ro-RO" sz="2800" dirty="0" smtClean="0">
                <a:solidFill>
                  <a:schemeClr val="tx1"/>
                </a:solidFill>
                <a:latin typeface="Times New Roman" pitchFamily="18" charset="0"/>
                <a:cs typeface="Times New Roman" pitchFamily="18" charset="0"/>
              </a:rPr>
              <a:t>precum şi drepturile şi obligaţiile aferente ale părţilor raporturilor de muncă.</a:t>
            </a:r>
            <a:endParaRPr lang="ru-RU" sz="2800" dirty="0" smtClean="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93351563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447800"/>
            <a:ext cx="8686800" cy="5221560"/>
          </a:xfrm>
        </p:spPr>
        <p:txBody>
          <a:bodyPr>
            <a:normAutofit fontScale="92500" lnSpcReduction="20000"/>
          </a:bodyPr>
          <a:lstStyle/>
          <a:p>
            <a:pPr algn="ctr">
              <a:buNone/>
            </a:pPr>
            <a:endParaRPr lang="ro-RO" sz="3200" b="1" i="1" dirty="0" smtClean="0">
              <a:solidFill>
                <a:schemeClr val="tx1"/>
              </a:solidFill>
              <a:latin typeface="Times New Roman" pitchFamily="18" charset="0"/>
              <a:cs typeface="Times New Roman" pitchFamily="18" charset="0"/>
            </a:endParaRPr>
          </a:p>
          <a:p>
            <a:pPr algn="ctr">
              <a:buNone/>
            </a:pPr>
            <a:r>
              <a:rPr lang="en-GB" sz="2600" b="1" i="1" dirty="0" err="1" smtClean="0">
                <a:solidFill>
                  <a:schemeClr val="tx1"/>
                </a:solidFill>
                <a:latin typeface="Times New Roman" pitchFamily="18" charset="0"/>
                <a:cs typeface="Times New Roman" pitchFamily="18" charset="0"/>
              </a:rPr>
              <a:t>Articolul</a:t>
            </a:r>
            <a:r>
              <a:rPr lang="en-GB" sz="2600" b="1" i="1" dirty="0" smtClean="0">
                <a:solidFill>
                  <a:schemeClr val="tx1"/>
                </a:solidFill>
                <a:latin typeface="Times New Roman" pitchFamily="18" charset="0"/>
                <a:cs typeface="Times New Roman" pitchFamily="18" charset="0"/>
              </a:rPr>
              <a:t> 10. </a:t>
            </a:r>
            <a:r>
              <a:rPr lang="en-GB" sz="2600" b="1" i="1" dirty="0" err="1" smtClean="0">
                <a:solidFill>
                  <a:schemeClr val="tx1"/>
                </a:solidFill>
                <a:latin typeface="Times New Roman" pitchFamily="18" charset="0"/>
                <a:cs typeface="Times New Roman" pitchFamily="18" charset="0"/>
              </a:rPr>
              <a:t>Obligaţii</a:t>
            </a:r>
            <a:r>
              <a:rPr lang="en-GB" sz="2600" b="1" i="1" dirty="0" smtClean="0">
                <a:solidFill>
                  <a:schemeClr val="tx1"/>
                </a:solidFill>
                <a:latin typeface="Times New Roman" pitchFamily="18" charset="0"/>
                <a:cs typeface="Times New Roman" pitchFamily="18" charset="0"/>
              </a:rPr>
              <a:t> </a:t>
            </a:r>
            <a:r>
              <a:rPr lang="en-GB" sz="2600" b="1" i="1" dirty="0" err="1" smtClean="0">
                <a:solidFill>
                  <a:schemeClr val="tx1"/>
                </a:solidFill>
                <a:latin typeface="Times New Roman" pitchFamily="18" charset="0"/>
                <a:cs typeface="Times New Roman" pitchFamily="18" charset="0"/>
              </a:rPr>
              <a:t>generale</a:t>
            </a:r>
            <a:endParaRPr lang="ro-RO" sz="2600" dirty="0" smtClean="0">
              <a:solidFill>
                <a:schemeClr val="tx1"/>
              </a:solidFill>
              <a:latin typeface="Times New Roman" pitchFamily="18" charset="0"/>
              <a:cs typeface="Times New Roman" pitchFamily="18" charset="0"/>
            </a:endParaRPr>
          </a:p>
          <a:p>
            <a:pPr marL="342900" indent="-342900" algn="just">
              <a:buClr>
                <a:schemeClr val="hlink"/>
              </a:buClr>
              <a:buSzPct val="90000"/>
              <a:buNone/>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ro-RO"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Angajatorul</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este</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obligat</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să</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ia</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măsurile</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necesare</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pentru</a:t>
            </a:r>
            <a:r>
              <a:rPr lang="ro-RO" sz="2800" dirty="0" smtClean="0">
                <a:solidFill>
                  <a:schemeClr val="tx1"/>
                </a:solidFill>
                <a:latin typeface="Times New Roman" pitchFamily="18" charset="0"/>
                <a:cs typeface="Times New Roman" pitchFamily="18" charset="0"/>
              </a:rPr>
              <a:t>:</a:t>
            </a: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GB" sz="2800" dirty="0" err="1" smtClean="0">
                <a:solidFill>
                  <a:schemeClr val="tx1"/>
                </a:solidFill>
                <a:latin typeface="Times New Roman" pitchFamily="18" charset="0"/>
                <a:cs typeface="Times New Roman" pitchFamily="18" charset="0"/>
              </a:rPr>
              <a:t>protecţia</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securităţii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şi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sănătăţii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lucrătorilor</a:t>
            </a:r>
            <a:r>
              <a:rPr lang="ro-RO" sz="2800" dirty="0" smtClean="0">
                <a:solidFill>
                  <a:schemeClr val="tx1"/>
                </a:solidFill>
                <a:latin typeface="Times New Roman" pitchFamily="18" charset="0"/>
                <a:cs typeface="Times New Roman" pitchFamily="18" charset="0"/>
              </a:rPr>
              <a:t>;</a:t>
            </a: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GB" sz="2800" dirty="0" err="1" smtClean="0">
                <a:solidFill>
                  <a:schemeClr val="tx1"/>
                </a:solidFill>
                <a:latin typeface="Times New Roman" pitchFamily="18" charset="0"/>
                <a:cs typeface="Times New Roman" pitchFamily="18" charset="0"/>
              </a:rPr>
              <a:t>prevenirea</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riscurilor</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profesionale</a:t>
            </a:r>
            <a:r>
              <a:rPr lang="ro-RO" sz="2800" dirty="0" smtClean="0">
                <a:solidFill>
                  <a:schemeClr val="tx1"/>
                </a:solidFill>
                <a:latin typeface="Times New Roman" pitchFamily="18" charset="0"/>
                <a:cs typeface="Times New Roman" pitchFamily="18" charset="0"/>
              </a:rPr>
              <a:t>;</a:t>
            </a: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GB" sz="2800" dirty="0" err="1" smtClean="0">
                <a:solidFill>
                  <a:schemeClr val="tx1"/>
                </a:solidFill>
                <a:latin typeface="Times New Roman" pitchFamily="18" charset="0"/>
                <a:cs typeface="Times New Roman" pitchFamily="18" charset="0"/>
              </a:rPr>
              <a:t>asigurarea</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informării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şi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instruirii</a:t>
            </a:r>
            <a:r>
              <a:rPr lang="ro-RO" sz="2800" dirty="0" smtClean="0">
                <a:solidFill>
                  <a:schemeClr val="tx1"/>
                </a:solidFill>
                <a:latin typeface="Times New Roman" pitchFamily="18" charset="0"/>
                <a:cs typeface="Times New Roman" pitchFamily="18" charset="0"/>
              </a:rPr>
              <a:t>;</a:t>
            </a:r>
            <a:r>
              <a:rPr lang="en-GB" sz="2800" dirty="0" smtClean="0">
                <a:solidFill>
                  <a:schemeClr val="tx1"/>
                </a:solidFill>
                <a:latin typeface="Times New Roman" pitchFamily="18" charset="0"/>
                <a:cs typeface="Times New Roman" pitchFamily="18" charset="0"/>
              </a:rPr>
              <a:t> </a:t>
            </a:r>
            <a:endParaRPr lang="ro-RO" sz="2800" dirty="0" smtClean="0">
              <a:solidFill>
                <a:schemeClr val="tx1"/>
              </a:solidFill>
              <a:latin typeface="Times New Roman" pitchFamily="18" charset="0"/>
              <a:cs typeface="Times New Roman" pitchFamily="18" charset="0"/>
            </a:endParaRP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US" sz="2800" dirty="0" err="1">
                <a:solidFill>
                  <a:schemeClr val="tx1"/>
                </a:solidFill>
                <a:latin typeface="Times New Roman" panose="02020603050405020304" pitchFamily="18" charset="0"/>
                <a:cs typeface="Times New Roman" panose="02020603050405020304" pitchFamily="18" charset="0"/>
              </a:rPr>
              <a:t>să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ia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măsurile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corespunzătoare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pentru</a:t>
            </a:r>
            <a:r>
              <a:rPr lang="en-US" sz="2800" dirty="0">
                <a:solidFill>
                  <a:schemeClr val="tx1"/>
                </a:solidFill>
                <a:latin typeface="Times New Roman" panose="02020603050405020304" pitchFamily="18" charset="0"/>
                <a:cs typeface="Times New Roman" panose="02020603050405020304" pitchFamily="18" charset="0"/>
              </a:rPr>
              <a:t> ca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zonele</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risc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grav</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specific </a:t>
            </a:r>
            <a:r>
              <a:rPr lang="en-US" sz="2800" dirty="0" err="1">
                <a:solidFill>
                  <a:schemeClr val="tx1"/>
                </a:solidFill>
                <a:latin typeface="Times New Roman" panose="02020603050405020304" pitchFamily="18" charset="0"/>
                <a:cs typeface="Times New Roman" panose="02020603050405020304" pitchFamily="18" charset="0"/>
              </a:rPr>
              <a:t>să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poată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avea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acces</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numai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salariaţii</a:t>
            </a:r>
            <a:r>
              <a:rPr lang="en-US" sz="2800" dirty="0">
                <a:solidFill>
                  <a:schemeClr val="tx1"/>
                </a:solidFill>
                <a:latin typeface="Times New Roman" panose="02020603050405020304" pitchFamily="18" charset="0"/>
                <a:cs typeface="Times New Roman" panose="02020603050405020304" pitchFamily="18" charset="0"/>
              </a:rPr>
              <a:t> care au </a:t>
            </a:r>
            <a:r>
              <a:rPr lang="en-US" sz="2800" dirty="0" err="1">
                <a:solidFill>
                  <a:schemeClr val="tx1"/>
                </a:solidFill>
                <a:latin typeface="Times New Roman" panose="02020603050405020304" pitchFamily="18" charset="0"/>
                <a:cs typeface="Times New Roman" panose="02020603050405020304" pitchFamily="18" charset="0"/>
              </a:rPr>
              <a:t>primit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instrucţiuni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adecvate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privind</a:t>
            </a:r>
            <a:r>
              <a:rPr lang="en-US" sz="2800" dirty="0">
                <a:solidFill>
                  <a:schemeClr val="tx1"/>
                </a:solidFill>
                <a:latin typeface="Times New Roman" panose="02020603050405020304" pitchFamily="18" charset="0"/>
                <a:cs typeface="Times New Roman" panose="02020603050405020304" pitchFamily="18" charset="0"/>
              </a:rPr>
              <a:t> </a:t>
            </a:r>
            <a:r>
              <a:rPr lang="ro-RO" sz="2800" dirty="0" smtClean="0">
                <a:solidFill>
                  <a:schemeClr val="tx1"/>
                </a:solidFill>
                <a:latin typeface="Times New Roman" panose="02020603050405020304" pitchFamily="18" charset="0"/>
                <a:cs typeface="Times New Roman" panose="02020603050405020304" pitchFamily="18" charset="0"/>
              </a:rPr>
              <a:t>SSM;</a:t>
            </a: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US" sz="2800" dirty="0" err="1">
                <a:solidFill>
                  <a:schemeClr val="tx1"/>
                </a:solidFill>
                <a:latin typeface="Times New Roman" panose="02020603050405020304" pitchFamily="18" charset="0"/>
                <a:cs typeface="Times New Roman" panose="02020603050405020304" pitchFamily="18" charset="0"/>
              </a:rPr>
              <a:t>să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evalueze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riscurile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profesionale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în</a:t>
            </a:r>
            <a:r>
              <a:rPr lang="en-US" sz="2800" dirty="0">
                <a:solidFill>
                  <a:schemeClr val="tx1"/>
                </a:solidFill>
                <a:latin typeface="Times New Roman" panose="02020603050405020304" pitchFamily="18" charset="0"/>
                <a:cs typeface="Times New Roman" panose="02020603050405020304" pitchFamily="18" charset="0"/>
              </a:rPr>
              <a:t> special la </a:t>
            </a:r>
            <a:r>
              <a:rPr lang="en-US" sz="2800" dirty="0" err="1">
                <a:solidFill>
                  <a:schemeClr val="tx1"/>
                </a:solidFill>
                <a:latin typeface="Times New Roman" panose="02020603050405020304" pitchFamily="18" charset="0"/>
                <a:cs typeface="Times New Roman" panose="02020603050405020304" pitchFamily="18" charset="0"/>
              </a:rPr>
              <a:t>alegerea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echipamentelor</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lucru</a:t>
            </a:r>
            <a:r>
              <a:rPr lang="en-US" sz="2800" dirty="0">
                <a:solidFill>
                  <a:schemeClr val="tx1"/>
                </a:solidFill>
                <a:latin typeface="Times New Roman" panose="02020603050405020304" pitchFamily="18" charset="0"/>
                <a:cs typeface="Times New Roman" panose="02020603050405020304" pitchFamily="18" charset="0"/>
              </a:rPr>
              <a:t>, a </a:t>
            </a:r>
            <a:r>
              <a:rPr lang="en-US" sz="2800" dirty="0" err="1">
                <a:solidFill>
                  <a:schemeClr val="tx1"/>
                </a:solidFill>
                <a:latin typeface="Times New Roman" panose="02020603050405020304" pitchFamily="18" charset="0"/>
                <a:cs typeface="Times New Roman" panose="02020603050405020304" pitchFamily="18" charset="0"/>
              </a:rPr>
              <a:t>substanţelor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sau</a:t>
            </a:r>
            <a:r>
              <a:rPr lang="en-US" sz="2800" dirty="0">
                <a:solidFill>
                  <a:schemeClr val="tx1"/>
                </a:solidFill>
                <a:latin typeface="Times New Roman" panose="02020603050405020304" pitchFamily="18" charset="0"/>
                <a:cs typeface="Times New Roman" panose="02020603050405020304" pitchFamily="18" charset="0"/>
              </a:rPr>
              <a:t> a </a:t>
            </a:r>
            <a:r>
              <a:rPr lang="en-US" sz="2800" dirty="0" err="1">
                <a:solidFill>
                  <a:schemeClr val="tx1"/>
                </a:solidFill>
                <a:latin typeface="Times New Roman" panose="02020603050405020304" pitchFamily="18" charset="0"/>
                <a:cs typeface="Times New Roman" panose="02020603050405020304" pitchFamily="18" charset="0"/>
              </a:rPr>
              <a:t>preparatelor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chimice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utilizate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precum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şi</a:t>
            </a:r>
            <a:r>
              <a:rPr lang="en-US" sz="2800" dirty="0">
                <a:solidFill>
                  <a:schemeClr val="tx1"/>
                </a:solidFill>
                <a:latin typeface="Times New Roman" panose="02020603050405020304" pitchFamily="18" charset="0"/>
                <a:cs typeface="Times New Roman" panose="02020603050405020304" pitchFamily="18" charset="0"/>
              </a:rPr>
              <a:t> la </a:t>
            </a:r>
            <a:r>
              <a:rPr lang="en-US" sz="2800" dirty="0" err="1">
                <a:solidFill>
                  <a:schemeClr val="tx1"/>
                </a:solidFill>
                <a:latin typeface="Times New Roman" panose="02020603050405020304" pitchFamily="18" charset="0"/>
                <a:cs typeface="Times New Roman" panose="02020603050405020304" pitchFamily="18" charset="0"/>
              </a:rPr>
              <a:t>amenajarea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locurilor</a:t>
            </a:r>
            <a:r>
              <a:rPr lang="en-US" sz="2800" dirty="0">
                <a:solidFill>
                  <a:schemeClr val="tx1"/>
                </a:solidFill>
                <a:latin typeface="Times New Roman" panose="02020603050405020304" pitchFamily="18" charset="0"/>
                <a:cs typeface="Times New Roman" panose="02020603050405020304" pitchFamily="18" charset="0"/>
              </a:rPr>
              <a:t> de </a:t>
            </a:r>
            <a:r>
              <a:rPr lang="en-US" sz="2800" dirty="0" err="1">
                <a:solidFill>
                  <a:schemeClr val="tx1"/>
                </a:solidFill>
                <a:latin typeface="Times New Roman" panose="02020603050405020304" pitchFamily="18" charset="0"/>
                <a:cs typeface="Times New Roman" panose="02020603050405020304" pitchFamily="18" charset="0"/>
              </a:rPr>
              <a:t>muncă</a:t>
            </a:r>
            <a:r>
              <a:rPr lang="en-US" sz="2800" dirty="0">
                <a:solidFill>
                  <a:schemeClr val="tx1"/>
                </a:solidFill>
                <a:latin typeface="Times New Roman" panose="02020603050405020304" pitchFamily="18" charset="0"/>
                <a:cs typeface="Times New Roman" panose="02020603050405020304" pitchFamily="18" charset="0"/>
              </a:rPr>
              <a:t>;</a:t>
            </a:r>
            <a:endParaRPr lang="ro-RO" sz="2800" dirty="0" smtClean="0">
              <a:solidFill>
                <a:schemeClr val="tx1"/>
              </a:solidFill>
              <a:latin typeface="Times New Roman" pitchFamily="18" charset="0"/>
              <a:cs typeface="Times New Roman" pitchFamily="18" charset="0"/>
            </a:endParaRPr>
          </a:p>
          <a:p>
            <a:pPr marL="342900" indent="-342900" algn="just">
              <a:buClr>
                <a:schemeClr val="hlink"/>
              </a:buClr>
              <a:buSzPct val="90000"/>
              <a:buFont typeface="Wingdings" pitchFamily="2" charset="2"/>
              <a:buChar char="q"/>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GB" sz="2800" dirty="0" err="1" smtClean="0">
                <a:solidFill>
                  <a:schemeClr val="tx1"/>
                </a:solidFill>
                <a:latin typeface="Times New Roman" pitchFamily="18" charset="0"/>
                <a:cs typeface="Times New Roman" pitchFamily="18" charset="0"/>
              </a:rPr>
              <a:t>asigurarea</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organizării</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şi</a:t>
            </a:r>
            <a:r>
              <a:rPr lang="en-GB" sz="2800" dirty="0" smtClean="0">
                <a:solidFill>
                  <a:schemeClr val="tx1"/>
                </a:solidFill>
                <a:latin typeface="Times New Roman" pitchFamily="18" charset="0"/>
                <a:cs typeface="Times New Roman" pitchFamily="18" charset="0"/>
              </a:rPr>
              <a:t> a </a:t>
            </a:r>
            <a:r>
              <a:rPr lang="en-GB" sz="2800" dirty="0" err="1" smtClean="0">
                <a:solidFill>
                  <a:schemeClr val="tx1"/>
                </a:solidFill>
                <a:latin typeface="Times New Roman" pitchFamily="18" charset="0"/>
                <a:cs typeface="Times New Roman" pitchFamily="18" charset="0"/>
              </a:rPr>
              <a:t>mijloacelor</a:t>
            </a:r>
            <a:r>
              <a:rPr lang="en-GB" sz="2800" dirty="0" smtClean="0">
                <a:solidFill>
                  <a:schemeClr val="tx1"/>
                </a:solidFill>
                <a:latin typeface="Times New Roman" pitchFamily="18" charset="0"/>
                <a:cs typeface="Times New Roman" pitchFamily="18" charset="0"/>
              </a:rPr>
              <a:t> </a:t>
            </a:r>
            <a:r>
              <a:rPr lang="en-GB" sz="2800" dirty="0" err="1" smtClean="0">
                <a:solidFill>
                  <a:schemeClr val="tx1"/>
                </a:solidFill>
                <a:latin typeface="Times New Roman" pitchFamily="18" charset="0"/>
                <a:cs typeface="Times New Roman" pitchFamily="18" charset="0"/>
              </a:rPr>
              <a:t>necesare</a:t>
            </a:r>
            <a:r>
              <a:rPr lang="en-GB" sz="2800" dirty="0" smtClean="0">
                <a:solidFill>
                  <a:schemeClr val="tx1"/>
                </a:solidFill>
                <a:latin typeface="Times New Roman" pitchFamily="18" charset="0"/>
                <a:cs typeface="Times New Roman" pitchFamily="18" charset="0"/>
              </a:rPr>
              <a:t>.</a:t>
            </a:r>
            <a:endParaRPr lang="en-US" sz="2800" b="1" dirty="0" smtClean="0">
              <a:latin typeface="Times New Roman" panose="02020603050405020304" pitchFamily="18" charset="0"/>
              <a:cs typeface="Times New Roman" panose="02020603050405020304" pitchFamily="18" charset="0"/>
            </a:endParaRPr>
          </a:p>
          <a:p>
            <a:endParaRPr lang="en-US" dirty="0"/>
          </a:p>
        </p:txBody>
      </p:sp>
      <p:sp>
        <p:nvSpPr>
          <p:cNvPr id="3" name="Заголовок 2"/>
          <p:cNvSpPr>
            <a:spLocks noGrp="1"/>
          </p:cNvSpPr>
          <p:nvPr>
            <p:ph type="title"/>
          </p:nvPr>
        </p:nvSpPr>
        <p:spPr/>
        <p:txBody>
          <a:bodyPr>
            <a:normAutofit fontScale="90000"/>
          </a:bodyPr>
          <a:lstStyle/>
          <a:p>
            <a:r>
              <a:rPr lang="en-US" b="1" dirty="0" smtClean="0">
                <a:solidFill>
                  <a:schemeClr val="bg1"/>
                </a:solidFill>
                <a:latin typeface="Times New Roman" pitchFamily="18" charset="0"/>
                <a:cs typeface="Times New Roman" pitchFamily="18" charset="0"/>
              </a:rPr>
              <a:t/>
            </a:r>
            <a:br>
              <a:rPr lang="en-US" b="1" dirty="0" smtClean="0">
                <a:solidFill>
                  <a:schemeClr val="bg1"/>
                </a:solidFill>
                <a:latin typeface="Times New Roman" pitchFamily="18" charset="0"/>
                <a:cs typeface="Times New Roman" pitchFamily="18" charset="0"/>
              </a:rPr>
            </a:br>
            <a:r>
              <a:rPr lang="ro-RO" b="1" dirty="0" smtClean="0">
                <a:solidFill>
                  <a:schemeClr val="bg1"/>
                </a:solidFill>
                <a:latin typeface="Times New Roman" pitchFamily="18" charset="0"/>
                <a:cs typeface="Times New Roman" pitchFamily="18" charset="0"/>
              </a:rPr>
              <a:t>Angajatorul</a:t>
            </a:r>
            <a:r>
              <a:rPr lang="ro-RO" b="1" dirty="0">
                <a:solidFill>
                  <a:schemeClr val="bg1"/>
                </a:solidFill>
                <a:latin typeface="Times New Roman" pitchFamily="18" charset="0"/>
                <a:cs typeface="Times New Roman" pitchFamily="18" charset="0"/>
              </a:rPr>
              <a:t/>
            </a:r>
            <a:br>
              <a:rPr lang="ro-RO" b="1" dirty="0">
                <a:solidFill>
                  <a:schemeClr val="bg1"/>
                </a:solidFill>
                <a:latin typeface="Times New Roman" pitchFamily="18" charset="0"/>
                <a:cs typeface="Times New Roman" pitchFamily="18" charset="0"/>
              </a:rPr>
            </a:br>
            <a:endParaRPr lang="ro-RO" b="1" dirty="0" smtClean="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76400"/>
            <a:ext cx="8686800" cy="4800600"/>
          </a:xfrm>
        </p:spPr>
        <p:txBody>
          <a:bodyPr>
            <a:normAutofit/>
          </a:bodyPr>
          <a:lstStyle/>
          <a:p>
            <a:pPr algn="ctr">
              <a:buNone/>
            </a:pPr>
            <a:r>
              <a:rPr lang="ro-RO" sz="3600" b="1" i="1" dirty="0">
                <a:solidFill>
                  <a:schemeClr val="tx1"/>
                </a:solidFill>
                <a:latin typeface="Times New Roman" pitchFamily="18" charset="0"/>
                <a:cs typeface="Times New Roman" pitchFamily="18" charset="0"/>
              </a:rPr>
              <a:t>Angajatorul</a:t>
            </a:r>
          </a:p>
          <a:p>
            <a:pPr marL="342900" indent="-342900" algn="just">
              <a:buClr>
                <a:schemeClr val="hlink"/>
              </a:buClr>
              <a:buSzPct val="90000"/>
              <a:buNone/>
              <a:tabLst>
                <a:tab pos="906463" algn="l"/>
                <a:tab pos="1817688" algn="l"/>
                <a:tab pos="2727325" algn="l"/>
                <a:tab pos="3638550" algn="l"/>
                <a:tab pos="4548188" algn="l"/>
                <a:tab pos="5456238" algn="l"/>
                <a:tab pos="6367463" algn="l"/>
                <a:tab pos="7277100" algn="l"/>
                <a:tab pos="8188325" algn="l"/>
                <a:tab pos="9097963" algn="l"/>
                <a:tab pos="10007600" algn="l"/>
              </a:tabLst>
              <a:defRPr/>
            </a:pPr>
            <a:r>
              <a:rPr lang="en-GB" sz="2800" b="1" i="1" dirty="0">
                <a:solidFill>
                  <a:schemeClr val="tx1"/>
                </a:solidFill>
                <a:latin typeface="Times New Roman" pitchFamily="18" charset="0"/>
                <a:cs typeface="Times New Roman" pitchFamily="18" charset="0"/>
              </a:rPr>
              <a:t>      </a:t>
            </a:r>
            <a:r>
              <a:rPr lang="en-GB" sz="2800" b="1" i="1" dirty="0" err="1">
                <a:solidFill>
                  <a:schemeClr val="tx1"/>
                </a:solidFill>
                <a:latin typeface="Times New Roman" pitchFamily="18" charset="0"/>
                <a:cs typeface="Times New Roman" pitchFamily="18" charset="0"/>
              </a:rPr>
              <a:t>Articolul</a:t>
            </a:r>
            <a:r>
              <a:rPr lang="en-GB" sz="2800" b="1" i="1" dirty="0">
                <a:solidFill>
                  <a:schemeClr val="tx1"/>
                </a:solidFill>
                <a:latin typeface="Times New Roman" pitchFamily="18" charset="0"/>
                <a:cs typeface="Times New Roman" pitchFamily="18" charset="0"/>
              </a:rPr>
              <a:t> 10. </a:t>
            </a:r>
            <a:r>
              <a:rPr lang="en-GB" sz="2800" b="1" i="1" dirty="0" err="1">
                <a:solidFill>
                  <a:schemeClr val="tx1"/>
                </a:solidFill>
                <a:latin typeface="Times New Roman" pitchFamily="18" charset="0"/>
                <a:cs typeface="Times New Roman" pitchFamily="18" charset="0"/>
              </a:rPr>
              <a:t>Obligaţii</a:t>
            </a:r>
            <a:r>
              <a:rPr lang="en-GB" sz="2800" b="1" i="1" dirty="0">
                <a:solidFill>
                  <a:schemeClr val="tx1"/>
                </a:solidFill>
                <a:latin typeface="Times New Roman" pitchFamily="18" charset="0"/>
                <a:cs typeface="Times New Roman" pitchFamily="18" charset="0"/>
              </a:rPr>
              <a:t> </a:t>
            </a:r>
            <a:r>
              <a:rPr lang="en-GB" sz="2800" b="1" i="1" dirty="0" err="1" smtClean="0">
                <a:solidFill>
                  <a:schemeClr val="tx1"/>
                </a:solidFill>
                <a:latin typeface="Times New Roman" pitchFamily="18" charset="0"/>
                <a:cs typeface="Times New Roman" pitchFamily="18" charset="0"/>
              </a:rPr>
              <a:t>generale</a:t>
            </a:r>
            <a:endParaRPr lang="ro-RO" sz="2800" b="1" i="1" dirty="0">
              <a:solidFill>
                <a:schemeClr val="tx1"/>
              </a:solidFill>
              <a:latin typeface="Times New Roman" pitchFamily="18" charset="0"/>
              <a:cs typeface="Times New Roman" pitchFamily="18" charset="0"/>
            </a:endParaRPr>
          </a:p>
          <a:p>
            <a:pPr marL="342900" indent="-342900" algn="just">
              <a:buClr>
                <a:schemeClr val="hlink"/>
              </a:buClr>
              <a:buSzPct val="90000"/>
              <a:buNone/>
              <a:tabLst>
                <a:tab pos="906463" algn="l"/>
                <a:tab pos="1817688" algn="l"/>
                <a:tab pos="2727325" algn="l"/>
                <a:tab pos="3638550" algn="l"/>
                <a:tab pos="4548188" algn="l"/>
                <a:tab pos="5456238" algn="l"/>
                <a:tab pos="6367463" algn="l"/>
                <a:tab pos="7277100" algn="l"/>
                <a:tab pos="8188325" algn="l"/>
                <a:tab pos="9097963" algn="l"/>
                <a:tab pos="10007600" algn="l"/>
              </a:tabLst>
              <a:defRPr/>
            </a:pPr>
            <a:endParaRPr lang="ro-RO" sz="2800" dirty="0">
              <a:solidFill>
                <a:schemeClr val="tx1"/>
              </a:solidFill>
              <a:latin typeface="Times New Roman" pitchFamily="18" charset="0"/>
              <a:cs typeface="Times New Roman" pitchFamily="18" charset="0"/>
            </a:endParaRPr>
          </a:p>
          <a:p>
            <a:pPr algn="just">
              <a:buFont typeface="Wingdings" panose="05000000000000000000" pitchFamily="2" charset="2"/>
              <a:buChar char="q"/>
            </a:pPr>
            <a:r>
              <a:rPr lang="en-US" dirty="0" err="1" smtClean="0">
                <a:solidFill>
                  <a:schemeClr val="tx1"/>
                </a:solidFill>
                <a:latin typeface="Times New Roman" panose="02020603050405020304" pitchFamily="18" charset="0"/>
                <a:cs typeface="Times New Roman" panose="02020603050405020304" pitchFamily="18" charset="0"/>
              </a:rPr>
              <a:t>Mijloacele</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financiare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cheltuite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către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angajator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pentru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realizarea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măsurilor</a:t>
            </a:r>
            <a:r>
              <a:rPr lang="en-US" dirty="0">
                <a:solidFill>
                  <a:schemeClr val="tx1"/>
                </a:solidFill>
                <a:latin typeface="Times New Roman" panose="02020603050405020304" pitchFamily="18" charset="0"/>
                <a:cs typeface="Times New Roman" panose="02020603050405020304" pitchFamily="18" charset="0"/>
              </a:rPr>
              <a:t> de </a:t>
            </a:r>
            <a:r>
              <a:rPr lang="ro-RO" dirty="0" smtClean="0">
                <a:solidFill>
                  <a:schemeClr val="tx1"/>
                </a:solidFill>
                <a:latin typeface="Times New Roman" panose="02020603050405020304" pitchFamily="18" charset="0"/>
                <a:cs typeface="Times New Roman" panose="02020603050405020304" pitchFamily="18" charset="0"/>
              </a:rPr>
              <a:t>SSM </a:t>
            </a:r>
            <a:r>
              <a:rPr lang="en-US" dirty="0" err="1" smtClean="0">
                <a:solidFill>
                  <a:schemeClr val="tx1"/>
                </a:solidFill>
                <a:latin typeface="Times New Roman" panose="02020603050405020304" pitchFamily="18" charset="0"/>
                <a:cs typeface="Times New Roman" panose="02020603050405020304" pitchFamily="18" charset="0"/>
              </a:rPr>
              <a:t>sînt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deductibile</a:t>
            </a:r>
            <a:r>
              <a:rPr lang="en-US" dirty="0">
                <a:solidFill>
                  <a:schemeClr val="tx1"/>
                </a:solidFill>
                <a:latin typeface="Times New Roman" panose="02020603050405020304" pitchFamily="18" charset="0"/>
                <a:cs typeface="Times New Roman" panose="02020603050405020304" pitchFamily="18" charset="0"/>
              </a:rPr>
              <a:t>. </a:t>
            </a:r>
            <a:endParaRPr lang="ro-RO"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dirty="0" err="1" smtClean="0">
                <a:solidFill>
                  <a:schemeClr val="tx1"/>
                </a:solidFill>
                <a:latin typeface="Times New Roman" panose="02020603050405020304" pitchFamily="18" charset="0"/>
                <a:cs typeface="Times New Roman" panose="02020603050405020304" pitchFamily="18" charset="0"/>
              </a:rPr>
              <a:t>Măsurile</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privind</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securitatea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igiena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sănătatea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nu </a:t>
            </a:r>
            <a:r>
              <a:rPr lang="en-US" dirty="0" err="1">
                <a:solidFill>
                  <a:schemeClr val="tx1"/>
                </a:solidFill>
                <a:latin typeface="Times New Roman" panose="02020603050405020304" pitchFamily="18" charset="0"/>
                <a:cs typeface="Times New Roman" panose="02020603050405020304" pitchFamily="18" charset="0"/>
              </a:rPr>
              <a:t>vor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comporta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nici</a:t>
            </a:r>
            <a:r>
              <a:rPr lang="en-US" dirty="0">
                <a:solidFill>
                  <a:schemeClr val="tx1"/>
                </a:solidFill>
                <a:latin typeface="Times New Roman" panose="02020603050405020304" pitchFamily="18" charset="0"/>
                <a:cs typeface="Times New Roman" panose="02020603050405020304" pitchFamily="18" charset="0"/>
              </a:rPr>
              <a:t> o </a:t>
            </a:r>
            <a:r>
              <a:rPr lang="en-US" dirty="0" err="1">
                <a:solidFill>
                  <a:schemeClr val="tx1"/>
                </a:solidFill>
                <a:latin typeface="Times New Roman" panose="02020603050405020304" pitchFamily="18" charset="0"/>
                <a:cs typeface="Times New Roman" panose="02020603050405020304" pitchFamily="18" charset="0"/>
              </a:rPr>
              <a:t>situaţie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obligaţii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financiare</a:t>
            </a:r>
            <a:r>
              <a:rPr lang="en-US" dirty="0">
                <a:solidFill>
                  <a:schemeClr val="tx1"/>
                </a:solidFill>
                <a:latin typeface="Times New Roman" panose="02020603050405020304" pitchFamily="18" charset="0"/>
                <a:cs typeface="Times New Roman" panose="02020603050405020304" pitchFamily="18" charset="0"/>
              </a:rPr>
              <a:t> din </a:t>
            </a:r>
            <a:r>
              <a:rPr lang="en-US" dirty="0" err="1">
                <a:solidFill>
                  <a:schemeClr val="tx1"/>
                </a:solidFill>
                <a:latin typeface="Times New Roman" panose="02020603050405020304" pitchFamily="18" charset="0"/>
                <a:cs typeface="Times New Roman" panose="02020603050405020304" pitchFamily="18" charset="0"/>
              </a:rPr>
              <a:t>partea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lucrătorilor</a:t>
            </a:r>
            <a:r>
              <a:rPr lang="en-US" dirty="0" smtClean="0">
                <a:solidFill>
                  <a:schemeClr val="tx1"/>
                </a:solidFill>
                <a:latin typeface="Times New Roman" panose="02020603050405020304" pitchFamily="18" charset="0"/>
                <a:cs typeface="Times New Roman" panose="02020603050405020304" pitchFamily="18" charset="0"/>
              </a:rPr>
              <a:t>.</a:t>
            </a:r>
            <a:endParaRPr lang="ro-RO" i="1"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ro-RO" dirty="0" smtClean="0">
                <a:solidFill>
                  <a:schemeClr val="bg1"/>
                </a:solidFill>
                <a:latin typeface="Times New Roman" pitchFamily="18" charset="0"/>
                <a:cs typeface="Times New Roman" pitchFamily="18" charset="0"/>
              </a:rPr>
              <a:t>Legea securităţii şi sănătăţii în muncă</a:t>
            </a:r>
            <a:endParaRPr lang="en-US" dirty="0"/>
          </a:p>
        </p:txBody>
      </p:sp>
    </p:spTree>
    <p:extLst>
      <p:ext uri="{BB962C8B-B14F-4D97-AF65-F5344CB8AC3E}">
        <p14:creationId xmlns:p14="http://schemas.microsoft.com/office/powerpoint/2010/main" val="1896419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1773238"/>
            <a:ext cx="8686800" cy="4968875"/>
          </a:xfrm>
        </p:spPr>
        <p:txBody>
          <a:bodyPr rtlCol="0">
            <a:normAutofit/>
          </a:bodyPr>
          <a:lstStyle/>
          <a:p>
            <a:pPr marL="0" indent="0" algn="just" eaLnBrk="1" fontAlgn="auto" hangingPunct="1">
              <a:spcAft>
                <a:spcPts val="0"/>
              </a:spcAft>
              <a:buFont typeface="Symbol" panose="05050102010706020507" pitchFamily="18" charset="2"/>
              <a:buNone/>
              <a:defRPr/>
            </a:pPr>
            <a:endParaRPr lang="ro-RO" b="1" dirty="0" smtClean="0">
              <a:solidFill>
                <a:schemeClr val="tx1"/>
              </a:solidFill>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Font typeface="Wingdings" panose="05000000000000000000" pitchFamily="2" charset="2"/>
              <a:buChar char="q"/>
              <a:defRPr/>
            </a:pPr>
            <a:r>
              <a:rPr lang="ro-RO" b="1" dirty="0" smtClean="0">
                <a:solidFill>
                  <a:schemeClr val="tx1"/>
                </a:solidFill>
                <a:latin typeface="Times New Roman" panose="02020603050405020304" pitchFamily="18" charset="0"/>
                <a:cs typeface="Times New Roman" panose="02020603050405020304" pitchFamily="18" charset="0"/>
              </a:rPr>
              <a:t>Ordin </a:t>
            </a:r>
            <a:r>
              <a:rPr lang="en-US" b="1" dirty="0" smtClean="0">
                <a:solidFill>
                  <a:schemeClr val="tx1"/>
                </a:solidFill>
                <a:latin typeface="Times New Roman" panose="02020603050405020304" pitchFamily="18" charset="0"/>
                <a:cs typeface="Times New Roman" panose="02020603050405020304" pitchFamily="18" charset="0"/>
              </a:rPr>
              <a:t>cu </a:t>
            </a:r>
            <a:r>
              <a:rPr lang="en-US" b="1" dirty="0" err="1">
                <a:solidFill>
                  <a:schemeClr val="tx1"/>
                </a:solidFill>
                <a:latin typeface="Times New Roman" panose="02020603050405020304" pitchFamily="18" charset="0"/>
                <a:cs typeface="Times New Roman" panose="02020603050405020304" pitchFamily="18" charset="0"/>
              </a:rPr>
              <a:t>privire</a:t>
            </a:r>
            <a:r>
              <a:rPr lang="en-US" b="1" dirty="0">
                <a:solidFill>
                  <a:schemeClr val="tx1"/>
                </a:solidFill>
                <a:latin typeface="Times New Roman" panose="02020603050405020304" pitchFamily="18" charset="0"/>
                <a:cs typeface="Times New Roman" panose="02020603050405020304" pitchFamily="18" charset="0"/>
              </a:rPr>
              <a:t> la </a:t>
            </a:r>
            <a:r>
              <a:rPr lang="en-US" b="1" dirty="0" err="1">
                <a:solidFill>
                  <a:schemeClr val="tx1"/>
                </a:solidFill>
                <a:latin typeface="Times New Roman" panose="02020603050405020304" pitchFamily="18" charset="0"/>
                <a:cs typeface="Times New Roman" panose="02020603050405020304" pitchFamily="18" charset="0"/>
              </a:rPr>
              <a:t>aprobarea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Listelor</a:t>
            </a:r>
            <a:r>
              <a:rPr lang="en-US" b="1" dirty="0">
                <a:solidFill>
                  <a:schemeClr val="tx1"/>
                </a:solidFill>
                <a:latin typeface="Times New Roman" panose="02020603050405020304" pitchFamily="18" charset="0"/>
                <a:cs typeface="Times New Roman" panose="02020603050405020304" pitchFamily="18" charset="0"/>
              </a:rPr>
              <a:t> de </a:t>
            </a:r>
            <a:r>
              <a:rPr lang="en-US" b="1" dirty="0" err="1">
                <a:solidFill>
                  <a:schemeClr val="tx1"/>
                </a:solidFill>
                <a:latin typeface="Times New Roman" panose="02020603050405020304" pitchFamily="18" charset="0"/>
                <a:cs typeface="Times New Roman" panose="02020603050405020304" pitchFamily="18" charset="0"/>
              </a:rPr>
              <a:t>verificare</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în</a:t>
            </a:r>
            <a:r>
              <a:rPr lang="en-US" b="1" dirty="0">
                <a:solidFill>
                  <a:schemeClr val="tx1"/>
                </a:solidFill>
                <a:latin typeface="Times New Roman" panose="02020603050405020304" pitchFamily="18" charset="0"/>
                <a:cs typeface="Times New Roman" panose="02020603050405020304" pitchFamily="18" charset="0"/>
              </a:rPr>
              <a:t> </a:t>
            </a:r>
            <a:r>
              <a:rPr lang="ro-RO"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domeniu</a:t>
            </a:r>
            <a:r>
              <a:rPr lang="ro-RO" b="1" dirty="0" smtClean="0">
                <a:solidFill>
                  <a:schemeClr val="tx1"/>
                </a:solidFill>
                <a:latin typeface="Times New Roman" panose="02020603050405020304" pitchFamily="18" charset="0"/>
                <a:cs typeface="Times New Roman" panose="02020603050405020304" pitchFamily="18" charset="0"/>
              </a:rPr>
              <a:t>l </a:t>
            </a:r>
            <a:r>
              <a:rPr lang="en-US" b="1" dirty="0" err="1" smtClean="0">
                <a:solidFill>
                  <a:schemeClr val="tx1"/>
                </a:solidFill>
                <a:latin typeface="Times New Roman" panose="02020603050405020304" pitchFamily="18" charset="0"/>
                <a:cs typeface="Times New Roman" panose="02020603050405020304" pitchFamily="18" charset="0"/>
              </a:rPr>
              <a:t>securităţii</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şi</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sănătăţii</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în</a:t>
            </a:r>
            <a:r>
              <a:rPr lang="en-US" b="1" dirty="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muncă</a:t>
            </a:r>
            <a:r>
              <a:rPr lang="ro-RO" dirty="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nr</a:t>
            </a:r>
            <a:r>
              <a:rPr lang="en-US" b="1" dirty="0">
                <a:solidFill>
                  <a:schemeClr val="tx1"/>
                </a:solidFill>
                <a:latin typeface="Times New Roman" panose="02020603050405020304" pitchFamily="18" charset="0"/>
                <a:cs typeface="Times New Roman" panose="02020603050405020304" pitchFamily="18" charset="0"/>
              </a:rPr>
              <a:t>. 1534  din  </a:t>
            </a:r>
            <a:r>
              <a:rPr lang="en-US" b="1" dirty="0" smtClean="0">
                <a:solidFill>
                  <a:schemeClr val="tx1"/>
                </a:solidFill>
                <a:latin typeface="Times New Roman" panose="02020603050405020304" pitchFamily="18" charset="0"/>
                <a:cs typeface="Times New Roman" panose="02020603050405020304" pitchFamily="18" charset="0"/>
              </a:rPr>
              <a:t>27.12.2018</a:t>
            </a:r>
            <a:r>
              <a:rPr lang="ro-RO" b="1" dirty="0" smtClean="0">
                <a:solidFill>
                  <a:schemeClr val="tx1"/>
                </a:solidFill>
                <a:latin typeface="Times New Roman" panose="02020603050405020304" pitchFamily="18" charset="0"/>
                <a:cs typeface="Times New Roman" panose="02020603050405020304" pitchFamily="18" charset="0"/>
              </a:rPr>
              <a:t> </a:t>
            </a:r>
            <a:r>
              <a:rPr lang="ro-RO" i="1" dirty="0">
                <a:solidFill>
                  <a:schemeClr val="tx1"/>
                </a:solidFill>
                <a:latin typeface="Times New Roman" panose="02020603050405020304" pitchFamily="18" charset="0"/>
                <a:cs typeface="Times New Roman" panose="02020603050405020304" pitchFamily="18" charset="0"/>
              </a:rPr>
              <a:t>(</a:t>
            </a:r>
            <a:r>
              <a:rPr lang="en-US" i="1" dirty="0" err="1">
                <a:solidFill>
                  <a:schemeClr val="tx1"/>
                </a:solidFill>
                <a:latin typeface="Times New Roman" panose="02020603050405020304" pitchFamily="18" charset="0"/>
                <a:cs typeface="Times New Roman" panose="02020603050405020304" pitchFamily="18" charset="0"/>
              </a:rPr>
              <a:t>Monitorul</a:t>
            </a:r>
            <a:r>
              <a:rPr lang="en-US" i="1" dirty="0">
                <a:solidFill>
                  <a:schemeClr val="tx1"/>
                </a:solidFill>
                <a:latin typeface="Times New Roman" panose="02020603050405020304" pitchFamily="18" charset="0"/>
                <a:cs typeface="Times New Roman" panose="02020603050405020304" pitchFamily="18" charset="0"/>
              </a:rPr>
              <a:t> </a:t>
            </a:r>
            <a:r>
              <a:rPr lang="en-US" i="1" dirty="0" err="1">
                <a:solidFill>
                  <a:schemeClr val="tx1"/>
                </a:solidFill>
                <a:latin typeface="Times New Roman" panose="02020603050405020304" pitchFamily="18" charset="0"/>
                <a:cs typeface="Times New Roman" panose="02020603050405020304" pitchFamily="18" charset="0"/>
              </a:rPr>
              <a:t>Oficial</a:t>
            </a:r>
            <a:r>
              <a:rPr lang="en-US" i="1" dirty="0">
                <a:solidFill>
                  <a:schemeClr val="tx1"/>
                </a:solidFill>
                <a:latin typeface="Times New Roman" panose="02020603050405020304" pitchFamily="18" charset="0"/>
                <a:cs typeface="Times New Roman" panose="02020603050405020304" pitchFamily="18" charset="0"/>
              </a:rPr>
              <a:t> nr.6-12/63 din 11.01.2019</a:t>
            </a:r>
            <a:r>
              <a:rPr lang="ro-RO" i="1" dirty="0" smtClean="0">
                <a:solidFill>
                  <a:schemeClr val="tx1"/>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Symbol" panose="05050102010706020507" pitchFamily="18" charset="2"/>
              <a:buNone/>
              <a:defRPr/>
            </a:pPr>
            <a:endParaRPr lang="ru-RU" i="1"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defRPr/>
            </a:pPr>
            <a:r>
              <a:rPr lang="ro-RO" b="1" i="1" dirty="0">
                <a:solidFill>
                  <a:schemeClr val="tx1"/>
                </a:solidFill>
                <a:latin typeface="Times New Roman" panose="02020603050405020304" pitchFamily="18" charset="0"/>
                <a:cs typeface="Times New Roman" panose="02020603050405020304" pitchFamily="18" charset="0"/>
              </a:rPr>
              <a:t>Lista conține </a:t>
            </a:r>
            <a:r>
              <a:rPr lang="ro-RO" b="1" i="1" dirty="0" smtClean="0">
                <a:solidFill>
                  <a:schemeClr val="tx1"/>
                </a:solidFill>
                <a:latin typeface="Times New Roman" panose="02020603050405020304" pitchFamily="18" charset="0"/>
                <a:cs typeface="Times New Roman" panose="02020603050405020304" pitchFamily="18" charset="0"/>
              </a:rPr>
              <a:t>întrebări incluse în </a:t>
            </a:r>
            <a:r>
              <a:rPr lang="en-US" b="1" i="1" dirty="0" err="1" smtClean="0">
                <a:solidFill>
                  <a:schemeClr val="tx1"/>
                </a:solidFill>
                <a:latin typeface="Times New Roman" panose="02020603050405020304" pitchFamily="18" charset="0"/>
                <a:cs typeface="Times New Roman" panose="02020603050405020304" pitchFamily="18" charset="0"/>
              </a:rPr>
              <a:t>Anex</a:t>
            </a:r>
            <a:r>
              <a:rPr lang="ro-RO" b="1" i="1" dirty="0" smtClean="0">
                <a:solidFill>
                  <a:schemeClr val="tx1"/>
                </a:solidFill>
                <a:latin typeface="Times New Roman" panose="02020603050405020304" pitchFamily="18" charset="0"/>
                <a:cs typeface="Times New Roman" panose="02020603050405020304" pitchFamily="18" charset="0"/>
              </a:rPr>
              <a:t>ele</a:t>
            </a:r>
            <a:r>
              <a:rPr lang="en-US" b="1" i="1" dirty="0" smtClean="0">
                <a:solidFill>
                  <a:schemeClr val="tx1"/>
                </a:solidFill>
                <a:latin typeface="Times New Roman" panose="02020603050405020304" pitchFamily="18" charset="0"/>
                <a:cs typeface="Times New Roman" panose="02020603050405020304" pitchFamily="18" charset="0"/>
              </a:rPr>
              <a:t> </a:t>
            </a:r>
            <a:r>
              <a:rPr lang="en-US" b="1" i="1" dirty="0" err="1" smtClean="0">
                <a:solidFill>
                  <a:schemeClr val="tx1"/>
                </a:solidFill>
                <a:latin typeface="Times New Roman" panose="02020603050405020304" pitchFamily="18" charset="0"/>
                <a:cs typeface="Times New Roman" panose="02020603050405020304" pitchFamily="18" charset="0"/>
              </a:rPr>
              <a:t>nr</a:t>
            </a:r>
            <a:r>
              <a:rPr lang="en-US" b="1" i="1" dirty="0" smtClean="0">
                <a:solidFill>
                  <a:schemeClr val="tx1"/>
                </a:solidFill>
                <a:latin typeface="Times New Roman" panose="02020603050405020304" pitchFamily="18" charset="0"/>
                <a:cs typeface="Times New Roman" panose="02020603050405020304" pitchFamily="18" charset="0"/>
              </a:rPr>
              <a:t>.</a:t>
            </a:r>
            <a:r>
              <a:rPr lang="ro-RO" b="1" i="1" dirty="0" smtClean="0">
                <a:solidFill>
                  <a:schemeClr val="tx1"/>
                </a:solidFill>
                <a:latin typeface="Times New Roman" panose="02020603050405020304" pitchFamily="18" charset="0"/>
                <a:cs typeface="Times New Roman" panose="02020603050405020304" pitchFamily="18" charset="0"/>
              </a:rPr>
              <a:t> </a:t>
            </a:r>
            <a:r>
              <a:rPr lang="en-US" b="1" i="1" dirty="0" smtClean="0">
                <a:solidFill>
                  <a:schemeClr val="tx1"/>
                </a:solidFill>
                <a:latin typeface="Times New Roman" panose="02020603050405020304" pitchFamily="18" charset="0"/>
                <a:cs typeface="Times New Roman" panose="02020603050405020304" pitchFamily="18" charset="0"/>
              </a:rPr>
              <a:t>1</a:t>
            </a:r>
            <a:r>
              <a:rPr lang="ro-RO" b="1" i="1" dirty="0" smtClean="0">
                <a:solidFill>
                  <a:schemeClr val="tx1"/>
                </a:solidFill>
                <a:latin typeface="Times New Roman" panose="02020603050405020304" pitchFamily="18" charset="0"/>
                <a:cs typeface="Times New Roman" panose="02020603050405020304" pitchFamily="18" charset="0"/>
              </a:rPr>
              <a:t>, </a:t>
            </a:r>
            <a:r>
              <a:rPr lang="en-US" b="1" i="1" dirty="0" err="1" smtClean="0">
                <a:solidFill>
                  <a:schemeClr val="tx1"/>
                </a:solidFill>
                <a:latin typeface="Times New Roman" panose="02020603050405020304" pitchFamily="18" charset="0"/>
                <a:cs typeface="Times New Roman" panose="02020603050405020304" pitchFamily="18" charset="0"/>
              </a:rPr>
              <a:t>nr</a:t>
            </a:r>
            <a:r>
              <a:rPr lang="en-US" b="1" i="1" dirty="0" smtClean="0">
                <a:solidFill>
                  <a:schemeClr val="tx1"/>
                </a:solidFill>
                <a:latin typeface="Times New Roman" panose="02020603050405020304" pitchFamily="18" charset="0"/>
                <a:cs typeface="Times New Roman" panose="02020603050405020304" pitchFamily="18" charset="0"/>
              </a:rPr>
              <a:t>.</a:t>
            </a:r>
            <a:r>
              <a:rPr lang="ro-RO" b="1" i="1" dirty="0" smtClean="0">
                <a:solidFill>
                  <a:schemeClr val="tx1"/>
                </a:solidFill>
                <a:latin typeface="Times New Roman" panose="02020603050405020304" pitchFamily="18" charset="0"/>
                <a:cs typeface="Times New Roman" panose="02020603050405020304" pitchFamily="18" charset="0"/>
              </a:rPr>
              <a:t> 2, </a:t>
            </a:r>
            <a:r>
              <a:rPr lang="en-US" b="1" i="1" dirty="0" err="1" smtClean="0">
                <a:solidFill>
                  <a:schemeClr val="tx1"/>
                </a:solidFill>
                <a:latin typeface="Times New Roman" panose="02020603050405020304" pitchFamily="18" charset="0"/>
                <a:cs typeface="Times New Roman" panose="02020603050405020304" pitchFamily="18" charset="0"/>
              </a:rPr>
              <a:t>nr</a:t>
            </a:r>
            <a:r>
              <a:rPr lang="en-US" b="1" i="1" dirty="0" smtClean="0">
                <a:solidFill>
                  <a:schemeClr val="tx1"/>
                </a:solidFill>
                <a:latin typeface="Times New Roman" panose="02020603050405020304" pitchFamily="18" charset="0"/>
                <a:cs typeface="Times New Roman" panose="02020603050405020304" pitchFamily="18" charset="0"/>
              </a:rPr>
              <a:t>.</a:t>
            </a:r>
            <a:r>
              <a:rPr lang="ro-RO" b="1" i="1" dirty="0" smtClean="0">
                <a:solidFill>
                  <a:schemeClr val="tx1"/>
                </a:solidFill>
                <a:latin typeface="Times New Roman" panose="02020603050405020304" pitchFamily="18" charset="0"/>
                <a:cs typeface="Times New Roman" panose="02020603050405020304" pitchFamily="18" charset="0"/>
              </a:rPr>
              <a:t> 3;</a:t>
            </a:r>
            <a:r>
              <a:rPr lang="en-US" b="1" i="1" dirty="0" smtClean="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nr</a:t>
            </a:r>
            <a:r>
              <a:rPr lang="en-US" b="1" i="1" dirty="0">
                <a:solidFill>
                  <a:schemeClr val="tx1"/>
                </a:solidFill>
                <a:latin typeface="Times New Roman" panose="02020603050405020304" pitchFamily="18" charset="0"/>
                <a:cs typeface="Times New Roman" panose="02020603050405020304" pitchFamily="18" charset="0"/>
              </a:rPr>
              <a:t>.</a:t>
            </a:r>
            <a:r>
              <a:rPr lang="ro-RO" b="1" i="1" dirty="0">
                <a:solidFill>
                  <a:schemeClr val="tx1"/>
                </a:solidFill>
                <a:latin typeface="Times New Roman" panose="02020603050405020304" pitchFamily="18" charset="0"/>
                <a:cs typeface="Times New Roman" panose="02020603050405020304" pitchFamily="18" charset="0"/>
              </a:rPr>
              <a:t> </a:t>
            </a:r>
            <a:r>
              <a:rPr lang="en-US" b="1" i="1" dirty="0">
                <a:solidFill>
                  <a:schemeClr val="tx1"/>
                </a:solidFill>
                <a:latin typeface="Times New Roman" panose="02020603050405020304" pitchFamily="18" charset="0"/>
                <a:cs typeface="Times New Roman" panose="02020603050405020304" pitchFamily="18" charset="0"/>
              </a:rPr>
              <a:t>4</a:t>
            </a:r>
            <a:r>
              <a:rPr lang="ro-RO" b="1" i="1" dirty="0" smtClean="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nr</a:t>
            </a:r>
            <a:r>
              <a:rPr lang="en-US" b="1" i="1" dirty="0">
                <a:solidFill>
                  <a:schemeClr val="tx1"/>
                </a:solidFill>
                <a:latin typeface="Times New Roman" panose="02020603050405020304" pitchFamily="18" charset="0"/>
                <a:cs typeface="Times New Roman" panose="02020603050405020304" pitchFamily="18" charset="0"/>
              </a:rPr>
              <a:t>.</a:t>
            </a:r>
            <a:r>
              <a:rPr lang="ro-RO" b="1" i="1" dirty="0">
                <a:solidFill>
                  <a:schemeClr val="tx1"/>
                </a:solidFill>
                <a:latin typeface="Times New Roman" panose="02020603050405020304" pitchFamily="18" charset="0"/>
                <a:cs typeface="Times New Roman" panose="02020603050405020304" pitchFamily="18" charset="0"/>
              </a:rPr>
              <a:t> </a:t>
            </a:r>
            <a:r>
              <a:rPr lang="en-US" b="1" i="1" dirty="0" smtClean="0">
                <a:solidFill>
                  <a:schemeClr val="tx1"/>
                </a:solidFill>
                <a:latin typeface="Times New Roman" panose="02020603050405020304" pitchFamily="18" charset="0"/>
                <a:cs typeface="Times New Roman" panose="02020603050405020304" pitchFamily="18" charset="0"/>
              </a:rPr>
              <a:t>5</a:t>
            </a:r>
            <a:r>
              <a:rPr lang="ro-RO" b="1" i="1" dirty="0" smtClean="0">
                <a:solidFill>
                  <a:schemeClr val="tx1"/>
                </a:solidFill>
                <a:latin typeface="Times New Roman" panose="02020603050405020304" pitchFamily="18" charset="0"/>
                <a:cs typeface="Times New Roman" panose="02020603050405020304" pitchFamily="18" charset="0"/>
              </a:rPr>
              <a:t>, </a:t>
            </a:r>
            <a:r>
              <a:rPr lang="en-US" b="1" i="1" dirty="0" err="1">
                <a:solidFill>
                  <a:schemeClr val="tx1"/>
                </a:solidFill>
                <a:latin typeface="Times New Roman" panose="02020603050405020304" pitchFamily="18" charset="0"/>
                <a:cs typeface="Times New Roman" panose="02020603050405020304" pitchFamily="18" charset="0"/>
              </a:rPr>
              <a:t>nr</a:t>
            </a:r>
            <a:r>
              <a:rPr lang="en-US" b="1" i="1" dirty="0">
                <a:solidFill>
                  <a:schemeClr val="tx1"/>
                </a:solidFill>
                <a:latin typeface="Times New Roman" panose="02020603050405020304" pitchFamily="18" charset="0"/>
                <a:cs typeface="Times New Roman" panose="02020603050405020304" pitchFamily="18" charset="0"/>
              </a:rPr>
              <a:t>.</a:t>
            </a:r>
            <a:r>
              <a:rPr lang="ro-RO" b="1" i="1" dirty="0">
                <a:solidFill>
                  <a:schemeClr val="tx1"/>
                </a:solidFill>
                <a:latin typeface="Times New Roman" panose="02020603050405020304" pitchFamily="18" charset="0"/>
                <a:cs typeface="Times New Roman" panose="02020603050405020304" pitchFamily="18" charset="0"/>
              </a:rPr>
              <a:t> </a:t>
            </a:r>
            <a:r>
              <a:rPr lang="en-US" b="1" i="1" dirty="0" smtClean="0">
                <a:solidFill>
                  <a:schemeClr val="tx1"/>
                </a:solidFill>
                <a:latin typeface="Times New Roman" panose="02020603050405020304" pitchFamily="18" charset="0"/>
                <a:cs typeface="Times New Roman" panose="02020603050405020304" pitchFamily="18" charset="0"/>
              </a:rPr>
              <a:t>6</a:t>
            </a:r>
            <a:r>
              <a:rPr lang="ro-RO" b="1" i="1" dirty="0" smtClean="0">
                <a:solidFill>
                  <a:schemeClr val="tx1"/>
                </a:solidFill>
                <a:latin typeface="Times New Roman" panose="02020603050405020304" pitchFamily="18" charset="0"/>
                <a:cs typeface="Times New Roman" panose="02020603050405020304" pitchFamily="18" charset="0"/>
              </a:rPr>
              <a:t> și nr. 7.</a:t>
            </a:r>
          </a:p>
          <a:p>
            <a:pPr marL="0" indent="0" algn="just" eaLnBrk="1" fontAlgn="auto" hangingPunct="1">
              <a:spcAft>
                <a:spcPts val="0"/>
              </a:spcAft>
              <a:buFont typeface="Symbol" panose="05050102010706020507" pitchFamily="18" charset="2"/>
              <a:buNone/>
              <a:defRPr/>
            </a:pPr>
            <a:endParaRPr lang="ro-RO" dirty="0" smtClean="0">
              <a:solidFill>
                <a:schemeClr val="tx1"/>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Symbol" panose="05050102010706020507" pitchFamily="18" charset="2"/>
              <a:buNone/>
              <a:defRPr/>
            </a:pPr>
            <a:endParaRPr lang="ru-RU" dirty="0"/>
          </a:p>
          <a:p>
            <a:pPr marL="274320" indent="-274320" algn="just" eaLnBrk="1" fontAlgn="auto" hangingPunct="1">
              <a:spcAft>
                <a:spcPts val="0"/>
              </a:spcAft>
              <a:buFont typeface="Symbol" panose="05050102010706020507" pitchFamily="18" charset="2"/>
              <a:buNone/>
              <a:defRPr/>
            </a:pPr>
            <a:endParaRPr lang="en-US" dirty="0" smtClean="0"/>
          </a:p>
        </p:txBody>
      </p:sp>
      <p:sp>
        <p:nvSpPr>
          <p:cNvPr id="3" name="Заголовок 2"/>
          <p:cNvSpPr>
            <a:spLocks noGrp="1"/>
          </p:cNvSpPr>
          <p:nvPr>
            <p:ph type="title"/>
          </p:nvPr>
        </p:nvSpPr>
        <p:spPr/>
        <p:txBody>
          <a:bodyPr rtlCol="0">
            <a:normAutofit fontScale="90000"/>
          </a:bodyPr>
          <a:lstStyle/>
          <a:p>
            <a:pPr eaLnBrk="1" fontAlgn="auto" hangingPunct="1">
              <a:spcAft>
                <a:spcPts val="0"/>
              </a:spcAft>
              <a:defRPr/>
            </a:pPr>
            <a:r>
              <a:rPr lang="en-US" b="1" i="1" dirty="0" smtClean="0">
                <a:latin typeface="Times New Roman" panose="02020603050405020304" pitchFamily="18" charset="0"/>
                <a:cs typeface="Times New Roman" panose="02020603050405020304" pitchFamily="18" charset="0"/>
              </a:rPr>
              <a:t/>
            </a:r>
            <a:br>
              <a:rPr lang="en-US" b="1" i="1" dirty="0" smtClean="0">
                <a:latin typeface="Times New Roman" panose="02020603050405020304" pitchFamily="18" charset="0"/>
                <a:cs typeface="Times New Roman" panose="02020603050405020304" pitchFamily="18" charset="0"/>
              </a:rPr>
            </a:br>
            <a:r>
              <a:rPr lang="en-US" sz="3600" b="1" i="1" dirty="0" err="1" smtClean="0">
                <a:latin typeface="Times New Roman" panose="02020603050405020304" pitchFamily="18" charset="0"/>
                <a:cs typeface="Times New Roman" panose="02020603050405020304" pitchFamily="18" charset="0"/>
              </a:rPr>
              <a:t>Ordin</a:t>
            </a:r>
            <a:r>
              <a:rPr lang="en-US" sz="3600" b="1" i="1" dirty="0" smtClean="0">
                <a:latin typeface="Times New Roman" panose="02020603050405020304" pitchFamily="18" charset="0"/>
                <a:cs typeface="Times New Roman" panose="02020603050405020304" pitchFamily="18" charset="0"/>
              </a:rPr>
              <a:t> MSMPS</a:t>
            </a:r>
            <a:r>
              <a:rPr lang="ru-RU" sz="3600" i="1" dirty="0">
                <a:latin typeface="Times New Roman" panose="02020603050405020304" pitchFamily="18" charset="0"/>
                <a:cs typeface="Times New Roman" panose="02020603050405020304" pitchFamily="18" charset="0"/>
              </a:rPr>
              <a:t/>
            </a:r>
            <a:br>
              <a:rPr lang="ru-RU" sz="3600" i="1" dirty="0">
                <a:latin typeface="Times New Roman" panose="02020603050405020304" pitchFamily="18" charset="0"/>
                <a:cs typeface="Times New Roman" panose="02020603050405020304" pitchFamily="18" charset="0"/>
              </a:rPr>
            </a:br>
            <a:endParaRPr lang="en-US" sz="3600" i="1" dirty="0">
              <a:latin typeface="Times New Roman" pitchFamily="18" charset="0"/>
              <a:cs typeface="Times New Roman" pitchFamily="18" charset="0"/>
            </a:endParaRPr>
          </a:p>
        </p:txBody>
      </p:sp>
    </p:spTree>
    <p:extLst>
      <p:ext uri="{BB962C8B-B14F-4D97-AF65-F5344CB8AC3E}">
        <p14:creationId xmlns:p14="http://schemas.microsoft.com/office/powerpoint/2010/main" val="31731189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76400"/>
            <a:ext cx="8686800" cy="4800600"/>
          </a:xfrm>
        </p:spPr>
        <p:txBody>
          <a:bodyPr>
            <a:normAutofit/>
          </a:bodyPr>
          <a:lstStyle/>
          <a:p>
            <a:pPr marL="738188" lvl="1" indent="-679450" algn="just">
              <a:lnSpc>
                <a:spcPct val="90000"/>
              </a:lnSpc>
              <a:spcBef>
                <a:spcPct val="0"/>
              </a:spcBef>
              <a:buNone/>
              <a:tabLst>
                <a:tab pos="1647825" algn="l"/>
                <a:tab pos="2559050" algn="l"/>
                <a:tab pos="3468688" algn="l"/>
                <a:tab pos="4378325" algn="l"/>
                <a:tab pos="5289550" algn="l"/>
                <a:tab pos="6199188" algn="l"/>
                <a:tab pos="7108825" algn="l"/>
                <a:tab pos="8018463" algn="l"/>
                <a:tab pos="8928100" algn="l"/>
                <a:tab pos="9839325" algn="l"/>
                <a:tab pos="10748963" algn="l"/>
              </a:tabLst>
            </a:pPr>
            <a:r>
              <a:rPr lang="ro-RO" sz="2400" b="1" dirty="0" smtClean="0">
                <a:solidFill>
                  <a:schemeClr val="tx1"/>
                </a:solidFill>
                <a:latin typeface="Times New Roman" pitchFamily="18" charset="0"/>
                <a:cs typeface="Times New Roman" pitchFamily="18" charset="0"/>
              </a:rPr>
              <a:t>Articolul 13.</a:t>
            </a:r>
          </a:p>
          <a:p>
            <a:pPr marL="738188" lvl="1" indent="-679450" algn="just">
              <a:lnSpc>
                <a:spcPct val="90000"/>
              </a:lnSpc>
              <a:spcBef>
                <a:spcPct val="0"/>
              </a:spcBef>
              <a:buNone/>
              <a:tabLst>
                <a:tab pos="1647825" algn="l"/>
                <a:tab pos="2559050" algn="l"/>
                <a:tab pos="3468688" algn="l"/>
                <a:tab pos="4378325" algn="l"/>
                <a:tab pos="5289550" algn="l"/>
                <a:tab pos="6199188" algn="l"/>
                <a:tab pos="7108825" algn="l"/>
                <a:tab pos="8018463" algn="l"/>
                <a:tab pos="8928100" algn="l"/>
                <a:tab pos="9839325" algn="l"/>
                <a:tab pos="10748963" algn="l"/>
              </a:tabLst>
            </a:pPr>
            <a:endParaRPr lang="en-GB" sz="2400" b="1" dirty="0" smtClean="0">
              <a:solidFill>
                <a:schemeClr val="tx1"/>
              </a:solidFill>
              <a:latin typeface="Times New Roman" pitchFamily="18" charset="0"/>
              <a:cs typeface="Times New Roman" pitchFamily="18" charset="0"/>
            </a:endParaRPr>
          </a:p>
          <a:p>
            <a:pPr algn="just">
              <a:lnSpc>
                <a:spcPct val="90000"/>
              </a:lnSpc>
              <a:spcBef>
                <a:spcPct val="0"/>
              </a:spcBef>
              <a:buNone/>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i="1" dirty="0" err="1" smtClean="0">
                <a:solidFill>
                  <a:schemeClr val="tx1"/>
                </a:solidFill>
                <a:latin typeface="Times New Roman" pitchFamily="18" charset="0"/>
                <a:cs typeface="Times New Roman" pitchFamily="18" charset="0"/>
              </a:rPr>
              <a:t>Angajatorul</a:t>
            </a:r>
            <a:r>
              <a:rPr lang="en-GB" sz="2600" i="1" dirty="0" smtClean="0">
                <a:solidFill>
                  <a:schemeClr val="tx1"/>
                </a:solidFill>
                <a:latin typeface="Times New Roman" pitchFamily="18" charset="0"/>
                <a:cs typeface="Times New Roman" pitchFamily="18" charset="0"/>
              </a:rPr>
              <a:t> are </a:t>
            </a:r>
            <a:r>
              <a:rPr lang="en-GB" sz="2600" i="1" dirty="0" err="1" smtClean="0">
                <a:solidFill>
                  <a:schemeClr val="tx1"/>
                </a:solidFill>
                <a:latin typeface="Times New Roman" pitchFamily="18" charset="0"/>
                <a:cs typeface="Times New Roman" pitchFamily="18" charset="0"/>
              </a:rPr>
              <a:t>şi</a:t>
            </a:r>
            <a:r>
              <a:rPr lang="en-GB" sz="2600" i="1" dirty="0" smtClean="0">
                <a:solidFill>
                  <a:schemeClr val="tx1"/>
                </a:solidFill>
                <a:latin typeface="Times New Roman" pitchFamily="18" charset="0"/>
                <a:cs typeface="Times New Roman" pitchFamily="18" charset="0"/>
              </a:rPr>
              <a:t> </a:t>
            </a:r>
            <a:r>
              <a:rPr lang="en-GB" sz="2600" i="1" dirty="0" err="1" smtClean="0">
                <a:solidFill>
                  <a:schemeClr val="tx1"/>
                </a:solidFill>
                <a:latin typeface="Times New Roman" pitchFamily="18" charset="0"/>
                <a:cs typeface="Times New Roman" pitchFamily="18" charset="0"/>
              </a:rPr>
              <a:t>alte</a:t>
            </a:r>
            <a:r>
              <a:rPr lang="en-GB" sz="2600" i="1" dirty="0" smtClean="0">
                <a:solidFill>
                  <a:schemeClr val="tx1"/>
                </a:solidFill>
                <a:latin typeface="Times New Roman" pitchFamily="18" charset="0"/>
                <a:cs typeface="Times New Roman" pitchFamily="18" charset="0"/>
              </a:rPr>
              <a:t> </a:t>
            </a:r>
            <a:r>
              <a:rPr lang="en-GB" sz="2600" i="1" dirty="0" err="1" smtClean="0">
                <a:solidFill>
                  <a:schemeClr val="tx1"/>
                </a:solidFill>
                <a:latin typeface="Times New Roman" pitchFamily="18" charset="0"/>
                <a:cs typeface="Times New Roman" pitchFamily="18" charset="0"/>
              </a:rPr>
              <a:t>obligaţii</a:t>
            </a:r>
            <a:r>
              <a:rPr lang="en-GB" sz="2600" i="1" dirty="0" smtClean="0">
                <a:solidFill>
                  <a:schemeClr val="tx1"/>
                </a:solidFill>
                <a:latin typeface="Times New Roman" pitchFamily="18" charset="0"/>
                <a:cs typeface="Times New Roman" pitchFamily="18" charset="0"/>
              </a:rPr>
              <a:t>: </a:t>
            </a:r>
            <a:endParaRPr lang="ro-RO" sz="2600" i="1" dirty="0" smtClean="0">
              <a:solidFill>
                <a:schemeClr val="tx1"/>
              </a:solidFill>
              <a:latin typeface="Times New Roman" pitchFamily="18" charset="0"/>
              <a:cs typeface="Times New Roman" pitchFamily="18" charset="0"/>
            </a:endParaRPr>
          </a:p>
          <a:p>
            <a:pPr algn="just">
              <a:lnSpc>
                <a:spcPct val="90000"/>
              </a:lnSpc>
              <a:spcBef>
                <a:spcPct val="0"/>
              </a:spcBef>
              <a:buNone/>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endParaRPr lang="en-GB" sz="2600" i="1" dirty="0" smtClean="0">
              <a:solidFill>
                <a:schemeClr val="tx1"/>
              </a:solidFill>
              <a:latin typeface="Times New Roman" pitchFamily="18" charset="0"/>
              <a:cs typeface="Times New Roman" pitchFamily="18" charset="0"/>
            </a:endParaRPr>
          </a:p>
          <a:p>
            <a:pPr algn="just">
              <a:lnSpc>
                <a:spcPct val="90000"/>
              </a:lnSpc>
              <a:spcBef>
                <a:spcPct val="0"/>
              </a:spcBef>
              <a:buFont typeface="Wingdings" pitchFamily="2" charset="2"/>
              <a:buChar char="q"/>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dirty="0" err="1" smtClean="0">
                <a:solidFill>
                  <a:schemeClr val="tx1"/>
                </a:solidFill>
                <a:latin typeface="Times New Roman" pitchFamily="18" charset="0"/>
                <a:cs typeface="Times New Roman" pitchFamily="18" charset="0"/>
              </a:rPr>
              <a:t>să</a:t>
            </a:r>
            <a:r>
              <a:rPr lang="en-GB" sz="2600" dirty="0" smtClean="0">
                <a:solidFill>
                  <a:schemeClr val="tx1"/>
                </a:solidFill>
                <a:latin typeface="Times New Roman" pitchFamily="18" charset="0"/>
                <a:cs typeface="Times New Roman" pitchFamily="18" charset="0"/>
              </a:rPr>
              <a:t> fie </a:t>
            </a:r>
            <a:r>
              <a:rPr lang="en-GB" sz="2600" dirty="0" err="1" smtClean="0">
                <a:solidFill>
                  <a:schemeClr val="tx1"/>
                </a:solidFill>
                <a:latin typeface="Times New Roman" pitchFamily="18" charset="0"/>
                <a:cs typeface="Times New Roman" pitchFamily="18" charset="0"/>
              </a:rPr>
              <a:t>în</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posesia</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unei</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evaluări</a:t>
            </a:r>
            <a:r>
              <a:rPr lang="en-GB" sz="2600" dirty="0" smtClean="0">
                <a:solidFill>
                  <a:schemeClr val="tx1"/>
                </a:solidFill>
                <a:latin typeface="Times New Roman" pitchFamily="18" charset="0"/>
                <a:cs typeface="Times New Roman" pitchFamily="18" charset="0"/>
              </a:rPr>
              <a:t> a </a:t>
            </a:r>
            <a:r>
              <a:rPr lang="en-GB" sz="2600" dirty="0" err="1" smtClean="0">
                <a:solidFill>
                  <a:schemeClr val="tx1"/>
                </a:solidFill>
                <a:latin typeface="Times New Roman" pitchFamily="18" charset="0"/>
                <a:cs typeface="Times New Roman" pitchFamily="18" charset="0"/>
              </a:rPr>
              <a:t>riscurilor</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profesionale</a:t>
            </a:r>
            <a:r>
              <a:rPr lang="en-GB" sz="2600" dirty="0" smtClean="0">
                <a:solidFill>
                  <a:schemeClr val="tx1"/>
                </a:solidFill>
                <a:latin typeface="Times New Roman" pitchFamily="18" charset="0"/>
                <a:cs typeface="Times New Roman" pitchFamily="18" charset="0"/>
              </a:rPr>
              <a:t>;</a:t>
            </a:r>
          </a:p>
          <a:p>
            <a:pPr algn="just">
              <a:lnSpc>
                <a:spcPct val="90000"/>
              </a:lnSpc>
              <a:spcBef>
                <a:spcPct val="0"/>
              </a:spcBef>
              <a:buFont typeface="Wingdings" pitchFamily="2" charset="2"/>
              <a:buChar char="q"/>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dirty="0" err="1" smtClean="0">
                <a:solidFill>
                  <a:schemeClr val="tx1"/>
                </a:solidFill>
                <a:latin typeface="Times New Roman" pitchFamily="18" charset="0"/>
                <a:cs typeface="Times New Roman" pitchFamily="18" charset="0"/>
              </a:rPr>
              <a:t>să</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decidă</a:t>
            </a:r>
            <a:r>
              <a:rPr lang="en-GB" sz="2600" dirty="0" smtClean="0">
                <a:solidFill>
                  <a:schemeClr val="tx1"/>
                </a:solidFill>
                <a:latin typeface="Times New Roman" pitchFamily="18" charset="0"/>
                <a:cs typeface="Times New Roman" pitchFamily="18" charset="0"/>
              </a:rPr>
              <a:t> care s</a:t>
            </a:r>
            <a:r>
              <a:rPr lang="ro-RO" sz="2600" dirty="0" smtClean="0">
                <a:solidFill>
                  <a:schemeClr val="tx1"/>
                </a:solidFill>
                <a:latin typeface="Times New Roman" pitchFamily="18" charset="0"/>
                <a:cs typeface="Times New Roman" pitchFamily="18" charset="0"/>
              </a:rPr>
              <a:t>î</a:t>
            </a:r>
            <a:r>
              <a:rPr lang="en-GB" sz="2600" dirty="0" err="1" smtClean="0">
                <a:solidFill>
                  <a:schemeClr val="tx1"/>
                </a:solidFill>
                <a:latin typeface="Times New Roman" pitchFamily="18" charset="0"/>
                <a:cs typeface="Times New Roman" pitchFamily="18" charset="0"/>
              </a:rPr>
              <a:t>nt</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măsurile</a:t>
            </a:r>
            <a:r>
              <a:rPr lang="en-GB" sz="2600" dirty="0" smtClean="0">
                <a:solidFill>
                  <a:schemeClr val="tx1"/>
                </a:solidFill>
                <a:latin typeface="Times New Roman" pitchFamily="18" charset="0"/>
                <a:cs typeface="Times New Roman" pitchFamily="18" charset="0"/>
              </a:rPr>
              <a:t> de </a:t>
            </a:r>
            <a:r>
              <a:rPr lang="en-GB" sz="2600" dirty="0" err="1" smtClean="0">
                <a:solidFill>
                  <a:schemeClr val="tx1"/>
                </a:solidFill>
                <a:latin typeface="Times New Roman" pitchFamily="18" charset="0"/>
                <a:cs typeface="Times New Roman" pitchFamily="18" charset="0"/>
              </a:rPr>
              <a:t>protec</a:t>
            </a:r>
            <a:r>
              <a:rPr lang="ro-RO" sz="2600" dirty="0" smtClean="0">
                <a:solidFill>
                  <a:schemeClr val="tx1"/>
                </a:solidFill>
                <a:latin typeface="Times New Roman" pitchFamily="18" charset="0"/>
                <a:cs typeface="Times New Roman" pitchFamily="18" charset="0"/>
              </a:rPr>
              <a:t>ț</a:t>
            </a:r>
            <a:r>
              <a:rPr lang="en-GB" sz="2600" dirty="0" err="1" smtClean="0">
                <a:solidFill>
                  <a:schemeClr val="tx1"/>
                </a:solidFill>
                <a:latin typeface="Times New Roman" pitchFamily="18" charset="0"/>
                <a:cs typeface="Times New Roman" pitchFamily="18" charset="0"/>
              </a:rPr>
              <a:t>ie</a:t>
            </a:r>
            <a:r>
              <a:rPr lang="en-GB" sz="2600" dirty="0" smtClean="0">
                <a:solidFill>
                  <a:schemeClr val="tx1"/>
                </a:solidFill>
                <a:latin typeface="Times New Roman" pitchFamily="18" charset="0"/>
                <a:cs typeface="Times New Roman" pitchFamily="18" charset="0"/>
              </a:rPr>
              <a:t> </a:t>
            </a:r>
            <a:r>
              <a:rPr lang="ro-RO" sz="2600" dirty="0" smtClean="0">
                <a:solidFill>
                  <a:schemeClr val="tx1"/>
                </a:solidFill>
                <a:latin typeface="Times New Roman" pitchFamily="18" charset="0"/>
                <a:cs typeface="Times New Roman" pitchFamily="18" charset="0"/>
              </a:rPr>
              <a:t>și </a:t>
            </a:r>
            <a:r>
              <a:rPr lang="en-GB" sz="2600" dirty="0" err="1" smtClean="0">
                <a:solidFill>
                  <a:schemeClr val="tx1"/>
                </a:solidFill>
                <a:latin typeface="Times New Roman" pitchFamily="18" charset="0"/>
                <a:cs typeface="Times New Roman" pitchFamily="18" charset="0"/>
              </a:rPr>
              <a:t>echipamentul</a:t>
            </a:r>
            <a:r>
              <a:rPr lang="en-GB" sz="2600" dirty="0" smtClean="0">
                <a:solidFill>
                  <a:schemeClr val="tx1"/>
                </a:solidFill>
                <a:latin typeface="Times New Roman" pitchFamily="18" charset="0"/>
                <a:cs typeface="Times New Roman" pitchFamily="18" charset="0"/>
              </a:rPr>
              <a:t> de </a:t>
            </a:r>
            <a:r>
              <a:rPr lang="en-GB" sz="2600" dirty="0" err="1" smtClean="0">
                <a:solidFill>
                  <a:schemeClr val="tx1"/>
                </a:solidFill>
                <a:latin typeface="Times New Roman" pitchFamily="18" charset="0"/>
                <a:cs typeface="Times New Roman" pitchFamily="18" charset="0"/>
              </a:rPr>
              <a:t>protec</a:t>
            </a:r>
            <a:r>
              <a:rPr lang="ro-RO" sz="2600" dirty="0" smtClean="0">
                <a:solidFill>
                  <a:schemeClr val="tx1"/>
                </a:solidFill>
                <a:latin typeface="Times New Roman" pitchFamily="18" charset="0"/>
                <a:cs typeface="Times New Roman" pitchFamily="18" charset="0"/>
              </a:rPr>
              <a:t>ț</a:t>
            </a:r>
            <a:r>
              <a:rPr lang="en-GB" sz="2600" dirty="0" err="1" smtClean="0">
                <a:solidFill>
                  <a:schemeClr val="tx1"/>
                </a:solidFill>
                <a:latin typeface="Times New Roman" pitchFamily="18" charset="0"/>
                <a:cs typeface="Times New Roman" pitchFamily="18" charset="0"/>
              </a:rPr>
              <a:t>ie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ce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poate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fi</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utilizat</a:t>
            </a:r>
            <a:r>
              <a:rPr lang="en-GB" sz="2600" dirty="0" smtClean="0">
                <a:solidFill>
                  <a:schemeClr val="tx1"/>
                </a:solidFill>
                <a:latin typeface="Times New Roman" pitchFamily="18" charset="0"/>
                <a:cs typeface="Times New Roman" pitchFamily="18" charset="0"/>
              </a:rPr>
              <a:t>; </a:t>
            </a:r>
          </a:p>
          <a:p>
            <a:pPr algn="just">
              <a:lnSpc>
                <a:spcPct val="90000"/>
              </a:lnSpc>
              <a:spcBef>
                <a:spcPct val="0"/>
              </a:spcBef>
              <a:buFont typeface="Wingdings" pitchFamily="2" charset="2"/>
              <a:buChar char="q"/>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dirty="0" err="1" smtClean="0">
                <a:solidFill>
                  <a:schemeClr val="tx1"/>
                </a:solidFill>
                <a:latin typeface="Times New Roman" pitchFamily="18" charset="0"/>
                <a:cs typeface="Times New Roman" pitchFamily="18" charset="0"/>
              </a:rPr>
              <a:t>să</a:t>
            </a:r>
            <a:r>
              <a:rPr lang="en-GB" sz="2600" dirty="0" smtClean="0">
                <a:solidFill>
                  <a:schemeClr val="tx1"/>
                </a:solidFill>
                <a:latin typeface="Times New Roman" pitchFamily="18" charset="0"/>
                <a:cs typeface="Times New Roman" pitchFamily="18" charset="0"/>
              </a:rPr>
              <a:t> </a:t>
            </a:r>
            <a:r>
              <a:rPr lang="ro-RO" sz="2600" dirty="0" err="1" smtClean="0">
                <a:solidFill>
                  <a:schemeClr val="tx1"/>
                </a:solidFill>
                <a:latin typeface="Times New Roman" pitchFamily="18" charset="0"/>
                <a:cs typeface="Times New Roman" pitchFamily="18" charset="0"/>
              </a:rPr>
              <a:t>ț</a:t>
            </a:r>
            <a:r>
              <a:rPr lang="en-GB" sz="2600" dirty="0" err="1" smtClean="0">
                <a:solidFill>
                  <a:schemeClr val="tx1"/>
                </a:solidFill>
                <a:latin typeface="Times New Roman" pitchFamily="18" charset="0"/>
                <a:cs typeface="Times New Roman" pitchFamily="18" charset="0"/>
              </a:rPr>
              <a:t>ină</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eviden</a:t>
            </a:r>
            <a:r>
              <a:rPr lang="ro-RO" sz="2600" dirty="0" smtClean="0">
                <a:solidFill>
                  <a:schemeClr val="tx1"/>
                </a:solidFill>
                <a:latin typeface="Times New Roman" pitchFamily="18" charset="0"/>
                <a:cs typeface="Times New Roman" pitchFamily="18" charset="0"/>
              </a:rPr>
              <a:t>ț</a:t>
            </a:r>
            <a:r>
              <a:rPr lang="en-GB" sz="2600" dirty="0" smtClean="0">
                <a:solidFill>
                  <a:schemeClr val="tx1"/>
                </a:solidFill>
                <a:latin typeface="Times New Roman" pitchFamily="18" charset="0"/>
                <a:cs typeface="Times New Roman" pitchFamily="18" charset="0"/>
              </a:rPr>
              <a:t>a </a:t>
            </a:r>
            <a:r>
              <a:rPr lang="en-GB" sz="2600" dirty="0" err="1" smtClean="0">
                <a:solidFill>
                  <a:schemeClr val="tx1"/>
                </a:solidFill>
                <a:latin typeface="Times New Roman" pitchFamily="18" charset="0"/>
                <a:cs typeface="Times New Roman" pitchFamily="18" charset="0"/>
              </a:rPr>
              <a:t>accidentelor</a:t>
            </a:r>
            <a:r>
              <a:rPr lang="en-GB" sz="2600" dirty="0" smtClean="0">
                <a:solidFill>
                  <a:schemeClr val="tx1"/>
                </a:solidFill>
                <a:latin typeface="Times New Roman" pitchFamily="18" charset="0"/>
                <a:cs typeface="Times New Roman" pitchFamily="18" charset="0"/>
              </a:rPr>
              <a:t> de </a:t>
            </a:r>
            <a:r>
              <a:rPr lang="en-GB" sz="2600" dirty="0" err="1" smtClean="0">
                <a:solidFill>
                  <a:schemeClr val="tx1"/>
                </a:solidFill>
                <a:latin typeface="Times New Roman" pitchFamily="18" charset="0"/>
                <a:cs typeface="Times New Roman" pitchFamily="18" charset="0"/>
              </a:rPr>
              <a:t>muncă</a:t>
            </a:r>
            <a:r>
              <a:rPr lang="en-GB" sz="2600" dirty="0" smtClean="0">
                <a:solidFill>
                  <a:schemeClr val="tx1"/>
                </a:solidFill>
                <a:latin typeface="Times New Roman" pitchFamily="18" charset="0"/>
                <a:cs typeface="Times New Roman" pitchFamily="18" charset="0"/>
              </a:rPr>
              <a:t>; </a:t>
            </a:r>
          </a:p>
          <a:p>
            <a:pPr algn="just">
              <a:lnSpc>
                <a:spcPct val="90000"/>
              </a:lnSpc>
              <a:spcBef>
                <a:spcPct val="0"/>
              </a:spcBef>
              <a:buFont typeface="Wingdings" pitchFamily="2" charset="2"/>
              <a:buChar char="q"/>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dirty="0" err="1" smtClean="0">
                <a:solidFill>
                  <a:schemeClr val="tx1"/>
                </a:solidFill>
                <a:latin typeface="Times New Roman" pitchFamily="18" charset="0"/>
                <a:cs typeface="Times New Roman" pitchFamily="18" charset="0"/>
              </a:rPr>
              <a:t>să</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întocmească</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pentru</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autorită</a:t>
            </a:r>
            <a:r>
              <a:rPr lang="ro-RO" sz="2600" dirty="0" smtClean="0">
                <a:solidFill>
                  <a:schemeClr val="tx1"/>
                </a:solidFill>
                <a:latin typeface="Times New Roman" pitchFamily="18" charset="0"/>
                <a:cs typeface="Times New Roman" pitchFamily="18" charset="0"/>
              </a:rPr>
              <a:t>ț</a:t>
            </a:r>
            <a:r>
              <a:rPr lang="en-GB" sz="2600" dirty="0" err="1" smtClean="0">
                <a:solidFill>
                  <a:schemeClr val="tx1"/>
                </a:solidFill>
                <a:latin typeface="Times New Roman" pitchFamily="18" charset="0"/>
                <a:cs typeface="Times New Roman" pitchFamily="18" charset="0"/>
              </a:rPr>
              <a:t>ile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competente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în</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conformitate</a:t>
            </a:r>
            <a:r>
              <a:rPr lang="en-GB" sz="2600" dirty="0" smtClean="0">
                <a:solidFill>
                  <a:schemeClr val="tx1"/>
                </a:solidFill>
                <a:latin typeface="Times New Roman" pitchFamily="18" charset="0"/>
                <a:cs typeface="Times New Roman" pitchFamily="18" charset="0"/>
              </a:rPr>
              <a:t> cu </a:t>
            </a:r>
            <a:r>
              <a:rPr lang="en-GB" sz="2600" dirty="0" err="1" smtClean="0">
                <a:solidFill>
                  <a:schemeClr val="tx1"/>
                </a:solidFill>
                <a:latin typeface="Times New Roman" pitchFamily="18" charset="0"/>
                <a:cs typeface="Times New Roman" pitchFamily="18" charset="0"/>
              </a:rPr>
              <a:t>actele</a:t>
            </a:r>
            <a:r>
              <a:rPr lang="en-GB" sz="2600" dirty="0" smtClean="0">
                <a:solidFill>
                  <a:schemeClr val="tx1"/>
                </a:solidFill>
                <a:latin typeface="Times New Roman" pitchFamily="18" charset="0"/>
                <a:cs typeface="Times New Roman" pitchFamily="18" charset="0"/>
              </a:rPr>
              <a:t> normative </a:t>
            </a:r>
            <a:r>
              <a:rPr lang="en-GB" sz="2600" dirty="0" err="1" smtClean="0">
                <a:solidFill>
                  <a:schemeClr val="tx1"/>
                </a:solidFill>
                <a:latin typeface="Times New Roman" pitchFamily="18" charset="0"/>
                <a:cs typeface="Times New Roman" pitchFamily="18" charset="0"/>
              </a:rPr>
              <a:t>în</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vigoare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rapoarte</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privind</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accidentele</a:t>
            </a:r>
            <a:r>
              <a:rPr lang="en-GB" sz="2600" dirty="0" smtClean="0">
                <a:solidFill>
                  <a:schemeClr val="tx1"/>
                </a:solidFill>
                <a:latin typeface="Times New Roman" pitchFamily="18" charset="0"/>
                <a:cs typeface="Times New Roman" pitchFamily="18" charset="0"/>
              </a:rPr>
              <a:t> de </a:t>
            </a:r>
            <a:r>
              <a:rPr lang="en-GB" sz="2600" dirty="0" err="1" smtClean="0">
                <a:solidFill>
                  <a:schemeClr val="tx1"/>
                </a:solidFill>
                <a:latin typeface="Times New Roman" pitchFamily="18" charset="0"/>
                <a:cs typeface="Times New Roman" pitchFamily="18" charset="0"/>
              </a:rPr>
              <a:t>muncă</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suferite</a:t>
            </a:r>
            <a:r>
              <a:rPr lang="en-GB" sz="2600" dirty="0" smtClean="0">
                <a:solidFill>
                  <a:schemeClr val="tx1"/>
                </a:solidFill>
                <a:latin typeface="Times New Roman" pitchFamily="18" charset="0"/>
                <a:cs typeface="Times New Roman" pitchFamily="18" charset="0"/>
              </a:rPr>
              <a:t> de </a:t>
            </a:r>
            <a:r>
              <a:rPr lang="en-GB" sz="2600" dirty="0" err="1" smtClean="0">
                <a:solidFill>
                  <a:schemeClr val="tx1"/>
                </a:solidFill>
                <a:latin typeface="Times New Roman" pitchFamily="18" charset="0"/>
                <a:cs typeface="Times New Roman" pitchFamily="18" charset="0"/>
              </a:rPr>
              <a:t>lucrătorii</a:t>
            </a:r>
            <a:r>
              <a:rPr lang="en-GB" sz="2600" dirty="0" smtClean="0">
                <a:solidFill>
                  <a:schemeClr val="tx1"/>
                </a:solidFill>
                <a:latin typeface="Times New Roman" pitchFamily="18" charset="0"/>
                <a:cs typeface="Times New Roman" pitchFamily="18" charset="0"/>
              </a:rPr>
              <a:t> </a:t>
            </a:r>
            <a:r>
              <a:rPr lang="en-GB" sz="2600" dirty="0" err="1" smtClean="0">
                <a:solidFill>
                  <a:schemeClr val="tx1"/>
                </a:solidFill>
                <a:latin typeface="Times New Roman" pitchFamily="18" charset="0"/>
                <a:cs typeface="Times New Roman" pitchFamily="18" charset="0"/>
              </a:rPr>
              <a:t>săi</a:t>
            </a:r>
            <a:r>
              <a:rPr lang="en-GB" sz="2600" dirty="0" smtClean="0">
                <a:solidFill>
                  <a:schemeClr val="tx1"/>
                </a:solidFill>
                <a:latin typeface="Times New Roman" pitchFamily="18" charset="0"/>
                <a:cs typeface="Times New Roman" pitchFamily="18" charset="0"/>
              </a:rPr>
              <a:t>;</a:t>
            </a:r>
            <a:endParaRPr lang="en-US" sz="2600" dirty="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ro-RO" dirty="0" smtClean="0">
                <a:solidFill>
                  <a:schemeClr val="bg1"/>
                </a:solidFill>
                <a:latin typeface="Times New Roman" pitchFamily="18" charset="0"/>
                <a:cs typeface="Times New Roman" pitchFamily="18" charset="0"/>
              </a:rPr>
              <a:t>Legea securităţii şi sănătăţii în muncă</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676400"/>
            <a:ext cx="8686800" cy="4800600"/>
          </a:xfrm>
        </p:spPr>
        <p:txBody>
          <a:bodyPr>
            <a:normAutofit fontScale="92500" lnSpcReduction="10000"/>
          </a:bodyPr>
          <a:lstStyle/>
          <a:p>
            <a:pPr marL="738188" lvl="1" indent="-679450" algn="just">
              <a:lnSpc>
                <a:spcPct val="90000"/>
              </a:lnSpc>
              <a:spcBef>
                <a:spcPct val="0"/>
              </a:spcBef>
              <a:buNone/>
              <a:tabLst>
                <a:tab pos="1647825" algn="l"/>
                <a:tab pos="2559050" algn="l"/>
                <a:tab pos="3468688" algn="l"/>
                <a:tab pos="4378325" algn="l"/>
                <a:tab pos="5289550" algn="l"/>
                <a:tab pos="6199188" algn="l"/>
                <a:tab pos="7108825" algn="l"/>
                <a:tab pos="8018463" algn="l"/>
                <a:tab pos="8928100" algn="l"/>
                <a:tab pos="9839325" algn="l"/>
                <a:tab pos="10748963" algn="l"/>
              </a:tabLst>
            </a:pPr>
            <a:r>
              <a:rPr lang="ro-RO" sz="2400" b="1" dirty="0" smtClean="0">
                <a:solidFill>
                  <a:schemeClr val="tx1"/>
                </a:solidFill>
                <a:latin typeface="Times New Roman" pitchFamily="18" charset="0"/>
                <a:cs typeface="Times New Roman" pitchFamily="18" charset="0"/>
              </a:rPr>
              <a:t>Articolul 13.</a:t>
            </a:r>
          </a:p>
          <a:p>
            <a:pPr marL="738188" lvl="1" indent="-679450" algn="just">
              <a:lnSpc>
                <a:spcPct val="90000"/>
              </a:lnSpc>
              <a:spcBef>
                <a:spcPct val="0"/>
              </a:spcBef>
              <a:buNone/>
              <a:tabLst>
                <a:tab pos="1647825" algn="l"/>
                <a:tab pos="2559050" algn="l"/>
                <a:tab pos="3468688" algn="l"/>
                <a:tab pos="4378325" algn="l"/>
                <a:tab pos="5289550" algn="l"/>
                <a:tab pos="6199188" algn="l"/>
                <a:tab pos="7108825" algn="l"/>
                <a:tab pos="8018463" algn="l"/>
                <a:tab pos="8928100" algn="l"/>
                <a:tab pos="9839325" algn="l"/>
                <a:tab pos="10748963" algn="l"/>
              </a:tabLst>
            </a:pPr>
            <a:endParaRPr lang="en-GB" sz="2400" b="1" dirty="0" smtClean="0">
              <a:solidFill>
                <a:schemeClr val="tx1"/>
              </a:solidFill>
              <a:latin typeface="Times New Roman" pitchFamily="18" charset="0"/>
              <a:cs typeface="Times New Roman" pitchFamily="18" charset="0"/>
            </a:endParaRPr>
          </a:p>
          <a:p>
            <a:pPr algn="just">
              <a:lnSpc>
                <a:spcPct val="90000"/>
              </a:lnSpc>
              <a:spcBef>
                <a:spcPct val="0"/>
              </a:spcBef>
              <a:buNone/>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GB" sz="2600" i="1" dirty="0" err="1" smtClean="0">
                <a:solidFill>
                  <a:schemeClr val="tx1"/>
                </a:solidFill>
                <a:latin typeface="Times New Roman" pitchFamily="18" charset="0"/>
                <a:cs typeface="Times New Roman" pitchFamily="18" charset="0"/>
              </a:rPr>
              <a:t>Angajatorul</a:t>
            </a:r>
            <a:r>
              <a:rPr lang="en-GB" sz="2600" i="1" dirty="0" smtClean="0">
                <a:solidFill>
                  <a:schemeClr val="tx1"/>
                </a:solidFill>
                <a:latin typeface="Times New Roman" pitchFamily="18" charset="0"/>
                <a:cs typeface="Times New Roman" pitchFamily="18" charset="0"/>
              </a:rPr>
              <a:t> are </a:t>
            </a:r>
            <a:r>
              <a:rPr lang="en-GB" sz="2600" i="1" dirty="0" err="1" smtClean="0">
                <a:solidFill>
                  <a:schemeClr val="tx1"/>
                </a:solidFill>
                <a:latin typeface="Times New Roman" pitchFamily="18" charset="0"/>
                <a:cs typeface="Times New Roman" pitchFamily="18" charset="0"/>
              </a:rPr>
              <a:t>şi</a:t>
            </a:r>
            <a:r>
              <a:rPr lang="en-GB" sz="2600" i="1" dirty="0" smtClean="0">
                <a:solidFill>
                  <a:schemeClr val="tx1"/>
                </a:solidFill>
                <a:latin typeface="Times New Roman" pitchFamily="18" charset="0"/>
                <a:cs typeface="Times New Roman" pitchFamily="18" charset="0"/>
              </a:rPr>
              <a:t> </a:t>
            </a:r>
            <a:r>
              <a:rPr lang="en-GB" sz="2600" i="1" dirty="0" err="1" smtClean="0">
                <a:solidFill>
                  <a:schemeClr val="tx1"/>
                </a:solidFill>
                <a:latin typeface="Times New Roman" pitchFamily="18" charset="0"/>
                <a:cs typeface="Times New Roman" pitchFamily="18" charset="0"/>
              </a:rPr>
              <a:t>alte</a:t>
            </a:r>
            <a:r>
              <a:rPr lang="en-GB" sz="2600" i="1" dirty="0" smtClean="0">
                <a:solidFill>
                  <a:schemeClr val="tx1"/>
                </a:solidFill>
                <a:latin typeface="Times New Roman" pitchFamily="18" charset="0"/>
                <a:cs typeface="Times New Roman" pitchFamily="18" charset="0"/>
              </a:rPr>
              <a:t> </a:t>
            </a:r>
            <a:r>
              <a:rPr lang="en-GB" sz="2600" i="1" dirty="0" err="1" smtClean="0">
                <a:solidFill>
                  <a:schemeClr val="tx1"/>
                </a:solidFill>
                <a:latin typeface="Times New Roman" pitchFamily="18" charset="0"/>
                <a:cs typeface="Times New Roman" pitchFamily="18" charset="0"/>
              </a:rPr>
              <a:t>obligaţii</a:t>
            </a:r>
            <a:r>
              <a:rPr lang="en-GB" sz="2600" i="1" dirty="0" smtClean="0">
                <a:solidFill>
                  <a:schemeClr val="tx1"/>
                </a:solidFill>
                <a:latin typeface="Times New Roman" pitchFamily="18" charset="0"/>
                <a:cs typeface="Times New Roman" pitchFamily="18" charset="0"/>
              </a:rPr>
              <a:t>: </a:t>
            </a:r>
            <a:endParaRPr lang="ro-RO" sz="2600" i="1" dirty="0" smtClean="0">
              <a:solidFill>
                <a:schemeClr val="tx1"/>
              </a:solidFill>
              <a:latin typeface="Times New Roman" pitchFamily="18" charset="0"/>
              <a:cs typeface="Times New Roman" pitchFamily="18" charset="0"/>
            </a:endParaRPr>
          </a:p>
          <a:p>
            <a:pPr algn="just">
              <a:lnSpc>
                <a:spcPct val="90000"/>
              </a:lnSpc>
              <a:spcBef>
                <a:spcPct val="0"/>
              </a:spcBef>
              <a:buNone/>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endParaRPr lang="ro-RO" sz="2600" i="1" dirty="0" smtClean="0">
              <a:solidFill>
                <a:schemeClr val="tx1"/>
              </a:solidFill>
              <a:latin typeface="Times New Roman" pitchFamily="18" charset="0"/>
              <a:cs typeface="Times New Roman" pitchFamily="18" charset="0"/>
            </a:endParaRPr>
          </a:p>
          <a:p>
            <a:pPr algn="just">
              <a:lnSpc>
                <a:spcPct val="90000"/>
              </a:lnSpc>
              <a:spcBef>
                <a:spcPct val="0"/>
              </a:spcBef>
              <a:buFont typeface="Wingdings" panose="05000000000000000000" pitchFamily="2" charset="2"/>
              <a:buChar char="q"/>
              <a:tabLst>
                <a:tab pos="738188" algn="l"/>
                <a:tab pos="1647825" algn="l"/>
                <a:tab pos="2559050" algn="l"/>
                <a:tab pos="3468688" algn="l"/>
                <a:tab pos="4378325" algn="l"/>
                <a:tab pos="5289550" algn="l"/>
                <a:tab pos="6199188" algn="l"/>
                <a:tab pos="7108825" algn="l"/>
                <a:tab pos="8018463" algn="l"/>
                <a:tab pos="8928100" algn="l"/>
                <a:tab pos="9839325" algn="l"/>
                <a:tab pos="10748963" algn="l"/>
              </a:tabLst>
            </a:pPr>
            <a:r>
              <a:rPr lang="en-US" sz="2600" dirty="0" err="1">
                <a:solidFill>
                  <a:schemeClr val="tx1"/>
                </a:solidFill>
                <a:latin typeface="Times New Roman" panose="02020603050405020304" pitchFamily="18" charset="0"/>
                <a:cs typeface="Times New Roman" panose="02020603050405020304" pitchFamily="18" charset="0"/>
              </a:rPr>
              <a:t>să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întocmească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cazul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cînd</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natura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gradul</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risc</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profesional</a:t>
            </a:r>
            <a:r>
              <a:rPr lang="en-US" sz="2600" dirty="0">
                <a:solidFill>
                  <a:schemeClr val="tx1"/>
                </a:solidFill>
                <a:latin typeface="Times New Roman" panose="02020603050405020304" pitchFamily="18" charset="0"/>
                <a:cs typeface="Times New Roman" panose="02020603050405020304" pitchFamily="18" charset="0"/>
              </a:rPr>
              <a:t> o </a:t>
            </a:r>
            <a:r>
              <a:rPr lang="en-US" sz="2600" dirty="0" err="1">
                <a:solidFill>
                  <a:schemeClr val="tx1"/>
                </a:solidFill>
                <a:latin typeface="Times New Roman" panose="02020603050405020304" pitchFamily="18" charset="0"/>
                <a:cs typeface="Times New Roman" panose="02020603050405020304" pitchFamily="18" charset="0"/>
              </a:rPr>
              <a:t>necesită</a:t>
            </a:r>
            <a:r>
              <a:rPr lang="en-US" sz="2600" dirty="0">
                <a:solidFill>
                  <a:schemeClr val="tx1"/>
                </a:solidFill>
                <a:latin typeface="Times New Roman" panose="02020603050405020304" pitchFamily="18" charset="0"/>
                <a:cs typeface="Times New Roman" panose="02020603050405020304" pitchFamily="18" charset="0"/>
              </a:rPr>
              <a:t>, un plan </a:t>
            </a:r>
            <a:r>
              <a:rPr lang="en-US" sz="2600" dirty="0" err="1">
                <a:solidFill>
                  <a:schemeClr val="tx1"/>
                </a:solidFill>
                <a:latin typeface="Times New Roman" panose="02020603050405020304" pitchFamily="18" charset="0"/>
                <a:cs typeface="Times New Roman" panose="02020603050405020304" pitchFamily="18" charset="0"/>
              </a:rPr>
              <a:t>anual</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protecţie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prevenire</a:t>
            </a:r>
            <a:r>
              <a:rPr lang="en-US" sz="2600" dirty="0">
                <a:solidFill>
                  <a:schemeClr val="tx1"/>
                </a:solidFill>
                <a:latin typeface="Times New Roman" panose="02020603050405020304" pitchFamily="18" charset="0"/>
                <a:cs typeface="Times New Roman" panose="02020603050405020304" pitchFamily="18" charset="0"/>
              </a:rPr>
              <a:t> care </a:t>
            </a:r>
            <a:r>
              <a:rPr lang="en-US" sz="2600" dirty="0" err="1">
                <a:solidFill>
                  <a:schemeClr val="tx1"/>
                </a:solidFill>
                <a:latin typeface="Times New Roman" panose="02020603050405020304" pitchFamily="18" charset="0"/>
                <a:cs typeface="Times New Roman" panose="02020603050405020304" pitchFamily="18" charset="0"/>
              </a:rPr>
              <a:t>să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includă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măsuri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tehnice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sanitare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organizatorice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altă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natură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bazat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evaluarea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riscurilor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profesionale</a:t>
            </a:r>
            <a:r>
              <a:rPr lang="en-US" sz="2600" dirty="0">
                <a:solidFill>
                  <a:schemeClr val="tx1"/>
                </a:solidFill>
                <a:latin typeface="Times New Roman" panose="02020603050405020304" pitchFamily="18" charset="0"/>
                <a:cs typeface="Times New Roman" panose="02020603050405020304" pitchFamily="18" charset="0"/>
              </a:rPr>
              <a:t>, care </a:t>
            </a:r>
            <a:r>
              <a:rPr lang="en-US" sz="2600" dirty="0" err="1">
                <a:solidFill>
                  <a:schemeClr val="tx1"/>
                </a:solidFill>
                <a:latin typeface="Times New Roman" panose="02020603050405020304" pitchFamily="18" charset="0"/>
                <a:cs typeface="Times New Roman" panose="02020603050405020304" pitchFamily="18" charset="0"/>
              </a:rPr>
              <a:t>să</a:t>
            </a:r>
            <a:r>
              <a:rPr lang="en-US" sz="2600" dirty="0">
                <a:solidFill>
                  <a:schemeClr val="tx1"/>
                </a:solidFill>
                <a:latin typeface="Times New Roman" panose="02020603050405020304" pitchFamily="18" charset="0"/>
                <a:cs typeface="Times New Roman" panose="02020603050405020304" pitchFamily="18" charset="0"/>
              </a:rPr>
              <a:t> fie </a:t>
            </a:r>
            <a:r>
              <a:rPr lang="en-US" sz="2600" dirty="0" err="1">
                <a:solidFill>
                  <a:schemeClr val="tx1"/>
                </a:solidFill>
                <a:latin typeface="Times New Roman" panose="02020603050405020304" pitchFamily="18" charset="0"/>
                <a:cs typeface="Times New Roman" panose="02020603050405020304" pitchFamily="18" charset="0"/>
              </a:rPr>
              <a:t>aplicat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corespunzător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condiţiilor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lucru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specifice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unităţii</a:t>
            </a:r>
            <a:r>
              <a:rPr lang="en-US" sz="2600" dirty="0" smtClean="0">
                <a:solidFill>
                  <a:schemeClr val="tx1"/>
                </a:solidFill>
                <a:latin typeface="Times New Roman" panose="02020603050405020304" pitchFamily="18" charset="0"/>
                <a:cs typeface="Times New Roman" panose="02020603050405020304" pitchFamily="18" charset="0"/>
              </a:rPr>
              <a:t>;</a:t>
            </a:r>
            <a:endParaRPr lang="ro-RO" sz="2600" dirty="0" smtClean="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US" sz="2600" dirty="0" err="1" smtClean="0">
                <a:solidFill>
                  <a:schemeClr val="tx1"/>
                </a:solidFill>
                <a:latin typeface="Times New Roman" panose="02020603050405020304" pitchFamily="18" charset="0"/>
                <a:cs typeface="Times New Roman" panose="02020603050405020304" pitchFamily="18" charset="0"/>
              </a:rPr>
              <a:t>să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stabilească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lucrători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atribuţiile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ce</a:t>
            </a:r>
            <a:r>
              <a:rPr lang="en-US" sz="2600" dirty="0">
                <a:solidFill>
                  <a:schemeClr val="tx1"/>
                </a:solidFill>
                <a:latin typeface="Times New Roman" panose="02020603050405020304" pitchFamily="18" charset="0"/>
                <a:cs typeface="Times New Roman" panose="02020603050405020304" pitchFamily="18" charset="0"/>
              </a:rPr>
              <a:t> le </a:t>
            </a:r>
            <a:r>
              <a:rPr lang="en-US" sz="2600" dirty="0" err="1">
                <a:solidFill>
                  <a:schemeClr val="tx1"/>
                </a:solidFill>
                <a:latin typeface="Times New Roman" panose="02020603050405020304" pitchFamily="18" charset="0"/>
                <a:cs typeface="Times New Roman" panose="02020603050405020304" pitchFamily="18" charset="0"/>
              </a:rPr>
              <a:t>revin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domeniul</a:t>
            </a:r>
            <a:r>
              <a:rPr lang="en-US" sz="2600" dirty="0">
                <a:solidFill>
                  <a:schemeClr val="tx1"/>
                </a:solidFill>
                <a:latin typeface="Times New Roman" panose="02020603050405020304" pitchFamily="18" charset="0"/>
                <a:cs typeface="Times New Roman" panose="02020603050405020304" pitchFamily="18" charset="0"/>
              </a:rPr>
              <a:t> </a:t>
            </a:r>
            <a:r>
              <a:rPr lang="ro-RO" sz="2600" dirty="0" smtClean="0">
                <a:solidFill>
                  <a:schemeClr val="tx1"/>
                </a:solidFill>
                <a:latin typeface="Times New Roman" panose="02020603050405020304" pitchFamily="18" charset="0"/>
                <a:cs typeface="Times New Roman" panose="02020603050405020304" pitchFamily="18" charset="0"/>
              </a:rPr>
              <a:t>SSM</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corespunzător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posturilor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lucru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funcţiilor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exercitate</a:t>
            </a:r>
            <a:r>
              <a:rPr lang="en-US" sz="2600" dirty="0">
                <a:solidFill>
                  <a:schemeClr val="tx1"/>
                </a:solidFill>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q"/>
            </a:pPr>
            <a:r>
              <a:rPr lang="en-US" sz="2600" dirty="0" err="1" smtClean="0">
                <a:solidFill>
                  <a:schemeClr val="tx1"/>
                </a:solidFill>
                <a:latin typeface="Times New Roman" panose="02020603050405020304" pitchFamily="18" charset="0"/>
                <a:cs typeface="Times New Roman" panose="02020603050405020304" pitchFamily="18" charset="0"/>
              </a:rPr>
              <a:t>să</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asigure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elaborarea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instrucţiunilor</a:t>
            </a:r>
            <a:r>
              <a:rPr lang="en-US" sz="2600" dirty="0">
                <a:solidFill>
                  <a:schemeClr val="tx1"/>
                </a:solidFill>
                <a:latin typeface="Times New Roman" panose="02020603050405020304" pitchFamily="18" charset="0"/>
                <a:cs typeface="Times New Roman" panose="02020603050405020304" pitchFamily="18" charset="0"/>
              </a:rPr>
              <a:t> de </a:t>
            </a:r>
            <a:r>
              <a:rPr lang="ro-RO" sz="2600" dirty="0" smtClean="0">
                <a:solidFill>
                  <a:schemeClr val="tx1"/>
                </a:solidFill>
                <a:latin typeface="Times New Roman" panose="02020603050405020304" pitchFamily="18" charset="0"/>
                <a:cs typeface="Times New Roman" panose="02020603050405020304" pitchFamily="18" charset="0"/>
              </a:rPr>
              <a:t>SSM</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spiritul</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prezentei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legi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pentru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aplicarea</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actelor</a:t>
            </a:r>
            <a:r>
              <a:rPr lang="en-US" sz="2600" dirty="0">
                <a:solidFill>
                  <a:schemeClr val="tx1"/>
                </a:solidFill>
                <a:latin typeface="Times New Roman" panose="02020603050405020304" pitchFamily="18" charset="0"/>
                <a:cs typeface="Times New Roman" panose="02020603050405020304" pitchFamily="18" charset="0"/>
              </a:rPr>
              <a:t> normative </a:t>
            </a:r>
            <a:r>
              <a:rPr lang="en-US" sz="2600" dirty="0" err="1">
                <a:solidFill>
                  <a:schemeClr val="tx1"/>
                </a:solidFill>
                <a:latin typeface="Times New Roman" panose="02020603050405020304" pitchFamily="18" charset="0"/>
                <a:cs typeface="Times New Roman" panose="02020603050405020304" pitchFamily="18" charset="0"/>
              </a:rPr>
              <a:t>în</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domeniu</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ţinînd</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seama</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particularităţile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activităţilor</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şi</a:t>
            </a:r>
            <a:r>
              <a:rPr lang="en-US" sz="2600" dirty="0">
                <a:solidFill>
                  <a:schemeClr val="tx1"/>
                </a:solidFill>
                <a:latin typeface="Times New Roman" panose="02020603050405020304" pitchFamily="18" charset="0"/>
                <a:cs typeface="Times New Roman" panose="02020603050405020304" pitchFamily="18" charset="0"/>
              </a:rPr>
              <a:t> ale </a:t>
            </a:r>
            <a:r>
              <a:rPr lang="en-US" sz="2600" dirty="0" err="1">
                <a:solidFill>
                  <a:schemeClr val="tx1"/>
                </a:solidFill>
                <a:latin typeface="Times New Roman" panose="02020603050405020304" pitchFamily="18" charset="0"/>
                <a:cs typeface="Times New Roman" panose="02020603050405020304" pitchFamily="18" charset="0"/>
              </a:rPr>
              <a:t>locurilor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muncă</a:t>
            </a:r>
            <a:r>
              <a:rPr lang="en-US" sz="2600" dirty="0">
                <a:solidFill>
                  <a:schemeClr val="tx1"/>
                </a:solidFill>
                <a:latin typeface="Times New Roman" panose="02020603050405020304" pitchFamily="18" charset="0"/>
                <a:cs typeface="Times New Roman" panose="02020603050405020304" pitchFamily="18" charset="0"/>
              </a:rPr>
              <a:t> din </a:t>
            </a:r>
            <a:r>
              <a:rPr lang="en-US" sz="2600" dirty="0" err="1">
                <a:solidFill>
                  <a:schemeClr val="tx1"/>
                </a:solidFill>
                <a:latin typeface="Times New Roman" panose="02020603050405020304" pitchFamily="18" charset="0"/>
                <a:cs typeface="Times New Roman" panose="02020603050405020304" pitchFamily="18" charset="0"/>
              </a:rPr>
              <a:t>unitate</a:t>
            </a:r>
            <a:r>
              <a:rPr lang="en-US" sz="2600" dirty="0">
                <a:solidFill>
                  <a:schemeClr val="tx1"/>
                </a:solidFill>
                <a:latin typeface="Times New Roman" panose="02020603050405020304" pitchFamily="18" charset="0"/>
                <a:cs typeface="Times New Roman" panose="02020603050405020304" pitchFamily="18" charset="0"/>
              </a:rPr>
              <a:t>;</a:t>
            </a:r>
            <a:endParaRPr lang="en-GB" sz="2600" i="1"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ro-RO" dirty="0" smtClean="0">
                <a:solidFill>
                  <a:schemeClr val="bg1"/>
                </a:solidFill>
                <a:latin typeface="Times New Roman" pitchFamily="18" charset="0"/>
                <a:cs typeface="Times New Roman" pitchFamily="18" charset="0"/>
              </a:rPr>
              <a:t>Legea securităţii şi sănătăţii în muncă</a:t>
            </a:r>
            <a:endParaRPr lang="en-US" dirty="0"/>
          </a:p>
        </p:txBody>
      </p:sp>
    </p:spTree>
    <p:extLst>
      <p:ext uri="{BB962C8B-B14F-4D97-AF65-F5344CB8AC3E}">
        <p14:creationId xmlns:p14="http://schemas.microsoft.com/office/powerpoint/2010/main" val="38666560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1844824"/>
            <a:ext cx="8712968" cy="4824536"/>
          </a:xfrm>
        </p:spPr>
        <p:txBody>
          <a:bodyPr>
            <a:normAutofit/>
          </a:bodyPr>
          <a:lstStyle/>
          <a:p>
            <a:pPr marL="0" indent="0" algn="ctr">
              <a:buNone/>
            </a:pPr>
            <a:r>
              <a:rPr lang="ro-RO" sz="4000" b="1" dirty="0">
                <a:solidFill>
                  <a:schemeClr val="tx1"/>
                </a:solidFill>
                <a:latin typeface="Times New Roman" pitchFamily="18" charset="0"/>
                <a:cs typeface="Times New Roman" pitchFamily="18" charset="0"/>
              </a:rPr>
              <a:t>Serviciul intern sau extern de </a:t>
            </a:r>
            <a:r>
              <a:rPr lang="ro-RO" sz="4000" b="1" dirty="0" err="1">
                <a:solidFill>
                  <a:schemeClr val="tx1"/>
                </a:solidFill>
                <a:latin typeface="Times New Roman" pitchFamily="18" charset="0"/>
                <a:cs typeface="Times New Roman" pitchFamily="18" charset="0"/>
              </a:rPr>
              <a:t>protecţie</a:t>
            </a:r>
            <a:r>
              <a:rPr lang="ro-RO" sz="4000" b="1" dirty="0">
                <a:solidFill>
                  <a:schemeClr val="tx1"/>
                </a:solidFill>
                <a:latin typeface="Times New Roman" pitchFamily="18" charset="0"/>
                <a:cs typeface="Times New Roman" pitchFamily="18" charset="0"/>
              </a:rPr>
              <a:t> </a:t>
            </a:r>
            <a:r>
              <a:rPr lang="ro-RO" sz="4000" b="1" dirty="0" err="1">
                <a:solidFill>
                  <a:schemeClr val="tx1"/>
                </a:solidFill>
                <a:latin typeface="Times New Roman" pitchFamily="18" charset="0"/>
                <a:cs typeface="Times New Roman" pitchFamily="18" charset="0"/>
              </a:rPr>
              <a:t>şi</a:t>
            </a:r>
            <a:r>
              <a:rPr lang="ro-RO" sz="4000" b="1" dirty="0">
                <a:solidFill>
                  <a:schemeClr val="tx1"/>
                </a:solidFill>
                <a:latin typeface="Times New Roman" pitchFamily="18" charset="0"/>
                <a:cs typeface="Times New Roman" pitchFamily="18" charset="0"/>
              </a:rPr>
              <a:t> prevenire </a:t>
            </a:r>
          </a:p>
          <a:p>
            <a:pPr marL="0" indent="0" algn="ctr">
              <a:buNone/>
            </a:pPr>
            <a:r>
              <a:rPr lang="ro-RO" sz="3200" b="1" dirty="0" smtClean="0">
                <a:solidFill>
                  <a:schemeClr val="tx1"/>
                </a:solidFill>
                <a:latin typeface="Times New Roman" pitchFamily="18" charset="0"/>
                <a:cs typeface="Times New Roman" pitchFamily="18" charset="0"/>
              </a:rPr>
              <a:t>lucrători </a:t>
            </a:r>
            <a:r>
              <a:rPr lang="en-US" sz="3200" b="1" dirty="0" err="1">
                <a:solidFill>
                  <a:schemeClr val="tx1"/>
                </a:solidFill>
                <a:latin typeface="Times New Roman" pitchFamily="18" charset="0"/>
                <a:cs typeface="Times New Roman" pitchFamily="18" charset="0"/>
              </a:rPr>
              <a:t>desemna</a:t>
            </a:r>
            <a:r>
              <a:rPr lang="ro-RO" sz="3200" b="1" dirty="0" err="1">
                <a:solidFill>
                  <a:schemeClr val="tx1"/>
                </a:solidFill>
                <a:latin typeface="Times New Roman" pitchFamily="18" charset="0"/>
                <a:cs typeface="Times New Roman" pitchFamily="18" charset="0"/>
              </a:rPr>
              <a:t>ţi</a:t>
            </a:r>
            <a:r>
              <a:rPr lang="ro-RO" sz="3200" b="1" dirty="0">
                <a:solidFill>
                  <a:schemeClr val="tx1"/>
                </a:solidFill>
                <a:latin typeface="Times New Roman" pitchFamily="18" charset="0"/>
                <a:cs typeface="Times New Roman" pitchFamily="18" charset="0"/>
              </a:rPr>
              <a:t> de angajator</a:t>
            </a:r>
            <a:r>
              <a:rPr lang="en-US" sz="3200" b="1" dirty="0">
                <a:solidFill>
                  <a:schemeClr val="tx1"/>
                </a:solidFill>
                <a:latin typeface="Times New Roman" pitchFamily="18" charset="0"/>
                <a:cs typeface="Times New Roman" pitchFamily="18" charset="0"/>
              </a:rPr>
              <a:t> </a:t>
            </a:r>
            <a:r>
              <a:rPr lang="ro-RO" sz="3200" b="1" dirty="0">
                <a:solidFill>
                  <a:schemeClr val="tx1"/>
                </a:solidFill>
                <a:latin typeface="Times New Roman" pitchFamily="18" charset="0"/>
                <a:cs typeface="Times New Roman" pitchFamily="18" charset="0"/>
              </a:rPr>
              <a:t>care să se ocupe de </a:t>
            </a:r>
            <a:r>
              <a:rPr lang="ro-RO" sz="3200" b="1" dirty="0" err="1">
                <a:solidFill>
                  <a:schemeClr val="tx1"/>
                </a:solidFill>
                <a:latin typeface="Times New Roman" pitchFamily="18" charset="0"/>
                <a:cs typeface="Times New Roman" pitchFamily="18" charset="0"/>
              </a:rPr>
              <a:t>activităţile</a:t>
            </a:r>
            <a:r>
              <a:rPr lang="ro-RO" sz="3200" b="1" dirty="0">
                <a:solidFill>
                  <a:schemeClr val="tx1"/>
                </a:solidFill>
                <a:latin typeface="Times New Roman" pitchFamily="18" charset="0"/>
                <a:cs typeface="Times New Roman" pitchFamily="18" charset="0"/>
              </a:rPr>
              <a:t> de </a:t>
            </a:r>
            <a:r>
              <a:rPr lang="ro-RO" sz="3200" b="1" dirty="0" err="1">
                <a:solidFill>
                  <a:schemeClr val="tx1"/>
                </a:solidFill>
                <a:latin typeface="Times New Roman" pitchFamily="18" charset="0"/>
                <a:cs typeface="Times New Roman" pitchFamily="18" charset="0"/>
              </a:rPr>
              <a:t>protecţie</a:t>
            </a:r>
            <a:r>
              <a:rPr lang="ro-RO" sz="3200" b="1" dirty="0">
                <a:solidFill>
                  <a:schemeClr val="tx1"/>
                </a:solidFill>
                <a:latin typeface="Times New Roman" pitchFamily="18" charset="0"/>
                <a:cs typeface="Times New Roman" pitchFamily="18" charset="0"/>
              </a:rPr>
              <a:t> </a:t>
            </a:r>
            <a:r>
              <a:rPr lang="ro-RO" sz="3200" b="1" dirty="0" err="1">
                <a:solidFill>
                  <a:schemeClr val="tx1"/>
                </a:solidFill>
                <a:latin typeface="Times New Roman" pitchFamily="18" charset="0"/>
                <a:cs typeface="Times New Roman" pitchFamily="18" charset="0"/>
              </a:rPr>
              <a:t>şi</a:t>
            </a:r>
            <a:r>
              <a:rPr lang="ro-RO" sz="3200" b="1" dirty="0">
                <a:solidFill>
                  <a:schemeClr val="tx1"/>
                </a:solidFill>
                <a:latin typeface="Times New Roman" pitchFamily="18" charset="0"/>
                <a:cs typeface="Times New Roman" pitchFamily="18" charset="0"/>
              </a:rPr>
              <a:t> prevenire a riscurilor </a:t>
            </a:r>
            <a:r>
              <a:rPr lang="ro-RO" sz="3200" b="1" dirty="0" smtClean="0">
                <a:solidFill>
                  <a:schemeClr val="tx1"/>
                </a:solidFill>
                <a:latin typeface="Times New Roman" pitchFamily="18" charset="0"/>
                <a:cs typeface="Times New Roman" pitchFamily="18" charset="0"/>
              </a:rPr>
              <a:t>profesionale</a:t>
            </a:r>
          </a:p>
          <a:p>
            <a:pPr marL="0" indent="0" algn="ctr">
              <a:buNone/>
            </a:pPr>
            <a:endParaRPr lang="ro-RO" sz="3200" dirty="0">
              <a:solidFill>
                <a:schemeClr val="tx1"/>
              </a:solidFill>
              <a:latin typeface="Times New Roman" pitchFamily="18" charset="0"/>
              <a:cs typeface="Times New Roman" pitchFamily="18" charset="0"/>
            </a:endParaRPr>
          </a:p>
          <a:p>
            <a:pPr algn="ctr">
              <a:spcBef>
                <a:spcPct val="50000"/>
              </a:spcBef>
              <a:buNone/>
            </a:pPr>
            <a:r>
              <a:rPr lang="ro-RO" b="1" dirty="0" err="1" smtClean="0">
                <a:solidFill>
                  <a:schemeClr val="tx1"/>
                </a:solidFill>
                <a:latin typeface="Times New Roman" pitchFamily="18" charset="0"/>
                <a:cs typeface="Times New Roman" pitchFamily="18" charset="0"/>
              </a:rPr>
              <a:t>Atribuţii</a:t>
            </a:r>
            <a:r>
              <a:rPr lang="ro-RO" b="1" dirty="0" smtClean="0">
                <a:solidFill>
                  <a:schemeClr val="tx1"/>
                </a:solidFill>
                <a:latin typeface="Times New Roman" pitchFamily="18" charset="0"/>
                <a:cs typeface="Times New Roman" pitchFamily="18" charset="0"/>
              </a:rPr>
              <a:t> şi obligaţii delegate de angajator pe baza cadrului legal şi altor acte normative</a:t>
            </a:r>
            <a:endParaRPr lang="en-US" dirty="0"/>
          </a:p>
        </p:txBody>
      </p:sp>
      <p:sp>
        <p:nvSpPr>
          <p:cNvPr id="3" name="Заголовок 2"/>
          <p:cNvSpPr>
            <a:spLocks noGrp="1"/>
          </p:cNvSpPr>
          <p:nvPr>
            <p:ph type="title"/>
          </p:nvPr>
        </p:nvSpPr>
        <p:spPr/>
        <p:txBody>
          <a:bodyPr>
            <a:noAutofit/>
          </a:bodyPr>
          <a:lstStyle/>
          <a:p>
            <a:r>
              <a:rPr lang="ro-RO" sz="3200" b="1" dirty="0" smtClean="0">
                <a:latin typeface="Times New Roman" pitchFamily="18" charset="0"/>
              </a:rPr>
              <a:t>FACTORUL</a:t>
            </a:r>
            <a:r>
              <a:rPr lang="ro-RO" sz="3200" b="1" dirty="0">
                <a:latin typeface="Times New Roman" pitchFamily="18" charset="0"/>
                <a:cs typeface="Times New Roman" pitchFamily="18" charset="0"/>
              </a:rPr>
              <a:t> </a:t>
            </a:r>
            <a:r>
              <a:rPr lang="ro-RO" sz="3200" b="1" dirty="0" smtClean="0">
                <a:latin typeface="Times New Roman" pitchFamily="18" charset="0"/>
                <a:cs typeface="Times New Roman" pitchFamily="18" charset="0"/>
              </a:rPr>
              <a:t>DE </a:t>
            </a:r>
            <a:r>
              <a:rPr lang="ro-RO" sz="3200" b="1" dirty="0">
                <a:latin typeface="Times New Roman" pitchFamily="18" charset="0"/>
                <a:cs typeface="Times New Roman" pitchFamily="18" charset="0"/>
              </a:rPr>
              <a:t>SPECIALITATE</a:t>
            </a:r>
            <a:r>
              <a:rPr lang="ro-RO" sz="3200" dirty="0">
                <a:latin typeface="Times New Roman" pitchFamily="18" charset="0"/>
                <a:cs typeface="Times New Roman" pitchFamily="18" charset="0"/>
              </a:rPr>
              <a:t/>
            </a:r>
            <a:br>
              <a:rPr lang="ro-RO" sz="3200" dirty="0">
                <a:latin typeface="Times New Roman" pitchFamily="18" charset="0"/>
                <a:cs typeface="Times New Roman" pitchFamily="18" charset="0"/>
              </a:rPr>
            </a:br>
            <a:endParaRPr lang="en-US" sz="3200" dirty="0"/>
          </a:p>
        </p:txBody>
      </p:sp>
    </p:spTree>
    <p:extLst>
      <p:ext uri="{BB962C8B-B14F-4D97-AF65-F5344CB8AC3E}">
        <p14:creationId xmlns:p14="http://schemas.microsoft.com/office/powerpoint/2010/main" val="18495576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447800"/>
            <a:ext cx="8686800" cy="5181600"/>
          </a:xfrm>
        </p:spPr>
        <p:txBody>
          <a:bodyPr>
            <a:normAutofit/>
          </a:bodyPr>
          <a:lstStyle/>
          <a:p>
            <a:pPr algn="ctr">
              <a:buNone/>
            </a:pPr>
            <a:r>
              <a:rPr lang="ro-RO" dirty="0" smtClean="0"/>
              <a:t> </a:t>
            </a:r>
            <a:endParaRPr lang="ro-RO" b="1" dirty="0" smtClean="0"/>
          </a:p>
          <a:p>
            <a:pPr algn="just">
              <a:buNone/>
            </a:pPr>
            <a:r>
              <a:rPr lang="vi-VN" sz="2000" dirty="0" smtClean="0">
                <a:solidFill>
                  <a:schemeClr val="tx1"/>
                </a:solidFill>
                <a:latin typeface="Times New Roman" pitchFamily="18" charset="0"/>
                <a:cs typeface="Times New Roman" pitchFamily="18" charset="0"/>
              </a:rPr>
              <a:t> </a:t>
            </a:r>
            <a:r>
              <a:rPr lang="ro-RO" sz="2000" dirty="0" smtClean="0">
                <a:solidFill>
                  <a:schemeClr val="tx1"/>
                </a:solidFill>
                <a:latin typeface="Times New Roman" pitchFamily="18" charset="0"/>
                <a:cs typeface="Times New Roman" pitchFamily="18" charset="0"/>
              </a:rPr>
              <a:t> </a:t>
            </a:r>
            <a:r>
              <a:rPr lang="vi-VN" b="1" i="1" dirty="0" smtClean="0">
                <a:solidFill>
                  <a:schemeClr val="tx1"/>
                </a:solidFill>
                <a:latin typeface="Times New Roman" pitchFamily="18" charset="0"/>
                <a:cs typeface="Times New Roman" pitchFamily="18" charset="0"/>
              </a:rPr>
              <a:t>Articolul 11.</a:t>
            </a:r>
            <a:r>
              <a:rPr lang="vi-VN" i="1" dirty="0" smtClean="0">
                <a:solidFill>
                  <a:schemeClr val="tx1"/>
                </a:solidFill>
                <a:latin typeface="Times New Roman" pitchFamily="18" charset="0"/>
                <a:cs typeface="Times New Roman" pitchFamily="18" charset="0"/>
              </a:rPr>
              <a:t> </a:t>
            </a:r>
            <a:r>
              <a:rPr lang="vi-VN" b="1" i="1" dirty="0" smtClean="0">
                <a:solidFill>
                  <a:schemeClr val="tx1"/>
                </a:solidFill>
                <a:latin typeface="Times New Roman" pitchFamily="18" charset="0"/>
                <a:cs typeface="Times New Roman" pitchFamily="18" charset="0"/>
              </a:rPr>
              <a:t>Serviciul de protecţie şi prevenire</a:t>
            </a:r>
            <a:endParaRPr lang="en-US" b="1" i="1" dirty="0" smtClean="0">
              <a:solidFill>
                <a:schemeClr val="tx1"/>
              </a:solidFill>
              <a:latin typeface="Times New Roman" pitchFamily="18" charset="0"/>
              <a:cs typeface="Times New Roman" pitchFamily="18" charset="0"/>
            </a:endParaRPr>
          </a:p>
          <a:p>
            <a:pPr algn="just">
              <a:buNone/>
            </a:pPr>
            <a:endParaRPr lang="ro-RO" sz="2000" dirty="0" smtClean="0">
              <a:solidFill>
                <a:schemeClr val="tx1"/>
              </a:solidFill>
              <a:latin typeface="Times New Roman" pitchFamily="18" charset="0"/>
              <a:cs typeface="Times New Roman" pitchFamily="18" charset="0"/>
            </a:endParaRPr>
          </a:p>
          <a:p>
            <a:pPr algn="just">
              <a:buFont typeface="Wingdings" pitchFamily="2" charset="2"/>
              <a:buChar char="q"/>
            </a:pPr>
            <a:r>
              <a:rPr lang="ro-RO" dirty="0" smtClean="0">
                <a:solidFill>
                  <a:schemeClr val="tx1"/>
                </a:solidFill>
                <a:latin typeface="Times New Roman" pitchFamily="18" charset="0"/>
                <a:cs typeface="Times New Roman" pitchFamily="18" charset="0"/>
              </a:rPr>
              <a:t>A</a:t>
            </a:r>
            <a:r>
              <a:rPr lang="vi-VN" dirty="0" smtClean="0">
                <a:solidFill>
                  <a:schemeClr val="tx1"/>
                </a:solidFill>
                <a:latin typeface="Times New Roman" pitchFamily="18" charset="0"/>
                <a:cs typeface="Times New Roman" pitchFamily="18" charset="0"/>
              </a:rPr>
              <a:t>ngajatorul desemnează unul sau mai mulţi lucrători care să se ocupe de activităţile de protecţie şi prevenire a riscurilor profesionale în unitate.</a:t>
            </a:r>
            <a:endParaRPr lang="ro-RO" dirty="0" smtClean="0">
              <a:solidFill>
                <a:schemeClr val="tx1"/>
              </a:solidFill>
              <a:latin typeface="Times New Roman" pitchFamily="18" charset="0"/>
              <a:cs typeface="Times New Roman" pitchFamily="18" charset="0"/>
            </a:endParaRPr>
          </a:p>
          <a:p>
            <a:pPr algn="just">
              <a:buFont typeface="Wingdings" pitchFamily="2" charset="2"/>
              <a:buChar char="q"/>
            </a:pPr>
            <a:r>
              <a:rPr lang="ro-RO" dirty="0" smtClean="0">
                <a:solidFill>
                  <a:schemeClr val="tx1"/>
                </a:solidFill>
                <a:latin typeface="Times New Roman" pitchFamily="18" charset="0"/>
                <a:cs typeface="Times New Roman" pitchFamily="18" charset="0"/>
              </a:rPr>
              <a:t>L</a:t>
            </a:r>
            <a:r>
              <a:rPr lang="vi-VN" dirty="0" smtClean="0">
                <a:solidFill>
                  <a:schemeClr val="tx1"/>
                </a:solidFill>
                <a:latin typeface="Times New Roman" pitchFamily="18" charset="0"/>
                <a:cs typeface="Times New Roman" pitchFamily="18" charset="0"/>
              </a:rPr>
              <a:t>ucrătorii desemnaţi trebuie să aibă absolvite cursurile de instruire în domeniul </a:t>
            </a:r>
            <a:r>
              <a:rPr lang="ro-RO" dirty="0" smtClean="0">
                <a:solidFill>
                  <a:schemeClr val="tx1"/>
                </a:solidFill>
                <a:latin typeface="Times New Roman" pitchFamily="18" charset="0"/>
                <a:cs typeface="Times New Roman" pitchFamily="18" charset="0"/>
              </a:rPr>
              <a:t>SSM.</a:t>
            </a:r>
          </a:p>
          <a:p>
            <a:pPr algn="just">
              <a:buFont typeface="Wingdings" pitchFamily="2" charset="2"/>
              <a:buChar char="q"/>
            </a:pPr>
            <a:r>
              <a:rPr lang="vi-VN" dirty="0" smtClean="0">
                <a:solidFill>
                  <a:schemeClr val="tx1"/>
                </a:solidFill>
                <a:latin typeface="Times New Roman" pitchFamily="18" charset="0"/>
                <a:cs typeface="Times New Roman" pitchFamily="18" charset="0"/>
              </a:rPr>
              <a:t>În cazul unităţilor în care se desfăşoară activităţi fără pericole de accidentare, conducătorul unităţii poate să-şi asume atribuţiile lucrătorului desemnat dacă acesta a absolvit cursurile de instruire în domeniul </a:t>
            </a:r>
            <a:r>
              <a:rPr lang="ro-RO" dirty="0" smtClean="0">
                <a:solidFill>
                  <a:schemeClr val="tx1"/>
                </a:solidFill>
                <a:latin typeface="Times New Roman" pitchFamily="18" charset="0"/>
                <a:cs typeface="Times New Roman" pitchFamily="18" charset="0"/>
              </a:rPr>
              <a:t>SSM</a:t>
            </a:r>
            <a:r>
              <a:rPr lang="vi-VN" dirty="0" smtClean="0">
                <a:solidFill>
                  <a:schemeClr val="tx1"/>
                </a:solidFill>
                <a:latin typeface="Times New Roman" pitchFamily="18" charset="0"/>
                <a:cs typeface="Times New Roman" pitchFamily="18" charset="0"/>
              </a:rPr>
              <a:t>.</a:t>
            </a:r>
            <a:endParaRPr lang="ro-RO" b="1" dirty="0" smtClean="0">
              <a:solidFill>
                <a:schemeClr val="tx1"/>
              </a:solidFill>
              <a:latin typeface="Times New Roman" pitchFamily="18" charset="0"/>
              <a:cs typeface="Times New Roman" pitchFamily="18" charset="0"/>
            </a:endParaRPr>
          </a:p>
          <a:p>
            <a:pPr algn="ctr"/>
            <a:endParaRPr lang="ro-RO" b="1" dirty="0" smtClean="0">
              <a:solidFill>
                <a:schemeClr val="tx1"/>
              </a:solidFill>
              <a:latin typeface="Times New Roman" pitchFamily="18" charset="0"/>
              <a:cs typeface="Times New Roman" pitchFamily="18" charset="0"/>
            </a:endParaRPr>
          </a:p>
          <a:p>
            <a:pPr algn="ctr"/>
            <a:endParaRPr lang="ro-RO" b="1" dirty="0" smtClean="0">
              <a:solidFill>
                <a:schemeClr val="tx1"/>
              </a:solidFill>
              <a:latin typeface="Times New Roman" pitchFamily="18" charset="0"/>
              <a:cs typeface="Times New Roman" pitchFamily="18" charset="0"/>
            </a:endParaRPr>
          </a:p>
          <a:p>
            <a:endParaRPr lang="en-US" dirty="0"/>
          </a:p>
        </p:txBody>
      </p:sp>
      <p:sp>
        <p:nvSpPr>
          <p:cNvPr id="3" name="Заголовок 2"/>
          <p:cNvSpPr>
            <a:spLocks noGrp="1"/>
          </p:cNvSpPr>
          <p:nvPr>
            <p:ph type="title"/>
          </p:nvPr>
        </p:nvSpPr>
        <p:spPr/>
        <p:txBody>
          <a:bodyPr>
            <a:normAutofit fontScale="90000"/>
          </a:bodyPr>
          <a:lstStyle/>
          <a:p>
            <a:r>
              <a:rPr lang="ro-RO" sz="2800" b="1" i="1" dirty="0">
                <a:solidFill>
                  <a:schemeClr val="bg1"/>
                </a:solidFill>
                <a:latin typeface="Times New Roman" pitchFamily="18" charset="0"/>
                <a:cs typeface="Times New Roman" pitchFamily="18" charset="0"/>
              </a:rPr>
              <a:t>Legea </a:t>
            </a:r>
            <a:r>
              <a:rPr lang="ro-RO" sz="2800" b="1" i="1" dirty="0" err="1">
                <a:solidFill>
                  <a:schemeClr val="bg1"/>
                </a:solidFill>
                <a:latin typeface="Times New Roman" pitchFamily="18" charset="0"/>
                <a:cs typeface="Times New Roman" pitchFamily="18" charset="0"/>
              </a:rPr>
              <a:t>securităţii</a:t>
            </a:r>
            <a:r>
              <a:rPr lang="ro-RO" sz="2800" b="1" i="1" dirty="0">
                <a:solidFill>
                  <a:schemeClr val="bg1"/>
                </a:solidFill>
                <a:latin typeface="Times New Roman" pitchFamily="18" charset="0"/>
                <a:cs typeface="Times New Roman" pitchFamily="18" charset="0"/>
              </a:rPr>
              <a:t> </a:t>
            </a:r>
            <a:r>
              <a:rPr lang="ro-RO" sz="2800" b="1" i="1" dirty="0" err="1">
                <a:solidFill>
                  <a:schemeClr val="bg1"/>
                </a:solidFill>
                <a:latin typeface="Times New Roman" pitchFamily="18" charset="0"/>
                <a:cs typeface="Times New Roman" pitchFamily="18" charset="0"/>
              </a:rPr>
              <a:t>şi</a:t>
            </a:r>
            <a:r>
              <a:rPr lang="ro-RO" sz="2800" b="1" i="1" dirty="0">
                <a:solidFill>
                  <a:schemeClr val="bg1"/>
                </a:solidFill>
                <a:latin typeface="Times New Roman" pitchFamily="18" charset="0"/>
                <a:cs typeface="Times New Roman" pitchFamily="18" charset="0"/>
              </a:rPr>
              <a:t> </a:t>
            </a:r>
            <a:r>
              <a:rPr lang="ro-RO" sz="2800" b="1" i="1" dirty="0" err="1">
                <a:solidFill>
                  <a:schemeClr val="bg1"/>
                </a:solidFill>
                <a:latin typeface="Times New Roman" pitchFamily="18" charset="0"/>
                <a:cs typeface="Times New Roman" pitchFamily="18" charset="0"/>
              </a:rPr>
              <a:t>sănătăţii</a:t>
            </a:r>
            <a:r>
              <a:rPr lang="ro-RO" sz="2800" b="1" i="1" dirty="0">
                <a:solidFill>
                  <a:schemeClr val="bg1"/>
                </a:solidFill>
                <a:latin typeface="Times New Roman" pitchFamily="18" charset="0"/>
                <a:cs typeface="Times New Roman" pitchFamily="18" charset="0"/>
              </a:rPr>
              <a:t> în muncă</a:t>
            </a:r>
            <a:r>
              <a:rPr lang="ro-RO" sz="3100" b="1" dirty="0" smtClean="0">
                <a:latin typeface="Times New Roman" pitchFamily="18" charset="0"/>
                <a:cs typeface="Times New Roman" pitchFamily="18" charset="0"/>
              </a:rPr>
              <a:t/>
            </a:r>
            <a:br>
              <a:rPr lang="ro-RO" sz="3100" b="1" dirty="0" smtClean="0">
                <a:latin typeface="Times New Roman" pitchFamily="18" charset="0"/>
                <a:cs typeface="Times New Roman" pitchFamily="18" charset="0"/>
              </a:rPr>
            </a:br>
            <a:r>
              <a:rPr lang="ro-RO" sz="3200" b="1" i="1" dirty="0" smtClean="0">
                <a:latin typeface="Times New Roman" pitchFamily="18" charset="0"/>
                <a:cs typeface="Times New Roman" pitchFamily="18" charset="0"/>
              </a:rPr>
              <a:t>SERVICIUL DE PROTECŢIE ŞI PREVENIRE</a:t>
            </a:r>
            <a:endParaRPr lang="en-US" sz="3200" dirty="0"/>
          </a:p>
        </p:txBody>
      </p:sp>
    </p:spTree>
    <p:extLst>
      <p:ext uri="{BB962C8B-B14F-4D97-AF65-F5344CB8AC3E}">
        <p14:creationId xmlns:p14="http://schemas.microsoft.com/office/powerpoint/2010/main" val="112402815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420888"/>
            <a:ext cx="8640959" cy="4176464"/>
          </a:xfrm>
        </p:spPr>
        <p:txBody>
          <a:bodyPr>
            <a:normAutofit/>
          </a:bodyPr>
          <a:lstStyle/>
          <a:p>
            <a:pPr algn="just">
              <a:buFont typeface="Wingdings" panose="05000000000000000000" pitchFamily="2" charset="2"/>
              <a:buChar char="q"/>
            </a:pPr>
            <a:r>
              <a:rPr lang="en-US" dirty="0" err="1">
                <a:solidFill>
                  <a:schemeClr val="tx1"/>
                </a:solidFill>
                <a:latin typeface="Times New Roman" panose="02020603050405020304" pitchFamily="18" charset="0"/>
                <a:cs typeface="Times New Roman" panose="02020603050405020304" pitchFamily="18" charset="0"/>
              </a:rPr>
              <a:t>Cerinţele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instrucţiunilor</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vor</a:t>
            </a:r>
            <a:r>
              <a:rPr lang="en-US" dirty="0">
                <a:solidFill>
                  <a:schemeClr val="tx1"/>
                </a:solidFill>
                <a:latin typeface="Times New Roman" panose="02020603050405020304" pitchFamily="18" charset="0"/>
                <a:cs typeface="Times New Roman" panose="02020603050405020304" pitchFamily="18" charset="0"/>
              </a:rPr>
              <a:t> fi </a:t>
            </a:r>
            <a:r>
              <a:rPr lang="en-US" dirty="0" err="1">
                <a:solidFill>
                  <a:schemeClr val="tx1"/>
                </a:solidFill>
                <a:latin typeface="Times New Roman" panose="02020603050405020304" pitchFamily="18" charset="0"/>
                <a:cs typeface="Times New Roman" panose="02020603050405020304" pitchFamily="18" charset="0"/>
              </a:rPr>
              <a:t>expuse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consecutivitate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conformă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desfăşurării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procesului</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muncă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vor</a:t>
            </a:r>
            <a:r>
              <a:rPr lang="en-US" dirty="0">
                <a:solidFill>
                  <a:schemeClr val="tx1"/>
                </a:solidFill>
                <a:latin typeface="Times New Roman" panose="02020603050405020304" pitchFamily="18" charset="0"/>
                <a:cs typeface="Times New Roman" panose="02020603050405020304" pitchFamily="18" charset="0"/>
              </a:rPr>
              <a:t> fi </a:t>
            </a:r>
            <a:r>
              <a:rPr lang="en-US" dirty="0" err="1">
                <a:solidFill>
                  <a:schemeClr val="tx1"/>
                </a:solidFill>
                <a:latin typeface="Times New Roman" panose="02020603050405020304" pitchFamily="18" charset="0"/>
                <a:cs typeface="Times New Roman" panose="02020603050405020304" pitchFamily="18" charset="0"/>
              </a:rPr>
              <a:t>grupate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următoarele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capitole</a:t>
            </a:r>
            <a:r>
              <a:rPr lang="en-US" dirty="0">
                <a:solidFill>
                  <a:schemeClr val="tx1"/>
                </a:solidFill>
                <a:latin typeface="Times New Roman" panose="02020603050405020304" pitchFamily="18" charset="0"/>
                <a:cs typeface="Times New Roman" panose="02020603050405020304" pitchFamily="18" charset="0"/>
              </a:rPr>
              <a:t>:</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a) </a:t>
            </a:r>
            <a:r>
              <a:rPr lang="en-US" dirty="0" err="1">
                <a:solidFill>
                  <a:schemeClr val="tx1"/>
                </a:solidFill>
                <a:latin typeface="Times New Roman" panose="02020603050405020304" pitchFamily="18" charset="0"/>
                <a:cs typeface="Times New Roman" panose="02020603050405020304" pitchFamily="18" charset="0"/>
              </a:rPr>
              <a:t>cerinţe</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generale</a:t>
            </a:r>
            <a:r>
              <a:rPr lang="en-US" dirty="0" smtClean="0">
                <a:solidFill>
                  <a:schemeClr val="tx1"/>
                </a:solidFill>
                <a:latin typeface="Times New Roman" panose="02020603050405020304" pitchFamily="18" charset="0"/>
                <a:cs typeface="Times New Roman" panose="02020603050405020304" pitchFamily="18" charset="0"/>
              </a:rPr>
              <a:t> de </a:t>
            </a:r>
            <a:r>
              <a:rPr lang="en-US" dirty="0" err="1" smtClean="0">
                <a:solidFill>
                  <a:schemeClr val="tx1"/>
                </a:solidFill>
                <a:latin typeface="Times New Roman" panose="02020603050405020304" pitchFamily="18" charset="0"/>
                <a:cs typeface="Times New Roman" panose="02020603050405020304" pitchFamily="18" charset="0"/>
              </a:rPr>
              <a:t>protecţie</a:t>
            </a:r>
            <a:r>
              <a:rPr lang="en-US" dirty="0" smtClean="0">
                <a:solidFill>
                  <a:schemeClr val="tx1"/>
                </a:solidFill>
                <a:latin typeface="Times New Roman" panose="02020603050405020304" pitchFamily="18" charset="0"/>
                <a:cs typeface="Times New Roman" panose="02020603050405020304" pitchFamily="18" charset="0"/>
              </a:rPr>
              <a:t> a </a:t>
            </a:r>
            <a:r>
              <a:rPr lang="en-US" dirty="0" err="1" smtClean="0">
                <a:solidFill>
                  <a:schemeClr val="tx1"/>
                </a:solidFill>
                <a:latin typeface="Times New Roman" panose="02020603050405020304" pitchFamily="18" charset="0"/>
                <a:cs typeface="Times New Roman" panose="02020603050405020304" pitchFamily="18" charset="0"/>
              </a:rPr>
              <a:t>muncii</a:t>
            </a:r>
            <a:r>
              <a:rPr lang="en-US"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pPr marL="0" indent="0" algn="just">
              <a:buNone/>
            </a:pPr>
            <a:r>
              <a:rPr lang="ro-RO"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b</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cerinţe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protecţie</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muncii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pînă</a:t>
            </a:r>
            <a:r>
              <a:rPr lang="en-US" dirty="0">
                <a:solidFill>
                  <a:schemeClr val="tx1"/>
                </a:solidFill>
                <a:latin typeface="Times New Roman" panose="02020603050405020304" pitchFamily="18" charset="0"/>
                <a:cs typeface="Times New Roman" panose="02020603050405020304" pitchFamily="18" charset="0"/>
              </a:rPr>
              <a:t> la </a:t>
            </a:r>
            <a:r>
              <a:rPr lang="en-US" dirty="0" err="1">
                <a:solidFill>
                  <a:schemeClr val="tx1"/>
                </a:solidFill>
                <a:latin typeface="Times New Roman" panose="02020603050405020304" pitchFamily="18" charset="0"/>
                <a:cs typeface="Times New Roman" panose="02020603050405020304" pitchFamily="18" charset="0"/>
              </a:rPr>
              <a:t>începerea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lucrului</a:t>
            </a:r>
            <a:r>
              <a:rPr lang="en-US" dirty="0">
                <a:solidFill>
                  <a:schemeClr val="tx1"/>
                </a:solidFill>
                <a:latin typeface="Times New Roman" panose="02020603050405020304" pitchFamily="18" charset="0"/>
                <a:cs typeface="Times New Roman" panose="02020603050405020304" pitchFamily="18" charset="0"/>
              </a:rPr>
              <a:t>;</a:t>
            </a:r>
          </a:p>
          <a:p>
            <a:pPr marL="0" indent="0" algn="just">
              <a:buNone/>
            </a:pPr>
            <a:r>
              <a:rPr lang="ro-RO"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cerinţe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protecţie</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muncii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timpul</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lucrului</a:t>
            </a:r>
            <a:r>
              <a:rPr lang="en-US" dirty="0">
                <a:solidFill>
                  <a:schemeClr val="tx1"/>
                </a:solidFill>
                <a:latin typeface="Times New Roman" panose="02020603050405020304" pitchFamily="18" charset="0"/>
                <a:cs typeface="Times New Roman" panose="02020603050405020304" pitchFamily="18" charset="0"/>
              </a:rPr>
              <a:t>;</a:t>
            </a:r>
          </a:p>
          <a:p>
            <a:pPr marL="0" indent="0" algn="just">
              <a:buNone/>
            </a:pPr>
            <a:r>
              <a:rPr lang="ro-RO"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d</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cerinţe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protecţie</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muncii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situaţii</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avarie</a:t>
            </a:r>
            <a:r>
              <a:rPr lang="en-US" dirty="0">
                <a:solidFill>
                  <a:schemeClr val="tx1"/>
                </a:solidFill>
                <a:latin typeface="Times New Roman" panose="02020603050405020304" pitchFamily="18" charset="0"/>
                <a:cs typeface="Times New Roman" panose="02020603050405020304" pitchFamily="18" charset="0"/>
              </a:rPr>
              <a:t>;</a:t>
            </a:r>
          </a:p>
          <a:p>
            <a:pPr marL="0" indent="0" algn="just">
              <a:buNone/>
            </a:pPr>
            <a:r>
              <a:rPr lang="ro-RO"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cerinţe</a:t>
            </a:r>
            <a:r>
              <a:rPr lang="en-US" dirty="0">
                <a:solidFill>
                  <a:schemeClr val="tx1"/>
                </a:solidFill>
                <a:latin typeface="Times New Roman" panose="02020603050405020304" pitchFamily="18" charset="0"/>
                <a:cs typeface="Times New Roman" panose="02020603050405020304" pitchFamily="18" charset="0"/>
              </a:rPr>
              <a:t> de </a:t>
            </a:r>
            <a:r>
              <a:rPr lang="en-US" dirty="0" err="1">
                <a:solidFill>
                  <a:schemeClr val="tx1"/>
                </a:solidFill>
                <a:latin typeface="Times New Roman" panose="02020603050405020304" pitchFamily="18" charset="0"/>
                <a:cs typeface="Times New Roman" panose="02020603050405020304" pitchFamily="18" charset="0"/>
              </a:rPr>
              <a:t>protecţie</a:t>
            </a:r>
            <a:r>
              <a:rPr lang="en-US" dirty="0">
                <a:solidFill>
                  <a:schemeClr val="tx1"/>
                </a:solidFill>
                <a:latin typeface="Times New Roman" panose="02020603050405020304" pitchFamily="18" charset="0"/>
                <a:cs typeface="Times New Roman" panose="02020603050405020304" pitchFamily="18" charset="0"/>
              </a:rPr>
              <a:t> a </a:t>
            </a:r>
            <a:r>
              <a:rPr lang="en-US" dirty="0" err="1">
                <a:solidFill>
                  <a:schemeClr val="tx1"/>
                </a:solidFill>
                <a:latin typeface="Times New Roman" panose="02020603050405020304" pitchFamily="18" charset="0"/>
                <a:cs typeface="Times New Roman" panose="02020603050405020304" pitchFamily="18" charset="0"/>
              </a:rPr>
              <a:t>muncii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după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terminarea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lucrului</a:t>
            </a:r>
            <a:r>
              <a:rPr lang="en-US" dirty="0">
                <a:solidFill>
                  <a:schemeClr val="tx1"/>
                </a:solidFill>
                <a:latin typeface="Times New Roman" panose="02020603050405020304" pitchFamily="18" charset="0"/>
                <a:cs typeface="Times New Roman" panose="02020603050405020304" pitchFamily="18" charset="0"/>
              </a:rPr>
              <a:t>.</a:t>
            </a:r>
          </a:p>
          <a:p>
            <a:pPr algn="just"/>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539552" y="338328"/>
            <a:ext cx="8147248" cy="1002440"/>
          </a:xfrm>
        </p:spPr>
        <p:txBody>
          <a:bodyPr>
            <a:normAutofit fontScale="90000"/>
          </a:bodyPr>
          <a:lstStyle/>
          <a:p>
            <a:r>
              <a:rPr lang="ro-RO" sz="3100" b="1" dirty="0" smtClean="0">
                <a:latin typeface="Times New Roman" panose="02020603050405020304" pitchFamily="18" charset="0"/>
                <a:cs typeface="Times New Roman" panose="02020603050405020304" pitchFamily="18" charset="0"/>
              </a:rPr>
              <a:t/>
            </a:r>
            <a:br>
              <a:rPr lang="ro-RO" sz="3100" b="1" dirty="0" smtClean="0">
                <a:latin typeface="Times New Roman" panose="02020603050405020304" pitchFamily="18" charset="0"/>
                <a:cs typeface="Times New Roman" panose="02020603050405020304" pitchFamily="18" charset="0"/>
              </a:rPr>
            </a:br>
            <a:r>
              <a:rPr lang="ro-RO" sz="3100" b="1" dirty="0">
                <a:latin typeface="Times New Roman" panose="02020603050405020304" pitchFamily="18" charset="0"/>
                <a:cs typeface="Times New Roman" panose="02020603050405020304" pitchFamily="18" charset="0"/>
              </a:rPr>
              <a:t/>
            </a:r>
            <a:br>
              <a:rPr lang="ro-RO" sz="3100" b="1" dirty="0">
                <a:latin typeface="Times New Roman" panose="02020603050405020304" pitchFamily="18" charset="0"/>
                <a:cs typeface="Times New Roman" panose="02020603050405020304" pitchFamily="18" charset="0"/>
              </a:rPr>
            </a:br>
            <a:r>
              <a:rPr lang="en-US" sz="3100" b="1" i="1" dirty="0" smtClean="0">
                <a:latin typeface="Times New Roman" panose="02020603050405020304" pitchFamily="18" charset="0"/>
                <a:cs typeface="Times New Roman" panose="02020603050405020304" pitchFamily="18" charset="0"/>
              </a:rPr>
              <a:t>NORME</a:t>
            </a:r>
            <a:r>
              <a:rPr lang="en-US" sz="3100" b="1" i="1" dirty="0">
                <a:latin typeface="Times New Roman" panose="02020603050405020304" pitchFamily="18" charset="0"/>
                <a:cs typeface="Times New Roman" panose="02020603050405020304" pitchFamily="18" charset="0"/>
              </a:rPr>
              <a:t/>
            </a:r>
            <a:br>
              <a:rPr lang="en-US" sz="3100" b="1" i="1" dirty="0">
                <a:latin typeface="Times New Roman" panose="02020603050405020304" pitchFamily="18" charset="0"/>
                <a:cs typeface="Times New Roman" panose="02020603050405020304" pitchFamily="18" charset="0"/>
              </a:rPr>
            </a:br>
            <a:r>
              <a:rPr lang="en-US" sz="3100" b="1" i="1" dirty="0" err="1">
                <a:latin typeface="Times New Roman" panose="02020603050405020304" pitchFamily="18" charset="0"/>
                <a:cs typeface="Times New Roman" panose="02020603050405020304" pitchFamily="18" charset="0"/>
              </a:rPr>
              <a:t>pentru</a:t>
            </a:r>
            <a:r>
              <a:rPr lang="en-US" sz="3100" b="1" i="1" dirty="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elaborarea</a:t>
            </a:r>
            <a:r>
              <a:rPr lang="en-US" sz="3100" b="1" i="1" dirty="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instrucţiunilor</a:t>
            </a:r>
            <a:r>
              <a:rPr lang="en-US" sz="3100" b="1" i="1" dirty="0">
                <a:latin typeface="Times New Roman" panose="02020603050405020304" pitchFamily="18" charset="0"/>
                <a:cs typeface="Times New Roman" panose="02020603050405020304" pitchFamily="18" charset="0"/>
              </a:rPr>
              <a:t> de </a:t>
            </a:r>
            <a:r>
              <a:rPr lang="en-US" sz="3100" b="1" i="1" dirty="0" err="1">
                <a:latin typeface="Times New Roman" panose="02020603050405020304" pitchFamily="18" charset="0"/>
                <a:cs typeface="Times New Roman" panose="02020603050405020304" pitchFamily="18" charset="0"/>
              </a:rPr>
              <a:t>protecţie</a:t>
            </a:r>
            <a:r>
              <a:rPr lang="en-US" sz="3100" b="1" i="1" dirty="0">
                <a:latin typeface="Times New Roman" panose="02020603050405020304" pitchFamily="18" charset="0"/>
                <a:cs typeface="Times New Roman" panose="02020603050405020304" pitchFamily="18" charset="0"/>
              </a:rPr>
              <a:t> a </a:t>
            </a:r>
            <a:r>
              <a:rPr lang="en-US" sz="3100" b="1" i="1" dirty="0" err="1" smtClean="0">
                <a:latin typeface="Times New Roman" panose="02020603050405020304" pitchFamily="18" charset="0"/>
                <a:cs typeface="Times New Roman" panose="02020603050405020304" pitchFamily="18" charset="0"/>
              </a:rPr>
              <a:t>muncii</a:t>
            </a:r>
            <a:r>
              <a:rPr lang="ro-RO" sz="3100" b="1" i="1" dirty="0" smtClean="0">
                <a:latin typeface="Times New Roman" panose="02020603050405020304" pitchFamily="18" charset="0"/>
                <a:cs typeface="Times New Roman" panose="02020603050405020304" pitchFamily="18" charset="0"/>
              </a:rPr>
              <a:t> </a:t>
            </a:r>
            <a:r>
              <a:rPr lang="en-US" sz="3100" b="1" i="1" dirty="0" err="1">
                <a:latin typeface="Times New Roman" panose="02020603050405020304" pitchFamily="18" charset="0"/>
                <a:cs typeface="Times New Roman" panose="02020603050405020304" pitchFamily="18" charset="0"/>
              </a:rPr>
              <a:t>Nr</a:t>
            </a:r>
            <a:r>
              <a:rPr lang="en-US" sz="3100" b="1" i="1" dirty="0">
                <a:latin typeface="Times New Roman" panose="02020603050405020304" pitchFamily="18" charset="0"/>
                <a:cs typeface="Times New Roman" panose="02020603050405020304" pitchFamily="18" charset="0"/>
              </a:rPr>
              <a:t>. 54 </a:t>
            </a:r>
            <a:r>
              <a:rPr lang="en-US" sz="3100" b="1" i="1" dirty="0" smtClean="0">
                <a:latin typeface="Times New Roman" panose="02020603050405020304" pitchFamily="18" charset="0"/>
                <a:cs typeface="Times New Roman" panose="02020603050405020304" pitchFamily="18" charset="0"/>
              </a:rPr>
              <a:t>din</a:t>
            </a:r>
            <a:r>
              <a:rPr lang="en-US" sz="3100" b="1" i="1" dirty="0">
                <a:latin typeface="Times New Roman" panose="02020603050405020304" pitchFamily="18" charset="0"/>
                <a:cs typeface="Times New Roman" panose="02020603050405020304" pitchFamily="18" charset="0"/>
              </a:rPr>
              <a:t>  </a:t>
            </a:r>
            <a:r>
              <a:rPr lang="en-US" sz="3100" b="1" i="1" dirty="0" smtClean="0">
                <a:latin typeface="Times New Roman" panose="02020603050405020304" pitchFamily="18" charset="0"/>
                <a:cs typeface="Times New Roman" panose="02020603050405020304" pitchFamily="18" charset="0"/>
              </a:rPr>
              <a:t>08.11.200</a:t>
            </a:r>
            <a:r>
              <a:rPr lang="ro-RO" sz="3100" b="1" i="1" dirty="0" smtClean="0">
                <a:latin typeface="Times New Roman" panose="02020603050405020304" pitchFamily="18" charset="0"/>
                <a:cs typeface="Times New Roman" panose="02020603050405020304" pitchFamily="18" charset="0"/>
              </a:rPr>
              <a:t>1 </a:t>
            </a:r>
            <a:br>
              <a:rPr lang="ro-RO" sz="3100" b="1" i="1" dirty="0" smtClean="0">
                <a:latin typeface="Times New Roman" panose="02020603050405020304" pitchFamily="18" charset="0"/>
                <a:cs typeface="Times New Roman" panose="02020603050405020304" pitchFamily="18" charset="0"/>
              </a:rPr>
            </a:br>
            <a:r>
              <a:rPr lang="ro-RO" sz="2200" b="1" i="1" dirty="0" smtClean="0">
                <a:solidFill>
                  <a:schemeClr val="tx1"/>
                </a:solidFill>
                <a:latin typeface="Times New Roman" panose="02020603050405020304" pitchFamily="18" charset="0"/>
                <a:cs typeface="Times New Roman" panose="02020603050405020304" pitchFamily="18" charset="0"/>
              </a:rPr>
              <a:t>(M.O.</a:t>
            </a:r>
            <a:r>
              <a:rPr lang="ro-RO" sz="2200" b="1" i="1" dirty="0" smtClean="0">
                <a:latin typeface="Times New Roman" panose="02020603050405020304" pitchFamily="18" charset="0"/>
                <a:cs typeface="Times New Roman" panose="02020603050405020304" pitchFamily="18" charset="0"/>
              </a:rPr>
              <a:t> </a:t>
            </a:r>
            <a:r>
              <a:rPr lang="it-IT" sz="2200" b="1" i="1" dirty="0" smtClean="0">
                <a:solidFill>
                  <a:schemeClr val="tx1"/>
                </a:solidFill>
                <a:latin typeface="Times New Roman" panose="02020603050405020304" pitchFamily="18" charset="0"/>
                <a:cs typeface="Times New Roman" panose="02020603050405020304" pitchFamily="18" charset="0"/>
              </a:rPr>
              <a:t>nr.33-35/71 </a:t>
            </a:r>
            <a:r>
              <a:rPr lang="it-IT" sz="2200" b="1" i="1" dirty="0">
                <a:solidFill>
                  <a:schemeClr val="tx1"/>
                </a:solidFill>
                <a:latin typeface="Times New Roman" panose="02020603050405020304" pitchFamily="18" charset="0"/>
                <a:cs typeface="Times New Roman" panose="02020603050405020304" pitchFamily="18" charset="0"/>
              </a:rPr>
              <a:t>din </a:t>
            </a:r>
            <a:r>
              <a:rPr lang="it-IT" sz="2200" b="1" i="1" dirty="0" smtClean="0">
                <a:solidFill>
                  <a:schemeClr val="tx1"/>
                </a:solidFill>
                <a:latin typeface="Times New Roman" panose="02020603050405020304" pitchFamily="18" charset="0"/>
                <a:cs typeface="Times New Roman" panose="02020603050405020304" pitchFamily="18" charset="0"/>
              </a:rPr>
              <a:t>07.03.2002</a:t>
            </a:r>
            <a:r>
              <a:rPr lang="ro-RO" sz="2200" b="1" i="1" dirty="0" smtClean="0">
                <a:solidFill>
                  <a:schemeClr val="tx1"/>
                </a:solidFill>
                <a:latin typeface="Times New Roman" panose="02020603050405020304" pitchFamily="18" charset="0"/>
                <a:cs typeface="Times New Roman" panose="02020603050405020304" pitchFamily="18" charset="0"/>
              </a:rPr>
              <a:t> emise de MMPSF)</a:t>
            </a:r>
            <a:endParaRPr lang="ru-RU" sz="22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82073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600200"/>
            <a:ext cx="7408333" cy="4525963"/>
          </a:xfrm>
        </p:spPr>
        <p:txBody>
          <a:bodyPr>
            <a:normAutofit/>
          </a:bodyPr>
          <a:lstStyle/>
          <a:p>
            <a:pPr algn="ctr">
              <a:buNone/>
            </a:pPr>
            <a:r>
              <a:rPr lang="ro-RO" sz="3200" b="1" dirty="0" smtClean="0">
                <a:solidFill>
                  <a:schemeClr val="tx1"/>
                </a:solidFill>
                <a:latin typeface="Times New Roman" pitchFamily="18" charset="0"/>
              </a:rPr>
              <a:t>REGULAMENT </a:t>
            </a:r>
            <a:br>
              <a:rPr lang="ro-RO" sz="3200" b="1" dirty="0" smtClean="0">
                <a:solidFill>
                  <a:schemeClr val="tx1"/>
                </a:solidFill>
                <a:latin typeface="Times New Roman" pitchFamily="18" charset="0"/>
              </a:rPr>
            </a:br>
            <a:r>
              <a:rPr lang="ro-RO" sz="3200" b="1" dirty="0" smtClean="0">
                <a:solidFill>
                  <a:schemeClr val="tx1"/>
                </a:solidFill>
                <a:latin typeface="Times New Roman" pitchFamily="18" charset="0"/>
              </a:rPr>
              <a:t>privind modul de organizare a activităţilor de protecţie a lucrătorilor la locul de muncă şi prevenire a</a:t>
            </a:r>
          </a:p>
          <a:p>
            <a:pPr algn="ctr">
              <a:buNone/>
            </a:pPr>
            <a:r>
              <a:rPr lang="ro-RO" sz="3200" b="1" dirty="0" smtClean="0">
                <a:solidFill>
                  <a:schemeClr val="tx1"/>
                </a:solidFill>
                <a:latin typeface="Times New Roman" pitchFamily="18" charset="0"/>
              </a:rPr>
              <a:t> riscurilor profesionale</a:t>
            </a:r>
            <a:r>
              <a:rPr lang="ro-RO" sz="1200" b="1" dirty="0" smtClean="0">
                <a:solidFill>
                  <a:schemeClr val="tx1"/>
                </a:solidFill>
                <a:latin typeface="Times New Roman" pitchFamily="18" charset="0"/>
              </a:rPr>
              <a:t/>
            </a:r>
            <a:br>
              <a:rPr lang="ro-RO" sz="1200" b="1" dirty="0" smtClean="0">
                <a:solidFill>
                  <a:schemeClr val="tx1"/>
                </a:solidFill>
                <a:latin typeface="Times New Roman" pitchFamily="18" charset="0"/>
              </a:rPr>
            </a:br>
            <a:r>
              <a:rPr lang="ro-RO" sz="1200" b="1" dirty="0" smtClean="0">
                <a:solidFill>
                  <a:schemeClr val="tx1"/>
                </a:solidFill>
                <a:latin typeface="Times New Roman" pitchFamily="18" charset="0"/>
              </a:rPr>
              <a:t/>
            </a:r>
            <a:br>
              <a:rPr lang="ro-RO" sz="1200" b="1" dirty="0" smtClean="0">
                <a:solidFill>
                  <a:schemeClr val="tx1"/>
                </a:solidFill>
                <a:latin typeface="Times New Roman" pitchFamily="18" charset="0"/>
              </a:rPr>
            </a:br>
            <a:r>
              <a:rPr lang="en-US" sz="1200" b="1" dirty="0" smtClean="0">
                <a:solidFill>
                  <a:schemeClr val="tx1"/>
                </a:solidFill>
                <a:latin typeface="Times New Roman" pitchFamily="18" charset="0"/>
              </a:rPr>
              <a:t/>
            </a:r>
            <a:br>
              <a:rPr lang="en-US" sz="1200" b="1" dirty="0" smtClean="0">
                <a:solidFill>
                  <a:schemeClr val="tx1"/>
                </a:solidFill>
                <a:latin typeface="Times New Roman" pitchFamily="18" charset="0"/>
              </a:rPr>
            </a:br>
            <a:r>
              <a:rPr lang="en-US" sz="1200" b="1" dirty="0" smtClean="0">
                <a:solidFill>
                  <a:schemeClr val="tx1"/>
                </a:solidFill>
                <a:latin typeface="Times New Roman" pitchFamily="18" charset="0"/>
              </a:rPr>
              <a:t/>
            </a:r>
            <a:br>
              <a:rPr lang="en-US" sz="1200" b="1" dirty="0" smtClean="0">
                <a:solidFill>
                  <a:schemeClr val="tx1"/>
                </a:solidFill>
                <a:latin typeface="Times New Roman" pitchFamily="18" charset="0"/>
              </a:rPr>
            </a:br>
            <a:r>
              <a:rPr lang="en-US" sz="2000" b="1" dirty="0" err="1" smtClean="0">
                <a:solidFill>
                  <a:schemeClr val="tx1"/>
                </a:solidFill>
                <a:latin typeface="Times New Roman" pitchFamily="18" charset="0"/>
              </a:rPr>
              <a:t>Aprobat</a:t>
            </a:r>
            <a:r>
              <a:rPr lang="en-US" sz="2000" b="1" dirty="0" smtClean="0">
                <a:solidFill>
                  <a:schemeClr val="tx1"/>
                </a:solidFill>
                <a:latin typeface="Times New Roman" pitchFamily="18" charset="0"/>
              </a:rPr>
              <a:t> </a:t>
            </a:r>
            <a:r>
              <a:rPr lang="en-US" sz="2000" b="1" dirty="0" err="1" smtClean="0">
                <a:solidFill>
                  <a:schemeClr val="tx1"/>
                </a:solidFill>
                <a:latin typeface="Times New Roman" pitchFamily="18" charset="0"/>
              </a:rPr>
              <a:t>prin</a:t>
            </a:r>
            <a:r>
              <a:rPr lang="en-US" sz="2000" b="1" dirty="0" smtClean="0">
                <a:solidFill>
                  <a:schemeClr val="tx1"/>
                </a:solidFill>
                <a:latin typeface="Times New Roman" pitchFamily="18" charset="0"/>
              </a:rPr>
              <a:t> Hot</a:t>
            </a:r>
            <a:r>
              <a:rPr lang="ro-RO" sz="2000" b="1" dirty="0" err="1" smtClean="0">
                <a:solidFill>
                  <a:schemeClr val="tx1"/>
                </a:solidFill>
                <a:latin typeface="Times New Roman" pitchFamily="18" charset="0"/>
              </a:rPr>
              <a:t>ărîrea</a:t>
            </a:r>
            <a:r>
              <a:rPr lang="ro-RO" sz="2000" b="1" dirty="0" smtClean="0">
                <a:solidFill>
                  <a:schemeClr val="tx1"/>
                </a:solidFill>
                <a:latin typeface="Times New Roman" pitchFamily="18" charset="0"/>
              </a:rPr>
              <a:t> Guvernului nr. 95 din 05. 02. 2009</a:t>
            </a:r>
            <a:r>
              <a:rPr lang="en-US" sz="2000" b="1" dirty="0" smtClean="0">
                <a:solidFill>
                  <a:schemeClr val="tx1"/>
                </a:solidFill>
                <a:latin typeface="Times New Roman" pitchFamily="18" charset="0"/>
              </a:rPr>
              <a:t/>
            </a:r>
            <a:br>
              <a:rPr lang="en-US" sz="2000" b="1" dirty="0" smtClean="0">
                <a:solidFill>
                  <a:schemeClr val="tx1"/>
                </a:solidFill>
                <a:latin typeface="Times New Roman" pitchFamily="18" charset="0"/>
              </a:rPr>
            </a:br>
            <a:r>
              <a:rPr lang="ro-RO" sz="2000" b="1" dirty="0" smtClean="0">
                <a:solidFill>
                  <a:schemeClr val="tx1"/>
                </a:solidFill>
                <a:latin typeface="Times New Roman" pitchFamily="18" charset="0"/>
              </a:rPr>
              <a:t>Monitor Oficial nr. 34-36 din 17. 02. 2009 </a:t>
            </a:r>
            <a:endParaRPr lang="en-US" sz="2000" b="1" dirty="0">
              <a:solidFill>
                <a:schemeClr val="tx1"/>
              </a:solidFill>
            </a:endParaRPr>
          </a:p>
        </p:txBody>
      </p:sp>
    </p:spTree>
    <p:extLst>
      <p:ext uri="{BB962C8B-B14F-4D97-AF65-F5344CB8AC3E}">
        <p14:creationId xmlns:p14="http://schemas.microsoft.com/office/powerpoint/2010/main" val="21372214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134938"/>
            <a:ext cx="8229600" cy="630237"/>
          </a:xfrm>
        </p:spPr>
        <p:txBody>
          <a:bodyPr>
            <a:normAutofit fontScale="90000"/>
          </a:bodyPr>
          <a:lstStyle/>
          <a:p>
            <a:pPr eaLnBrk="1" hangingPunct="1">
              <a:defRPr/>
            </a:pPr>
            <a:r>
              <a:rPr lang="ro-RO" sz="2000" b="1" dirty="0" smtClean="0">
                <a:latin typeface="Times New Roman" pitchFamily="18" charset="0"/>
              </a:rPr>
              <a:t/>
            </a:r>
            <a:br>
              <a:rPr lang="ro-RO" sz="2000" b="1" dirty="0" smtClean="0">
                <a:latin typeface="Times New Roman" pitchFamily="18" charset="0"/>
              </a:rPr>
            </a:br>
            <a:r>
              <a:rPr lang="ro-RO" sz="2000" b="1" dirty="0" smtClean="0">
                <a:latin typeface="Times New Roman" pitchFamily="18" charset="0"/>
              </a:rPr>
              <a:t>Anexa nr. 7 la Regulamentul privind modul de organizare a activităţilor de protecţie a lucrătorilor la locul de muncă şi prevenire a riscurilor profesionale</a:t>
            </a:r>
            <a:endParaRPr lang="ru-RU" sz="2000" b="1" dirty="0" smtClean="0">
              <a:latin typeface="Times New Roman" pitchFamily="18" charset="0"/>
            </a:endParaRPr>
          </a:p>
        </p:txBody>
      </p:sp>
      <p:sp>
        <p:nvSpPr>
          <p:cNvPr id="45059" name="Rectangle 32"/>
          <p:cNvSpPr>
            <a:spLocks noChangeArrowheads="1"/>
          </p:cNvSpPr>
          <p:nvPr/>
        </p:nvSpPr>
        <p:spPr bwMode="auto">
          <a:xfrm>
            <a:off x="1476375" y="1268413"/>
            <a:ext cx="6551613" cy="457200"/>
          </a:xfrm>
          <a:prstGeom prst="rect">
            <a:avLst/>
          </a:prstGeom>
          <a:noFill/>
          <a:ln w="9525">
            <a:noFill/>
            <a:miter lim="800000"/>
            <a:headEnd/>
            <a:tailEnd/>
          </a:ln>
        </p:spPr>
        <p:txBody>
          <a:bodyPr>
            <a:spAutoFit/>
          </a:bodyPr>
          <a:lstStyle/>
          <a:p>
            <a:pPr algn="ctr"/>
            <a:r>
              <a:rPr lang="ro-RO" sz="1200">
                <a:latin typeface="Times New Roman" pitchFamily="18" charset="0"/>
                <a:cs typeface="Times New Roman" pitchFamily="18" charset="0"/>
              </a:rPr>
              <a:t>_________________________________________________________________________</a:t>
            </a:r>
            <a:endParaRPr lang="ru-RU" sz="1000">
              <a:latin typeface="Times New Roman" pitchFamily="18" charset="0"/>
              <a:cs typeface="Times New Roman" pitchFamily="18" charset="0"/>
            </a:endParaRPr>
          </a:p>
          <a:p>
            <a:pPr algn="ctr" eaLnBrk="0" hangingPunct="0"/>
            <a:r>
              <a:rPr lang="ro-RO" sz="1200">
                <a:latin typeface="Times New Roman" pitchFamily="18" charset="0"/>
                <a:cs typeface="Times New Roman" pitchFamily="18" charset="0"/>
              </a:rPr>
              <a:t>(denumirea unităţii)</a:t>
            </a:r>
            <a:endParaRPr lang="ro-RO" sz="1200">
              <a:latin typeface="Times New Roman" pitchFamily="18" charset="0"/>
            </a:endParaRPr>
          </a:p>
        </p:txBody>
      </p:sp>
      <p:graphicFrame>
        <p:nvGraphicFramePr>
          <p:cNvPr id="58435" name="Group 67"/>
          <p:cNvGraphicFramePr>
            <a:graphicFrameLocks noGrp="1"/>
          </p:cNvGraphicFramePr>
          <p:nvPr/>
        </p:nvGraphicFramePr>
        <p:xfrm>
          <a:off x="250825" y="1052513"/>
          <a:ext cx="8569325" cy="5516880"/>
        </p:xfrm>
        <a:graphic>
          <a:graphicData uri="http://schemas.openxmlformats.org/drawingml/2006/table">
            <a:tbl>
              <a:tblPr/>
              <a:tblGrid>
                <a:gridCol w="8569325"/>
              </a:tblGrid>
              <a:tr h="5175250">
                <a:tc>
                  <a:txBody>
                    <a:bodyPr/>
                    <a:lstStyle/>
                    <a:p>
                      <a:pPr marL="0" marR="0" lvl="0" indent="0" algn="r" defTabSz="914400" rtl="0" eaLnBrk="1" fontAlgn="base" latinLnBrk="0" hangingPunct="1">
                        <a:lnSpc>
                          <a:spcPct val="100000"/>
                        </a:lnSpc>
                        <a:spcBef>
                          <a:spcPct val="0"/>
                        </a:spcBef>
                        <a:spcAft>
                          <a:spcPct val="0"/>
                        </a:spcAft>
                        <a:buClrTx/>
                        <a:buSzTx/>
                        <a:buFontTx/>
                        <a:buNone/>
                        <a:tabLst>
                          <a:tab pos="914400" algn="l"/>
                        </a:tabLst>
                      </a:pPr>
                      <a:endParaRPr kumimoji="0" lang="ro-RO"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tab pos="914400" algn="l"/>
                        </a:tabLst>
                      </a:pPr>
                      <a:endParaRPr kumimoji="0" lang="ro-RO"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tab pos="914400" algn="l"/>
                        </a:tabLst>
                      </a:pPr>
                      <a:endParaRPr kumimoji="0" lang="ro-RO"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tab pos="914400" algn="l"/>
                        </a:tabLst>
                      </a:pPr>
                      <a:r>
                        <a:rPr kumimoji="0" lang="ro-RO" sz="1600" b="0" i="0" u="none" strike="noStrike" cap="none" normalizeH="0" baseline="0" smtClean="0">
                          <a:ln>
                            <a:noFill/>
                          </a:ln>
                          <a:solidFill>
                            <a:schemeClr val="tx1"/>
                          </a:solidFill>
                          <a:effectLst/>
                          <a:latin typeface="Times New Roman" pitchFamily="18" charset="0"/>
                          <a:cs typeface="Times New Roman" pitchFamily="18" charset="0"/>
                        </a:rPr>
                        <a:t>Aprobate prin Ordinul nr. _____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tab pos="914400" algn="l"/>
                        </a:tabLst>
                      </a:pPr>
                      <a:r>
                        <a:rPr kumimoji="0" lang="ro-RO" sz="1600" b="0" i="0" u="none" strike="noStrike" cap="none" normalizeH="0" baseline="0" smtClean="0">
                          <a:ln>
                            <a:noFill/>
                          </a:ln>
                          <a:solidFill>
                            <a:schemeClr val="tx1"/>
                          </a:solidFill>
                          <a:effectLst/>
                          <a:latin typeface="Times New Roman" pitchFamily="18" charset="0"/>
                          <a:cs typeface="Times New Roman" pitchFamily="18" charset="0"/>
                        </a:rPr>
                        <a:t>din „ ____” _______________ 20___</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tab pos="914400" algn="l"/>
                        </a:tabLst>
                      </a:pPr>
                      <a:r>
                        <a:rPr kumimoji="0" lang="ro-RO" sz="1600" b="0" i="0" u="none" strike="noStrike" cap="none" normalizeH="0" baseline="0" smtClean="0">
                          <a:ln>
                            <a:noFill/>
                          </a:ln>
                          <a:solidFill>
                            <a:schemeClr val="tx1"/>
                          </a:solidFill>
                          <a:effectLst/>
                          <a:latin typeface="Times New Roman" pitchFamily="18" charset="0"/>
                          <a:cs typeface="Times New Roman" pitchFamily="18" charset="0"/>
                        </a:rPr>
                        <a:t>Ştampila unităţii</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2000" b="1" i="0" u="none" strike="noStrike" cap="none" normalizeH="0" baseline="0" smtClean="0">
                          <a:ln>
                            <a:noFill/>
                          </a:ln>
                          <a:solidFill>
                            <a:schemeClr val="tx1"/>
                          </a:solidFill>
                          <a:effectLst/>
                          <a:latin typeface="Times New Roman" pitchFamily="18" charset="0"/>
                          <a:cs typeface="Times New Roman" pitchFamily="18" charset="0"/>
                        </a:rPr>
                        <a:t>INSTRUCŢIUNI </a:t>
                      </a:r>
                      <a:endParaRPr kumimoji="0" lang="ru-RU"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2000" b="1" i="0" u="none" strike="noStrike" cap="none" normalizeH="0" baseline="0" smtClean="0">
                          <a:ln>
                            <a:noFill/>
                          </a:ln>
                          <a:solidFill>
                            <a:schemeClr val="tx1"/>
                          </a:solidFill>
                          <a:effectLst/>
                          <a:latin typeface="Times New Roman" pitchFamily="18" charset="0"/>
                          <a:cs typeface="Times New Roman" pitchFamily="18" charset="0"/>
                        </a:rPr>
                        <a:t>de securitate şi sănătate în muncă</a:t>
                      </a:r>
                      <a:endParaRPr kumimoji="0" lang="ru-RU"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________________________________________________________________________________________</a:t>
                      </a:r>
                      <a:endParaRPr kumimoji="0" 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(denumirea)</a:t>
                      </a:r>
                      <a:endParaRPr kumimoji="0" lang="ru-RU"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__________________________________</a:t>
                      </a:r>
                      <a:endParaRPr kumimoji="0" 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(numărul de înregistrare)</a:t>
                      </a:r>
                      <a:endParaRPr kumimoji="0" lang="ru-RU"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3000" b="0" i="1" u="none" strike="noStrike" cap="none" normalizeH="0" baseline="0" smtClean="0">
                          <a:ln>
                            <a:noFill/>
                          </a:ln>
                          <a:solidFill>
                            <a:schemeClr val="tx1"/>
                          </a:solidFill>
                          <a:effectLst/>
                          <a:latin typeface="Times New Roman" pitchFamily="18" charset="0"/>
                          <a:cs typeface="Times New Roman" pitchFamily="18" charset="0"/>
                        </a:rPr>
                        <a:t>TEXTUL</a:t>
                      </a: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o-RO" sz="1200" b="0"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endParaRPr kumimoji="0" 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_________________________________________________________________________</a:t>
                      </a:r>
                      <a:endParaRPr kumimoji="0" lang="ru-R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14400" algn="l"/>
                        </a:tabLst>
                      </a:pPr>
                      <a:r>
                        <a:rPr kumimoji="0" lang="ro-RO" sz="1200" b="0" i="0" u="none" strike="noStrike" cap="none" normalizeH="0" baseline="0" smtClean="0">
                          <a:ln>
                            <a:noFill/>
                          </a:ln>
                          <a:solidFill>
                            <a:schemeClr val="tx1"/>
                          </a:solidFill>
                          <a:effectLst/>
                          <a:latin typeface="Times New Roman" pitchFamily="18" charset="0"/>
                          <a:cs typeface="Times New Roman" pitchFamily="18" charset="0"/>
                        </a:rPr>
                        <a:t>(numele, prenumele, semnătura persoanei care a elaborat instrucţiunile)</a:t>
                      </a:r>
                      <a:endParaRPr kumimoji="0" lang="ro-RO" sz="1200" b="0" i="0" u="none" strike="noStrike" cap="none" normalizeH="0" baseline="0" smtClean="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8063262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115888"/>
            <a:ext cx="8229600" cy="703262"/>
          </a:xfrm>
        </p:spPr>
        <p:txBody>
          <a:bodyPr>
            <a:normAutofit fontScale="90000"/>
          </a:bodyPr>
          <a:lstStyle/>
          <a:p>
            <a:pPr eaLnBrk="1" hangingPunct="1">
              <a:defRPr/>
            </a:pPr>
            <a:r>
              <a:rPr lang="ro-RO" sz="2000" b="1" dirty="0" smtClean="0">
                <a:latin typeface="Times New Roman" pitchFamily="18" charset="0"/>
              </a:rPr>
              <a:t>Anexa nr. 8 la Regulamentul privind modul de organizare a activităţilor de protecţie a lucrătorilor la locul de muncă şi prevenire a riscurilor profesionale</a:t>
            </a:r>
            <a:endParaRPr lang="ru-RU" sz="2000" b="1" dirty="0" smtClean="0">
              <a:latin typeface="Times New Roman" pitchFamily="18" charset="0"/>
            </a:endParaRPr>
          </a:p>
        </p:txBody>
      </p:sp>
      <p:graphicFrame>
        <p:nvGraphicFramePr>
          <p:cNvPr id="59485" name="Group 93"/>
          <p:cNvGraphicFramePr>
            <a:graphicFrameLocks noGrp="1"/>
          </p:cNvGraphicFramePr>
          <p:nvPr>
            <p:ph idx="1"/>
          </p:nvPr>
        </p:nvGraphicFramePr>
        <p:xfrm>
          <a:off x="179388" y="1052513"/>
          <a:ext cx="8785225" cy="5689600"/>
        </p:xfrm>
        <a:graphic>
          <a:graphicData uri="http://schemas.openxmlformats.org/drawingml/2006/table">
            <a:tbl>
              <a:tblPr/>
              <a:tblGrid>
                <a:gridCol w="750887"/>
                <a:gridCol w="730250"/>
                <a:gridCol w="4597400"/>
                <a:gridCol w="2706688"/>
              </a:tblGrid>
              <a:tr h="1619250">
                <a:tc gridSpan="4">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Times New Roman" pitchFamily="18" charset="0"/>
                          <a:cs typeface="Times New Roman" pitchFamily="18" charset="0"/>
                        </a:rPr>
                        <a:t>________________________________________________________________________</a:t>
                      </a: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1200" b="0" i="0" u="none" strike="noStrike" cap="none" normalizeH="0" baseline="0" dirty="0" smtClean="0">
                          <a:ln>
                            <a:noFill/>
                          </a:ln>
                          <a:solidFill>
                            <a:schemeClr val="tx1"/>
                          </a:solidFill>
                          <a:effectLst/>
                          <a:latin typeface="Times New Roman" pitchFamily="18" charset="0"/>
                          <a:cs typeface="Times New Roman" pitchFamily="18" charset="0"/>
                        </a:rPr>
                        <a:t>(denumirea unităţii)</a:t>
                      </a: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smtClean="0">
                          <a:ln>
                            <a:noFill/>
                          </a:ln>
                          <a:solidFill>
                            <a:schemeClr val="tx1"/>
                          </a:solidFill>
                          <a:effectLst/>
                          <a:latin typeface="Times New Roman" pitchFamily="18" charset="0"/>
                          <a:cs typeface="Times New Roman" pitchFamily="18" charset="0"/>
                        </a:rPr>
                        <a:t>REGISTRU</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smtClean="0">
                          <a:ln>
                            <a:noFill/>
                          </a:ln>
                          <a:solidFill>
                            <a:schemeClr val="tx1"/>
                          </a:solidFill>
                          <a:effectLst/>
                          <a:latin typeface="Times New Roman" pitchFamily="18" charset="0"/>
                          <a:cs typeface="Times New Roman" pitchFamily="18" charset="0"/>
                        </a:rPr>
                        <a:t>de înregistrare a instrucţiunilor de securitate şi sănătate în muncă </a:t>
                      </a: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r>
              <a:tr h="23177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smtClean="0">
                          <a:ln>
                            <a:noFill/>
                          </a:ln>
                          <a:solidFill>
                            <a:schemeClr val="tx1"/>
                          </a:solidFill>
                          <a:effectLst/>
                          <a:latin typeface="Times New Roman" pitchFamily="18" charset="0"/>
                          <a:cs typeface="Times New Roman" pitchFamily="18" charset="0"/>
                        </a:rPr>
                        <a:t>Numărul de înregistrare</a:t>
                      </a:r>
                      <a:endParaRPr kumimoji="0" lang="ro-RO" sz="1400" b="0" i="0" u="none" strike="noStrike" cap="none" normalizeH="0" baseline="0" smtClean="0">
                        <a:ln>
                          <a:noFill/>
                        </a:ln>
                        <a:solidFill>
                          <a:schemeClr val="tx1"/>
                        </a:solidFill>
                        <a:effectLst/>
                        <a:latin typeface="Times New Roman" pitchFamily="18"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smtClean="0">
                          <a:ln>
                            <a:noFill/>
                          </a:ln>
                          <a:solidFill>
                            <a:schemeClr val="tx1"/>
                          </a:solidFill>
                          <a:effectLst/>
                          <a:latin typeface="Times New Roman" pitchFamily="18" charset="0"/>
                          <a:cs typeface="Times New Roman" pitchFamily="18" charset="0"/>
                        </a:rPr>
                        <a:t>Numărul şi data ordinului</a:t>
                      </a:r>
                      <a:endParaRPr kumimoji="0" lang="ro-RO" sz="1400" b="0" i="0" u="none" strike="noStrike" cap="none" normalizeH="0" baseline="0" smtClean="0">
                        <a:ln>
                          <a:noFill/>
                        </a:ln>
                        <a:solidFill>
                          <a:schemeClr val="tx1"/>
                        </a:solidFill>
                        <a:effectLst/>
                        <a:latin typeface="Times New Roman" pitchFamily="18"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dirty="0" smtClean="0">
                          <a:ln>
                            <a:noFill/>
                          </a:ln>
                          <a:solidFill>
                            <a:schemeClr val="tx1"/>
                          </a:solidFill>
                          <a:effectLst/>
                          <a:latin typeface="Times New Roman" pitchFamily="18" charset="0"/>
                          <a:cs typeface="Times New Roman" pitchFamily="18" charset="0"/>
                        </a:rPr>
                        <a:t>Denumirea instrucţiunilor</a:t>
                      </a:r>
                      <a:endParaRPr kumimoji="0" lang="ro-RO" sz="1400" b="0" i="0" u="none" strike="noStrike" cap="none" normalizeH="0" baseline="0" dirty="0" smtClean="0">
                        <a:ln>
                          <a:noFill/>
                        </a:ln>
                        <a:solidFill>
                          <a:schemeClr val="tx1"/>
                        </a:solidFill>
                        <a:effectLst/>
                        <a:latin typeface="Times New Roman" pitchFamily="18"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dirty="0" smtClean="0">
                          <a:ln>
                            <a:noFill/>
                          </a:ln>
                          <a:solidFill>
                            <a:schemeClr val="tx1"/>
                          </a:solidFill>
                          <a:effectLst/>
                          <a:latin typeface="Times New Roman" pitchFamily="18" charset="0"/>
                          <a:cs typeface="Times New Roman" pitchFamily="18" charset="0"/>
                        </a:rPr>
                        <a:t>Numele, prenumele şi semnătura lucrătorului desemnat/</a:t>
                      </a:r>
                      <a:r>
                        <a:rPr kumimoji="0" lang="ro-RO" sz="1400" b="0" i="0" u="none" strike="noStrike" cap="none" normalizeH="0" baseline="0" dirty="0" err="1" smtClean="0">
                          <a:ln>
                            <a:noFill/>
                          </a:ln>
                          <a:solidFill>
                            <a:schemeClr val="tx1"/>
                          </a:solidFill>
                          <a:effectLst/>
                          <a:latin typeface="Times New Roman" pitchFamily="18" charset="0"/>
                          <a:cs typeface="Times New Roman" pitchFamily="18" charset="0"/>
                        </a:rPr>
                        <a:t>lucratorului</a:t>
                      </a:r>
                      <a:r>
                        <a:rPr kumimoji="0" lang="ro-RO" sz="1400" b="0" i="0" u="none" strike="noStrike" cap="none" normalizeH="0" baseline="0" dirty="0" smtClean="0">
                          <a:ln>
                            <a:noFill/>
                          </a:ln>
                          <a:solidFill>
                            <a:schemeClr val="tx1"/>
                          </a:solidFill>
                          <a:effectLst/>
                          <a:latin typeface="Times New Roman" pitchFamily="18" charset="0"/>
                          <a:cs typeface="Times New Roman" pitchFamily="18" charset="0"/>
                        </a:rPr>
                        <a:t> serviciului de protecţie şi prevenire care a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ro-RO" sz="1400" b="0" i="0" u="none" strike="noStrike" cap="none" normalizeH="0" baseline="0" dirty="0" smtClean="0">
                          <a:ln>
                            <a:noFill/>
                          </a:ln>
                          <a:solidFill>
                            <a:schemeClr val="tx1"/>
                          </a:solidFill>
                          <a:effectLst/>
                          <a:latin typeface="Times New Roman" pitchFamily="18" charset="0"/>
                          <a:cs typeface="Times New Roman" pitchFamily="18" charset="0"/>
                        </a:rPr>
                        <a:t>        înregistrat instrucţiunile</a:t>
                      </a:r>
                      <a:r>
                        <a:rPr kumimoji="0" lang="ro-RO" sz="1400" b="0" i="0" u="none" strike="noStrike" cap="none" normalizeH="0" baseline="0" dirty="0" smtClean="0">
                          <a:ln>
                            <a:noFill/>
                          </a:ln>
                          <a:solidFill>
                            <a:srgbClr val="FF0000"/>
                          </a:solidFill>
                          <a:effectLst/>
                          <a:latin typeface="Times New Roman" pitchFamily="18" charset="0"/>
                          <a:cs typeface="Times New Roman" pitchFamily="18" charset="0"/>
                        </a:rPr>
                        <a:t>                              </a:t>
                      </a:r>
                      <a:endParaRPr kumimoji="0" lang="ro-RO" sz="1400" b="0" i="0" u="none" strike="noStrike" cap="none" normalizeH="0" baseline="0" dirty="0" smtClean="0">
                        <a:ln>
                          <a:noFill/>
                        </a:ln>
                        <a:solidFill>
                          <a:schemeClr val="tx1"/>
                        </a:solidFill>
                        <a:effectLst/>
                        <a:latin typeface="Times New Roman" pitchFamily="18"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876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76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0987862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752600"/>
            <a:ext cx="8686800" cy="4800600"/>
          </a:xfrm>
        </p:spPr>
        <p:txBody>
          <a:bodyPr>
            <a:normAutofit/>
          </a:bodyPr>
          <a:lstStyle/>
          <a:p>
            <a:pPr marL="609600" indent="-609600" algn="just">
              <a:lnSpc>
                <a:spcPct val="80000"/>
              </a:lnSpc>
              <a:buFont typeface="Wingdings" pitchFamily="2" charset="2"/>
              <a:buChar char="q"/>
              <a:defRPr/>
            </a:pPr>
            <a:r>
              <a:rPr lang="ro-RO" sz="2600" dirty="0" smtClean="0">
                <a:solidFill>
                  <a:schemeClr val="tx1"/>
                </a:solidFill>
                <a:latin typeface="Times New Roman" pitchFamily="18" charset="0"/>
              </a:rPr>
              <a:t>Angajatorul trebuie să întocmească un plan anual de protecţie şi prevenire.</a:t>
            </a:r>
          </a:p>
          <a:p>
            <a:pPr marL="609600" indent="-609600" algn="just">
              <a:lnSpc>
                <a:spcPct val="80000"/>
              </a:lnSpc>
              <a:buNone/>
              <a:defRPr/>
            </a:pPr>
            <a:r>
              <a:rPr lang="ro-RO" sz="2600" dirty="0" smtClean="0">
                <a:solidFill>
                  <a:schemeClr val="tx1"/>
                </a:solidFill>
                <a:latin typeface="Times New Roman" pitchFamily="18" charset="0"/>
              </a:rPr>
              <a:t> </a:t>
            </a:r>
          </a:p>
          <a:p>
            <a:pPr marL="609600" indent="-609600" algn="just">
              <a:lnSpc>
                <a:spcPct val="80000"/>
              </a:lnSpc>
              <a:buFont typeface="Wingdings" pitchFamily="2" charset="2"/>
              <a:buChar char="q"/>
              <a:defRPr/>
            </a:pPr>
            <a:r>
              <a:rPr lang="ro-RO" sz="2600" dirty="0" smtClean="0">
                <a:solidFill>
                  <a:schemeClr val="tx1"/>
                </a:solidFill>
                <a:latin typeface="Times New Roman" pitchFamily="18" charset="0"/>
              </a:rPr>
              <a:t>În urma </a:t>
            </a:r>
            <a:r>
              <a:rPr lang="ro-RO" sz="2600" i="1" dirty="0" smtClean="0">
                <a:solidFill>
                  <a:schemeClr val="tx1"/>
                </a:solidFill>
                <a:latin typeface="Times New Roman" pitchFamily="18" charset="0"/>
              </a:rPr>
              <a:t>evaluării riscurilor profesionale </a:t>
            </a:r>
            <a:r>
              <a:rPr lang="ro-RO" sz="2600" dirty="0" smtClean="0">
                <a:solidFill>
                  <a:schemeClr val="tx1"/>
                </a:solidFill>
                <a:latin typeface="Times New Roman" pitchFamily="18" charset="0"/>
              </a:rPr>
              <a:t>pentru fiecare loc de muncă se stabilesc măsuri de protecţie şi prevenire </a:t>
            </a:r>
            <a:r>
              <a:rPr lang="ro-RO" sz="2600" b="1" i="1" dirty="0" smtClean="0">
                <a:solidFill>
                  <a:schemeClr val="tx1"/>
                </a:solidFill>
                <a:latin typeface="Times New Roman" pitchFamily="18" charset="0"/>
              </a:rPr>
              <a:t>(de natură tehnică, igienico-sanitară, organizatorică şi de altă natură)</a:t>
            </a:r>
            <a:r>
              <a:rPr lang="ro-RO" sz="2600" dirty="0" smtClean="0">
                <a:solidFill>
                  <a:schemeClr val="tx1"/>
                </a:solidFill>
                <a:latin typeface="Times New Roman" pitchFamily="18" charset="0"/>
              </a:rPr>
              <a:t> care vor fi incluse în planul anual de protecţie şi prevenire.</a:t>
            </a:r>
          </a:p>
          <a:p>
            <a:pPr marL="609600" indent="-609600" algn="just">
              <a:lnSpc>
                <a:spcPct val="80000"/>
              </a:lnSpc>
              <a:buNone/>
              <a:defRPr/>
            </a:pPr>
            <a:endParaRPr lang="ro-RO" sz="2600" dirty="0" smtClean="0">
              <a:solidFill>
                <a:schemeClr val="tx1"/>
              </a:solidFill>
              <a:latin typeface="Times New Roman" pitchFamily="18" charset="0"/>
            </a:endParaRPr>
          </a:p>
          <a:p>
            <a:pPr marL="609600" indent="-609600" algn="just">
              <a:lnSpc>
                <a:spcPct val="80000"/>
              </a:lnSpc>
              <a:buFont typeface="Wingdings" pitchFamily="2" charset="2"/>
              <a:buChar char="q"/>
              <a:defRPr/>
            </a:pPr>
            <a:r>
              <a:rPr lang="ro-RO" sz="2600" dirty="0" smtClean="0">
                <a:solidFill>
                  <a:schemeClr val="tx1"/>
                </a:solidFill>
                <a:latin typeface="Times New Roman" pitchFamily="18" charset="0"/>
              </a:rPr>
              <a:t>Planul de protecţie şi prevenire se elaborează cu consultarea lucrătorilor şi/sau a reprezentanţilor lor sau a comitetului pentru SSM.</a:t>
            </a:r>
            <a:r>
              <a:rPr lang="ru-RU" sz="2600" dirty="0" smtClean="0">
                <a:solidFill>
                  <a:schemeClr val="tx1"/>
                </a:solidFill>
                <a:latin typeface="Times New Roman" pitchFamily="18" charset="0"/>
              </a:rPr>
              <a:t> </a:t>
            </a:r>
          </a:p>
          <a:p>
            <a:endParaRPr lang="en-US" dirty="0"/>
          </a:p>
        </p:txBody>
      </p:sp>
      <p:sp>
        <p:nvSpPr>
          <p:cNvPr id="3" name="Заголовок 2"/>
          <p:cNvSpPr>
            <a:spLocks noGrp="1"/>
          </p:cNvSpPr>
          <p:nvPr>
            <p:ph type="title"/>
          </p:nvPr>
        </p:nvSpPr>
        <p:spPr>
          <a:xfrm>
            <a:off x="457200" y="338328"/>
            <a:ext cx="8229600" cy="1109472"/>
          </a:xfrm>
        </p:spPr>
        <p:txBody>
          <a:bodyPr>
            <a:normAutofit/>
          </a:bodyPr>
          <a:lstStyle/>
          <a:p>
            <a:r>
              <a:rPr lang="ro-RO" sz="2800" b="1" i="1" dirty="0" smtClean="0">
                <a:latin typeface="Times New Roman" pitchFamily="18" charset="0"/>
              </a:rPr>
              <a:t>Elaborarea planului de protecţie şi prevenire</a:t>
            </a:r>
            <a:endParaRPr lang="en-US" sz="2800" i="1" dirty="0"/>
          </a:p>
        </p:txBody>
      </p:sp>
    </p:spTree>
    <p:extLst>
      <p:ext uri="{BB962C8B-B14F-4D97-AF65-F5344CB8AC3E}">
        <p14:creationId xmlns:p14="http://schemas.microsoft.com/office/powerpoint/2010/main" val="31405358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295400"/>
            <a:ext cx="8610600" cy="5257800"/>
          </a:xfrm>
        </p:spPr>
        <p:txBody>
          <a:bodyPr>
            <a:normAutofit/>
          </a:bodyPr>
          <a:lstStyle/>
          <a:p>
            <a:pPr marL="609600" indent="-609600" algn="just">
              <a:lnSpc>
                <a:spcPct val="80000"/>
              </a:lnSpc>
              <a:buNone/>
              <a:defRPr/>
            </a:pPr>
            <a:r>
              <a:rPr lang="en-US" dirty="0" smtClean="0">
                <a:solidFill>
                  <a:schemeClr val="tx1"/>
                </a:solidFill>
                <a:latin typeface="Times New Roman" pitchFamily="18" charset="0"/>
              </a:rPr>
              <a:t>        </a:t>
            </a:r>
            <a:endParaRPr lang="ro-RO" dirty="0" smtClean="0">
              <a:solidFill>
                <a:schemeClr val="tx1"/>
              </a:solidFill>
              <a:latin typeface="Times New Roman" pitchFamily="18" charset="0"/>
            </a:endParaRPr>
          </a:p>
          <a:p>
            <a:pPr marL="609600" indent="-609600" algn="just">
              <a:lnSpc>
                <a:spcPct val="80000"/>
              </a:lnSpc>
              <a:buFont typeface="Wingdings" pitchFamily="2" charset="2"/>
              <a:buChar char="v"/>
              <a:defRPr/>
            </a:pPr>
            <a:r>
              <a:rPr lang="ro-RO" dirty="0" smtClean="0">
                <a:solidFill>
                  <a:schemeClr val="tx1"/>
                </a:solidFill>
                <a:latin typeface="Times New Roman" pitchFamily="18" charset="0"/>
              </a:rPr>
              <a:t>Cerinţele minime de pregătire în domeniul SSM sunt:</a:t>
            </a:r>
          </a:p>
          <a:p>
            <a:pPr marL="609600" indent="-609600" algn="just">
              <a:lnSpc>
                <a:spcPct val="80000"/>
              </a:lnSpc>
              <a:buNone/>
              <a:defRPr/>
            </a:pPr>
            <a:r>
              <a:rPr lang="ro-RO" dirty="0" smtClean="0">
                <a:solidFill>
                  <a:schemeClr val="tx1"/>
                </a:solidFill>
                <a:latin typeface="Times New Roman" pitchFamily="18" charset="0"/>
              </a:rPr>
              <a:t>       1) </a:t>
            </a:r>
            <a:r>
              <a:rPr lang="ro-RO" b="1" i="1" dirty="0" smtClean="0">
                <a:solidFill>
                  <a:schemeClr val="tx1"/>
                </a:solidFill>
                <a:latin typeface="Times New Roman" pitchFamily="18" charset="0"/>
              </a:rPr>
              <a:t>pentru nivelul </a:t>
            </a:r>
            <a:r>
              <a:rPr lang="ro-RO" b="1" i="1" dirty="0" err="1" smtClean="0">
                <a:solidFill>
                  <a:schemeClr val="tx1"/>
                </a:solidFill>
                <a:latin typeface="Times New Roman" pitchFamily="18" charset="0"/>
              </a:rPr>
              <a:t>întîi</a:t>
            </a:r>
            <a:r>
              <a:rPr lang="ro-RO" b="1" i="1" dirty="0" smtClean="0">
                <a:solidFill>
                  <a:schemeClr val="tx1"/>
                </a:solidFill>
                <a:latin typeface="Times New Roman" pitchFamily="18" charset="0"/>
              </a:rPr>
              <a:t>:</a:t>
            </a:r>
          </a:p>
          <a:p>
            <a:pPr marL="609600" indent="-609600" algn="just">
              <a:lnSpc>
                <a:spcPct val="80000"/>
              </a:lnSpc>
              <a:buNone/>
              <a:defRPr/>
            </a:pPr>
            <a:r>
              <a:rPr lang="ro-RO" dirty="0" smtClean="0">
                <a:solidFill>
                  <a:schemeClr val="tx1"/>
                </a:solidFill>
                <a:latin typeface="Times New Roman" pitchFamily="18" charset="0"/>
              </a:rPr>
              <a:t>       a) studii liceale;</a:t>
            </a:r>
          </a:p>
          <a:p>
            <a:pPr marL="609600" indent="-609600" algn="just">
              <a:lnSpc>
                <a:spcPct val="80000"/>
              </a:lnSpc>
              <a:buNone/>
              <a:defRPr/>
            </a:pPr>
            <a:r>
              <a:rPr lang="ro-RO" dirty="0" smtClean="0">
                <a:solidFill>
                  <a:schemeClr val="tx1"/>
                </a:solidFill>
                <a:latin typeface="Times New Roman" pitchFamily="18" charset="0"/>
              </a:rPr>
              <a:t>       b) absolvirea cursului de instruire în domeniul SSM cu conţinut </a:t>
            </a:r>
            <a:r>
              <a:rPr lang="ro-RO" b="1" i="1" dirty="0" smtClean="0">
                <a:solidFill>
                  <a:schemeClr val="tx1"/>
                </a:solidFill>
                <a:latin typeface="Times New Roman" pitchFamily="18" charset="0"/>
              </a:rPr>
              <a:t>minim 8 ore</a:t>
            </a:r>
            <a:r>
              <a:rPr lang="ro-RO" dirty="0" smtClean="0">
                <a:solidFill>
                  <a:schemeClr val="tx1"/>
                </a:solidFill>
                <a:latin typeface="Times New Roman" pitchFamily="18" charset="0"/>
              </a:rPr>
              <a:t>;</a:t>
            </a:r>
          </a:p>
          <a:p>
            <a:pPr marL="609600" indent="-609600" algn="just">
              <a:lnSpc>
                <a:spcPct val="80000"/>
              </a:lnSpc>
              <a:buNone/>
              <a:defRPr/>
            </a:pPr>
            <a:r>
              <a:rPr lang="ro-RO" dirty="0" smtClean="0">
                <a:solidFill>
                  <a:schemeClr val="tx1"/>
                </a:solidFill>
                <a:latin typeface="Times New Roman" pitchFamily="18" charset="0"/>
              </a:rPr>
              <a:t>       2) </a:t>
            </a:r>
            <a:r>
              <a:rPr lang="ro-RO" b="1" i="1" dirty="0" smtClean="0">
                <a:solidFill>
                  <a:schemeClr val="tx1"/>
                </a:solidFill>
                <a:latin typeface="Times New Roman" pitchFamily="18" charset="0"/>
              </a:rPr>
              <a:t>pentru nivelul doi:</a:t>
            </a:r>
          </a:p>
          <a:p>
            <a:pPr marL="609600" indent="-609600" algn="just">
              <a:lnSpc>
                <a:spcPct val="80000"/>
              </a:lnSpc>
              <a:buNone/>
              <a:defRPr/>
            </a:pPr>
            <a:r>
              <a:rPr lang="ro-RO" dirty="0" smtClean="0">
                <a:solidFill>
                  <a:schemeClr val="tx1"/>
                </a:solidFill>
                <a:latin typeface="Times New Roman" pitchFamily="18" charset="0"/>
              </a:rPr>
              <a:t>       a) studii superioare sau medii tehnice;</a:t>
            </a:r>
          </a:p>
          <a:p>
            <a:pPr marL="609600" indent="-609600" algn="just">
              <a:lnSpc>
                <a:spcPct val="80000"/>
              </a:lnSpc>
              <a:buNone/>
              <a:defRPr/>
            </a:pPr>
            <a:r>
              <a:rPr lang="ro-RO" dirty="0" smtClean="0">
                <a:solidFill>
                  <a:schemeClr val="tx1"/>
                </a:solidFill>
                <a:latin typeface="Times New Roman" pitchFamily="18" charset="0"/>
              </a:rPr>
              <a:t>       b) absolvirea cursului de instruire în domeniul SSM cu conţinut </a:t>
            </a:r>
            <a:r>
              <a:rPr lang="ro-RO" b="1" i="1" dirty="0" smtClean="0">
                <a:solidFill>
                  <a:schemeClr val="tx1"/>
                </a:solidFill>
                <a:latin typeface="Times New Roman" pitchFamily="18" charset="0"/>
              </a:rPr>
              <a:t>minim  40 ore</a:t>
            </a:r>
            <a:r>
              <a:rPr lang="ro-RO" dirty="0" smtClean="0">
                <a:solidFill>
                  <a:schemeClr val="tx1"/>
                </a:solidFill>
                <a:latin typeface="Times New Roman" pitchFamily="18" charset="0"/>
              </a:rPr>
              <a:t>;</a:t>
            </a:r>
          </a:p>
          <a:p>
            <a:pPr marL="609600" indent="-609600" algn="just">
              <a:lnSpc>
                <a:spcPct val="80000"/>
              </a:lnSpc>
              <a:buFont typeface="Wingdings" pitchFamily="2" charset="2"/>
              <a:buChar char="v"/>
              <a:defRPr/>
            </a:pPr>
            <a:r>
              <a:rPr lang="ro-RO" dirty="0" smtClean="0">
                <a:solidFill>
                  <a:schemeClr val="tx1"/>
                </a:solidFill>
                <a:latin typeface="Times New Roman" pitchFamily="18" charset="0"/>
              </a:rPr>
              <a:t>Nivelurile de pregătire în domeniul SSM se atestă prin documentul de absolvire a instituţiei respective de </a:t>
            </a:r>
            <a:r>
              <a:rPr lang="ro-RO" dirty="0" err="1" smtClean="0">
                <a:solidFill>
                  <a:schemeClr val="tx1"/>
                </a:solidFill>
                <a:latin typeface="Times New Roman" pitchFamily="18" charset="0"/>
              </a:rPr>
              <a:t>învăţămînt</a:t>
            </a:r>
            <a:r>
              <a:rPr lang="ro-RO" dirty="0" smtClean="0">
                <a:solidFill>
                  <a:schemeClr val="tx1"/>
                </a:solidFill>
                <a:latin typeface="Times New Roman" pitchFamily="18" charset="0"/>
              </a:rPr>
              <a:t> şi a cursului de instruire.</a:t>
            </a:r>
          </a:p>
          <a:p>
            <a:pPr marL="609600" indent="-609600" algn="just">
              <a:lnSpc>
                <a:spcPct val="80000"/>
              </a:lnSpc>
              <a:buFont typeface="Wingdings" pitchFamily="2" charset="2"/>
              <a:buChar char="v"/>
              <a:defRPr/>
            </a:pPr>
            <a:r>
              <a:rPr lang="ro-RO" dirty="0" smtClean="0">
                <a:solidFill>
                  <a:schemeClr val="tx1"/>
                </a:solidFill>
                <a:latin typeface="Times New Roman" pitchFamily="18" charset="0"/>
              </a:rPr>
              <a:t>Cursurile de instruire în domeniul SSM</a:t>
            </a:r>
            <a:r>
              <a:rPr lang="en-US" dirty="0" smtClean="0">
                <a:solidFill>
                  <a:schemeClr val="tx1"/>
                </a:solidFill>
                <a:latin typeface="Times New Roman" pitchFamily="18" charset="0"/>
              </a:rPr>
              <a:t> </a:t>
            </a:r>
            <a:r>
              <a:rPr lang="ro-RO" dirty="0" smtClean="0">
                <a:solidFill>
                  <a:schemeClr val="tx1"/>
                </a:solidFill>
                <a:latin typeface="Times New Roman" pitchFamily="18" charset="0"/>
              </a:rPr>
              <a:t>se realizează de către servicii externe de protecţie şi prevenire.</a:t>
            </a:r>
            <a:r>
              <a:rPr lang="ru-RU" dirty="0" smtClean="0">
                <a:solidFill>
                  <a:schemeClr val="tx1"/>
                </a:solidFill>
                <a:latin typeface="Times New Roman" pitchFamily="18" charset="0"/>
              </a:rPr>
              <a:t>  </a:t>
            </a:r>
          </a:p>
          <a:p>
            <a:pPr>
              <a:buNone/>
            </a:pPr>
            <a:endParaRPr lang="en-US" dirty="0"/>
          </a:p>
        </p:txBody>
      </p:sp>
      <p:sp>
        <p:nvSpPr>
          <p:cNvPr id="3" name="Заголовок 2"/>
          <p:cNvSpPr>
            <a:spLocks noGrp="1"/>
          </p:cNvSpPr>
          <p:nvPr>
            <p:ph type="title"/>
          </p:nvPr>
        </p:nvSpPr>
        <p:spPr>
          <a:xfrm>
            <a:off x="457200" y="338328"/>
            <a:ext cx="8229600" cy="957072"/>
          </a:xfrm>
        </p:spPr>
        <p:txBody>
          <a:bodyPr>
            <a:normAutofit/>
          </a:bodyPr>
          <a:lstStyle/>
          <a:p>
            <a:r>
              <a:rPr lang="ro-RO" sz="2800" b="1" i="1" dirty="0" smtClean="0">
                <a:latin typeface="Times New Roman" pitchFamily="18" charset="0"/>
              </a:rPr>
              <a:t>Cerinţele minime de pregătire în</a:t>
            </a:r>
            <a:br>
              <a:rPr lang="ro-RO" sz="2800" b="1" i="1" dirty="0" smtClean="0">
                <a:latin typeface="Times New Roman" pitchFamily="18" charset="0"/>
              </a:rPr>
            </a:br>
            <a:r>
              <a:rPr lang="ro-RO" sz="2800" b="1" i="1" dirty="0" smtClean="0">
                <a:latin typeface="Times New Roman" pitchFamily="18" charset="0"/>
              </a:rPr>
              <a:t>domeniul securităţii şi sănătăţii în muncă</a:t>
            </a:r>
            <a:endParaRPr lang="en-US" sz="28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9" y="2564904"/>
            <a:ext cx="8568952" cy="3561259"/>
          </a:xfrm>
        </p:spPr>
        <p:txBody>
          <a:bodyPr>
            <a:normAutofit/>
          </a:bodyPr>
          <a:lstStyle/>
          <a:p>
            <a:pPr fontAlgn="base">
              <a:buFont typeface="Wingdings" panose="05000000000000000000" pitchFamily="2" charset="2"/>
              <a:buChar char="q"/>
            </a:pPr>
            <a:r>
              <a:rPr lang="en-US" sz="2600" dirty="0" err="1" smtClean="0">
                <a:solidFill>
                  <a:schemeClr val="tx1"/>
                </a:solidFill>
                <a:latin typeface="Times New Roman" panose="02020603050405020304" pitchFamily="18" charset="0"/>
                <a:cs typeface="Times New Roman" panose="02020603050405020304" pitchFamily="18" charset="0"/>
              </a:rPr>
              <a:t>Respecta</a:t>
            </a:r>
            <a:r>
              <a:rPr lang="ro-RO" sz="2600" dirty="0" smtClean="0">
                <a:solidFill>
                  <a:schemeClr val="tx1"/>
                </a:solidFill>
                <a:latin typeface="Times New Roman" panose="02020603050405020304" pitchFamily="18" charset="0"/>
                <a:cs typeface="Times New Roman" panose="02020603050405020304" pitchFamily="18" charset="0"/>
              </a:rPr>
              <a:t>rea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distanț</a:t>
            </a:r>
            <a:r>
              <a:rPr lang="ro-RO" sz="2600" dirty="0" smtClean="0">
                <a:solidFill>
                  <a:schemeClr val="tx1"/>
                </a:solidFill>
                <a:latin typeface="Times New Roman" panose="02020603050405020304" pitchFamily="18" charset="0"/>
                <a:cs typeface="Times New Roman" panose="02020603050405020304" pitchFamily="18" charset="0"/>
              </a:rPr>
              <a:t>ei</a:t>
            </a:r>
            <a:r>
              <a:rPr lang="en-US" sz="2600" dirty="0" smtClean="0">
                <a:solidFill>
                  <a:schemeClr val="tx1"/>
                </a:solidFill>
                <a:latin typeface="Times New Roman" panose="02020603050405020304" pitchFamily="18" charset="0"/>
                <a:cs typeface="Times New Roman" panose="02020603050405020304" pitchFamily="18" charset="0"/>
              </a:rPr>
              <a:t> social</a:t>
            </a:r>
            <a:r>
              <a:rPr lang="ro-RO" sz="2600" dirty="0" smtClean="0">
                <a:solidFill>
                  <a:schemeClr val="tx1"/>
                </a:solidFill>
                <a:latin typeface="Times New Roman" panose="02020603050405020304" pitchFamily="18" charset="0"/>
                <a:cs typeface="Times New Roman" panose="02020603050405020304" pitchFamily="18" charset="0"/>
              </a:rPr>
              <a:t>e </a:t>
            </a:r>
            <a:r>
              <a:rPr lang="ro-RO" altLang="ru-RU" sz="26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de 1,5- 2 </a:t>
            </a:r>
            <a:r>
              <a:rPr lang="ro-RO" altLang="ru-RU" sz="26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metri;</a:t>
            </a:r>
          </a:p>
          <a:p>
            <a:pPr fontAlgn="base">
              <a:buFont typeface="Wingdings" panose="05000000000000000000" pitchFamily="2" charset="2"/>
              <a:buChar char="q"/>
            </a:pPr>
            <a:r>
              <a:rPr lang="ro-RO" sz="2600" dirty="0">
                <a:solidFill>
                  <a:schemeClr val="tx1"/>
                </a:solidFill>
                <a:latin typeface="Times New Roman" panose="02020603050405020304" pitchFamily="18" charset="0"/>
                <a:cs typeface="Times New Roman" panose="02020603050405020304" pitchFamily="18" charset="0"/>
              </a:rPr>
              <a:t>s</a:t>
            </a:r>
            <a:r>
              <a:rPr lang="en-US" sz="2600" dirty="0" err="1" smtClean="0">
                <a:solidFill>
                  <a:schemeClr val="tx1"/>
                </a:solidFill>
                <a:latin typeface="Times New Roman" panose="02020603050405020304" pitchFamily="18" charset="0"/>
                <a:cs typeface="Times New Roman" panose="02020603050405020304" pitchFamily="18" charset="0"/>
              </a:rPr>
              <a:t>păla</a:t>
            </a:r>
            <a:r>
              <a:rPr lang="ro-RO" sz="2600" dirty="0" smtClean="0">
                <a:solidFill>
                  <a:schemeClr val="tx1"/>
                </a:solidFill>
                <a:latin typeface="Times New Roman" panose="02020603050405020304" pitchFamily="18" charset="0"/>
                <a:cs typeface="Times New Roman" panose="02020603050405020304" pitchFamily="18" charset="0"/>
              </a:rPr>
              <a:t>rea</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cât</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mai</a:t>
            </a:r>
            <a:r>
              <a:rPr lang="en-US" sz="2600" dirty="0">
                <a:solidFill>
                  <a:schemeClr val="tx1"/>
                </a:solidFill>
                <a:latin typeface="Times New Roman" panose="02020603050405020304" pitchFamily="18" charset="0"/>
                <a:cs typeface="Times New Roman" panose="02020603050405020304" pitchFamily="18" charset="0"/>
              </a:rPr>
              <a:t> des </a:t>
            </a:r>
            <a:r>
              <a:rPr lang="en-US" sz="2600" dirty="0" err="1">
                <a:solidFill>
                  <a:schemeClr val="tx1"/>
                </a:solidFill>
                <a:latin typeface="Times New Roman" panose="02020603050405020304" pitchFamily="18" charset="0"/>
                <a:cs typeface="Times New Roman" panose="02020603050405020304" pitchFamily="18" charset="0"/>
              </a:rPr>
              <a:t>pe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mâini</a:t>
            </a:r>
            <a:r>
              <a:rPr lang="ro-RO" sz="2600" dirty="0" smtClean="0">
                <a:solidFill>
                  <a:schemeClr val="tx1"/>
                </a:solidFill>
                <a:latin typeface="Times New Roman" panose="02020603050405020304" pitchFamily="18" charset="0"/>
                <a:cs typeface="Times New Roman" panose="02020603050405020304" pitchFamily="18" charset="0"/>
              </a:rPr>
              <a:t>;</a:t>
            </a:r>
          </a:p>
          <a:p>
            <a:pPr fontAlgn="base">
              <a:buFont typeface="Wingdings" panose="05000000000000000000" pitchFamily="2" charset="2"/>
              <a:buChar char="q"/>
            </a:pPr>
            <a:r>
              <a:rPr lang="ro-RO" sz="2600" dirty="0">
                <a:solidFill>
                  <a:schemeClr val="tx1"/>
                </a:solidFill>
                <a:latin typeface="Times New Roman" panose="02020603050405020304" pitchFamily="18" charset="0"/>
                <a:cs typeface="Times New Roman" panose="02020603050405020304" pitchFamily="18" charset="0"/>
              </a:rPr>
              <a:t>e</a:t>
            </a:r>
            <a:r>
              <a:rPr lang="en-US" sz="2600" dirty="0" smtClean="0">
                <a:solidFill>
                  <a:schemeClr val="tx1"/>
                </a:solidFill>
                <a:latin typeface="Times New Roman" panose="02020603050405020304" pitchFamily="18" charset="0"/>
                <a:cs typeface="Times New Roman" panose="02020603050405020304" pitchFamily="18" charset="0"/>
              </a:rPr>
              <a:t>vita</a:t>
            </a:r>
            <a:r>
              <a:rPr lang="ro-RO" sz="2600" dirty="0" smtClean="0">
                <a:solidFill>
                  <a:schemeClr val="tx1"/>
                </a:solidFill>
                <a:latin typeface="Times New Roman" panose="02020603050405020304" pitchFamily="18" charset="0"/>
                <a:cs typeface="Times New Roman" panose="02020603050405020304" pitchFamily="18" charset="0"/>
              </a:rPr>
              <a:t>rea </a:t>
            </a:r>
            <a:r>
              <a:rPr lang="en-US" sz="2600" dirty="0" err="1" smtClean="0">
                <a:solidFill>
                  <a:schemeClr val="tx1"/>
                </a:solidFill>
                <a:latin typeface="Times New Roman" panose="02020603050405020304" pitchFamily="18" charset="0"/>
                <a:cs typeface="Times New Roman" panose="02020603050405020304" pitchFamily="18" charset="0"/>
              </a:rPr>
              <a:t>aglomerațiil</a:t>
            </a:r>
            <a:r>
              <a:rPr lang="ro-RO" sz="2600" dirty="0" smtClean="0">
                <a:solidFill>
                  <a:schemeClr val="tx1"/>
                </a:solidFill>
                <a:latin typeface="Times New Roman" panose="02020603050405020304" pitchFamily="18" charset="0"/>
                <a:cs typeface="Times New Roman" panose="02020603050405020304" pitchFamily="18" charset="0"/>
              </a:rPr>
              <a:t>or;</a:t>
            </a:r>
          </a:p>
          <a:p>
            <a:pPr fontAlgn="base">
              <a:buFont typeface="Wingdings" panose="05000000000000000000" pitchFamily="2" charset="2"/>
              <a:buChar char="q"/>
            </a:pPr>
            <a:r>
              <a:rPr lang="ro-RO" sz="2600" dirty="0">
                <a:solidFill>
                  <a:schemeClr val="tx1"/>
                </a:solidFill>
                <a:latin typeface="Times New Roman" panose="02020603050405020304" pitchFamily="18" charset="0"/>
                <a:cs typeface="Times New Roman" panose="02020603050405020304" pitchFamily="18" charset="0"/>
              </a:rPr>
              <a:t>p</a:t>
            </a:r>
            <a:r>
              <a:rPr lang="en-US" sz="2600" dirty="0" err="1" smtClean="0">
                <a:solidFill>
                  <a:schemeClr val="tx1"/>
                </a:solidFill>
                <a:latin typeface="Times New Roman" panose="02020603050405020304" pitchFamily="18" charset="0"/>
                <a:cs typeface="Times New Roman" panose="02020603050405020304" pitchFamily="18" charset="0"/>
              </a:rPr>
              <a:t>urta</a:t>
            </a:r>
            <a:r>
              <a:rPr lang="ro-RO" sz="2600" dirty="0" smtClean="0">
                <a:solidFill>
                  <a:schemeClr val="tx1"/>
                </a:solidFill>
                <a:latin typeface="Times New Roman" panose="02020603050405020304" pitchFamily="18" charset="0"/>
                <a:cs typeface="Times New Roman" panose="02020603050405020304" pitchFamily="18" charset="0"/>
              </a:rPr>
              <a:t>rea </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măștilor</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protecție</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în</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a:solidFill>
                  <a:schemeClr val="tx1"/>
                </a:solidFill>
                <a:latin typeface="Times New Roman" panose="02020603050405020304" pitchFamily="18" charset="0"/>
                <a:cs typeface="Times New Roman" panose="02020603050405020304" pitchFamily="18" charset="0"/>
              </a:rPr>
              <a:t>transport public </a:t>
            </a:r>
            <a:r>
              <a:rPr lang="en-US" sz="2600" dirty="0" err="1">
                <a:solidFill>
                  <a:schemeClr val="tx1"/>
                </a:solidFill>
                <a:latin typeface="Times New Roman" panose="02020603050405020304" pitchFamily="18" charset="0"/>
                <a:cs typeface="Times New Roman" panose="02020603050405020304" pitchFamily="18" charset="0"/>
              </a:rPr>
              <a:t>și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spații</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smtClean="0">
                <a:solidFill>
                  <a:schemeClr val="tx1"/>
                </a:solidFill>
                <a:latin typeface="Times New Roman" panose="02020603050405020304" pitchFamily="18" charset="0"/>
                <a:cs typeface="Times New Roman" panose="02020603050405020304" pitchFamily="18" charset="0"/>
              </a:rPr>
              <a:t>închise</a:t>
            </a:r>
            <a:r>
              <a:rPr lang="ro-RO" sz="2600" dirty="0" smtClean="0">
                <a:solidFill>
                  <a:schemeClr val="tx1"/>
                </a:solidFill>
                <a:latin typeface="Times New Roman" panose="02020603050405020304" pitchFamily="18" charset="0"/>
                <a:cs typeface="Times New Roman" panose="02020603050405020304" pitchFamily="18" charset="0"/>
              </a:rPr>
              <a:t>;</a:t>
            </a:r>
            <a:endParaRPr lang="en-US" sz="2600" dirty="0">
              <a:solidFill>
                <a:schemeClr val="tx1"/>
              </a:solidFill>
              <a:latin typeface="Times New Roman" panose="02020603050405020304" pitchFamily="18" charset="0"/>
              <a:cs typeface="Times New Roman" panose="02020603050405020304" pitchFamily="18" charset="0"/>
            </a:endParaRPr>
          </a:p>
          <a:p>
            <a:pPr fontAlgn="base">
              <a:buFont typeface="Wingdings" panose="05000000000000000000" pitchFamily="2" charset="2"/>
              <a:buChar char="q"/>
            </a:pPr>
            <a:r>
              <a:rPr lang="ro-RO" sz="2600" dirty="0">
                <a:solidFill>
                  <a:schemeClr val="tx1"/>
                </a:solidFill>
                <a:latin typeface="Times New Roman" panose="02020603050405020304" pitchFamily="18" charset="0"/>
                <a:cs typeface="Times New Roman" panose="02020603050405020304" pitchFamily="18" charset="0"/>
              </a:rPr>
              <a:t>l</a:t>
            </a:r>
            <a:r>
              <a:rPr lang="en-US" sz="2600" dirty="0" smtClean="0">
                <a:solidFill>
                  <a:schemeClr val="tx1"/>
                </a:solidFill>
                <a:latin typeface="Times New Roman" panose="02020603050405020304" pitchFamily="18" charset="0"/>
                <a:cs typeface="Times New Roman" panose="02020603050405020304" pitchFamily="18" charset="0"/>
              </a:rPr>
              <a:t>a </a:t>
            </a:r>
            <a:r>
              <a:rPr lang="en-US" sz="2600" dirty="0" err="1">
                <a:solidFill>
                  <a:schemeClr val="tx1"/>
                </a:solidFill>
                <a:latin typeface="Times New Roman" panose="02020603050405020304" pitchFamily="18" charset="0"/>
                <a:cs typeface="Times New Roman" panose="02020603050405020304" pitchFamily="18" charset="0"/>
              </a:rPr>
              <a:t>primele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simptome</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boală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precum</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febră</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tuse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rinoree</a:t>
            </a:r>
            <a:r>
              <a:rPr lang="en-US" sz="2600" dirty="0">
                <a:solidFill>
                  <a:schemeClr val="tx1"/>
                </a:solidFill>
                <a:latin typeface="Times New Roman" panose="02020603050405020304" pitchFamily="18" charset="0"/>
                <a:cs typeface="Times New Roman" panose="02020603050405020304" pitchFamily="18" charset="0"/>
              </a:rPr>
              <a:t>, </a:t>
            </a:r>
            <a:r>
              <a:rPr lang="ro-RO" sz="2600" dirty="0" smtClean="0">
                <a:solidFill>
                  <a:schemeClr val="tx1"/>
                </a:solidFill>
                <a:latin typeface="Times New Roman" panose="02020603050405020304" pitchFamily="18" charset="0"/>
                <a:cs typeface="Times New Roman" panose="02020603050405020304" pitchFamily="18" charset="0"/>
              </a:rPr>
              <a:t>de </a:t>
            </a:r>
            <a:r>
              <a:rPr lang="en-US" sz="2600" dirty="0" err="1" smtClean="0">
                <a:solidFill>
                  <a:schemeClr val="tx1"/>
                </a:solidFill>
                <a:latin typeface="Times New Roman" panose="02020603050405020304" pitchFamily="18" charset="0"/>
                <a:cs typeface="Times New Roman" panose="02020603050405020304" pitchFamily="18" charset="0"/>
              </a:rPr>
              <a:t>apela</a:t>
            </a:r>
            <a:r>
              <a:rPr lang="ro-RO" sz="2600" dirty="0" smtClean="0">
                <a:solidFill>
                  <a:schemeClr val="tx1"/>
                </a:solidFill>
                <a:latin typeface="Times New Roman" panose="02020603050405020304" pitchFamily="18" charset="0"/>
                <a:cs typeface="Times New Roman" panose="02020603050405020304" pitchFamily="18" charset="0"/>
              </a:rPr>
              <a:t>t</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a:solidFill>
                  <a:schemeClr val="tx1"/>
                </a:solidFill>
                <a:latin typeface="Times New Roman" panose="02020603050405020304" pitchFamily="18" charset="0"/>
                <a:cs typeface="Times New Roman" panose="02020603050405020304" pitchFamily="18" charset="0"/>
              </a:rPr>
              <a:t>la </a:t>
            </a:r>
            <a:r>
              <a:rPr lang="en-US" sz="2600" dirty="0" err="1">
                <a:solidFill>
                  <a:schemeClr val="tx1"/>
                </a:solidFill>
                <a:latin typeface="Times New Roman" panose="02020603050405020304" pitchFamily="18" charset="0"/>
                <a:cs typeface="Times New Roman" panose="02020603050405020304" pitchFamily="18" charset="0"/>
              </a:rPr>
              <a:t>medicul</a:t>
            </a:r>
            <a:r>
              <a:rPr lang="en-US" sz="2600" dirty="0">
                <a:solidFill>
                  <a:schemeClr val="tx1"/>
                </a:solidFill>
                <a:latin typeface="Times New Roman" panose="02020603050405020304" pitchFamily="18" charset="0"/>
                <a:cs typeface="Times New Roman" panose="02020603050405020304" pitchFamily="18" charset="0"/>
              </a:rPr>
              <a:t> de </a:t>
            </a:r>
            <a:r>
              <a:rPr lang="en-US" sz="2600" dirty="0" err="1">
                <a:solidFill>
                  <a:schemeClr val="tx1"/>
                </a:solidFill>
                <a:latin typeface="Times New Roman" panose="02020603050405020304" pitchFamily="18" charset="0"/>
                <a:cs typeface="Times New Roman" panose="02020603050405020304" pitchFamily="18" charset="0"/>
              </a:rPr>
              <a:t>familie</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sau</a:t>
            </a:r>
            <a:r>
              <a:rPr lang="en-US" sz="2600" dirty="0">
                <a:solidFill>
                  <a:schemeClr val="tx1"/>
                </a:solidFill>
                <a:latin typeface="Times New Roman" panose="02020603050405020304" pitchFamily="18" charset="0"/>
                <a:cs typeface="Times New Roman" panose="02020603050405020304" pitchFamily="18" charset="0"/>
              </a:rPr>
              <a:t> </a:t>
            </a:r>
            <a:r>
              <a:rPr lang="ro-RO" sz="2600" dirty="0" smtClean="0">
                <a:solidFill>
                  <a:schemeClr val="tx1"/>
                </a:solidFill>
                <a:latin typeface="Times New Roman" panose="02020603050405020304" pitchFamily="18" charset="0"/>
                <a:cs typeface="Times New Roman" panose="02020603050405020304" pitchFamily="18" charset="0"/>
              </a:rPr>
              <a:t>de </a:t>
            </a:r>
            <a:r>
              <a:rPr lang="en-US" sz="2600" dirty="0" err="1" smtClean="0">
                <a:solidFill>
                  <a:schemeClr val="tx1"/>
                </a:solidFill>
                <a:latin typeface="Times New Roman" panose="02020603050405020304" pitchFamily="18" charset="0"/>
                <a:cs typeface="Times New Roman" panose="02020603050405020304" pitchFamily="18" charset="0"/>
              </a:rPr>
              <a:t>suna</a:t>
            </a:r>
            <a:r>
              <a:rPr lang="ro-RO" sz="2600" dirty="0" smtClean="0">
                <a:solidFill>
                  <a:schemeClr val="tx1"/>
                </a:solidFill>
                <a:latin typeface="Times New Roman" panose="02020603050405020304" pitchFamily="18" charset="0"/>
                <a:cs typeface="Times New Roman" panose="02020603050405020304" pitchFamily="18" charset="0"/>
              </a:rPr>
              <a:t>t</a:t>
            </a:r>
            <a:r>
              <a:rPr lang="en-US" sz="2600" dirty="0" smtClean="0">
                <a:solidFill>
                  <a:schemeClr val="tx1"/>
                </a:solidFill>
                <a:latin typeface="Times New Roman" panose="02020603050405020304" pitchFamily="18" charset="0"/>
                <a:cs typeface="Times New Roman" panose="02020603050405020304" pitchFamily="18" charset="0"/>
              </a:rPr>
              <a:t> </a:t>
            </a:r>
            <a:r>
              <a:rPr lang="en-US" sz="2600" dirty="0">
                <a:solidFill>
                  <a:schemeClr val="tx1"/>
                </a:solidFill>
                <a:latin typeface="Times New Roman" panose="02020603050405020304" pitchFamily="18" charset="0"/>
                <a:cs typeface="Times New Roman" panose="02020603050405020304" pitchFamily="18" charset="0"/>
              </a:rPr>
              <a:t>la </a:t>
            </a:r>
            <a:r>
              <a:rPr lang="en-US" sz="2600" dirty="0" err="1">
                <a:solidFill>
                  <a:schemeClr val="tx1"/>
                </a:solidFill>
                <a:latin typeface="Times New Roman" panose="02020603050405020304" pitchFamily="18" charset="0"/>
                <a:cs typeface="Times New Roman" panose="02020603050405020304" pitchFamily="18" charset="0"/>
              </a:rPr>
              <a:t>Serviciul</a:t>
            </a:r>
            <a:r>
              <a:rPr lang="en-US" sz="2600" dirty="0">
                <a:solidFill>
                  <a:schemeClr val="tx1"/>
                </a:solidFill>
                <a:latin typeface="Times New Roman" panose="02020603050405020304" pitchFamily="18" charset="0"/>
                <a:cs typeface="Times New Roman" panose="02020603050405020304" pitchFamily="18" charset="0"/>
              </a:rPr>
              <a:t> 112.</a:t>
            </a:r>
          </a:p>
          <a:p>
            <a:endParaRPr lang="ru-RU" sz="2600" dirty="0"/>
          </a:p>
        </p:txBody>
      </p:sp>
      <p:sp>
        <p:nvSpPr>
          <p:cNvPr id="3" name="Заголовок 2"/>
          <p:cNvSpPr>
            <a:spLocks noGrp="1"/>
          </p:cNvSpPr>
          <p:nvPr>
            <p:ph type="title"/>
          </p:nvPr>
        </p:nvSpPr>
        <p:spPr/>
        <p:txBody>
          <a:bodyPr>
            <a:normAutofit/>
          </a:bodyPr>
          <a:lstStyle/>
          <a:p>
            <a:r>
              <a:rPr lang="en-US" sz="2800" b="1" dirty="0" err="1">
                <a:latin typeface="Times New Roman" panose="02020603050405020304" pitchFamily="18" charset="0"/>
                <a:cs typeface="Times New Roman" panose="02020603050405020304" pitchFamily="18" charset="0"/>
              </a:rPr>
              <a:t>Reducerea</a:t>
            </a:r>
            <a:r>
              <a:rPr lang="en-US" sz="2800" b="1" dirty="0">
                <a:latin typeface="Times New Roman" panose="02020603050405020304" pitchFamily="18" charset="0"/>
                <a:cs typeface="Times New Roman" panose="02020603050405020304" pitchFamily="18" charset="0"/>
              </a:rPr>
              <a:t> la minimum a </a:t>
            </a:r>
            <a:r>
              <a:rPr lang="en-US" sz="2800" b="1" dirty="0" err="1">
                <a:latin typeface="Times New Roman" panose="02020603050405020304" pitchFamily="18" charset="0"/>
                <a:cs typeface="Times New Roman" panose="02020603050405020304" pitchFamily="18" charset="0"/>
              </a:rPr>
              <a:t>expunerii</a:t>
            </a:r>
            <a:r>
              <a:rPr lang="en-US" sz="2800" b="1" dirty="0">
                <a:latin typeface="Times New Roman" panose="02020603050405020304" pitchFamily="18" charset="0"/>
                <a:cs typeface="Times New Roman" panose="02020603050405020304" pitchFamily="18" charset="0"/>
              </a:rPr>
              <a:t> la COVID-19 la </a:t>
            </a:r>
            <a:r>
              <a:rPr lang="en-US" sz="2800" b="1" dirty="0" err="1">
                <a:latin typeface="Times New Roman" panose="02020603050405020304" pitchFamily="18" charset="0"/>
                <a:cs typeface="Times New Roman" panose="02020603050405020304" pitchFamily="18" charset="0"/>
              </a:rPr>
              <a:t>locul</a:t>
            </a:r>
            <a:r>
              <a:rPr lang="en-US" sz="2800" b="1" dirty="0">
                <a:latin typeface="Times New Roman" panose="02020603050405020304" pitchFamily="18" charset="0"/>
                <a:cs typeface="Times New Roman" panose="02020603050405020304" pitchFamily="18" charset="0"/>
              </a:rPr>
              <a:t> de </a:t>
            </a:r>
            <a:r>
              <a:rPr lang="en-US" sz="2800" b="1" dirty="0" err="1">
                <a:latin typeface="Times New Roman" panose="02020603050405020304" pitchFamily="18" charset="0"/>
                <a:cs typeface="Times New Roman" panose="02020603050405020304" pitchFamily="18" charset="0"/>
              </a:rPr>
              <a:t>muncă</a:t>
            </a:r>
            <a:r>
              <a:rPr lang="en-US" sz="2800" b="1" dirty="0">
                <a:latin typeface="Times New Roman" panose="02020603050405020304" pitchFamily="18" charset="0"/>
                <a:cs typeface="Times New Roman" panose="02020603050405020304" pitchFamily="18" charset="0"/>
              </a:rPr>
              <a:t> </a:t>
            </a:r>
            <a:endParaRPr lang="ru-RU" sz="2800" dirty="0"/>
          </a:p>
        </p:txBody>
      </p:sp>
    </p:spTree>
    <p:extLst>
      <p:ext uri="{BB962C8B-B14F-4D97-AF65-F5344CB8AC3E}">
        <p14:creationId xmlns:p14="http://schemas.microsoft.com/office/powerpoint/2010/main" val="35756242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0" y="1828800"/>
            <a:ext cx="8686799" cy="4724400"/>
          </a:xfrm>
        </p:spPr>
        <p:txBody>
          <a:bodyPr>
            <a:normAutofit/>
          </a:bodyPr>
          <a:lstStyle/>
          <a:p>
            <a:pPr marL="609600" indent="-609600" algn="just">
              <a:lnSpc>
                <a:spcPct val="90000"/>
              </a:lnSpc>
              <a:buNone/>
              <a:defRPr/>
            </a:pPr>
            <a:endParaRPr lang="ro-RO" dirty="0" smtClean="0">
              <a:solidFill>
                <a:schemeClr val="tx1"/>
              </a:solidFill>
              <a:latin typeface="Times New Roman" pitchFamily="18" charset="0"/>
            </a:endParaRPr>
          </a:p>
          <a:p>
            <a:pPr marL="609600" indent="-609600" algn="just">
              <a:lnSpc>
                <a:spcPct val="90000"/>
              </a:lnSpc>
              <a:buNone/>
              <a:defRPr/>
            </a:pPr>
            <a:endParaRPr lang="ro-RO" dirty="0" smtClean="0">
              <a:solidFill>
                <a:schemeClr val="tx1"/>
              </a:solidFill>
              <a:latin typeface="Times New Roman" pitchFamily="18" charset="0"/>
            </a:endParaRPr>
          </a:p>
          <a:p>
            <a:pPr marL="515938" indent="-515938" algn="just">
              <a:lnSpc>
                <a:spcPct val="90000"/>
              </a:lnSpc>
              <a:buFont typeface="Wingdings" pitchFamily="2" charset="2"/>
              <a:buChar char="q"/>
              <a:defRPr/>
            </a:pPr>
            <a:r>
              <a:rPr lang="ro-RO" sz="2600" dirty="0" smtClean="0">
                <a:solidFill>
                  <a:schemeClr val="tx1"/>
                </a:solidFill>
                <a:latin typeface="Times New Roman" pitchFamily="18" charset="0"/>
              </a:rPr>
              <a:t>Instruirea lucrătorilor în domeniul SSM se efectuează din mijloacele unităţii, în timpul programului de lucru.</a:t>
            </a:r>
          </a:p>
          <a:p>
            <a:pPr marL="515938" indent="-515938" algn="just">
              <a:lnSpc>
                <a:spcPct val="90000"/>
              </a:lnSpc>
              <a:buNone/>
              <a:defRPr/>
            </a:pPr>
            <a:endParaRPr lang="ro-RO" sz="2600" dirty="0" smtClean="0">
              <a:solidFill>
                <a:schemeClr val="tx1"/>
              </a:solidFill>
              <a:latin typeface="Times New Roman" pitchFamily="18" charset="0"/>
            </a:endParaRPr>
          </a:p>
          <a:p>
            <a:pPr marL="609600" indent="-609600" algn="just">
              <a:lnSpc>
                <a:spcPct val="90000"/>
              </a:lnSpc>
              <a:buFont typeface="Wingdings" pitchFamily="2" charset="2"/>
              <a:buChar char="q"/>
              <a:defRPr/>
            </a:pPr>
            <a:r>
              <a:rPr lang="ro-RO" sz="2600" dirty="0" smtClean="0">
                <a:solidFill>
                  <a:schemeClr val="tx1"/>
                </a:solidFill>
                <a:latin typeface="Times New Roman" pitchFamily="18" charset="0"/>
              </a:rPr>
              <a:t>Perioada în care se desfăşoară instruirea lucrătorilor în domeniul SSM este considerată timp de muncă.</a:t>
            </a:r>
          </a:p>
          <a:p>
            <a:pPr algn="just">
              <a:lnSpc>
                <a:spcPct val="90000"/>
              </a:lnSpc>
              <a:buNone/>
            </a:pPr>
            <a:endParaRPr lang="en-US" sz="2600" dirty="0"/>
          </a:p>
        </p:txBody>
      </p:sp>
      <p:sp>
        <p:nvSpPr>
          <p:cNvPr id="3" name="Заголовок 2"/>
          <p:cNvSpPr>
            <a:spLocks noGrp="1"/>
          </p:cNvSpPr>
          <p:nvPr>
            <p:ph type="title"/>
          </p:nvPr>
        </p:nvSpPr>
        <p:spPr/>
        <p:txBody>
          <a:bodyPr>
            <a:noAutofit/>
          </a:bodyPr>
          <a:lstStyle/>
          <a:p>
            <a:r>
              <a:rPr lang="ro-RO" sz="2800" b="1" i="1" dirty="0" smtClean="0">
                <a:latin typeface="Times New Roman" pitchFamily="18" charset="0"/>
              </a:rPr>
              <a:t>Instruirea lucrătorilor în domeniul securităţii şi sănătăţii în muncă</a:t>
            </a:r>
            <a:r>
              <a:rPr lang="ro-RO" sz="2400" b="1" dirty="0" smtClean="0">
                <a:latin typeface="Times New Roman" pitchFamily="18" charset="0"/>
              </a:rPr>
              <a:t/>
            </a:r>
            <a:br>
              <a:rPr lang="ro-RO" sz="2400" b="1" dirty="0" smtClean="0">
                <a:latin typeface="Times New Roman" pitchFamily="18" charset="0"/>
              </a:rPr>
            </a:b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1268760"/>
            <a:ext cx="8686800" cy="5932512"/>
          </a:xfrm>
        </p:spPr>
        <p:txBody>
          <a:bodyPr>
            <a:normAutofit fontScale="92500" lnSpcReduction="20000"/>
          </a:bodyPr>
          <a:lstStyle/>
          <a:p>
            <a:pPr marL="609600" indent="-609600" algn="just">
              <a:lnSpc>
                <a:spcPct val="80000"/>
              </a:lnSpc>
              <a:buNone/>
              <a:defRPr/>
            </a:pPr>
            <a:endParaRPr lang="ro-RO" dirty="0" smtClean="0">
              <a:solidFill>
                <a:schemeClr val="tx1"/>
              </a:solidFill>
              <a:latin typeface="Times New Roman" pitchFamily="18" charset="0"/>
            </a:endParaRPr>
          </a:p>
          <a:p>
            <a:pPr marL="609600" indent="-609600" algn="just">
              <a:lnSpc>
                <a:spcPct val="80000"/>
              </a:lnSpc>
              <a:buNone/>
              <a:defRPr/>
            </a:pPr>
            <a:r>
              <a:rPr lang="ro-RO" dirty="0" smtClean="0">
                <a:solidFill>
                  <a:schemeClr val="tx1"/>
                </a:solidFill>
                <a:latin typeface="Times New Roman" pitchFamily="18" charset="0"/>
              </a:rPr>
              <a:t>   </a:t>
            </a:r>
          </a:p>
          <a:p>
            <a:pPr marL="609600" indent="-609600" algn="just">
              <a:lnSpc>
                <a:spcPct val="80000"/>
              </a:lnSpc>
              <a:buNone/>
              <a:defRPr/>
            </a:pPr>
            <a:r>
              <a:rPr lang="ro-RO" sz="3100" dirty="0" smtClean="0">
                <a:solidFill>
                  <a:schemeClr val="tx1"/>
                </a:solidFill>
                <a:latin typeface="Times New Roman" pitchFamily="18" charset="0"/>
              </a:rPr>
              <a:t>          </a:t>
            </a:r>
            <a:r>
              <a:rPr lang="ro-RO" sz="2600" b="1" i="1" dirty="0" smtClean="0">
                <a:solidFill>
                  <a:schemeClr val="tx1"/>
                </a:solidFill>
                <a:latin typeface="Times New Roman" pitchFamily="18" charset="0"/>
              </a:rPr>
              <a:t>Instruirea lucrătorilor în domeniul SSM cuprinde următoarele faze:</a:t>
            </a:r>
          </a:p>
          <a:p>
            <a:pPr marL="609600" indent="-609600" algn="just">
              <a:lnSpc>
                <a:spcPct val="80000"/>
              </a:lnSpc>
              <a:buNone/>
              <a:defRPr/>
            </a:pPr>
            <a:endParaRPr lang="ro-RO" sz="2600" dirty="0" smtClean="0">
              <a:solidFill>
                <a:schemeClr val="tx1"/>
              </a:solidFill>
              <a:latin typeface="Times New Roman" pitchFamily="18" charset="0"/>
            </a:endParaRPr>
          </a:p>
          <a:p>
            <a:pPr marL="609600" indent="-609600" algn="just">
              <a:lnSpc>
                <a:spcPct val="80000"/>
              </a:lnSpc>
              <a:buNone/>
              <a:defRPr/>
            </a:pPr>
            <a:r>
              <a:rPr lang="ro-RO" sz="2600" i="1" dirty="0" smtClean="0">
                <a:solidFill>
                  <a:schemeClr val="tx1"/>
                </a:solidFill>
                <a:latin typeface="Times New Roman" pitchFamily="18" charset="0"/>
              </a:rPr>
              <a:t>       1) </a:t>
            </a:r>
            <a:r>
              <a:rPr lang="ro-RO" sz="2600" b="1" i="1" dirty="0" smtClean="0">
                <a:solidFill>
                  <a:schemeClr val="tx1"/>
                </a:solidFill>
                <a:latin typeface="Times New Roman" pitchFamily="18" charset="0"/>
              </a:rPr>
              <a:t>instruirea la angajare:</a:t>
            </a:r>
          </a:p>
          <a:p>
            <a:pPr marL="609600" indent="-609600" algn="just">
              <a:lnSpc>
                <a:spcPct val="80000"/>
              </a:lnSpc>
              <a:buNone/>
              <a:defRPr/>
            </a:pPr>
            <a:r>
              <a:rPr lang="ro-RO" sz="2600" dirty="0" smtClean="0">
                <a:solidFill>
                  <a:schemeClr val="tx1"/>
                </a:solidFill>
                <a:latin typeface="Times New Roman" pitchFamily="18" charset="0"/>
              </a:rPr>
              <a:t>       a) instruirea introductiv-generală;</a:t>
            </a:r>
          </a:p>
          <a:p>
            <a:pPr marL="609600" indent="-609600" algn="just">
              <a:lnSpc>
                <a:spcPct val="80000"/>
              </a:lnSpc>
              <a:buNone/>
              <a:defRPr/>
            </a:pPr>
            <a:r>
              <a:rPr lang="ro-RO" sz="2600" dirty="0" smtClean="0">
                <a:solidFill>
                  <a:schemeClr val="tx1"/>
                </a:solidFill>
                <a:latin typeface="Times New Roman" pitchFamily="18" charset="0"/>
              </a:rPr>
              <a:t>       b) instruirea la locul de muncă;</a:t>
            </a:r>
          </a:p>
          <a:p>
            <a:pPr marL="609600" indent="-609600" algn="just">
              <a:lnSpc>
                <a:spcPct val="80000"/>
              </a:lnSpc>
              <a:buNone/>
              <a:defRPr/>
            </a:pPr>
            <a:endParaRPr lang="ro-RO" sz="2600" dirty="0" smtClean="0">
              <a:solidFill>
                <a:schemeClr val="tx1"/>
              </a:solidFill>
              <a:latin typeface="Times New Roman" pitchFamily="18" charset="0"/>
            </a:endParaRPr>
          </a:p>
          <a:p>
            <a:pPr marL="609600" indent="-609600" algn="just">
              <a:lnSpc>
                <a:spcPct val="80000"/>
              </a:lnSpc>
              <a:buNone/>
              <a:defRPr/>
            </a:pPr>
            <a:r>
              <a:rPr lang="ro-RO" sz="2600" i="1" dirty="0" smtClean="0">
                <a:solidFill>
                  <a:schemeClr val="tx1"/>
                </a:solidFill>
                <a:latin typeface="Times New Roman" pitchFamily="18" charset="0"/>
              </a:rPr>
              <a:t>       2) </a:t>
            </a:r>
            <a:r>
              <a:rPr lang="ro-RO" sz="2600" b="1" i="1" dirty="0" smtClean="0">
                <a:solidFill>
                  <a:schemeClr val="tx1"/>
                </a:solidFill>
                <a:latin typeface="Times New Roman" pitchFamily="18" charset="0"/>
              </a:rPr>
              <a:t>instruirea periodică.</a:t>
            </a:r>
          </a:p>
          <a:p>
            <a:pPr marL="609600" indent="-609600" algn="just">
              <a:lnSpc>
                <a:spcPct val="80000"/>
              </a:lnSpc>
              <a:buNone/>
              <a:defRPr/>
            </a:pPr>
            <a:endParaRPr lang="ro-RO" sz="2600" i="1" dirty="0" smtClean="0">
              <a:solidFill>
                <a:schemeClr val="tx1"/>
              </a:solidFill>
              <a:latin typeface="Times New Roman" pitchFamily="18" charset="0"/>
            </a:endParaRPr>
          </a:p>
          <a:p>
            <a:pPr marL="609600" indent="-609600" algn="just">
              <a:lnSpc>
                <a:spcPct val="80000"/>
              </a:lnSpc>
              <a:buFont typeface="Wingdings" pitchFamily="2" charset="2"/>
              <a:buChar char="q"/>
              <a:defRPr/>
            </a:pPr>
            <a:r>
              <a:rPr lang="ro-RO" sz="2600" dirty="0" smtClean="0">
                <a:solidFill>
                  <a:schemeClr val="tx1"/>
                </a:solidFill>
                <a:latin typeface="Times New Roman" pitchFamily="18" charset="0"/>
              </a:rPr>
              <a:t>Fiecare angajator are obligaţia să asigure baza materială corespunzătoare unei instruiri adecvate.</a:t>
            </a:r>
          </a:p>
          <a:p>
            <a:pPr marL="609600" indent="-609600" algn="just">
              <a:lnSpc>
                <a:spcPct val="80000"/>
              </a:lnSpc>
              <a:buNone/>
              <a:defRPr/>
            </a:pPr>
            <a:endParaRPr lang="ro-RO" sz="2600" b="1" dirty="0" smtClean="0">
              <a:solidFill>
                <a:schemeClr val="tx1"/>
              </a:solidFill>
              <a:latin typeface="Times New Roman" pitchFamily="18" charset="0"/>
            </a:endParaRPr>
          </a:p>
          <a:p>
            <a:pPr marL="609600" indent="-609600" algn="just">
              <a:lnSpc>
                <a:spcPct val="80000"/>
              </a:lnSpc>
              <a:buFont typeface="Wingdings" pitchFamily="2" charset="2"/>
              <a:buChar char="q"/>
              <a:defRPr/>
            </a:pPr>
            <a:r>
              <a:rPr lang="ro-RO" sz="2600" b="1" i="1" dirty="0" smtClean="0">
                <a:solidFill>
                  <a:schemeClr val="tx1"/>
                </a:solidFill>
                <a:latin typeface="Times New Roman" pitchFamily="18" charset="0"/>
              </a:rPr>
              <a:t>Durata fiecărei faze de instruire va fi nu mai mică de 1 oră.</a:t>
            </a:r>
          </a:p>
          <a:p>
            <a:pPr marL="609600" indent="-609600" algn="just">
              <a:lnSpc>
                <a:spcPct val="80000"/>
              </a:lnSpc>
              <a:buNone/>
              <a:defRPr/>
            </a:pPr>
            <a:endParaRPr lang="ro-RO" sz="2600" i="1" dirty="0" smtClean="0">
              <a:solidFill>
                <a:schemeClr val="tx1"/>
              </a:solidFill>
              <a:latin typeface="Times New Roman" pitchFamily="18" charset="0"/>
            </a:endParaRPr>
          </a:p>
          <a:p>
            <a:pPr marL="609600" indent="-609600" algn="just">
              <a:lnSpc>
                <a:spcPct val="80000"/>
              </a:lnSpc>
              <a:buFont typeface="Wingdings" pitchFamily="2" charset="2"/>
              <a:buChar char="q"/>
              <a:defRPr/>
            </a:pPr>
            <a:r>
              <a:rPr lang="ro-RO" sz="2600" dirty="0" smtClean="0">
                <a:solidFill>
                  <a:schemeClr val="tx1"/>
                </a:solidFill>
                <a:latin typeface="Times New Roman" pitchFamily="18" charset="0"/>
              </a:rPr>
              <a:t>Rezultatul instruirii lucrătorilor în domeniul SSM se consemnează în Fişa personală  de instruire în domeniul SSM care se va păstra de către conducătorul locului de muncă.</a:t>
            </a:r>
            <a:endParaRPr lang="ru-RU" sz="2600" dirty="0" smtClean="0">
              <a:solidFill>
                <a:schemeClr val="tx1"/>
              </a:solidFill>
              <a:latin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2204864"/>
            <a:ext cx="7408333" cy="3450696"/>
          </a:xfrm>
        </p:spPr>
        <p:txBody>
          <a:bodyPr>
            <a:normAutofit/>
          </a:bodyPr>
          <a:lstStyle/>
          <a:p>
            <a:pPr marL="0" indent="0" algn="ctr">
              <a:buNone/>
            </a:pPr>
            <a:endParaRPr lang="ro-RO" sz="3600" dirty="0" smtClean="0">
              <a:latin typeface="Times New Roman" pitchFamily="18" charset="0"/>
              <a:cs typeface="Times New Roman" pitchFamily="18" charset="0"/>
            </a:endParaRPr>
          </a:p>
          <a:p>
            <a:pPr marL="0" indent="0" algn="ctr">
              <a:buNone/>
            </a:pPr>
            <a:r>
              <a:rPr lang="en-US" sz="3600" dirty="0" smtClean="0">
                <a:latin typeface="Times New Roman" pitchFamily="18" charset="0"/>
                <a:cs typeface="Times New Roman" pitchFamily="18" charset="0"/>
              </a:rPr>
              <a:t>V</a:t>
            </a:r>
            <a:r>
              <a:rPr lang="ro-RO" sz="3600" dirty="0" smtClean="0">
                <a:latin typeface="Times New Roman" pitchFamily="18" charset="0"/>
                <a:cs typeface="Times New Roman" pitchFamily="18" charset="0"/>
              </a:rPr>
              <a:t>ă mulțumesc pentru atenție! </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48491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752600"/>
            <a:ext cx="8686800" cy="4373563"/>
          </a:xfrm>
        </p:spPr>
        <p:txBody>
          <a:bodyPr>
            <a:normAutofit lnSpcReduction="10000"/>
          </a:bodyPr>
          <a:lstStyle/>
          <a:p>
            <a:pPr marL="0" indent="0" algn="just">
              <a:buNone/>
            </a:pPr>
            <a:endParaRPr lang="en-US" sz="2600" dirty="0" smtClean="0">
              <a:solidFill>
                <a:schemeClr val="tx1"/>
              </a:solidFill>
              <a:latin typeface="Times New Roman" pitchFamily="18" charset="0"/>
              <a:cs typeface="Times New Roman" pitchFamily="18" charset="0"/>
            </a:endParaRPr>
          </a:p>
          <a:p>
            <a:pPr marL="0" indent="0" algn="just">
              <a:buNone/>
            </a:pPr>
            <a:r>
              <a:rPr lang="en-US" sz="2800" dirty="0" err="1" smtClean="0">
                <a:solidFill>
                  <a:schemeClr val="tx1"/>
                </a:solidFill>
                <a:latin typeface="Times New Roman" pitchFamily="18" charset="0"/>
                <a:cs typeface="Times New Roman" pitchFamily="18" charset="0"/>
              </a:rPr>
              <a:t>Securitatea</a:t>
            </a:r>
            <a:r>
              <a:rPr lang="en-US" sz="2800" dirty="0" smtClean="0">
                <a:solidFill>
                  <a:schemeClr val="tx1"/>
                </a:solidFill>
                <a:latin typeface="Times New Roman" pitchFamily="18" charset="0"/>
                <a:cs typeface="Times New Roman" pitchFamily="18" charset="0"/>
              </a:rPr>
              <a:t> </a:t>
            </a:r>
            <a:r>
              <a:rPr lang="ro-RO" sz="2800" dirty="0" smtClean="0">
                <a:solidFill>
                  <a:schemeClr val="tx1"/>
                </a:solidFill>
                <a:latin typeface="Times New Roman" pitchFamily="18" charset="0"/>
                <a:cs typeface="Times New Roman" pitchFamily="18" charset="0"/>
              </a:rPr>
              <a:t> și sănătatea în muncă (</a:t>
            </a:r>
            <a:r>
              <a:rPr lang="ro-RO" sz="2600" dirty="0" smtClean="0">
                <a:solidFill>
                  <a:schemeClr val="tx1"/>
                </a:solidFill>
                <a:latin typeface="Times New Roman" pitchFamily="18" charset="0"/>
                <a:cs typeface="Times New Roman" pitchFamily="18" charset="0"/>
              </a:rPr>
              <a:t>SSM) reprezintă </a:t>
            </a:r>
            <a:r>
              <a:rPr lang="ro-RO" sz="2600" dirty="0">
                <a:solidFill>
                  <a:schemeClr val="tx1"/>
                </a:solidFill>
                <a:latin typeface="Times New Roman" pitchFamily="18" charset="0"/>
                <a:cs typeface="Times New Roman" pitchFamily="18" charset="0"/>
              </a:rPr>
              <a:t>unul dintre domeniile cele mai importante ale politicii Uniunii </a:t>
            </a:r>
            <a:r>
              <a:rPr lang="ro-RO" sz="2600" dirty="0" smtClean="0">
                <a:solidFill>
                  <a:schemeClr val="tx1"/>
                </a:solidFill>
                <a:latin typeface="Times New Roman" pitchFamily="18" charset="0"/>
                <a:cs typeface="Times New Roman" pitchFamily="18" charset="0"/>
              </a:rPr>
              <a:t>Europene</a:t>
            </a:r>
            <a:r>
              <a:rPr lang="en-US" sz="2600" dirty="0" smtClean="0">
                <a:solidFill>
                  <a:schemeClr val="tx1"/>
                </a:solidFill>
                <a:latin typeface="Times New Roman" pitchFamily="18" charset="0"/>
                <a:cs typeface="Times New Roman" pitchFamily="18" charset="0"/>
              </a:rPr>
              <a:t> </a:t>
            </a:r>
            <a:r>
              <a:rPr lang="ro-RO" sz="2600" dirty="0" smtClean="0">
                <a:solidFill>
                  <a:schemeClr val="tx1"/>
                </a:solidFill>
                <a:latin typeface="Times New Roman" pitchFamily="18" charset="0"/>
                <a:cs typeface="Times New Roman" pitchFamily="18" charset="0"/>
              </a:rPr>
              <a:t>referitoare </a:t>
            </a:r>
            <a:r>
              <a:rPr lang="ro-RO" sz="2600" dirty="0">
                <a:solidFill>
                  <a:schemeClr val="tx1"/>
                </a:solidFill>
                <a:latin typeface="Times New Roman" pitchFamily="18" charset="0"/>
                <a:cs typeface="Times New Roman" pitchFamily="18" charset="0"/>
              </a:rPr>
              <a:t>la ocuparea forţei de muncă şi afaceri sociale</a:t>
            </a:r>
            <a:r>
              <a:rPr lang="en-US" sz="2600" dirty="0" smtClean="0">
                <a:solidFill>
                  <a:schemeClr val="tx1"/>
                </a:solidFill>
                <a:latin typeface="Times New Roman" pitchFamily="18" charset="0"/>
                <a:cs typeface="Times New Roman" pitchFamily="18" charset="0"/>
              </a:rPr>
              <a:t>.</a:t>
            </a:r>
          </a:p>
          <a:p>
            <a:pPr marL="0" indent="0" algn="just">
              <a:buNone/>
            </a:pPr>
            <a:r>
              <a:rPr lang="ro-RO" sz="2600" u="sng" dirty="0" smtClean="0">
                <a:solidFill>
                  <a:schemeClr val="tx1"/>
                </a:solidFill>
                <a:latin typeface="Times New Roman" pitchFamily="18" charset="0"/>
                <a:cs typeface="Times New Roman" pitchFamily="18" charset="0"/>
              </a:rPr>
              <a:t>Scopul ﬁnal al activităţii de securitate şi sănătate în muncă este</a:t>
            </a:r>
            <a:r>
              <a:rPr lang="en-US" sz="2600" u="sng" dirty="0" smtClean="0">
                <a:solidFill>
                  <a:schemeClr val="tx1"/>
                </a:solidFill>
                <a:latin typeface="Times New Roman" pitchFamily="18" charset="0"/>
                <a:cs typeface="Times New Roman" pitchFamily="18" charset="0"/>
              </a:rPr>
              <a:t>:</a:t>
            </a:r>
          </a:p>
          <a:p>
            <a:pPr algn="just">
              <a:buFont typeface="Wingdings" pitchFamily="2" charset="2"/>
              <a:buChar char="Ø"/>
            </a:pPr>
            <a:r>
              <a:rPr lang="ro-RO" sz="2600" dirty="0" smtClean="0">
                <a:solidFill>
                  <a:schemeClr val="tx1"/>
                </a:solidFill>
                <a:latin typeface="Times New Roman" pitchFamily="18" charset="0"/>
                <a:cs typeface="Times New Roman" pitchFamily="18" charset="0"/>
              </a:rPr>
              <a:t>protejarea vieţii, integrităţii şi sănătăţii salariaţilor împotriva riscurilor de accidentare şi îmbolnăvire</a:t>
            </a:r>
            <a:r>
              <a:rPr lang="en-US" sz="2600" dirty="0" smtClean="0">
                <a:solidFill>
                  <a:schemeClr val="tx1"/>
                </a:solidFill>
                <a:latin typeface="Times New Roman" pitchFamily="18" charset="0"/>
                <a:cs typeface="Times New Roman" pitchFamily="18" charset="0"/>
              </a:rPr>
              <a:t>;</a:t>
            </a:r>
          </a:p>
          <a:p>
            <a:pPr algn="just">
              <a:buFont typeface="Wingdings" pitchFamily="2" charset="2"/>
              <a:buChar char="Ø"/>
            </a:pPr>
            <a:r>
              <a:rPr lang="ro-RO" sz="2600" dirty="0" smtClean="0">
                <a:solidFill>
                  <a:schemeClr val="tx1"/>
                </a:solidFill>
                <a:latin typeface="Times New Roman" pitchFamily="18" charset="0"/>
                <a:cs typeface="Times New Roman" pitchFamily="18" charset="0"/>
              </a:rPr>
              <a:t>crearea unor condiţii de muncă care să le asigure acestora confortul ﬁzic, psihic şi social.</a:t>
            </a:r>
            <a:endParaRPr lang="en-US" sz="2600" dirty="0" smtClean="0">
              <a:solidFill>
                <a:schemeClr val="tx1"/>
              </a:solidFill>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ro-RO" sz="3600" dirty="0" smtClean="0">
                <a:latin typeface="Times New Roman" pitchFamily="18" charset="0"/>
                <a:cs typeface="Times New Roman" pitchFamily="18" charset="0"/>
              </a:rPr>
              <a:t/>
            </a:r>
            <a:br>
              <a:rPr lang="ro-RO" sz="3600" dirty="0" smtClean="0">
                <a:latin typeface="Times New Roman" pitchFamily="18" charset="0"/>
                <a:cs typeface="Times New Roman" pitchFamily="18" charset="0"/>
              </a:rPr>
            </a:br>
            <a:r>
              <a:rPr lang="en-US" sz="3600" b="1" dirty="0" err="1" smtClean="0">
                <a:latin typeface="Times New Roman" pitchFamily="18" charset="0"/>
                <a:cs typeface="Times New Roman" pitchFamily="18" charset="0"/>
              </a:rPr>
              <a:t>Securitatea</a:t>
            </a:r>
            <a:r>
              <a:rPr lang="en-US" sz="3600" b="1" dirty="0" smtClean="0">
                <a:latin typeface="Times New Roman" pitchFamily="18" charset="0"/>
                <a:cs typeface="Times New Roman" pitchFamily="18" charset="0"/>
              </a:rPr>
              <a:t> </a:t>
            </a:r>
            <a:r>
              <a:rPr lang="ro-RO" sz="3600" b="1" dirty="0" smtClean="0">
                <a:latin typeface="Times New Roman" pitchFamily="18" charset="0"/>
                <a:cs typeface="Times New Roman" pitchFamily="18" charset="0"/>
              </a:rPr>
              <a:t> și sănătatea salariaților – un obiectiv actual în cadrul relații</a:t>
            </a:r>
            <a:r>
              <a:rPr lang="en-US" sz="3600" b="1" dirty="0" err="1" smtClean="0">
                <a:latin typeface="Times New Roman" pitchFamily="18" charset="0"/>
                <a:cs typeface="Times New Roman" pitchFamily="18" charset="0"/>
              </a:rPr>
              <a:t>lor</a:t>
            </a:r>
            <a:r>
              <a:rPr lang="ro-RO" sz="3600" b="1" dirty="0" smtClean="0">
                <a:latin typeface="Times New Roman" pitchFamily="18" charset="0"/>
                <a:cs typeface="Times New Roman" pitchFamily="18" charset="0"/>
              </a:rPr>
              <a:t> de muncă</a:t>
            </a:r>
            <a:r>
              <a:rPr lang="en-US" dirty="0" smtClean="0"/>
              <a:t/>
            </a:r>
            <a:br>
              <a:rPr lang="en-US" dirty="0" smtClean="0"/>
            </a:br>
            <a:endParaRPr lang="en-US" dirty="0"/>
          </a:p>
        </p:txBody>
      </p:sp>
      <p:sp>
        <p:nvSpPr>
          <p:cNvPr id="4" name="Прямоугольник 3"/>
          <p:cNvSpPr/>
          <p:nvPr/>
        </p:nvSpPr>
        <p:spPr>
          <a:xfrm>
            <a:off x="714348" y="1859340"/>
            <a:ext cx="8001056" cy="307777"/>
          </a:xfrm>
          <a:prstGeom prst="rect">
            <a:avLst/>
          </a:prstGeom>
        </p:spPr>
        <p:txBody>
          <a:bodyPr wrap="square">
            <a:spAutoFit/>
          </a:bodyPr>
          <a:lstStyle/>
          <a:p>
            <a:r>
              <a:rPr lang="ro-RO" sz="1400" dirty="0" smtClean="0">
                <a:latin typeface="Times New Roman" pitchFamily="18" charset="0"/>
                <a:cs typeface="Times New Roman" pitchFamily="18" charset="0"/>
              </a:rPr>
              <a:t> </a:t>
            </a:r>
            <a:endParaRPr lang="en-US" dirty="0"/>
          </a:p>
        </p:txBody>
      </p:sp>
    </p:spTree>
    <p:extLst>
      <p:ext uri="{BB962C8B-B14F-4D97-AF65-F5344CB8AC3E}">
        <p14:creationId xmlns:p14="http://schemas.microsoft.com/office/powerpoint/2010/main" val="3778288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2071678"/>
            <a:ext cx="7408333" cy="4054485"/>
          </a:xfrm>
        </p:spPr>
        <p:txBody>
          <a:bodyPr>
            <a:normAutofit/>
          </a:bodyPr>
          <a:lstStyle/>
          <a:p>
            <a:pPr algn="just">
              <a:buNone/>
            </a:pPr>
            <a:endParaRPr lang="en-US" dirty="0" smtClean="0">
              <a:solidFill>
                <a:schemeClr val="tx1"/>
              </a:solidFill>
              <a:latin typeface="Times New Roman" pitchFamily="18" charset="0"/>
              <a:cs typeface="Times New Roman" pitchFamily="18" charset="0"/>
            </a:endParaRPr>
          </a:p>
          <a:p>
            <a:pPr marL="0" indent="0" algn="ctr">
              <a:buNone/>
            </a:pPr>
            <a:r>
              <a:rPr lang="ro-RO" b="1" dirty="0" smtClean="0">
                <a:solidFill>
                  <a:schemeClr val="tx1"/>
                </a:solidFill>
                <a:latin typeface="Times New Roman" pitchFamily="18" charset="0"/>
                <a:cs typeface="Times New Roman" pitchFamily="18" charset="0"/>
              </a:rPr>
              <a:t>SĂNĂTATEA ANGAJAȚILOR ESTE UNA DIN PROBLEMELE PRIORITARE ȘI O COMPONENTĂ IMPORTANTĂ A </a:t>
            </a:r>
            <a:endParaRPr lang="en-US" b="1" dirty="0" smtClean="0">
              <a:solidFill>
                <a:schemeClr val="tx1"/>
              </a:solidFill>
              <a:latin typeface="Times New Roman" pitchFamily="18" charset="0"/>
              <a:cs typeface="Times New Roman" pitchFamily="18" charset="0"/>
            </a:endParaRPr>
          </a:p>
          <a:p>
            <a:pPr marL="0" indent="0" algn="ctr">
              <a:buNone/>
            </a:pPr>
            <a:r>
              <a:rPr lang="ro-RO" b="1" dirty="0" smtClean="0">
                <a:solidFill>
                  <a:schemeClr val="tx1"/>
                </a:solidFill>
                <a:latin typeface="Times New Roman" pitchFamily="18" charset="0"/>
                <a:cs typeface="Times New Roman" pitchFamily="18" charset="0"/>
              </a:rPr>
              <a:t>POTENȚIALULUI FORȚEI DE MUNCĂ</a:t>
            </a:r>
            <a:endParaRPr lang="en-US" b="1"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4886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5" y="1412776"/>
            <a:ext cx="8928992" cy="5256584"/>
          </a:xfrm>
        </p:spPr>
        <p:txBody>
          <a:bodyPr>
            <a:noAutofit/>
          </a:bodyPr>
          <a:lstStyle/>
          <a:p>
            <a:pPr algn="just">
              <a:lnSpc>
                <a:spcPct val="90000"/>
              </a:lnSpc>
              <a:buFont typeface="Wingdings" pitchFamily="2" charset="2"/>
              <a:buChar char="Ø"/>
              <a:defRPr/>
            </a:pPr>
            <a:r>
              <a:rPr lang="ro-RO" b="1" dirty="0" err="1">
                <a:solidFill>
                  <a:schemeClr val="tx1"/>
                </a:solidFill>
                <a:latin typeface="Times New Roman" pitchFamily="18" charset="0"/>
              </a:rPr>
              <a:t>Convenţiile</a:t>
            </a:r>
            <a:r>
              <a:rPr lang="ro-RO" b="1" dirty="0">
                <a:solidFill>
                  <a:schemeClr val="tx1"/>
                </a:solidFill>
                <a:latin typeface="Times New Roman" pitchFamily="18" charset="0"/>
              </a:rPr>
              <a:t> </a:t>
            </a:r>
            <a:r>
              <a:rPr lang="ro-RO" b="1" dirty="0" err="1">
                <a:solidFill>
                  <a:schemeClr val="tx1"/>
                </a:solidFill>
                <a:latin typeface="Times New Roman" pitchFamily="18" charset="0"/>
              </a:rPr>
              <a:t>Organizaţiei</a:t>
            </a:r>
            <a:r>
              <a:rPr lang="ro-RO" b="1" dirty="0">
                <a:solidFill>
                  <a:schemeClr val="tx1"/>
                </a:solidFill>
                <a:latin typeface="Times New Roman" pitchFamily="18" charset="0"/>
              </a:rPr>
              <a:t> </a:t>
            </a:r>
            <a:r>
              <a:rPr lang="ro-RO" b="1" dirty="0" err="1">
                <a:solidFill>
                  <a:schemeClr val="tx1"/>
                </a:solidFill>
                <a:latin typeface="Times New Roman" pitchFamily="18" charset="0"/>
              </a:rPr>
              <a:t>Internaţionale</a:t>
            </a:r>
            <a:r>
              <a:rPr lang="ro-RO" b="1" dirty="0">
                <a:solidFill>
                  <a:schemeClr val="tx1"/>
                </a:solidFill>
                <a:latin typeface="Times New Roman" pitchFamily="18" charset="0"/>
              </a:rPr>
              <a:t> a Muncii</a:t>
            </a:r>
            <a:r>
              <a:rPr lang="en-US" b="1" dirty="0">
                <a:solidFill>
                  <a:schemeClr val="tx1"/>
                </a:solidFill>
                <a:latin typeface="Times New Roman" pitchFamily="18" charset="0"/>
              </a:rPr>
              <a:t> </a:t>
            </a:r>
            <a:r>
              <a:rPr lang="ro-RO" b="1" dirty="0">
                <a:solidFill>
                  <a:schemeClr val="tx1"/>
                </a:solidFill>
                <a:latin typeface="Times New Roman" pitchFamily="18" charset="0"/>
              </a:rPr>
              <a:t>î</a:t>
            </a:r>
            <a:r>
              <a:rPr lang="en-US" b="1" dirty="0">
                <a:solidFill>
                  <a:schemeClr val="tx1"/>
                </a:solidFill>
                <a:latin typeface="Times New Roman" pitchFamily="18" charset="0"/>
              </a:rPr>
              <a:t>n </a:t>
            </a:r>
            <a:r>
              <a:rPr lang="en-US" b="1" dirty="0" err="1">
                <a:solidFill>
                  <a:schemeClr val="tx1"/>
                </a:solidFill>
                <a:latin typeface="Times New Roman" pitchFamily="18" charset="0"/>
              </a:rPr>
              <a:t>domeniul</a:t>
            </a:r>
            <a:r>
              <a:rPr lang="en-US" b="1" dirty="0">
                <a:solidFill>
                  <a:schemeClr val="tx1"/>
                </a:solidFill>
                <a:latin typeface="Times New Roman" pitchFamily="18" charset="0"/>
              </a:rPr>
              <a:t> SSM </a:t>
            </a:r>
            <a:r>
              <a:rPr lang="en-US" b="1" dirty="0" err="1">
                <a:solidFill>
                  <a:schemeClr val="tx1"/>
                </a:solidFill>
                <a:latin typeface="Times New Roman" pitchFamily="18" charset="0"/>
              </a:rPr>
              <a:t>nr</a:t>
            </a:r>
            <a:r>
              <a:rPr lang="en-US" b="1" dirty="0">
                <a:solidFill>
                  <a:schemeClr val="tx1"/>
                </a:solidFill>
                <a:latin typeface="Times New Roman" pitchFamily="18" charset="0"/>
              </a:rPr>
              <a:t>. </a:t>
            </a:r>
            <a:r>
              <a:rPr lang="ro-RO" b="1" dirty="0">
                <a:solidFill>
                  <a:schemeClr val="tx1"/>
                </a:solidFill>
                <a:latin typeface="Times New Roman" pitchFamily="18" charset="0"/>
              </a:rPr>
              <a:t>81; 119; 127; 129; 152; 155; 182; 184; </a:t>
            </a:r>
            <a:r>
              <a:rPr lang="en-US" b="1" dirty="0">
                <a:solidFill>
                  <a:schemeClr val="tx1"/>
                </a:solidFill>
                <a:latin typeface="Times New Roman" pitchFamily="18" charset="0"/>
              </a:rPr>
              <a:t>187</a:t>
            </a:r>
            <a:r>
              <a:rPr lang="ro-RO" b="1" dirty="0">
                <a:solidFill>
                  <a:schemeClr val="tx1"/>
                </a:solidFill>
                <a:latin typeface="Times New Roman" pitchFamily="18" charset="0"/>
              </a:rPr>
              <a:t> </a:t>
            </a:r>
            <a:r>
              <a:rPr lang="en-US" b="1" dirty="0" smtClean="0">
                <a:solidFill>
                  <a:schemeClr val="tx1"/>
                </a:solidFill>
                <a:latin typeface="Times New Roman" pitchFamily="18" charset="0"/>
              </a:rPr>
              <a:t>(</a:t>
            </a:r>
            <a:r>
              <a:rPr lang="en-US" b="1" dirty="0" err="1">
                <a:solidFill>
                  <a:schemeClr val="tx1"/>
                </a:solidFill>
                <a:latin typeface="Times New Roman" pitchFamily="18" charset="0"/>
              </a:rPr>
              <a:t>ratificate</a:t>
            </a:r>
            <a:r>
              <a:rPr lang="en-US" b="1" dirty="0">
                <a:solidFill>
                  <a:schemeClr val="tx1"/>
                </a:solidFill>
                <a:latin typeface="Times New Roman" pitchFamily="18" charset="0"/>
              </a:rPr>
              <a:t> de</a:t>
            </a:r>
            <a:r>
              <a:rPr lang="ro-RO" b="1" dirty="0">
                <a:solidFill>
                  <a:schemeClr val="tx1"/>
                </a:solidFill>
                <a:latin typeface="Times New Roman" pitchFamily="18" charset="0"/>
              </a:rPr>
              <a:t> Re</a:t>
            </a:r>
            <a:r>
              <a:rPr lang="en-US" b="1" dirty="0" smtClean="0">
                <a:solidFill>
                  <a:schemeClr val="tx1"/>
                </a:solidFill>
                <a:latin typeface="Times New Roman" pitchFamily="18" charset="0"/>
              </a:rPr>
              <a:t>public</a:t>
            </a:r>
            <a:r>
              <a:rPr lang="ro-RO" b="1" dirty="0">
                <a:solidFill>
                  <a:schemeClr val="tx1"/>
                </a:solidFill>
                <a:latin typeface="Times New Roman" pitchFamily="18" charset="0"/>
              </a:rPr>
              <a:t>a</a:t>
            </a:r>
            <a:r>
              <a:rPr lang="ro-RO" b="1" dirty="0" smtClean="0">
                <a:solidFill>
                  <a:schemeClr val="tx1"/>
                </a:solidFill>
                <a:latin typeface="Times New Roman" pitchFamily="18" charset="0"/>
              </a:rPr>
              <a:t> Moldova</a:t>
            </a:r>
            <a:r>
              <a:rPr lang="en-US" b="1" dirty="0" smtClean="0">
                <a:solidFill>
                  <a:schemeClr val="tx1"/>
                </a:solidFill>
                <a:latin typeface="Times New Roman" pitchFamily="18" charset="0"/>
              </a:rPr>
              <a:t>)</a:t>
            </a:r>
            <a:r>
              <a:rPr lang="ro-RO" b="1" dirty="0">
                <a:solidFill>
                  <a:schemeClr val="tx1"/>
                </a:solidFill>
                <a:latin typeface="Times New Roman" pitchFamily="18" charset="0"/>
              </a:rPr>
              <a:t>;</a:t>
            </a:r>
          </a:p>
          <a:p>
            <a:pPr algn="just">
              <a:lnSpc>
                <a:spcPct val="90000"/>
              </a:lnSpc>
              <a:buFont typeface="Wingdings" pitchFamily="2" charset="2"/>
              <a:buChar char="Ø"/>
              <a:defRPr/>
            </a:pPr>
            <a:r>
              <a:rPr lang="en-US" b="1" dirty="0" err="1">
                <a:solidFill>
                  <a:schemeClr val="tx1"/>
                </a:solidFill>
                <a:latin typeface="Times New Roman" pitchFamily="18" charset="0"/>
              </a:rPr>
              <a:t>Constitu</a:t>
            </a:r>
            <a:r>
              <a:rPr lang="ro-RO" b="1" dirty="0" err="1">
                <a:solidFill>
                  <a:schemeClr val="tx1"/>
                </a:solidFill>
                <a:latin typeface="Times New Roman" pitchFamily="18" charset="0"/>
              </a:rPr>
              <a:t>ţ</a:t>
            </a:r>
            <a:r>
              <a:rPr lang="en-US" b="1" dirty="0" err="1">
                <a:solidFill>
                  <a:schemeClr val="tx1"/>
                </a:solidFill>
                <a:latin typeface="Times New Roman" pitchFamily="18" charset="0"/>
              </a:rPr>
              <a:t>ia</a:t>
            </a:r>
            <a:r>
              <a:rPr lang="ro-RO" b="1" dirty="0">
                <a:solidFill>
                  <a:schemeClr val="tx1"/>
                </a:solidFill>
                <a:latin typeface="Times New Roman" pitchFamily="18" charset="0"/>
              </a:rPr>
              <a:t> Re</a:t>
            </a:r>
            <a:r>
              <a:rPr lang="en-US" b="1" dirty="0">
                <a:solidFill>
                  <a:schemeClr val="tx1"/>
                </a:solidFill>
                <a:latin typeface="Times New Roman" pitchFamily="18" charset="0"/>
              </a:rPr>
              <a:t>public</a:t>
            </a:r>
            <a:r>
              <a:rPr lang="ro-RO" b="1" dirty="0">
                <a:solidFill>
                  <a:schemeClr val="tx1"/>
                </a:solidFill>
                <a:latin typeface="Times New Roman" pitchFamily="18" charset="0"/>
              </a:rPr>
              <a:t>ii Moldova</a:t>
            </a:r>
            <a:r>
              <a:rPr lang="ro-RO" b="1" dirty="0">
                <a:solidFill>
                  <a:schemeClr val="tx1"/>
                </a:solidFill>
                <a:latin typeface="Times New Roman" pitchFamily="18" charset="0"/>
                <a:cs typeface="Times New Roman" pitchFamily="18" charset="0"/>
              </a:rPr>
              <a:t> </a:t>
            </a:r>
            <a:endParaRPr lang="ro-RO" b="1" dirty="0" smtClean="0">
              <a:solidFill>
                <a:schemeClr val="tx1"/>
              </a:solidFill>
              <a:latin typeface="Times New Roman" pitchFamily="18" charset="0"/>
              <a:cs typeface="Times New Roman" pitchFamily="18" charset="0"/>
            </a:endParaRPr>
          </a:p>
          <a:p>
            <a:pPr marL="0" indent="0">
              <a:lnSpc>
                <a:spcPct val="90000"/>
              </a:lnSpc>
              <a:buNone/>
              <a:defRPr/>
            </a:pPr>
            <a:r>
              <a:rPr lang="ro-RO" b="1" i="1" dirty="0" smtClean="0">
                <a:solidFill>
                  <a:schemeClr val="tx1"/>
                </a:solidFill>
                <a:latin typeface="Times New Roman" pitchFamily="18" charset="0"/>
                <a:cs typeface="Times New Roman" pitchFamily="18" charset="0"/>
              </a:rPr>
              <a:t>    Articolul 43</a:t>
            </a:r>
            <a:endParaRPr lang="ro-RO" dirty="0" smtClean="0">
              <a:solidFill>
                <a:schemeClr val="tx1"/>
              </a:solidFill>
              <a:latin typeface="Times New Roman" pitchFamily="18" charset="0"/>
            </a:endParaRPr>
          </a:p>
          <a:p>
            <a:pPr algn="just">
              <a:lnSpc>
                <a:spcPct val="80000"/>
              </a:lnSpc>
              <a:buFont typeface="Wingdings" panose="05000000000000000000" pitchFamily="2" charset="2"/>
              <a:buChar char="§"/>
              <a:defRPr/>
            </a:pPr>
            <a:r>
              <a:rPr lang="en-US" dirty="0" err="1" smtClean="0">
                <a:solidFill>
                  <a:schemeClr val="tx1"/>
                </a:solidFill>
                <a:latin typeface="Times New Roman" pitchFamily="18" charset="0"/>
                <a:cs typeface="Times New Roman" pitchFamily="18" charset="0"/>
              </a:rPr>
              <a:t>Orice</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persoană</a:t>
            </a:r>
            <a:r>
              <a:rPr lang="en-US" dirty="0">
                <a:solidFill>
                  <a:schemeClr val="tx1"/>
                </a:solidFill>
                <a:latin typeface="Times New Roman" pitchFamily="18" charset="0"/>
                <a:cs typeface="Times New Roman" pitchFamily="18" charset="0"/>
              </a:rPr>
              <a:t> are </a:t>
            </a:r>
            <a:r>
              <a:rPr lang="en-US" dirty="0" err="1">
                <a:solidFill>
                  <a:schemeClr val="tx1"/>
                </a:solidFill>
                <a:latin typeface="Times New Roman" pitchFamily="18" charset="0"/>
                <a:cs typeface="Times New Roman" pitchFamily="18" charset="0"/>
              </a:rPr>
              <a:t>dreptul</a:t>
            </a:r>
            <a:r>
              <a:rPr lang="en-US" dirty="0">
                <a:solidFill>
                  <a:schemeClr val="tx1"/>
                </a:solidFill>
                <a:latin typeface="Times New Roman" pitchFamily="18" charset="0"/>
                <a:cs typeface="Times New Roman" pitchFamily="18" charset="0"/>
              </a:rPr>
              <a:t> la </a:t>
            </a:r>
            <a:r>
              <a:rPr lang="en-US" dirty="0" err="1">
                <a:solidFill>
                  <a:schemeClr val="tx1"/>
                </a:solidFill>
                <a:latin typeface="Times New Roman" pitchFamily="18" charset="0"/>
                <a:cs typeface="Times New Roman" pitchFamily="18" charset="0"/>
              </a:rPr>
              <a:t>muncă</a:t>
            </a:r>
            <a:r>
              <a:rPr lang="en-US" dirty="0">
                <a:solidFill>
                  <a:schemeClr val="tx1"/>
                </a:solidFill>
                <a:latin typeface="Times New Roman" pitchFamily="18" charset="0"/>
                <a:cs typeface="Times New Roman" pitchFamily="18" charset="0"/>
              </a:rPr>
              <a:t>, la </a:t>
            </a:r>
            <a:r>
              <a:rPr lang="en-US" dirty="0" err="1">
                <a:solidFill>
                  <a:schemeClr val="tx1"/>
                </a:solidFill>
                <a:latin typeface="Times New Roman" pitchFamily="18" charset="0"/>
                <a:cs typeface="Times New Roman" pitchFamily="18" charset="0"/>
              </a:rPr>
              <a:t>libera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alegere</a:t>
            </a:r>
            <a:r>
              <a:rPr lang="en-US" dirty="0">
                <a:solidFill>
                  <a:schemeClr val="tx1"/>
                </a:solidFill>
                <a:latin typeface="Times New Roman" pitchFamily="18" charset="0"/>
                <a:cs typeface="Times New Roman" pitchFamily="18" charset="0"/>
              </a:rPr>
              <a:t> a </a:t>
            </a:r>
            <a:r>
              <a:rPr lang="en-US" dirty="0" err="1">
                <a:solidFill>
                  <a:schemeClr val="tx1"/>
                </a:solidFill>
                <a:latin typeface="Times New Roman" pitchFamily="18" charset="0"/>
                <a:cs typeface="Times New Roman" pitchFamily="18" charset="0"/>
              </a:rPr>
              <a:t>muncii</a:t>
            </a:r>
            <a:r>
              <a:rPr lang="en-US" dirty="0">
                <a:solidFill>
                  <a:schemeClr val="tx1"/>
                </a:solidFill>
                <a:latin typeface="Times New Roman" pitchFamily="18" charset="0"/>
                <a:cs typeface="Times New Roman" pitchFamily="18" charset="0"/>
              </a:rPr>
              <a:t>, la </a:t>
            </a:r>
            <a:r>
              <a:rPr lang="en-US" dirty="0" err="1">
                <a:solidFill>
                  <a:schemeClr val="tx1"/>
                </a:solidFill>
                <a:latin typeface="Times New Roman" pitchFamily="18" charset="0"/>
                <a:cs typeface="Times New Roman" pitchFamily="18" charset="0"/>
              </a:rPr>
              <a:t>condiţii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echitabile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satisfăcătoare</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muncă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precum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la </a:t>
            </a:r>
            <a:r>
              <a:rPr lang="en-US" dirty="0" err="1">
                <a:solidFill>
                  <a:schemeClr val="tx1"/>
                </a:solidFill>
                <a:latin typeface="Times New Roman" pitchFamily="18" charset="0"/>
                <a:cs typeface="Times New Roman" pitchFamily="18" charset="0"/>
              </a:rPr>
              <a:t>protecţia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împotriva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şomajului</a:t>
            </a:r>
            <a:r>
              <a:rPr lang="en-US" dirty="0" smtClean="0">
                <a:solidFill>
                  <a:schemeClr val="tx1"/>
                </a:solidFill>
                <a:latin typeface="Times New Roman" pitchFamily="18" charset="0"/>
                <a:cs typeface="Times New Roman" pitchFamily="18" charset="0"/>
              </a:rPr>
              <a:t>.</a:t>
            </a:r>
            <a:endParaRPr lang="ro-RO" dirty="0" smtClean="0">
              <a:solidFill>
                <a:schemeClr val="tx1"/>
              </a:solidFill>
              <a:latin typeface="Times New Roman" pitchFamily="18" charset="0"/>
              <a:cs typeface="Times New Roman" pitchFamily="18" charset="0"/>
            </a:endParaRPr>
          </a:p>
          <a:p>
            <a:pPr algn="just">
              <a:lnSpc>
                <a:spcPct val="80000"/>
              </a:lnSpc>
              <a:buFont typeface="Wingdings" panose="05000000000000000000" pitchFamily="2" charset="2"/>
              <a:buChar char="§"/>
              <a:defRPr/>
            </a:pPr>
            <a:r>
              <a:rPr lang="en-US" dirty="0" err="1" smtClean="0">
                <a:solidFill>
                  <a:schemeClr val="tx1"/>
                </a:solidFill>
                <a:latin typeface="Times New Roman" pitchFamily="18" charset="0"/>
                <a:cs typeface="Times New Roman" pitchFamily="18" charset="0"/>
              </a:rPr>
              <a:t>Salariaţii</a:t>
            </a:r>
            <a:r>
              <a:rPr lang="en-US" dirty="0" smtClean="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au </a:t>
            </a:r>
            <a:r>
              <a:rPr lang="en-US" dirty="0" err="1">
                <a:solidFill>
                  <a:schemeClr val="tx1"/>
                </a:solidFill>
                <a:latin typeface="Times New Roman" pitchFamily="18" charset="0"/>
                <a:cs typeface="Times New Roman" pitchFamily="18" charset="0"/>
              </a:rPr>
              <a:t>dreptul</a:t>
            </a:r>
            <a:r>
              <a:rPr lang="en-US" dirty="0">
                <a:solidFill>
                  <a:schemeClr val="tx1"/>
                </a:solidFill>
                <a:latin typeface="Times New Roman" pitchFamily="18" charset="0"/>
                <a:cs typeface="Times New Roman" pitchFamily="18" charset="0"/>
              </a:rPr>
              <a:t> la </a:t>
            </a:r>
            <a:r>
              <a:rPr lang="en-US" dirty="0" err="1">
                <a:solidFill>
                  <a:schemeClr val="tx1"/>
                </a:solidFill>
                <a:latin typeface="Times New Roman" pitchFamily="18" charset="0"/>
                <a:cs typeface="Times New Roman" pitchFamily="18" charset="0"/>
              </a:rPr>
              <a:t>protecţia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muncii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Măsurile</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protecţie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privesc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securitatea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igiena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muncii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regimul</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muncă</a:t>
            </a:r>
            <a:r>
              <a:rPr lang="en-US" dirty="0">
                <a:solidFill>
                  <a:schemeClr val="tx1"/>
                </a:solidFill>
                <a:latin typeface="Times New Roman" pitchFamily="18" charset="0"/>
                <a:cs typeface="Times New Roman" pitchFamily="18" charset="0"/>
              </a:rPr>
              <a:t> al</a:t>
            </a:r>
            <a:r>
              <a:rPr lang="ro-RO" dirty="0">
                <a:solidFill>
                  <a:schemeClr val="tx1"/>
                </a:solidFill>
                <a:latin typeface="Times New Roman" pitchFamily="18" charset="0"/>
                <a:cs typeface="Times New Roman" pitchFamily="18" charset="0"/>
              </a:rPr>
              <a:t> femeilor </a:t>
            </a:r>
            <a:r>
              <a:rPr lang="ro-RO" dirty="0" err="1">
                <a:solidFill>
                  <a:schemeClr val="tx1"/>
                </a:solidFill>
                <a:latin typeface="Times New Roman" pitchFamily="18" charset="0"/>
                <a:cs typeface="Times New Roman" pitchFamily="18" charset="0"/>
              </a:rPr>
              <a:t>şi</a:t>
            </a:r>
            <a:r>
              <a:rPr lang="ro-RO" dirty="0">
                <a:solidFill>
                  <a:schemeClr val="tx1"/>
                </a:solidFill>
                <a:latin typeface="Times New Roman" pitchFamily="18" charset="0"/>
                <a:cs typeface="Times New Roman" pitchFamily="18" charset="0"/>
              </a:rPr>
              <a:t> al tinerilor, instituirea unui salariu minim pe economie, repausul </a:t>
            </a:r>
            <a:r>
              <a:rPr lang="ro-RO" dirty="0" err="1">
                <a:solidFill>
                  <a:schemeClr val="tx1"/>
                </a:solidFill>
                <a:latin typeface="Times New Roman" pitchFamily="18" charset="0"/>
                <a:cs typeface="Times New Roman" pitchFamily="18" charset="0"/>
              </a:rPr>
              <a:t>săptămînal</a:t>
            </a:r>
            <a:r>
              <a:rPr lang="ro-RO" dirty="0">
                <a:solidFill>
                  <a:schemeClr val="tx1"/>
                </a:solidFill>
                <a:latin typeface="Times New Roman" pitchFamily="18" charset="0"/>
                <a:cs typeface="Times New Roman" pitchFamily="18" charset="0"/>
              </a:rPr>
              <a:t>, concediu de odihnă plătit, prestarea muncii în </a:t>
            </a:r>
            <a:r>
              <a:rPr lang="ro-RO" dirty="0" err="1">
                <a:solidFill>
                  <a:schemeClr val="tx1"/>
                </a:solidFill>
                <a:latin typeface="Times New Roman" pitchFamily="18" charset="0"/>
                <a:cs typeface="Times New Roman" pitchFamily="18" charset="0"/>
              </a:rPr>
              <a:t>condiţii</a:t>
            </a:r>
            <a:r>
              <a:rPr lang="ro-RO" dirty="0">
                <a:solidFill>
                  <a:schemeClr val="tx1"/>
                </a:solidFill>
                <a:latin typeface="Times New Roman" pitchFamily="18" charset="0"/>
                <a:cs typeface="Times New Roman" pitchFamily="18" charset="0"/>
              </a:rPr>
              <a:t> grele, precum </a:t>
            </a:r>
            <a:r>
              <a:rPr lang="ro-RO" dirty="0" err="1">
                <a:solidFill>
                  <a:schemeClr val="tx1"/>
                </a:solidFill>
                <a:latin typeface="Times New Roman" pitchFamily="18" charset="0"/>
                <a:cs typeface="Times New Roman" pitchFamily="18" charset="0"/>
              </a:rPr>
              <a:t>şi</a:t>
            </a:r>
            <a:r>
              <a:rPr lang="ro-RO" dirty="0">
                <a:solidFill>
                  <a:schemeClr val="tx1"/>
                </a:solidFill>
                <a:latin typeface="Times New Roman" pitchFamily="18" charset="0"/>
                <a:cs typeface="Times New Roman" pitchFamily="18" charset="0"/>
              </a:rPr>
              <a:t> alte </a:t>
            </a:r>
            <a:r>
              <a:rPr lang="ro-RO" dirty="0" err="1">
                <a:solidFill>
                  <a:schemeClr val="tx1"/>
                </a:solidFill>
                <a:latin typeface="Times New Roman" pitchFamily="18" charset="0"/>
                <a:cs typeface="Times New Roman" pitchFamily="18" charset="0"/>
              </a:rPr>
              <a:t>situaţii</a:t>
            </a:r>
            <a:r>
              <a:rPr lang="ro-RO" dirty="0">
                <a:solidFill>
                  <a:schemeClr val="tx1"/>
                </a:solidFill>
                <a:latin typeface="Times New Roman" pitchFamily="18" charset="0"/>
                <a:cs typeface="Times New Roman" pitchFamily="18" charset="0"/>
              </a:rPr>
              <a:t> specifice.</a:t>
            </a:r>
          </a:p>
          <a:p>
            <a:pPr algn="just">
              <a:lnSpc>
                <a:spcPct val="80000"/>
              </a:lnSpc>
              <a:buFont typeface="Wingdings" panose="05000000000000000000" pitchFamily="2" charset="2"/>
              <a:buChar char="§"/>
              <a:defRPr/>
            </a:pPr>
            <a:r>
              <a:rPr lang="en-US" dirty="0" err="1" smtClean="0">
                <a:solidFill>
                  <a:schemeClr val="tx1"/>
                </a:solidFill>
                <a:latin typeface="Times New Roman" pitchFamily="18" charset="0"/>
                <a:cs typeface="Times New Roman" pitchFamily="18" charset="0"/>
              </a:rPr>
              <a:t>Durata</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săptămînii</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muncă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este</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cel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mult</a:t>
            </a:r>
            <a:r>
              <a:rPr lang="en-US" dirty="0">
                <a:solidFill>
                  <a:schemeClr val="tx1"/>
                </a:solidFill>
                <a:latin typeface="Times New Roman" pitchFamily="18" charset="0"/>
                <a:cs typeface="Times New Roman" pitchFamily="18" charset="0"/>
              </a:rPr>
              <a:t> 40 de ore.</a:t>
            </a:r>
          </a:p>
          <a:p>
            <a:pPr algn="just">
              <a:lnSpc>
                <a:spcPct val="80000"/>
              </a:lnSpc>
              <a:buFont typeface="Wingdings" panose="05000000000000000000" pitchFamily="2" charset="2"/>
              <a:buChar char="§"/>
              <a:defRPr/>
            </a:pPr>
            <a:r>
              <a:rPr lang="en-US" dirty="0" err="1" smtClean="0">
                <a:solidFill>
                  <a:schemeClr val="tx1"/>
                </a:solidFill>
                <a:latin typeface="Times New Roman" pitchFamily="18" charset="0"/>
                <a:cs typeface="Times New Roman" pitchFamily="18" charset="0"/>
              </a:rPr>
              <a:t>Dreptul</a:t>
            </a:r>
            <a:r>
              <a:rPr lang="en-US" dirty="0" smtClean="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la   </a:t>
            </a:r>
            <a:r>
              <a:rPr lang="en-US" dirty="0" err="1">
                <a:solidFill>
                  <a:schemeClr val="tx1"/>
                </a:solidFill>
                <a:latin typeface="Times New Roman" pitchFamily="18" charset="0"/>
                <a:cs typeface="Times New Roman" pitchFamily="18" charset="0"/>
              </a:rPr>
              <a:t>negocieri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în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materie</a:t>
            </a:r>
            <a:r>
              <a:rPr lang="en-US" dirty="0">
                <a:solidFill>
                  <a:schemeClr val="tx1"/>
                </a:solidFill>
                <a:latin typeface="Times New Roman" pitchFamily="18" charset="0"/>
                <a:cs typeface="Times New Roman" pitchFamily="18" charset="0"/>
              </a:rPr>
              <a:t>  de  </a:t>
            </a:r>
            <a:r>
              <a:rPr lang="en-US" dirty="0" err="1">
                <a:solidFill>
                  <a:schemeClr val="tx1"/>
                </a:solidFill>
                <a:latin typeface="Times New Roman" pitchFamily="18" charset="0"/>
                <a:cs typeface="Times New Roman" pitchFamily="18" charset="0"/>
              </a:rPr>
              <a:t>muncă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şi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caracterul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obligatoriu</a:t>
            </a:r>
            <a:r>
              <a:rPr lang="en-US" dirty="0">
                <a:solidFill>
                  <a:schemeClr val="tx1"/>
                </a:solidFill>
                <a:latin typeface="Times New Roman" pitchFamily="18" charset="0"/>
                <a:cs typeface="Times New Roman" pitchFamily="18" charset="0"/>
              </a:rPr>
              <a:t> al </a:t>
            </a:r>
            <a:r>
              <a:rPr lang="en-US" dirty="0" err="1">
                <a:solidFill>
                  <a:schemeClr val="tx1"/>
                </a:solidFill>
                <a:latin typeface="Times New Roman" pitchFamily="18" charset="0"/>
                <a:cs typeface="Times New Roman" pitchFamily="18" charset="0"/>
              </a:rPr>
              <a:t>convenţiilor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colective</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sînt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garantate</a:t>
            </a:r>
            <a:r>
              <a:rPr lang="en-US" dirty="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a:p>
            <a:pPr algn="just">
              <a:lnSpc>
                <a:spcPct val="90000"/>
              </a:lnSpc>
              <a:buFont typeface="Wingdings" pitchFamily="2" charset="2"/>
              <a:buChar char="Ø"/>
              <a:defRPr/>
            </a:pPr>
            <a:endParaRPr lang="ro-RO" dirty="0">
              <a:solidFill>
                <a:schemeClr val="tx1"/>
              </a:solidFill>
              <a:latin typeface="Times New Roman" pitchFamily="18" charset="0"/>
            </a:endParaRPr>
          </a:p>
          <a:p>
            <a:endParaRPr lang="ru-RU" dirty="0"/>
          </a:p>
        </p:txBody>
      </p:sp>
      <p:sp>
        <p:nvSpPr>
          <p:cNvPr id="3" name="Заголовок 2"/>
          <p:cNvSpPr>
            <a:spLocks noGrp="1"/>
          </p:cNvSpPr>
          <p:nvPr>
            <p:ph type="title"/>
          </p:nvPr>
        </p:nvSpPr>
        <p:spPr>
          <a:xfrm>
            <a:off x="457200" y="338328"/>
            <a:ext cx="8229600" cy="1146440"/>
          </a:xfrm>
        </p:spPr>
        <p:txBody>
          <a:bodyPr>
            <a:normAutofit/>
          </a:bodyPr>
          <a:lstStyle/>
          <a:p>
            <a:r>
              <a:rPr lang="ro-RO" sz="3200" b="1" dirty="0">
                <a:latin typeface="Times New Roman" panose="02020603050405020304" pitchFamily="18" charset="0"/>
                <a:cs typeface="Times New Roman" panose="02020603050405020304" pitchFamily="18" charset="0"/>
              </a:rPr>
              <a:t>Actele </a:t>
            </a:r>
            <a:r>
              <a:rPr lang="en-US" sz="3200" b="1" dirty="0" smtClean="0">
                <a:latin typeface="Times New Roman" panose="02020603050405020304" pitchFamily="18" charset="0"/>
                <a:cs typeface="Times New Roman" panose="02020603050405020304" pitchFamily="18" charset="0"/>
              </a:rPr>
              <a:t>legislative </a:t>
            </a:r>
            <a:r>
              <a:rPr lang="ro-RO" sz="3200" b="1" dirty="0" smtClean="0">
                <a:latin typeface="Times New Roman" panose="02020603050405020304" pitchFamily="18" charset="0"/>
                <a:cs typeface="Times New Roman" panose="02020603050405020304" pitchFamily="18" charset="0"/>
              </a:rPr>
              <a:t>și</a:t>
            </a:r>
            <a:r>
              <a:rPr lang="en-US" sz="3200" b="1" dirty="0" smtClean="0">
                <a:latin typeface="Times New Roman" panose="02020603050405020304" pitchFamily="18" charset="0"/>
                <a:cs typeface="Times New Roman" panose="02020603050405020304" pitchFamily="18" charset="0"/>
              </a:rPr>
              <a:t> </a:t>
            </a:r>
            <a:r>
              <a:rPr lang="ro-RO" sz="3200" b="1" dirty="0" smtClean="0">
                <a:latin typeface="Times New Roman" panose="02020603050405020304" pitchFamily="18" charset="0"/>
                <a:cs typeface="Times New Roman" panose="02020603050405020304" pitchFamily="18" charset="0"/>
              </a:rPr>
              <a:t>normative </a:t>
            </a:r>
            <a:r>
              <a:rPr lang="ro-RO" sz="3200" b="1" dirty="0">
                <a:latin typeface="Times New Roman" panose="02020603050405020304" pitchFamily="18" charset="0"/>
                <a:cs typeface="Times New Roman" panose="02020603050405020304" pitchFamily="18" charset="0"/>
              </a:rPr>
              <a:t>de securitate </a:t>
            </a:r>
            <a:r>
              <a:rPr lang="ro-RO" sz="3200" b="1" dirty="0" err="1">
                <a:latin typeface="Times New Roman" panose="02020603050405020304" pitchFamily="18" charset="0"/>
                <a:cs typeface="Times New Roman" panose="02020603050405020304" pitchFamily="18" charset="0"/>
              </a:rPr>
              <a:t>şi</a:t>
            </a:r>
            <a:r>
              <a:rPr lang="ro-RO" sz="3200" b="1" dirty="0">
                <a:latin typeface="Times New Roman" panose="02020603050405020304" pitchFamily="18" charset="0"/>
                <a:cs typeface="Times New Roman" panose="02020603050405020304" pitchFamily="18" charset="0"/>
              </a:rPr>
              <a:t> sănătate în </a:t>
            </a:r>
            <a:r>
              <a:rPr lang="ro-RO" sz="3200" b="1" dirty="0" smtClean="0">
                <a:latin typeface="Times New Roman" panose="02020603050405020304" pitchFamily="18" charset="0"/>
                <a:cs typeface="Times New Roman" panose="02020603050405020304" pitchFamily="18" charset="0"/>
              </a:rPr>
              <a:t>muncă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097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28601" y="1905000"/>
            <a:ext cx="8686800" cy="4724400"/>
          </a:xfrm>
        </p:spPr>
        <p:txBody>
          <a:bodyPr>
            <a:normAutofit/>
          </a:bodyPr>
          <a:lstStyle/>
          <a:p>
            <a:pPr algn="just">
              <a:lnSpc>
                <a:spcPct val="90000"/>
              </a:lnSpc>
              <a:buFont typeface="Wingdings" pitchFamily="2" charset="2"/>
              <a:buChar char="Ø"/>
              <a:defRPr/>
            </a:pPr>
            <a:endParaRPr lang="ro-RO" dirty="0" smtClean="0">
              <a:solidFill>
                <a:schemeClr val="tx1"/>
              </a:solidFill>
              <a:latin typeface="Times New Roman" pitchFamily="18" charset="0"/>
            </a:endParaRPr>
          </a:p>
          <a:p>
            <a:pPr algn="just">
              <a:lnSpc>
                <a:spcPct val="90000"/>
              </a:lnSpc>
              <a:buFont typeface="Wingdings" pitchFamily="2" charset="2"/>
              <a:buChar char="Ø"/>
              <a:defRPr/>
            </a:pPr>
            <a:r>
              <a:rPr lang="ro-RO" sz="2800" dirty="0" smtClean="0">
                <a:solidFill>
                  <a:schemeClr val="tx1"/>
                </a:solidFill>
                <a:latin typeface="Times New Roman" pitchFamily="18" charset="0"/>
              </a:rPr>
              <a:t>Codul </a:t>
            </a:r>
            <a:r>
              <a:rPr lang="en-US" sz="2800" dirty="0" smtClean="0">
                <a:solidFill>
                  <a:schemeClr val="tx1"/>
                </a:solidFill>
                <a:latin typeface="Times New Roman" pitchFamily="18" charset="0"/>
              </a:rPr>
              <a:t>m</a:t>
            </a:r>
            <a:r>
              <a:rPr lang="ro-RO" sz="2800" dirty="0" smtClean="0">
                <a:solidFill>
                  <a:schemeClr val="tx1"/>
                </a:solidFill>
                <a:latin typeface="Times New Roman" pitchFamily="18" charset="0"/>
              </a:rPr>
              <a:t>uncii al Republicii Moldova (</a:t>
            </a:r>
            <a:r>
              <a:rPr lang="en-US" sz="2800" dirty="0" err="1" smtClean="0">
                <a:solidFill>
                  <a:schemeClr val="tx1"/>
                </a:solidFill>
                <a:latin typeface="Times New Roman" pitchFamily="18" charset="0"/>
                <a:cs typeface="Times New Roman" pitchFamily="18" charset="0"/>
              </a:rPr>
              <a:t>Legea</a:t>
            </a:r>
            <a:r>
              <a:rPr lang="en-US" sz="2800" dirty="0" smtClean="0">
                <a:solidFill>
                  <a:schemeClr val="tx1"/>
                </a:solidFill>
                <a:latin typeface="Times New Roman" pitchFamily="18" charset="0"/>
                <a:cs typeface="Times New Roman" pitchFamily="18" charset="0"/>
              </a:rPr>
              <a:t> nr.154-XV </a:t>
            </a:r>
            <a:r>
              <a:rPr lang="ro-RO" sz="2800" dirty="0" smtClean="0">
                <a:solidFill>
                  <a:schemeClr val="tx1"/>
                </a:solidFill>
                <a:latin typeface="Times New Roman" pitchFamily="18" charset="0"/>
                <a:cs typeface="Times New Roman" pitchFamily="18" charset="0"/>
              </a:rPr>
              <a:t>din 28.03.2003)</a:t>
            </a:r>
            <a:r>
              <a:rPr lang="ro-RO" sz="2800" dirty="0" smtClean="0">
                <a:solidFill>
                  <a:schemeClr val="tx1"/>
                </a:solidFill>
                <a:latin typeface="Times New Roman" pitchFamily="18" charset="0"/>
              </a:rPr>
              <a:t>;</a:t>
            </a:r>
          </a:p>
          <a:p>
            <a:pPr algn="just">
              <a:lnSpc>
                <a:spcPct val="90000"/>
              </a:lnSpc>
              <a:buFont typeface="Wingdings" pitchFamily="2" charset="2"/>
              <a:buChar char="Ø"/>
              <a:defRPr/>
            </a:pPr>
            <a:r>
              <a:rPr lang="en-US" sz="2800" dirty="0" err="1" smtClean="0">
                <a:solidFill>
                  <a:schemeClr val="tx1"/>
                </a:solidFill>
                <a:latin typeface="Times New Roman" pitchFamily="18" charset="0"/>
              </a:rPr>
              <a:t>Legea</a:t>
            </a:r>
            <a:r>
              <a:rPr lang="en-US" sz="2800" dirty="0" smtClean="0">
                <a:solidFill>
                  <a:schemeClr val="tx1"/>
                </a:solidFill>
                <a:latin typeface="Times New Roman" pitchFamily="18" charset="0"/>
              </a:rPr>
              <a:t> </a:t>
            </a:r>
            <a:r>
              <a:rPr lang="ro-RO" sz="2800" dirty="0" smtClean="0">
                <a:solidFill>
                  <a:schemeClr val="tx1"/>
                </a:solidFill>
                <a:latin typeface="Times New Roman" pitchFamily="18" charset="0"/>
              </a:rPr>
              <a:t>securităţii şi sănătăţii în muncă nr. 186-XVI din 10.07.2008;</a:t>
            </a:r>
          </a:p>
          <a:p>
            <a:pPr algn="just">
              <a:lnSpc>
                <a:spcPct val="90000"/>
              </a:lnSpc>
              <a:buFont typeface="Wingdings" pitchFamily="2" charset="2"/>
              <a:buChar char="Ø"/>
              <a:defRPr/>
            </a:pPr>
            <a:r>
              <a:rPr lang="ro-RO" sz="2800" dirty="0" err="1" smtClean="0">
                <a:solidFill>
                  <a:schemeClr val="tx1"/>
                </a:solidFill>
                <a:latin typeface="Times New Roman" pitchFamily="18" charset="0"/>
                <a:cs typeface="Times New Roman" pitchFamily="18" charset="0"/>
              </a:rPr>
              <a:t>Regulamenul</a:t>
            </a:r>
            <a:r>
              <a:rPr lang="ro-RO" sz="2800" dirty="0" smtClean="0">
                <a:solidFill>
                  <a:schemeClr val="tx1"/>
                </a:solidFill>
                <a:latin typeface="Times New Roman" pitchFamily="18" charset="0"/>
                <a:cs typeface="Times New Roman" pitchFamily="18" charset="0"/>
              </a:rPr>
              <a:t> privind modul de organizare a activităţilor de protecţie a lucrătorilor la locul de muncă şi prevenire a riscurilor profesionale (a</a:t>
            </a:r>
            <a:r>
              <a:rPr lang="en-US" sz="2800" dirty="0" err="1" smtClean="0">
                <a:solidFill>
                  <a:schemeClr val="tx1"/>
                </a:solidFill>
                <a:latin typeface="Times New Roman" pitchFamily="18" charset="0"/>
                <a:cs typeface="Times New Roman" pitchFamily="18" charset="0"/>
              </a:rPr>
              <a:t>probat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prin</a:t>
            </a:r>
            <a:r>
              <a:rPr lang="en-US" sz="2800" dirty="0" smtClean="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Hotarirea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Guvernului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nr</a:t>
            </a:r>
            <a:r>
              <a:rPr lang="en-US" sz="2800" dirty="0">
                <a:solidFill>
                  <a:schemeClr val="tx1"/>
                </a:solidFill>
                <a:latin typeface="Times New Roman" pitchFamily="18" charset="0"/>
                <a:cs typeface="Times New Roman" pitchFamily="18" charset="0"/>
              </a:rPr>
              <a:t>. </a:t>
            </a:r>
            <a:r>
              <a:rPr lang="ro-RO" sz="2800" dirty="0" smtClean="0">
                <a:solidFill>
                  <a:schemeClr val="tx1"/>
                </a:solidFill>
                <a:latin typeface="Times New Roman" pitchFamily="18" charset="0"/>
                <a:cs typeface="Times New Roman" pitchFamily="18" charset="0"/>
              </a:rPr>
              <a:t>95 din 05.02. 2009);</a:t>
            </a:r>
          </a:p>
          <a:p>
            <a:pPr algn="just">
              <a:lnSpc>
                <a:spcPct val="90000"/>
              </a:lnSpc>
              <a:buNone/>
              <a:defRPr/>
            </a:pPr>
            <a:r>
              <a:rPr lang="ro-RO" sz="2800" dirty="0" smtClean="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algn="just">
              <a:lnSpc>
                <a:spcPct val="90000"/>
              </a:lnSpc>
              <a:buNone/>
              <a:defRPr/>
            </a:pPr>
            <a:endParaRPr lang="ro-RO" dirty="0" smtClean="0">
              <a:solidFill>
                <a:schemeClr val="tx1"/>
              </a:solidFill>
              <a:latin typeface="Times New Roman" pitchFamily="18" charset="0"/>
            </a:endParaRPr>
          </a:p>
          <a:p>
            <a:pPr algn="just"/>
            <a:endParaRPr lang="en-US" dirty="0"/>
          </a:p>
        </p:txBody>
      </p:sp>
      <p:sp>
        <p:nvSpPr>
          <p:cNvPr id="3" name="Заголовок 2"/>
          <p:cNvSpPr>
            <a:spLocks noGrp="1"/>
          </p:cNvSpPr>
          <p:nvPr>
            <p:ph type="title"/>
          </p:nvPr>
        </p:nvSpPr>
        <p:spPr/>
        <p:txBody>
          <a:bodyPr>
            <a:normAutofit/>
          </a:bodyPr>
          <a:lstStyle/>
          <a:p>
            <a:r>
              <a:rPr lang="ro-RO" sz="3200" b="1" i="1" dirty="0" smtClean="0">
                <a:latin typeface="Times New Roman" pitchFamily="18" charset="0"/>
              </a:rPr>
              <a:t>Cadrul juridic în domeniul securităţii şi sănătăţii în muncă în Republica Moldova</a:t>
            </a:r>
            <a:endParaRPr lang="en-US" sz="3200" b="1"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7974</TotalTime>
  <Words>3852</Words>
  <Application>Microsoft Office PowerPoint</Application>
  <PresentationFormat>Экран (4:3)</PresentationFormat>
  <Paragraphs>402</Paragraphs>
  <Slides>52</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52</vt:i4>
      </vt:variant>
    </vt:vector>
  </HeadingPairs>
  <TitlesOfParts>
    <vt:vector size="60" baseType="lpstr">
      <vt:lpstr>Calibri</vt:lpstr>
      <vt:lpstr>Candara</vt:lpstr>
      <vt:lpstr>Symbol</vt:lpstr>
      <vt:lpstr>Tahoma</vt:lpstr>
      <vt:lpstr>Times New Roman</vt:lpstr>
      <vt:lpstr>Verdana</vt:lpstr>
      <vt:lpstr>Wingdings</vt:lpstr>
      <vt:lpstr>Волна</vt:lpstr>
      <vt:lpstr>  Cadrul juridic în domeniul securităţii şi sănătăţii în muncă   </vt:lpstr>
      <vt:lpstr>   </vt:lpstr>
      <vt:lpstr> Sănătatea şi securitatea la locul de muncă </vt:lpstr>
      <vt:lpstr> Ordin MSMPS </vt:lpstr>
      <vt:lpstr>Reducerea la minimum a expunerii la COVID-19 la locul de muncă </vt:lpstr>
      <vt:lpstr> Securitatea  și sănătatea salariaților – un obiectiv actual în cadrul relațiilor de muncă </vt:lpstr>
      <vt:lpstr>Презентация PowerPoint</vt:lpstr>
      <vt:lpstr>Actele legislative și normative de securitate şi sănătate în muncă </vt:lpstr>
      <vt:lpstr>Cadrul juridic în domeniul securităţii şi sănătăţii în muncă în Republica Moldova</vt:lpstr>
      <vt:lpstr>  Codul muncii al Republicii Moldova  </vt:lpstr>
      <vt:lpstr>Презентация PowerPoint</vt:lpstr>
      <vt:lpstr>                                                            Anexa nr.4 Criteriile de evaluare expres a stării  condiţiilor de muncă  </vt:lpstr>
      <vt:lpstr>                                                            Anexa nr.4 Criteriile de evaluare expres a stării condiţiilor de muncă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Hotarirea Guvernului nr. 1025  din  07.09.2016 pentru aprobarea Regulamentului sanitar privind supravegherea sănătăţii persoanelor expuse acţiunii  factorilor profesionali de risc      </vt:lpstr>
      <vt:lpstr>  Hotărîrea Guvernului RM  nr. 819  din  01.07.2016 privind privind Cerinţele minime de securitate şi sănătate în muncă pentru lucrul la monitor     </vt:lpstr>
      <vt:lpstr>    Hotărîrea Guvernului nr. 584 din 12.05.2016 privind Cerinţele minime de securitate şi sănătate în muncă pentru manipularea manuală a încărcăturilor care prezintă riscuri pentru lucrători, în special de producere a unor afecţiuni dorsolombare      </vt:lpstr>
      <vt:lpstr>Презентация PowerPoint</vt:lpstr>
      <vt:lpstr>Презентация PowerPoint</vt:lpstr>
      <vt:lpstr> Norme pentru elaborarea şi realizarea măsurilor de protecţie a muncii nr. 40  din  16.08.2001  (M.O. nr. 33-35/70 din 07.03.2002 emise de MMPSF) </vt:lpstr>
      <vt:lpstr>  Cerințele minime de securitate și sănătate pentru utilizarea de către lucrători a echipamentelor de protecție </vt:lpstr>
      <vt:lpstr>Legea nr. 140/2001 privind Inspectoratul  de Stat al Muncii</vt:lpstr>
      <vt:lpstr>  REGULAMENTUL privind modul de cercetare a accidentelor de muncă  (aprobat prin HG nr. 1361 din 22.12.2005) </vt:lpstr>
      <vt:lpstr>  REGULAMENT privind modul de cercetare a accidentelor de muncă  (aprobat prin HG nr. 1361din 22.12.2005) </vt:lpstr>
      <vt:lpstr>Презентация PowerPoint</vt:lpstr>
      <vt:lpstr>  REGULAMENT privind modul de cercetare a accidentelor de muncă  (aprobat prin HG nr. 1361din 22.12.2005) </vt:lpstr>
      <vt:lpstr>  REGULAMENT privind modul de cercetare a accidentelor de muncă  (aprobat prin HG nr. 1361din 22.12.2005) </vt:lpstr>
      <vt:lpstr>  REGULAMENT privind modul de cercetare a accidentelor de muncă  (aprobat prin HG nr. 1361din 22.12.2005) </vt:lpstr>
      <vt:lpstr>  REGULAMENT privind modul de cercetare a accidentelor de muncă  (aprobat prin HG nr. 1361din 22.12.2005) </vt:lpstr>
      <vt:lpstr>Презентация PowerPoint</vt:lpstr>
      <vt:lpstr> Angajatorul </vt:lpstr>
      <vt:lpstr>Legea securităţii şi sănătăţii în muncă</vt:lpstr>
      <vt:lpstr>Legea securităţii şi sănătăţii în muncă</vt:lpstr>
      <vt:lpstr>Legea securităţii şi sănătăţii în muncă</vt:lpstr>
      <vt:lpstr>FACTORUL DE SPECIALITATE </vt:lpstr>
      <vt:lpstr>Legea securităţii şi sănătăţii în muncă SERVICIUL DE PROTECŢIE ŞI PREVENIRE</vt:lpstr>
      <vt:lpstr>  NORME pentru elaborarea instrucţiunilor de protecţie a muncii Nr. 54 din  08.11.2001  (M.O. nr.33-35/71 din 07.03.2002 emise de MMPSF)</vt:lpstr>
      <vt:lpstr>Презентация PowerPoint</vt:lpstr>
      <vt:lpstr> Anexa nr. 7 la Regulamentul privind modul de organizare a activităţilor de protecţie a lucrătorilor la locul de muncă şi prevenire a riscurilor profesionale</vt:lpstr>
      <vt:lpstr>Anexa nr. 8 la Regulamentul privind modul de organizare a activităţilor de protecţie a lucrătorilor la locul de muncă şi prevenire a riscurilor profesionale</vt:lpstr>
      <vt:lpstr>Elaborarea planului de protecţie şi prevenire</vt:lpstr>
      <vt:lpstr>Cerinţele minime de pregătire în domeniul securităţii şi sănătăţii în muncă</vt:lpstr>
      <vt:lpstr>Instruirea lucrătorilor în domeniul securităţii şi sănătăţii în muncă </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Owner</dc:creator>
  <cp:lastModifiedBy>Пользователь Windows</cp:lastModifiedBy>
  <cp:revision>1295</cp:revision>
  <cp:lastPrinted>2019-04-10T14:29:48Z</cp:lastPrinted>
  <dcterms:created xsi:type="dcterms:W3CDTF">2013-09-08T06:39:16Z</dcterms:created>
  <dcterms:modified xsi:type="dcterms:W3CDTF">2021-10-25T13:02:57Z</dcterms:modified>
</cp:coreProperties>
</file>