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0"/>
  </p:notesMasterIdLst>
  <p:handoutMasterIdLst>
    <p:handoutMasterId r:id="rId31"/>
  </p:handoutMasterIdLst>
  <p:sldIdLst>
    <p:sldId id="399" r:id="rId2"/>
    <p:sldId id="346" r:id="rId3"/>
    <p:sldId id="383" r:id="rId4"/>
    <p:sldId id="367" r:id="rId5"/>
    <p:sldId id="388" r:id="rId6"/>
    <p:sldId id="368" r:id="rId7"/>
    <p:sldId id="387" r:id="rId8"/>
    <p:sldId id="369" r:id="rId9"/>
    <p:sldId id="370" r:id="rId10"/>
    <p:sldId id="389" r:id="rId11"/>
    <p:sldId id="371" r:id="rId12"/>
    <p:sldId id="390" r:id="rId13"/>
    <p:sldId id="372" r:id="rId14"/>
    <p:sldId id="386" r:id="rId15"/>
    <p:sldId id="384" r:id="rId16"/>
    <p:sldId id="373" r:id="rId17"/>
    <p:sldId id="375" r:id="rId18"/>
    <p:sldId id="374" r:id="rId19"/>
    <p:sldId id="391" r:id="rId20"/>
    <p:sldId id="380" r:id="rId21"/>
    <p:sldId id="395" r:id="rId22"/>
    <p:sldId id="396" r:id="rId23"/>
    <p:sldId id="398" r:id="rId24"/>
    <p:sldId id="397" r:id="rId25"/>
    <p:sldId id="392" r:id="rId26"/>
    <p:sldId id="393" r:id="rId27"/>
    <p:sldId id="394" r:id="rId28"/>
    <p:sldId id="385" r:id="rId29"/>
  </p:sldIdLst>
  <p:sldSz cx="12192000" cy="6858000"/>
  <p:notesSz cx="6797675" cy="987425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9AE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DBED569-4797-4DF1-A0F4-6AAB3CD982D8}" styleName="Светлы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76682" autoAdjust="0"/>
  </p:normalViewPr>
  <p:slideViewPr>
    <p:cSldViewPr snapToGrid="0">
      <p:cViewPr varScale="1">
        <p:scale>
          <a:sx n="111" d="100"/>
          <a:sy n="111" d="100"/>
        </p:scale>
        <p:origin x="510" y="114"/>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52" d="100"/>
          <a:sy n="52" d="100"/>
        </p:scale>
        <p:origin x="-2892" y="-108"/>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504" cy="494160"/>
          </a:xfrm>
          <a:prstGeom prst="rect">
            <a:avLst/>
          </a:prstGeom>
        </p:spPr>
        <p:txBody>
          <a:bodyPr vert="horz" wrap="square" lIns="92686" tIns="46342" rIns="92686" bIns="46342" numCol="1" anchor="t" anchorCtr="0" compatLnSpc="1">
            <a:prstTxWarp prst="textNoShape">
              <a:avLst/>
            </a:prstTxWarp>
          </a:bodyPr>
          <a:lstStyle>
            <a:lvl1pPr>
              <a:defRPr sz="1200"/>
            </a:lvl1pPr>
          </a:lstStyle>
          <a:p>
            <a:pPr>
              <a:defRPr/>
            </a:pPr>
            <a:endParaRPr lang="ru-RU"/>
          </a:p>
        </p:txBody>
      </p:sp>
      <p:sp>
        <p:nvSpPr>
          <p:cNvPr id="3" name="Дата 2"/>
          <p:cNvSpPr>
            <a:spLocks noGrp="1"/>
          </p:cNvSpPr>
          <p:nvPr>
            <p:ph type="dt" sz="quarter" idx="1"/>
          </p:nvPr>
        </p:nvSpPr>
        <p:spPr>
          <a:xfrm>
            <a:off x="3851003" y="0"/>
            <a:ext cx="2945504" cy="494160"/>
          </a:xfrm>
          <a:prstGeom prst="rect">
            <a:avLst/>
          </a:prstGeom>
        </p:spPr>
        <p:txBody>
          <a:bodyPr vert="horz" wrap="square" lIns="92686" tIns="46342" rIns="92686" bIns="46342" numCol="1" anchor="t" anchorCtr="0" compatLnSpc="1">
            <a:prstTxWarp prst="textNoShape">
              <a:avLst/>
            </a:prstTxWarp>
          </a:bodyPr>
          <a:lstStyle>
            <a:lvl1pPr algn="r">
              <a:defRPr sz="1200"/>
            </a:lvl1pPr>
          </a:lstStyle>
          <a:p>
            <a:pPr>
              <a:defRPr/>
            </a:pPr>
            <a:fld id="{DF2188CF-E6BE-4A31-AA83-53A258BD73EB}" type="datetimeFigureOut">
              <a:rPr lang="ru-RU"/>
              <a:pPr>
                <a:defRPr/>
              </a:pPr>
              <a:t>31.01.2024</a:t>
            </a:fld>
            <a:endParaRPr lang="ru-RU"/>
          </a:p>
        </p:txBody>
      </p:sp>
      <p:sp>
        <p:nvSpPr>
          <p:cNvPr id="4" name="Нижний колонтитул 3"/>
          <p:cNvSpPr>
            <a:spLocks noGrp="1"/>
          </p:cNvSpPr>
          <p:nvPr>
            <p:ph type="ftr" sz="quarter" idx="2"/>
          </p:nvPr>
        </p:nvSpPr>
        <p:spPr>
          <a:xfrm>
            <a:off x="0" y="9377854"/>
            <a:ext cx="2945504" cy="494160"/>
          </a:xfrm>
          <a:prstGeom prst="rect">
            <a:avLst/>
          </a:prstGeom>
        </p:spPr>
        <p:txBody>
          <a:bodyPr vert="horz" wrap="square" lIns="92686" tIns="46342" rIns="92686" bIns="46342" numCol="1" anchor="b" anchorCtr="0" compatLnSpc="1">
            <a:prstTxWarp prst="textNoShape">
              <a:avLst/>
            </a:prstTxWarp>
          </a:bodyPr>
          <a:lstStyle>
            <a:lvl1pPr>
              <a:defRPr sz="1200"/>
            </a:lvl1pPr>
          </a:lstStyle>
          <a:p>
            <a:pPr>
              <a:defRPr/>
            </a:pPr>
            <a:endParaRPr lang="ru-RU"/>
          </a:p>
        </p:txBody>
      </p:sp>
      <p:sp>
        <p:nvSpPr>
          <p:cNvPr id="5" name="Номер слайда 4"/>
          <p:cNvSpPr>
            <a:spLocks noGrp="1"/>
          </p:cNvSpPr>
          <p:nvPr>
            <p:ph type="sldNum" sz="quarter" idx="3"/>
          </p:nvPr>
        </p:nvSpPr>
        <p:spPr>
          <a:xfrm>
            <a:off x="3851003" y="9377854"/>
            <a:ext cx="2945504" cy="494160"/>
          </a:xfrm>
          <a:prstGeom prst="rect">
            <a:avLst/>
          </a:prstGeom>
        </p:spPr>
        <p:txBody>
          <a:bodyPr vert="horz" wrap="square" lIns="92686" tIns="46342" rIns="92686" bIns="46342" numCol="1" anchor="b" anchorCtr="0" compatLnSpc="1">
            <a:prstTxWarp prst="textNoShape">
              <a:avLst/>
            </a:prstTxWarp>
          </a:bodyPr>
          <a:lstStyle>
            <a:lvl1pPr algn="r">
              <a:defRPr sz="1200" smtClean="0"/>
            </a:lvl1pPr>
          </a:lstStyle>
          <a:p>
            <a:pPr>
              <a:defRPr/>
            </a:pPr>
            <a:fld id="{BF5A7865-A7FC-4D76-9431-13EB8A6EB2B3}" type="slidenum">
              <a:rPr lang="ru-RU" altLang="en-US"/>
              <a:pPr>
                <a:defRPr/>
              </a:pPr>
              <a:t>‹#›</a:t>
            </a:fld>
            <a:endParaRPr lang="ru-RU"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504" cy="494160"/>
          </a:xfrm>
          <a:prstGeom prst="rect">
            <a:avLst/>
          </a:prstGeom>
        </p:spPr>
        <p:txBody>
          <a:bodyPr vert="horz" wrap="square" lIns="92686" tIns="46342" rIns="92686" bIns="46342" numCol="1" anchor="t" anchorCtr="0" compatLnSpc="1">
            <a:prstTxWarp prst="textNoShape">
              <a:avLst/>
            </a:prstTxWarp>
          </a:bodyPr>
          <a:lstStyle>
            <a:lvl1pPr>
              <a:defRPr sz="1200"/>
            </a:lvl1pPr>
          </a:lstStyle>
          <a:p>
            <a:pPr>
              <a:defRPr/>
            </a:pPr>
            <a:endParaRPr lang="ru-RU"/>
          </a:p>
        </p:txBody>
      </p:sp>
      <p:sp>
        <p:nvSpPr>
          <p:cNvPr id="3" name="Дата 2"/>
          <p:cNvSpPr>
            <a:spLocks noGrp="1"/>
          </p:cNvSpPr>
          <p:nvPr>
            <p:ph type="dt" idx="1"/>
          </p:nvPr>
        </p:nvSpPr>
        <p:spPr>
          <a:xfrm>
            <a:off x="3851003" y="0"/>
            <a:ext cx="2945504" cy="494160"/>
          </a:xfrm>
          <a:prstGeom prst="rect">
            <a:avLst/>
          </a:prstGeom>
        </p:spPr>
        <p:txBody>
          <a:bodyPr vert="horz" wrap="square" lIns="92686" tIns="46342" rIns="92686" bIns="46342" numCol="1" anchor="t" anchorCtr="0" compatLnSpc="1">
            <a:prstTxWarp prst="textNoShape">
              <a:avLst/>
            </a:prstTxWarp>
          </a:bodyPr>
          <a:lstStyle>
            <a:lvl1pPr algn="r">
              <a:defRPr sz="1200"/>
            </a:lvl1pPr>
          </a:lstStyle>
          <a:p>
            <a:pPr>
              <a:defRPr/>
            </a:pPr>
            <a:fld id="{56D6BD19-EBE1-4E53-A6F4-CA2D01871DD5}" type="datetimeFigureOut">
              <a:rPr lang="ru-RU"/>
              <a:pPr>
                <a:defRPr/>
              </a:pPr>
              <a:t>31.01.2024</a:t>
            </a:fld>
            <a:endParaRPr lang="ru-RU"/>
          </a:p>
        </p:txBody>
      </p:sp>
      <p:sp>
        <p:nvSpPr>
          <p:cNvPr id="4" name="Образ слайда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2686" tIns="46342" rIns="92686" bIns="46342" rtlCol="0" anchor="ctr"/>
          <a:lstStyle/>
          <a:p>
            <a:pPr lvl="0"/>
            <a:endParaRPr lang="ru-RU" noProof="0" smtClean="0"/>
          </a:p>
        </p:txBody>
      </p:sp>
      <p:sp>
        <p:nvSpPr>
          <p:cNvPr id="5" name="Заметки 4"/>
          <p:cNvSpPr>
            <a:spLocks noGrp="1"/>
          </p:cNvSpPr>
          <p:nvPr>
            <p:ph type="body" sz="quarter" idx="3"/>
          </p:nvPr>
        </p:nvSpPr>
        <p:spPr>
          <a:xfrm>
            <a:off x="680002" y="4691165"/>
            <a:ext cx="5437673" cy="4442965"/>
          </a:xfrm>
          <a:prstGeom prst="rect">
            <a:avLst/>
          </a:prstGeom>
        </p:spPr>
        <p:txBody>
          <a:bodyPr vert="horz" wrap="square" lIns="92686" tIns="46342" rIns="92686" bIns="46342" numCol="1" anchor="t" anchorCtr="0" compatLnSpc="1">
            <a:prstTxWarp prst="textNoShape">
              <a:avLst/>
            </a:prstTxWarp>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377854"/>
            <a:ext cx="2945504" cy="494160"/>
          </a:xfrm>
          <a:prstGeom prst="rect">
            <a:avLst/>
          </a:prstGeom>
        </p:spPr>
        <p:txBody>
          <a:bodyPr vert="horz" wrap="square" lIns="92686" tIns="46342" rIns="92686" bIns="46342" numCol="1" anchor="b" anchorCtr="0" compatLnSpc="1">
            <a:prstTxWarp prst="textNoShape">
              <a:avLst/>
            </a:prstTxWarp>
          </a:bodyPr>
          <a:lstStyle>
            <a:lvl1pPr>
              <a:defRPr sz="1200"/>
            </a:lvl1pPr>
          </a:lstStyle>
          <a:p>
            <a:pPr>
              <a:defRPr/>
            </a:pPr>
            <a:endParaRPr lang="ru-RU"/>
          </a:p>
        </p:txBody>
      </p:sp>
      <p:sp>
        <p:nvSpPr>
          <p:cNvPr id="7" name="Номер слайда 6"/>
          <p:cNvSpPr>
            <a:spLocks noGrp="1"/>
          </p:cNvSpPr>
          <p:nvPr>
            <p:ph type="sldNum" sz="quarter" idx="5"/>
          </p:nvPr>
        </p:nvSpPr>
        <p:spPr>
          <a:xfrm>
            <a:off x="3851003" y="9377854"/>
            <a:ext cx="2945504" cy="494160"/>
          </a:xfrm>
          <a:prstGeom prst="rect">
            <a:avLst/>
          </a:prstGeom>
        </p:spPr>
        <p:txBody>
          <a:bodyPr vert="horz" wrap="square" lIns="92686" tIns="46342" rIns="92686" bIns="46342" numCol="1" anchor="b" anchorCtr="0" compatLnSpc="1">
            <a:prstTxWarp prst="textNoShape">
              <a:avLst/>
            </a:prstTxWarp>
          </a:bodyPr>
          <a:lstStyle>
            <a:lvl1pPr algn="r">
              <a:defRPr sz="1200" smtClean="0"/>
            </a:lvl1pPr>
          </a:lstStyle>
          <a:p>
            <a:pPr>
              <a:defRPr/>
            </a:pPr>
            <a:fld id="{D0A29472-CCB5-4A57-A478-F9F0CC482360}" type="slidenum">
              <a:rPr lang="ru-RU" altLang="en-US"/>
              <a:pPr>
                <a:defRPr/>
              </a:pPr>
              <a:t>‹#›</a:t>
            </a:fld>
            <a:endParaRPr lang="ru-R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spTree>
      <p:nvGrpSpPr>
        <p:cNvPr id="1" name=""/>
        <p:cNvGrpSpPr/>
        <p:nvPr/>
      </p:nvGrpSpPr>
      <p:grpSpPr>
        <a:xfrm>
          <a:off x="0" y="0"/>
          <a:ext cx="0" cy="0"/>
          <a:chOff x="0" y="0"/>
          <a:chExt cx="0" cy="0"/>
        </a:xfrm>
      </p:grpSpPr>
      <p:pic>
        <p:nvPicPr>
          <p:cNvPr id="4" name="Рисунок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9075" y="177800"/>
            <a:ext cx="885825"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7"/>
          <p:cNvCxnSpPr/>
          <p:nvPr userDrawn="1"/>
        </p:nvCxnSpPr>
        <p:spPr>
          <a:xfrm flipV="1">
            <a:off x="0" y="1009650"/>
            <a:ext cx="12192000" cy="38100"/>
          </a:xfrm>
          <a:prstGeom prst="line">
            <a:avLst/>
          </a:prstGeom>
          <a:ln w="76200">
            <a:solidFill>
              <a:srgbClr val="2D7BB7"/>
            </a:solidFill>
          </a:ln>
        </p:spPr>
        <p:style>
          <a:lnRef idx="1">
            <a:schemeClr val="accent1"/>
          </a:lnRef>
          <a:fillRef idx="0">
            <a:schemeClr val="accent1"/>
          </a:fillRef>
          <a:effectRef idx="0">
            <a:schemeClr val="accent1"/>
          </a:effectRef>
          <a:fontRef idx="minor">
            <a:schemeClr val="tx1"/>
          </a:fontRef>
        </p:style>
      </p:cxnSp>
      <p:sp>
        <p:nvSpPr>
          <p:cNvPr id="3" name="Подзаголовок 2"/>
          <p:cNvSpPr>
            <a:spLocks noGrp="1"/>
          </p:cNvSpPr>
          <p:nvPr>
            <p:ph type="subTitle" idx="1"/>
          </p:nvPr>
        </p:nvSpPr>
        <p:spPr>
          <a:xfrm>
            <a:off x="1119115" y="449405"/>
            <a:ext cx="2765945" cy="437699"/>
          </a:xfrm>
        </p:spPr>
        <p:txBody>
          <a:bodyPr/>
          <a:lstStyle>
            <a:lvl1pPr marL="0" indent="0" algn="ctr">
              <a:buNone/>
              <a:defRPr sz="1600" b="1" baseline="0">
                <a:latin typeface="Book Antiqua" pitchFamily="18" charset="0"/>
                <a:cs typeface="Browallia New" pitchFamily="34" charset="-34"/>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10" name="Заголовок 9"/>
          <p:cNvSpPr>
            <a:spLocks noGrp="1"/>
          </p:cNvSpPr>
          <p:nvPr>
            <p:ph type="title"/>
          </p:nvPr>
        </p:nvSpPr>
        <p:spPr>
          <a:xfrm>
            <a:off x="0" y="1"/>
            <a:ext cx="12192000" cy="1690688"/>
          </a:xfrm>
        </p:spPr>
        <p:txBody>
          <a:bodyPr/>
          <a:lstStyle/>
          <a:p>
            <a:r>
              <a:rPr lang="ru-RU" smtClean="0"/>
              <a:t>Образец заголовка</a:t>
            </a:r>
            <a:endParaRPr lang="ru-RU"/>
          </a:p>
        </p:txBody>
      </p:sp>
    </p:spTree>
    <p:extLst>
      <p:ext uri="{BB962C8B-B14F-4D97-AF65-F5344CB8AC3E}">
        <p14:creationId xmlns:p14="http://schemas.microsoft.com/office/powerpoint/2010/main" val="1065637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16C82A7B-BB72-433F-867C-6D8607284925}" type="datetimeFigureOut">
              <a:rPr lang="en-US"/>
              <a:pPr>
                <a:defRPr/>
              </a:pPr>
              <a:t>1/31/2024</a:t>
            </a:fld>
            <a:endParaRPr lang="en-US"/>
          </a:p>
        </p:txBody>
      </p:sp>
      <p:sp>
        <p:nvSpPr>
          <p:cNvPr id="6" name="Нижний колонтитул 4"/>
          <p:cNvSpPr>
            <a:spLocks noGrp="1"/>
          </p:cNvSpPr>
          <p:nvPr>
            <p:ph type="ftr" sz="quarter" idx="11"/>
          </p:nvPr>
        </p:nvSpPr>
        <p:spPr/>
        <p:txBody>
          <a:bodyPr/>
          <a:lstStyle>
            <a:lvl1pPr>
              <a:defRPr/>
            </a:lvl1pPr>
          </a:lstStyle>
          <a:p>
            <a:pPr>
              <a:defRPr/>
            </a:pPr>
            <a:endParaRPr lang="en-US"/>
          </a:p>
        </p:txBody>
      </p:sp>
      <p:sp>
        <p:nvSpPr>
          <p:cNvPr id="7" name="Номер слайда 5"/>
          <p:cNvSpPr>
            <a:spLocks noGrp="1"/>
          </p:cNvSpPr>
          <p:nvPr>
            <p:ph type="sldNum" sz="quarter" idx="12"/>
          </p:nvPr>
        </p:nvSpPr>
        <p:spPr/>
        <p:txBody>
          <a:bodyPr/>
          <a:lstStyle>
            <a:lvl1pPr>
              <a:defRPr/>
            </a:lvl1pPr>
          </a:lstStyle>
          <a:p>
            <a:pPr>
              <a:defRPr/>
            </a:pPr>
            <a:fld id="{2D9BCD56-0B48-4E07-82BE-A225871FF305}" type="slidenum">
              <a:rPr lang="en-US" altLang="en-US"/>
              <a:pPr>
                <a:defRPr/>
              </a:pPr>
              <a:t>‹#›</a:t>
            </a:fld>
            <a:endParaRPr lang="en-US" altLang="en-US"/>
          </a:p>
        </p:txBody>
      </p:sp>
    </p:spTree>
    <p:extLst>
      <p:ext uri="{BB962C8B-B14F-4D97-AF65-F5344CB8AC3E}">
        <p14:creationId xmlns:p14="http://schemas.microsoft.com/office/powerpoint/2010/main" val="1523498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BADAED6B-D04B-4F75-A6C2-CF96EBBD6560}" type="datetimeFigureOut">
              <a:rPr lang="en-US"/>
              <a:pPr>
                <a:defRPr/>
              </a:pPr>
              <a:t>1/31/2024</a:t>
            </a:fld>
            <a:endParaRPr lang="en-US"/>
          </a:p>
        </p:txBody>
      </p:sp>
      <p:sp>
        <p:nvSpPr>
          <p:cNvPr id="6" name="Нижний колонтитул 4"/>
          <p:cNvSpPr>
            <a:spLocks noGrp="1"/>
          </p:cNvSpPr>
          <p:nvPr>
            <p:ph type="ftr" sz="quarter" idx="11"/>
          </p:nvPr>
        </p:nvSpPr>
        <p:spPr/>
        <p:txBody>
          <a:bodyPr/>
          <a:lstStyle>
            <a:lvl1pPr>
              <a:defRPr/>
            </a:lvl1pPr>
          </a:lstStyle>
          <a:p>
            <a:pPr>
              <a:defRPr/>
            </a:pPr>
            <a:endParaRPr lang="en-US"/>
          </a:p>
        </p:txBody>
      </p:sp>
      <p:sp>
        <p:nvSpPr>
          <p:cNvPr id="7" name="Номер слайда 5"/>
          <p:cNvSpPr>
            <a:spLocks noGrp="1"/>
          </p:cNvSpPr>
          <p:nvPr>
            <p:ph type="sldNum" sz="quarter" idx="12"/>
          </p:nvPr>
        </p:nvSpPr>
        <p:spPr/>
        <p:txBody>
          <a:bodyPr/>
          <a:lstStyle>
            <a:lvl1pPr>
              <a:defRPr/>
            </a:lvl1pPr>
          </a:lstStyle>
          <a:p>
            <a:pPr>
              <a:defRPr/>
            </a:pPr>
            <a:fld id="{1737E0ED-DA0C-4BE4-B816-15EE27B31869}" type="slidenum">
              <a:rPr lang="en-US" altLang="en-US"/>
              <a:pPr>
                <a:defRPr/>
              </a:pPr>
              <a:t>‹#›</a:t>
            </a:fld>
            <a:endParaRPr lang="en-US" altLang="en-US"/>
          </a:p>
        </p:txBody>
      </p:sp>
    </p:spTree>
    <p:extLst>
      <p:ext uri="{BB962C8B-B14F-4D97-AF65-F5344CB8AC3E}">
        <p14:creationId xmlns:p14="http://schemas.microsoft.com/office/powerpoint/2010/main" val="3918732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91216707-03F3-4767-BF25-E05A272D38AC}" type="datetimeFigureOut">
              <a:rPr lang="en-US"/>
              <a:pPr>
                <a:defRPr/>
              </a:pPr>
              <a:t>1/31/2024</a:t>
            </a:fld>
            <a:endParaRPr lang="en-US"/>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4FBD3891-329B-4735-89F4-5A401AF2F034}" type="slidenum">
              <a:rPr lang="en-US" altLang="en-US"/>
              <a:pPr>
                <a:defRPr/>
              </a:pPr>
              <a:t>‹#›</a:t>
            </a:fld>
            <a:endParaRPr lang="en-US" altLang="en-US"/>
          </a:p>
        </p:txBody>
      </p:sp>
    </p:spTree>
    <p:extLst>
      <p:ext uri="{BB962C8B-B14F-4D97-AF65-F5344CB8AC3E}">
        <p14:creationId xmlns:p14="http://schemas.microsoft.com/office/powerpoint/2010/main" val="517171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9D1E0321-C056-4922-86AB-B59CC3F14B30}" type="datetimeFigureOut">
              <a:rPr lang="en-US"/>
              <a:pPr>
                <a:defRPr/>
              </a:pPr>
              <a:t>1/31/2024</a:t>
            </a:fld>
            <a:endParaRPr lang="en-US"/>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6DB71C4F-B89E-427D-9487-DF79947F1D6D}" type="slidenum">
              <a:rPr lang="en-US" altLang="en-US"/>
              <a:pPr>
                <a:defRPr/>
              </a:pPr>
              <a:t>‹#›</a:t>
            </a:fld>
            <a:endParaRPr lang="en-US" altLang="en-US"/>
          </a:p>
        </p:txBody>
      </p:sp>
    </p:spTree>
    <p:extLst>
      <p:ext uri="{BB962C8B-B14F-4D97-AF65-F5344CB8AC3E}">
        <p14:creationId xmlns:p14="http://schemas.microsoft.com/office/powerpoint/2010/main" val="4176876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3" name="TextBox 2"/>
          <p:cNvSpPr txBox="1">
            <a:spLocks noChangeArrowheads="1"/>
          </p:cNvSpPr>
          <p:nvPr userDrawn="1"/>
        </p:nvSpPr>
        <p:spPr bwMode="auto">
          <a:xfrm>
            <a:off x="10737850" y="6654800"/>
            <a:ext cx="11938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defRPr/>
            </a:pPr>
            <a:fld id="{73CEC005-3E09-4A4F-AB2A-31BF798DF54A}" type="slidenum">
              <a:rPr lang="en-US" altLang="en-US" sz="800" smtClean="0">
                <a:solidFill>
                  <a:schemeClr val="bg1"/>
                </a:solidFill>
              </a:rPr>
              <a:pPr algn="r">
                <a:defRPr/>
              </a:pPr>
              <a:t>‹#›</a:t>
            </a:fld>
            <a:endParaRPr lang="en-US" altLang="en-US" sz="800" smtClean="0">
              <a:solidFill>
                <a:schemeClr val="bg1"/>
              </a:solidFill>
            </a:endParaRPr>
          </a:p>
        </p:txBody>
      </p:sp>
      <p:sp>
        <p:nvSpPr>
          <p:cNvPr id="4" name="Text Placeholder 3"/>
          <p:cNvSpPr>
            <a:spLocks noGrp="1"/>
          </p:cNvSpPr>
          <p:nvPr>
            <p:ph type="body" sz="quarter" idx="10"/>
          </p:nvPr>
        </p:nvSpPr>
        <p:spPr>
          <a:xfrm>
            <a:off x="609600" y="1584325"/>
            <a:ext cx="10972800" cy="4360366"/>
          </a:xfrm>
          <a:prstGeom prst="rect">
            <a:avLst/>
          </a:prstGeom>
        </p:spPr>
        <p:txBody>
          <a:bodyPr/>
          <a:lstStyle>
            <a:lvl1pPr>
              <a:buClr>
                <a:schemeClr val="accent6"/>
              </a:buClr>
              <a:buSzPct val="100000"/>
              <a:buFont typeface="Arial"/>
              <a:buChar char="•"/>
              <a:defRPr sz="2800" b="0" spc="0">
                <a:solidFill>
                  <a:srgbClr val="535352"/>
                </a:solidFill>
                <a:latin typeface="Calibri"/>
                <a:cs typeface="Calibri"/>
              </a:defRPr>
            </a:lvl1pPr>
            <a:lvl2pPr>
              <a:defRPr>
                <a:solidFill>
                  <a:srgbClr val="535352"/>
                </a:solidFill>
                <a:latin typeface="Calibri"/>
                <a:cs typeface="Calibri"/>
              </a:defRPr>
            </a:lvl2pPr>
            <a:lvl3pPr marL="1143000" indent="-228600">
              <a:buSzPct val="83000"/>
              <a:buFont typeface="Courier New"/>
              <a:buChar char="o"/>
              <a:defRPr>
                <a:solidFill>
                  <a:srgbClr val="535352"/>
                </a:solidFill>
                <a:latin typeface="Calibri"/>
                <a:cs typeface="Calibri"/>
              </a:defRPr>
            </a:lvl3pPr>
            <a:lvl4pPr>
              <a:defRPr>
                <a:solidFill>
                  <a:srgbClr val="535352"/>
                </a:solidFill>
                <a:latin typeface="Calibri"/>
                <a:cs typeface="Calibri"/>
              </a:defRPr>
            </a:lvl4pPr>
            <a:lvl5pPr>
              <a:defRPr>
                <a:solidFill>
                  <a:srgbClr val="535352"/>
                </a:solidFill>
                <a:latin typeface="Calibri"/>
                <a:cs typeface="Calibri"/>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32467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Титульный слайд">
    <p:spTree>
      <p:nvGrpSpPr>
        <p:cNvPr id="1" name=""/>
        <p:cNvGrpSpPr/>
        <p:nvPr/>
      </p:nvGrpSpPr>
      <p:grpSpPr>
        <a:xfrm>
          <a:off x="0" y="0"/>
          <a:ext cx="0" cy="0"/>
          <a:chOff x="0" y="0"/>
          <a:chExt cx="0" cy="0"/>
        </a:xfrm>
      </p:grpSpPr>
      <p:pic>
        <p:nvPicPr>
          <p:cNvPr id="4" name="Рисунок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9075" y="177800"/>
            <a:ext cx="885825"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7"/>
          <p:cNvCxnSpPr/>
          <p:nvPr userDrawn="1"/>
        </p:nvCxnSpPr>
        <p:spPr>
          <a:xfrm flipV="1">
            <a:off x="0" y="1009650"/>
            <a:ext cx="12192000" cy="38100"/>
          </a:xfrm>
          <a:prstGeom prst="line">
            <a:avLst/>
          </a:prstGeom>
          <a:ln w="76200">
            <a:solidFill>
              <a:srgbClr val="2D7BB7"/>
            </a:solidFill>
          </a:ln>
        </p:spPr>
        <p:style>
          <a:lnRef idx="1">
            <a:schemeClr val="accent1"/>
          </a:lnRef>
          <a:fillRef idx="0">
            <a:schemeClr val="accent1"/>
          </a:fillRef>
          <a:effectRef idx="0">
            <a:schemeClr val="accent1"/>
          </a:effectRef>
          <a:fontRef idx="minor">
            <a:schemeClr val="tx1"/>
          </a:fontRef>
        </p:style>
      </p:cxnSp>
      <p:sp>
        <p:nvSpPr>
          <p:cNvPr id="3" name="Подзаголовок 2"/>
          <p:cNvSpPr>
            <a:spLocks noGrp="1"/>
          </p:cNvSpPr>
          <p:nvPr>
            <p:ph type="subTitle" idx="1"/>
          </p:nvPr>
        </p:nvSpPr>
        <p:spPr>
          <a:xfrm>
            <a:off x="1119115" y="449405"/>
            <a:ext cx="2765945" cy="437699"/>
          </a:xfrm>
        </p:spPr>
        <p:txBody>
          <a:bodyPr/>
          <a:lstStyle>
            <a:lvl1pPr marL="0" indent="0" algn="ctr">
              <a:buNone/>
              <a:defRPr sz="1600" b="1" baseline="0">
                <a:latin typeface="Book Antiqua" pitchFamily="18" charset="0"/>
                <a:cs typeface="Browallia New" pitchFamily="34" charset="-34"/>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10" name="Заголовок 9"/>
          <p:cNvSpPr>
            <a:spLocks noGrp="1"/>
          </p:cNvSpPr>
          <p:nvPr>
            <p:ph type="title"/>
          </p:nvPr>
        </p:nvSpPr>
        <p:spPr>
          <a:xfrm>
            <a:off x="0" y="1"/>
            <a:ext cx="12192000" cy="1690688"/>
          </a:xfrm>
        </p:spPr>
        <p:txBody>
          <a:bodyPr/>
          <a:lstStyle/>
          <a:p>
            <a:r>
              <a:rPr lang="ru-RU" smtClean="0"/>
              <a:t>Образец заголовка</a:t>
            </a:r>
            <a:endParaRPr lang="ru-RU"/>
          </a:p>
        </p:txBody>
      </p:sp>
    </p:spTree>
    <p:extLst>
      <p:ext uri="{BB962C8B-B14F-4D97-AF65-F5344CB8AC3E}">
        <p14:creationId xmlns:p14="http://schemas.microsoft.com/office/powerpoint/2010/main" val="103415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B6BC60F2-1C7C-403B-8619-9B2BF41879AA}" type="datetimeFigureOut">
              <a:rPr lang="en-US"/>
              <a:pPr>
                <a:defRPr/>
              </a:pPr>
              <a:t>1/31/2024</a:t>
            </a:fld>
            <a:endParaRPr lang="en-US"/>
          </a:p>
        </p:txBody>
      </p:sp>
      <p:sp>
        <p:nvSpPr>
          <p:cNvPr id="4" name="Нижний колонтитул 4"/>
          <p:cNvSpPr>
            <a:spLocks noGrp="1"/>
          </p:cNvSpPr>
          <p:nvPr>
            <p:ph type="ftr" sz="quarter" idx="11"/>
          </p:nvPr>
        </p:nvSpPr>
        <p:spPr/>
        <p:txBody>
          <a:bodyPr/>
          <a:lstStyle>
            <a:lvl1pPr>
              <a:defRPr/>
            </a:lvl1pPr>
          </a:lstStyle>
          <a:p>
            <a:pPr>
              <a:defRPr/>
            </a:pPr>
            <a:endParaRPr lang="en-US"/>
          </a:p>
        </p:txBody>
      </p:sp>
      <p:sp>
        <p:nvSpPr>
          <p:cNvPr id="5" name="Номер слайда 5"/>
          <p:cNvSpPr>
            <a:spLocks noGrp="1"/>
          </p:cNvSpPr>
          <p:nvPr>
            <p:ph type="sldNum" sz="quarter" idx="12"/>
          </p:nvPr>
        </p:nvSpPr>
        <p:spPr/>
        <p:txBody>
          <a:bodyPr/>
          <a:lstStyle>
            <a:lvl1pPr>
              <a:defRPr/>
            </a:lvl1pPr>
          </a:lstStyle>
          <a:p>
            <a:pPr>
              <a:defRPr/>
            </a:pPr>
            <a:fld id="{8820D6B4-5150-4ECE-B1E4-9DF6CCCA4F29}" type="slidenum">
              <a:rPr lang="en-US" altLang="en-US"/>
              <a:pPr>
                <a:defRPr/>
              </a:pPr>
              <a:t>‹#›</a:t>
            </a:fld>
            <a:endParaRPr lang="en-US" altLang="en-US"/>
          </a:p>
        </p:txBody>
      </p:sp>
    </p:spTree>
    <p:extLst>
      <p:ext uri="{BB962C8B-B14F-4D97-AF65-F5344CB8AC3E}">
        <p14:creationId xmlns:p14="http://schemas.microsoft.com/office/powerpoint/2010/main" val="634559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D368EE82-33C4-4C4E-B407-5F46F95C5E89}" type="datetimeFigureOut">
              <a:rPr lang="en-US"/>
              <a:pPr>
                <a:defRPr/>
              </a:pPr>
              <a:t>1/31/2024</a:t>
            </a:fld>
            <a:endParaRPr lang="en-US"/>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A9EE5CDB-AFA1-406B-B144-1A2C7D1D9A73}" type="slidenum">
              <a:rPr lang="en-US" altLang="en-US"/>
              <a:pPr>
                <a:defRPr/>
              </a:pPr>
              <a:t>‹#›</a:t>
            </a:fld>
            <a:endParaRPr lang="en-US" altLang="en-US"/>
          </a:p>
        </p:txBody>
      </p:sp>
    </p:spTree>
    <p:extLst>
      <p:ext uri="{BB962C8B-B14F-4D97-AF65-F5344CB8AC3E}">
        <p14:creationId xmlns:p14="http://schemas.microsoft.com/office/powerpoint/2010/main" val="2430245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70F867C3-D692-49AE-BFEC-1718F9A868CA}" type="datetimeFigureOut">
              <a:rPr lang="en-US"/>
              <a:pPr>
                <a:defRPr/>
              </a:pPr>
              <a:t>1/31/2024</a:t>
            </a:fld>
            <a:endParaRPr lang="en-US"/>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9F6D34CB-B8E9-410D-A42D-DFB44A26C9DD}" type="slidenum">
              <a:rPr lang="en-US" altLang="en-US"/>
              <a:pPr>
                <a:defRPr/>
              </a:pPr>
              <a:t>‹#›</a:t>
            </a:fld>
            <a:endParaRPr lang="en-US" altLang="en-US"/>
          </a:p>
        </p:txBody>
      </p:sp>
    </p:spTree>
    <p:extLst>
      <p:ext uri="{BB962C8B-B14F-4D97-AF65-F5344CB8AC3E}">
        <p14:creationId xmlns:p14="http://schemas.microsoft.com/office/powerpoint/2010/main" val="3102073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3"/>
          <p:cNvSpPr>
            <a:spLocks noGrp="1"/>
          </p:cNvSpPr>
          <p:nvPr>
            <p:ph type="dt" sz="half" idx="10"/>
          </p:nvPr>
        </p:nvSpPr>
        <p:spPr/>
        <p:txBody>
          <a:bodyPr/>
          <a:lstStyle>
            <a:lvl1pPr>
              <a:defRPr/>
            </a:lvl1pPr>
          </a:lstStyle>
          <a:p>
            <a:pPr>
              <a:defRPr/>
            </a:pPr>
            <a:fld id="{430D0B4E-C504-4CD6-83FF-1513385DE6DC}" type="datetimeFigureOut">
              <a:rPr lang="en-US"/>
              <a:pPr>
                <a:defRPr/>
              </a:pPr>
              <a:t>1/31/2024</a:t>
            </a:fld>
            <a:endParaRPr lang="en-US"/>
          </a:p>
        </p:txBody>
      </p:sp>
      <p:sp>
        <p:nvSpPr>
          <p:cNvPr id="6" name="Нижний колонтитул 4"/>
          <p:cNvSpPr>
            <a:spLocks noGrp="1"/>
          </p:cNvSpPr>
          <p:nvPr>
            <p:ph type="ftr" sz="quarter" idx="11"/>
          </p:nvPr>
        </p:nvSpPr>
        <p:spPr/>
        <p:txBody>
          <a:bodyPr/>
          <a:lstStyle>
            <a:lvl1pPr>
              <a:defRPr/>
            </a:lvl1pPr>
          </a:lstStyle>
          <a:p>
            <a:pPr>
              <a:defRPr/>
            </a:pPr>
            <a:endParaRPr lang="en-US"/>
          </a:p>
        </p:txBody>
      </p:sp>
      <p:sp>
        <p:nvSpPr>
          <p:cNvPr id="7" name="Номер слайда 5"/>
          <p:cNvSpPr>
            <a:spLocks noGrp="1"/>
          </p:cNvSpPr>
          <p:nvPr>
            <p:ph type="sldNum" sz="quarter" idx="12"/>
          </p:nvPr>
        </p:nvSpPr>
        <p:spPr/>
        <p:txBody>
          <a:bodyPr/>
          <a:lstStyle>
            <a:lvl1pPr>
              <a:defRPr/>
            </a:lvl1pPr>
          </a:lstStyle>
          <a:p>
            <a:pPr>
              <a:defRPr/>
            </a:pPr>
            <a:fld id="{49FBD18E-2C32-4C96-9F06-A57742B0D2CC}" type="slidenum">
              <a:rPr lang="en-US" altLang="en-US"/>
              <a:pPr>
                <a:defRPr/>
              </a:pPr>
              <a:t>‹#›</a:t>
            </a:fld>
            <a:endParaRPr lang="en-US" altLang="en-US"/>
          </a:p>
        </p:txBody>
      </p:sp>
    </p:spTree>
    <p:extLst>
      <p:ext uri="{BB962C8B-B14F-4D97-AF65-F5344CB8AC3E}">
        <p14:creationId xmlns:p14="http://schemas.microsoft.com/office/powerpoint/2010/main" val="4113473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3"/>
          <p:cNvSpPr>
            <a:spLocks noGrp="1"/>
          </p:cNvSpPr>
          <p:nvPr>
            <p:ph type="dt" sz="half" idx="10"/>
          </p:nvPr>
        </p:nvSpPr>
        <p:spPr/>
        <p:txBody>
          <a:bodyPr/>
          <a:lstStyle>
            <a:lvl1pPr>
              <a:defRPr/>
            </a:lvl1pPr>
          </a:lstStyle>
          <a:p>
            <a:pPr>
              <a:defRPr/>
            </a:pPr>
            <a:fld id="{DE40A1BC-47B5-48AC-B144-F3D04CBADA6F}" type="datetimeFigureOut">
              <a:rPr lang="en-US"/>
              <a:pPr>
                <a:defRPr/>
              </a:pPr>
              <a:t>1/31/2024</a:t>
            </a:fld>
            <a:endParaRPr lang="en-US"/>
          </a:p>
        </p:txBody>
      </p:sp>
      <p:sp>
        <p:nvSpPr>
          <p:cNvPr id="8" name="Нижний колонтитул 4"/>
          <p:cNvSpPr>
            <a:spLocks noGrp="1"/>
          </p:cNvSpPr>
          <p:nvPr>
            <p:ph type="ftr" sz="quarter" idx="11"/>
          </p:nvPr>
        </p:nvSpPr>
        <p:spPr/>
        <p:txBody>
          <a:bodyPr/>
          <a:lstStyle>
            <a:lvl1pPr>
              <a:defRPr/>
            </a:lvl1pPr>
          </a:lstStyle>
          <a:p>
            <a:pPr>
              <a:defRPr/>
            </a:pPr>
            <a:endParaRPr lang="en-US"/>
          </a:p>
        </p:txBody>
      </p:sp>
      <p:sp>
        <p:nvSpPr>
          <p:cNvPr id="9" name="Номер слайда 5"/>
          <p:cNvSpPr>
            <a:spLocks noGrp="1"/>
          </p:cNvSpPr>
          <p:nvPr>
            <p:ph type="sldNum" sz="quarter" idx="12"/>
          </p:nvPr>
        </p:nvSpPr>
        <p:spPr/>
        <p:txBody>
          <a:bodyPr/>
          <a:lstStyle>
            <a:lvl1pPr>
              <a:defRPr/>
            </a:lvl1pPr>
          </a:lstStyle>
          <a:p>
            <a:pPr>
              <a:defRPr/>
            </a:pPr>
            <a:fld id="{1C23DA43-76B0-42DD-A434-1EAD427AB039}" type="slidenum">
              <a:rPr lang="en-US" altLang="en-US"/>
              <a:pPr>
                <a:defRPr/>
              </a:pPr>
              <a:t>‹#›</a:t>
            </a:fld>
            <a:endParaRPr lang="en-US" altLang="en-US"/>
          </a:p>
        </p:txBody>
      </p:sp>
    </p:spTree>
    <p:extLst>
      <p:ext uri="{BB962C8B-B14F-4D97-AF65-F5344CB8AC3E}">
        <p14:creationId xmlns:p14="http://schemas.microsoft.com/office/powerpoint/2010/main" val="3565791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3"/>
          <p:cNvSpPr>
            <a:spLocks noGrp="1"/>
          </p:cNvSpPr>
          <p:nvPr>
            <p:ph type="dt" sz="half" idx="10"/>
          </p:nvPr>
        </p:nvSpPr>
        <p:spPr/>
        <p:txBody>
          <a:bodyPr/>
          <a:lstStyle>
            <a:lvl1pPr>
              <a:defRPr/>
            </a:lvl1pPr>
          </a:lstStyle>
          <a:p>
            <a:pPr>
              <a:defRPr/>
            </a:pPr>
            <a:fld id="{3E398025-60E0-47E1-A526-C9FAD5B17FB8}" type="datetimeFigureOut">
              <a:rPr lang="en-US"/>
              <a:pPr>
                <a:defRPr/>
              </a:pPr>
              <a:t>1/31/2024</a:t>
            </a:fld>
            <a:endParaRPr lang="en-US"/>
          </a:p>
        </p:txBody>
      </p:sp>
      <p:sp>
        <p:nvSpPr>
          <p:cNvPr id="4" name="Нижний колонтитул 4"/>
          <p:cNvSpPr>
            <a:spLocks noGrp="1"/>
          </p:cNvSpPr>
          <p:nvPr>
            <p:ph type="ftr" sz="quarter" idx="11"/>
          </p:nvPr>
        </p:nvSpPr>
        <p:spPr/>
        <p:txBody>
          <a:bodyPr/>
          <a:lstStyle>
            <a:lvl1pPr>
              <a:defRPr/>
            </a:lvl1pPr>
          </a:lstStyle>
          <a:p>
            <a:pPr>
              <a:defRPr/>
            </a:pPr>
            <a:endParaRPr lang="en-US"/>
          </a:p>
        </p:txBody>
      </p:sp>
      <p:sp>
        <p:nvSpPr>
          <p:cNvPr id="5" name="Номер слайда 5"/>
          <p:cNvSpPr>
            <a:spLocks noGrp="1"/>
          </p:cNvSpPr>
          <p:nvPr>
            <p:ph type="sldNum" sz="quarter" idx="12"/>
          </p:nvPr>
        </p:nvSpPr>
        <p:spPr/>
        <p:txBody>
          <a:bodyPr/>
          <a:lstStyle>
            <a:lvl1pPr>
              <a:defRPr/>
            </a:lvl1pPr>
          </a:lstStyle>
          <a:p>
            <a:pPr>
              <a:defRPr/>
            </a:pPr>
            <a:fld id="{ED01DCB4-DEAC-473B-8984-7AFF037C40D9}" type="slidenum">
              <a:rPr lang="en-US" altLang="en-US"/>
              <a:pPr>
                <a:defRPr/>
              </a:pPr>
              <a:t>‹#›</a:t>
            </a:fld>
            <a:endParaRPr lang="en-US" altLang="en-US"/>
          </a:p>
        </p:txBody>
      </p:sp>
    </p:spTree>
    <p:extLst>
      <p:ext uri="{BB962C8B-B14F-4D97-AF65-F5344CB8AC3E}">
        <p14:creationId xmlns:p14="http://schemas.microsoft.com/office/powerpoint/2010/main" val="3782815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7D288065-2644-4D25-8340-045275F37214}" type="datetimeFigureOut">
              <a:rPr lang="en-US"/>
              <a:pPr>
                <a:defRPr/>
              </a:pPr>
              <a:t>1/31/2024</a:t>
            </a:fld>
            <a:endParaRPr lang="en-US"/>
          </a:p>
        </p:txBody>
      </p:sp>
      <p:sp>
        <p:nvSpPr>
          <p:cNvPr id="3" name="Нижний колонтитул 4"/>
          <p:cNvSpPr>
            <a:spLocks noGrp="1"/>
          </p:cNvSpPr>
          <p:nvPr>
            <p:ph type="ftr" sz="quarter" idx="11"/>
          </p:nvPr>
        </p:nvSpPr>
        <p:spPr/>
        <p:txBody>
          <a:bodyPr/>
          <a:lstStyle>
            <a:lvl1pPr>
              <a:defRPr/>
            </a:lvl1pPr>
          </a:lstStyle>
          <a:p>
            <a:pPr>
              <a:defRPr/>
            </a:pPr>
            <a:endParaRPr lang="en-US"/>
          </a:p>
        </p:txBody>
      </p:sp>
      <p:sp>
        <p:nvSpPr>
          <p:cNvPr id="4" name="Номер слайда 5"/>
          <p:cNvSpPr>
            <a:spLocks noGrp="1"/>
          </p:cNvSpPr>
          <p:nvPr>
            <p:ph type="sldNum" sz="quarter" idx="12"/>
          </p:nvPr>
        </p:nvSpPr>
        <p:spPr/>
        <p:txBody>
          <a:bodyPr/>
          <a:lstStyle>
            <a:lvl1pPr>
              <a:defRPr/>
            </a:lvl1pPr>
          </a:lstStyle>
          <a:p>
            <a:pPr>
              <a:defRPr/>
            </a:pPr>
            <a:fld id="{EA8E2A14-0BFB-47DD-BB78-64A796824449}" type="slidenum">
              <a:rPr lang="en-US" altLang="en-US"/>
              <a:pPr>
                <a:defRPr/>
              </a:pPr>
              <a:t>‹#›</a:t>
            </a:fld>
            <a:endParaRPr lang="en-US" altLang="en-US"/>
          </a:p>
        </p:txBody>
      </p:sp>
    </p:spTree>
    <p:extLst>
      <p:ext uri="{BB962C8B-B14F-4D97-AF65-F5344CB8AC3E}">
        <p14:creationId xmlns:p14="http://schemas.microsoft.com/office/powerpoint/2010/main" val="3074685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Заголовок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en-US" smtClean="0"/>
              <a:t>Образец заголовка</a:t>
            </a:r>
            <a:endParaRPr lang="en-US" altLang="en-US" smtClean="0"/>
          </a:p>
        </p:txBody>
      </p:sp>
      <p:sp>
        <p:nvSpPr>
          <p:cNvPr id="2051" name="Текст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en-US" smtClean="0"/>
              <a:t>Образец текста</a:t>
            </a:r>
          </a:p>
          <a:p>
            <a:pPr lvl="1"/>
            <a:r>
              <a:rPr lang="ru-RU" altLang="en-US" smtClean="0"/>
              <a:t>Второй уровень</a:t>
            </a:r>
          </a:p>
          <a:p>
            <a:pPr lvl="2"/>
            <a:r>
              <a:rPr lang="ru-RU" altLang="en-US" smtClean="0"/>
              <a:t>Третий уровень</a:t>
            </a:r>
          </a:p>
          <a:p>
            <a:pPr lvl="3"/>
            <a:r>
              <a:rPr lang="ru-RU" altLang="en-US" smtClean="0"/>
              <a:t>Четвертый уровень</a:t>
            </a:r>
          </a:p>
          <a:p>
            <a:pPr lvl="4"/>
            <a:r>
              <a:rPr lang="ru-RU" altLang="en-US" smtClean="0"/>
              <a:t>Пятый уровень</a:t>
            </a:r>
            <a:endParaRPr lang="en-US" altLang="en-US" smtClean="0"/>
          </a:p>
        </p:txBody>
      </p:sp>
      <p:sp>
        <p:nvSpPr>
          <p:cNvPr id="4" name="Дата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7CE9D8C6-BE86-4427-B785-C2304466DA9D}" type="datetimeFigureOut">
              <a:rPr lang="en-US"/>
              <a:pPr>
                <a:defRPr/>
              </a:pPr>
              <a:t>1/31/2024</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pPr>
              <a:defRPr/>
            </a:pPr>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66283F1B-2405-4DB5-BCF0-DABBAA81EEF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730" r:id="rId1"/>
    <p:sldLayoutId id="2147484731" r:id="rId2"/>
    <p:sldLayoutId id="2147484718" r:id="rId3"/>
    <p:sldLayoutId id="2147484719" r:id="rId4"/>
    <p:sldLayoutId id="2147484720" r:id="rId5"/>
    <p:sldLayoutId id="2147484721" r:id="rId6"/>
    <p:sldLayoutId id="2147484722" r:id="rId7"/>
    <p:sldLayoutId id="2147484723" r:id="rId8"/>
    <p:sldLayoutId id="2147484724" r:id="rId9"/>
    <p:sldLayoutId id="2147484725" r:id="rId10"/>
    <p:sldLayoutId id="2147484726" r:id="rId11"/>
    <p:sldLayoutId id="2147484727" r:id="rId12"/>
    <p:sldLayoutId id="2147484728" r:id="rId13"/>
    <p:sldLayoutId id="2147484732" r:id="rId14"/>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hyperlink" Target="https://sfs.md/uploads/files/Comunicate/Monitorul%20Oficial%20Nr-%2010-12.pdf" TargetMode="Externa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FFF"/>
            </a:gs>
            <a:gs pos="50000">
              <a:srgbClr val="FBFBFB"/>
            </a:gs>
            <a:gs pos="100000">
              <a:srgbClr val="D0D0D0"/>
            </a:gs>
          </a:gsLst>
          <a:lin ang="5400000"/>
        </a:gradFill>
        <a:effectLst/>
      </p:bgPr>
    </p:bg>
    <p:spTree>
      <p:nvGrpSpPr>
        <p:cNvPr id="1" name=""/>
        <p:cNvGrpSpPr/>
        <p:nvPr/>
      </p:nvGrpSpPr>
      <p:grpSpPr>
        <a:xfrm>
          <a:off x="0" y="0"/>
          <a:ext cx="0" cy="0"/>
          <a:chOff x="0" y="0"/>
          <a:chExt cx="0" cy="0"/>
        </a:xfrm>
      </p:grpSpPr>
      <p:sp>
        <p:nvSpPr>
          <p:cNvPr id="9218" name="Заголовок 1"/>
          <p:cNvSpPr>
            <a:spLocks noGrp="1"/>
          </p:cNvSpPr>
          <p:nvPr>
            <p:ph type="title"/>
          </p:nvPr>
        </p:nvSpPr>
        <p:spPr/>
        <p:txBody>
          <a:bodyPr/>
          <a:lstStyle/>
          <a:p>
            <a:pPr algn="ctr" eaLnBrk="1" hangingPunct="1">
              <a:lnSpc>
                <a:spcPct val="100000"/>
              </a:lnSpc>
            </a:pPr>
            <a:r>
              <a:rPr lang="ro-RO" altLang="en-US" sz="3600" b="1" dirty="0" smtClean="0">
                <a:solidFill>
                  <a:srgbClr val="FF0000"/>
                </a:solidFill>
                <a:latin typeface="Calibri" panose="020F0502020204030204" pitchFamily="34" charset="0"/>
              </a:rPr>
              <a:t/>
            </a:r>
            <a:br>
              <a:rPr lang="ro-RO" altLang="en-US" sz="3600" b="1" dirty="0" smtClean="0">
                <a:solidFill>
                  <a:srgbClr val="FF0000"/>
                </a:solidFill>
                <a:latin typeface="Calibri" panose="020F0502020204030204" pitchFamily="34" charset="0"/>
              </a:rPr>
            </a:br>
            <a:r>
              <a:rPr lang="ro-RO" altLang="en-US" sz="3600" b="1" dirty="0">
                <a:solidFill>
                  <a:srgbClr val="FF0000"/>
                </a:solidFill>
                <a:latin typeface="Calibri" panose="020F0502020204030204" pitchFamily="34" charset="0"/>
              </a:rPr>
              <a:t/>
            </a:r>
            <a:br>
              <a:rPr lang="ro-RO" altLang="en-US" sz="3600" b="1" dirty="0">
                <a:solidFill>
                  <a:srgbClr val="FF0000"/>
                </a:solidFill>
                <a:latin typeface="Calibri" panose="020F0502020204030204" pitchFamily="34" charset="0"/>
              </a:rPr>
            </a:br>
            <a:r>
              <a:rPr lang="ro-RO" altLang="en-US" sz="3600" b="1" dirty="0" smtClean="0">
                <a:solidFill>
                  <a:srgbClr val="FF0000"/>
                </a:solidFill>
                <a:latin typeface="Calibri" panose="020F0502020204030204" pitchFamily="34" charset="0"/>
              </a:rPr>
              <a:t/>
            </a:r>
            <a:br>
              <a:rPr lang="ro-RO" altLang="en-US" sz="3600" b="1" dirty="0" smtClean="0">
                <a:solidFill>
                  <a:srgbClr val="FF0000"/>
                </a:solidFill>
                <a:latin typeface="Calibri" panose="020F0502020204030204" pitchFamily="34" charset="0"/>
              </a:rPr>
            </a:br>
            <a:r>
              <a:rPr lang="ro-RO" altLang="en-US" sz="3600" b="1" dirty="0">
                <a:solidFill>
                  <a:srgbClr val="FF0000"/>
                </a:solidFill>
                <a:latin typeface="Calibri" panose="020F0502020204030204" pitchFamily="34" charset="0"/>
              </a:rPr>
              <a:t/>
            </a:r>
            <a:br>
              <a:rPr lang="ro-RO" altLang="en-US" sz="3600" b="1" dirty="0">
                <a:solidFill>
                  <a:srgbClr val="FF0000"/>
                </a:solidFill>
                <a:latin typeface="Calibri" panose="020F0502020204030204" pitchFamily="34" charset="0"/>
              </a:rPr>
            </a:br>
            <a:r>
              <a:rPr lang="ro-RO" altLang="en-US" sz="3600" b="1" dirty="0" smtClean="0">
                <a:solidFill>
                  <a:srgbClr val="FF0000"/>
                </a:solidFill>
                <a:latin typeface="Calibri" panose="020F0502020204030204" pitchFamily="34" charset="0"/>
              </a:rPr>
              <a:t>P</a:t>
            </a:r>
            <a:r>
              <a:rPr lang="en-US" altLang="en-US" sz="3600" b="1" dirty="0" err="1" smtClean="0">
                <a:solidFill>
                  <a:srgbClr val="FF0000"/>
                </a:solidFill>
                <a:latin typeface="Calibri" panose="020F0502020204030204" pitchFamily="34" charset="0"/>
              </a:rPr>
              <a:t>rincipalele</a:t>
            </a:r>
            <a:r>
              <a:rPr lang="en-US" altLang="en-US" sz="3600" b="1" dirty="0" smtClean="0">
                <a:solidFill>
                  <a:srgbClr val="FF0000"/>
                </a:solidFill>
                <a:latin typeface="Calibri" panose="020F0502020204030204" pitchFamily="34" charset="0"/>
              </a:rPr>
              <a:t> </a:t>
            </a:r>
            <a:r>
              <a:rPr lang="ro-RO" altLang="en-US" sz="3600" b="1" dirty="0" smtClean="0">
                <a:solidFill>
                  <a:srgbClr val="FF0000"/>
                </a:solidFill>
                <a:latin typeface="Calibri" panose="020F0502020204030204" pitchFamily="34" charset="0"/>
              </a:rPr>
              <a:t>modificări </a:t>
            </a:r>
            <a:br>
              <a:rPr lang="ro-RO" altLang="en-US" sz="3600" b="1" dirty="0" smtClean="0">
                <a:solidFill>
                  <a:srgbClr val="FF0000"/>
                </a:solidFill>
                <a:latin typeface="Calibri" panose="020F0502020204030204" pitchFamily="34" charset="0"/>
              </a:rPr>
            </a:br>
            <a:r>
              <a:rPr lang="ro-RO" altLang="en-US" sz="3600" b="1" dirty="0" smtClean="0">
                <a:solidFill>
                  <a:srgbClr val="FF0000"/>
                </a:solidFill>
                <a:latin typeface="Calibri" panose="020F0502020204030204" pitchFamily="34" charset="0"/>
              </a:rPr>
              <a:t>operate</a:t>
            </a:r>
            <a:r>
              <a:rPr lang="en-US" altLang="en-US" sz="3600" b="1" dirty="0" smtClean="0">
                <a:solidFill>
                  <a:srgbClr val="FF0000"/>
                </a:solidFill>
                <a:latin typeface="Calibri" panose="020F0502020204030204" pitchFamily="34" charset="0"/>
              </a:rPr>
              <a:t> </a:t>
            </a:r>
            <a:r>
              <a:rPr lang="ro-RO" altLang="en-US" sz="3600" b="1" dirty="0" smtClean="0">
                <a:solidFill>
                  <a:srgbClr val="FF0000"/>
                </a:solidFill>
                <a:latin typeface="Calibri" panose="020F0502020204030204" pitchFamily="34" charset="0"/>
              </a:rPr>
              <a:t>în</a:t>
            </a:r>
            <a:r>
              <a:rPr lang="en-US" altLang="en-US" sz="3600" b="1" dirty="0" smtClean="0">
                <a:solidFill>
                  <a:srgbClr val="FF0000"/>
                </a:solidFill>
                <a:latin typeface="Calibri" panose="020F0502020204030204" pitchFamily="34" charset="0"/>
              </a:rPr>
              <a:t> </a:t>
            </a:r>
            <a:r>
              <a:rPr lang="ro-RO" altLang="en-US" sz="3600" b="1" dirty="0" smtClean="0">
                <a:solidFill>
                  <a:srgbClr val="FF0000"/>
                </a:solidFill>
                <a:latin typeface="Calibri" panose="020F0502020204030204" pitchFamily="34" charset="0"/>
              </a:rPr>
              <a:t>legislația fiscală </a:t>
            </a:r>
            <a:br>
              <a:rPr lang="ro-RO" altLang="en-US" sz="3600" b="1" dirty="0" smtClean="0">
                <a:solidFill>
                  <a:srgbClr val="FF0000"/>
                </a:solidFill>
                <a:latin typeface="Calibri" panose="020F0502020204030204" pitchFamily="34" charset="0"/>
              </a:rPr>
            </a:br>
            <a:r>
              <a:rPr lang="ro-RO" altLang="en-US" sz="3600" b="1" dirty="0" err="1" smtClean="0">
                <a:solidFill>
                  <a:srgbClr val="FF0000"/>
                </a:solidFill>
                <a:latin typeface="Calibri" panose="020F0502020204030204" pitchFamily="34" charset="0"/>
              </a:rPr>
              <a:t>pentu</a:t>
            </a:r>
            <a:r>
              <a:rPr lang="ro-RO" altLang="en-US" sz="3600" b="1" dirty="0" smtClean="0">
                <a:solidFill>
                  <a:srgbClr val="FF0000"/>
                </a:solidFill>
                <a:latin typeface="Calibri" panose="020F0502020204030204" pitchFamily="34" charset="0"/>
              </a:rPr>
              <a:t> </a:t>
            </a:r>
            <a:r>
              <a:rPr lang="en-US" altLang="en-US" sz="3600" b="1" dirty="0" err="1" smtClean="0">
                <a:solidFill>
                  <a:srgbClr val="FF0000"/>
                </a:solidFill>
                <a:latin typeface="Calibri" panose="020F0502020204030204" pitchFamily="34" charset="0"/>
              </a:rPr>
              <a:t>anul</a:t>
            </a:r>
            <a:r>
              <a:rPr lang="en-US" altLang="en-US" sz="3600" b="1" dirty="0" smtClean="0">
                <a:solidFill>
                  <a:srgbClr val="FF0000"/>
                </a:solidFill>
                <a:latin typeface="Calibri" panose="020F0502020204030204" pitchFamily="34" charset="0"/>
              </a:rPr>
              <a:t> 20</a:t>
            </a:r>
            <a:r>
              <a:rPr lang="ro-RO" altLang="en-US" sz="3600" b="1" dirty="0" smtClean="0">
                <a:solidFill>
                  <a:srgbClr val="FF0000"/>
                </a:solidFill>
                <a:latin typeface="Calibri" panose="020F0502020204030204" pitchFamily="34" charset="0"/>
              </a:rPr>
              <a:t>24</a:t>
            </a:r>
            <a:r>
              <a:rPr lang="en-US" altLang="en-US" sz="3600" b="1" dirty="0" smtClean="0">
                <a:solidFill>
                  <a:srgbClr val="FF0000"/>
                </a:solidFill>
                <a:latin typeface="Calibri" panose="020F0502020204030204" pitchFamily="34" charset="0"/>
              </a:rPr>
              <a:t> </a:t>
            </a:r>
            <a:r>
              <a:rPr lang="ro-RO" altLang="en-US" sz="3600" b="1" dirty="0" smtClean="0">
                <a:solidFill>
                  <a:srgbClr val="FF0000"/>
                </a:solidFill>
                <a:latin typeface="Calibri" panose="020F0502020204030204" pitchFamily="34" charset="0"/>
              </a:rPr>
              <a:t/>
            </a:r>
            <a:br>
              <a:rPr lang="ro-RO" altLang="en-US" sz="3600" b="1" dirty="0" smtClean="0">
                <a:solidFill>
                  <a:srgbClr val="FF0000"/>
                </a:solidFill>
                <a:latin typeface="Calibri" panose="020F0502020204030204" pitchFamily="34" charset="0"/>
              </a:rPr>
            </a:br>
            <a:r>
              <a:rPr lang="en-US" altLang="en-US" sz="3600" b="1" dirty="0" smtClean="0">
                <a:solidFill>
                  <a:srgbClr val="FF0000"/>
                </a:solidFill>
                <a:latin typeface="Calibri" panose="020F0502020204030204" pitchFamily="34" charset="0"/>
              </a:rPr>
              <a:t/>
            </a:r>
            <a:br>
              <a:rPr lang="en-US" altLang="en-US" sz="3600" b="1" dirty="0" smtClean="0">
                <a:solidFill>
                  <a:srgbClr val="FF0000"/>
                </a:solidFill>
                <a:latin typeface="Calibri" panose="020F0502020204030204" pitchFamily="34" charset="0"/>
              </a:rPr>
            </a:br>
            <a:r>
              <a:rPr lang="ro-RO" altLang="en-US" b="1" dirty="0" smtClean="0">
                <a:latin typeface="Calibri" panose="020F0502020204030204" pitchFamily="34" charset="0"/>
              </a:rPr>
              <a:t>TVA și Accize</a:t>
            </a:r>
            <a:br>
              <a:rPr lang="ro-RO" altLang="en-US" b="1" dirty="0" smtClean="0">
                <a:latin typeface="Calibri" panose="020F0502020204030204" pitchFamily="34" charset="0"/>
              </a:rPr>
            </a:br>
            <a:endParaRPr lang="en-US" altLang="en-US" i="1" dirty="0" smtClean="0">
              <a:latin typeface="Calibri" panose="020F0502020204030204" pitchFamily="34" charset="0"/>
            </a:endParaRPr>
          </a:p>
        </p:txBody>
      </p:sp>
      <p:sp>
        <p:nvSpPr>
          <p:cNvPr id="9219" name="Прямоугольник 2"/>
          <p:cNvSpPr>
            <a:spLocks noChangeArrowheads="1"/>
          </p:cNvSpPr>
          <p:nvPr/>
        </p:nvSpPr>
        <p:spPr bwMode="auto">
          <a:xfrm>
            <a:off x="4261449" y="4857330"/>
            <a:ext cx="7611374" cy="150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100000"/>
              </a:lnSpc>
              <a:spcBef>
                <a:spcPct val="0"/>
              </a:spcBef>
              <a:buFontTx/>
              <a:buNone/>
            </a:pPr>
            <a:r>
              <a:rPr lang="ro-RO" altLang="en-US" sz="1800" b="1" i="1" dirty="0" smtClean="0">
                <a:solidFill>
                  <a:srgbClr val="FF0000"/>
                </a:solidFill>
              </a:rPr>
              <a:t>Legea nr. 212  din  20 iulie 2023</a:t>
            </a:r>
          </a:p>
          <a:p>
            <a:pPr>
              <a:buNone/>
            </a:pPr>
            <a:r>
              <a:rPr lang="ro-RO" altLang="en-US" sz="1800" b="1" i="1" dirty="0">
                <a:solidFill>
                  <a:srgbClr val="FF0000"/>
                </a:solidFill>
              </a:rPr>
              <a:t>Legea nr. </a:t>
            </a:r>
            <a:r>
              <a:rPr lang="ro-RO" altLang="en-US" sz="1800" b="1" i="1" dirty="0" smtClean="0">
                <a:solidFill>
                  <a:srgbClr val="FF0000"/>
                </a:solidFill>
              </a:rPr>
              <a:t>356  </a:t>
            </a:r>
            <a:r>
              <a:rPr lang="ro-RO" altLang="en-US" sz="1800" b="1" i="1" dirty="0">
                <a:solidFill>
                  <a:srgbClr val="FF0000"/>
                </a:solidFill>
              </a:rPr>
              <a:t>din  </a:t>
            </a:r>
            <a:r>
              <a:rPr lang="ro-RO" altLang="en-US" sz="1800" b="1" i="1" dirty="0" smtClean="0">
                <a:solidFill>
                  <a:srgbClr val="FF0000"/>
                </a:solidFill>
              </a:rPr>
              <a:t>29 decembrie 2022</a:t>
            </a:r>
          </a:p>
          <a:p>
            <a:pPr>
              <a:buNone/>
            </a:pPr>
            <a:r>
              <a:rPr lang="ro-RO" altLang="en-US" sz="1800" b="1" i="1" dirty="0" smtClean="0">
                <a:solidFill>
                  <a:srgbClr val="FF0000"/>
                </a:solidFill>
              </a:rPr>
              <a:t>Legea </a:t>
            </a:r>
            <a:r>
              <a:rPr lang="ro-RO" altLang="en-US" sz="1800" b="1" i="1" dirty="0">
                <a:solidFill>
                  <a:srgbClr val="FF0000"/>
                </a:solidFill>
              </a:rPr>
              <a:t>nr.325 </a:t>
            </a:r>
            <a:r>
              <a:rPr lang="ro-RO" altLang="en-US" sz="1800" b="1" i="1" dirty="0" smtClean="0">
                <a:solidFill>
                  <a:srgbClr val="FF0000"/>
                </a:solidFill>
              </a:rPr>
              <a:t>din 9 </a:t>
            </a:r>
            <a:r>
              <a:rPr lang="ro-RO" altLang="en-US" sz="1800" b="1" i="1" dirty="0">
                <a:solidFill>
                  <a:srgbClr val="FF0000"/>
                </a:solidFill>
              </a:rPr>
              <a:t>noiembrie 2023 </a:t>
            </a:r>
            <a:r>
              <a:rPr lang="ro-RO" altLang="en-US" sz="1800" b="1" i="1" dirty="0" smtClean="0">
                <a:solidFill>
                  <a:srgbClr val="FF0000"/>
                </a:solidFill>
              </a:rPr>
              <a:t>(în vigoare 22/11/2023)</a:t>
            </a:r>
          </a:p>
          <a:p>
            <a:pPr>
              <a:buNone/>
            </a:pPr>
            <a:r>
              <a:rPr lang="ro-RO" sz="1800" b="1" i="1" dirty="0" smtClean="0">
                <a:solidFill>
                  <a:srgbClr val="FF0000"/>
                </a:solidFill>
              </a:rPr>
              <a:t>Legea nr.</a:t>
            </a:r>
            <a:r>
              <a:rPr lang="en-US" sz="1800" b="1" i="1" dirty="0" smtClean="0">
                <a:solidFill>
                  <a:srgbClr val="FF0000"/>
                </a:solidFill>
              </a:rPr>
              <a:t>428</a:t>
            </a:r>
            <a:r>
              <a:rPr lang="ro-RO" sz="1800" b="1" i="1" dirty="0" smtClean="0">
                <a:solidFill>
                  <a:srgbClr val="FF0000"/>
                </a:solidFill>
              </a:rPr>
              <a:t> din </a:t>
            </a:r>
            <a:r>
              <a:rPr lang="en-US" sz="1800" b="1" i="1" dirty="0" smtClean="0">
                <a:solidFill>
                  <a:srgbClr val="FF0000"/>
                </a:solidFill>
              </a:rPr>
              <a:t>28 </a:t>
            </a:r>
            <a:r>
              <a:rPr lang="en-US" sz="1800" b="1" i="1" dirty="0" err="1">
                <a:solidFill>
                  <a:srgbClr val="FF0000"/>
                </a:solidFill>
              </a:rPr>
              <a:t>decembrie</a:t>
            </a:r>
            <a:r>
              <a:rPr lang="en-US" sz="1800" b="1" i="1" dirty="0">
                <a:solidFill>
                  <a:srgbClr val="FF0000"/>
                </a:solidFill>
              </a:rPr>
              <a:t> </a:t>
            </a:r>
            <a:r>
              <a:rPr lang="en-US" sz="1800" b="1" i="1" dirty="0" smtClean="0">
                <a:solidFill>
                  <a:srgbClr val="FF0000"/>
                </a:solidFill>
              </a:rPr>
              <a:t>2023</a:t>
            </a:r>
            <a:r>
              <a:rPr lang="ro-RO" sz="1800" b="1" i="1" dirty="0" smtClean="0">
                <a:solidFill>
                  <a:srgbClr val="FF0000"/>
                </a:solidFill>
              </a:rPr>
              <a:t> privind modificarea L</a:t>
            </a:r>
            <a:r>
              <a:rPr lang="en-US" sz="1800" b="1" i="1" dirty="0" err="1" smtClean="0">
                <a:solidFill>
                  <a:srgbClr val="FF0000"/>
                </a:solidFill>
              </a:rPr>
              <a:t>eg</a:t>
            </a:r>
            <a:r>
              <a:rPr lang="ro-RO" sz="1800" b="1" i="1" dirty="0" smtClean="0">
                <a:solidFill>
                  <a:srgbClr val="FF0000"/>
                </a:solidFill>
              </a:rPr>
              <a:t>ii</a:t>
            </a:r>
            <a:r>
              <a:rPr lang="en-US" sz="1800" b="1" i="1" dirty="0" smtClean="0">
                <a:solidFill>
                  <a:srgbClr val="FF0000"/>
                </a:solidFill>
              </a:rPr>
              <a:t> </a:t>
            </a:r>
            <a:r>
              <a:rPr lang="en-US" sz="1800" b="1" i="1" dirty="0" err="1">
                <a:solidFill>
                  <a:srgbClr val="FF0000"/>
                </a:solidFill>
              </a:rPr>
              <a:t>nr</a:t>
            </a:r>
            <a:r>
              <a:rPr lang="en-US" sz="1800" b="1" i="1" dirty="0">
                <a:solidFill>
                  <a:srgbClr val="FF0000"/>
                </a:solidFill>
              </a:rPr>
              <a:t>. </a:t>
            </a:r>
            <a:r>
              <a:rPr lang="en-US" sz="1800" b="1" i="1" dirty="0" smtClean="0">
                <a:solidFill>
                  <a:srgbClr val="FF0000"/>
                </a:solidFill>
              </a:rPr>
              <a:t>212/2023</a:t>
            </a:r>
            <a:endParaRPr lang="ro-RO" altLang="en-US" sz="1800" b="1" i="1" dirty="0">
              <a:solidFill>
                <a:srgbClr val="FF0000"/>
              </a:solidFill>
            </a:endParaRPr>
          </a:p>
        </p:txBody>
      </p:sp>
    </p:spTree>
    <p:extLst>
      <p:ext uri="{BB962C8B-B14F-4D97-AF65-F5344CB8AC3E}">
        <p14:creationId xmlns:p14="http://schemas.microsoft.com/office/powerpoint/2010/main" val="32188787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44166"/>
          </a:xfrm>
        </p:spPr>
        <p:txBody>
          <a:bodyPr/>
          <a:lstStyle/>
          <a:p>
            <a:pPr algn="ctr"/>
            <a:r>
              <a:rPr lang="ro-RO" sz="2800" b="1" dirty="0" smtClean="0">
                <a:solidFill>
                  <a:srgbClr val="0070C0"/>
                </a:solidFill>
                <a:latin typeface="+mn-lt"/>
              </a:rPr>
              <a:t>Modificări </a:t>
            </a:r>
            <a:r>
              <a:rPr lang="ro-RO" sz="2800" b="1" dirty="0" smtClean="0">
                <a:solidFill>
                  <a:srgbClr val="0070C0"/>
                </a:solidFill>
                <a:latin typeface="+mn-lt"/>
              </a:rPr>
              <a:t>în art.117 alin.(3) </a:t>
            </a:r>
            <a:endParaRPr lang="ru-RU" sz="2800" b="1" dirty="0">
              <a:solidFill>
                <a:srgbClr val="0070C0"/>
              </a:solidFill>
              <a:latin typeface="+mn-lt"/>
            </a:endParaRPr>
          </a:p>
        </p:txBody>
      </p:sp>
      <p:sp>
        <p:nvSpPr>
          <p:cNvPr id="3" name="Объект 2"/>
          <p:cNvSpPr>
            <a:spLocks noGrp="1"/>
          </p:cNvSpPr>
          <p:nvPr>
            <p:ph idx="4294967295"/>
          </p:nvPr>
        </p:nvSpPr>
        <p:spPr>
          <a:xfrm>
            <a:off x="604838" y="1181100"/>
            <a:ext cx="11403132" cy="5507038"/>
          </a:xfrm>
        </p:spPr>
        <p:txBody>
          <a:bodyPr/>
          <a:lstStyle/>
          <a:p>
            <a:pPr marL="0" indent="0" algn="just">
              <a:buNone/>
            </a:pPr>
            <a:r>
              <a:rPr lang="en-US" sz="2000" dirty="0" err="1" smtClean="0"/>
              <a:t>Pentru</a:t>
            </a:r>
            <a:r>
              <a:rPr lang="en-US" sz="2000" dirty="0" smtClean="0"/>
              <a:t> </a:t>
            </a:r>
            <a:r>
              <a:rPr lang="en-US" sz="2000" dirty="0" err="1"/>
              <a:t>vînzarea</a:t>
            </a:r>
            <a:r>
              <a:rPr lang="en-US" sz="2000" dirty="0"/>
              <a:t> cu </a:t>
            </a:r>
            <a:r>
              <a:rPr lang="en-US" sz="2000" dirty="0" err="1"/>
              <a:t>amănuntul</a:t>
            </a:r>
            <a:r>
              <a:rPr lang="en-US" sz="2000" dirty="0"/>
              <a:t> </a:t>
            </a:r>
            <a:r>
              <a:rPr lang="en-US" sz="2000" dirty="0" err="1"/>
              <a:t>şi</a:t>
            </a:r>
            <a:r>
              <a:rPr lang="en-US" sz="2000" dirty="0"/>
              <a:t> </a:t>
            </a:r>
            <a:r>
              <a:rPr lang="en-US" sz="2000" dirty="0" err="1"/>
              <a:t>prestările</a:t>
            </a:r>
            <a:r>
              <a:rPr lang="en-US" sz="2000" dirty="0"/>
              <a:t> de </a:t>
            </a:r>
            <a:r>
              <a:rPr lang="en-US" sz="2000" dirty="0" err="1"/>
              <a:t>servicii</a:t>
            </a:r>
            <a:r>
              <a:rPr lang="en-US" sz="2000" dirty="0"/>
              <a:t> </a:t>
            </a:r>
            <a:r>
              <a:rPr lang="en-US" sz="2000" dirty="0" err="1"/>
              <a:t>în</a:t>
            </a:r>
            <a:r>
              <a:rPr lang="en-US" sz="2000" dirty="0"/>
              <a:t> </a:t>
            </a:r>
            <a:r>
              <a:rPr lang="en-US" sz="2000" dirty="0" err="1"/>
              <a:t>locurile</a:t>
            </a:r>
            <a:r>
              <a:rPr lang="en-US" sz="2000" dirty="0"/>
              <a:t> special </a:t>
            </a:r>
            <a:r>
              <a:rPr lang="en-US" sz="2000" dirty="0" err="1"/>
              <a:t>amenajate</a:t>
            </a:r>
            <a:r>
              <a:rPr lang="en-US" sz="2000" dirty="0"/>
              <a:t> </a:t>
            </a:r>
            <a:r>
              <a:rPr lang="en-US" sz="2000" dirty="0" err="1"/>
              <a:t>şi</a:t>
            </a:r>
            <a:r>
              <a:rPr lang="en-US" sz="2000" dirty="0"/>
              <a:t> </a:t>
            </a:r>
            <a:r>
              <a:rPr lang="en-US" sz="2000" dirty="0" err="1"/>
              <a:t>în</a:t>
            </a:r>
            <a:r>
              <a:rPr lang="en-US" sz="2000" dirty="0"/>
              <a:t> </a:t>
            </a:r>
            <a:r>
              <a:rPr lang="en-US" sz="2000" dirty="0" err="1"/>
              <a:t>cadrul</a:t>
            </a:r>
            <a:r>
              <a:rPr lang="en-US" sz="2000" dirty="0"/>
              <a:t> </a:t>
            </a:r>
            <a:r>
              <a:rPr lang="en-US" sz="2000" dirty="0" err="1"/>
              <a:t>comerţului</a:t>
            </a:r>
            <a:r>
              <a:rPr lang="en-US" sz="2000" dirty="0"/>
              <a:t> electronic, cu </a:t>
            </a:r>
            <a:r>
              <a:rPr lang="en-US" sz="2000" dirty="0" err="1"/>
              <a:t>plata</a:t>
            </a:r>
            <a:r>
              <a:rPr lang="en-US" sz="2000" dirty="0"/>
              <a:t> </a:t>
            </a:r>
            <a:r>
              <a:rPr lang="en-US" sz="2000" dirty="0" err="1"/>
              <a:t>în</a:t>
            </a:r>
            <a:r>
              <a:rPr lang="en-US" sz="2000" dirty="0"/>
              <a:t> </a:t>
            </a:r>
            <a:r>
              <a:rPr lang="en-US" sz="2000" dirty="0" err="1"/>
              <a:t>numerar</a:t>
            </a:r>
            <a:r>
              <a:rPr lang="en-US" sz="2000" dirty="0"/>
              <a:t> </a:t>
            </a:r>
            <a:r>
              <a:rPr lang="en-US" sz="2000" dirty="0" err="1"/>
              <a:t>şi</a:t>
            </a:r>
            <a:r>
              <a:rPr lang="en-US" sz="2000" dirty="0"/>
              <a:t>/</a:t>
            </a:r>
            <a:r>
              <a:rPr lang="en-US" sz="2000" dirty="0" err="1"/>
              <a:t>sau</a:t>
            </a:r>
            <a:r>
              <a:rPr lang="en-US" sz="2000" dirty="0"/>
              <a:t> </a:t>
            </a:r>
            <a:r>
              <a:rPr lang="en-US" sz="2000" dirty="0" err="1"/>
              <a:t>prin</a:t>
            </a:r>
            <a:r>
              <a:rPr lang="en-US" sz="2000" dirty="0"/>
              <a:t> </a:t>
            </a:r>
            <a:r>
              <a:rPr lang="en-US" sz="2000" dirty="0" err="1"/>
              <a:t>intermediul</a:t>
            </a:r>
            <a:r>
              <a:rPr lang="en-US" sz="2000" dirty="0"/>
              <a:t> </a:t>
            </a:r>
            <a:r>
              <a:rPr lang="en-US" sz="2000" dirty="0" err="1"/>
              <a:t>instrumentelor</a:t>
            </a:r>
            <a:r>
              <a:rPr lang="en-US" sz="2000" dirty="0"/>
              <a:t> de </a:t>
            </a:r>
            <a:r>
              <a:rPr lang="en-US" sz="2000" dirty="0" err="1"/>
              <a:t>plată</a:t>
            </a:r>
            <a:r>
              <a:rPr lang="en-US" sz="2000" dirty="0"/>
              <a:t> </a:t>
            </a:r>
            <a:r>
              <a:rPr lang="en-US" sz="2000" dirty="0" err="1"/>
              <a:t>fără</a:t>
            </a:r>
            <a:r>
              <a:rPr lang="en-US" sz="2000" dirty="0"/>
              <a:t> </a:t>
            </a:r>
            <a:r>
              <a:rPr lang="en-US" sz="2000" dirty="0" err="1"/>
              <a:t>numerar</a:t>
            </a:r>
            <a:r>
              <a:rPr lang="en-US" sz="2000" dirty="0"/>
              <a:t>, </a:t>
            </a:r>
            <a:r>
              <a:rPr lang="en-US" sz="2000" dirty="0" err="1"/>
              <a:t>eliberarea</a:t>
            </a:r>
            <a:r>
              <a:rPr lang="en-US" sz="2000" dirty="0"/>
              <a:t> </a:t>
            </a:r>
            <a:r>
              <a:rPr lang="en-US" sz="2000" dirty="0" err="1"/>
              <a:t>facturii</a:t>
            </a:r>
            <a:r>
              <a:rPr lang="en-US" sz="2000" dirty="0"/>
              <a:t> </a:t>
            </a:r>
            <a:r>
              <a:rPr lang="en-US" sz="2000" dirty="0" err="1"/>
              <a:t>fiscale</a:t>
            </a:r>
            <a:r>
              <a:rPr lang="en-US" sz="2000" dirty="0"/>
              <a:t> nu </a:t>
            </a:r>
            <a:r>
              <a:rPr lang="en-US" sz="2000" dirty="0" err="1"/>
              <a:t>este</a:t>
            </a:r>
            <a:r>
              <a:rPr lang="en-US" sz="2000" dirty="0"/>
              <a:t> </a:t>
            </a:r>
            <a:r>
              <a:rPr lang="en-US" sz="2000" dirty="0" err="1"/>
              <a:t>obligatorie</a:t>
            </a:r>
            <a:r>
              <a:rPr lang="en-US" sz="2000" dirty="0"/>
              <a:t> (cu </a:t>
            </a:r>
            <a:r>
              <a:rPr lang="en-US" sz="2000" dirty="0" err="1"/>
              <a:t>excepţia</a:t>
            </a:r>
            <a:r>
              <a:rPr lang="en-US" sz="2000" dirty="0"/>
              <a:t> </a:t>
            </a:r>
            <a:r>
              <a:rPr lang="en-US" sz="2000" dirty="0" err="1"/>
              <a:t>cazurilor</a:t>
            </a:r>
            <a:r>
              <a:rPr lang="en-US" sz="2000" dirty="0"/>
              <a:t> </a:t>
            </a:r>
            <a:r>
              <a:rPr lang="en-US" sz="2000" dirty="0" err="1"/>
              <a:t>cînd</a:t>
            </a:r>
            <a:r>
              <a:rPr lang="en-US" sz="2000" dirty="0"/>
              <a:t> </a:t>
            </a:r>
            <a:r>
              <a:rPr lang="en-US" sz="2000" dirty="0" err="1"/>
              <a:t>este</a:t>
            </a:r>
            <a:r>
              <a:rPr lang="en-US" sz="2000" dirty="0"/>
              <a:t> </a:t>
            </a:r>
            <a:r>
              <a:rPr lang="en-US" sz="2000" dirty="0" err="1"/>
              <a:t>solicitată</a:t>
            </a:r>
            <a:r>
              <a:rPr lang="en-US" sz="2000" dirty="0"/>
              <a:t> de </a:t>
            </a:r>
            <a:r>
              <a:rPr lang="en-US" sz="2000" dirty="0" err="1"/>
              <a:t>cumpărător</a:t>
            </a:r>
            <a:r>
              <a:rPr lang="en-US" sz="2000" dirty="0"/>
              <a:t>, </a:t>
            </a:r>
            <a:r>
              <a:rPr lang="en-US" sz="2000" dirty="0" err="1"/>
              <a:t>dar</a:t>
            </a:r>
            <a:r>
              <a:rPr lang="en-US" sz="2000" dirty="0"/>
              <a:t> nu </a:t>
            </a:r>
            <a:r>
              <a:rPr lang="en-US" sz="2000" dirty="0" err="1"/>
              <a:t>mai</a:t>
            </a:r>
            <a:r>
              <a:rPr lang="en-US" sz="2000" dirty="0"/>
              <a:t> </a:t>
            </a:r>
            <a:r>
              <a:rPr lang="en-US" sz="2000" dirty="0" err="1"/>
              <a:t>târziu</a:t>
            </a:r>
            <a:r>
              <a:rPr lang="en-US" sz="2000" dirty="0"/>
              <a:t> de ultima </a:t>
            </a:r>
            <a:r>
              <a:rPr lang="en-US" sz="2000" dirty="0" err="1"/>
              <a:t>zi</a:t>
            </a:r>
            <a:r>
              <a:rPr lang="en-US" sz="2000" dirty="0"/>
              <a:t> a </a:t>
            </a:r>
            <a:r>
              <a:rPr lang="en-US" sz="2000" dirty="0" err="1"/>
              <a:t>lunii</a:t>
            </a:r>
            <a:r>
              <a:rPr lang="en-US" sz="2000" dirty="0"/>
              <a:t> </a:t>
            </a:r>
            <a:r>
              <a:rPr lang="en-US" sz="2000" dirty="0" err="1"/>
              <a:t>în</a:t>
            </a:r>
            <a:r>
              <a:rPr lang="en-US" sz="2000" dirty="0"/>
              <a:t> care a </a:t>
            </a:r>
            <a:r>
              <a:rPr lang="en-US" sz="2000" dirty="0" err="1"/>
              <a:t>avut</a:t>
            </a:r>
            <a:r>
              <a:rPr lang="en-US" sz="2000" dirty="0"/>
              <a:t> </a:t>
            </a:r>
            <a:r>
              <a:rPr lang="en-US" sz="2000" dirty="0" err="1"/>
              <a:t>loc</a:t>
            </a:r>
            <a:r>
              <a:rPr lang="en-US" sz="2000" dirty="0"/>
              <a:t> </a:t>
            </a:r>
            <a:r>
              <a:rPr lang="en-US" sz="2000" dirty="0" err="1"/>
              <a:t>livrarea</a:t>
            </a:r>
            <a:r>
              <a:rPr lang="en-US" sz="2000" dirty="0"/>
              <a:t>), </a:t>
            </a:r>
            <a:r>
              <a:rPr lang="en-US" sz="2000" dirty="0" err="1"/>
              <a:t>dacă</a:t>
            </a:r>
            <a:r>
              <a:rPr lang="en-US" sz="2000" dirty="0"/>
              <a:t> </a:t>
            </a:r>
            <a:r>
              <a:rPr lang="en-US" sz="2000" dirty="0" err="1"/>
              <a:t>sînt</a:t>
            </a:r>
            <a:r>
              <a:rPr lang="en-US" sz="2000" dirty="0"/>
              <a:t> </a:t>
            </a:r>
            <a:r>
              <a:rPr lang="en-US" sz="2000" dirty="0" err="1"/>
              <a:t>respectate</a:t>
            </a:r>
            <a:r>
              <a:rPr lang="en-US" sz="2000" dirty="0"/>
              <a:t> </a:t>
            </a:r>
            <a:r>
              <a:rPr lang="en-US" sz="2000" dirty="0" err="1"/>
              <a:t>următoarele</a:t>
            </a:r>
            <a:r>
              <a:rPr lang="en-US" sz="2000" dirty="0"/>
              <a:t> </a:t>
            </a:r>
            <a:r>
              <a:rPr lang="en-US" sz="2000" dirty="0" err="1"/>
              <a:t>condiţii</a:t>
            </a:r>
            <a:r>
              <a:rPr lang="en-US" sz="2000" dirty="0"/>
              <a:t>:</a:t>
            </a:r>
          </a:p>
          <a:p>
            <a:pPr marL="0" indent="0" algn="just">
              <a:buNone/>
            </a:pPr>
            <a:r>
              <a:rPr lang="en-US" sz="2000" dirty="0"/>
              <a:t>a) </a:t>
            </a:r>
            <a:r>
              <a:rPr lang="en-US" sz="2000" dirty="0" err="1"/>
              <a:t>subiectul</a:t>
            </a:r>
            <a:r>
              <a:rPr lang="en-US" sz="2000" dirty="0"/>
              <a:t> </a:t>
            </a:r>
            <a:r>
              <a:rPr lang="en-US" sz="2000" dirty="0" err="1"/>
              <a:t>impozabil</a:t>
            </a:r>
            <a:r>
              <a:rPr lang="en-US" sz="2000" dirty="0"/>
              <a:t> </a:t>
            </a:r>
            <a:r>
              <a:rPr lang="en-US" sz="2000" dirty="0" err="1"/>
              <a:t>ţine</a:t>
            </a:r>
            <a:r>
              <a:rPr lang="en-US" sz="2000" dirty="0"/>
              <a:t> </a:t>
            </a:r>
            <a:r>
              <a:rPr lang="en-US" sz="2000" dirty="0" err="1"/>
              <a:t>evidenţa</a:t>
            </a:r>
            <a:r>
              <a:rPr lang="en-US" sz="2000" dirty="0"/>
              <a:t> </a:t>
            </a:r>
            <a:r>
              <a:rPr lang="en-US" sz="2000" dirty="0" err="1"/>
              <a:t>sumei</a:t>
            </a:r>
            <a:r>
              <a:rPr lang="en-US" sz="2000" dirty="0"/>
              <a:t> </a:t>
            </a:r>
            <a:r>
              <a:rPr lang="en-US" sz="2000" dirty="0" err="1"/>
              <a:t>primite</a:t>
            </a:r>
            <a:r>
              <a:rPr lang="en-US" sz="2000" dirty="0"/>
              <a:t> </a:t>
            </a:r>
            <a:r>
              <a:rPr lang="en-US" sz="2000" dirty="0" err="1"/>
              <a:t>şi</a:t>
            </a:r>
            <a:r>
              <a:rPr lang="en-US" sz="2000" dirty="0"/>
              <a:t> </a:t>
            </a:r>
            <a:r>
              <a:rPr lang="en-US" sz="2000" dirty="0" err="1"/>
              <a:t>achitate</a:t>
            </a:r>
            <a:r>
              <a:rPr lang="en-US" sz="2000" dirty="0"/>
              <a:t> </a:t>
            </a:r>
            <a:r>
              <a:rPr lang="en-US" sz="2000" dirty="0" err="1"/>
              <a:t>în</a:t>
            </a:r>
            <a:r>
              <a:rPr lang="en-US" sz="2000" dirty="0"/>
              <a:t> </a:t>
            </a:r>
            <a:r>
              <a:rPr lang="en-US" sz="2000" dirty="0" err="1"/>
              <a:t>numerar</a:t>
            </a:r>
            <a:r>
              <a:rPr lang="en-US" sz="2000" dirty="0"/>
              <a:t> </a:t>
            </a:r>
            <a:r>
              <a:rPr lang="en-US" sz="2000" dirty="0" err="1"/>
              <a:t>şi</a:t>
            </a:r>
            <a:r>
              <a:rPr lang="en-US" sz="2000" dirty="0"/>
              <a:t>/</a:t>
            </a:r>
            <a:r>
              <a:rPr lang="en-US" sz="2000" dirty="0" err="1"/>
              <a:t>sau</a:t>
            </a:r>
            <a:r>
              <a:rPr lang="en-US" sz="2000" dirty="0"/>
              <a:t> </a:t>
            </a:r>
            <a:r>
              <a:rPr lang="en-US" sz="2000" dirty="0" err="1"/>
              <a:t>prin</a:t>
            </a:r>
            <a:r>
              <a:rPr lang="en-US" sz="2000" dirty="0"/>
              <a:t> </a:t>
            </a:r>
            <a:r>
              <a:rPr lang="en-US" sz="2000" dirty="0" err="1"/>
              <a:t>intermediul</a:t>
            </a:r>
            <a:r>
              <a:rPr lang="en-US" sz="2000" dirty="0"/>
              <a:t> </a:t>
            </a:r>
            <a:r>
              <a:rPr lang="en-US" sz="2000" dirty="0" err="1"/>
              <a:t>instrumentelor</a:t>
            </a:r>
            <a:r>
              <a:rPr lang="en-US" sz="2000" dirty="0"/>
              <a:t> de </a:t>
            </a:r>
            <a:r>
              <a:rPr lang="en-US" sz="2000" dirty="0" err="1"/>
              <a:t>plată</a:t>
            </a:r>
            <a:r>
              <a:rPr lang="en-US" sz="2000" dirty="0"/>
              <a:t> </a:t>
            </a:r>
            <a:r>
              <a:rPr lang="en-US" sz="2000" dirty="0" err="1"/>
              <a:t>fără</a:t>
            </a:r>
            <a:r>
              <a:rPr lang="en-US" sz="2000" dirty="0"/>
              <a:t> </a:t>
            </a:r>
            <a:r>
              <a:rPr lang="en-US" sz="2000" dirty="0" err="1"/>
              <a:t>numerar</a:t>
            </a:r>
            <a:r>
              <a:rPr lang="en-US" sz="2000" dirty="0"/>
              <a:t> la </a:t>
            </a:r>
            <a:r>
              <a:rPr lang="en-US" sz="2000" dirty="0" err="1"/>
              <a:t>fiecare</a:t>
            </a:r>
            <a:r>
              <a:rPr lang="en-US" sz="2000" dirty="0"/>
              <a:t> </a:t>
            </a:r>
            <a:r>
              <a:rPr lang="en-US" sz="2000" dirty="0" err="1"/>
              <a:t>punct</a:t>
            </a:r>
            <a:r>
              <a:rPr lang="en-US" sz="2000" dirty="0"/>
              <a:t> </a:t>
            </a:r>
            <a:r>
              <a:rPr lang="en-US" sz="2000" dirty="0" err="1"/>
              <a:t>comercial</a:t>
            </a:r>
            <a:r>
              <a:rPr lang="en-US" sz="2000" dirty="0"/>
              <a:t> </a:t>
            </a:r>
            <a:r>
              <a:rPr lang="en-US" sz="2000" dirty="0" err="1"/>
              <a:t>şi</a:t>
            </a:r>
            <a:r>
              <a:rPr lang="en-US" sz="2000" dirty="0"/>
              <a:t> de </a:t>
            </a:r>
            <a:r>
              <a:rPr lang="en-US" sz="2000" dirty="0" err="1"/>
              <a:t>prestări</a:t>
            </a:r>
            <a:r>
              <a:rPr lang="en-US" sz="2000" dirty="0"/>
              <a:t> </a:t>
            </a:r>
            <a:r>
              <a:rPr lang="en-US" sz="2000" dirty="0" err="1"/>
              <a:t>servicii</a:t>
            </a:r>
            <a:r>
              <a:rPr lang="en-US" sz="2000" dirty="0"/>
              <a:t> cu </a:t>
            </a:r>
            <a:r>
              <a:rPr lang="en-US" sz="2000" dirty="0" err="1"/>
              <a:t>utilizarea</a:t>
            </a:r>
            <a:r>
              <a:rPr lang="en-US" sz="2000" dirty="0"/>
              <a:t> </a:t>
            </a:r>
            <a:r>
              <a:rPr lang="en-US" sz="2000" dirty="0" err="1"/>
              <a:t>echipamentelor</a:t>
            </a:r>
            <a:r>
              <a:rPr lang="en-US" sz="2000" dirty="0"/>
              <a:t> de </a:t>
            </a:r>
            <a:r>
              <a:rPr lang="en-US" sz="2000" dirty="0" err="1"/>
              <a:t>casă</a:t>
            </a:r>
            <a:r>
              <a:rPr lang="en-US" sz="2000" dirty="0"/>
              <a:t> </a:t>
            </a:r>
            <a:r>
              <a:rPr lang="en-US" sz="2000" dirty="0" err="1"/>
              <a:t>şi</a:t>
            </a:r>
            <a:r>
              <a:rPr lang="en-US" sz="2000" dirty="0"/>
              <a:t> de control, </a:t>
            </a:r>
            <a:r>
              <a:rPr lang="en-US" sz="2000" dirty="0" err="1"/>
              <a:t>prin</a:t>
            </a:r>
            <a:r>
              <a:rPr lang="en-US" sz="2000" dirty="0"/>
              <a:t> </a:t>
            </a:r>
            <a:r>
              <a:rPr lang="en-US" sz="2000" dirty="0" err="1"/>
              <a:t>intermediul</a:t>
            </a:r>
            <a:r>
              <a:rPr lang="en-US" sz="2000" dirty="0"/>
              <a:t> </a:t>
            </a:r>
            <a:r>
              <a:rPr lang="en-US" sz="2000" dirty="0" err="1"/>
              <a:t>serviciilor</a:t>
            </a:r>
            <a:r>
              <a:rPr lang="en-US" sz="2000" dirty="0"/>
              <a:t> </a:t>
            </a:r>
            <a:r>
              <a:rPr lang="en-US" sz="2000" dirty="0" err="1"/>
              <a:t>băncilor</a:t>
            </a:r>
            <a:r>
              <a:rPr lang="en-US" sz="2000" dirty="0"/>
              <a:t>, ale </a:t>
            </a:r>
            <a:r>
              <a:rPr lang="en-US" sz="2000" dirty="0" err="1"/>
              <a:t>Întreprinderii</a:t>
            </a:r>
            <a:r>
              <a:rPr lang="en-US" sz="2000" dirty="0"/>
              <a:t> de Stat "</a:t>
            </a:r>
            <a:r>
              <a:rPr lang="en-US" sz="2000" dirty="0" err="1"/>
              <a:t>Poşta</a:t>
            </a:r>
            <a:r>
              <a:rPr lang="en-US" sz="2000" dirty="0"/>
              <a:t> </a:t>
            </a:r>
            <a:r>
              <a:rPr lang="en-US" sz="2000" dirty="0" err="1"/>
              <a:t>Moldovei</a:t>
            </a:r>
            <a:r>
              <a:rPr lang="en-US" sz="2000" dirty="0"/>
              <a:t>", </a:t>
            </a:r>
            <a:r>
              <a:rPr lang="en-US" sz="2000" dirty="0" err="1"/>
              <a:t>prin</a:t>
            </a:r>
            <a:r>
              <a:rPr lang="en-US" sz="2000" dirty="0"/>
              <a:t> </a:t>
            </a:r>
            <a:r>
              <a:rPr lang="en-US" sz="2000" dirty="0" err="1"/>
              <a:t>intermediul</a:t>
            </a:r>
            <a:r>
              <a:rPr lang="en-US" sz="2000" dirty="0"/>
              <a:t> </a:t>
            </a:r>
            <a:r>
              <a:rPr lang="en-US" sz="2000" dirty="0" err="1"/>
              <a:t>altor</a:t>
            </a:r>
            <a:r>
              <a:rPr lang="en-US" sz="2000" dirty="0"/>
              <a:t> </a:t>
            </a:r>
            <a:r>
              <a:rPr lang="en-US" sz="2000" dirty="0" err="1"/>
              <a:t>prestatori</a:t>
            </a:r>
            <a:r>
              <a:rPr lang="en-US" sz="2000" dirty="0"/>
              <a:t> de </a:t>
            </a:r>
            <a:r>
              <a:rPr lang="en-US" sz="2000" dirty="0" err="1"/>
              <a:t>servicii</a:t>
            </a:r>
            <a:r>
              <a:rPr lang="en-US" sz="2000" dirty="0"/>
              <a:t> de </a:t>
            </a:r>
            <a:r>
              <a:rPr lang="en-US" sz="2000" dirty="0" err="1"/>
              <a:t>plată</a:t>
            </a:r>
            <a:r>
              <a:rPr lang="en-US" sz="2000" dirty="0"/>
              <a:t>. </a:t>
            </a:r>
            <a:r>
              <a:rPr lang="en-US" sz="2000" dirty="0" err="1"/>
              <a:t>Înregistrarea</a:t>
            </a:r>
            <a:r>
              <a:rPr lang="en-US" sz="2000" dirty="0"/>
              <a:t> </a:t>
            </a:r>
            <a:r>
              <a:rPr lang="en-US" sz="2000" dirty="0" err="1"/>
              <a:t>prin</a:t>
            </a:r>
            <a:r>
              <a:rPr lang="en-US" sz="2000" dirty="0"/>
              <a:t> </a:t>
            </a:r>
            <a:r>
              <a:rPr lang="en-US" sz="2000" dirty="0" err="1"/>
              <a:t>echipamentul</a:t>
            </a:r>
            <a:r>
              <a:rPr lang="en-US" sz="2000" dirty="0"/>
              <a:t> de </a:t>
            </a:r>
            <a:r>
              <a:rPr lang="en-US" sz="2000" dirty="0" err="1"/>
              <a:t>casă</a:t>
            </a:r>
            <a:r>
              <a:rPr lang="en-US" sz="2000" dirty="0"/>
              <a:t> </a:t>
            </a:r>
            <a:r>
              <a:rPr lang="en-US" sz="2000" dirty="0" err="1"/>
              <a:t>şi</a:t>
            </a:r>
            <a:r>
              <a:rPr lang="en-US" sz="2000" dirty="0"/>
              <a:t> de control se </a:t>
            </a:r>
            <a:r>
              <a:rPr lang="en-US" sz="2000" dirty="0" err="1"/>
              <a:t>efectuează</a:t>
            </a:r>
            <a:r>
              <a:rPr lang="en-US" sz="2000" dirty="0"/>
              <a:t> </a:t>
            </a:r>
            <a:r>
              <a:rPr lang="en-US" sz="2000" dirty="0" err="1"/>
              <a:t>în</a:t>
            </a:r>
            <a:r>
              <a:rPr lang="en-US" sz="2000" dirty="0"/>
              <a:t> </a:t>
            </a:r>
            <a:r>
              <a:rPr lang="en-US" sz="2000" dirty="0" err="1"/>
              <a:t>momentul</a:t>
            </a:r>
            <a:r>
              <a:rPr lang="en-US" sz="2000" dirty="0"/>
              <a:t> </a:t>
            </a:r>
            <a:r>
              <a:rPr lang="en-US" sz="2000" dirty="0" err="1"/>
              <a:t>primirii</a:t>
            </a:r>
            <a:r>
              <a:rPr lang="en-US" sz="2000" dirty="0"/>
              <a:t> </a:t>
            </a:r>
            <a:r>
              <a:rPr lang="en-US" sz="2000" dirty="0" err="1"/>
              <a:t>sumei</a:t>
            </a:r>
            <a:r>
              <a:rPr lang="en-US" sz="2000" dirty="0"/>
              <a:t> </a:t>
            </a:r>
            <a:r>
              <a:rPr lang="en-US" sz="2000" dirty="0" err="1"/>
              <a:t>în</a:t>
            </a:r>
            <a:r>
              <a:rPr lang="en-US" sz="2000" dirty="0"/>
              <a:t> </a:t>
            </a:r>
            <a:r>
              <a:rPr lang="en-US" sz="2000" dirty="0" err="1"/>
              <a:t>numerar</a:t>
            </a:r>
            <a:r>
              <a:rPr lang="en-US" sz="2000" dirty="0"/>
              <a:t> </a:t>
            </a:r>
            <a:r>
              <a:rPr lang="en-US" sz="2000" dirty="0" err="1"/>
              <a:t>şi</a:t>
            </a:r>
            <a:r>
              <a:rPr lang="en-US" sz="2000" dirty="0"/>
              <a:t>/</a:t>
            </a:r>
            <a:r>
              <a:rPr lang="en-US" sz="2000" dirty="0" err="1"/>
              <a:t>sau</a:t>
            </a:r>
            <a:r>
              <a:rPr lang="en-US" sz="2000" dirty="0"/>
              <a:t> </a:t>
            </a:r>
            <a:r>
              <a:rPr lang="en-US" sz="2000" dirty="0" err="1"/>
              <a:t>achitării</a:t>
            </a:r>
            <a:r>
              <a:rPr lang="en-US" sz="2000" dirty="0"/>
              <a:t> </a:t>
            </a:r>
            <a:r>
              <a:rPr lang="en-US" sz="2000" dirty="0" err="1"/>
              <a:t>sumei</a:t>
            </a:r>
            <a:r>
              <a:rPr lang="en-US" sz="2000" dirty="0"/>
              <a:t> cu instrument de </a:t>
            </a:r>
            <a:r>
              <a:rPr lang="en-US" sz="2000" dirty="0" err="1"/>
              <a:t>plată</a:t>
            </a:r>
            <a:r>
              <a:rPr lang="en-US" sz="2000" dirty="0"/>
              <a:t> </a:t>
            </a:r>
            <a:r>
              <a:rPr lang="en-US" sz="2000" dirty="0" err="1"/>
              <a:t>fără</a:t>
            </a:r>
            <a:r>
              <a:rPr lang="en-US" sz="2000" dirty="0"/>
              <a:t> </a:t>
            </a:r>
            <a:r>
              <a:rPr lang="en-US" sz="2000" dirty="0" err="1"/>
              <a:t>numerar</a:t>
            </a:r>
            <a:r>
              <a:rPr lang="en-US" sz="2000" dirty="0"/>
              <a:t>, cu </a:t>
            </a:r>
            <a:r>
              <a:rPr lang="en-US" sz="2000" dirty="0" err="1"/>
              <a:t>excepţia</a:t>
            </a:r>
            <a:r>
              <a:rPr lang="en-US" sz="2000" dirty="0"/>
              <a:t> </a:t>
            </a:r>
            <a:r>
              <a:rPr lang="en-US" sz="2000" dirty="0" err="1"/>
              <a:t>sumelor</a:t>
            </a:r>
            <a:r>
              <a:rPr lang="en-US" sz="2000" dirty="0"/>
              <a:t> </a:t>
            </a:r>
            <a:r>
              <a:rPr lang="en-US" sz="2000" dirty="0" err="1"/>
              <a:t>achitate</a:t>
            </a:r>
            <a:r>
              <a:rPr lang="en-US" sz="2000" dirty="0"/>
              <a:t> cu instrument de </a:t>
            </a:r>
            <a:r>
              <a:rPr lang="en-US" sz="2000" dirty="0" err="1"/>
              <a:t>plată</a:t>
            </a:r>
            <a:r>
              <a:rPr lang="en-US" sz="2000" dirty="0"/>
              <a:t> </a:t>
            </a:r>
            <a:r>
              <a:rPr lang="en-US" sz="2000" dirty="0" err="1"/>
              <a:t>fără</a:t>
            </a:r>
            <a:r>
              <a:rPr lang="en-US" sz="2000" dirty="0"/>
              <a:t> </a:t>
            </a:r>
            <a:r>
              <a:rPr lang="en-US" sz="2000" dirty="0" err="1"/>
              <a:t>numerar</a:t>
            </a:r>
            <a:r>
              <a:rPr lang="en-US" sz="2000" dirty="0"/>
              <a:t> </a:t>
            </a:r>
            <a:r>
              <a:rPr lang="en-US" sz="2000" dirty="0" err="1"/>
              <a:t>în</a:t>
            </a:r>
            <a:r>
              <a:rPr lang="en-US" sz="2000" dirty="0"/>
              <a:t> </a:t>
            </a:r>
            <a:r>
              <a:rPr lang="en-US" sz="2000" dirty="0" err="1"/>
              <a:t>cadrul</a:t>
            </a:r>
            <a:r>
              <a:rPr lang="en-US" sz="2000" dirty="0"/>
              <a:t> </a:t>
            </a:r>
            <a:r>
              <a:rPr lang="en-US" sz="2000" dirty="0" err="1"/>
              <a:t>comerţului</a:t>
            </a:r>
            <a:r>
              <a:rPr lang="en-US" sz="2000" dirty="0"/>
              <a:t> electronic. </a:t>
            </a:r>
            <a:r>
              <a:rPr lang="en-US" sz="2000" strike="sngStrike" dirty="0">
                <a:solidFill>
                  <a:srgbClr val="FF0000"/>
                </a:solidFill>
              </a:rPr>
              <a:t>La </a:t>
            </a:r>
            <a:r>
              <a:rPr lang="en-US" sz="2000" strike="sngStrike" dirty="0" err="1">
                <a:solidFill>
                  <a:srgbClr val="FF0000"/>
                </a:solidFill>
              </a:rPr>
              <a:t>sfîrşitul</a:t>
            </a:r>
            <a:r>
              <a:rPr lang="en-US" sz="2000" strike="sngStrike" dirty="0">
                <a:solidFill>
                  <a:srgbClr val="FF0000"/>
                </a:solidFill>
              </a:rPr>
              <a:t> </a:t>
            </a:r>
            <a:r>
              <a:rPr lang="en-US" sz="2000" strike="sngStrike" dirty="0" err="1">
                <a:solidFill>
                  <a:srgbClr val="FF0000"/>
                </a:solidFill>
              </a:rPr>
              <a:t>fiecărei</a:t>
            </a:r>
            <a:r>
              <a:rPr lang="en-US" sz="2000" strike="sngStrike" dirty="0">
                <a:solidFill>
                  <a:srgbClr val="FF0000"/>
                </a:solidFill>
              </a:rPr>
              <a:t> </a:t>
            </a:r>
            <a:r>
              <a:rPr lang="en-US" sz="2000" strike="sngStrike" dirty="0" err="1">
                <a:solidFill>
                  <a:srgbClr val="FF0000"/>
                </a:solidFill>
              </a:rPr>
              <a:t>zile</a:t>
            </a:r>
            <a:r>
              <a:rPr lang="en-US" sz="2000" strike="sngStrike" dirty="0">
                <a:solidFill>
                  <a:srgbClr val="FF0000"/>
                </a:solidFill>
              </a:rPr>
              <a:t> de </a:t>
            </a:r>
            <a:r>
              <a:rPr lang="en-US" sz="2000" strike="sngStrike" dirty="0" err="1">
                <a:solidFill>
                  <a:srgbClr val="FF0000"/>
                </a:solidFill>
              </a:rPr>
              <a:t>lucru</a:t>
            </a:r>
            <a:r>
              <a:rPr lang="en-US" sz="2000" strike="sngStrike" dirty="0">
                <a:solidFill>
                  <a:srgbClr val="FF0000"/>
                </a:solidFill>
              </a:rPr>
              <a:t>, </a:t>
            </a:r>
            <a:r>
              <a:rPr lang="en-US" sz="2000" strike="sngStrike" dirty="0" err="1">
                <a:solidFill>
                  <a:srgbClr val="FF0000"/>
                </a:solidFill>
              </a:rPr>
              <a:t>în</a:t>
            </a:r>
            <a:r>
              <a:rPr lang="en-US" sz="2000" strike="sngStrike" dirty="0">
                <a:solidFill>
                  <a:srgbClr val="FF0000"/>
                </a:solidFill>
              </a:rPr>
              <a:t> </a:t>
            </a:r>
            <a:r>
              <a:rPr lang="en-US" sz="2000" strike="sngStrike" dirty="0" err="1">
                <a:solidFill>
                  <a:srgbClr val="FF0000"/>
                </a:solidFill>
              </a:rPr>
              <a:t>registrul</a:t>
            </a:r>
            <a:r>
              <a:rPr lang="en-US" sz="2000" strike="sngStrike" dirty="0">
                <a:solidFill>
                  <a:srgbClr val="FF0000"/>
                </a:solidFill>
              </a:rPr>
              <a:t> </a:t>
            </a:r>
            <a:r>
              <a:rPr lang="en-US" sz="2000" strike="sngStrike" dirty="0" err="1">
                <a:solidFill>
                  <a:srgbClr val="FF0000"/>
                </a:solidFill>
              </a:rPr>
              <a:t>echipamentului</a:t>
            </a:r>
            <a:r>
              <a:rPr lang="en-US" sz="2000" strike="sngStrike" dirty="0">
                <a:solidFill>
                  <a:srgbClr val="FF0000"/>
                </a:solidFill>
              </a:rPr>
              <a:t> de </a:t>
            </a:r>
            <a:r>
              <a:rPr lang="en-US" sz="2000" strike="sngStrike" dirty="0" err="1">
                <a:solidFill>
                  <a:srgbClr val="FF0000"/>
                </a:solidFill>
              </a:rPr>
              <a:t>casă</a:t>
            </a:r>
            <a:r>
              <a:rPr lang="en-US" sz="2000" strike="sngStrike" dirty="0">
                <a:solidFill>
                  <a:srgbClr val="FF0000"/>
                </a:solidFill>
              </a:rPr>
              <a:t> </a:t>
            </a:r>
            <a:r>
              <a:rPr lang="en-US" sz="2000" strike="sngStrike" dirty="0" err="1">
                <a:solidFill>
                  <a:srgbClr val="FF0000"/>
                </a:solidFill>
              </a:rPr>
              <a:t>şi</a:t>
            </a:r>
            <a:r>
              <a:rPr lang="en-US" sz="2000" strike="sngStrike" dirty="0">
                <a:solidFill>
                  <a:srgbClr val="FF0000"/>
                </a:solidFill>
              </a:rPr>
              <a:t> de control se </a:t>
            </a:r>
            <a:r>
              <a:rPr lang="en-US" sz="2000" strike="sngStrike" dirty="0" err="1">
                <a:solidFill>
                  <a:srgbClr val="FF0000"/>
                </a:solidFill>
              </a:rPr>
              <a:t>înscriu</a:t>
            </a:r>
            <a:r>
              <a:rPr lang="en-US" sz="2000" strike="sngStrike" dirty="0">
                <a:solidFill>
                  <a:srgbClr val="FF0000"/>
                </a:solidFill>
              </a:rPr>
              <a:t> </a:t>
            </a:r>
            <a:r>
              <a:rPr lang="en-US" sz="2000" strike="sngStrike" dirty="0" err="1">
                <a:solidFill>
                  <a:srgbClr val="FF0000"/>
                </a:solidFill>
              </a:rPr>
              <a:t>datele</a:t>
            </a:r>
            <a:r>
              <a:rPr lang="en-US" sz="2000" strike="sngStrike" dirty="0">
                <a:solidFill>
                  <a:srgbClr val="FF0000"/>
                </a:solidFill>
              </a:rPr>
              <a:t> </a:t>
            </a:r>
            <a:r>
              <a:rPr lang="en-US" sz="2000" strike="sngStrike" dirty="0" err="1">
                <a:solidFill>
                  <a:srgbClr val="FF0000"/>
                </a:solidFill>
              </a:rPr>
              <a:t>raportului</a:t>
            </a:r>
            <a:r>
              <a:rPr lang="en-US" sz="2000" strike="sngStrike" dirty="0">
                <a:solidFill>
                  <a:srgbClr val="FF0000"/>
                </a:solidFill>
              </a:rPr>
              <a:t> de </a:t>
            </a:r>
            <a:r>
              <a:rPr lang="en-US" sz="2000" strike="sngStrike" dirty="0" err="1">
                <a:solidFill>
                  <a:srgbClr val="FF0000"/>
                </a:solidFill>
              </a:rPr>
              <a:t>închidere</a:t>
            </a:r>
            <a:r>
              <a:rPr lang="en-US" sz="2000" strike="sngStrike" dirty="0">
                <a:solidFill>
                  <a:srgbClr val="FF0000"/>
                </a:solidFill>
              </a:rPr>
              <a:t> </a:t>
            </a:r>
            <a:r>
              <a:rPr lang="en-US" sz="2000" strike="sngStrike" dirty="0" err="1">
                <a:solidFill>
                  <a:srgbClr val="FF0000"/>
                </a:solidFill>
              </a:rPr>
              <a:t>zilnică</a:t>
            </a:r>
            <a:r>
              <a:rPr lang="en-US" sz="2000" strike="sngStrike" dirty="0">
                <a:solidFill>
                  <a:srgbClr val="FF0000"/>
                </a:solidFill>
              </a:rPr>
              <a:t> a </a:t>
            </a:r>
            <a:r>
              <a:rPr lang="en-US" sz="2000" strike="sngStrike" dirty="0" err="1">
                <a:solidFill>
                  <a:srgbClr val="FF0000"/>
                </a:solidFill>
              </a:rPr>
              <a:t>echipamentului</a:t>
            </a:r>
            <a:r>
              <a:rPr lang="en-US" sz="2000" strike="sngStrike" dirty="0">
                <a:solidFill>
                  <a:srgbClr val="FF0000"/>
                </a:solidFill>
              </a:rPr>
              <a:t> de </a:t>
            </a:r>
            <a:r>
              <a:rPr lang="en-US" sz="2000" strike="sngStrike" dirty="0" err="1">
                <a:solidFill>
                  <a:srgbClr val="FF0000"/>
                </a:solidFill>
              </a:rPr>
              <a:t>casă</a:t>
            </a:r>
            <a:r>
              <a:rPr lang="en-US" sz="2000" strike="sngStrike" dirty="0">
                <a:solidFill>
                  <a:srgbClr val="FF0000"/>
                </a:solidFill>
              </a:rPr>
              <a:t> </a:t>
            </a:r>
            <a:r>
              <a:rPr lang="en-US" sz="2000" strike="sngStrike" dirty="0" err="1">
                <a:solidFill>
                  <a:srgbClr val="FF0000"/>
                </a:solidFill>
              </a:rPr>
              <a:t>şi</a:t>
            </a:r>
            <a:r>
              <a:rPr lang="en-US" sz="2000" strike="sngStrike" dirty="0">
                <a:solidFill>
                  <a:srgbClr val="FF0000"/>
                </a:solidFill>
              </a:rPr>
              <a:t> de control;</a:t>
            </a:r>
          </a:p>
          <a:p>
            <a:pPr marL="0" indent="0" algn="just">
              <a:buNone/>
            </a:pPr>
            <a:r>
              <a:rPr lang="en-US" sz="2000" dirty="0"/>
              <a:t>b) la </a:t>
            </a:r>
            <a:r>
              <a:rPr lang="en-US" sz="2000" dirty="0" err="1"/>
              <a:t>sfîrşitul</a:t>
            </a:r>
            <a:r>
              <a:rPr lang="en-US" sz="2000" dirty="0"/>
              <a:t> </a:t>
            </a:r>
            <a:r>
              <a:rPr lang="en-US" sz="2000" dirty="0" err="1"/>
              <a:t>fiecărei</a:t>
            </a:r>
            <a:r>
              <a:rPr lang="en-US" sz="2000" dirty="0"/>
              <a:t> </a:t>
            </a:r>
            <a:r>
              <a:rPr lang="en-US" sz="2000" dirty="0" err="1"/>
              <a:t>zile</a:t>
            </a:r>
            <a:r>
              <a:rPr lang="en-US" sz="2000" dirty="0"/>
              <a:t> de </a:t>
            </a:r>
            <a:r>
              <a:rPr lang="en-US" sz="2000" dirty="0" err="1"/>
              <a:t>lucru</a:t>
            </a:r>
            <a:r>
              <a:rPr lang="en-US" sz="2000" dirty="0"/>
              <a:t>, </a:t>
            </a:r>
            <a:r>
              <a:rPr lang="en-US" sz="2000" dirty="0" err="1"/>
              <a:t>în</a:t>
            </a:r>
            <a:r>
              <a:rPr lang="en-US" sz="2000" dirty="0"/>
              <a:t> </a:t>
            </a:r>
            <a:r>
              <a:rPr lang="en-US" sz="2000" dirty="0" err="1"/>
              <a:t>documentaţia</a:t>
            </a:r>
            <a:r>
              <a:rPr lang="en-US" sz="2000" dirty="0"/>
              <a:t> de </a:t>
            </a:r>
            <a:r>
              <a:rPr lang="en-US" sz="2000" dirty="0" err="1"/>
              <a:t>evidenţă</a:t>
            </a:r>
            <a:r>
              <a:rPr lang="en-US" sz="2000" dirty="0"/>
              <a:t> </a:t>
            </a:r>
            <a:r>
              <a:rPr lang="en-US" sz="2000" dirty="0" err="1"/>
              <a:t>este</a:t>
            </a:r>
            <a:r>
              <a:rPr lang="en-US" sz="2000" dirty="0"/>
              <a:t> </a:t>
            </a:r>
            <a:r>
              <a:rPr lang="en-US" sz="2000" dirty="0" err="1"/>
              <a:t>înscrisă</a:t>
            </a:r>
            <a:r>
              <a:rPr lang="en-US" sz="2000" dirty="0"/>
              <a:t> </a:t>
            </a:r>
            <a:r>
              <a:rPr lang="en-US" sz="2000" dirty="0" err="1"/>
              <a:t>suma</a:t>
            </a:r>
            <a:r>
              <a:rPr lang="en-US" sz="2000" dirty="0"/>
              <a:t> </a:t>
            </a:r>
            <a:r>
              <a:rPr lang="en-US" sz="2000" dirty="0" err="1"/>
              <a:t>totală</a:t>
            </a:r>
            <a:r>
              <a:rPr lang="en-US" sz="2000" dirty="0"/>
              <a:t> a T.V.A. </a:t>
            </a:r>
            <a:r>
              <a:rPr lang="en-US" sz="2000" dirty="0" err="1"/>
              <a:t>pe</a:t>
            </a:r>
            <a:r>
              <a:rPr lang="en-US" sz="2000" dirty="0"/>
              <a:t> </a:t>
            </a:r>
            <a:r>
              <a:rPr lang="en-US" sz="2000" dirty="0" err="1"/>
              <a:t>livrările</a:t>
            </a:r>
            <a:r>
              <a:rPr lang="en-US" sz="2000" dirty="0"/>
              <a:t> </a:t>
            </a:r>
            <a:r>
              <a:rPr lang="en-US" sz="2000" dirty="0" err="1"/>
              <a:t>efectuate</a:t>
            </a:r>
            <a:r>
              <a:rPr lang="en-US" sz="2000" dirty="0"/>
              <a:t>, </a:t>
            </a:r>
            <a:r>
              <a:rPr lang="en-US" sz="2000" dirty="0" err="1"/>
              <a:t>iar</a:t>
            </a:r>
            <a:r>
              <a:rPr lang="en-US" sz="2000" dirty="0"/>
              <a:t> </a:t>
            </a:r>
            <a:r>
              <a:rPr lang="en-US" sz="2000" dirty="0" err="1"/>
              <a:t>în</a:t>
            </a:r>
            <a:r>
              <a:rPr lang="en-US" sz="2000" dirty="0"/>
              <a:t> </a:t>
            </a:r>
            <a:r>
              <a:rPr lang="en-US" sz="2000" dirty="0" err="1"/>
              <a:t>documentul</a:t>
            </a:r>
            <a:r>
              <a:rPr lang="en-US" sz="2000" dirty="0"/>
              <a:t> de </a:t>
            </a:r>
            <a:r>
              <a:rPr lang="en-US" sz="2000" dirty="0" err="1"/>
              <a:t>evidenţă</a:t>
            </a:r>
            <a:r>
              <a:rPr lang="en-US" sz="2000" dirty="0"/>
              <a:t> a </a:t>
            </a:r>
            <a:r>
              <a:rPr lang="en-US" sz="2000" dirty="0" err="1"/>
              <a:t>valorilor</a:t>
            </a:r>
            <a:r>
              <a:rPr lang="en-US" sz="2000" dirty="0"/>
              <a:t> </a:t>
            </a:r>
            <a:r>
              <a:rPr lang="en-US" sz="2000" dirty="0" err="1"/>
              <a:t>materiale</a:t>
            </a:r>
            <a:r>
              <a:rPr lang="en-US" sz="2000" dirty="0"/>
              <a:t> </a:t>
            </a:r>
            <a:r>
              <a:rPr lang="en-US" sz="2000" dirty="0" err="1"/>
              <a:t>procurate</a:t>
            </a:r>
            <a:r>
              <a:rPr lang="en-US" sz="2000" dirty="0"/>
              <a:t> se </a:t>
            </a:r>
            <a:r>
              <a:rPr lang="en-US" sz="2000" dirty="0" err="1"/>
              <a:t>introduc</a:t>
            </a:r>
            <a:r>
              <a:rPr lang="en-US" sz="2000" dirty="0"/>
              <a:t> </a:t>
            </a:r>
            <a:r>
              <a:rPr lang="en-US" sz="2000" dirty="0" err="1"/>
              <a:t>datele</a:t>
            </a:r>
            <a:r>
              <a:rPr lang="en-US" sz="2000" dirty="0"/>
              <a:t> din </a:t>
            </a:r>
            <a:r>
              <a:rPr lang="en-US" sz="2000" dirty="0" err="1"/>
              <a:t>facturile</a:t>
            </a:r>
            <a:r>
              <a:rPr lang="en-US" sz="2000" dirty="0"/>
              <a:t> </a:t>
            </a:r>
            <a:r>
              <a:rPr lang="en-US" sz="2000" dirty="0" err="1"/>
              <a:t>fiscale</a:t>
            </a:r>
            <a:r>
              <a:rPr lang="en-US" sz="2000" dirty="0"/>
              <a:t> care au </a:t>
            </a:r>
            <a:r>
              <a:rPr lang="en-US" sz="2000" dirty="0" err="1"/>
              <a:t>fost</a:t>
            </a:r>
            <a:r>
              <a:rPr lang="en-US" sz="2000" dirty="0"/>
              <a:t> </a:t>
            </a:r>
            <a:r>
              <a:rPr lang="en-US" sz="2000" dirty="0" err="1"/>
              <a:t>achitate</a:t>
            </a:r>
            <a:r>
              <a:rPr lang="en-US" sz="2000" dirty="0"/>
              <a:t> </a:t>
            </a:r>
            <a:r>
              <a:rPr lang="en-US" sz="2000" dirty="0" err="1"/>
              <a:t>în</a:t>
            </a:r>
            <a:r>
              <a:rPr lang="en-US" sz="2000" dirty="0"/>
              <a:t> </a:t>
            </a:r>
            <a:r>
              <a:rPr lang="en-US" sz="2000" dirty="0" err="1"/>
              <a:t>numerar</a:t>
            </a:r>
            <a:r>
              <a:rPr lang="en-US" sz="2000" dirty="0"/>
              <a:t> </a:t>
            </a:r>
            <a:r>
              <a:rPr lang="en-US" sz="2000" dirty="0" err="1"/>
              <a:t>şi</a:t>
            </a:r>
            <a:r>
              <a:rPr lang="en-US" sz="2000" dirty="0"/>
              <a:t>/</a:t>
            </a:r>
            <a:r>
              <a:rPr lang="en-US" sz="2000" dirty="0" err="1"/>
              <a:t>sau</a:t>
            </a:r>
            <a:r>
              <a:rPr lang="en-US" sz="2000" dirty="0"/>
              <a:t> </a:t>
            </a:r>
            <a:r>
              <a:rPr lang="en-US" sz="2000" dirty="0" err="1"/>
              <a:t>prin</a:t>
            </a:r>
            <a:r>
              <a:rPr lang="en-US" sz="2000" dirty="0"/>
              <a:t> </a:t>
            </a:r>
            <a:r>
              <a:rPr lang="en-US" sz="2000" dirty="0" err="1"/>
              <a:t>intermediul</a:t>
            </a:r>
            <a:r>
              <a:rPr lang="en-US" sz="2000" dirty="0"/>
              <a:t> </a:t>
            </a:r>
            <a:r>
              <a:rPr lang="en-US" sz="2000" dirty="0" err="1"/>
              <a:t>instrumentelor</a:t>
            </a:r>
            <a:r>
              <a:rPr lang="en-US" sz="2000" dirty="0"/>
              <a:t> de </a:t>
            </a:r>
            <a:r>
              <a:rPr lang="en-US" sz="2000" dirty="0" err="1"/>
              <a:t>plată</a:t>
            </a:r>
            <a:r>
              <a:rPr lang="en-US" sz="2000" dirty="0"/>
              <a:t> </a:t>
            </a:r>
            <a:r>
              <a:rPr lang="en-US" sz="2000" dirty="0" err="1"/>
              <a:t>fără</a:t>
            </a:r>
            <a:r>
              <a:rPr lang="en-US" sz="2000" dirty="0"/>
              <a:t> </a:t>
            </a:r>
            <a:r>
              <a:rPr lang="en-US" sz="2000" dirty="0" err="1"/>
              <a:t>numerar</a:t>
            </a:r>
            <a:r>
              <a:rPr lang="en-US" sz="2000" dirty="0" smtClean="0"/>
              <a:t>.</a:t>
            </a:r>
            <a:endParaRPr lang="ro-RO" sz="2000" dirty="0" smtClean="0"/>
          </a:p>
          <a:p>
            <a:pPr marL="0" indent="0" algn="just">
              <a:buNone/>
            </a:pPr>
            <a:endParaRPr lang="ro-RO" sz="2000" dirty="0"/>
          </a:p>
          <a:p>
            <a:pPr marL="0" indent="0" algn="just">
              <a:buNone/>
            </a:pPr>
            <a:r>
              <a:rPr lang="ro-RO" sz="2000" b="1" dirty="0" smtClean="0">
                <a:solidFill>
                  <a:srgbClr val="FF0000"/>
                </a:solidFill>
              </a:rPr>
              <a:t>!!! În vigoare începînd cu 22/11/2023</a:t>
            </a:r>
            <a:endParaRPr lang="en-US" sz="2000" b="1" dirty="0">
              <a:solidFill>
                <a:srgbClr val="FF0000"/>
              </a:solidFill>
            </a:endParaRPr>
          </a:p>
        </p:txBody>
      </p:sp>
    </p:spTree>
    <p:extLst>
      <p:ext uri="{BB962C8B-B14F-4D97-AF65-F5344CB8AC3E}">
        <p14:creationId xmlns:p14="http://schemas.microsoft.com/office/powerpoint/2010/main" val="26845847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sz="2800" b="1" dirty="0" smtClean="0">
                <a:latin typeface="+mn-lt"/>
              </a:rPr>
              <a:t>                                           </a:t>
            </a:r>
            <a:r>
              <a:rPr lang="ro-RO" sz="2800" b="1" dirty="0" smtClean="0">
                <a:solidFill>
                  <a:srgbClr val="0070C0"/>
                </a:solidFill>
                <a:latin typeface="+mn-lt"/>
              </a:rPr>
              <a:t>Completarea art.117 (prim) cu alin.(15)</a:t>
            </a:r>
            <a:endParaRPr lang="ru-RU" sz="2800" b="1" dirty="0">
              <a:solidFill>
                <a:srgbClr val="0070C0"/>
              </a:solidFill>
              <a:latin typeface="+mn-lt"/>
            </a:endParaRPr>
          </a:p>
        </p:txBody>
      </p:sp>
      <p:sp>
        <p:nvSpPr>
          <p:cNvPr id="3" name="Объект 2"/>
          <p:cNvSpPr>
            <a:spLocks noGrp="1"/>
          </p:cNvSpPr>
          <p:nvPr>
            <p:ph idx="4294967295"/>
          </p:nvPr>
        </p:nvSpPr>
        <p:spPr>
          <a:xfrm>
            <a:off x="1104180" y="2139352"/>
            <a:ext cx="10550107" cy="4120162"/>
          </a:xfrm>
        </p:spPr>
        <p:txBody>
          <a:bodyPr/>
          <a:lstStyle/>
          <a:p>
            <a:pPr marL="0" indent="0" algn="just">
              <a:lnSpc>
                <a:spcPct val="107000"/>
              </a:lnSpc>
              <a:spcAft>
                <a:spcPts val="800"/>
              </a:spcAft>
              <a:buNone/>
            </a:pPr>
            <a:r>
              <a:rPr lang="ro-RO" sz="24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La efectuarea livrărilor de mărfuri achitate prin intermediul cardului de plată de afaceri (business), în cazul utilizării e-facturii, furnizorul eliberează factura fiscală în termenul ce nu poate </a:t>
            </a:r>
            <a:r>
              <a:rPr lang="ro-RO" sz="2400" b="1"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depăşi</a:t>
            </a:r>
            <a:r>
              <a:rPr lang="ro-RO" sz="24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10 zile calendaristice ale lunii următoare celei în care a avut loc livrarea documentată prin factura fiscală respectivă</a:t>
            </a:r>
            <a:r>
              <a:rPr lang="ro-RO" sz="24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a:t>
            </a:r>
            <a:endParaRPr lang="ru-RU"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66452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77079"/>
          </a:xfrm>
        </p:spPr>
        <p:txBody>
          <a:bodyPr/>
          <a:lstStyle/>
          <a:p>
            <a:pPr algn="ctr"/>
            <a:r>
              <a:rPr lang="ro-RO" sz="2800" b="1" dirty="0" smtClean="0">
                <a:solidFill>
                  <a:srgbClr val="0070C0"/>
                </a:solidFill>
                <a:latin typeface="+mn-lt"/>
              </a:rPr>
              <a:t>Articolul 117 (prim) alin.(4) completat</a:t>
            </a:r>
            <a:endParaRPr lang="ru-RU" sz="2800" b="1" dirty="0">
              <a:solidFill>
                <a:srgbClr val="0070C0"/>
              </a:solidFill>
              <a:latin typeface="+mn-lt"/>
            </a:endParaRPr>
          </a:p>
        </p:txBody>
      </p:sp>
      <p:sp>
        <p:nvSpPr>
          <p:cNvPr id="3" name="Объект 2"/>
          <p:cNvSpPr>
            <a:spLocks noGrp="1"/>
          </p:cNvSpPr>
          <p:nvPr>
            <p:ph idx="4294967295"/>
          </p:nvPr>
        </p:nvSpPr>
        <p:spPr>
          <a:xfrm>
            <a:off x="905773" y="1388853"/>
            <a:ext cx="10584611" cy="4848435"/>
          </a:xfrm>
        </p:spPr>
        <p:txBody>
          <a:bodyPr/>
          <a:lstStyle/>
          <a:p>
            <a:pPr marL="0" indent="0" algn="just">
              <a:buNone/>
            </a:pPr>
            <a:r>
              <a:rPr lang="en-US" sz="2600" dirty="0" smtClean="0"/>
              <a:t>La </a:t>
            </a:r>
            <a:r>
              <a:rPr lang="en-US" sz="2600" dirty="0" err="1"/>
              <a:t>livrările</a:t>
            </a:r>
            <a:r>
              <a:rPr lang="en-US" sz="2600" dirty="0"/>
              <a:t> de </a:t>
            </a:r>
            <a:r>
              <a:rPr lang="en-US" sz="2600" dirty="0" err="1"/>
              <a:t>producţie</a:t>
            </a:r>
            <a:r>
              <a:rPr lang="en-US" sz="2600" dirty="0"/>
              <a:t> </a:t>
            </a:r>
            <a:r>
              <a:rPr lang="en-US" sz="2600" dirty="0" err="1"/>
              <a:t>agricolă</a:t>
            </a:r>
            <a:r>
              <a:rPr lang="en-US" sz="2600" dirty="0"/>
              <a:t> </a:t>
            </a:r>
            <a:r>
              <a:rPr lang="en-US" sz="2600" dirty="0" err="1"/>
              <a:t>şi</a:t>
            </a:r>
            <a:r>
              <a:rPr lang="en-US" sz="2600" dirty="0"/>
              <a:t> de </a:t>
            </a:r>
            <a:r>
              <a:rPr lang="en-US" sz="2600" dirty="0" err="1"/>
              <a:t>mărfuri</a:t>
            </a:r>
            <a:r>
              <a:rPr lang="en-US" sz="2600" dirty="0"/>
              <a:t>, </a:t>
            </a:r>
            <a:r>
              <a:rPr lang="en-US" sz="2600" dirty="0" err="1"/>
              <a:t>servicii</a:t>
            </a:r>
            <a:r>
              <a:rPr lang="en-US" sz="2600" dirty="0"/>
              <a:t> </a:t>
            </a:r>
            <a:r>
              <a:rPr lang="en-US" sz="2600" dirty="0" err="1"/>
              <a:t>către</a:t>
            </a:r>
            <a:r>
              <a:rPr lang="en-US" sz="2600" dirty="0"/>
              <a:t> </a:t>
            </a:r>
            <a:r>
              <a:rPr lang="en-US" sz="2600" dirty="0" err="1"/>
              <a:t>proprietarii</a:t>
            </a:r>
            <a:r>
              <a:rPr lang="en-US" sz="2600" dirty="0"/>
              <a:t> de </a:t>
            </a:r>
            <a:r>
              <a:rPr lang="en-US" sz="2600" dirty="0" err="1"/>
              <a:t>teren</a:t>
            </a:r>
            <a:r>
              <a:rPr lang="en-US" sz="2600" dirty="0"/>
              <a:t> </a:t>
            </a:r>
            <a:r>
              <a:rPr lang="en-US" sz="2600" dirty="0" err="1"/>
              <a:t>agricol</a:t>
            </a:r>
            <a:r>
              <a:rPr lang="en-US" sz="2600" dirty="0"/>
              <a:t> </a:t>
            </a:r>
            <a:r>
              <a:rPr lang="en-US" sz="2600" dirty="0" err="1"/>
              <a:t>în</a:t>
            </a:r>
            <a:r>
              <a:rPr lang="en-US" sz="2600" dirty="0"/>
              <a:t> </a:t>
            </a:r>
            <a:r>
              <a:rPr lang="en-US" sz="2600" dirty="0" err="1"/>
              <a:t>contul</a:t>
            </a:r>
            <a:r>
              <a:rPr lang="en-US" sz="2600" dirty="0"/>
              <a:t> </a:t>
            </a:r>
            <a:r>
              <a:rPr lang="en-US" sz="2600" dirty="0" err="1"/>
              <a:t>plăţii</a:t>
            </a:r>
            <a:r>
              <a:rPr lang="en-US" sz="2600" dirty="0"/>
              <a:t> </a:t>
            </a:r>
            <a:r>
              <a:rPr lang="en-US" sz="2600" dirty="0" err="1"/>
              <a:t>pentru</a:t>
            </a:r>
            <a:r>
              <a:rPr lang="en-US" sz="2600" dirty="0"/>
              <a:t> </a:t>
            </a:r>
            <a:r>
              <a:rPr lang="en-US" sz="2600" dirty="0" err="1"/>
              <a:t>arenda</a:t>
            </a:r>
            <a:r>
              <a:rPr lang="en-US" sz="2600" dirty="0"/>
              <a:t> </a:t>
            </a:r>
            <a:r>
              <a:rPr lang="en-US" sz="2600" dirty="0" err="1"/>
              <a:t>pămîntului</a:t>
            </a:r>
            <a:r>
              <a:rPr lang="en-US" sz="2600" dirty="0"/>
              <a:t>, </a:t>
            </a:r>
            <a:r>
              <a:rPr lang="en-US" sz="2600" dirty="0" err="1"/>
              <a:t>factura</a:t>
            </a:r>
            <a:r>
              <a:rPr lang="en-US" sz="2600" dirty="0"/>
              <a:t> </a:t>
            </a:r>
            <a:r>
              <a:rPr lang="en-US" sz="2600" dirty="0" err="1"/>
              <a:t>fiscală</a:t>
            </a:r>
            <a:r>
              <a:rPr lang="en-US" sz="2600" dirty="0"/>
              <a:t> se </a:t>
            </a:r>
            <a:r>
              <a:rPr lang="en-US" sz="2600" dirty="0" err="1"/>
              <a:t>eliberează</a:t>
            </a:r>
            <a:r>
              <a:rPr lang="en-US" sz="2600" dirty="0"/>
              <a:t> de </a:t>
            </a:r>
            <a:r>
              <a:rPr lang="en-US" sz="2600" dirty="0" err="1"/>
              <a:t>arendaş</a:t>
            </a:r>
            <a:r>
              <a:rPr lang="en-US" sz="2600" dirty="0"/>
              <a:t> </a:t>
            </a:r>
            <a:r>
              <a:rPr lang="en-US" sz="2600" dirty="0" err="1"/>
              <a:t>în</a:t>
            </a:r>
            <a:r>
              <a:rPr lang="en-US" sz="2600" dirty="0"/>
              <a:t> ultima </a:t>
            </a:r>
            <a:r>
              <a:rPr lang="en-US" sz="2600" dirty="0" err="1"/>
              <a:t>zi</a:t>
            </a:r>
            <a:r>
              <a:rPr lang="en-US" sz="2600" dirty="0"/>
              <a:t> a </a:t>
            </a:r>
            <a:r>
              <a:rPr lang="en-US" sz="2600" dirty="0" err="1"/>
              <a:t>lunii</a:t>
            </a:r>
            <a:r>
              <a:rPr lang="en-US" sz="2600" dirty="0"/>
              <a:t> </a:t>
            </a:r>
            <a:r>
              <a:rPr lang="en-US" sz="2600" dirty="0" err="1"/>
              <a:t>în</a:t>
            </a:r>
            <a:r>
              <a:rPr lang="en-US" sz="2600" dirty="0"/>
              <a:t> care a </a:t>
            </a:r>
            <a:r>
              <a:rPr lang="en-US" sz="2600" dirty="0" err="1"/>
              <a:t>avut</a:t>
            </a:r>
            <a:r>
              <a:rPr lang="en-US" sz="2600" dirty="0"/>
              <a:t> </a:t>
            </a:r>
            <a:r>
              <a:rPr lang="en-US" sz="2600" dirty="0" err="1"/>
              <a:t>loc</a:t>
            </a:r>
            <a:r>
              <a:rPr lang="en-US" sz="2600" dirty="0"/>
              <a:t> </a:t>
            </a:r>
            <a:r>
              <a:rPr lang="en-US" sz="2600" dirty="0" err="1"/>
              <a:t>livrarea</a:t>
            </a:r>
            <a:r>
              <a:rPr lang="en-US" sz="2600" dirty="0"/>
              <a:t>, la </a:t>
            </a:r>
            <a:r>
              <a:rPr lang="en-US" sz="2600" dirty="0" err="1"/>
              <a:t>valoarea</a:t>
            </a:r>
            <a:r>
              <a:rPr lang="en-US" sz="2600" dirty="0"/>
              <a:t> </a:t>
            </a:r>
            <a:r>
              <a:rPr lang="en-US" sz="2600" dirty="0" err="1"/>
              <a:t>totală</a:t>
            </a:r>
            <a:r>
              <a:rPr lang="en-US" sz="2600" dirty="0"/>
              <a:t> a </a:t>
            </a:r>
            <a:r>
              <a:rPr lang="en-US" sz="2600" dirty="0" err="1"/>
              <a:t>livrării</a:t>
            </a:r>
            <a:r>
              <a:rPr lang="en-US" sz="2600" dirty="0"/>
              <a:t>, cu </a:t>
            </a:r>
            <a:r>
              <a:rPr lang="en-US" sz="2600" dirty="0" err="1"/>
              <a:t>anexarea</a:t>
            </a:r>
            <a:r>
              <a:rPr lang="en-US" sz="2600" dirty="0"/>
              <a:t> </a:t>
            </a:r>
            <a:r>
              <a:rPr lang="en-US" sz="2600" dirty="0" err="1"/>
              <a:t>informaţiei</a:t>
            </a:r>
            <a:r>
              <a:rPr lang="en-US" sz="2600" dirty="0"/>
              <a:t> </a:t>
            </a:r>
            <a:r>
              <a:rPr lang="en-US" sz="2600" dirty="0" err="1"/>
              <a:t>despre</a:t>
            </a:r>
            <a:r>
              <a:rPr lang="en-US" sz="2600" dirty="0"/>
              <a:t> </a:t>
            </a:r>
            <a:r>
              <a:rPr lang="en-US" sz="2600" dirty="0" err="1"/>
              <a:t>beneficiari</a:t>
            </a:r>
            <a:r>
              <a:rPr lang="en-US" sz="2600" dirty="0"/>
              <a:t>, </a:t>
            </a:r>
            <a:r>
              <a:rPr lang="en-US" sz="2600" dirty="0" err="1"/>
              <a:t>ce</a:t>
            </a:r>
            <a:r>
              <a:rPr lang="en-US" sz="2600" dirty="0"/>
              <a:t> </a:t>
            </a:r>
            <a:r>
              <a:rPr lang="en-US" sz="2600" dirty="0" err="1"/>
              <a:t>conţine</a:t>
            </a:r>
            <a:r>
              <a:rPr lang="en-US" sz="2600" dirty="0"/>
              <a:t> </a:t>
            </a:r>
            <a:r>
              <a:rPr lang="en-US" sz="2600" dirty="0" err="1"/>
              <a:t>indicatorii</a:t>
            </a:r>
            <a:r>
              <a:rPr lang="en-US" sz="2600" dirty="0"/>
              <a:t> </a:t>
            </a:r>
            <a:r>
              <a:rPr lang="en-US" sz="2600" dirty="0" err="1"/>
              <a:t>specificaţi</a:t>
            </a:r>
            <a:r>
              <a:rPr lang="en-US" sz="2600" dirty="0"/>
              <a:t> </a:t>
            </a:r>
            <a:r>
              <a:rPr lang="en-US" sz="2600" dirty="0" err="1"/>
              <a:t>în</a:t>
            </a:r>
            <a:r>
              <a:rPr lang="en-US" sz="2600" dirty="0"/>
              <a:t> </a:t>
            </a:r>
            <a:r>
              <a:rPr lang="en-US" sz="2600" dirty="0" err="1"/>
              <a:t>factura</a:t>
            </a:r>
            <a:r>
              <a:rPr lang="en-US" sz="2600" dirty="0"/>
              <a:t> </a:t>
            </a:r>
            <a:r>
              <a:rPr lang="en-US" sz="2600" dirty="0" err="1"/>
              <a:t>fiscală</a:t>
            </a:r>
            <a:r>
              <a:rPr lang="en-US" sz="2600" dirty="0"/>
              <a:t> </a:t>
            </a:r>
            <a:r>
              <a:rPr lang="en-US" sz="2600" dirty="0" err="1"/>
              <a:t>şi</a:t>
            </a:r>
            <a:r>
              <a:rPr lang="en-US" sz="2600" dirty="0"/>
              <a:t> </a:t>
            </a:r>
            <a:r>
              <a:rPr lang="en-US" sz="2600" dirty="0" err="1"/>
              <a:t>semnătura</a:t>
            </a:r>
            <a:r>
              <a:rPr lang="en-US" sz="2600" dirty="0"/>
              <a:t> </a:t>
            </a:r>
            <a:r>
              <a:rPr lang="en-US" sz="2600" dirty="0" err="1"/>
              <a:t>olografă</a:t>
            </a:r>
            <a:r>
              <a:rPr lang="en-US" sz="2600" dirty="0"/>
              <a:t> a </a:t>
            </a:r>
            <a:r>
              <a:rPr lang="en-US" sz="2600" dirty="0" err="1"/>
              <a:t>beneficiarilor</a:t>
            </a:r>
            <a:r>
              <a:rPr lang="en-US" sz="2600" dirty="0"/>
              <a:t>, </a:t>
            </a:r>
            <a:r>
              <a:rPr lang="en-US" sz="2600" dirty="0" err="1">
                <a:solidFill>
                  <a:srgbClr val="FF0000"/>
                </a:solidFill>
              </a:rPr>
              <a:t>în</a:t>
            </a:r>
            <a:r>
              <a:rPr lang="en-US" sz="2600" dirty="0">
                <a:solidFill>
                  <a:srgbClr val="FF0000"/>
                </a:solidFill>
              </a:rPr>
              <a:t> </a:t>
            </a:r>
            <a:r>
              <a:rPr lang="en-US" sz="2600" dirty="0" err="1">
                <a:solidFill>
                  <a:srgbClr val="FF0000"/>
                </a:solidFill>
              </a:rPr>
              <a:t>cazul</a:t>
            </a:r>
            <a:r>
              <a:rPr lang="en-US" sz="2600" dirty="0">
                <a:solidFill>
                  <a:srgbClr val="FF0000"/>
                </a:solidFill>
              </a:rPr>
              <a:t> </a:t>
            </a:r>
            <a:r>
              <a:rPr lang="en-US" sz="2600" dirty="0" err="1">
                <a:solidFill>
                  <a:srgbClr val="FF0000"/>
                </a:solidFill>
              </a:rPr>
              <a:t>unui</a:t>
            </a:r>
            <a:r>
              <a:rPr lang="en-US" sz="2600" dirty="0">
                <a:solidFill>
                  <a:srgbClr val="FF0000"/>
                </a:solidFill>
              </a:rPr>
              <a:t> document </a:t>
            </a:r>
            <a:r>
              <a:rPr lang="en-US" sz="2600" dirty="0" err="1">
                <a:solidFill>
                  <a:srgbClr val="FF0000"/>
                </a:solidFill>
              </a:rPr>
              <a:t>emis</a:t>
            </a:r>
            <a:r>
              <a:rPr lang="en-US" sz="2600" dirty="0">
                <a:solidFill>
                  <a:srgbClr val="FF0000"/>
                </a:solidFill>
              </a:rPr>
              <a:t> </a:t>
            </a:r>
            <a:r>
              <a:rPr lang="en-US" sz="2600" dirty="0" err="1">
                <a:solidFill>
                  <a:srgbClr val="FF0000"/>
                </a:solidFill>
              </a:rPr>
              <a:t>pe</a:t>
            </a:r>
            <a:r>
              <a:rPr lang="en-US" sz="2600" dirty="0">
                <a:solidFill>
                  <a:srgbClr val="FF0000"/>
                </a:solidFill>
              </a:rPr>
              <a:t> </a:t>
            </a:r>
            <a:r>
              <a:rPr lang="en-US" sz="2600" dirty="0" err="1">
                <a:solidFill>
                  <a:srgbClr val="FF0000"/>
                </a:solidFill>
              </a:rPr>
              <a:t>suport</a:t>
            </a:r>
            <a:r>
              <a:rPr lang="en-US" sz="2600" dirty="0">
                <a:solidFill>
                  <a:srgbClr val="FF0000"/>
                </a:solidFill>
              </a:rPr>
              <a:t> de </a:t>
            </a:r>
            <a:r>
              <a:rPr lang="en-US" sz="2600" dirty="0" err="1">
                <a:solidFill>
                  <a:srgbClr val="FF0000"/>
                </a:solidFill>
              </a:rPr>
              <a:t>hârtie</a:t>
            </a:r>
            <a:r>
              <a:rPr lang="en-US" sz="2600" dirty="0">
                <a:solidFill>
                  <a:srgbClr val="FF0000"/>
                </a:solidFill>
              </a:rPr>
              <a:t>, </a:t>
            </a:r>
            <a:r>
              <a:rPr lang="en-US" sz="2600" dirty="0" err="1">
                <a:solidFill>
                  <a:srgbClr val="FF0000"/>
                </a:solidFill>
              </a:rPr>
              <a:t>sau</a:t>
            </a:r>
            <a:r>
              <a:rPr lang="en-US" sz="2600" dirty="0">
                <a:solidFill>
                  <a:srgbClr val="FF0000"/>
                </a:solidFill>
              </a:rPr>
              <a:t> </a:t>
            </a:r>
            <a:r>
              <a:rPr lang="en-US" sz="2600" dirty="0" err="1">
                <a:solidFill>
                  <a:srgbClr val="FF0000"/>
                </a:solidFill>
              </a:rPr>
              <a:t>semnătura</a:t>
            </a:r>
            <a:r>
              <a:rPr lang="en-US" sz="2600" dirty="0">
                <a:solidFill>
                  <a:srgbClr val="FF0000"/>
                </a:solidFill>
              </a:rPr>
              <a:t> </a:t>
            </a:r>
            <a:r>
              <a:rPr lang="en-US" sz="2600" dirty="0" err="1">
                <a:solidFill>
                  <a:srgbClr val="FF0000"/>
                </a:solidFill>
              </a:rPr>
              <a:t>electronică</a:t>
            </a:r>
            <a:r>
              <a:rPr lang="en-US" sz="2600" dirty="0">
                <a:solidFill>
                  <a:srgbClr val="FF0000"/>
                </a:solidFill>
              </a:rPr>
              <a:t> </a:t>
            </a:r>
            <a:r>
              <a:rPr lang="en-US" sz="2600" dirty="0" err="1">
                <a:solidFill>
                  <a:srgbClr val="FF0000"/>
                </a:solidFill>
              </a:rPr>
              <a:t>calificată</a:t>
            </a:r>
            <a:r>
              <a:rPr lang="en-US" sz="2600" dirty="0">
                <a:solidFill>
                  <a:srgbClr val="FF0000"/>
                </a:solidFill>
              </a:rPr>
              <a:t>, </a:t>
            </a:r>
            <a:r>
              <a:rPr lang="en-US" sz="2600" dirty="0" err="1">
                <a:solidFill>
                  <a:srgbClr val="FF0000"/>
                </a:solidFill>
              </a:rPr>
              <a:t>în</a:t>
            </a:r>
            <a:r>
              <a:rPr lang="en-US" sz="2600" dirty="0">
                <a:solidFill>
                  <a:srgbClr val="FF0000"/>
                </a:solidFill>
              </a:rPr>
              <a:t> </a:t>
            </a:r>
            <a:r>
              <a:rPr lang="en-US" sz="2600" dirty="0" err="1">
                <a:solidFill>
                  <a:srgbClr val="FF0000"/>
                </a:solidFill>
              </a:rPr>
              <a:t>cazul</a:t>
            </a:r>
            <a:r>
              <a:rPr lang="en-US" sz="2600" dirty="0">
                <a:solidFill>
                  <a:srgbClr val="FF0000"/>
                </a:solidFill>
              </a:rPr>
              <a:t> </a:t>
            </a:r>
            <a:r>
              <a:rPr lang="en-US" sz="2600" dirty="0" err="1">
                <a:solidFill>
                  <a:srgbClr val="FF0000"/>
                </a:solidFill>
              </a:rPr>
              <a:t>unui</a:t>
            </a:r>
            <a:r>
              <a:rPr lang="en-US" sz="2600" dirty="0">
                <a:solidFill>
                  <a:srgbClr val="FF0000"/>
                </a:solidFill>
              </a:rPr>
              <a:t> document electronic.</a:t>
            </a:r>
          </a:p>
          <a:p>
            <a:pPr marL="0" indent="0" algn="just">
              <a:buNone/>
            </a:pPr>
            <a:endParaRPr lang="ro-RO" sz="2600" b="1" dirty="0" smtClean="0">
              <a:solidFill>
                <a:srgbClr val="FF0000"/>
              </a:solidFill>
            </a:endParaRPr>
          </a:p>
          <a:p>
            <a:pPr marL="0" indent="0" algn="just">
              <a:buNone/>
            </a:pPr>
            <a:endParaRPr lang="ro-RO" sz="2600" b="1" dirty="0">
              <a:solidFill>
                <a:srgbClr val="FF0000"/>
              </a:solidFill>
            </a:endParaRPr>
          </a:p>
          <a:p>
            <a:pPr marL="0" indent="0" algn="just">
              <a:buNone/>
            </a:pPr>
            <a:endParaRPr lang="ro-RO" sz="2600" b="1" dirty="0" smtClean="0">
              <a:solidFill>
                <a:srgbClr val="FF0000"/>
              </a:solidFill>
            </a:endParaRPr>
          </a:p>
          <a:p>
            <a:pPr marL="0" indent="0" algn="just">
              <a:buNone/>
            </a:pPr>
            <a:r>
              <a:rPr lang="ro-RO" sz="2600" b="1" dirty="0" smtClean="0">
                <a:solidFill>
                  <a:srgbClr val="FF0000"/>
                </a:solidFill>
              </a:rPr>
              <a:t>!!! În vigoare începînd cu 22/11/2023</a:t>
            </a:r>
            <a:endParaRPr lang="en-US" sz="2600" b="1" dirty="0">
              <a:solidFill>
                <a:srgbClr val="FF0000"/>
              </a:solidFill>
            </a:endParaRPr>
          </a:p>
        </p:txBody>
      </p:sp>
    </p:spTree>
    <p:extLst>
      <p:ext uri="{BB962C8B-B14F-4D97-AF65-F5344CB8AC3E}">
        <p14:creationId xmlns:p14="http://schemas.microsoft.com/office/powerpoint/2010/main" val="7351665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sz="2800" b="1" dirty="0" smtClean="0">
                <a:solidFill>
                  <a:srgbClr val="0070C0"/>
                </a:solidFill>
                <a:latin typeface="Calibri"/>
              </a:rPr>
              <a:t>     Modificări în termenul întocmirii registrelor de evidență a procurărilor și livrărilor de mărfuri</a:t>
            </a:r>
            <a:endParaRPr lang="ru-RU" dirty="0"/>
          </a:p>
        </p:txBody>
      </p:sp>
      <p:sp>
        <p:nvSpPr>
          <p:cNvPr id="3" name="Объект 2"/>
          <p:cNvSpPr>
            <a:spLocks noGrp="1"/>
          </p:cNvSpPr>
          <p:nvPr>
            <p:ph idx="4294967295"/>
          </p:nvPr>
        </p:nvSpPr>
        <p:spPr>
          <a:xfrm>
            <a:off x="293298" y="1658938"/>
            <a:ext cx="11378242" cy="4530725"/>
          </a:xfrm>
        </p:spPr>
        <p:txBody>
          <a:bodyPr/>
          <a:lstStyle/>
          <a:p>
            <a:pPr marL="0" indent="0" algn="just">
              <a:buNone/>
            </a:pPr>
            <a:r>
              <a:rPr lang="ro-RO" sz="2000" b="1" dirty="0" smtClean="0">
                <a:latin typeface="Calibri" panose="020F0502020204030204" pitchFamily="34" charset="0"/>
                <a:ea typeface="Calibri" panose="020F0502020204030204" pitchFamily="34" charset="0"/>
                <a:cs typeface="Times New Roman" panose="02020603050405020304" pitchFamily="18" charset="0"/>
              </a:rPr>
              <a:t>Art.118 alin.(1), fiecare subiect impozabil este obligat să </a:t>
            </a:r>
            <a:r>
              <a:rPr lang="ro-RO" sz="2000" b="1" dirty="0" err="1" smtClean="0">
                <a:latin typeface="Calibri" panose="020F0502020204030204" pitchFamily="34" charset="0"/>
                <a:ea typeface="Calibri" panose="020F0502020204030204" pitchFamily="34" charset="0"/>
                <a:cs typeface="Times New Roman" panose="02020603050405020304" pitchFamily="18" charset="0"/>
              </a:rPr>
              <a:t>ţină</a:t>
            </a:r>
            <a:r>
              <a:rPr lang="ro-RO" sz="2000" b="1" dirty="0" smtClean="0">
                <a:latin typeface="Calibri" panose="020F0502020204030204" pitchFamily="34" charset="0"/>
                <a:ea typeface="Calibri" panose="020F0502020204030204" pitchFamily="34" charset="0"/>
                <a:cs typeface="Times New Roman" panose="02020603050405020304" pitchFamily="18" charset="0"/>
              </a:rPr>
              <a:t> </a:t>
            </a:r>
            <a:r>
              <a:rPr lang="ro-RO" sz="2000" b="1" dirty="0" err="1" smtClean="0">
                <a:latin typeface="Calibri" panose="020F0502020204030204" pitchFamily="34" charset="0"/>
                <a:ea typeface="Calibri" panose="020F0502020204030204" pitchFamily="34" charset="0"/>
                <a:cs typeface="Times New Roman" panose="02020603050405020304" pitchFamily="18" charset="0"/>
              </a:rPr>
              <a:t>evidenţa</a:t>
            </a:r>
            <a:r>
              <a:rPr lang="ro-RO" sz="2000" b="1" dirty="0" smtClean="0">
                <a:latin typeface="Calibri" panose="020F0502020204030204" pitchFamily="34" charset="0"/>
                <a:ea typeface="Calibri" panose="020F0502020204030204" pitchFamily="34" charset="0"/>
                <a:cs typeface="Times New Roman" panose="02020603050405020304" pitchFamily="18" charset="0"/>
              </a:rPr>
              <a:t> întregului volum de mărfuri, servicii livrate </a:t>
            </a:r>
            <a:r>
              <a:rPr lang="ro-RO" sz="2000" b="1" dirty="0" err="1" smtClean="0">
                <a:latin typeface="Calibri" panose="020F0502020204030204" pitchFamily="34" charset="0"/>
                <a:ea typeface="Calibri" panose="020F0502020204030204" pitchFamily="34" charset="0"/>
                <a:cs typeface="Times New Roman" panose="02020603050405020304" pitchFamily="18" charset="0"/>
              </a:rPr>
              <a:t>şi</a:t>
            </a:r>
            <a:r>
              <a:rPr lang="ro-RO" sz="2000" b="1" dirty="0" smtClean="0">
                <a:latin typeface="Calibri" panose="020F0502020204030204" pitchFamily="34" charset="0"/>
                <a:ea typeface="Calibri" panose="020F0502020204030204" pitchFamily="34" charset="0"/>
                <a:cs typeface="Times New Roman" panose="02020603050405020304" pitchFamily="18" charset="0"/>
              </a:rPr>
              <a:t> a valorilor materiale, serviciilor procurate. În </a:t>
            </a:r>
            <a:r>
              <a:rPr lang="ro-RO" sz="2000" b="1" dirty="0" err="1" smtClean="0">
                <a:latin typeface="Calibri" panose="020F0502020204030204" pitchFamily="34" charset="0"/>
                <a:ea typeface="Calibri" panose="020F0502020204030204" pitchFamily="34" charset="0"/>
                <a:cs typeface="Times New Roman" panose="02020603050405020304" pitchFamily="18" charset="0"/>
              </a:rPr>
              <a:t>comerţul</a:t>
            </a:r>
            <a:r>
              <a:rPr lang="ro-RO" sz="2000" b="1" dirty="0" smtClean="0">
                <a:latin typeface="Calibri" panose="020F0502020204030204" pitchFamily="34" charset="0"/>
                <a:ea typeface="Calibri" panose="020F0502020204030204" pitchFamily="34" charset="0"/>
                <a:cs typeface="Times New Roman" panose="02020603050405020304" pitchFamily="18" charset="0"/>
              </a:rPr>
              <a:t> cu amănuntul, în sfera prestării serviciilor, </a:t>
            </a:r>
            <a:r>
              <a:rPr lang="ro-RO" sz="2000" b="1" dirty="0" err="1" smtClean="0">
                <a:latin typeface="Calibri" panose="020F0502020204030204" pitchFamily="34" charset="0"/>
                <a:ea typeface="Calibri" panose="020F0502020204030204" pitchFamily="34" charset="0"/>
                <a:cs typeface="Times New Roman" panose="02020603050405020304" pitchFamily="18" charset="0"/>
              </a:rPr>
              <a:t>subiecţii</a:t>
            </a:r>
            <a:r>
              <a:rPr lang="ro-RO" sz="2000" b="1" dirty="0" smtClean="0">
                <a:latin typeface="Calibri" panose="020F0502020204030204" pitchFamily="34" charset="0"/>
                <a:ea typeface="Calibri" panose="020F0502020204030204" pitchFamily="34" charset="0"/>
                <a:cs typeface="Times New Roman" panose="02020603050405020304" pitchFamily="18" charset="0"/>
              </a:rPr>
              <a:t> impozabili </a:t>
            </a:r>
            <a:r>
              <a:rPr lang="ro-RO" sz="2000" b="1" dirty="0" err="1" smtClean="0">
                <a:latin typeface="Calibri" panose="020F0502020204030204" pitchFamily="34" charset="0"/>
                <a:ea typeface="Calibri" panose="020F0502020204030204" pitchFamily="34" charset="0"/>
                <a:cs typeface="Times New Roman" panose="02020603050405020304" pitchFamily="18" charset="0"/>
              </a:rPr>
              <a:t>sînt</a:t>
            </a:r>
            <a:r>
              <a:rPr lang="ro-RO" sz="2000" b="1" dirty="0" smtClean="0">
                <a:latin typeface="Calibri" panose="020F0502020204030204" pitchFamily="34" charset="0"/>
                <a:ea typeface="Calibri" panose="020F0502020204030204" pitchFamily="34" charset="0"/>
                <a:cs typeface="Times New Roman" panose="02020603050405020304" pitchFamily="18" charset="0"/>
              </a:rPr>
              <a:t> </a:t>
            </a:r>
            <a:r>
              <a:rPr lang="ro-RO" sz="2000" b="1" dirty="0" err="1" smtClean="0">
                <a:latin typeface="Calibri" panose="020F0502020204030204" pitchFamily="34" charset="0"/>
                <a:ea typeface="Calibri" panose="020F0502020204030204" pitchFamily="34" charset="0"/>
                <a:cs typeface="Times New Roman" panose="02020603050405020304" pitchFamily="18" charset="0"/>
              </a:rPr>
              <a:t>obligaţi</a:t>
            </a:r>
            <a:r>
              <a:rPr lang="ro-RO" sz="2000" b="1" dirty="0" smtClean="0">
                <a:latin typeface="Calibri" panose="020F0502020204030204" pitchFamily="34" charset="0"/>
                <a:ea typeface="Calibri" panose="020F0502020204030204" pitchFamily="34" charset="0"/>
                <a:cs typeface="Times New Roman" panose="02020603050405020304" pitchFamily="18" charset="0"/>
              </a:rPr>
              <a:t> să </a:t>
            </a:r>
            <a:r>
              <a:rPr lang="ro-RO" sz="2000" b="1" dirty="0" err="1" smtClean="0">
                <a:latin typeface="Calibri" panose="020F0502020204030204" pitchFamily="34" charset="0"/>
                <a:ea typeface="Calibri" panose="020F0502020204030204" pitchFamily="34" charset="0"/>
                <a:cs typeface="Times New Roman" panose="02020603050405020304" pitchFamily="18" charset="0"/>
              </a:rPr>
              <a:t>ţină</a:t>
            </a:r>
            <a:r>
              <a:rPr lang="ro-RO" sz="2000" b="1" dirty="0" smtClean="0">
                <a:latin typeface="Calibri" panose="020F0502020204030204" pitchFamily="34" charset="0"/>
                <a:ea typeface="Calibri" panose="020F0502020204030204" pitchFamily="34" charset="0"/>
                <a:cs typeface="Times New Roman" panose="02020603050405020304" pitchFamily="18" charset="0"/>
              </a:rPr>
              <a:t> zilnic </a:t>
            </a:r>
            <a:r>
              <a:rPr lang="ro-RO" sz="2000" b="1" dirty="0" err="1" smtClean="0">
                <a:latin typeface="Calibri" panose="020F0502020204030204" pitchFamily="34" charset="0"/>
                <a:ea typeface="Calibri" panose="020F0502020204030204" pitchFamily="34" charset="0"/>
                <a:cs typeface="Times New Roman" panose="02020603050405020304" pitchFamily="18" charset="0"/>
              </a:rPr>
              <a:t>evidenţa</a:t>
            </a:r>
            <a:r>
              <a:rPr lang="ro-RO" sz="2000" b="1" dirty="0" smtClean="0">
                <a:latin typeface="Calibri" panose="020F0502020204030204" pitchFamily="34" charset="0"/>
                <a:ea typeface="Calibri" panose="020F0502020204030204" pitchFamily="34" charset="0"/>
                <a:cs typeface="Times New Roman" panose="02020603050405020304" pitchFamily="18" charset="0"/>
              </a:rPr>
              <a:t> tuturor mărfurilor livrate, serviciilor prestate achitate în numerar. Registrele de </a:t>
            </a:r>
            <a:r>
              <a:rPr lang="ro-RO" sz="2000" b="1" dirty="0" err="1" smtClean="0">
                <a:latin typeface="Calibri" panose="020F0502020204030204" pitchFamily="34" charset="0"/>
                <a:ea typeface="Calibri" panose="020F0502020204030204" pitchFamily="34" charset="0"/>
                <a:cs typeface="Times New Roman" panose="02020603050405020304" pitchFamily="18" charset="0"/>
              </a:rPr>
              <a:t>evidenţă</a:t>
            </a:r>
            <a:r>
              <a:rPr lang="ro-RO" sz="2000" b="1" dirty="0" smtClean="0">
                <a:latin typeface="Calibri" panose="020F0502020204030204" pitchFamily="34" charset="0"/>
                <a:ea typeface="Calibri" panose="020F0502020204030204" pitchFamily="34" charset="0"/>
                <a:cs typeface="Times New Roman" panose="02020603050405020304" pitchFamily="18" charset="0"/>
              </a:rPr>
              <a:t> a procurării </a:t>
            </a:r>
            <a:r>
              <a:rPr lang="ro-RO" sz="2000" b="1" dirty="0" err="1" smtClean="0">
                <a:latin typeface="Calibri" panose="020F0502020204030204" pitchFamily="34" charset="0"/>
                <a:ea typeface="Calibri" panose="020F0502020204030204" pitchFamily="34" charset="0"/>
                <a:cs typeface="Times New Roman" panose="02020603050405020304" pitchFamily="18" charset="0"/>
              </a:rPr>
              <a:t>şi</a:t>
            </a:r>
            <a:r>
              <a:rPr lang="ro-RO" sz="2000" b="1" dirty="0" smtClean="0">
                <a:latin typeface="Calibri" panose="020F0502020204030204" pitchFamily="34" charset="0"/>
                <a:ea typeface="Calibri" panose="020F0502020204030204" pitchFamily="34" charset="0"/>
                <a:cs typeface="Times New Roman" panose="02020603050405020304" pitchFamily="18" charset="0"/>
              </a:rPr>
              <a:t> livrării de mărfuri, servicii trebuie întocmite </a:t>
            </a:r>
            <a:r>
              <a:rPr lang="ro-RO" sz="20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nu mai târziu de data de 25 a lunii care urmează după încheierea perioadei fiscale privind T.V.A. (până în prezent - </a:t>
            </a:r>
            <a:r>
              <a:rPr lang="es-ES" sz="2000" b="1"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în</a:t>
            </a:r>
            <a:r>
              <a:rPr lang="es-ES" sz="20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es-ES" sz="2000" b="1"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termen</a:t>
            </a:r>
            <a:r>
              <a:rPr lang="es-ES" sz="20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de o </a:t>
            </a:r>
            <a:r>
              <a:rPr lang="es-ES" sz="2000" b="1"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lună</a:t>
            </a:r>
            <a:r>
              <a:rPr lang="es-ES" sz="20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de </a:t>
            </a:r>
            <a:r>
              <a:rPr lang="es-ES" sz="20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la</a:t>
            </a:r>
            <a:r>
              <a:rPr lang="ro-RO" sz="20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a:t>
            </a:r>
          </a:p>
          <a:p>
            <a:pPr marL="0" indent="0" algn="just">
              <a:buNone/>
            </a:pPr>
            <a:endParaRPr lang="ro-RO" sz="20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ro-RO" sz="20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Abrogarea art.118 (secund) alin.(1), (2), și (3), referitor la formularele de facturi fiscale (rămân în vigoare doar prevederile aferente seriei și diapazonului și/sau e-factura).</a:t>
            </a:r>
          </a:p>
          <a:p>
            <a:pPr marL="0" lvl="0" indent="0" algn="ctr">
              <a:lnSpc>
                <a:spcPct val="107000"/>
              </a:lnSpc>
              <a:spcAft>
                <a:spcPts val="800"/>
              </a:spcAft>
              <a:buNone/>
            </a:pPr>
            <a:r>
              <a:rPr lang="ro-RO" sz="2000" b="1" dirty="0" smtClean="0">
                <a:latin typeface="Calibri" panose="020F0502020204030204" pitchFamily="34" charset="0"/>
                <a:ea typeface="Calibri" panose="020F0502020204030204" pitchFamily="34" charset="0"/>
                <a:cs typeface="Times New Roman" panose="02020603050405020304" pitchFamily="18" charset="0"/>
              </a:rPr>
              <a:t>                 </a:t>
            </a:r>
            <a:endParaRPr lang="ru-RU"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11654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405442" y="345057"/>
            <a:ext cx="11240218" cy="5989068"/>
          </a:xfrm>
        </p:spPr>
        <p:txBody>
          <a:bodyPr/>
          <a:lstStyle/>
          <a:p>
            <a:pPr marL="0" indent="0" algn="ctr">
              <a:buNone/>
            </a:pPr>
            <a:r>
              <a:rPr lang="ro-RO"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Legea pentru punerea în </a:t>
            </a:r>
            <a:r>
              <a:rPr lang="ro-RO"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aplicare </a:t>
            </a:r>
            <a:r>
              <a:rPr lang="ro-RO"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a </a:t>
            </a:r>
            <a:r>
              <a:rPr lang="ro-RO"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Titlului III din Codul fiscal </a:t>
            </a:r>
            <a:endParaRPr lang="ro-RO"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ro-RO" dirty="0" smtClean="0">
                <a:solidFill>
                  <a:srgbClr val="FF0000"/>
                </a:solidFill>
              </a:rPr>
              <a:t>Modificarea regimului de impozitare pentru energia electrică de echilibrare din/in Transnistria (în vigoare din 10/08/2023), și anume:</a:t>
            </a:r>
          </a:p>
          <a:p>
            <a:pPr marL="0" indent="0" algn="just">
              <a:buNone/>
            </a:pPr>
            <a:r>
              <a:rPr lang="ro-RO" sz="1800" dirty="0"/>
              <a:t>Se scutesc de T.V.A. fără drept de deducere livrările de energie electrică </a:t>
            </a:r>
            <a:r>
              <a:rPr lang="ro-RO" sz="1800" dirty="0" err="1"/>
              <a:t>achiziţionată</a:t>
            </a:r>
            <a:r>
              <a:rPr lang="ro-RO" sz="1800" dirty="0"/>
              <a:t> </a:t>
            </a:r>
            <a:r>
              <a:rPr lang="ro-RO" sz="1800" dirty="0" err="1"/>
              <a:t>şi</a:t>
            </a:r>
            <a:r>
              <a:rPr lang="ro-RO" sz="1800" dirty="0"/>
              <a:t> furnizată operatorului </a:t>
            </a:r>
            <a:r>
              <a:rPr lang="ro-RO" sz="1800" dirty="0" err="1"/>
              <a:t>reţelei</a:t>
            </a:r>
            <a:r>
              <a:rPr lang="ro-RO" sz="1800" dirty="0"/>
              <a:t> de transport </a:t>
            </a:r>
            <a:r>
              <a:rPr lang="ro-RO" sz="1800" dirty="0" err="1"/>
              <a:t>şi</a:t>
            </a:r>
            <a:r>
              <a:rPr lang="ro-RO" sz="1800" dirty="0"/>
              <a:t> de sistem, operatorilor </a:t>
            </a:r>
            <a:r>
              <a:rPr lang="ro-RO" sz="1800" dirty="0" err="1"/>
              <a:t>reţelelor</a:t>
            </a:r>
            <a:r>
              <a:rPr lang="ro-RO" sz="1800" dirty="0"/>
              <a:t> de </a:t>
            </a:r>
            <a:r>
              <a:rPr lang="ro-RO" sz="1800" dirty="0" err="1"/>
              <a:t>distribuţie</a:t>
            </a:r>
            <a:r>
              <a:rPr lang="ro-RO" sz="1800" dirty="0"/>
              <a:t> </a:t>
            </a:r>
            <a:r>
              <a:rPr lang="ro-RO" sz="1800" dirty="0" err="1"/>
              <a:t>şi</a:t>
            </a:r>
            <a:r>
              <a:rPr lang="ro-RO" sz="1800" dirty="0"/>
              <a:t> furnizorilor energiei electrice sau </a:t>
            </a:r>
            <a:r>
              <a:rPr lang="ro-RO" sz="1800" dirty="0" err="1"/>
              <a:t>achiziţionată</a:t>
            </a:r>
            <a:r>
              <a:rPr lang="ro-RO" sz="1800" dirty="0"/>
              <a:t> de operatorul </a:t>
            </a:r>
            <a:r>
              <a:rPr lang="ro-RO" sz="1800" dirty="0" err="1"/>
              <a:t>reţelei</a:t>
            </a:r>
            <a:r>
              <a:rPr lang="ro-RO" sz="1800" dirty="0"/>
              <a:t> de transport </a:t>
            </a:r>
            <a:r>
              <a:rPr lang="ro-RO" sz="1800" dirty="0" err="1"/>
              <a:t>şi</a:t>
            </a:r>
            <a:r>
              <a:rPr lang="ro-RO" sz="1800" dirty="0"/>
              <a:t> de sistem, operatorii </a:t>
            </a:r>
            <a:r>
              <a:rPr lang="ro-RO" sz="1800" dirty="0" err="1"/>
              <a:t>reţelelor</a:t>
            </a:r>
            <a:r>
              <a:rPr lang="ro-RO" sz="1800" dirty="0"/>
              <a:t> de </a:t>
            </a:r>
            <a:r>
              <a:rPr lang="ro-RO" sz="1800" dirty="0" err="1"/>
              <a:t>distribuţie</a:t>
            </a:r>
            <a:r>
              <a:rPr lang="ro-RO" sz="1800" dirty="0"/>
              <a:t> </a:t>
            </a:r>
            <a:r>
              <a:rPr lang="ro-RO" sz="1800" dirty="0" err="1"/>
              <a:t>şi</a:t>
            </a:r>
            <a:r>
              <a:rPr lang="ro-RO" sz="1800" dirty="0"/>
              <a:t> furnizorii energiei electrice, </a:t>
            </a:r>
            <a:r>
              <a:rPr lang="ro-RO" sz="1800" b="1" dirty="0">
                <a:solidFill>
                  <a:srgbClr val="FF0000"/>
                </a:solidFill>
              </a:rPr>
              <a:t>precum </a:t>
            </a:r>
            <a:r>
              <a:rPr lang="ro-RO" sz="1800" b="1" dirty="0" err="1">
                <a:solidFill>
                  <a:srgbClr val="FF0000"/>
                </a:solidFill>
              </a:rPr>
              <a:t>şi</a:t>
            </a:r>
            <a:r>
              <a:rPr lang="ro-RO" sz="1800" b="1" dirty="0">
                <a:solidFill>
                  <a:srgbClr val="FF0000"/>
                </a:solidFill>
              </a:rPr>
              <a:t> livrările de energie electrică, de energie electrică de echilibrare</a:t>
            </a:r>
            <a:r>
              <a:rPr lang="ro-RO" sz="1800" dirty="0"/>
              <a:t> </a:t>
            </a:r>
            <a:r>
              <a:rPr lang="ro-RO" sz="1800" dirty="0" err="1"/>
              <a:t>şi</a:t>
            </a:r>
            <a:r>
              <a:rPr lang="ro-RO" sz="1800" dirty="0"/>
              <a:t> de gaze naturale, de servicii de </a:t>
            </a:r>
            <a:r>
              <a:rPr lang="ro-RO" sz="1800" dirty="0" err="1"/>
              <a:t>telecomunicaţii</a:t>
            </a:r>
            <a:r>
              <a:rPr lang="ro-RO" sz="1800" dirty="0"/>
              <a:t>, de aprovizionare cu apă </a:t>
            </a:r>
            <a:r>
              <a:rPr lang="ro-RO" sz="1800" dirty="0" err="1"/>
              <a:t>şi</a:t>
            </a:r>
            <a:r>
              <a:rPr lang="ro-RO" sz="1800" dirty="0"/>
              <a:t> de canalizare </a:t>
            </a:r>
            <a:r>
              <a:rPr lang="ro-RO" sz="1800" dirty="0" err="1"/>
              <a:t>achiziţionate</a:t>
            </a:r>
            <a:r>
              <a:rPr lang="ro-RO" sz="1800" dirty="0"/>
              <a:t> </a:t>
            </a:r>
            <a:r>
              <a:rPr lang="ro-RO" sz="1800" dirty="0" err="1"/>
              <a:t>şi</a:t>
            </a:r>
            <a:r>
              <a:rPr lang="ro-RO" sz="1800" dirty="0"/>
              <a:t> utilizate în scop de consum, fără comercializarea ulterioară, efectuate de către persoanele juridice </a:t>
            </a:r>
            <a:r>
              <a:rPr lang="ro-RO" sz="1800" dirty="0" err="1"/>
              <a:t>şi</a:t>
            </a:r>
            <a:r>
              <a:rPr lang="ro-RO" sz="1800" dirty="0"/>
              <a:t> fizice care se află pe teritoriul Republicii Moldova </a:t>
            </a:r>
            <a:r>
              <a:rPr lang="ro-RO" sz="1800" dirty="0" err="1"/>
              <a:t>şi</a:t>
            </a:r>
            <a:r>
              <a:rPr lang="ro-RO" sz="1800" dirty="0"/>
              <a:t> care nu au </a:t>
            </a:r>
            <a:r>
              <a:rPr lang="ro-RO" sz="1800" dirty="0" err="1"/>
              <a:t>relaţii</a:t>
            </a:r>
            <a:r>
              <a:rPr lang="ro-RO" sz="1800" dirty="0"/>
              <a:t> fiscale cu sistemul ei bugetar către persoanele juridice </a:t>
            </a:r>
            <a:r>
              <a:rPr lang="ro-RO" sz="1800" dirty="0" err="1"/>
              <a:t>şi</a:t>
            </a:r>
            <a:r>
              <a:rPr lang="ro-RO" sz="1800" dirty="0"/>
              <a:t> fizice care se află pe teritoriul </a:t>
            </a:r>
            <a:r>
              <a:rPr lang="ro-RO" sz="1800" dirty="0" smtClean="0"/>
              <a:t>Republicii Moldova </a:t>
            </a:r>
            <a:r>
              <a:rPr lang="ro-RO" sz="1800" dirty="0" err="1" smtClean="0"/>
              <a:t>şi</a:t>
            </a:r>
            <a:r>
              <a:rPr lang="ro-RO" sz="1800" dirty="0" smtClean="0"/>
              <a:t> care au </a:t>
            </a:r>
            <a:r>
              <a:rPr lang="ro-RO" sz="1800" dirty="0" err="1" smtClean="0"/>
              <a:t>relaţii</a:t>
            </a:r>
            <a:r>
              <a:rPr lang="ro-RO" sz="1800" dirty="0" smtClean="0"/>
              <a:t> fiscale cu sistemul ei bugetar.</a:t>
            </a:r>
          </a:p>
          <a:p>
            <a:pPr marL="0" indent="0" algn="just">
              <a:buNone/>
            </a:pPr>
            <a:r>
              <a:rPr lang="ro-RO" sz="1800" b="1" dirty="0" smtClean="0">
                <a:solidFill>
                  <a:srgbClr val="FF0000"/>
                </a:solidFill>
              </a:rPr>
              <a:t>Se </a:t>
            </a:r>
            <a:r>
              <a:rPr lang="ro-RO" sz="1800" b="1" dirty="0">
                <a:solidFill>
                  <a:srgbClr val="FF0000"/>
                </a:solidFill>
              </a:rPr>
              <a:t>supune TVA conform art.96 lit.a) din Codul fiscal nr.1163/1997 livrarea energiei electrice de echilibrare, cu excepţia celei livrate agenţilor economici care nu au relaţii fiscale cu sistemul bugetar al Republicii Moldova.</a:t>
            </a:r>
          </a:p>
          <a:p>
            <a:pPr marL="0" indent="0" algn="just">
              <a:buNone/>
            </a:pPr>
            <a:r>
              <a:rPr lang="ro-RO" sz="1800" b="1" dirty="0" smtClean="0">
                <a:solidFill>
                  <a:srgbClr val="FF0000"/>
                </a:solidFill>
              </a:rPr>
              <a:t>Se </a:t>
            </a:r>
            <a:r>
              <a:rPr lang="ro-RO" sz="1800" b="1" dirty="0" err="1">
                <a:solidFill>
                  <a:srgbClr val="FF0000"/>
                </a:solidFill>
              </a:rPr>
              <a:t>scuteşte</a:t>
            </a:r>
            <a:r>
              <a:rPr lang="ro-RO" sz="1800" b="1" dirty="0">
                <a:solidFill>
                  <a:srgbClr val="FF0000"/>
                </a:solidFill>
              </a:rPr>
              <a:t> de TVA cu drept de deducere energia electrică de echilibrare livrată </a:t>
            </a:r>
            <a:r>
              <a:rPr lang="ro-RO" sz="1800" b="1" dirty="0" err="1">
                <a:solidFill>
                  <a:srgbClr val="FF0000"/>
                </a:solidFill>
              </a:rPr>
              <a:t>agenţilor</a:t>
            </a:r>
            <a:r>
              <a:rPr lang="ro-RO" sz="1800" b="1" dirty="0">
                <a:solidFill>
                  <a:srgbClr val="FF0000"/>
                </a:solidFill>
              </a:rPr>
              <a:t> economici care nu au </a:t>
            </a:r>
            <a:r>
              <a:rPr lang="ro-RO" sz="1800" b="1" dirty="0" err="1">
                <a:solidFill>
                  <a:srgbClr val="FF0000"/>
                </a:solidFill>
              </a:rPr>
              <a:t>relaţii</a:t>
            </a:r>
            <a:r>
              <a:rPr lang="ro-RO" sz="1800" b="1" dirty="0">
                <a:solidFill>
                  <a:srgbClr val="FF0000"/>
                </a:solidFill>
              </a:rPr>
              <a:t> fiscale cu sistemul bugetar al Republicii Moldova</a:t>
            </a:r>
            <a:r>
              <a:rPr lang="ro-RO" sz="1800" b="1" dirty="0" smtClean="0">
                <a:solidFill>
                  <a:srgbClr val="FF0000"/>
                </a:solidFill>
              </a:rPr>
              <a:t>.</a:t>
            </a:r>
            <a:endParaRPr lang="ro-RO" sz="1800" b="1" dirty="0">
              <a:solidFill>
                <a:srgbClr val="FF0000"/>
              </a:solidFill>
            </a:endParaRPr>
          </a:p>
        </p:txBody>
      </p:sp>
    </p:spTree>
    <p:extLst>
      <p:ext uri="{BB962C8B-B14F-4D97-AF65-F5344CB8AC3E}">
        <p14:creationId xmlns:p14="http://schemas.microsoft.com/office/powerpoint/2010/main" val="18520838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2362200"/>
            <a:ext cx="10515600" cy="3897313"/>
          </a:xfrm>
        </p:spPr>
        <p:txBody>
          <a:bodyPr/>
          <a:lstStyle/>
          <a:p>
            <a:pPr marL="0" indent="0" algn="ctr">
              <a:buNone/>
            </a:pPr>
            <a:r>
              <a:rPr lang="ro-RO" sz="6000" dirty="0" smtClean="0">
                <a:solidFill>
                  <a:srgbClr val="FF0000"/>
                </a:solidFill>
              </a:rPr>
              <a:t>Modificări Accize</a:t>
            </a:r>
            <a:endParaRPr lang="ru-RU" sz="6000" dirty="0">
              <a:solidFill>
                <a:srgbClr val="FF0000"/>
              </a:solidFill>
            </a:endParaRPr>
          </a:p>
        </p:txBody>
      </p:sp>
    </p:spTree>
    <p:extLst>
      <p:ext uri="{BB962C8B-B14F-4D97-AF65-F5344CB8AC3E}">
        <p14:creationId xmlns:p14="http://schemas.microsoft.com/office/powerpoint/2010/main" val="3455975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sz="2800" b="1" dirty="0" smtClean="0">
                <a:solidFill>
                  <a:srgbClr val="0070C0"/>
                </a:solidFill>
                <a:latin typeface="Calibri"/>
              </a:rPr>
              <a:t>                                          Subiecții impunerii cu accize</a:t>
            </a:r>
            <a:endParaRPr lang="ru-RU" dirty="0"/>
          </a:p>
        </p:txBody>
      </p:sp>
      <p:sp>
        <p:nvSpPr>
          <p:cNvPr id="3" name="Объект 2"/>
          <p:cNvSpPr>
            <a:spLocks noGrp="1"/>
          </p:cNvSpPr>
          <p:nvPr>
            <p:ph idx="4294967295"/>
          </p:nvPr>
        </p:nvSpPr>
        <p:spPr>
          <a:xfrm>
            <a:off x="881063" y="1371600"/>
            <a:ext cx="11310937" cy="5281613"/>
          </a:xfrm>
        </p:spPr>
        <p:txBody>
          <a:bodyPr/>
          <a:lstStyle/>
          <a:p>
            <a:pPr marL="0" indent="0" algn="just">
              <a:lnSpc>
                <a:spcPct val="107000"/>
              </a:lnSpc>
              <a:spcAft>
                <a:spcPts val="800"/>
              </a:spcAft>
              <a:buNone/>
            </a:pPr>
            <a:r>
              <a:rPr lang="ro-RO" sz="20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Art.120 lit.c</a:t>
            </a:r>
            <a:r>
              <a:rPr lang="ro-RO" sz="20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o-RO" sz="20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subiecţi </a:t>
            </a:r>
            <a:r>
              <a:rPr lang="ro-RO" sz="20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ai impunerii </a:t>
            </a:r>
            <a:r>
              <a:rPr lang="ro-RO" sz="20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cu accize se califică persoanele </a:t>
            </a:r>
            <a:r>
              <a:rPr lang="ro-RO" sz="20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juridice sau fizice care desfășoară activitate de întreprinzător și utilizează alcoolul etilic nedenaturat de la pozițiile tarifare 220710000 și 220890910 în alte scopuri decât cele prevăzute la art. 124 alin. (15) sau (16</a:t>
            </a:r>
            <a:r>
              <a:rPr lang="ro-RO" sz="20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a:t>
            </a:r>
          </a:p>
          <a:p>
            <a:pPr marL="0" indent="0" algn="just">
              <a:lnSpc>
                <a:spcPct val="107000"/>
              </a:lnSpc>
              <a:spcAft>
                <a:spcPts val="800"/>
              </a:spcAft>
              <a:buNone/>
            </a:pPr>
            <a:endParaRPr lang="ro-RO" sz="20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o-RO" sz="1800" i="1" dirty="0" smtClean="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rPr>
              <a:t>Articolul 124 alineatele (15 și (16) stabilește scutirea de accize: </a:t>
            </a:r>
          </a:p>
          <a:p>
            <a:pPr marL="0" indent="0" algn="just">
              <a:lnSpc>
                <a:spcPct val="107000"/>
              </a:lnSpc>
              <a:spcAft>
                <a:spcPts val="800"/>
              </a:spcAft>
              <a:buNone/>
            </a:pPr>
            <a:r>
              <a:rPr lang="ro-RO" sz="1800" i="1" dirty="0" smtClean="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rPr>
              <a:t>- pentru alcoolul etilic </a:t>
            </a:r>
            <a:r>
              <a:rPr lang="ro-RO" sz="1800" i="1" dirty="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rPr>
              <a:t>nedenaturat de la poziţiile tarifare 220710000 şi 220890910, destinat producerii farmaceutice şi utilizării în medicină, în limita volumului contingentului anual stabilit de </a:t>
            </a:r>
            <a:r>
              <a:rPr lang="ro-RO" sz="1800" i="1" dirty="0" smtClean="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rPr>
              <a:t>Guvern (alin.15);</a:t>
            </a:r>
            <a:endParaRPr lang="ro-RO" sz="1800" i="1" dirty="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o-RO" sz="1800" i="1" dirty="0" smtClean="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rPr>
              <a:t>- pentru alcoolul </a:t>
            </a:r>
            <a:r>
              <a:rPr lang="ro-RO" sz="1800" i="1" dirty="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rPr>
              <a:t>etilic nedenaturat de la poziţia tarifară 220710000, utilizat la fabricarea produselor cosmetice, </a:t>
            </a:r>
            <a:r>
              <a:rPr lang="ro-RO" sz="1800" i="1" dirty="0" smtClean="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rPr>
              <a:t>în </a:t>
            </a:r>
            <a:r>
              <a:rPr lang="ro-RO" sz="1800" i="1" dirty="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rPr>
              <a:t>limita volumului stabilit de ministerul de ramură, coordonat cu Serviciul Fiscal de Stat şi Serviciul Vamal, în vederea realizării programului de activitate al industriei de parfumerie şi cosmetică pe anul </a:t>
            </a:r>
            <a:r>
              <a:rPr lang="ro-RO" sz="1800" i="1" dirty="0" smtClean="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rPr>
              <a:t>respectiv </a:t>
            </a:r>
            <a:r>
              <a:rPr lang="ro-RO" sz="1800" i="1" dirty="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rPr>
              <a:t>(</a:t>
            </a:r>
            <a:r>
              <a:rPr lang="ro-RO" sz="1800" i="1" dirty="0" smtClean="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rPr>
              <a:t>alin.16).</a:t>
            </a:r>
            <a:endParaRPr lang="ro-RO" sz="1800" i="1" dirty="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o-RO" sz="1800" i="1" dirty="0" smtClean="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rPr>
              <a:t>.</a:t>
            </a:r>
            <a:endParaRPr lang="ro-RO" sz="1800" i="1" dirty="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ru-RU" sz="20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2935485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sz="3200" dirty="0" smtClean="0">
                <a:solidFill>
                  <a:schemeClr val="accent1">
                    <a:lumMod val="75000"/>
                  </a:schemeClr>
                </a:solidFill>
                <a:latin typeface="+mn-lt"/>
              </a:rPr>
              <a:t>Completarea </a:t>
            </a:r>
            <a:r>
              <a:rPr lang="ro-RO" sz="3200" dirty="0" smtClean="0">
                <a:solidFill>
                  <a:schemeClr val="accent1">
                    <a:lumMod val="75000"/>
                  </a:schemeClr>
                </a:solidFill>
                <a:latin typeface="+mn-lt"/>
              </a:rPr>
              <a:t>art.127 cu alin.</a:t>
            </a:r>
            <a:r>
              <a:rPr lang="ro-RO" sz="2800" dirty="0" smtClean="0">
                <a:solidFill>
                  <a:schemeClr val="accent1">
                    <a:lumMod val="75000"/>
                  </a:schemeClr>
                </a:solidFill>
                <a:latin typeface="Calibri"/>
                <a:ea typeface="+mn-ea"/>
                <a:cs typeface="+mn-cs"/>
              </a:rPr>
              <a:t>(</a:t>
            </a:r>
            <a:r>
              <a:rPr lang="ro-RO" sz="2800" dirty="0">
                <a:solidFill>
                  <a:schemeClr val="accent1">
                    <a:lumMod val="75000"/>
                  </a:schemeClr>
                </a:solidFill>
                <a:latin typeface="Calibri"/>
                <a:ea typeface="+mn-ea"/>
                <a:cs typeface="+mn-cs"/>
              </a:rPr>
              <a:t>3</a:t>
            </a:r>
            <a:r>
              <a:rPr lang="ro-RO" sz="2800" baseline="30000" dirty="0">
                <a:solidFill>
                  <a:schemeClr val="accent1">
                    <a:lumMod val="75000"/>
                  </a:schemeClr>
                </a:solidFill>
                <a:latin typeface="Calibri"/>
                <a:ea typeface="+mn-ea"/>
                <a:cs typeface="+mn-cs"/>
              </a:rPr>
              <a:t>2</a:t>
            </a:r>
            <a:r>
              <a:rPr lang="ro-RO" sz="2800" dirty="0">
                <a:solidFill>
                  <a:schemeClr val="accent1">
                    <a:lumMod val="75000"/>
                  </a:schemeClr>
                </a:solidFill>
                <a:latin typeface="Calibri"/>
                <a:ea typeface="+mn-ea"/>
                <a:cs typeface="+mn-cs"/>
              </a:rPr>
              <a:t>) </a:t>
            </a:r>
            <a:endParaRPr lang="ru-RU" sz="3200" dirty="0">
              <a:solidFill>
                <a:schemeClr val="accent1">
                  <a:lumMod val="75000"/>
                </a:schemeClr>
              </a:solidFill>
              <a:latin typeface="+mn-lt"/>
            </a:endParaRPr>
          </a:p>
        </p:txBody>
      </p:sp>
      <p:sp>
        <p:nvSpPr>
          <p:cNvPr id="3" name="Объект 2"/>
          <p:cNvSpPr>
            <a:spLocks noGrp="1"/>
          </p:cNvSpPr>
          <p:nvPr>
            <p:ph idx="4294967295"/>
          </p:nvPr>
        </p:nvSpPr>
        <p:spPr>
          <a:xfrm>
            <a:off x="1154113" y="1271588"/>
            <a:ext cx="10603691" cy="5429250"/>
          </a:xfrm>
        </p:spPr>
        <p:txBody>
          <a:bodyPr/>
          <a:lstStyle/>
          <a:p>
            <a:pPr marL="0" indent="0" algn="ctr">
              <a:lnSpc>
                <a:spcPct val="107000"/>
              </a:lnSpc>
              <a:spcAft>
                <a:spcPts val="800"/>
              </a:spcAft>
              <a:buNone/>
            </a:pPr>
            <a:endParaRPr lang="ro-RO" sz="24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ro-RO" dirty="0" smtClean="0">
                <a:solidFill>
                  <a:srgbClr val="FF0000"/>
                </a:solidFill>
              </a:rPr>
              <a:t>Subiecţii </a:t>
            </a:r>
            <a:r>
              <a:rPr lang="ro-RO" dirty="0">
                <a:solidFill>
                  <a:srgbClr val="FF0000"/>
                </a:solidFill>
              </a:rPr>
              <a:t>prevăzuţi la art.120 lit.c) sunt obligaţi să prezinte declaraţia privind achitarea accizelor şi să achite accizele până la data de 25 a lunii care </a:t>
            </a:r>
            <a:r>
              <a:rPr lang="ro-RO" dirty="0" smtClean="0">
                <a:solidFill>
                  <a:srgbClr val="FF0000"/>
                </a:solidFill>
              </a:rPr>
              <a:t>succede </a:t>
            </a:r>
            <a:r>
              <a:rPr lang="ro-RO" dirty="0">
                <a:solidFill>
                  <a:srgbClr val="FF0000"/>
                </a:solidFill>
              </a:rPr>
              <a:t>lunii în care au utilizat alcoolul etilic nedenaturat de la poziţiile tarifare 220710000 şi 220890910 în alte scopuri decât cele prevăzute la art.124 alin.(15) sau (16). Forma </a:t>
            </a:r>
            <a:r>
              <a:rPr lang="ro-RO" dirty="0" err="1">
                <a:solidFill>
                  <a:srgbClr val="FF0000"/>
                </a:solidFill>
              </a:rPr>
              <a:t>declaraţiei</a:t>
            </a:r>
            <a:r>
              <a:rPr lang="ro-RO" dirty="0">
                <a:solidFill>
                  <a:srgbClr val="FF0000"/>
                </a:solidFill>
              </a:rPr>
              <a:t> </a:t>
            </a:r>
            <a:r>
              <a:rPr lang="ro-RO" dirty="0" err="1">
                <a:solidFill>
                  <a:srgbClr val="FF0000"/>
                </a:solidFill>
              </a:rPr>
              <a:t>şi</a:t>
            </a:r>
            <a:r>
              <a:rPr lang="ro-RO" dirty="0">
                <a:solidFill>
                  <a:srgbClr val="FF0000"/>
                </a:solidFill>
              </a:rPr>
              <a:t> modul de completare a acesteia se stabilesc de către Ministerul </a:t>
            </a:r>
            <a:r>
              <a:rPr lang="ro-RO" dirty="0" err="1">
                <a:solidFill>
                  <a:srgbClr val="FF0000"/>
                </a:solidFill>
              </a:rPr>
              <a:t>Finanţelor</a:t>
            </a:r>
            <a:r>
              <a:rPr lang="ro-RO" dirty="0" smtClean="0">
                <a:solidFill>
                  <a:srgbClr val="FF0000"/>
                </a:solidFill>
              </a:rPr>
              <a:t>.</a:t>
            </a:r>
            <a:endParaRPr lang="ro-RO" dirty="0">
              <a:solidFill>
                <a:srgbClr val="FF0000"/>
              </a:solidFill>
            </a:endParaRPr>
          </a:p>
          <a:p>
            <a:pPr marL="0" indent="0" algn="just">
              <a:buNone/>
            </a:pPr>
            <a:endParaRPr lang="ru-RU" sz="2000" dirty="0"/>
          </a:p>
        </p:txBody>
      </p:sp>
    </p:spTree>
    <p:extLst>
      <p:ext uri="{BB962C8B-B14F-4D97-AF65-F5344CB8AC3E}">
        <p14:creationId xmlns:p14="http://schemas.microsoft.com/office/powerpoint/2010/main" val="87974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02626"/>
          </a:xfrm>
        </p:spPr>
        <p:txBody>
          <a:bodyPr/>
          <a:lstStyle/>
          <a:p>
            <a:pPr algn="ctr"/>
            <a:r>
              <a:rPr lang="ro-RO" sz="2800" b="1" dirty="0" smtClean="0">
                <a:solidFill>
                  <a:srgbClr val="0070C0"/>
                </a:solidFill>
                <a:latin typeface="+mn-lt"/>
              </a:rPr>
              <a:t>    </a:t>
            </a:r>
            <a:r>
              <a:rPr lang="ro-RO" sz="2800" b="1" dirty="0" smtClean="0">
                <a:solidFill>
                  <a:srgbClr val="0070C0"/>
                </a:solidFill>
                <a:latin typeface="+mn-lt"/>
              </a:rPr>
              <a:t>Modificări </a:t>
            </a:r>
            <a:r>
              <a:rPr lang="ro-RO" sz="2800" b="1" dirty="0" smtClean="0">
                <a:solidFill>
                  <a:srgbClr val="0070C0"/>
                </a:solidFill>
                <a:latin typeface="+mn-lt"/>
              </a:rPr>
              <a:t>aferente marcării cu timbre de acciz</a:t>
            </a:r>
            <a:endParaRPr lang="ru-RU" sz="2800" b="1" dirty="0">
              <a:solidFill>
                <a:srgbClr val="0070C0"/>
              </a:solidFill>
              <a:latin typeface="+mn-lt"/>
            </a:endParaRPr>
          </a:p>
        </p:txBody>
      </p:sp>
      <p:sp>
        <p:nvSpPr>
          <p:cNvPr id="3" name="Объект 2"/>
          <p:cNvSpPr>
            <a:spLocks noGrp="1"/>
          </p:cNvSpPr>
          <p:nvPr>
            <p:ph idx="4294967295"/>
          </p:nvPr>
        </p:nvSpPr>
        <p:spPr>
          <a:xfrm>
            <a:off x="603848" y="938213"/>
            <a:ext cx="11214341" cy="5667375"/>
          </a:xfrm>
        </p:spPr>
        <p:txBody>
          <a:bodyPr/>
          <a:lstStyle/>
          <a:p>
            <a:pPr marL="0" lvl="0" indent="0">
              <a:lnSpc>
                <a:spcPct val="107000"/>
              </a:lnSpc>
              <a:spcBef>
                <a:spcPts val="0"/>
              </a:spcBef>
              <a:spcAft>
                <a:spcPts val="800"/>
              </a:spcAft>
              <a:buNone/>
            </a:pPr>
            <a:r>
              <a:rPr lang="ro-RO" sz="24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Art. 123:</a:t>
            </a:r>
            <a:endParaRPr lang="ro-RO" sz="24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ru-RU" sz="1600" dirty="0">
                <a:solidFill>
                  <a:srgbClr val="333333"/>
                </a:solidFill>
                <a:latin typeface="PT Serif"/>
              </a:rPr>
              <a:t>(5</a:t>
            </a:r>
            <a:r>
              <a:rPr lang="ru-RU" sz="1600" baseline="30000" dirty="0">
                <a:solidFill>
                  <a:srgbClr val="333333"/>
                </a:solidFill>
                <a:latin typeface="PT Serif"/>
              </a:rPr>
              <a:t>1</a:t>
            </a:r>
            <a:r>
              <a:rPr lang="ru-RU" sz="1600" dirty="0">
                <a:solidFill>
                  <a:srgbClr val="333333"/>
                </a:solidFill>
                <a:latin typeface="PT Serif"/>
              </a:rPr>
              <a:t>) </a:t>
            </a:r>
            <a:r>
              <a:rPr lang="ro-RO" sz="1600" dirty="0" smtClean="0"/>
              <a:t>Cartușele </a:t>
            </a:r>
            <a:r>
              <a:rPr lang="ro-RO" sz="1600" dirty="0"/>
              <a:t>pentru țigarete electronice care conțin lichid cu nicotină, inclusiv țigaretele electronice de unică folosință, flacoanele de reumplere care conțin nicotină destinate cartușelor </a:t>
            </a:r>
            <a:r>
              <a:rPr lang="ro-RO" sz="1600" dirty="0" err="1"/>
              <a:t>şi</a:t>
            </a:r>
            <a:r>
              <a:rPr lang="ro-RO" sz="1600" dirty="0"/>
              <a:t> țigaretelor electronice de la poziția tarifară 2404, produsele din tutun </a:t>
            </a:r>
            <a:r>
              <a:rPr lang="ro-RO" sz="1600" dirty="0" err="1"/>
              <a:t>şi</a:t>
            </a:r>
            <a:r>
              <a:rPr lang="ro-RO" sz="1600" dirty="0"/>
              <a:t> produsele din plante pentru fumat de la pozițiile tarifare 240399900 </a:t>
            </a:r>
            <a:r>
              <a:rPr lang="ro-RO" sz="1600" dirty="0" err="1"/>
              <a:t>şi</a:t>
            </a:r>
            <a:r>
              <a:rPr lang="ro-RO" sz="1600" dirty="0"/>
              <a:t> 2404, comercializate, transportate sau depozitate pe teritoriul Republicii Moldova ori importate pentru comercializare pe teritoriul ei, precum și mărfurile procurate de la agenții economici rezidenți aflați pe teritoriul Republicii Moldova, dar care nu au relații fiscale cu sistemul ei bugetar, sunt pasibile de marcare obligatorie cu timbru de acciză. Marcarea se efectuează în procesul fabricării mărfurilor supuse accizelor, iar în cazul mărfurilor fabricate pe teritoriul Republicii Moldova – până la momentul expedierii (transportării) acestora din antrepozitul fiscal. </a:t>
            </a:r>
            <a:r>
              <a:rPr lang="ro-RO" sz="1600" b="1" dirty="0">
                <a:solidFill>
                  <a:srgbClr val="FF0000"/>
                </a:solidFill>
              </a:rPr>
              <a:t>Anul fabricării produselor din tutun și a celor conexe, indicat pe ambalajul unitar al produselor, trebuie să corespundă anului emiterii timbrului de acciză. Modul </a:t>
            </a:r>
            <a:r>
              <a:rPr lang="ro-RO" sz="1600" b="1" dirty="0" err="1">
                <a:solidFill>
                  <a:srgbClr val="FF0000"/>
                </a:solidFill>
              </a:rPr>
              <a:t>şi</a:t>
            </a:r>
            <a:r>
              <a:rPr lang="ro-RO" sz="1600" b="1" dirty="0">
                <a:solidFill>
                  <a:srgbClr val="FF0000"/>
                </a:solidFill>
              </a:rPr>
              <a:t> termenele de procurare, utilizare </a:t>
            </a:r>
            <a:r>
              <a:rPr lang="ro-RO" sz="1600" b="1" dirty="0" err="1">
                <a:solidFill>
                  <a:srgbClr val="FF0000"/>
                </a:solidFill>
              </a:rPr>
              <a:t>şi</a:t>
            </a:r>
            <a:r>
              <a:rPr lang="ro-RO" sz="1600" b="1" dirty="0">
                <a:solidFill>
                  <a:srgbClr val="FF0000"/>
                </a:solidFill>
              </a:rPr>
              <a:t> de circulație a timbrelor de acciză se stabilesc de Guvern.</a:t>
            </a:r>
          </a:p>
          <a:p>
            <a:pPr marL="0" indent="0" algn="just">
              <a:buNone/>
            </a:pPr>
            <a:r>
              <a:rPr lang="ro-RO" sz="1600" i="1" dirty="0" smtClean="0">
                <a:solidFill>
                  <a:srgbClr val="FF0000"/>
                </a:solidFill>
              </a:rPr>
              <a:t>(</a:t>
            </a:r>
            <a:r>
              <a:rPr lang="ro-RO" sz="1600" b="1" i="1" dirty="0">
                <a:solidFill>
                  <a:srgbClr val="FF0000"/>
                </a:solidFill>
              </a:rPr>
              <a:t>5</a:t>
            </a:r>
            <a:r>
              <a:rPr lang="ro-RO" sz="1600" b="1" i="1" baseline="30000" dirty="0">
                <a:solidFill>
                  <a:srgbClr val="FF0000"/>
                </a:solidFill>
              </a:rPr>
              <a:t>2</a:t>
            </a:r>
            <a:r>
              <a:rPr lang="ro-RO" sz="1600" b="1" i="1" dirty="0">
                <a:solidFill>
                  <a:srgbClr val="FF0000"/>
                </a:solidFill>
              </a:rPr>
              <a:t>) Cartușele pentru țigarete electronice care conțin lichid cu nicotină, inclusiv țigaretele electronice de unică folosință, flacoanele de reumplere care conțin nicotină destinate cartușelor </a:t>
            </a:r>
            <a:r>
              <a:rPr lang="ro-RO" sz="1600" b="1" i="1" dirty="0" err="1">
                <a:solidFill>
                  <a:srgbClr val="FF0000"/>
                </a:solidFill>
              </a:rPr>
              <a:t>şi</a:t>
            </a:r>
            <a:r>
              <a:rPr lang="ro-RO" sz="1600" b="1" i="1" dirty="0">
                <a:solidFill>
                  <a:srgbClr val="FF0000"/>
                </a:solidFill>
              </a:rPr>
              <a:t> țigaretelor electronice de la poziția tarifară 2404, produsele din tutun </a:t>
            </a:r>
            <a:r>
              <a:rPr lang="ro-RO" sz="1600" b="1" i="1" dirty="0" err="1">
                <a:solidFill>
                  <a:srgbClr val="FF0000"/>
                </a:solidFill>
              </a:rPr>
              <a:t>şi</a:t>
            </a:r>
            <a:r>
              <a:rPr lang="ro-RO" sz="1600" b="1" i="1" dirty="0">
                <a:solidFill>
                  <a:srgbClr val="FF0000"/>
                </a:solidFill>
              </a:rPr>
              <a:t> produsele din plante pentru fumat de la pozițiile tarifare 240399900 </a:t>
            </a:r>
            <a:r>
              <a:rPr lang="ro-RO" sz="1600" b="1" i="1" dirty="0" err="1">
                <a:solidFill>
                  <a:srgbClr val="FF0000"/>
                </a:solidFill>
              </a:rPr>
              <a:t>şi</a:t>
            </a:r>
            <a:r>
              <a:rPr lang="ro-RO" sz="1600" b="1" i="1" dirty="0">
                <a:solidFill>
                  <a:srgbClr val="FF0000"/>
                </a:solidFill>
              </a:rPr>
              <a:t> 2404, marcate cu timbre de acciză, pot fi comercializate consumatorilor finali nu mai târziu de 30 de luni ulterioare anului producerii lor.</a:t>
            </a:r>
          </a:p>
          <a:p>
            <a:pPr marL="0" indent="0" algn="just">
              <a:buNone/>
            </a:pPr>
            <a:r>
              <a:rPr lang="ro-RO" sz="1600" b="1" i="1" dirty="0" smtClean="0">
                <a:solidFill>
                  <a:srgbClr val="FF0000"/>
                </a:solidFill>
              </a:rPr>
              <a:t>(</a:t>
            </a:r>
            <a:r>
              <a:rPr lang="ro-RO" sz="1600" b="1" i="1" dirty="0">
                <a:solidFill>
                  <a:srgbClr val="FF0000"/>
                </a:solidFill>
              </a:rPr>
              <a:t>5</a:t>
            </a:r>
            <a:r>
              <a:rPr lang="ro-RO" sz="1600" b="1" i="1" baseline="30000" dirty="0">
                <a:solidFill>
                  <a:srgbClr val="FF0000"/>
                </a:solidFill>
              </a:rPr>
              <a:t>3</a:t>
            </a:r>
            <a:r>
              <a:rPr lang="ro-RO" sz="1600" b="1" i="1" dirty="0">
                <a:solidFill>
                  <a:srgbClr val="FF0000"/>
                </a:solidFill>
              </a:rPr>
              <a:t>) Stocul timbrelor de acciză destinate pentru aplicarea pe ambalajul exterior al cartușelor pentru țigarete electronice care conțin lichid cu sau fără nicotină, inclusiv al țigaretelor electronice de unică folosință, al flacoanelor de reumplere destinate cartușelor şi țigaretelor electronice de la poziția tarifară 2404, al produselor din tutun şi produselor din plante pentru fumat de la pozițiile tarifare 240399900 şi 2404, care nu au fost utilizate/aplicate pentru anul destinat, se restituie până la data de 30 aprilie a anului următor</a:t>
            </a:r>
            <a:r>
              <a:rPr lang="ro-RO" sz="1600" b="1" i="1" dirty="0" smtClean="0">
                <a:solidFill>
                  <a:srgbClr val="FF0000"/>
                </a:solidFill>
              </a:rPr>
              <a:t>.</a:t>
            </a:r>
          </a:p>
          <a:p>
            <a:pPr marL="0" lvl="0" indent="0" algn="just">
              <a:lnSpc>
                <a:spcPct val="107000"/>
              </a:lnSpc>
              <a:spcBef>
                <a:spcPts val="0"/>
              </a:spcBef>
              <a:spcAft>
                <a:spcPts val="800"/>
              </a:spcAft>
              <a:buNone/>
            </a:pPr>
            <a:r>
              <a:rPr lang="ro-RO" sz="1800" i="1" u="sng" dirty="0" smtClean="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rPr>
              <a:t>!!! Modul de procurare, utilizare, aplicare a timbrelor de acciz este stabilit prin HG nr.1427 </a:t>
            </a:r>
            <a:r>
              <a:rPr lang="ro-RO" sz="1800" i="1" u="sng" dirty="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rPr>
              <a:t>din 18 decembrie 2007</a:t>
            </a:r>
          </a:p>
          <a:p>
            <a:pPr marL="0" indent="0">
              <a:buNone/>
            </a:pPr>
            <a:endParaRPr lang="ru-RU" sz="2000" dirty="0"/>
          </a:p>
        </p:txBody>
      </p:sp>
    </p:spTree>
    <p:extLst>
      <p:ext uri="{BB962C8B-B14F-4D97-AF65-F5344CB8AC3E}">
        <p14:creationId xmlns:p14="http://schemas.microsoft.com/office/powerpoint/2010/main" val="1925051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52792"/>
          </a:xfrm>
        </p:spPr>
        <p:txBody>
          <a:bodyPr/>
          <a:lstStyle/>
          <a:p>
            <a:pPr algn="ctr"/>
            <a:r>
              <a:rPr lang="ro-RO" sz="2800" b="1" dirty="0" smtClean="0">
                <a:solidFill>
                  <a:srgbClr val="0070C0"/>
                </a:solidFill>
                <a:latin typeface="+mn-lt"/>
              </a:rPr>
              <a:t>Modificări </a:t>
            </a:r>
            <a:r>
              <a:rPr lang="ro-RO" sz="2800" b="1" dirty="0" smtClean="0">
                <a:solidFill>
                  <a:srgbClr val="0070C0"/>
                </a:solidFill>
                <a:latin typeface="+mn-lt"/>
              </a:rPr>
              <a:t>aferente marcării cu timbre de acciz</a:t>
            </a:r>
            <a:endParaRPr lang="ru-RU" sz="2800" b="1" dirty="0">
              <a:solidFill>
                <a:srgbClr val="0070C0"/>
              </a:solidFill>
              <a:latin typeface="+mn-lt"/>
            </a:endParaRPr>
          </a:p>
        </p:txBody>
      </p:sp>
      <p:sp>
        <p:nvSpPr>
          <p:cNvPr id="3" name="Объект 2"/>
          <p:cNvSpPr>
            <a:spLocks noGrp="1"/>
          </p:cNvSpPr>
          <p:nvPr>
            <p:ph idx="4294967295"/>
          </p:nvPr>
        </p:nvSpPr>
        <p:spPr>
          <a:xfrm>
            <a:off x="612474" y="938213"/>
            <a:ext cx="11222967" cy="5667375"/>
          </a:xfrm>
        </p:spPr>
        <p:txBody>
          <a:bodyPr/>
          <a:lstStyle/>
          <a:p>
            <a:pPr marL="0" indent="0">
              <a:buNone/>
            </a:pPr>
            <a:r>
              <a:rPr lang="en-US" b="1" u="sng" dirty="0" err="1" smtClean="0">
                <a:solidFill>
                  <a:srgbClr val="0070C0"/>
                </a:solidFill>
              </a:rPr>
              <a:t>Art.XVI</a:t>
            </a:r>
            <a:r>
              <a:rPr lang="ro-RO" b="1" u="sng" dirty="0" smtClean="0">
                <a:solidFill>
                  <a:srgbClr val="0070C0"/>
                </a:solidFill>
              </a:rPr>
              <a:t> din Legea nr.</a:t>
            </a:r>
            <a:r>
              <a:rPr lang="en-US" b="1" u="sng" dirty="0" smtClean="0">
                <a:solidFill>
                  <a:srgbClr val="0070C0"/>
                </a:solidFill>
                <a:hlinkClick r:id="" action="ppaction://hlinkfile"/>
              </a:rPr>
              <a:t>212/20.07.2023 </a:t>
            </a:r>
            <a:r>
              <a:rPr lang="en-US" b="1" u="sng" dirty="0" err="1" smtClean="0">
                <a:solidFill>
                  <a:srgbClr val="0070C0"/>
                </a:solidFill>
                <a:hlinkClick r:id="" action="ppaction://hlinkfile"/>
              </a:rPr>
              <a:t>Lege</a:t>
            </a:r>
            <a:r>
              <a:rPr lang="en-US" b="1" u="sng" dirty="0" smtClean="0">
                <a:solidFill>
                  <a:srgbClr val="0070C0"/>
                </a:solidFill>
                <a:hlinkClick r:id="" action="ppaction://hlinkfile"/>
              </a:rPr>
              <a:t> </a:t>
            </a:r>
            <a:r>
              <a:rPr lang="en-US" b="1" u="sng" dirty="0" err="1" smtClean="0">
                <a:solidFill>
                  <a:srgbClr val="0070C0"/>
                </a:solidFill>
                <a:hlinkClick r:id="" action="ppaction://hlinkfile"/>
              </a:rPr>
              <a:t>pentru</a:t>
            </a:r>
            <a:r>
              <a:rPr lang="en-US" b="1" u="sng" dirty="0" smtClean="0">
                <a:solidFill>
                  <a:srgbClr val="0070C0"/>
                </a:solidFill>
                <a:hlinkClick r:id="" action="ppaction://hlinkfile"/>
              </a:rPr>
              <a:t> </a:t>
            </a:r>
            <a:r>
              <a:rPr lang="en-US" b="1" u="sng" dirty="0" err="1" smtClean="0">
                <a:solidFill>
                  <a:srgbClr val="0070C0"/>
                </a:solidFill>
                <a:hlinkClick r:id="" action="ppaction://hlinkfile"/>
              </a:rPr>
              <a:t>modificarea</a:t>
            </a:r>
            <a:r>
              <a:rPr lang="en-US" b="1" u="sng" dirty="0" smtClean="0">
                <a:solidFill>
                  <a:srgbClr val="0070C0"/>
                </a:solidFill>
                <a:hlinkClick r:id="" action="ppaction://hlinkfile"/>
              </a:rPr>
              <a:t> </a:t>
            </a:r>
            <a:r>
              <a:rPr lang="en-US" b="1" u="sng" dirty="0" err="1" smtClean="0">
                <a:solidFill>
                  <a:srgbClr val="0070C0"/>
                </a:solidFill>
                <a:hlinkClick r:id="" action="ppaction://hlinkfile"/>
              </a:rPr>
              <a:t>unor</a:t>
            </a:r>
            <a:r>
              <a:rPr lang="en-US" b="1" u="sng" dirty="0" smtClean="0">
                <a:solidFill>
                  <a:srgbClr val="0070C0"/>
                </a:solidFill>
                <a:hlinkClick r:id="" action="ppaction://hlinkfile"/>
              </a:rPr>
              <a:t> </a:t>
            </a:r>
            <a:r>
              <a:rPr lang="en-US" b="1" u="sng" dirty="0" err="1" smtClean="0">
                <a:solidFill>
                  <a:srgbClr val="0070C0"/>
                </a:solidFill>
                <a:hlinkClick r:id="" action="ppaction://hlinkfile"/>
              </a:rPr>
              <a:t>acte</a:t>
            </a:r>
            <a:r>
              <a:rPr lang="en-US" b="1" u="sng" dirty="0" smtClean="0">
                <a:solidFill>
                  <a:srgbClr val="0070C0"/>
                </a:solidFill>
                <a:hlinkClick r:id="" action="ppaction://hlinkfile"/>
              </a:rPr>
              <a:t> normative (</a:t>
            </a:r>
            <a:r>
              <a:rPr lang="en-US" b="1" u="sng" dirty="0" err="1" smtClean="0">
                <a:solidFill>
                  <a:srgbClr val="0070C0"/>
                </a:solidFill>
                <a:hlinkClick r:id="" action="ppaction://hlinkfile"/>
              </a:rPr>
              <a:t>ce</a:t>
            </a:r>
            <a:r>
              <a:rPr lang="en-US" b="1" u="sng" dirty="0" smtClean="0">
                <a:solidFill>
                  <a:srgbClr val="0070C0"/>
                </a:solidFill>
                <a:hlinkClick r:id="" action="ppaction://hlinkfile"/>
              </a:rPr>
              <a:t> </a:t>
            </a:r>
            <a:r>
              <a:rPr lang="en-US" b="1" u="sng" dirty="0" err="1" smtClean="0">
                <a:solidFill>
                  <a:srgbClr val="0070C0"/>
                </a:solidFill>
                <a:hlinkClick r:id="" action="ppaction://hlinkfile"/>
              </a:rPr>
              <a:t>vizează</a:t>
            </a:r>
            <a:r>
              <a:rPr lang="en-US" b="1" u="sng" dirty="0" smtClean="0">
                <a:solidFill>
                  <a:srgbClr val="0070C0"/>
                </a:solidFill>
                <a:hlinkClick r:id="" action="ppaction://hlinkfile"/>
              </a:rPr>
              <a:t> </a:t>
            </a:r>
            <a:r>
              <a:rPr lang="en-US" b="1" u="sng" dirty="0" err="1" smtClean="0">
                <a:solidFill>
                  <a:srgbClr val="0070C0"/>
                </a:solidFill>
                <a:hlinkClick r:id="" action="ppaction://hlinkfile"/>
              </a:rPr>
              <a:t>politica</a:t>
            </a:r>
            <a:r>
              <a:rPr lang="en-US" b="1" u="sng" dirty="0" smtClean="0">
                <a:solidFill>
                  <a:srgbClr val="0070C0"/>
                </a:solidFill>
                <a:hlinkClick r:id="" action="ppaction://hlinkfile"/>
              </a:rPr>
              <a:t> </a:t>
            </a:r>
            <a:r>
              <a:rPr lang="en-US" b="1" u="sng" dirty="0" err="1" smtClean="0">
                <a:solidFill>
                  <a:srgbClr val="0070C0"/>
                </a:solidFill>
                <a:hlinkClick r:id="" action="ppaction://hlinkfile"/>
              </a:rPr>
              <a:t>bugetar-fiscală</a:t>
            </a:r>
            <a:r>
              <a:rPr lang="en-US" b="1" u="sng" dirty="0" smtClean="0">
                <a:solidFill>
                  <a:srgbClr val="0070C0"/>
                </a:solidFill>
                <a:hlinkClick r:id="" action="ppaction://hlinkfile"/>
              </a:rPr>
              <a:t>)</a:t>
            </a:r>
            <a:r>
              <a:rPr lang="ro-RO" b="1" u="sng" dirty="0" smtClean="0">
                <a:solidFill>
                  <a:srgbClr val="0070C0"/>
                </a:solidFill>
              </a:rPr>
              <a:t> (modificat prin Legea nr.428/2023)</a:t>
            </a:r>
            <a:endParaRPr lang="en-US" b="1" u="sng" dirty="0" smtClean="0">
              <a:solidFill>
                <a:srgbClr val="0070C0"/>
              </a:solidFill>
            </a:endParaRPr>
          </a:p>
          <a:p>
            <a:pPr marL="0" indent="0" algn="just">
              <a:buNone/>
            </a:pPr>
            <a:r>
              <a:rPr lang="ro-RO" sz="2400" dirty="0" smtClean="0">
                <a:solidFill>
                  <a:srgbClr val="FF0000"/>
                </a:solidFill>
              </a:rPr>
              <a:t>(</a:t>
            </a:r>
            <a:r>
              <a:rPr lang="en-US" sz="2400" dirty="0" smtClean="0">
                <a:solidFill>
                  <a:srgbClr val="FF0000"/>
                </a:solidFill>
              </a:rPr>
              <a:t>1</a:t>
            </a:r>
            <a:r>
              <a:rPr lang="ro-RO" sz="2400" baseline="30000" dirty="0" smtClean="0">
                <a:solidFill>
                  <a:srgbClr val="FF0000"/>
                </a:solidFill>
              </a:rPr>
              <a:t>1</a:t>
            </a:r>
            <a:r>
              <a:rPr lang="ro-RO" sz="2400" dirty="0" smtClean="0">
                <a:solidFill>
                  <a:srgbClr val="FF0000"/>
                </a:solidFill>
              </a:rPr>
              <a:t>)</a:t>
            </a:r>
            <a:r>
              <a:rPr lang="en-US" sz="2400" dirty="0" smtClean="0">
                <a:solidFill>
                  <a:srgbClr val="FF0000"/>
                </a:solidFill>
              </a:rPr>
              <a:t> </a:t>
            </a:r>
            <a:r>
              <a:rPr lang="en-US" sz="2400" dirty="0" err="1" smtClean="0">
                <a:solidFill>
                  <a:srgbClr val="FF0000"/>
                </a:solidFill>
              </a:rPr>
              <a:t>Prin</a:t>
            </a:r>
            <a:r>
              <a:rPr lang="en-US" sz="2400" dirty="0" smtClean="0">
                <a:solidFill>
                  <a:srgbClr val="FF0000"/>
                </a:solidFill>
              </a:rPr>
              <a:t> </a:t>
            </a:r>
            <a:r>
              <a:rPr lang="en-US" sz="2400" dirty="0" err="1" smtClean="0">
                <a:solidFill>
                  <a:srgbClr val="FF0000"/>
                </a:solidFill>
              </a:rPr>
              <a:t>derogare</a:t>
            </a:r>
            <a:r>
              <a:rPr lang="en-US" sz="2400" dirty="0" smtClean="0">
                <a:solidFill>
                  <a:srgbClr val="FF0000"/>
                </a:solidFill>
              </a:rPr>
              <a:t> de la </a:t>
            </a:r>
            <a:r>
              <a:rPr lang="en-US" sz="2400" dirty="0" err="1" smtClean="0">
                <a:solidFill>
                  <a:srgbClr val="FF0000"/>
                </a:solidFill>
              </a:rPr>
              <a:t>prevederile</a:t>
            </a:r>
            <a:r>
              <a:rPr lang="en-US" sz="2400" dirty="0" smtClean="0">
                <a:solidFill>
                  <a:srgbClr val="FF0000"/>
                </a:solidFill>
              </a:rPr>
              <a:t> art. 123 </a:t>
            </a:r>
            <a:r>
              <a:rPr lang="en-US" sz="2400" dirty="0" err="1" smtClean="0">
                <a:solidFill>
                  <a:srgbClr val="FF0000"/>
                </a:solidFill>
              </a:rPr>
              <a:t>alin</a:t>
            </a:r>
            <a:r>
              <a:rPr lang="en-US" sz="2400" dirty="0" smtClean="0">
                <a:solidFill>
                  <a:srgbClr val="FF0000"/>
                </a:solidFill>
              </a:rPr>
              <a:t>. (5</a:t>
            </a:r>
            <a:r>
              <a:rPr lang="en-US" sz="2400" baseline="30000" dirty="0" smtClean="0">
                <a:solidFill>
                  <a:srgbClr val="FF0000"/>
                </a:solidFill>
              </a:rPr>
              <a:t>1</a:t>
            </a:r>
            <a:r>
              <a:rPr lang="en-US" sz="2400" dirty="0" smtClean="0">
                <a:solidFill>
                  <a:srgbClr val="FF0000"/>
                </a:solidFill>
              </a:rPr>
              <a:t>) din </a:t>
            </a:r>
            <a:r>
              <a:rPr lang="en-US" sz="2400" dirty="0" err="1" smtClean="0">
                <a:solidFill>
                  <a:srgbClr val="FF0000"/>
                </a:solidFill>
              </a:rPr>
              <a:t>Codul</a:t>
            </a:r>
            <a:r>
              <a:rPr lang="en-US" sz="2400" dirty="0" smtClean="0">
                <a:solidFill>
                  <a:srgbClr val="FF0000"/>
                </a:solidFill>
              </a:rPr>
              <a:t> fiscal </a:t>
            </a:r>
            <a:r>
              <a:rPr lang="en-US" sz="2400" dirty="0" err="1" smtClean="0">
                <a:solidFill>
                  <a:srgbClr val="FF0000"/>
                </a:solidFill>
              </a:rPr>
              <a:t>nr</a:t>
            </a:r>
            <a:r>
              <a:rPr lang="en-US" sz="2400" dirty="0" smtClean="0">
                <a:solidFill>
                  <a:srgbClr val="FF0000"/>
                </a:solidFill>
              </a:rPr>
              <a:t>. 1163/1997 </a:t>
            </a:r>
            <a:r>
              <a:rPr lang="en-US" sz="2400" dirty="0" err="1" smtClean="0">
                <a:solidFill>
                  <a:srgbClr val="FF0000"/>
                </a:solidFill>
              </a:rPr>
              <a:t>și</a:t>
            </a:r>
            <a:r>
              <a:rPr lang="en-US" sz="2400" dirty="0" smtClean="0">
                <a:solidFill>
                  <a:srgbClr val="FF0000"/>
                </a:solidFill>
              </a:rPr>
              <a:t> de la </a:t>
            </a:r>
            <a:r>
              <a:rPr lang="en-US" sz="2400" dirty="0" err="1" smtClean="0">
                <a:solidFill>
                  <a:srgbClr val="FF0000"/>
                </a:solidFill>
              </a:rPr>
              <a:t>prevederile</a:t>
            </a:r>
            <a:r>
              <a:rPr lang="en-US" sz="2400" dirty="0" smtClean="0">
                <a:solidFill>
                  <a:srgbClr val="FF0000"/>
                </a:solidFill>
              </a:rPr>
              <a:t> art. 24 </a:t>
            </a:r>
            <a:r>
              <a:rPr lang="en-US" sz="2400" dirty="0" err="1" smtClean="0">
                <a:solidFill>
                  <a:srgbClr val="FF0000"/>
                </a:solidFill>
              </a:rPr>
              <a:t>alin</a:t>
            </a:r>
            <a:r>
              <a:rPr lang="en-US" sz="2400" dirty="0" smtClean="0">
                <a:solidFill>
                  <a:srgbClr val="FF0000"/>
                </a:solidFill>
              </a:rPr>
              <a:t>. (1</a:t>
            </a:r>
            <a:r>
              <a:rPr lang="en-US" sz="2400" baseline="30000" dirty="0" smtClean="0">
                <a:solidFill>
                  <a:srgbClr val="FF0000"/>
                </a:solidFill>
              </a:rPr>
              <a:t>1</a:t>
            </a:r>
            <a:r>
              <a:rPr lang="en-US" sz="2400" dirty="0" smtClean="0">
                <a:solidFill>
                  <a:srgbClr val="FF0000"/>
                </a:solidFill>
              </a:rPr>
              <a:t>) din </a:t>
            </a:r>
            <a:r>
              <a:rPr lang="en-US" sz="2400" dirty="0" err="1" smtClean="0">
                <a:solidFill>
                  <a:srgbClr val="FF0000"/>
                </a:solidFill>
              </a:rPr>
              <a:t>Legea</a:t>
            </a:r>
            <a:r>
              <a:rPr lang="en-US" sz="2400" dirty="0" smtClean="0">
                <a:solidFill>
                  <a:srgbClr val="FF0000"/>
                </a:solidFill>
              </a:rPr>
              <a:t> nr.278/2007 </a:t>
            </a:r>
            <a:r>
              <a:rPr lang="en-US" sz="2400" dirty="0" err="1" smtClean="0">
                <a:solidFill>
                  <a:srgbClr val="FF0000"/>
                </a:solidFill>
              </a:rPr>
              <a:t>privind</a:t>
            </a:r>
            <a:r>
              <a:rPr lang="en-US" sz="2400" dirty="0" smtClean="0">
                <a:solidFill>
                  <a:srgbClr val="FF0000"/>
                </a:solidFill>
              </a:rPr>
              <a:t> </a:t>
            </a:r>
            <a:r>
              <a:rPr lang="en-US" sz="2400" dirty="0" err="1" smtClean="0">
                <a:solidFill>
                  <a:srgbClr val="FF0000"/>
                </a:solidFill>
              </a:rPr>
              <a:t>controlul</a:t>
            </a:r>
            <a:r>
              <a:rPr lang="en-US" sz="2400" dirty="0" smtClean="0">
                <a:solidFill>
                  <a:srgbClr val="FF0000"/>
                </a:solidFill>
              </a:rPr>
              <a:t> </a:t>
            </a:r>
            <a:r>
              <a:rPr lang="en-US" sz="2400" dirty="0" err="1" smtClean="0">
                <a:solidFill>
                  <a:srgbClr val="FF0000"/>
                </a:solidFill>
              </a:rPr>
              <a:t>tutunului</a:t>
            </a:r>
            <a:r>
              <a:rPr lang="en-US" sz="2400" dirty="0" smtClean="0">
                <a:solidFill>
                  <a:srgbClr val="FF0000"/>
                </a:solidFill>
              </a:rPr>
              <a:t>, </a:t>
            </a:r>
            <a:r>
              <a:rPr lang="en-US" sz="2400" b="1" i="1" u="sng" dirty="0" smtClean="0">
                <a:solidFill>
                  <a:srgbClr val="FF0000"/>
                </a:solidFill>
              </a:rPr>
              <a:t>se </a:t>
            </a:r>
            <a:r>
              <a:rPr lang="en-US" sz="2400" b="1" i="1" u="sng" dirty="0" err="1" smtClean="0">
                <a:solidFill>
                  <a:srgbClr val="FF0000"/>
                </a:solidFill>
              </a:rPr>
              <a:t>permite</a:t>
            </a:r>
            <a:r>
              <a:rPr lang="en-US" sz="2400" b="1" i="1" u="sng" dirty="0" smtClean="0">
                <a:solidFill>
                  <a:srgbClr val="FF0000"/>
                </a:solidFill>
              </a:rPr>
              <a:t>, </a:t>
            </a:r>
            <a:r>
              <a:rPr lang="en-US" sz="2400" b="1" i="1" u="sng" dirty="0" err="1" smtClean="0">
                <a:solidFill>
                  <a:srgbClr val="FF0000"/>
                </a:solidFill>
              </a:rPr>
              <a:t>până</a:t>
            </a:r>
            <a:r>
              <a:rPr lang="en-US" sz="2400" b="1" i="1" u="sng" dirty="0" smtClean="0">
                <a:solidFill>
                  <a:srgbClr val="FF0000"/>
                </a:solidFill>
              </a:rPr>
              <a:t> la 1 </a:t>
            </a:r>
            <a:r>
              <a:rPr lang="en-US" sz="2400" b="1" i="1" u="sng" dirty="0" err="1" smtClean="0">
                <a:solidFill>
                  <a:srgbClr val="FF0000"/>
                </a:solidFill>
              </a:rPr>
              <a:t>iulie</a:t>
            </a:r>
            <a:r>
              <a:rPr lang="en-US" sz="2400" b="1" i="1" u="sng" dirty="0" smtClean="0">
                <a:solidFill>
                  <a:srgbClr val="FF0000"/>
                </a:solidFill>
              </a:rPr>
              <a:t> 2024, </a:t>
            </a:r>
            <a:r>
              <a:rPr lang="en-US" sz="2400" b="1" i="1" u="sng" dirty="0" err="1" smtClean="0">
                <a:solidFill>
                  <a:srgbClr val="FF0000"/>
                </a:solidFill>
              </a:rPr>
              <a:t>importul</a:t>
            </a:r>
            <a:r>
              <a:rPr lang="en-US" sz="2400" b="1" i="1" u="sng" dirty="0" smtClean="0">
                <a:solidFill>
                  <a:srgbClr val="FF0000"/>
                </a:solidFill>
              </a:rPr>
              <a:t> </a:t>
            </a:r>
            <a:r>
              <a:rPr lang="en-US" sz="2400" b="1" i="1" u="sng" dirty="0" err="1" smtClean="0">
                <a:solidFill>
                  <a:srgbClr val="FF0000"/>
                </a:solidFill>
              </a:rPr>
              <a:t>sau</a:t>
            </a:r>
            <a:r>
              <a:rPr lang="en-US" sz="2400" b="1" i="1" u="sng" dirty="0" smtClean="0">
                <a:solidFill>
                  <a:srgbClr val="FF0000"/>
                </a:solidFill>
              </a:rPr>
              <a:t> </a:t>
            </a:r>
            <a:r>
              <a:rPr lang="en-US" sz="2400" b="1" i="1" u="sng" dirty="0" err="1" smtClean="0">
                <a:solidFill>
                  <a:srgbClr val="FF0000"/>
                </a:solidFill>
              </a:rPr>
              <a:t>expedierea</a:t>
            </a:r>
            <a:r>
              <a:rPr lang="en-US" sz="2400" b="1" i="1" u="sng" dirty="0" smtClean="0">
                <a:solidFill>
                  <a:srgbClr val="FF0000"/>
                </a:solidFill>
              </a:rPr>
              <a:t> din </a:t>
            </a:r>
            <a:r>
              <a:rPr lang="en-US" sz="2400" b="1" i="1" u="sng" dirty="0" err="1" smtClean="0">
                <a:solidFill>
                  <a:srgbClr val="FF0000"/>
                </a:solidFill>
              </a:rPr>
              <a:t>antrepozit</a:t>
            </a:r>
            <a:r>
              <a:rPr lang="en-US" sz="2400" b="1" i="1" u="sng" dirty="0" smtClean="0">
                <a:solidFill>
                  <a:srgbClr val="FF0000"/>
                </a:solidFill>
              </a:rPr>
              <a:t> fiscal </a:t>
            </a:r>
            <a:r>
              <a:rPr lang="en-US" sz="2400" dirty="0" smtClean="0">
                <a:solidFill>
                  <a:srgbClr val="FF0000"/>
                </a:solidFill>
              </a:rPr>
              <a:t>a </a:t>
            </a:r>
            <a:r>
              <a:rPr lang="en-US" sz="2400" dirty="0" err="1" smtClean="0">
                <a:solidFill>
                  <a:srgbClr val="FF0000"/>
                </a:solidFill>
              </a:rPr>
              <a:t>cartușelor</a:t>
            </a:r>
            <a:r>
              <a:rPr lang="en-US" sz="2400" dirty="0" smtClean="0">
                <a:solidFill>
                  <a:srgbClr val="FF0000"/>
                </a:solidFill>
              </a:rPr>
              <a:t> </a:t>
            </a:r>
            <a:r>
              <a:rPr lang="en-US" sz="2400" dirty="0" err="1" smtClean="0">
                <a:solidFill>
                  <a:srgbClr val="FF0000"/>
                </a:solidFill>
              </a:rPr>
              <a:t>pentru</a:t>
            </a:r>
            <a:r>
              <a:rPr lang="en-US" sz="2400" dirty="0" smtClean="0">
                <a:solidFill>
                  <a:srgbClr val="FF0000"/>
                </a:solidFill>
              </a:rPr>
              <a:t> </a:t>
            </a:r>
            <a:r>
              <a:rPr lang="en-US" sz="2400" dirty="0" err="1" smtClean="0">
                <a:solidFill>
                  <a:srgbClr val="FF0000"/>
                </a:solidFill>
              </a:rPr>
              <a:t>țigarete</a:t>
            </a:r>
            <a:r>
              <a:rPr lang="en-US" sz="2400" dirty="0" smtClean="0">
                <a:solidFill>
                  <a:srgbClr val="FF0000"/>
                </a:solidFill>
              </a:rPr>
              <a:t> </a:t>
            </a:r>
            <a:r>
              <a:rPr lang="en-US" sz="2400" dirty="0" err="1" smtClean="0">
                <a:solidFill>
                  <a:srgbClr val="FF0000"/>
                </a:solidFill>
              </a:rPr>
              <a:t>electronice</a:t>
            </a:r>
            <a:r>
              <a:rPr lang="en-US" sz="2400" dirty="0" smtClean="0">
                <a:solidFill>
                  <a:srgbClr val="FF0000"/>
                </a:solidFill>
              </a:rPr>
              <a:t> care </a:t>
            </a:r>
            <a:r>
              <a:rPr lang="en-US" sz="2400" dirty="0" err="1" smtClean="0">
                <a:solidFill>
                  <a:srgbClr val="FF0000"/>
                </a:solidFill>
              </a:rPr>
              <a:t>conțin</a:t>
            </a:r>
            <a:r>
              <a:rPr lang="en-US" sz="2400" dirty="0" smtClean="0">
                <a:solidFill>
                  <a:srgbClr val="FF0000"/>
                </a:solidFill>
              </a:rPr>
              <a:t> </a:t>
            </a:r>
            <a:r>
              <a:rPr lang="en-US" sz="2400" dirty="0" err="1" smtClean="0">
                <a:solidFill>
                  <a:srgbClr val="FF0000"/>
                </a:solidFill>
              </a:rPr>
              <a:t>lichid</a:t>
            </a:r>
            <a:r>
              <a:rPr lang="en-US" sz="2400" dirty="0" smtClean="0">
                <a:solidFill>
                  <a:srgbClr val="FF0000"/>
                </a:solidFill>
              </a:rPr>
              <a:t> cu </a:t>
            </a:r>
            <a:r>
              <a:rPr lang="en-US" sz="2400" dirty="0" err="1" smtClean="0">
                <a:solidFill>
                  <a:srgbClr val="FF0000"/>
                </a:solidFill>
              </a:rPr>
              <a:t>nicotină</a:t>
            </a:r>
            <a:r>
              <a:rPr lang="en-US" sz="2400" dirty="0" smtClean="0">
                <a:solidFill>
                  <a:srgbClr val="FF0000"/>
                </a:solidFill>
              </a:rPr>
              <a:t>, </a:t>
            </a:r>
            <a:r>
              <a:rPr lang="en-US" sz="2400" dirty="0" err="1" smtClean="0">
                <a:solidFill>
                  <a:srgbClr val="FF0000"/>
                </a:solidFill>
              </a:rPr>
              <a:t>inclusiv</a:t>
            </a:r>
            <a:r>
              <a:rPr lang="en-US" sz="2400" dirty="0" smtClean="0">
                <a:solidFill>
                  <a:srgbClr val="FF0000"/>
                </a:solidFill>
              </a:rPr>
              <a:t> a </a:t>
            </a:r>
            <a:r>
              <a:rPr lang="en-US" sz="2400" dirty="0" err="1" smtClean="0">
                <a:solidFill>
                  <a:srgbClr val="FF0000"/>
                </a:solidFill>
              </a:rPr>
              <a:t>țigaretelor</a:t>
            </a:r>
            <a:r>
              <a:rPr lang="en-US" sz="2400" dirty="0" smtClean="0">
                <a:solidFill>
                  <a:srgbClr val="FF0000"/>
                </a:solidFill>
              </a:rPr>
              <a:t> </a:t>
            </a:r>
            <a:r>
              <a:rPr lang="en-US" sz="2400" dirty="0" err="1" smtClean="0">
                <a:solidFill>
                  <a:srgbClr val="FF0000"/>
                </a:solidFill>
              </a:rPr>
              <a:t>electronice</a:t>
            </a:r>
            <a:r>
              <a:rPr lang="en-US" sz="2400" dirty="0" smtClean="0">
                <a:solidFill>
                  <a:srgbClr val="FF0000"/>
                </a:solidFill>
              </a:rPr>
              <a:t> de </a:t>
            </a:r>
            <a:r>
              <a:rPr lang="en-US" sz="2400" dirty="0" err="1" smtClean="0">
                <a:solidFill>
                  <a:srgbClr val="FF0000"/>
                </a:solidFill>
              </a:rPr>
              <a:t>unică</a:t>
            </a:r>
            <a:r>
              <a:rPr lang="en-US" sz="2400" dirty="0" smtClean="0">
                <a:solidFill>
                  <a:srgbClr val="FF0000"/>
                </a:solidFill>
              </a:rPr>
              <a:t> </a:t>
            </a:r>
            <a:r>
              <a:rPr lang="en-US" sz="2400" dirty="0" err="1" smtClean="0">
                <a:solidFill>
                  <a:srgbClr val="FF0000"/>
                </a:solidFill>
              </a:rPr>
              <a:t>folosință</a:t>
            </a:r>
            <a:r>
              <a:rPr lang="en-US" sz="2400" dirty="0" smtClean="0">
                <a:solidFill>
                  <a:srgbClr val="FF0000"/>
                </a:solidFill>
              </a:rPr>
              <a:t>, </a:t>
            </a:r>
            <a:r>
              <a:rPr lang="en-US" sz="2400" dirty="0" err="1" smtClean="0">
                <a:solidFill>
                  <a:srgbClr val="FF0000"/>
                </a:solidFill>
              </a:rPr>
              <a:t>flacoanelor</a:t>
            </a:r>
            <a:r>
              <a:rPr lang="en-US" sz="2400" dirty="0" smtClean="0">
                <a:solidFill>
                  <a:srgbClr val="FF0000"/>
                </a:solidFill>
              </a:rPr>
              <a:t> de </a:t>
            </a:r>
            <a:r>
              <a:rPr lang="en-US" sz="2400" dirty="0" err="1" smtClean="0">
                <a:solidFill>
                  <a:srgbClr val="FF0000"/>
                </a:solidFill>
              </a:rPr>
              <a:t>reumplere</a:t>
            </a:r>
            <a:r>
              <a:rPr lang="en-US" sz="2400" dirty="0" smtClean="0">
                <a:solidFill>
                  <a:srgbClr val="FF0000"/>
                </a:solidFill>
              </a:rPr>
              <a:t> care </a:t>
            </a:r>
            <a:r>
              <a:rPr lang="en-US" sz="2400" dirty="0" err="1" smtClean="0">
                <a:solidFill>
                  <a:srgbClr val="FF0000"/>
                </a:solidFill>
              </a:rPr>
              <a:t>conțin</a:t>
            </a:r>
            <a:r>
              <a:rPr lang="en-US" sz="2400" dirty="0" smtClean="0">
                <a:solidFill>
                  <a:srgbClr val="FF0000"/>
                </a:solidFill>
              </a:rPr>
              <a:t> </a:t>
            </a:r>
            <a:r>
              <a:rPr lang="en-US" sz="2400" dirty="0" err="1" smtClean="0">
                <a:solidFill>
                  <a:srgbClr val="FF0000"/>
                </a:solidFill>
              </a:rPr>
              <a:t>nicotină</a:t>
            </a:r>
            <a:r>
              <a:rPr lang="en-US" sz="2400" dirty="0" smtClean="0">
                <a:solidFill>
                  <a:srgbClr val="FF0000"/>
                </a:solidFill>
              </a:rPr>
              <a:t> </a:t>
            </a:r>
            <a:r>
              <a:rPr lang="en-US" sz="2400" dirty="0" err="1" smtClean="0">
                <a:solidFill>
                  <a:srgbClr val="FF0000"/>
                </a:solidFill>
              </a:rPr>
              <a:t>destinate</a:t>
            </a:r>
            <a:r>
              <a:rPr lang="en-US" sz="2400" dirty="0" smtClean="0">
                <a:solidFill>
                  <a:srgbClr val="FF0000"/>
                </a:solidFill>
              </a:rPr>
              <a:t> </a:t>
            </a:r>
            <a:r>
              <a:rPr lang="en-US" sz="2400" dirty="0" err="1" smtClean="0">
                <a:solidFill>
                  <a:srgbClr val="FF0000"/>
                </a:solidFill>
              </a:rPr>
              <a:t>cartușelor</a:t>
            </a:r>
            <a:r>
              <a:rPr lang="en-US" sz="2400" dirty="0" smtClean="0">
                <a:solidFill>
                  <a:srgbClr val="FF0000"/>
                </a:solidFill>
              </a:rPr>
              <a:t> </a:t>
            </a:r>
            <a:r>
              <a:rPr lang="en-US" sz="2400" dirty="0" err="1" smtClean="0">
                <a:solidFill>
                  <a:srgbClr val="FF0000"/>
                </a:solidFill>
              </a:rPr>
              <a:t>și</a:t>
            </a:r>
            <a:r>
              <a:rPr lang="en-US" sz="2400" dirty="0" smtClean="0">
                <a:solidFill>
                  <a:srgbClr val="FF0000"/>
                </a:solidFill>
              </a:rPr>
              <a:t> </a:t>
            </a:r>
            <a:r>
              <a:rPr lang="en-US" sz="2400" dirty="0" err="1" smtClean="0">
                <a:solidFill>
                  <a:srgbClr val="FF0000"/>
                </a:solidFill>
              </a:rPr>
              <a:t>țigaretelor</a:t>
            </a:r>
            <a:r>
              <a:rPr lang="en-US" sz="2400" dirty="0" smtClean="0">
                <a:solidFill>
                  <a:srgbClr val="FF0000"/>
                </a:solidFill>
              </a:rPr>
              <a:t> </a:t>
            </a:r>
            <a:r>
              <a:rPr lang="en-US" sz="2400" dirty="0" err="1" smtClean="0">
                <a:solidFill>
                  <a:srgbClr val="FF0000"/>
                </a:solidFill>
              </a:rPr>
              <a:t>electronice</a:t>
            </a:r>
            <a:r>
              <a:rPr lang="en-US" sz="2400" dirty="0" smtClean="0">
                <a:solidFill>
                  <a:srgbClr val="FF0000"/>
                </a:solidFill>
              </a:rPr>
              <a:t> de la </a:t>
            </a:r>
            <a:r>
              <a:rPr lang="en-US" sz="2400" dirty="0" err="1" smtClean="0">
                <a:solidFill>
                  <a:srgbClr val="FF0000"/>
                </a:solidFill>
              </a:rPr>
              <a:t>poziția</a:t>
            </a:r>
            <a:r>
              <a:rPr lang="en-US" sz="2400" dirty="0" smtClean="0">
                <a:solidFill>
                  <a:srgbClr val="FF0000"/>
                </a:solidFill>
              </a:rPr>
              <a:t> </a:t>
            </a:r>
            <a:r>
              <a:rPr lang="en-US" sz="2400" dirty="0" err="1" smtClean="0">
                <a:solidFill>
                  <a:srgbClr val="FF0000"/>
                </a:solidFill>
              </a:rPr>
              <a:t>tarifară</a:t>
            </a:r>
            <a:r>
              <a:rPr lang="en-US" sz="2400" dirty="0" smtClean="0">
                <a:solidFill>
                  <a:srgbClr val="FF0000"/>
                </a:solidFill>
              </a:rPr>
              <a:t> 2404, a </a:t>
            </a:r>
            <a:r>
              <a:rPr lang="en-US" sz="2400" dirty="0" err="1" smtClean="0">
                <a:solidFill>
                  <a:srgbClr val="FF0000"/>
                </a:solidFill>
              </a:rPr>
              <a:t>produselor</a:t>
            </a:r>
            <a:r>
              <a:rPr lang="en-US" sz="2400" dirty="0" smtClean="0">
                <a:solidFill>
                  <a:srgbClr val="FF0000"/>
                </a:solidFill>
              </a:rPr>
              <a:t> din </a:t>
            </a:r>
            <a:r>
              <a:rPr lang="en-US" sz="2400" dirty="0" err="1" smtClean="0">
                <a:solidFill>
                  <a:srgbClr val="FF0000"/>
                </a:solidFill>
              </a:rPr>
              <a:t>tutun</a:t>
            </a:r>
            <a:r>
              <a:rPr lang="en-US" sz="2400" dirty="0" smtClean="0">
                <a:solidFill>
                  <a:srgbClr val="FF0000"/>
                </a:solidFill>
              </a:rPr>
              <a:t> </a:t>
            </a:r>
            <a:r>
              <a:rPr lang="en-US" sz="2400" dirty="0" err="1" smtClean="0">
                <a:solidFill>
                  <a:srgbClr val="FF0000"/>
                </a:solidFill>
              </a:rPr>
              <a:t>și</a:t>
            </a:r>
            <a:r>
              <a:rPr lang="en-US" sz="2400" dirty="0" smtClean="0">
                <a:solidFill>
                  <a:srgbClr val="FF0000"/>
                </a:solidFill>
              </a:rPr>
              <a:t> </a:t>
            </a:r>
            <a:r>
              <a:rPr lang="en-US" sz="2400" dirty="0" err="1" smtClean="0">
                <a:solidFill>
                  <a:srgbClr val="FF0000"/>
                </a:solidFill>
              </a:rPr>
              <a:t>produselor</a:t>
            </a:r>
            <a:r>
              <a:rPr lang="en-US" sz="2400" dirty="0" smtClean="0">
                <a:solidFill>
                  <a:srgbClr val="FF0000"/>
                </a:solidFill>
              </a:rPr>
              <a:t> din </a:t>
            </a:r>
            <a:r>
              <a:rPr lang="en-US" sz="2400" dirty="0" err="1" smtClean="0">
                <a:solidFill>
                  <a:srgbClr val="FF0000"/>
                </a:solidFill>
              </a:rPr>
              <a:t>plante</a:t>
            </a:r>
            <a:r>
              <a:rPr lang="en-US" sz="2400" dirty="0" smtClean="0">
                <a:solidFill>
                  <a:srgbClr val="FF0000"/>
                </a:solidFill>
              </a:rPr>
              <a:t> </a:t>
            </a:r>
            <a:r>
              <a:rPr lang="en-US" sz="2400" dirty="0" err="1" smtClean="0">
                <a:solidFill>
                  <a:srgbClr val="FF0000"/>
                </a:solidFill>
              </a:rPr>
              <a:t>pentru</a:t>
            </a:r>
            <a:r>
              <a:rPr lang="en-US" sz="2400" dirty="0" smtClean="0">
                <a:solidFill>
                  <a:srgbClr val="FF0000"/>
                </a:solidFill>
              </a:rPr>
              <a:t> </a:t>
            </a:r>
            <a:r>
              <a:rPr lang="en-US" sz="2400" dirty="0" err="1" smtClean="0">
                <a:solidFill>
                  <a:srgbClr val="FF0000"/>
                </a:solidFill>
              </a:rPr>
              <a:t>fumat</a:t>
            </a:r>
            <a:r>
              <a:rPr lang="en-US" sz="2400" dirty="0" smtClean="0">
                <a:solidFill>
                  <a:srgbClr val="FF0000"/>
                </a:solidFill>
              </a:rPr>
              <a:t> de la </a:t>
            </a:r>
            <a:r>
              <a:rPr lang="en-US" sz="2400" dirty="0" err="1" smtClean="0">
                <a:solidFill>
                  <a:srgbClr val="FF0000"/>
                </a:solidFill>
              </a:rPr>
              <a:t>pozițiile</a:t>
            </a:r>
            <a:r>
              <a:rPr lang="en-US" sz="2400" dirty="0" smtClean="0">
                <a:solidFill>
                  <a:srgbClr val="FF0000"/>
                </a:solidFill>
              </a:rPr>
              <a:t> </a:t>
            </a:r>
            <a:r>
              <a:rPr lang="en-US" sz="2400" dirty="0" err="1" smtClean="0">
                <a:solidFill>
                  <a:srgbClr val="FF0000"/>
                </a:solidFill>
              </a:rPr>
              <a:t>tarifare</a:t>
            </a:r>
            <a:r>
              <a:rPr lang="en-US" sz="2400" dirty="0" smtClean="0">
                <a:solidFill>
                  <a:srgbClr val="FF0000"/>
                </a:solidFill>
              </a:rPr>
              <a:t> 2403 99 900 </a:t>
            </a:r>
            <a:r>
              <a:rPr lang="en-US" sz="2400" dirty="0" err="1" smtClean="0">
                <a:solidFill>
                  <a:srgbClr val="FF0000"/>
                </a:solidFill>
              </a:rPr>
              <a:t>și</a:t>
            </a:r>
            <a:r>
              <a:rPr lang="en-US" sz="2400" dirty="0" smtClean="0">
                <a:solidFill>
                  <a:srgbClr val="FF0000"/>
                </a:solidFill>
              </a:rPr>
              <a:t> 2404, fabricate </a:t>
            </a:r>
            <a:r>
              <a:rPr lang="en-US" sz="2400" dirty="0" err="1" smtClean="0">
                <a:solidFill>
                  <a:srgbClr val="FF0000"/>
                </a:solidFill>
              </a:rPr>
              <a:t>în</a:t>
            </a:r>
            <a:r>
              <a:rPr lang="en-US" sz="2400" dirty="0" smtClean="0">
                <a:solidFill>
                  <a:srgbClr val="FF0000"/>
                </a:solidFill>
              </a:rPr>
              <a:t> </a:t>
            </a:r>
            <a:r>
              <a:rPr lang="en-US" sz="2400" dirty="0" err="1" smtClean="0">
                <a:solidFill>
                  <a:srgbClr val="FF0000"/>
                </a:solidFill>
              </a:rPr>
              <a:t>anul</a:t>
            </a:r>
            <a:r>
              <a:rPr lang="en-US" sz="2400" dirty="0" smtClean="0">
                <a:solidFill>
                  <a:srgbClr val="FF0000"/>
                </a:solidFill>
              </a:rPr>
              <a:t> 2024, </a:t>
            </a:r>
            <a:r>
              <a:rPr lang="en-US" sz="2400" dirty="0" err="1" smtClean="0">
                <a:solidFill>
                  <a:srgbClr val="FF0000"/>
                </a:solidFill>
              </a:rPr>
              <a:t>dar</a:t>
            </a:r>
            <a:r>
              <a:rPr lang="en-US" sz="2400" dirty="0" smtClean="0">
                <a:solidFill>
                  <a:srgbClr val="FF0000"/>
                </a:solidFill>
              </a:rPr>
              <a:t> </a:t>
            </a:r>
            <a:r>
              <a:rPr lang="en-US" sz="2400" dirty="0" err="1" smtClean="0">
                <a:solidFill>
                  <a:srgbClr val="FF0000"/>
                </a:solidFill>
              </a:rPr>
              <a:t>marcate</a:t>
            </a:r>
            <a:r>
              <a:rPr lang="en-US" sz="2400" dirty="0" smtClean="0">
                <a:solidFill>
                  <a:srgbClr val="FF0000"/>
                </a:solidFill>
              </a:rPr>
              <a:t> cu </a:t>
            </a:r>
            <a:r>
              <a:rPr lang="en-US" sz="2400" dirty="0" err="1" smtClean="0">
                <a:solidFill>
                  <a:srgbClr val="FF0000"/>
                </a:solidFill>
              </a:rPr>
              <a:t>timbru</a:t>
            </a:r>
            <a:r>
              <a:rPr lang="en-US" sz="2400" dirty="0" smtClean="0">
                <a:solidFill>
                  <a:srgbClr val="FF0000"/>
                </a:solidFill>
              </a:rPr>
              <a:t> de </a:t>
            </a:r>
            <a:r>
              <a:rPr lang="en-US" sz="2400" dirty="0" err="1" smtClean="0">
                <a:solidFill>
                  <a:srgbClr val="FF0000"/>
                </a:solidFill>
              </a:rPr>
              <a:t>acciză</a:t>
            </a:r>
            <a:r>
              <a:rPr lang="en-US" sz="2400" dirty="0" smtClean="0">
                <a:solidFill>
                  <a:srgbClr val="FF0000"/>
                </a:solidFill>
              </a:rPr>
              <a:t>/</a:t>
            </a:r>
            <a:r>
              <a:rPr lang="en-US" sz="2400" dirty="0" err="1" smtClean="0">
                <a:solidFill>
                  <a:srgbClr val="FF0000"/>
                </a:solidFill>
              </a:rPr>
              <a:t>timbru</a:t>
            </a:r>
            <a:r>
              <a:rPr lang="en-US" sz="2400" dirty="0" smtClean="0">
                <a:solidFill>
                  <a:srgbClr val="FF0000"/>
                </a:solidFill>
              </a:rPr>
              <a:t> de </a:t>
            </a:r>
            <a:r>
              <a:rPr lang="en-US" sz="2400" dirty="0" err="1" smtClean="0">
                <a:solidFill>
                  <a:srgbClr val="FF0000"/>
                </a:solidFill>
              </a:rPr>
              <a:t>consum</a:t>
            </a:r>
            <a:r>
              <a:rPr lang="en-US" sz="2400" dirty="0" smtClean="0">
                <a:solidFill>
                  <a:srgbClr val="FF0000"/>
                </a:solidFill>
              </a:rPr>
              <a:t> </a:t>
            </a:r>
            <a:r>
              <a:rPr lang="en-US" sz="2400" dirty="0" err="1" smtClean="0">
                <a:solidFill>
                  <a:srgbClr val="FF0000"/>
                </a:solidFill>
              </a:rPr>
              <a:t>emis</a:t>
            </a:r>
            <a:r>
              <a:rPr lang="en-US" sz="2400" dirty="0" smtClean="0">
                <a:solidFill>
                  <a:srgbClr val="FF0000"/>
                </a:solidFill>
              </a:rPr>
              <a:t> </a:t>
            </a:r>
            <a:r>
              <a:rPr lang="en-US" sz="2400" dirty="0" err="1" smtClean="0">
                <a:solidFill>
                  <a:srgbClr val="FF0000"/>
                </a:solidFill>
              </a:rPr>
              <a:t>până</a:t>
            </a:r>
            <a:r>
              <a:rPr lang="en-US" sz="2400" dirty="0" smtClean="0">
                <a:solidFill>
                  <a:srgbClr val="FF0000"/>
                </a:solidFill>
              </a:rPr>
              <a:t> la 1 </a:t>
            </a:r>
            <a:r>
              <a:rPr lang="en-US" sz="2400" dirty="0" err="1" smtClean="0">
                <a:solidFill>
                  <a:srgbClr val="FF0000"/>
                </a:solidFill>
              </a:rPr>
              <a:t>ianuarie</a:t>
            </a:r>
            <a:r>
              <a:rPr lang="en-US" sz="2400" dirty="0" smtClean="0">
                <a:solidFill>
                  <a:srgbClr val="FF0000"/>
                </a:solidFill>
              </a:rPr>
              <a:t> 2024.</a:t>
            </a:r>
            <a:endParaRPr lang="ro-RO" sz="2400" dirty="0" smtClean="0">
              <a:solidFill>
                <a:srgbClr val="FF0000"/>
              </a:solidFill>
            </a:endParaRPr>
          </a:p>
          <a:p>
            <a:pPr marL="0" indent="0" algn="just">
              <a:buNone/>
            </a:pPr>
            <a:r>
              <a:rPr lang="en-US" sz="2400" dirty="0" smtClean="0">
                <a:solidFill>
                  <a:srgbClr val="FF0000"/>
                </a:solidFill>
              </a:rPr>
              <a:t>(2) </a:t>
            </a:r>
            <a:r>
              <a:rPr lang="en-US" sz="2400" dirty="0" err="1" smtClean="0">
                <a:solidFill>
                  <a:srgbClr val="FF0000"/>
                </a:solidFill>
              </a:rPr>
              <a:t>Produsele</a:t>
            </a:r>
            <a:r>
              <a:rPr lang="en-US" sz="2400" dirty="0" smtClean="0">
                <a:solidFill>
                  <a:srgbClr val="FF0000"/>
                </a:solidFill>
              </a:rPr>
              <a:t> din </a:t>
            </a:r>
            <a:r>
              <a:rPr lang="en-US" sz="2400" dirty="0" err="1" smtClean="0">
                <a:solidFill>
                  <a:srgbClr val="FF0000"/>
                </a:solidFill>
              </a:rPr>
              <a:t>tutun</a:t>
            </a:r>
            <a:r>
              <a:rPr lang="en-US" sz="2400" dirty="0" smtClean="0">
                <a:solidFill>
                  <a:srgbClr val="FF0000"/>
                </a:solidFill>
              </a:rPr>
              <a:t> </a:t>
            </a:r>
            <a:r>
              <a:rPr lang="en-US" sz="2400" dirty="0" err="1" smtClean="0">
                <a:solidFill>
                  <a:srgbClr val="FF0000"/>
                </a:solidFill>
              </a:rPr>
              <a:t>și</a:t>
            </a:r>
            <a:r>
              <a:rPr lang="en-US" sz="2400" dirty="0" smtClean="0">
                <a:solidFill>
                  <a:srgbClr val="FF0000"/>
                </a:solidFill>
              </a:rPr>
              <a:t> </a:t>
            </a:r>
            <a:r>
              <a:rPr lang="en-US" sz="2400" dirty="0" err="1" smtClean="0">
                <a:solidFill>
                  <a:srgbClr val="FF0000"/>
                </a:solidFill>
              </a:rPr>
              <a:t>cele</a:t>
            </a:r>
            <a:r>
              <a:rPr lang="en-US" sz="2400" dirty="0" smtClean="0">
                <a:solidFill>
                  <a:srgbClr val="FF0000"/>
                </a:solidFill>
              </a:rPr>
              <a:t> </a:t>
            </a:r>
            <a:r>
              <a:rPr lang="en-US" sz="2400" dirty="0" err="1" smtClean="0">
                <a:solidFill>
                  <a:srgbClr val="FF0000"/>
                </a:solidFill>
              </a:rPr>
              <a:t>conexe</a:t>
            </a:r>
            <a:r>
              <a:rPr lang="en-US" sz="2400" dirty="0" smtClean="0">
                <a:solidFill>
                  <a:srgbClr val="FF0000"/>
                </a:solidFill>
              </a:rPr>
              <a:t> </a:t>
            </a:r>
            <a:r>
              <a:rPr lang="en-US" sz="2400" dirty="0" err="1" smtClean="0">
                <a:solidFill>
                  <a:srgbClr val="FF0000"/>
                </a:solidFill>
              </a:rPr>
              <a:t>prevăzute</a:t>
            </a:r>
            <a:r>
              <a:rPr lang="en-US" sz="2400" dirty="0" smtClean="0">
                <a:solidFill>
                  <a:srgbClr val="FF0000"/>
                </a:solidFill>
              </a:rPr>
              <a:t> la </a:t>
            </a:r>
            <a:r>
              <a:rPr lang="en-US" sz="2400" dirty="0" err="1" smtClean="0">
                <a:solidFill>
                  <a:srgbClr val="FF0000"/>
                </a:solidFill>
              </a:rPr>
              <a:t>alin</a:t>
            </a:r>
            <a:r>
              <a:rPr lang="en-US" sz="2400" dirty="0" smtClean="0">
                <a:solidFill>
                  <a:srgbClr val="FF0000"/>
                </a:solidFill>
              </a:rPr>
              <a:t>.(1</a:t>
            </a:r>
            <a:r>
              <a:rPr lang="en-US" sz="2400" baseline="30000" dirty="0" smtClean="0">
                <a:solidFill>
                  <a:srgbClr val="FF0000"/>
                </a:solidFill>
              </a:rPr>
              <a:t>1</a:t>
            </a:r>
            <a:r>
              <a:rPr lang="en-US" sz="2400" dirty="0" smtClean="0">
                <a:solidFill>
                  <a:srgbClr val="FF0000"/>
                </a:solidFill>
              </a:rPr>
              <a:t>), </a:t>
            </a:r>
            <a:r>
              <a:rPr lang="en-US" sz="2400" dirty="0" err="1" smtClean="0">
                <a:solidFill>
                  <a:srgbClr val="FF0000"/>
                </a:solidFill>
              </a:rPr>
              <a:t>precum</a:t>
            </a:r>
            <a:r>
              <a:rPr lang="en-US" sz="2400" dirty="0" smtClean="0">
                <a:solidFill>
                  <a:srgbClr val="FF0000"/>
                </a:solidFill>
              </a:rPr>
              <a:t> </a:t>
            </a:r>
            <a:r>
              <a:rPr lang="en-US" sz="2400" dirty="0" err="1" smtClean="0">
                <a:solidFill>
                  <a:srgbClr val="FF0000"/>
                </a:solidFill>
              </a:rPr>
              <a:t>și</a:t>
            </a:r>
            <a:r>
              <a:rPr lang="en-US" sz="2400" dirty="0" smtClean="0">
                <a:solidFill>
                  <a:srgbClr val="FF0000"/>
                </a:solidFill>
              </a:rPr>
              <a:t> </a:t>
            </a:r>
            <a:r>
              <a:rPr lang="en-US" sz="2400" dirty="0" err="1" smtClean="0">
                <a:solidFill>
                  <a:srgbClr val="FF0000"/>
                </a:solidFill>
              </a:rPr>
              <a:t>cele</a:t>
            </a:r>
            <a:r>
              <a:rPr lang="en-US" sz="2400" dirty="0" smtClean="0">
                <a:solidFill>
                  <a:srgbClr val="FF0000"/>
                </a:solidFill>
              </a:rPr>
              <a:t> </a:t>
            </a:r>
            <a:r>
              <a:rPr lang="en-US" sz="2400" dirty="0" err="1" smtClean="0">
                <a:solidFill>
                  <a:srgbClr val="FF0000"/>
                </a:solidFill>
              </a:rPr>
              <a:t>importate</a:t>
            </a:r>
            <a:r>
              <a:rPr lang="en-US" sz="2400" dirty="0" smtClean="0">
                <a:solidFill>
                  <a:srgbClr val="FF0000"/>
                </a:solidFill>
              </a:rPr>
              <a:t> </a:t>
            </a:r>
            <a:r>
              <a:rPr lang="en-US" sz="2400" dirty="0" err="1" smtClean="0">
                <a:solidFill>
                  <a:srgbClr val="FF0000"/>
                </a:solidFill>
              </a:rPr>
              <a:t>și</a:t>
            </a:r>
            <a:r>
              <a:rPr lang="en-US" sz="2400" dirty="0" smtClean="0">
                <a:solidFill>
                  <a:srgbClr val="FF0000"/>
                </a:solidFill>
              </a:rPr>
              <a:t>/</a:t>
            </a:r>
            <a:r>
              <a:rPr lang="en-US" sz="2400" dirty="0" err="1" smtClean="0">
                <a:solidFill>
                  <a:srgbClr val="FF0000"/>
                </a:solidFill>
              </a:rPr>
              <a:t>sau</a:t>
            </a:r>
            <a:r>
              <a:rPr lang="en-US" sz="2400" dirty="0" smtClean="0">
                <a:solidFill>
                  <a:srgbClr val="FF0000"/>
                </a:solidFill>
              </a:rPr>
              <a:t> </a:t>
            </a:r>
            <a:r>
              <a:rPr lang="en-US" sz="2400" dirty="0" err="1" smtClean="0">
                <a:solidFill>
                  <a:srgbClr val="FF0000"/>
                </a:solidFill>
              </a:rPr>
              <a:t>produse</a:t>
            </a:r>
            <a:r>
              <a:rPr lang="en-US" sz="2400" dirty="0" smtClean="0">
                <a:solidFill>
                  <a:srgbClr val="FF0000"/>
                </a:solidFill>
              </a:rPr>
              <a:t> </a:t>
            </a:r>
            <a:r>
              <a:rPr lang="en-US" sz="2400" dirty="0" err="1" smtClean="0">
                <a:solidFill>
                  <a:srgbClr val="FF0000"/>
                </a:solidFill>
              </a:rPr>
              <a:t>până</a:t>
            </a:r>
            <a:r>
              <a:rPr lang="en-US" sz="2400" dirty="0" smtClean="0">
                <a:solidFill>
                  <a:srgbClr val="FF0000"/>
                </a:solidFill>
              </a:rPr>
              <a:t> la data </a:t>
            </a:r>
            <a:r>
              <a:rPr lang="en-US" sz="2400" dirty="0" err="1" smtClean="0">
                <a:solidFill>
                  <a:srgbClr val="FF0000"/>
                </a:solidFill>
              </a:rPr>
              <a:t>intrării</a:t>
            </a:r>
            <a:r>
              <a:rPr lang="en-US" sz="2400" dirty="0" smtClean="0">
                <a:solidFill>
                  <a:srgbClr val="FF0000"/>
                </a:solidFill>
              </a:rPr>
              <a:t> </a:t>
            </a:r>
            <a:r>
              <a:rPr lang="en-US" sz="2400" dirty="0" err="1" smtClean="0">
                <a:solidFill>
                  <a:srgbClr val="FF0000"/>
                </a:solidFill>
              </a:rPr>
              <a:t>în</a:t>
            </a:r>
            <a:r>
              <a:rPr lang="en-US" sz="2400" dirty="0" smtClean="0">
                <a:solidFill>
                  <a:srgbClr val="FF0000"/>
                </a:solidFill>
              </a:rPr>
              <a:t> </a:t>
            </a:r>
            <a:r>
              <a:rPr lang="en-US" sz="2400" dirty="0" err="1" smtClean="0">
                <a:solidFill>
                  <a:srgbClr val="FF0000"/>
                </a:solidFill>
              </a:rPr>
              <a:t>vigoare</a:t>
            </a:r>
            <a:r>
              <a:rPr lang="en-US" sz="2400" dirty="0" smtClean="0">
                <a:solidFill>
                  <a:srgbClr val="FF0000"/>
                </a:solidFill>
              </a:rPr>
              <a:t> a </a:t>
            </a:r>
            <a:r>
              <a:rPr lang="en-US" sz="2400" dirty="0" err="1" smtClean="0">
                <a:solidFill>
                  <a:srgbClr val="FF0000"/>
                </a:solidFill>
              </a:rPr>
              <a:t>prezentei</a:t>
            </a:r>
            <a:r>
              <a:rPr lang="en-US" sz="2400" dirty="0" smtClean="0">
                <a:solidFill>
                  <a:srgbClr val="FF0000"/>
                </a:solidFill>
              </a:rPr>
              <a:t> </a:t>
            </a:r>
            <a:r>
              <a:rPr lang="en-US" sz="2400" dirty="0" err="1" smtClean="0">
                <a:solidFill>
                  <a:srgbClr val="FF0000"/>
                </a:solidFill>
              </a:rPr>
              <a:t>legi</a:t>
            </a:r>
            <a:r>
              <a:rPr lang="en-US" sz="2400" dirty="0" smtClean="0">
                <a:solidFill>
                  <a:srgbClr val="FF0000"/>
                </a:solidFill>
              </a:rPr>
              <a:t> </a:t>
            </a:r>
            <a:r>
              <a:rPr lang="en-US" sz="2400" b="1" i="1" u="sng" dirty="0" smtClean="0">
                <a:solidFill>
                  <a:srgbClr val="FF0000"/>
                </a:solidFill>
              </a:rPr>
              <a:t>pot fi </a:t>
            </a:r>
            <a:r>
              <a:rPr lang="en-US" sz="2400" b="1" i="1" u="sng" dirty="0" err="1" smtClean="0">
                <a:solidFill>
                  <a:srgbClr val="FF0000"/>
                </a:solidFill>
              </a:rPr>
              <a:t>comercializate</a:t>
            </a:r>
            <a:r>
              <a:rPr lang="en-US" sz="2400" b="1" i="1" u="sng" dirty="0" smtClean="0">
                <a:solidFill>
                  <a:srgbClr val="FF0000"/>
                </a:solidFill>
              </a:rPr>
              <a:t> </a:t>
            </a:r>
            <a:r>
              <a:rPr lang="en-US" sz="2400" b="1" i="1" u="sng" dirty="0" err="1" smtClean="0">
                <a:solidFill>
                  <a:srgbClr val="FF0000"/>
                </a:solidFill>
              </a:rPr>
              <a:t>până</a:t>
            </a:r>
            <a:r>
              <a:rPr lang="en-US" sz="2400" b="1" i="1" u="sng" dirty="0" smtClean="0">
                <a:solidFill>
                  <a:srgbClr val="FF0000"/>
                </a:solidFill>
              </a:rPr>
              <a:t> la 31 </a:t>
            </a:r>
            <a:r>
              <a:rPr lang="en-US" sz="2400" b="1" i="1" u="sng" dirty="0" err="1" smtClean="0">
                <a:solidFill>
                  <a:srgbClr val="FF0000"/>
                </a:solidFill>
              </a:rPr>
              <a:t>decembrie</a:t>
            </a:r>
            <a:r>
              <a:rPr lang="en-US" sz="2400" b="1" i="1" u="sng" dirty="0" smtClean="0">
                <a:solidFill>
                  <a:srgbClr val="FF0000"/>
                </a:solidFill>
              </a:rPr>
              <a:t> 2025.</a:t>
            </a:r>
          </a:p>
          <a:p>
            <a:pPr marL="0" indent="0" algn="just">
              <a:buNone/>
            </a:pPr>
            <a:endParaRPr lang="ro-RO" sz="1600" b="1" i="1" dirty="0" smtClean="0">
              <a:solidFill>
                <a:srgbClr val="FF0000"/>
              </a:solidFill>
            </a:endParaRPr>
          </a:p>
          <a:p>
            <a:pPr marL="0" lvl="0" indent="0">
              <a:lnSpc>
                <a:spcPct val="107000"/>
              </a:lnSpc>
              <a:spcBef>
                <a:spcPts val="0"/>
              </a:spcBef>
              <a:spcAft>
                <a:spcPts val="800"/>
              </a:spcAft>
              <a:buNone/>
            </a:pPr>
            <a:endParaRPr lang="ru-RU" sz="2000" b="1" dirty="0">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Bef>
                <a:spcPts val="0"/>
              </a:spcBef>
              <a:spcAft>
                <a:spcPts val="800"/>
              </a:spcAft>
              <a:buNone/>
            </a:pPr>
            <a:endParaRPr lang="ro-RO" sz="20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endParaRPr lang="ru-RU" sz="2000" dirty="0"/>
          </a:p>
        </p:txBody>
      </p:sp>
    </p:spTree>
    <p:extLst>
      <p:ext uri="{BB962C8B-B14F-4D97-AF65-F5344CB8AC3E}">
        <p14:creationId xmlns:p14="http://schemas.microsoft.com/office/powerpoint/2010/main" val="4063809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Заголовок 1"/>
          <p:cNvSpPr>
            <a:spLocks noGrp="1"/>
          </p:cNvSpPr>
          <p:nvPr>
            <p:ph type="title"/>
          </p:nvPr>
        </p:nvSpPr>
        <p:spPr/>
        <p:txBody>
          <a:bodyPr/>
          <a:lstStyle/>
          <a:p>
            <a:pPr algn="ctr">
              <a:lnSpc>
                <a:spcPct val="50000"/>
              </a:lnSpc>
            </a:pPr>
            <a:r>
              <a:rPr lang="ro-RO" altLang="ru-RU" sz="3600" b="1" dirty="0" smtClean="0">
                <a:latin typeface="Calibri" panose="020F0502020204030204" pitchFamily="34" charset="0"/>
              </a:rPr>
              <a:t/>
            </a:r>
            <a:br>
              <a:rPr lang="ro-RO" altLang="ru-RU" sz="3600" b="1" dirty="0" smtClean="0">
                <a:latin typeface="Calibri" panose="020F0502020204030204" pitchFamily="34" charset="0"/>
              </a:rPr>
            </a:br>
            <a:r>
              <a:rPr lang="ro-RO" altLang="ru-RU" sz="3600" b="1" dirty="0" smtClean="0">
                <a:latin typeface="Calibri" panose="020F0502020204030204" pitchFamily="34" charset="0"/>
              </a:rPr>
              <a:t>           </a:t>
            </a:r>
            <a:r>
              <a:rPr lang="ro-RO" altLang="ru-RU" sz="3200" b="1" dirty="0" smtClean="0">
                <a:solidFill>
                  <a:srgbClr val="0070C0"/>
                </a:solidFill>
                <a:latin typeface="Calibri" panose="020F0502020204030204" pitchFamily="34" charset="0"/>
              </a:rPr>
              <a:t>Cotele TVA </a:t>
            </a:r>
            <a:endParaRPr lang="it-IT" altLang="ru-RU" sz="3200" b="1" dirty="0" smtClean="0">
              <a:solidFill>
                <a:srgbClr val="0070C0"/>
              </a:solidFill>
              <a:latin typeface="Calibri" panose="020F0502020204030204" pitchFamily="34" charset="0"/>
            </a:endParaRPr>
          </a:p>
        </p:txBody>
      </p:sp>
      <p:sp>
        <p:nvSpPr>
          <p:cNvPr id="10242" name="Объект 2"/>
          <p:cNvSpPr>
            <a:spLocks noGrp="1"/>
          </p:cNvSpPr>
          <p:nvPr>
            <p:ph idx="4294967295"/>
          </p:nvPr>
        </p:nvSpPr>
        <p:spPr>
          <a:xfrm>
            <a:off x="1104900" y="2427288"/>
            <a:ext cx="11087100" cy="3673475"/>
          </a:xfrm>
        </p:spPr>
        <p:txBody>
          <a:bodyPr/>
          <a:lstStyle/>
          <a:p>
            <a:pPr marL="0" indent="0" algn="just">
              <a:buFont typeface="Arial" panose="020B0604020202020204" pitchFamily="34" charset="0"/>
              <a:buNone/>
            </a:pPr>
            <a:r>
              <a:rPr lang="ro-RO" altLang="ru-RU" sz="1600" dirty="0" smtClean="0"/>
              <a:t>                                                                                                                     </a:t>
            </a:r>
            <a:endParaRPr lang="en-US" altLang="ru-RU" sz="1600" dirty="0" smtClean="0"/>
          </a:p>
          <a:p>
            <a:pPr algn="just"/>
            <a:r>
              <a:rPr lang="ro-RO" altLang="en-US" sz="2000" b="1" dirty="0" smtClean="0"/>
              <a:t>Modificarea cotei TVA pentru HORECA de la 12% la 8% </a:t>
            </a:r>
            <a:r>
              <a:rPr lang="ro-RO" altLang="en-US" sz="2000" b="1" dirty="0" smtClean="0">
                <a:solidFill>
                  <a:srgbClr val="FF0000"/>
                </a:solidFill>
              </a:rPr>
              <a:t>(în vigoare din 10.08.2023);</a:t>
            </a:r>
          </a:p>
          <a:p>
            <a:pPr marL="0" indent="0" algn="just">
              <a:buNone/>
            </a:pPr>
            <a:r>
              <a:rPr lang="ro-RO" altLang="en-US" sz="2000" b="1" dirty="0" smtClean="0">
                <a:solidFill>
                  <a:srgbClr val="FF0000"/>
                </a:solidFill>
              </a:rPr>
              <a:t>În rezultatul expirării stării de urgență începînd cu 31/12/2023 cota TVA pentru întreprinderile din domeniul HORECA – 8%</a:t>
            </a:r>
          </a:p>
          <a:p>
            <a:pPr algn="just"/>
            <a:r>
              <a:rPr lang="ro-RO" altLang="en-US" sz="2000" b="1" dirty="0"/>
              <a:t>Introducerea cotei reduse a TVA de 8</a:t>
            </a:r>
            <a:r>
              <a:rPr lang="ro-RO" altLang="en-US" sz="2000" b="1" dirty="0" smtClean="0"/>
              <a:t>%, </a:t>
            </a:r>
            <a:r>
              <a:rPr lang="ro-RO" altLang="en-US" sz="2000" b="1" dirty="0"/>
              <a:t>la mărfurile, importate </a:t>
            </a:r>
            <a:r>
              <a:rPr lang="ro-RO" altLang="en-US" sz="2000" b="1" dirty="0" err="1"/>
              <a:t>şi</a:t>
            </a:r>
            <a:r>
              <a:rPr lang="ro-RO" altLang="en-US" sz="2000" b="1" dirty="0"/>
              <a:t>/sau livrate pe teritoriul Republicii Moldova, de la </a:t>
            </a:r>
            <a:r>
              <a:rPr lang="ro-RO" altLang="en-US" sz="2000" b="1" dirty="0" err="1"/>
              <a:t>poziţiile</a:t>
            </a:r>
            <a:r>
              <a:rPr lang="ro-RO" altLang="en-US" sz="2000" b="1" dirty="0"/>
              <a:t> tarifare ex. 9619 – tampoane igienice </a:t>
            </a:r>
            <a:r>
              <a:rPr lang="ro-RO" altLang="en-US" sz="2000" b="1" dirty="0" err="1"/>
              <a:t>şi</a:t>
            </a:r>
            <a:r>
              <a:rPr lang="ro-RO" altLang="en-US" sz="2000" b="1" dirty="0"/>
              <a:t> tampoane interne pentru femei, ex. 392490000 şi 401490000 – cupe menstruale. </a:t>
            </a:r>
            <a:r>
              <a:rPr lang="ro-RO" altLang="en-US" sz="2000" b="1" dirty="0">
                <a:solidFill>
                  <a:srgbClr val="FF0000"/>
                </a:solidFill>
              </a:rPr>
              <a:t>(în vigoare din </a:t>
            </a:r>
            <a:r>
              <a:rPr lang="ro-RO" altLang="en-US" sz="2000" b="1" dirty="0" smtClean="0">
                <a:solidFill>
                  <a:srgbClr val="FF0000"/>
                </a:solidFill>
              </a:rPr>
              <a:t>01.01.2025).</a:t>
            </a:r>
            <a:endParaRPr lang="ro-RO" altLang="en-US" sz="2000" dirty="0">
              <a:solidFill>
                <a:srgbClr val="FF0000"/>
              </a:solidFill>
            </a:endParaRPr>
          </a:p>
        </p:txBody>
      </p:sp>
      <p:sp>
        <p:nvSpPr>
          <p:cNvPr id="10257" name="Rectangle 1"/>
          <p:cNvSpPr>
            <a:spLocks noChangeArrowheads="1"/>
          </p:cNvSpPr>
          <p:nvPr/>
        </p:nvSpPr>
        <p:spPr bwMode="auto">
          <a:xfrm>
            <a:off x="5638800" y="32448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100000"/>
              </a:lnSpc>
              <a:spcBef>
                <a:spcPct val="0"/>
              </a:spcBef>
              <a:buFontTx/>
              <a:buNone/>
            </a:pPr>
            <a:endParaRPr lang="ru-RU" altLang="ru-RU" sz="18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82188"/>
          </a:xfrm>
        </p:spPr>
        <p:txBody>
          <a:bodyPr/>
          <a:lstStyle/>
          <a:p>
            <a:pPr algn="ctr"/>
            <a:r>
              <a:rPr lang="ro-RO" sz="3200" b="1" dirty="0" smtClean="0">
                <a:solidFill>
                  <a:srgbClr val="0070C0"/>
                </a:solidFill>
                <a:latin typeface="Calibri"/>
              </a:rPr>
              <a:t>Modificarea </a:t>
            </a:r>
            <a:r>
              <a:rPr lang="ro-RO" sz="3200" b="1" dirty="0" smtClean="0">
                <a:solidFill>
                  <a:srgbClr val="0070C0"/>
                </a:solidFill>
                <a:latin typeface="Calibri"/>
              </a:rPr>
              <a:t>art.125 (prim) alin.(5)</a:t>
            </a:r>
            <a:endParaRPr lang="ru-RU" dirty="0"/>
          </a:p>
        </p:txBody>
      </p:sp>
      <p:sp>
        <p:nvSpPr>
          <p:cNvPr id="3" name="Объект 2"/>
          <p:cNvSpPr>
            <a:spLocks noGrp="1"/>
          </p:cNvSpPr>
          <p:nvPr>
            <p:ph idx="4294967295"/>
          </p:nvPr>
        </p:nvSpPr>
        <p:spPr>
          <a:xfrm>
            <a:off x="422694" y="1233577"/>
            <a:ext cx="11404121" cy="5025936"/>
          </a:xfrm>
        </p:spPr>
        <p:txBody>
          <a:bodyPr/>
          <a:lstStyle/>
          <a:p>
            <a:pPr marL="0" indent="0" algn="just">
              <a:lnSpc>
                <a:spcPct val="107000"/>
              </a:lnSpc>
              <a:spcAft>
                <a:spcPts val="800"/>
              </a:spcAft>
              <a:buNone/>
            </a:pPr>
            <a:r>
              <a:rPr lang="ro-RO" sz="2600" b="1" dirty="0" smtClean="0">
                <a:solidFill>
                  <a:srgbClr val="FF0000"/>
                </a:solidFill>
              </a:rPr>
              <a:t>Modificare termenului de inventariere - în </a:t>
            </a:r>
            <a:r>
              <a:rPr lang="ro-RO" sz="2600" b="1" dirty="0">
                <a:solidFill>
                  <a:srgbClr val="FF0000"/>
                </a:solidFill>
              </a:rPr>
              <a:t>termen de 30 de zile de la data ultimei modificări de majorare a cotei </a:t>
            </a:r>
            <a:r>
              <a:rPr lang="ro-RO" sz="2600" b="1" dirty="0" smtClean="0">
                <a:solidFill>
                  <a:srgbClr val="FF0000"/>
                </a:solidFill>
              </a:rPr>
              <a:t>accizelor (anterior era 45 de zile) (în vigoare începînd cu 01.01.2023)                </a:t>
            </a:r>
          </a:p>
          <a:p>
            <a:pPr marL="0" indent="0" algn="just">
              <a:lnSpc>
                <a:spcPct val="107000"/>
              </a:lnSpc>
              <a:spcAft>
                <a:spcPts val="800"/>
              </a:spcAft>
              <a:buNone/>
            </a:pPr>
            <a:r>
              <a:rPr lang="ro-RO" sz="2600" b="1" dirty="0" smtClean="0"/>
              <a:t>Suma </a:t>
            </a:r>
            <a:r>
              <a:rPr lang="ro-RO" sz="2600" b="1" dirty="0" err="1"/>
              <a:t>accizului</a:t>
            </a:r>
            <a:r>
              <a:rPr lang="ro-RO" sz="2600" b="1" dirty="0"/>
              <a:t> calculat la stocul de mărfuri supuse accizelor conform prezentului articol este deductibilă </a:t>
            </a:r>
            <a:r>
              <a:rPr lang="ro-RO" sz="2600" b="1" dirty="0" err="1"/>
              <a:t>şi</a:t>
            </a:r>
            <a:r>
              <a:rPr lang="ro-RO" sz="2600" b="1" dirty="0"/>
              <a:t> se raportează la cheltuielile perioadei, </a:t>
            </a:r>
            <a:r>
              <a:rPr lang="ro-RO" sz="2600" b="1" dirty="0">
                <a:solidFill>
                  <a:srgbClr val="FF0000"/>
                </a:solidFill>
              </a:rPr>
              <a:t>iar în cazul utilizării acestora în calitate de materie primă la fabricarea/prelucrarea altor mărfuri supuse accizelor se trece la cont în conformitate cu art. 125</a:t>
            </a:r>
            <a:r>
              <a:rPr lang="ro-RO" sz="2600" b="1" dirty="0" smtClean="0">
                <a:solidFill>
                  <a:srgbClr val="FF0000"/>
                </a:solidFill>
              </a:rPr>
              <a:t>.</a:t>
            </a:r>
            <a:endParaRPr lang="en-US" sz="2600" b="1" dirty="0" smtClean="0">
              <a:solidFill>
                <a:srgbClr val="FF0000"/>
              </a:solidFill>
            </a:endParaRPr>
          </a:p>
          <a:p>
            <a:pPr marL="0" indent="0" algn="just">
              <a:lnSpc>
                <a:spcPct val="107000"/>
              </a:lnSpc>
              <a:spcAft>
                <a:spcPts val="800"/>
              </a:spcAft>
              <a:buNone/>
            </a:pPr>
            <a:r>
              <a:rPr lang="ro-RO" sz="2000" b="1" dirty="0" smtClean="0">
                <a:solidFill>
                  <a:srgbClr val="FF0000"/>
                </a:solidFill>
              </a:rPr>
              <a:t>!!!</a:t>
            </a:r>
            <a:r>
              <a:rPr lang="en-US" sz="2000" b="1" dirty="0" err="1" smtClean="0">
                <a:solidFill>
                  <a:srgbClr val="FF0000"/>
                </a:solidFill>
              </a:rPr>
              <a:t>Obliga</a:t>
            </a:r>
            <a:r>
              <a:rPr lang="ro-RO" sz="2000" b="1" dirty="0" smtClean="0">
                <a:solidFill>
                  <a:srgbClr val="FF0000"/>
                </a:solidFill>
              </a:rPr>
              <a:t>ț</a:t>
            </a:r>
            <a:r>
              <a:rPr lang="en-US" sz="2000" b="1" dirty="0" err="1" smtClean="0">
                <a:solidFill>
                  <a:srgbClr val="FF0000"/>
                </a:solidFill>
              </a:rPr>
              <a:t>ia</a:t>
            </a:r>
            <a:r>
              <a:rPr lang="en-US" sz="2000" b="1" dirty="0" smtClean="0">
                <a:solidFill>
                  <a:srgbClr val="FF0000"/>
                </a:solidFill>
              </a:rPr>
              <a:t> </a:t>
            </a:r>
            <a:r>
              <a:rPr lang="en-US" sz="2000" b="1" dirty="0" err="1" smtClean="0">
                <a:solidFill>
                  <a:srgbClr val="FF0000"/>
                </a:solidFill>
              </a:rPr>
              <a:t>inventarierii</a:t>
            </a:r>
            <a:r>
              <a:rPr lang="en-US" sz="2000" b="1" dirty="0" smtClean="0">
                <a:solidFill>
                  <a:srgbClr val="FF0000"/>
                </a:solidFill>
              </a:rPr>
              <a:t> </a:t>
            </a:r>
            <a:r>
              <a:rPr lang="ro-RO" sz="2000" b="1" dirty="0" smtClean="0">
                <a:solidFill>
                  <a:srgbClr val="FF0000"/>
                </a:solidFill>
              </a:rPr>
              <a:t>și pentru rezerve din tutun pentru dispozitive de încălzire a tutunului (poziția tarifară 2404); pentru cartușe și rezerve pentru țigarete electronice, inclusiv țigarete electronice de unică folosință (poziția tarifară ex.2404); flacoane de reumplere care conțin nicotină destinate cartușelor și țigaretelor electronice (poziția tarifară 240412000).</a:t>
            </a:r>
          </a:p>
          <a:p>
            <a:pPr marL="0" indent="0" algn="just">
              <a:lnSpc>
                <a:spcPct val="107000"/>
              </a:lnSpc>
              <a:spcAft>
                <a:spcPts val="800"/>
              </a:spcAft>
              <a:buNone/>
            </a:pPr>
            <a:endParaRPr lang="ru-RU" dirty="0">
              <a:solidFill>
                <a:srgbClr val="FF0000"/>
              </a:solidFill>
            </a:endParaRPr>
          </a:p>
        </p:txBody>
      </p:sp>
    </p:spTree>
    <p:extLst>
      <p:ext uri="{BB962C8B-B14F-4D97-AF65-F5344CB8AC3E}">
        <p14:creationId xmlns:p14="http://schemas.microsoft.com/office/powerpoint/2010/main" val="3456358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75154"/>
          </a:xfrm>
        </p:spPr>
        <p:txBody>
          <a:bodyPr/>
          <a:lstStyle/>
          <a:p>
            <a:pPr algn="ctr"/>
            <a:r>
              <a:rPr lang="ro-RO" sz="3200" b="1" dirty="0" smtClean="0">
                <a:solidFill>
                  <a:srgbClr val="0070C0"/>
                </a:solidFill>
                <a:latin typeface="Calibri"/>
              </a:rPr>
              <a:t>Subiecții </a:t>
            </a:r>
            <a:r>
              <a:rPr lang="ro-RO" sz="3200" b="1" dirty="0" smtClean="0">
                <a:solidFill>
                  <a:srgbClr val="0070C0"/>
                </a:solidFill>
                <a:latin typeface="Calibri"/>
              </a:rPr>
              <a:t>declarării TBDSA 15</a:t>
            </a:r>
            <a:endParaRPr lang="ru-RU" dirty="0"/>
          </a:p>
        </p:txBody>
      </p:sp>
      <p:sp>
        <p:nvSpPr>
          <p:cNvPr id="3" name="Объект 2"/>
          <p:cNvSpPr>
            <a:spLocks noGrp="1"/>
          </p:cNvSpPr>
          <p:nvPr>
            <p:ph idx="4294967295"/>
          </p:nvPr>
        </p:nvSpPr>
        <p:spPr>
          <a:xfrm>
            <a:off x="966158" y="1621765"/>
            <a:ext cx="10688129" cy="4637747"/>
          </a:xfrm>
        </p:spPr>
        <p:txBody>
          <a:bodyPr/>
          <a:lstStyle/>
          <a:p>
            <a:pPr marL="0" indent="0">
              <a:buNone/>
            </a:pPr>
            <a:r>
              <a:rPr lang="ro-RO" dirty="0"/>
              <a:t>Obligația efectuării inventarierii se răsfrânge asupra subiecților </a:t>
            </a:r>
            <a:r>
              <a:rPr lang="ro-RO" dirty="0" smtClean="0"/>
              <a:t>care: </a:t>
            </a:r>
          </a:p>
          <a:p>
            <a:pPr marL="0" indent="0">
              <a:buNone/>
            </a:pPr>
            <a:r>
              <a:rPr lang="ro-RO" dirty="0" smtClean="0"/>
              <a:t>- importă;</a:t>
            </a:r>
          </a:p>
          <a:p>
            <a:pPr>
              <a:buFontTx/>
              <a:buChar char="-"/>
            </a:pPr>
            <a:r>
              <a:rPr lang="ro-RO" dirty="0" smtClean="0"/>
              <a:t>produc; </a:t>
            </a:r>
          </a:p>
          <a:p>
            <a:pPr>
              <a:buFontTx/>
              <a:buChar char="-"/>
            </a:pPr>
            <a:r>
              <a:rPr lang="ro-RO" dirty="0" smtClean="0"/>
              <a:t>comercializează </a:t>
            </a:r>
            <a:r>
              <a:rPr lang="ro-RO" dirty="0"/>
              <a:t>cu ridicata mărfuri supuse accizelor, indiferent de faptul dacă aceștia sunt sau nu înregistrați în calitate de subiecți ai impunerii cu accize</a:t>
            </a:r>
            <a:r>
              <a:rPr lang="ro-RO" dirty="0" smtClean="0"/>
              <a:t>.</a:t>
            </a:r>
            <a:endParaRPr lang="ru-RU" dirty="0"/>
          </a:p>
        </p:txBody>
      </p:sp>
    </p:spTree>
    <p:extLst>
      <p:ext uri="{BB962C8B-B14F-4D97-AF65-F5344CB8AC3E}">
        <p14:creationId xmlns:p14="http://schemas.microsoft.com/office/powerpoint/2010/main" val="33904639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61418"/>
          </a:xfrm>
        </p:spPr>
        <p:txBody>
          <a:bodyPr/>
          <a:lstStyle/>
          <a:p>
            <a:pPr algn="ctr"/>
            <a:r>
              <a:rPr lang="ro-RO" sz="3200" b="1" dirty="0" smtClean="0">
                <a:solidFill>
                  <a:srgbClr val="0070C0"/>
                </a:solidFill>
                <a:latin typeface="Calibri"/>
              </a:rPr>
              <a:t> </a:t>
            </a:r>
            <a:r>
              <a:rPr lang="ro-RO" sz="3200" b="1" dirty="0" smtClean="0">
                <a:solidFill>
                  <a:srgbClr val="0070C0"/>
                </a:solidFill>
                <a:latin typeface="Calibri"/>
              </a:rPr>
              <a:t>Subiecții declarării TBDSA 15</a:t>
            </a:r>
            <a:endParaRPr lang="ru-RU" dirty="0"/>
          </a:p>
        </p:txBody>
      </p:sp>
      <p:sp>
        <p:nvSpPr>
          <p:cNvPr id="3" name="Объект 2"/>
          <p:cNvSpPr>
            <a:spLocks noGrp="1"/>
          </p:cNvSpPr>
          <p:nvPr>
            <p:ph idx="4294967295"/>
          </p:nvPr>
        </p:nvSpPr>
        <p:spPr>
          <a:xfrm>
            <a:off x="439947" y="1255713"/>
            <a:ext cx="11335110" cy="5003800"/>
          </a:xfrm>
        </p:spPr>
        <p:txBody>
          <a:bodyPr/>
          <a:lstStyle/>
          <a:p>
            <a:pPr marL="0" indent="0" algn="just">
              <a:buNone/>
            </a:pPr>
            <a:r>
              <a:rPr lang="ro-RO" dirty="0">
                <a:solidFill>
                  <a:srgbClr val="FF0000"/>
                </a:solidFill>
              </a:rPr>
              <a:t>Producătorii de mărfuri urmează să inventarieze, mărfurile suspuse accizelor:</a:t>
            </a:r>
            <a:endParaRPr lang="ru-RU" dirty="0">
              <a:solidFill>
                <a:srgbClr val="FF0000"/>
              </a:solidFill>
            </a:endParaRPr>
          </a:p>
          <a:p>
            <a:pPr marL="0" lvl="0" indent="0" algn="just">
              <a:buNone/>
            </a:pPr>
            <a:r>
              <a:rPr lang="ro-RO" dirty="0" smtClean="0"/>
              <a:t>- de </a:t>
            </a:r>
            <a:r>
              <a:rPr lang="ro-RO" dirty="0"/>
              <a:t>fabricație proprie, care au fost scoase din antrepozitul fiscal și pentru care au fost calculate și achitate accizele la cota anterioară modificării și care se află în stocul subiectului în afara antrepozitului său fiscal;</a:t>
            </a:r>
            <a:endParaRPr lang="ru-RU" dirty="0"/>
          </a:p>
          <a:p>
            <a:pPr lvl="0">
              <a:buFontTx/>
              <a:buChar char="-"/>
            </a:pPr>
            <a:r>
              <a:rPr lang="ro-RO" dirty="0" smtClean="0"/>
              <a:t>aflate </a:t>
            </a:r>
            <a:r>
              <a:rPr lang="ro-RO" dirty="0"/>
              <a:t>în stoc pentru care a fost calculată și/sau achitată acciza la cota în vigoare pînă la modificare</a:t>
            </a:r>
            <a:r>
              <a:rPr lang="ro-RO" dirty="0" smtClean="0"/>
              <a:t>.</a:t>
            </a:r>
          </a:p>
          <a:p>
            <a:pPr marL="0" indent="0" algn="just">
              <a:buNone/>
            </a:pPr>
            <a:r>
              <a:rPr lang="en-US" dirty="0" err="1" smtClean="0">
                <a:solidFill>
                  <a:srgbClr val="FF0000"/>
                </a:solidFill>
              </a:rPr>
              <a:t>Subiecţi</a:t>
            </a:r>
            <a:r>
              <a:rPr lang="ro-RO" dirty="0" smtClean="0">
                <a:solidFill>
                  <a:srgbClr val="FF0000"/>
                </a:solidFill>
              </a:rPr>
              <a:t>i</a:t>
            </a:r>
            <a:r>
              <a:rPr lang="en-US" dirty="0" smtClean="0">
                <a:solidFill>
                  <a:srgbClr val="FF0000"/>
                </a:solidFill>
              </a:rPr>
              <a:t> care </a:t>
            </a:r>
            <a:r>
              <a:rPr lang="en-US" dirty="0">
                <a:solidFill>
                  <a:srgbClr val="FF0000"/>
                </a:solidFill>
              </a:rPr>
              <a:t>au </a:t>
            </a:r>
            <a:r>
              <a:rPr lang="en-US" dirty="0" err="1">
                <a:solidFill>
                  <a:srgbClr val="FF0000"/>
                </a:solidFill>
              </a:rPr>
              <a:t>activitatea</a:t>
            </a:r>
            <a:r>
              <a:rPr lang="en-US" dirty="0">
                <a:solidFill>
                  <a:srgbClr val="FF0000"/>
                </a:solidFill>
              </a:rPr>
              <a:t> de </a:t>
            </a:r>
            <a:r>
              <a:rPr lang="en-US" dirty="0" err="1">
                <a:solidFill>
                  <a:srgbClr val="FF0000"/>
                </a:solidFill>
              </a:rPr>
              <a:t>comerţ</a:t>
            </a:r>
            <a:r>
              <a:rPr lang="en-US" dirty="0">
                <a:solidFill>
                  <a:srgbClr val="FF0000"/>
                </a:solidFill>
              </a:rPr>
              <a:t> cu </a:t>
            </a:r>
            <a:r>
              <a:rPr lang="en-US" dirty="0" err="1">
                <a:solidFill>
                  <a:srgbClr val="FF0000"/>
                </a:solidFill>
              </a:rPr>
              <a:t>ridicata</a:t>
            </a:r>
            <a:r>
              <a:rPr lang="en-US" dirty="0">
                <a:solidFill>
                  <a:srgbClr val="FF0000"/>
                </a:solidFill>
              </a:rPr>
              <a:t>, </a:t>
            </a:r>
            <a:r>
              <a:rPr lang="en-US" dirty="0" err="1">
                <a:solidFill>
                  <a:srgbClr val="FF0000"/>
                </a:solidFill>
              </a:rPr>
              <a:t>dar</a:t>
            </a:r>
            <a:r>
              <a:rPr lang="en-US" dirty="0">
                <a:solidFill>
                  <a:srgbClr val="FF0000"/>
                </a:solidFill>
              </a:rPr>
              <a:t> </a:t>
            </a:r>
            <a:r>
              <a:rPr lang="en-US" dirty="0" err="1">
                <a:solidFill>
                  <a:srgbClr val="FF0000"/>
                </a:solidFill>
              </a:rPr>
              <a:t>efectuează</a:t>
            </a:r>
            <a:r>
              <a:rPr lang="en-US" dirty="0">
                <a:solidFill>
                  <a:srgbClr val="FF0000"/>
                </a:solidFill>
              </a:rPr>
              <a:t> </a:t>
            </a:r>
            <a:r>
              <a:rPr lang="en-US" dirty="0" err="1">
                <a:solidFill>
                  <a:srgbClr val="FF0000"/>
                </a:solidFill>
              </a:rPr>
              <a:t>şi</a:t>
            </a:r>
            <a:r>
              <a:rPr lang="en-US" dirty="0">
                <a:solidFill>
                  <a:srgbClr val="FF0000"/>
                </a:solidFill>
              </a:rPr>
              <a:t> </a:t>
            </a:r>
            <a:r>
              <a:rPr lang="en-US" dirty="0" err="1">
                <a:solidFill>
                  <a:srgbClr val="FF0000"/>
                </a:solidFill>
              </a:rPr>
              <a:t>vânzări</a:t>
            </a:r>
            <a:r>
              <a:rPr lang="en-US" dirty="0">
                <a:solidFill>
                  <a:srgbClr val="FF0000"/>
                </a:solidFill>
              </a:rPr>
              <a:t> cu </a:t>
            </a:r>
            <a:r>
              <a:rPr lang="en-US" dirty="0" err="1">
                <a:solidFill>
                  <a:srgbClr val="FF0000"/>
                </a:solidFill>
              </a:rPr>
              <a:t>amănuntul</a:t>
            </a:r>
            <a:r>
              <a:rPr lang="en-US" dirty="0">
                <a:solidFill>
                  <a:srgbClr val="FF0000"/>
                </a:solidFill>
              </a:rPr>
              <a:t> a </a:t>
            </a:r>
            <a:r>
              <a:rPr lang="en-US" dirty="0" err="1">
                <a:solidFill>
                  <a:srgbClr val="FF0000"/>
                </a:solidFill>
              </a:rPr>
              <a:t>mărfurilor</a:t>
            </a:r>
            <a:r>
              <a:rPr lang="en-US" dirty="0">
                <a:solidFill>
                  <a:srgbClr val="FF0000"/>
                </a:solidFill>
              </a:rPr>
              <a:t> </a:t>
            </a:r>
            <a:r>
              <a:rPr lang="en-US" dirty="0" err="1">
                <a:solidFill>
                  <a:srgbClr val="FF0000"/>
                </a:solidFill>
              </a:rPr>
              <a:t>supuse</a:t>
            </a:r>
            <a:r>
              <a:rPr lang="en-US" dirty="0">
                <a:solidFill>
                  <a:srgbClr val="FF0000"/>
                </a:solidFill>
              </a:rPr>
              <a:t> </a:t>
            </a:r>
            <a:r>
              <a:rPr lang="en-US" dirty="0" err="1" smtClean="0">
                <a:solidFill>
                  <a:srgbClr val="FF0000"/>
                </a:solidFill>
              </a:rPr>
              <a:t>accizelor</a:t>
            </a:r>
            <a:r>
              <a:rPr lang="ro-RO" dirty="0" smtClean="0">
                <a:solidFill>
                  <a:srgbClr val="FF0000"/>
                </a:solidFill>
              </a:rPr>
              <a:t> se inventariază </a:t>
            </a:r>
            <a:r>
              <a:rPr lang="en-US" dirty="0" err="1" smtClean="0">
                <a:solidFill>
                  <a:srgbClr val="FF0000"/>
                </a:solidFill>
              </a:rPr>
              <a:t>stocului</a:t>
            </a:r>
            <a:r>
              <a:rPr lang="en-US" dirty="0" smtClean="0">
                <a:solidFill>
                  <a:srgbClr val="FF0000"/>
                </a:solidFill>
              </a:rPr>
              <a:t> </a:t>
            </a:r>
            <a:r>
              <a:rPr lang="ro-RO" dirty="0" smtClean="0">
                <a:solidFill>
                  <a:srgbClr val="FF0000"/>
                </a:solidFill>
              </a:rPr>
              <a:t>disponibil </a:t>
            </a:r>
            <a:r>
              <a:rPr lang="en-US" dirty="0" smtClean="0">
                <a:solidFill>
                  <a:srgbClr val="FF0000"/>
                </a:solidFill>
              </a:rPr>
              <a:t>la </a:t>
            </a:r>
            <a:r>
              <a:rPr lang="en-US" dirty="0" err="1">
                <a:solidFill>
                  <a:srgbClr val="FF0000"/>
                </a:solidFill>
              </a:rPr>
              <a:t>unităţile</a:t>
            </a:r>
            <a:r>
              <a:rPr lang="en-US" dirty="0">
                <a:solidFill>
                  <a:srgbClr val="FF0000"/>
                </a:solidFill>
              </a:rPr>
              <a:t> </a:t>
            </a:r>
            <a:r>
              <a:rPr lang="en-US" dirty="0" err="1">
                <a:solidFill>
                  <a:srgbClr val="FF0000"/>
                </a:solidFill>
              </a:rPr>
              <a:t>comerciale</a:t>
            </a:r>
            <a:r>
              <a:rPr lang="en-US" dirty="0">
                <a:solidFill>
                  <a:srgbClr val="FF0000"/>
                </a:solidFill>
              </a:rPr>
              <a:t> de tip C </a:t>
            </a:r>
            <a:r>
              <a:rPr lang="en-US" dirty="0" err="1">
                <a:solidFill>
                  <a:srgbClr val="FF0000"/>
                </a:solidFill>
              </a:rPr>
              <a:t>stabilite</a:t>
            </a:r>
            <a:r>
              <a:rPr lang="en-US" dirty="0">
                <a:solidFill>
                  <a:srgbClr val="FF0000"/>
                </a:solidFill>
              </a:rPr>
              <a:t> </a:t>
            </a:r>
            <a:r>
              <a:rPr lang="en-US" dirty="0" err="1">
                <a:solidFill>
                  <a:srgbClr val="FF0000"/>
                </a:solidFill>
              </a:rPr>
              <a:t>în</a:t>
            </a:r>
            <a:r>
              <a:rPr lang="en-US" dirty="0">
                <a:solidFill>
                  <a:srgbClr val="FF0000"/>
                </a:solidFill>
              </a:rPr>
              <a:t> </a:t>
            </a:r>
            <a:r>
              <a:rPr lang="en-US" dirty="0" err="1">
                <a:solidFill>
                  <a:srgbClr val="FF0000"/>
                </a:solidFill>
              </a:rPr>
              <a:t>anexa</a:t>
            </a:r>
            <a:r>
              <a:rPr lang="en-US" dirty="0">
                <a:solidFill>
                  <a:srgbClr val="FF0000"/>
                </a:solidFill>
              </a:rPr>
              <a:t> nr.5 din </a:t>
            </a:r>
            <a:r>
              <a:rPr lang="en-US" dirty="0" err="1">
                <a:solidFill>
                  <a:srgbClr val="FF0000"/>
                </a:solidFill>
              </a:rPr>
              <a:t>Legea</a:t>
            </a:r>
            <a:r>
              <a:rPr lang="en-US" dirty="0">
                <a:solidFill>
                  <a:srgbClr val="FF0000"/>
                </a:solidFill>
              </a:rPr>
              <a:t> cu </a:t>
            </a:r>
            <a:r>
              <a:rPr lang="en-US" dirty="0" err="1">
                <a:solidFill>
                  <a:srgbClr val="FF0000"/>
                </a:solidFill>
              </a:rPr>
              <a:t>privire</a:t>
            </a:r>
            <a:r>
              <a:rPr lang="en-US" dirty="0">
                <a:solidFill>
                  <a:srgbClr val="FF0000"/>
                </a:solidFill>
              </a:rPr>
              <a:t> la </a:t>
            </a:r>
            <a:r>
              <a:rPr lang="en-US" dirty="0" err="1">
                <a:solidFill>
                  <a:srgbClr val="FF0000"/>
                </a:solidFill>
              </a:rPr>
              <a:t>comerţul</a:t>
            </a:r>
            <a:r>
              <a:rPr lang="en-US" dirty="0">
                <a:solidFill>
                  <a:srgbClr val="FF0000"/>
                </a:solidFill>
              </a:rPr>
              <a:t> interior nr.231/2010</a:t>
            </a:r>
            <a:r>
              <a:rPr lang="en-US" dirty="0" smtClean="0">
                <a:solidFill>
                  <a:srgbClr val="FF0000"/>
                </a:solidFill>
              </a:rPr>
              <a:t>.</a:t>
            </a:r>
            <a:r>
              <a:rPr lang="en-US" dirty="0">
                <a:solidFill>
                  <a:srgbClr val="FF0000"/>
                </a:solidFill>
              </a:rPr>
              <a:t/>
            </a:r>
            <a:br>
              <a:rPr lang="en-US" dirty="0">
                <a:solidFill>
                  <a:srgbClr val="FF0000"/>
                </a:solidFill>
              </a:rPr>
            </a:br>
            <a:r>
              <a:rPr lang="ro-RO" dirty="0" smtClean="0"/>
              <a:t>(</a:t>
            </a:r>
            <a:r>
              <a:rPr lang="en-US" dirty="0" smtClean="0">
                <a:hlinkClick r:id="" action="ppaction://hlinkfile"/>
              </a:rPr>
              <a:t>O</a:t>
            </a:r>
            <a:r>
              <a:rPr lang="ro-RO" dirty="0" smtClean="0">
                <a:hlinkClick r:id="" action="ppaction://hlinkfile"/>
              </a:rPr>
              <a:t>MF </a:t>
            </a:r>
            <a:r>
              <a:rPr lang="en-US" dirty="0" smtClean="0">
                <a:hlinkClick r:id="" action="ppaction://hlinkfile"/>
              </a:rPr>
              <a:t>nr.58</a:t>
            </a:r>
            <a:r>
              <a:rPr lang="ro-RO" dirty="0" smtClean="0">
                <a:hlinkClick r:id="" action="ppaction://hlinkfile"/>
              </a:rPr>
              <a:t>/2015 </a:t>
            </a:r>
            <a:r>
              <a:rPr lang="en-US" dirty="0" smtClean="0">
                <a:hlinkClick r:id="" action="ppaction://hlinkfile"/>
              </a:rPr>
              <a:t>cu </a:t>
            </a:r>
            <a:r>
              <a:rPr lang="en-US" dirty="0" err="1">
                <a:hlinkClick r:id="" action="ppaction://hlinkfile"/>
              </a:rPr>
              <a:t>privire</a:t>
            </a:r>
            <a:r>
              <a:rPr lang="en-US" dirty="0">
                <a:hlinkClick r:id="" action="ppaction://hlinkfile"/>
              </a:rPr>
              <a:t> la </a:t>
            </a:r>
            <a:r>
              <a:rPr lang="en-US" dirty="0" err="1">
                <a:hlinkClick r:id="" action="ppaction://hlinkfile"/>
              </a:rPr>
              <a:t>aprobarea</a:t>
            </a:r>
            <a:r>
              <a:rPr lang="en-US" dirty="0">
                <a:hlinkClick r:id="" action="ppaction://hlinkfile"/>
              </a:rPr>
              <a:t> </a:t>
            </a:r>
            <a:r>
              <a:rPr lang="en-US" dirty="0" err="1" smtClean="0">
                <a:hlinkClick r:id="" action="ppaction://hlinkfile"/>
              </a:rPr>
              <a:t>Declaraţiei</a:t>
            </a:r>
            <a:r>
              <a:rPr lang="en-US" dirty="0" smtClean="0">
                <a:hlinkClick r:id="" action="ppaction://hlinkfile"/>
              </a:rPr>
              <a:t> </a:t>
            </a:r>
            <a:r>
              <a:rPr lang="en-US" dirty="0">
                <a:hlinkClick r:id="" action="ppaction://hlinkfile"/>
              </a:rPr>
              <a:t>"TBDSA </a:t>
            </a:r>
            <a:r>
              <a:rPr lang="en-US" dirty="0" smtClean="0">
                <a:hlinkClick r:id="" action="ppaction://hlinkfile"/>
              </a:rPr>
              <a:t>15„</a:t>
            </a:r>
            <a:r>
              <a:rPr lang="ro-RO" dirty="0"/>
              <a:t>)</a:t>
            </a:r>
            <a:endParaRPr lang="en-US" dirty="0"/>
          </a:p>
          <a:p>
            <a:pPr marL="3657600" lvl="8" indent="0">
              <a:buNone/>
            </a:pPr>
            <a:endParaRPr lang="ru-RU" dirty="0"/>
          </a:p>
        </p:txBody>
      </p:sp>
    </p:spTree>
    <p:extLst>
      <p:ext uri="{BB962C8B-B14F-4D97-AF65-F5344CB8AC3E}">
        <p14:creationId xmlns:p14="http://schemas.microsoft.com/office/powerpoint/2010/main" val="2372516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50867"/>
          </a:xfrm>
        </p:spPr>
        <p:txBody>
          <a:bodyPr/>
          <a:lstStyle/>
          <a:p>
            <a:pPr algn="ctr">
              <a:lnSpc>
                <a:spcPct val="107000"/>
              </a:lnSpc>
              <a:spcAft>
                <a:spcPts val="0"/>
              </a:spcAft>
            </a:pPr>
            <a:r>
              <a:rPr lang="en-US" sz="3200" b="1" dirty="0" err="1"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Unităţi</a:t>
            </a:r>
            <a:r>
              <a:rPr lang="en-US" sz="32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comerciale</a:t>
            </a:r>
            <a:r>
              <a:rPr lang="ro-RO" sz="32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sz="32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de tip </a:t>
            </a:r>
            <a:r>
              <a:rPr lang="ro-RO" sz="32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a:t>
            </a:r>
            <a:endParaRPr lang="ru-RU" dirty="0">
              <a:solidFill>
                <a:srgbClr val="0070C0"/>
              </a:solidFill>
            </a:endParaRPr>
          </a:p>
        </p:txBody>
      </p:sp>
      <p:graphicFrame>
        <p:nvGraphicFramePr>
          <p:cNvPr id="4" name="Объект 3"/>
          <p:cNvGraphicFramePr>
            <a:graphicFrameLocks noGrp="1"/>
          </p:cNvGraphicFramePr>
          <p:nvPr>
            <p:ph idx="4294967295"/>
            <p:extLst>
              <p:ext uri="{D42A27DB-BD31-4B8C-83A1-F6EECF244321}">
                <p14:modId xmlns:p14="http://schemas.microsoft.com/office/powerpoint/2010/main" val="3959716200"/>
              </p:ext>
            </p:extLst>
          </p:nvPr>
        </p:nvGraphicFramePr>
        <p:xfrm>
          <a:off x="483079" y="966159"/>
          <a:ext cx="10513534" cy="5555411"/>
        </p:xfrm>
        <a:graphic>
          <a:graphicData uri="http://schemas.openxmlformats.org/drawingml/2006/table">
            <a:tbl>
              <a:tblPr firstRow="1" firstCol="1" bandRow="1"/>
              <a:tblGrid>
                <a:gridCol w="731742">
                  <a:extLst>
                    <a:ext uri="{9D8B030D-6E8A-4147-A177-3AD203B41FA5}">
                      <a16:colId xmlns:a16="http://schemas.microsoft.com/office/drawing/2014/main" val="845762608"/>
                    </a:ext>
                  </a:extLst>
                </a:gridCol>
                <a:gridCol w="1442437">
                  <a:extLst>
                    <a:ext uri="{9D8B030D-6E8A-4147-A177-3AD203B41FA5}">
                      <a16:colId xmlns:a16="http://schemas.microsoft.com/office/drawing/2014/main" val="981926302"/>
                    </a:ext>
                  </a:extLst>
                </a:gridCol>
                <a:gridCol w="607702">
                  <a:extLst>
                    <a:ext uri="{9D8B030D-6E8A-4147-A177-3AD203B41FA5}">
                      <a16:colId xmlns:a16="http://schemas.microsoft.com/office/drawing/2014/main" val="4231282454"/>
                    </a:ext>
                  </a:extLst>
                </a:gridCol>
                <a:gridCol w="6297607">
                  <a:extLst>
                    <a:ext uri="{9D8B030D-6E8A-4147-A177-3AD203B41FA5}">
                      <a16:colId xmlns:a16="http://schemas.microsoft.com/office/drawing/2014/main" val="4099275741"/>
                    </a:ext>
                  </a:extLst>
                </a:gridCol>
                <a:gridCol w="1434046">
                  <a:extLst>
                    <a:ext uri="{9D8B030D-6E8A-4147-A177-3AD203B41FA5}">
                      <a16:colId xmlns:a16="http://schemas.microsoft.com/office/drawing/2014/main" val="4263342334"/>
                    </a:ext>
                  </a:extLst>
                </a:gridCol>
              </a:tblGrid>
              <a:tr h="716680">
                <a:tc gridSpan="5">
                  <a:txBody>
                    <a:bodyPr/>
                    <a:lstStyle/>
                    <a:p>
                      <a:pPr algn="ctr">
                        <a:lnSpc>
                          <a:spcPct val="107000"/>
                        </a:lnSpc>
                        <a:spcAft>
                          <a:spcPts val="0"/>
                        </a:spcAft>
                      </a:pPr>
                      <a:r>
                        <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rPr>
                        <a:t>NOMENCLATORUL</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1400" b="1" dirty="0" err="1">
                          <a:effectLst/>
                          <a:latin typeface="Times New Roman" panose="02020603050405020304" pitchFamily="18" charset="0"/>
                          <a:ea typeface="Times New Roman" panose="02020603050405020304" pitchFamily="18" charset="0"/>
                          <a:cs typeface="Times New Roman" panose="02020603050405020304" pitchFamily="18" charset="0"/>
                        </a:rPr>
                        <a:t>unităţilor</a:t>
                      </a:r>
                      <a:r>
                        <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b="1" dirty="0" err="1">
                          <a:effectLst/>
                          <a:latin typeface="Times New Roman" panose="02020603050405020304" pitchFamily="18" charset="0"/>
                          <a:ea typeface="Times New Roman" panose="02020603050405020304" pitchFamily="18" charset="0"/>
                          <a:cs typeface="Times New Roman" panose="02020603050405020304" pitchFamily="18" charset="0"/>
                        </a:rPr>
                        <a:t>comerciale</a:t>
                      </a:r>
                      <a:r>
                        <a:rPr lang="ro-RO" sz="1400" b="1" dirty="0">
                          <a:effectLst/>
                          <a:latin typeface="Times New Roman" panose="02020603050405020304" pitchFamily="18" charset="0"/>
                          <a:ea typeface="Times New Roman" panose="02020603050405020304" pitchFamily="18" charset="0"/>
                          <a:cs typeface="Times New Roman" panose="02020603050405020304" pitchFamily="18" charset="0"/>
                        </a:rPr>
                        <a:t> de tip C din Anexa nr.5 la Legea cu privire la comerțul interior nr.231/2010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447938331"/>
                  </a:ext>
                </a:extLst>
              </a:tr>
              <a:tr h="413318">
                <a:tc>
                  <a:txBody>
                    <a:bodyPr/>
                    <a:lstStyle/>
                    <a:p>
                      <a:pPr algn="ctr">
                        <a:lnSpc>
                          <a:spcPct val="107000"/>
                        </a:lnSpc>
                        <a:spcAft>
                          <a:spcPts val="0"/>
                        </a:spcAft>
                      </a:pPr>
                      <a:r>
                        <a:rPr lang="ru-RU" sz="1100" b="1">
                          <a:effectLst/>
                          <a:latin typeface="Times New Roman" panose="02020603050405020304" pitchFamily="18" charset="0"/>
                          <a:ea typeface="Times New Roman" panose="02020603050405020304" pitchFamily="18" charset="0"/>
                          <a:cs typeface="Times New Roman" panose="02020603050405020304" pitchFamily="18" charset="0"/>
                        </a:rPr>
                        <a:t>Nr.</a:t>
                      </a:r>
                      <a:br>
                        <a:rPr lang="ru-RU" sz="1100" b="1">
                          <a:effectLst/>
                          <a:latin typeface="Times New Roman" panose="02020603050405020304" pitchFamily="18" charset="0"/>
                          <a:ea typeface="Times New Roman" panose="02020603050405020304" pitchFamily="18" charset="0"/>
                          <a:cs typeface="Times New Roman" panose="02020603050405020304" pitchFamily="18" charset="0"/>
                        </a:rPr>
                      </a:br>
                      <a:r>
                        <a:rPr lang="ru-RU" sz="1100" b="1">
                          <a:effectLst/>
                          <a:latin typeface="Times New Roman" panose="02020603050405020304" pitchFamily="18" charset="0"/>
                          <a:ea typeface="Times New Roman" panose="02020603050405020304" pitchFamily="18" charset="0"/>
                          <a:cs typeface="Times New Roman" panose="02020603050405020304" pitchFamily="18" charset="0"/>
                        </a:rPr>
                        <a:t>crt.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0F0F0"/>
                    </a:solidFill>
                  </a:tcPr>
                </a:tc>
                <a:tc gridSpan="2">
                  <a:txBody>
                    <a:bodyPr/>
                    <a:lstStyle/>
                    <a:p>
                      <a:pPr algn="ctr">
                        <a:lnSpc>
                          <a:spcPct val="107000"/>
                        </a:lnSpc>
                        <a:spcAft>
                          <a:spcPts val="0"/>
                        </a:spcAft>
                      </a:pPr>
                      <a:r>
                        <a:rPr lang="ru-RU" sz="1100" b="1">
                          <a:effectLst/>
                          <a:latin typeface="Times New Roman" panose="02020603050405020304" pitchFamily="18" charset="0"/>
                          <a:ea typeface="Times New Roman" panose="02020603050405020304" pitchFamily="18" charset="0"/>
                          <a:cs typeface="Times New Roman" panose="02020603050405020304" pitchFamily="18" charset="0"/>
                        </a:rPr>
                        <a:t>Tipul unităţii comerciale</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0F0F0"/>
                    </a:solidFill>
                  </a:tcPr>
                </a:tc>
                <a:tc hMerge="1">
                  <a:txBody>
                    <a:bodyPr/>
                    <a:lstStyle/>
                    <a:p>
                      <a:endParaRPr lang="ru-RU"/>
                    </a:p>
                  </a:txBody>
                  <a:tcPr/>
                </a:tc>
                <a:tc>
                  <a:txBody>
                    <a:bodyPr/>
                    <a:lstStyle/>
                    <a:p>
                      <a:pPr algn="ctr">
                        <a:lnSpc>
                          <a:spcPct val="107000"/>
                        </a:lnSpc>
                        <a:spcAft>
                          <a:spcPts val="0"/>
                        </a:spcAft>
                      </a:pPr>
                      <a:r>
                        <a:rPr lang="ru-RU" sz="1100" b="1" dirty="0" err="1">
                          <a:effectLst/>
                          <a:latin typeface="Times New Roman" panose="02020603050405020304" pitchFamily="18" charset="0"/>
                          <a:ea typeface="Times New Roman" panose="02020603050405020304" pitchFamily="18" charset="0"/>
                          <a:cs typeface="Times New Roman" panose="02020603050405020304" pitchFamily="18" charset="0"/>
                        </a:rPr>
                        <a:t>Descriere</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0F0F0"/>
                    </a:solidFill>
                  </a:tcPr>
                </a:tc>
                <a:tc>
                  <a:txBody>
                    <a:bodyPr/>
                    <a:lstStyle/>
                    <a:p>
                      <a:pPr algn="ctr">
                        <a:lnSpc>
                          <a:spcPct val="107000"/>
                        </a:lnSpc>
                        <a:spcAft>
                          <a:spcPts val="0"/>
                        </a:spcAft>
                      </a:pPr>
                      <a:r>
                        <a:rPr lang="ru-RU" sz="1100" b="1">
                          <a:effectLst/>
                          <a:latin typeface="Times New Roman" panose="02020603050405020304" pitchFamily="18" charset="0"/>
                          <a:ea typeface="Times New Roman" panose="02020603050405020304" pitchFamily="18" charset="0"/>
                          <a:cs typeface="Times New Roman" panose="02020603050405020304" pitchFamily="18" charset="0"/>
                        </a:rPr>
                        <a:t>Notă</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0F0F0"/>
                    </a:solidFill>
                  </a:tcPr>
                </a:tc>
                <a:extLst>
                  <a:ext uri="{0D108BD9-81ED-4DB2-BD59-A6C34878D82A}">
                    <a16:rowId xmlns:a16="http://schemas.microsoft.com/office/drawing/2014/main" val="1318886330"/>
                  </a:ext>
                </a:extLst>
              </a:tr>
              <a:tr h="413318">
                <a:tc gridSpan="5">
                  <a:txBody>
                    <a:bodyPr/>
                    <a:lstStyle/>
                    <a:p>
                      <a:pPr algn="ctr">
                        <a:lnSpc>
                          <a:spcPct val="107000"/>
                        </a:lnSpc>
                        <a:spcAft>
                          <a:spcPts val="0"/>
                        </a:spcAft>
                      </a:pPr>
                      <a:r>
                        <a:rPr lang="en-US" sz="1100" b="1">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1100" b="1">
                          <a:effectLst/>
                          <a:latin typeface="Times New Roman" panose="02020603050405020304" pitchFamily="18" charset="0"/>
                          <a:ea typeface="Times New Roman" panose="02020603050405020304" pitchFamily="18" charset="0"/>
                          <a:cs typeface="Times New Roman" panose="02020603050405020304" pitchFamily="18" charset="0"/>
                        </a:rPr>
                        <a:t>C. MAGAZINE DE COMERŢ CU RIDICATA</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3FF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52101771"/>
                  </a:ext>
                </a:extLst>
              </a:tr>
              <a:tr h="1414951">
                <a:tc>
                  <a:txBody>
                    <a:bodyPr/>
                    <a:lstStyle/>
                    <a:p>
                      <a:pPr algn="ctr">
                        <a:lnSpc>
                          <a:spcPct val="107000"/>
                        </a:lnSpc>
                        <a:spcAft>
                          <a:spcPts val="0"/>
                        </a:spcAft>
                      </a:pPr>
                      <a:r>
                        <a:rPr lang="ru-RU" sz="1400" dirty="0">
                          <a:effectLst/>
                          <a:latin typeface="Times New Roman" panose="02020603050405020304" pitchFamily="18" charset="0"/>
                          <a:ea typeface="Times New Roman" panose="02020603050405020304" pitchFamily="18" charset="0"/>
                          <a:cs typeface="Times New Roman" panose="02020603050405020304" pitchFamily="18" charset="0"/>
                        </a:rPr>
                        <a:t>21</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400" dirty="0">
                          <a:effectLst/>
                          <a:latin typeface="Times New Roman" panose="02020603050405020304" pitchFamily="18" charset="0"/>
                          <a:ea typeface="Times New Roman" panose="02020603050405020304" pitchFamily="18" charset="0"/>
                          <a:cs typeface="Times New Roman" panose="02020603050405020304" pitchFamily="18" charset="0"/>
                        </a:rPr>
                        <a:t>CENTRU DE REPARTIŢIE (HUB)</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lnSpc>
                          <a:spcPct val="107000"/>
                        </a:lnSpc>
                        <a:spcAft>
                          <a:spcPts val="0"/>
                        </a:spcAft>
                      </a:pP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Unitate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comercială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cu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suprafaţă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comercială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D,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alcătuită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din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construcţii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clădiri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încăperi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spaţii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libere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părţi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ale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acestora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amenajate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pentru</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depozitarea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gestionarea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mărfurilor</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inclusiv</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recepţionarea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sortarea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modificarea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ambalarea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încărcarea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descărcarea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pregătirea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livrare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vânzare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care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poate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fi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realizată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din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construcţii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singulare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după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principiul</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parcurilor</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comerciale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cu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fără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acordarea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serviciilor</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comerciale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complementare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inclusiv</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prin</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deţinerea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unui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parc</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vehicule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destinat</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asigurării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necesităţilor</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logistice</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a:lnSpc>
                          <a:spcPct val="107000"/>
                        </a:lnSpc>
                        <a:spcAft>
                          <a:spcPts val="0"/>
                        </a:spcAft>
                      </a:pP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pPr>
                      <a:endParaRPr lang="ru-RU" sz="1400">
                        <a:effectLst/>
                        <a:latin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7807015"/>
                  </a:ext>
                </a:extLst>
              </a:tr>
              <a:tr h="1414951">
                <a:tc>
                  <a:txBody>
                    <a:bodyPr/>
                    <a:lstStyle/>
                    <a:p>
                      <a:pPr algn="ctr">
                        <a:lnSpc>
                          <a:spcPct val="107000"/>
                        </a:lnSpc>
                        <a:spcAft>
                          <a:spcPts val="0"/>
                        </a:spcAft>
                      </a:pPr>
                      <a:r>
                        <a:rPr lang="ru-RU" sz="1400">
                          <a:effectLst/>
                          <a:latin typeface="Times New Roman" panose="02020603050405020304" pitchFamily="18" charset="0"/>
                          <a:ea typeface="Times New Roman" panose="02020603050405020304" pitchFamily="18" charset="0"/>
                          <a:cs typeface="Times New Roman" panose="02020603050405020304" pitchFamily="18" charset="0"/>
                        </a:rPr>
                        <a:t>22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400">
                          <a:effectLst/>
                          <a:latin typeface="Times New Roman" panose="02020603050405020304" pitchFamily="18" charset="0"/>
                          <a:ea typeface="Times New Roman" panose="02020603050405020304" pitchFamily="18" charset="0"/>
                          <a:cs typeface="Times New Roman" panose="02020603050405020304" pitchFamily="18" charset="0"/>
                        </a:rPr>
                        <a:t>DEPOZIT</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lnSpc>
                          <a:spcPct val="107000"/>
                        </a:lnSpc>
                        <a:spcAft>
                          <a:spcPts val="0"/>
                        </a:spcAft>
                      </a:pP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Unitate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comercială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constituită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dintr</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-o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singură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structură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spaţiu</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deschis</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destinată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comercializării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cu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ridicata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care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sunt</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păstrate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bunurile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comercializate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Complementar</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se pot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practica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activităţi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caracteristice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HUB-</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urilor</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Practica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vânzărilor</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cu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amănuntul</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vânzărilor</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caracteristice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comerţului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electronic nu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constituie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un element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definitoriu</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pentru</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unitate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nu se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iau</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considerare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sensul</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notificării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activităţii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comerţ</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a:lnSpc>
                          <a:spcPct val="107000"/>
                        </a:lnSpc>
                        <a:spcAft>
                          <a:spcPts val="0"/>
                        </a:spcAft>
                      </a:pP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400" dirty="0" err="1">
                          <a:effectLst/>
                          <a:latin typeface="Times New Roman" panose="02020603050405020304" pitchFamily="18" charset="0"/>
                          <a:ea typeface="Times New Roman" panose="02020603050405020304" pitchFamily="18" charset="0"/>
                          <a:cs typeface="Times New Roman" panose="02020603050405020304" pitchFamily="18" charset="0"/>
                        </a:rPr>
                        <a:t>Bază</a:t>
                      </a:r>
                      <a:r>
                        <a:rPr lang="ru-RU"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effectLst/>
                          <a:latin typeface="Times New Roman" panose="02020603050405020304" pitchFamily="18" charset="0"/>
                          <a:ea typeface="Times New Roman" panose="02020603050405020304" pitchFamily="18" charset="0"/>
                          <a:cs typeface="Times New Roman" panose="02020603050405020304" pitchFamily="18" charset="0"/>
                        </a:rPr>
                        <a:t>angro</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2692728"/>
                  </a:ext>
                </a:extLst>
              </a:tr>
              <a:tr h="1182193">
                <a:tc>
                  <a:txBody>
                    <a:bodyPr/>
                    <a:lstStyle/>
                    <a:p>
                      <a:pPr algn="ctr">
                        <a:lnSpc>
                          <a:spcPct val="107000"/>
                        </a:lnSpc>
                        <a:spcAft>
                          <a:spcPts val="0"/>
                        </a:spcAft>
                      </a:pPr>
                      <a:r>
                        <a:rPr lang="ru-RU" sz="1400">
                          <a:effectLst/>
                          <a:latin typeface="Times New Roman" panose="02020603050405020304" pitchFamily="18" charset="0"/>
                          <a:ea typeface="Times New Roman" panose="02020603050405020304" pitchFamily="18" charset="0"/>
                          <a:cs typeface="Times New Roman" panose="02020603050405020304" pitchFamily="18" charset="0"/>
                        </a:rPr>
                        <a:t>23</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panose="02020603050405020304" pitchFamily="18" charset="0"/>
                          <a:ea typeface="Times New Roman" panose="02020603050405020304" pitchFamily="18" charset="0"/>
                          <a:cs typeface="Times New Roman" panose="02020603050405020304" pitchFamily="18" charset="0"/>
                        </a:rPr>
                        <a:t>DEPOZIT DE</a:t>
                      </a:r>
                      <a:br>
                        <a:rPr lang="en-US" sz="1400">
                          <a:effectLst/>
                          <a:latin typeface="Times New Roman" panose="02020603050405020304" pitchFamily="18" charset="0"/>
                          <a:ea typeface="Times New Roman" panose="02020603050405020304" pitchFamily="18" charset="0"/>
                          <a:cs typeface="Times New Roman" panose="02020603050405020304" pitchFamily="18" charset="0"/>
                        </a:rPr>
                      </a:br>
                      <a:r>
                        <a:rPr lang="en-US" sz="1400">
                          <a:effectLst/>
                          <a:latin typeface="Times New Roman" panose="02020603050405020304" pitchFamily="18" charset="0"/>
                          <a:ea typeface="Times New Roman" panose="02020603050405020304" pitchFamily="18" charset="0"/>
                          <a:cs typeface="Times New Roman" panose="02020603050405020304" pitchFamily="18" charset="0"/>
                        </a:rPr>
                        <a:t>COLECTARE ŞI</a:t>
                      </a:r>
                      <a:br>
                        <a:rPr lang="en-US" sz="1400">
                          <a:effectLst/>
                          <a:latin typeface="Times New Roman" panose="02020603050405020304" pitchFamily="18" charset="0"/>
                          <a:ea typeface="Times New Roman" panose="02020603050405020304" pitchFamily="18" charset="0"/>
                          <a:cs typeface="Times New Roman" panose="02020603050405020304" pitchFamily="18" charset="0"/>
                        </a:rPr>
                      </a:br>
                      <a:r>
                        <a:rPr lang="en-US" sz="1400">
                          <a:effectLst/>
                          <a:latin typeface="Times New Roman" panose="02020603050405020304" pitchFamily="18" charset="0"/>
                          <a:ea typeface="Times New Roman" panose="02020603050405020304" pitchFamily="18" charset="0"/>
                          <a:cs typeface="Times New Roman" panose="02020603050405020304" pitchFamily="18" charset="0"/>
                        </a:rPr>
                        <a:t>COMERCIALIZARE</a:t>
                      </a:r>
                      <a:br>
                        <a:rPr lang="en-US" sz="1400">
                          <a:effectLst/>
                          <a:latin typeface="Times New Roman" panose="02020603050405020304" pitchFamily="18" charset="0"/>
                          <a:ea typeface="Times New Roman" panose="02020603050405020304" pitchFamily="18" charset="0"/>
                          <a:cs typeface="Times New Roman" panose="02020603050405020304" pitchFamily="18" charset="0"/>
                        </a:rPr>
                      </a:br>
                      <a:r>
                        <a:rPr lang="en-US" sz="1400">
                          <a:effectLst/>
                          <a:latin typeface="Times New Roman" panose="02020603050405020304" pitchFamily="18" charset="0"/>
                          <a:ea typeface="Times New Roman" panose="02020603050405020304" pitchFamily="18" charset="0"/>
                          <a:cs typeface="Times New Roman" panose="02020603050405020304" pitchFamily="18" charset="0"/>
                        </a:rPr>
                        <a:t>A DEŞEURILOR</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lnSpc>
                          <a:spcPct val="107000"/>
                        </a:lnSpc>
                        <a:spcAft>
                          <a:spcPts val="0"/>
                        </a:spcAft>
                      </a:pP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Unitate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comercială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fixă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dotată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corespunzător</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pentru</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colectarea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comercializarea</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deşeurilor</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metalice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nemetalice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sticlei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maculaturii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metalului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uzat</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anvelopelor</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cs typeface="Times New Roman" panose="02020603050405020304" pitchFamily="18" charset="0"/>
                        </a:rPr>
                        <a:t>uzate</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etc.)</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a:lnSpc>
                          <a:spcPct val="107000"/>
                        </a:lnSpc>
                        <a:spcAft>
                          <a:spcPts val="0"/>
                        </a:spcAft>
                      </a:pP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pPr>
                      <a:endParaRPr lang="ru-RU" sz="1400" dirty="0">
                        <a:effectLst/>
                        <a:latin typeface="Calibri" panose="020F0502020204030204" pitchFamily="34" charset="0"/>
                        <a:cs typeface="Times New Roman" panose="02020603050405020304" pitchFamily="18" charset="0"/>
                      </a:endParaRPr>
                    </a:p>
                  </a:txBody>
                  <a:tcPr marL="29296" marR="29296" marT="14648" marB="146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669018"/>
                  </a:ext>
                </a:extLst>
              </a:tr>
            </a:tbl>
          </a:graphicData>
        </a:graphic>
      </p:graphicFrame>
    </p:spTree>
    <p:extLst>
      <p:ext uri="{BB962C8B-B14F-4D97-AF65-F5344CB8AC3E}">
        <p14:creationId xmlns:p14="http://schemas.microsoft.com/office/powerpoint/2010/main" val="27075131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66528"/>
          </a:xfrm>
        </p:spPr>
        <p:txBody>
          <a:bodyPr/>
          <a:lstStyle/>
          <a:p>
            <a:pPr algn="ctr"/>
            <a:r>
              <a:rPr lang="ro-RO" sz="3200" b="1" dirty="0" smtClean="0">
                <a:solidFill>
                  <a:srgbClr val="0070C0"/>
                </a:solidFill>
                <a:latin typeface="Calibri"/>
              </a:rPr>
              <a:t>Obiectul declarării TBDSA 15</a:t>
            </a:r>
            <a:endParaRPr lang="ru-RU" dirty="0"/>
          </a:p>
        </p:txBody>
      </p:sp>
      <p:sp>
        <p:nvSpPr>
          <p:cNvPr id="3" name="Объект 2"/>
          <p:cNvSpPr>
            <a:spLocks noGrp="1"/>
          </p:cNvSpPr>
          <p:nvPr>
            <p:ph idx="4294967295"/>
          </p:nvPr>
        </p:nvSpPr>
        <p:spPr>
          <a:xfrm>
            <a:off x="741872" y="1216325"/>
            <a:ext cx="10886536" cy="5043188"/>
          </a:xfrm>
        </p:spPr>
        <p:txBody>
          <a:bodyPr/>
          <a:lstStyle/>
          <a:p>
            <a:pPr marL="0" indent="0" algn="just">
              <a:buNone/>
            </a:pPr>
            <a:r>
              <a:rPr lang="ro-RO" dirty="0" smtClean="0"/>
              <a:t>Modul de completare a Declarației </a:t>
            </a:r>
            <a:r>
              <a:rPr lang="ro-RO" dirty="0"/>
              <a:t>TBDSA15, </a:t>
            </a:r>
            <a:r>
              <a:rPr lang="ro-RO" dirty="0" smtClean="0"/>
              <a:t>a fost modificat prin conform </a:t>
            </a:r>
            <a:r>
              <a:rPr lang="ro-RO" i="1" dirty="0">
                <a:hlinkClick r:id="rId2"/>
              </a:rPr>
              <a:t>Ordinului Ministerului Finanțelor nr.115 din 08.12.2023</a:t>
            </a:r>
            <a:r>
              <a:rPr lang="ro-RO" i="1" dirty="0"/>
              <a:t>, </a:t>
            </a:r>
            <a:r>
              <a:rPr lang="ro-RO" dirty="0"/>
              <a:t>în partea ce ține reflectarea bazei impozabile cu accize în declarație, precum urmează:</a:t>
            </a:r>
            <a:endParaRPr lang="ru-RU" dirty="0"/>
          </a:p>
          <a:p>
            <a:pPr lvl="0" algn="just"/>
            <a:r>
              <a:rPr lang="ro-RO" b="1" i="1" u="sng" dirty="0"/>
              <a:t>litri</a:t>
            </a:r>
            <a:r>
              <a:rPr lang="ro-RO" dirty="0"/>
              <a:t>: pentru cartușe și rezerve pentru țigarete electronice, inclusiv țigarete electronice de unică folosință (poziția tarifară ex.2404); flacoane de reumplere care conțin nicotină destinate cartușelor și țigaretelor electronice (poziția tarifară 240412000); </a:t>
            </a:r>
            <a:endParaRPr lang="ru-RU" dirty="0"/>
          </a:p>
          <a:p>
            <a:pPr algn="just"/>
            <a:r>
              <a:rPr lang="ro-RO" b="1" i="1" dirty="0"/>
              <a:t>mii buc</a:t>
            </a:r>
            <a:r>
              <a:rPr lang="ro-RO" dirty="0"/>
              <a:t>: pentru rezerve din tutun pentru dispozitive de încălzire a tutunului (poziția tarifară ex.2404).</a:t>
            </a:r>
            <a:r>
              <a:rPr lang="ru-RU" dirty="0"/>
              <a:t>   </a:t>
            </a:r>
          </a:p>
        </p:txBody>
      </p:sp>
    </p:spTree>
    <p:extLst>
      <p:ext uri="{BB962C8B-B14F-4D97-AF65-F5344CB8AC3E}">
        <p14:creationId xmlns:p14="http://schemas.microsoft.com/office/powerpoint/2010/main" val="15368132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92407"/>
          </a:xfrm>
        </p:spPr>
        <p:txBody>
          <a:bodyPr/>
          <a:lstStyle/>
          <a:p>
            <a:pPr algn="ctr"/>
            <a:r>
              <a:rPr lang="ro-RO" sz="3200" dirty="0" smtClean="0">
                <a:solidFill>
                  <a:schemeClr val="accent1">
                    <a:lumMod val="75000"/>
                  </a:schemeClr>
                </a:solidFill>
                <a:latin typeface="+mn-lt"/>
              </a:rPr>
              <a:t>Prețul </a:t>
            </a:r>
            <a:r>
              <a:rPr lang="ro-RO" sz="3200" dirty="0" smtClean="0">
                <a:solidFill>
                  <a:schemeClr val="accent1">
                    <a:lumMod val="75000"/>
                  </a:schemeClr>
                </a:solidFill>
                <a:latin typeface="+mn-lt"/>
              </a:rPr>
              <a:t>de referință la țigarete/cigarillios</a:t>
            </a:r>
            <a:endParaRPr lang="ru-RU" sz="3200" dirty="0">
              <a:solidFill>
                <a:schemeClr val="accent1">
                  <a:lumMod val="75000"/>
                </a:schemeClr>
              </a:solidFill>
              <a:latin typeface="+mn-lt"/>
            </a:endParaRPr>
          </a:p>
        </p:txBody>
      </p:sp>
      <p:sp>
        <p:nvSpPr>
          <p:cNvPr id="3" name="Объект 2"/>
          <p:cNvSpPr>
            <a:spLocks noGrp="1"/>
          </p:cNvSpPr>
          <p:nvPr>
            <p:ph idx="4294967295"/>
          </p:nvPr>
        </p:nvSpPr>
        <p:spPr>
          <a:xfrm>
            <a:off x="1154114" y="1271588"/>
            <a:ext cx="10293140" cy="5429250"/>
          </a:xfrm>
        </p:spPr>
        <p:txBody>
          <a:bodyPr/>
          <a:lstStyle/>
          <a:p>
            <a:pPr marL="0" indent="0" algn="ctr">
              <a:lnSpc>
                <a:spcPct val="107000"/>
              </a:lnSpc>
              <a:spcAft>
                <a:spcPts val="800"/>
              </a:spcAft>
              <a:buNone/>
            </a:pPr>
            <a:endParaRPr lang="ro-RO" sz="24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ro-RO" dirty="0"/>
              <a:t>Ca rezultat al modificărilor operate în Codul fiscal, prin Legea nr.356/2022 a fost întrodus un articol nou 123</a:t>
            </a:r>
            <a:r>
              <a:rPr lang="ro-RO" baseline="30000" dirty="0"/>
              <a:t>3</a:t>
            </a:r>
            <a:r>
              <a:rPr lang="ro-RO" dirty="0"/>
              <a:t>, în vigoare începând cu 01.04.2023.</a:t>
            </a:r>
            <a:endParaRPr lang="ru-RU" dirty="0"/>
          </a:p>
          <a:p>
            <a:pPr marL="0" indent="0" algn="just">
              <a:buNone/>
            </a:pPr>
            <a:r>
              <a:rPr lang="en-US" dirty="0" err="1"/>
              <a:t>Acest</a:t>
            </a:r>
            <a:r>
              <a:rPr lang="en-US" dirty="0"/>
              <a:t> </a:t>
            </a:r>
            <a:r>
              <a:rPr lang="en-US" dirty="0" err="1"/>
              <a:t>articol</a:t>
            </a:r>
            <a:r>
              <a:rPr lang="en-US" dirty="0"/>
              <a:t> </a:t>
            </a:r>
            <a:r>
              <a:rPr lang="en-US" dirty="0" err="1"/>
              <a:t>stabilește</a:t>
            </a:r>
            <a:r>
              <a:rPr lang="en-US" dirty="0"/>
              <a:t> </a:t>
            </a:r>
            <a:r>
              <a:rPr lang="en-US" dirty="0" err="1"/>
              <a:t>modalitatea</a:t>
            </a:r>
            <a:r>
              <a:rPr lang="en-US" dirty="0"/>
              <a:t> de </a:t>
            </a:r>
            <a:r>
              <a:rPr lang="en-US" dirty="0" err="1"/>
              <a:t>calculare</a:t>
            </a:r>
            <a:r>
              <a:rPr lang="en-US" dirty="0"/>
              <a:t> a </a:t>
            </a:r>
            <a:r>
              <a:rPr lang="en-US" dirty="0" err="1"/>
              <a:t>preţului</a:t>
            </a:r>
            <a:r>
              <a:rPr lang="en-US" dirty="0"/>
              <a:t> de </a:t>
            </a:r>
            <a:r>
              <a:rPr lang="en-US" dirty="0" err="1"/>
              <a:t>referinţă</a:t>
            </a:r>
            <a:r>
              <a:rPr lang="en-US" dirty="0"/>
              <a:t> al </a:t>
            </a:r>
            <a:r>
              <a:rPr lang="en-US" dirty="0" err="1"/>
              <a:t>ţigaretelor</a:t>
            </a:r>
            <a:r>
              <a:rPr lang="en-US" dirty="0"/>
              <a:t> </a:t>
            </a:r>
            <a:r>
              <a:rPr lang="en-US" dirty="0" err="1"/>
              <a:t>şi</a:t>
            </a:r>
            <a:r>
              <a:rPr lang="en-US" dirty="0"/>
              <a:t> al </a:t>
            </a:r>
            <a:r>
              <a:rPr lang="en-US" dirty="0" err="1"/>
              <a:t>ţigărilor</a:t>
            </a:r>
            <a:r>
              <a:rPr lang="en-US" dirty="0"/>
              <a:t> de </a:t>
            </a:r>
            <a:r>
              <a:rPr lang="en-US" dirty="0" err="1"/>
              <a:t>foi</a:t>
            </a:r>
            <a:r>
              <a:rPr lang="en-US" dirty="0"/>
              <a:t> (cigarillos).</a:t>
            </a:r>
            <a:endParaRPr lang="ru-RU" dirty="0"/>
          </a:p>
          <a:p>
            <a:pPr marL="0" indent="0" algn="just">
              <a:buNone/>
            </a:pPr>
            <a:r>
              <a:rPr lang="ro-RO" dirty="0" smtClean="0">
                <a:solidFill>
                  <a:srgbClr val="FF0000"/>
                </a:solidFill>
              </a:rPr>
              <a:t>!!!</a:t>
            </a:r>
            <a:r>
              <a:rPr lang="en-US" dirty="0" err="1" smtClean="0">
                <a:solidFill>
                  <a:srgbClr val="FF0000"/>
                </a:solidFill>
              </a:rPr>
              <a:t>Vânzarea</a:t>
            </a:r>
            <a:r>
              <a:rPr lang="en-US" dirty="0" smtClean="0">
                <a:solidFill>
                  <a:srgbClr val="FF0000"/>
                </a:solidFill>
              </a:rPr>
              <a:t> </a:t>
            </a:r>
            <a:r>
              <a:rPr lang="en-US" dirty="0">
                <a:solidFill>
                  <a:srgbClr val="FF0000"/>
                </a:solidFill>
              </a:rPr>
              <a:t>cu </a:t>
            </a:r>
            <a:r>
              <a:rPr lang="en-US" dirty="0" err="1">
                <a:solidFill>
                  <a:srgbClr val="FF0000"/>
                </a:solidFill>
              </a:rPr>
              <a:t>amănuntul</a:t>
            </a:r>
            <a:r>
              <a:rPr lang="en-US" dirty="0">
                <a:solidFill>
                  <a:srgbClr val="FF0000"/>
                </a:solidFill>
              </a:rPr>
              <a:t> de </a:t>
            </a:r>
            <a:r>
              <a:rPr lang="en-US" dirty="0" err="1">
                <a:solidFill>
                  <a:srgbClr val="FF0000"/>
                </a:solidFill>
              </a:rPr>
              <a:t>către</a:t>
            </a:r>
            <a:r>
              <a:rPr lang="en-US" dirty="0">
                <a:solidFill>
                  <a:srgbClr val="FF0000"/>
                </a:solidFill>
              </a:rPr>
              <a:t> </a:t>
            </a:r>
            <a:r>
              <a:rPr lang="en-US" dirty="0" err="1">
                <a:solidFill>
                  <a:srgbClr val="FF0000"/>
                </a:solidFill>
              </a:rPr>
              <a:t>orice</a:t>
            </a:r>
            <a:r>
              <a:rPr lang="en-US" dirty="0">
                <a:solidFill>
                  <a:srgbClr val="FF0000"/>
                </a:solidFill>
              </a:rPr>
              <a:t> </a:t>
            </a:r>
            <a:r>
              <a:rPr lang="en-US" dirty="0" err="1">
                <a:solidFill>
                  <a:srgbClr val="FF0000"/>
                </a:solidFill>
              </a:rPr>
              <a:t>persoană</a:t>
            </a:r>
            <a:r>
              <a:rPr lang="en-US" dirty="0">
                <a:solidFill>
                  <a:srgbClr val="FF0000"/>
                </a:solidFill>
              </a:rPr>
              <a:t> a </a:t>
            </a:r>
            <a:r>
              <a:rPr lang="en-US" dirty="0" err="1">
                <a:solidFill>
                  <a:srgbClr val="FF0000"/>
                </a:solidFill>
              </a:rPr>
              <a:t>ţigaretelor</a:t>
            </a:r>
            <a:r>
              <a:rPr lang="en-US" dirty="0">
                <a:solidFill>
                  <a:srgbClr val="FF0000"/>
                </a:solidFill>
              </a:rPr>
              <a:t> </a:t>
            </a:r>
            <a:r>
              <a:rPr lang="en-US" dirty="0" err="1">
                <a:solidFill>
                  <a:srgbClr val="FF0000"/>
                </a:solidFill>
              </a:rPr>
              <a:t>şi</a:t>
            </a:r>
            <a:r>
              <a:rPr lang="en-US" dirty="0">
                <a:solidFill>
                  <a:srgbClr val="FF0000"/>
                </a:solidFill>
              </a:rPr>
              <a:t> a </a:t>
            </a:r>
            <a:r>
              <a:rPr lang="en-US" dirty="0" err="1">
                <a:solidFill>
                  <a:srgbClr val="FF0000"/>
                </a:solidFill>
              </a:rPr>
              <a:t>ţigărilor</a:t>
            </a:r>
            <a:r>
              <a:rPr lang="en-US" dirty="0">
                <a:solidFill>
                  <a:srgbClr val="FF0000"/>
                </a:solidFill>
              </a:rPr>
              <a:t> de </a:t>
            </a:r>
            <a:r>
              <a:rPr lang="en-US" dirty="0" err="1">
                <a:solidFill>
                  <a:srgbClr val="FF0000"/>
                </a:solidFill>
              </a:rPr>
              <a:t>foi</a:t>
            </a:r>
            <a:r>
              <a:rPr lang="en-US" dirty="0">
                <a:solidFill>
                  <a:srgbClr val="FF0000"/>
                </a:solidFill>
              </a:rPr>
              <a:t> (cigarillos) la </a:t>
            </a:r>
            <a:r>
              <a:rPr lang="en-US" dirty="0" err="1">
                <a:solidFill>
                  <a:srgbClr val="FF0000"/>
                </a:solidFill>
              </a:rPr>
              <a:t>preţ</a:t>
            </a:r>
            <a:r>
              <a:rPr lang="en-US" dirty="0">
                <a:solidFill>
                  <a:srgbClr val="FF0000"/>
                </a:solidFill>
              </a:rPr>
              <a:t> </a:t>
            </a:r>
            <a:r>
              <a:rPr lang="en-US" dirty="0" err="1">
                <a:solidFill>
                  <a:srgbClr val="FF0000"/>
                </a:solidFill>
              </a:rPr>
              <a:t>mai</a:t>
            </a:r>
            <a:r>
              <a:rPr lang="en-US" dirty="0">
                <a:solidFill>
                  <a:srgbClr val="FF0000"/>
                </a:solidFill>
              </a:rPr>
              <a:t> mic </a:t>
            </a:r>
            <a:r>
              <a:rPr lang="en-US" dirty="0" err="1">
                <a:solidFill>
                  <a:srgbClr val="FF0000"/>
                </a:solidFill>
              </a:rPr>
              <a:t>decât</a:t>
            </a:r>
            <a:r>
              <a:rPr lang="en-US" dirty="0">
                <a:solidFill>
                  <a:srgbClr val="FF0000"/>
                </a:solidFill>
              </a:rPr>
              <a:t> </a:t>
            </a:r>
            <a:r>
              <a:rPr lang="en-US" dirty="0" err="1">
                <a:solidFill>
                  <a:srgbClr val="FF0000"/>
                </a:solidFill>
              </a:rPr>
              <a:t>cel</a:t>
            </a:r>
            <a:r>
              <a:rPr lang="en-US" dirty="0">
                <a:solidFill>
                  <a:srgbClr val="FF0000"/>
                </a:solidFill>
              </a:rPr>
              <a:t> de </a:t>
            </a:r>
            <a:r>
              <a:rPr lang="en-US" dirty="0" err="1">
                <a:solidFill>
                  <a:srgbClr val="FF0000"/>
                </a:solidFill>
              </a:rPr>
              <a:t>referinţă</a:t>
            </a:r>
            <a:r>
              <a:rPr lang="en-US" dirty="0">
                <a:solidFill>
                  <a:srgbClr val="FF0000"/>
                </a:solidFill>
              </a:rPr>
              <a:t> </a:t>
            </a:r>
            <a:r>
              <a:rPr lang="en-US" dirty="0" err="1">
                <a:solidFill>
                  <a:srgbClr val="FF0000"/>
                </a:solidFill>
              </a:rPr>
              <a:t>este</a:t>
            </a:r>
            <a:r>
              <a:rPr lang="en-US" dirty="0">
                <a:solidFill>
                  <a:srgbClr val="FF0000"/>
                </a:solidFill>
              </a:rPr>
              <a:t> </a:t>
            </a:r>
            <a:r>
              <a:rPr lang="en-US" dirty="0" err="1">
                <a:solidFill>
                  <a:srgbClr val="FF0000"/>
                </a:solidFill>
              </a:rPr>
              <a:t>interzisă</a:t>
            </a:r>
            <a:r>
              <a:rPr lang="en-US" dirty="0" smtClean="0">
                <a:solidFill>
                  <a:srgbClr val="FF0000"/>
                </a:solidFill>
              </a:rPr>
              <a:t>.</a:t>
            </a:r>
            <a:endParaRPr lang="ru-RU" dirty="0">
              <a:solidFill>
                <a:srgbClr val="FF0000"/>
              </a:solidFill>
            </a:endParaRPr>
          </a:p>
        </p:txBody>
      </p:sp>
    </p:spTree>
    <p:extLst>
      <p:ext uri="{BB962C8B-B14F-4D97-AF65-F5344CB8AC3E}">
        <p14:creationId xmlns:p14="http://schemas.microsoft.com/office/powerpoint/2010/main" val="17222850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06463"/>
          </a:xfrm>
        </p:spPr>
        <p:txBody>
          <a:bodyPr/>
          <a:lstStyle/>
          <a:p>
            <a:pPr algn="ctr"/>
            <a:r>
              <a:rPr lang="ro-RO" sz="3200" b="1" dirty="0" smtClean="0">
                <a:solidFill>
                  <a:srgbClr val="0070C0"/>
                </a:solidFill>
                <a:latin typeface="+mn-lt"/>
              </a:rPr>
              <a:t>      </a:t>
            </a:r>
            <a:r>
              <a:rPr lang="ro-RO" sz="2000" b="1" dirty="0" smtClean="0">
                <a:solidFill>
                  <a:srgbClr val="0070C0"/>
                </a:solidFill>
                <a:latin typeface="+mn-lt"/>
              </a:rPr>
              <a:t>Modul </a:t>
            </a:r>
            <a:r>
              <a:rPr lang="ro-RO" sz="2000" b="1" dirty="0" smtClean="0">
                <a:solidFill>
                  <a:srgbClr val="0070C0"/>
                </a:solidFill>
                <a:latin typeface="+mn-lt"/>
              </a:rPr>
              <a:t>de calculare a </a:t>
            </a:r>
            <a:r>
              <a:rPr lang="ro-RO" sz="2000" b="1" dirty="0" smtClean="0">
                <a:solidFill>
                  <a:schemeClr val="accent1">
                    <a:lumMod val="75000"/>
                  </a:schemeClr>
                </a:solidFill>
                <a:latin typeface="+mn-lt"/>
              </a:rPr>
              <a:t>Prețului de referință la țigarete/cigarillios</a:t>
            </a:r>
            <a:endParaRPr lang="ru-RU" sz="2000" b="1" dirty="0">
              <a:solidFill>
                <a:schemeClr val="accent1">
                  <a:lumMod val="75000"/>
                </a:schemeClr>
              </a:solidFill>
              <a:latin typeface="+mn-lt"/>
            </a:endParaRPr>
          </a:p>
        </p:txBody>
      </p:sp>
      <p:sp>
        <p:nvSpPr>
          <p:cNvPr id="3" name="Объект 2"/>
          <p:cNvSpPr>
            <a:spLocks noGrp="1"/>
          </p:cNvSpPr>
          <p:nvPr>
            <p:ph idx="4294967295"/>
          </p:nvPr>
        </p:nvSpPr>
        <p:spPr>
          <a:xfrm>
            <a:off x="508959" y="1271588"/>
            <a:ext cx="11309230" cy="5293114"/>
          </a:xfrm>
        </p:spPr>
        <p:txBody>
          <a:bodyPr/>
          <a:lstStyle/>
          <a:p>
            <a:pPr marL="0" indent="0" algn="just">
              <a:buNone/>
            </a:pPr>
            <a:r>
              <a:rPr lang="en-US" dirty="0" err="1" smtClean="0"/>
              <a:t>Preţul</a:t>
            </a:r>
            <a:r>
              <a:rPr lang="en-US" dirty="0" smtClean="0"/>
              <a:t> de </a:t>
            </a:r>
            <a:r>
              <a:rPr lang="en-US" dirty="0" err="1"/>
              <a:t>referinţă</a:t>
            </a:r>
            <a:r>
              <a:rPr lang="en-US" dirty="0"/>
              <a:t> (per </a:t>
            </a:r>
            <a:r>
              <a:rPr lang="en-US" dirty="0" err="1"/>
              <a:t>pachet</a:t>
            </a:r>
            <a:r>
              <a:rPr lang="en-US" dirty="0"/>
              <a:t>) </a:t>
            </a:r>
            <a:r>
              <a:rPr lang="en-US" dirty="0" err="1"/>
              <a:t>reprezintă</a:t>
            </a:r>
            <a:r>
              <a:rPr lang="en-US" dirty="0"/>
              <a:t> </a:t>
            </a:r>
            <a:r>
              <a:rPr lang="en-US" dirty="0" err="1"/>
              <a:t>valoarea</a:t>
            </a:r>
            <a:r>
              <a:rPr lang="en-US" dirty="0"/>
              <a:t> </a:t>
            </a:r>
            <a:r>
              <a:rPr lang="en-US" dirty="0" err="1"/>
              <a:t>rezultată</a:t>
            </a:r>
            <a:r>
              <a:rPr lang="en-US" dirty="0"/>
              <a:t> </a:t>
            </a:r>
            <a:r>
              <a:rPr lang="en-US" dirty="0" err="1"/>
              <a:t>prin</a:t>
            </a:r>
            <a:r>
              <a:rPr lang="en-US" dirty="0"/>
              <a:t> </a:t>
            </a:r>
            <a:r>
              <a:rPr lang="en-US" dirty="0" err="1"/>
              <a:t>aplicarea</a:t>
            </a:r>
            <a:r>
              <a:rPr lang="en-US" dirty="0"/>
              <a:t> (</a:t>
            </a:r>
            <a:r>
              <a:rPr lang="en-US" dirty="0" err="1"/>
              <a:t>înmulţirea</a:t>
            </a:r>
            <a:r>
              <a:rPr lang="en-US" dirty="0"/>
              <a:t>) </a:t>
            </a:r>
            <a:r>
              <a:rPr lang="en-US" dirty="0" err="1"/>
              <a:t>cotei</a:t>
            </a:r>
            <a:r>
              <a:rPr lang="en-US" dirty="0"/>
              <a:t> </a:t>
            </a:r>
            <a:r>
              <a:rPr lang="en-US" dirty="0" err="1"/>
              <a:t>accizei</a:t>
            </a:r>
            <a:r>
              <a:rPr lang="en-US" dirty="0"/>
              <a:t> </a:t>
            </a:r>
            <a:r>
              <a:rPr lang="en-US" dirty="0" err="1"/>
              <a:t>minime</a:t>
            </a:r>
            <a:r>
              <a:rPr lang="en-US" dirty="0"/>
              <a:t> </a:t>
            </a:r>
            <a:r>
              <a:rPr lang="en-US" dirty="0" err="1"/>
              <a:t>pentru</a:t>
            </a:r>
            <a:r>
              <a:rPr lang="en-US" dirty="0"/>
              <a:t> </a:t>
            </a:r>
            <a:r>
              <a:rPr lang="en-US" dirty="0" err="1"/>
              <a:t>anul</a:t>
            </a:r>
            <a:r>
              <a:rPr lang="en-US" dirty="0"/>
              <a:t> de </a:t>
            </a:r>
            <a:r>
              <a:rPr lang="en-US" dirty="0" err="1"/>
              <a:t>referinţă</a:t>
            </a:r>
            <a:r>
              <a:rPr lang="en-US" dirty="0"/>
              <a:t> la </a:t>
            </a:r>
            <a:r>
              <a:rPr lang="en-US" dirty="0" err="1"/>
              <a:t>volumul</a:t>
            </a:r>
            <a:r>
              <a:rPr lang="en-US" dirty="0"/>
              <a:t> </a:t>
            </a:r>
            <a:r>
              <a:rPr lang="en-US" dirty="0" err="1"/>
              <a:t>în</a:t>
            </a:r>
            <a:r>
              <a:rPr lang="en-US" dirty="0"/>
              <a:t> </a:t>
            </a:r>
            <a:r>
              <a:rPr lang="en-US" dirty="0" err="1"/>
              <a:t>expresie</a:t>
            </a:r>
            <a:r>
              <a:rPr lang="en-US" dirty="0"/>
              <a:t> </a:t>
            </a:r>
            <a:r>
              <a:rPr lang="en-US" dirty="0" err="1"/>
              <a:t>naturală</a:t>
            </a:r>
            <a:r>
              <a:rPr lang="en-US" dirty="0"/>
              <a:t> (1000 </a:t>
            </a:r>
            <a:r>
              <a:rPr lang="en-US" dirty="0" err="1"/>
              <a:t>bucăţi</a:t>
            </a:r>
            <a:r>
              <a:rPr lang="en-US" dirty="0"/>
              <a:t>) cu </a:t>
            </a:r>
            <a:r>
              <a:rPr lang="en-US" dirty="0" err="1"/>
              <a:t>coeficientul</a:t>
            </a:r>
            <a:r>
              <a:rPr lang="en-US" dirty="0"/>
              <a:t> de 1,46 </a:t>
            </a:r>
            <a:r>
              <a:rPr lang="en-US" dirty="0" err="1"/>
              <a:t>înmulţit</a:t>
            </a:r>
            <a:r>
              <a:rPr lang="en-US" dirty="0"/>
              <a:t> la </a:t>
            </a:r>
            <a:r>
              <a:rPr lang="en-US" dirty="0" err="1"/>
              <a:t>numărul</a:t>
            </a:r>
            <a:r>
              <a:rPr lang="en-US" dirty="0"/>
              <a:t> de </a:t>
            </a:r>
            <a:r>
              <a:rPr lang="en-US" dirty="0" err="1"/>
              <a:t>ţigarete</a:t>
            </a:r>
            <a:r>
              <a:rPr lang="en-US" dirty="0"/>
              <a:t> </a:t>
            </a:r>
            <a:r>
              <a:rPr lang="en-US" dirty="0" err="1"/>
              <a:t>în</a:t>
            </a:r>
            <a:r>
              <a:rPr lang="en-US" dirty="0"/>
              <a:t> </a:t>
            </a:r>
            <a:r>
              <a:rPr lang="en-US" dirty="0" err="1"/>
              <a:t>pachet</a:t>
            </a:r>
            <a:r>
              <a:rPr lang="en-US" dirty="0"/>
              <a:t> </a:t>
            </a:r>
            <a:r>
              <a:rPr lang="en-US" dirty="0" err="1"/>
              <a:t>şi</a:t>
            </a:r>
            <a:r>
              <a:rPr lang="en-US" dirty="0"/>
              <a:t> </a:t>
            </a:r>
            <a:r>
              <a:rPr lang="en-US" dirty="0" err="1"/>
              <a:t>împărţit</a:t>
            </a:r>
            <a:r>
              <a:rPr lang="en-US" dirty="0"/>
              <a:t> la </a:t>
            </a:r>
            <a:r>
              <a:rPr lang="en-US" dirty="0" smtClean="0"/>
              <a:t>1000.</a:t>
            </a:r>
            <a:endParaRPr lang="ro-RO" dirty="0"/>
          </a:p>
          <a:p>
            <a:pPr marL="0" indent="0" algn="just">
              <a:buNone/>
            </a:pPr>
            <a:r>
              <a:rPr lang="en-US" dirty="0" err="1" smtClean="0"/>
              <a:t>Începând</a:t>
            </a:r>
            <a:r>
              <a:rPr lang="en-US" dirty="0" smtClean="0"/>
              <a:t> cu </a:t>
            </a:r>
            <a:r>
              <a:rPr lang="en-US" dirty="0" err="1"/>
              <a:t>luna</a:t>
            </a:r>
            <a:r>
              <a:rPr lang="en-US" dirty="0"/>
              <a:t> </a:t>
            </a:r>
            <a:r>
              <a:rPr lang="en-US" dirty="0" err="1"/>
              <a:t>aprilie</a:t>
            </a:r>
            <a:r>
              <a:rPr lang="en-US" dirty="0"/>
              <a:t> 2023 la </a:t>
            </a:r>
            <a:r>
              <a:rPr lang="en-US" dirty="0" err="1"/>
              <a:t>fiecare</a:t>
            </a:r>
            <a:r>
              <a:rPr lang="en-US" dirty="0"/>
              <a:t> </a:t>
            </a:r>
            <a:r>
              <a:rPr lang="en-US" dirty="0" err="1"/>
              <a:t>modificare</a:t>
            </a:r>
            <a:r>
              <a:rPr lang="en-US" dirty="0"/>
              <a:t> a </a:t>
            </a:r>
            <a:r>
              <a:rPr lang="en-US" dirty="0" err="1"/>
              <a:t>cotei</a:t>
            </a:r>
            <a:r>
              <a:rPr lang="en-US" dirty="0"/>
              <a:t> </a:t>
            </a:r>
            <a:r>
              <a:rPr lang="en-US" dirty="0" err="1"/>
              <a:t>minime</a:t>
            </a:r>
            <a:r>
              <a:rPr lang="en-US" dirty="0"/>
              <a:t> a </a:t>
            </a:r>
            <a:r>
              <a:rPr lang="en-US" dirty="0" err="1"/>
              <a:t>accizelor</a:t>
            </a:r>
            <a:r>
              <a:rPr lang="en-US" dirty="0"/>
              <a:t> </a:t>
            </a:r>
            <a:r>
              <a:rPr lang="en-US" dirty="0" err="1"/>
              <a:t>pentru</a:t>
            </a:r>
            <a:r>
              <a:rPr lang="en-US" dirty="0"/>
              <a:t> </a:t>
            </a:r>
            <a:r>
              <a:rPr lang="en-US" dirty="0" err="1"/>
              <a:t>astfel</a:t>
            </a:r>
            <a:r>
              <a:rPr lang="en-US" dirty="0"/>
              <a:t> de </a:t>
            </a:r>
            <a:r>
              <a:rPr lang="en-US" dirty="0" err="1"/>
              <a:t>produse</a:t>
            </a:r>
            <a:r>
              <a:rPr lang="en-US" dirty="0"/>
              <a:t>, </a:t>
            </a:r>
            <a:r>
              <a:rPr lang="en-US" dirty="0" err="1"/>
              <a:t>prețul</a:t>
            </a:r>
            <a:r>
              <a:rPr lang="en-US" dirty="0"/>
              <a:t> de </a:t>
            </a:r>
            <a:r>
              <a:rPr lang="en-US" dirty="0" err="1"/>
              <a:t>referință</a:t>
            </a:r>
            <a:r>
              <a:rPr lang="en-US" dirty="0"/>
              <a:t> </a:t>
            </a:r>
            <a:r>
              <a:rPr lang="en-US" dirty="0" err="1"/>
              <a:t>urmează</a:t>
            </a:r>
            <a:r>
              <a:rPr lang="en-US" dirty="0"/>
              <a:t> a fi </a:t>
            </a:r>
            <a:r>
              <a:rPr lang="en-US" dirty="0" err="1"/>
              <a:t>ajustat</a:t>
            </a:r>
            <a:r>
              <a:rPr lang="en-US" dirty="0"/>
              <a:t>.</a:t>
            </a:r>
            <a:endParaRPr lang="ru-RU" dirty="0"/>
          </a:p>
          <a:p>
            <a:pPr marL="0" indent="0" algn="just">
              <a:buNone/>
            </a:pPr>
            <a:r>
              <a:rPr lang="en-US" dirty="0" err="1"/>
              <a:t>Reieșind</a:t>
            </a:r>
            <a:r>
              <a:rPr lang="en-US" dirty="0"/>
              <a:t> din </a:t>
            </a:r>
            <a:r>
              <a:rPr lang="en-US" dirty="0" err="1"/>
              <a:t>cota</a:t>
            </a:r>
            <a:r>
              <a:rPr lang="en-US" dirty="0"/>
              <a:t> </a:t>
            </a:r>
            <a:r>
              <a:rPr lang="en-US" dirty="0" err="1"/>
              <a:t>minimă</a:t>
            </a:r>
            <a:r>
              <a:rPr lang="en-US" dirty="0"/>
              <a:t> a </a:t>
            </a:r>
            <a:r>
              <a:rPr lang="en-US" dirty="0" err="1"/>
              <a:t>accizelor</a:t>
            </a:r>
            <a:r>
              <a:rPr lang="en-US" dirty="0"/>
              <a:t> </a:t>
            </a:r>
            <a:r>
              <a:rPr lang="en-US" dirty="0" err="1"/>
              <a:t>pentru</a:t>
            </a:r>
            <a:r>
              <a:rPr lang="en-US" dirty="0"/>
              <a:t> </a:t>
            </a:r>
            <a:r>
              <a:rPr lang="en-US" dirty="0" err="1"/>
              <a:t>produsele</a:t>
            </a:r>
            <a:r>
              <a:rPr lang="en-US" dirty="0"/>
              <a:t> din </a:t>
            </a:r>
            <a:r>
              <a:rPr lang="en-US" dirty="0" err="1"/>
              <a:t>tutun</a:t>
            </a:r>
            <a:r>
              <a:rPr lang="en-US" dirty="0"/>
              <a:t> </a:t>
            </a:r>
            <a:r>
              <a:rPr lang="en-US" dirty="0" err="1"/>
              <a:t>în</a:t>
            </a:r>
            <a:r>
              <a:rPr lang="en-US" dirty="0"/>
              <a:t> </a:t>
            </a:r>
            <a:r>
              <a:rPr lang="en-US" dirty="0" err="1"/>
              <a:t>vigoare</a:t>
            </a:r>
            <a:r>
              <a:rPr lang="en-US" dirty="0"/>
              <a:t> </a:t>
            </a:r>
            <a:r>
              <a:rPr lang="en-US" dirty="0" err="1"/>
              <a:t>pentru</a:t>
            </a:r>
            <a:r>
              <a:rPr lang="en-US" dirty="0"/>
              <a:t> </a:t>
            </a:r>
            <a:r>
              <a:rPr lang="en-US" dirty="0" err="1"/>
              <a:t>fiecare</a:t>
            </a:r>
            <a:r>
              <a:rPr lang="en-US" dirty="0"/>
              <a:t> an, </a:t>
            </a:r>
            <a:r>
              <a:rPr lang="en-US" dirty="0" err="1"/>
              <a:t>începând</a:t>
            </a:r>
            <a:r>
              <a:rPr lang="en-US" dirty="0"/>
              <a:t> cu data </a:t>
            </a:r>
            <a:r>
              <a:rPr lang="en-US" dirty="0" err="1"/>
              <a:t>completării</a:t>
            </a:r>
            <a:r>
              <a:rPr lang="en-US" dirty="0"/>
              <a:t> </a:t>
            </a:r>
            <a:r>
              <a:rPr lang="en-US" dirty="0" err="1"/>
              <a:t>Codului</a:t>
            </a:r>
            <a:r>
              <a:rPr lang="en-US" dirty="0"/>
              <a:t> fiscal, </a:t>
            </a:r>
            <a:r>
              <a:rPr lang="en-US" dirty="0" err="1"/>
              <a:t>prețul</a:t>
            </a:r>
            <a:r>
              <a:rPr lang="en-US" dirty="0"/>
              <a:t> de </a:t>
            </a:r>
            <a:r>
              <a:rPr lang="en-US" dirty="0" err="1"/>
              <a:t>referință</a:t>
            </a:r>
            <a:r>
              <a:rPr lang="en-US" dirty="0"/>
              <a:t> (minim) </a:t>
            </a:r>
            <a:r>
              <a:rPr lang="en-US" dirty="0" err="1"/>
              <a:t>pentru</a:t>
            </a:r>
            <a:r>
              <a:rPr lang="en-US" dirty="0"/>
              <a:t> un </a:t>
            </a:r>
            <a:r>
              <a:rPr lang="en-US" dirty="0" err="1"/>
              <a:t>pachet</a:t>
            </a:r>
            <a:r>
              <a:rPr lang="en-US" dirty="0"/>
              <a:t> </a:t>
            </a:r>
            <a:r>
              <a:rPr lang="en-US" dirty="0" err="1"/>
              <a:t>ce</a:t>
            </a:r>
            <a:r>
              <a:rPr lang="en-US" dirty="0"/>
              <a:t> </a:t>
            </a:r>
            <a:r>
              <a:rPr lang="en-US" dirty="0" err="1"/>
              <a:t>conține</a:t>
            </a:r>
            <a:r>
              <a:rPr lang="en-US" dirty="0"/>
              <a:t> 20 de </a:t>
            </a:r>
            <a:r>
              <a:rPr lang="en-US" dirty="0" err="1"/>
              <a:t>țigarete</a:t>
            </a:r>
            <a:r>
              <a:rPr lang="en-US" dirty="0"/>
              <a:t> (cigarillos) </a:t>
            </a:r>
            <a:r>
              <a:rPr lang="en-US" dirty="0" err="1"/>
              <a:t>constituie</a:t>
            </a:r>
            <a:r>
              <a:rPr lang="en-US" dirty="0"/>
              <a:t>:   </a:t>
            </a:r>
            <a:endParaRPr lang="ru-RU" dirty="0"/>
          </a:p>
          <a:p>
            <a:pPr marL="0" lvl="0" indent="0">
              <a:buNone/>
            </a:pPr>
            <a:r>
              <a:rPr lang="ro-RO" dirty="0" smtClean="0"/>
              <a:t>- </a:t>
            </a:r>
            <a:r>
              <a:rPr lang="en-US" dirty="0" err="1" smtClean="0"/>
              <a:t>pentru</a:t>
            </a:r>
            <a:r>
              <a:rPr lang="en-US" dirty="0" smtClean="0"/>
              <a:t> </a:t>
            </a:r>
            <a:r>
              <a:rPr lang="en-US" dirty="0" err="1"/>
              <a:t>perioada</a:t>
            </a:r>
            <a:r>
              <a:rPr lang="en-US" dirty="0"/>
              <a:t> </a:t>
            </a:r>
            <a:r>
              <a:rPr lang="en-US" dirty="0">
                <a:solidFill>
                  <a:srgbClr val="FF0000"/>
                </a:solidFill>
              </a:rPr>
              <a:t>1 </a:t>
            </a:r>
            <a:r>
              <a:rPr lang="en-US" dirty="0" err="1">
                <a:solidFill>
                  <a:srgbClr val="FF0000"/>
                </a:solidFill>
              </a:rPr>
              <a:t>aprilie</a:t>
            </a:r>
            <a:r>
              <a:rPr lang="en-US" dirty="0">
                <a:solidFill>
                  <a:srgbClr val="FF0000"/>
                </a:solidFill>
              </a:rPr>
              <a:t> – 31 </a:t>
            </a:r>
            <a:r>
              <a:rPr lang="en-US" dirty="0" err="1">
                <a:solidFill>
                  <a:srgbClr val="FF0000"/>
                </a:solidFill>
              </a:rPr>
              <a:t>decembrie</a:t>
            </a:r>
            <a:r>
              <a:rPr lang="en-US" dirty="0">
                <a:solidFill>
                  <a:srgbClr val="FF0000"/>
                </a:solidFill>
              </a:rPr>
              <a:t> 2023 </a:t>
            </a:r>
            <a:r>
              <a:rPr lang="en-US" dirty="0"/>
              <a:t>- </a:t>
            </a:r>
            <a:r>
              <a:rPr lang="en-US" dirty="0">
                <a:solidFill>
                  <a:srgbClr val="FF0000"/>
                </a:solidFill>
              </a:rPr>
              <a:t>35,00 lei;</a:t>
            </a:r>
            <a:endParaRPr lang="ru-RU" dirty="0">
              <a:solidFill>
                <a:srgbClr val="FF0000"/>
              </a:solidFill>
            </a:endParaRPr>
          </a:p>
          <a:p>
            <a:pPr marL="0" lvl="0" indent="0">
              <a:buNone/>
            </a:pPr>
            <a:r>
              <a:rPr lang="ro-RO" dirty="0" smtClean="0"/>
              <a:t>- </a:t>
            </a:r>
            <a:r>
              <a:rPr lang="en-US" dirty="0" err="1" smtClean="0"/>
              <a:t>pentru</a:t>
            </a:r>
            <a:r>
              <a:rPr lang="en-US" dirty="0" smtClean="0"/>
              <a:t> </a:t>
            </a:r>
            <a:r>
              <a:rPr lang="en-US" dirty="0" err="1">
                <a:solidFill>
                  <a:srgbClr val="FF0000"/>
                </a:solidFill>
              </a:rPr>
              <a:t>anul</a:t>
            </a:r>
            <a:r>
              <a:rPr lang="en-US" dirty="0">
                <a:solidFill>
                  <a:srgbClr val="FF0000"/>
                </a:solidFill>
              </a:rPr>
              <a:t> 2024 </a:t>
            </a:r>
            <a:r>
              <a:rPr lang="en-US" dirty="0"/>
              <a:t>– </a:t>
            </a:r>
            <a:r>
              <a:rPr lang="en-US" dirty="0">
                <a:solidFill>
                  <a:srgbClr val="FF0000"/>
                </a:solidFill>
              </a:rPr>
              <a:t>38,5 lei.  </a:t>
            </a:r>
            <a:endParaRPr lang="ru-RU" dirty="0">
              <a:solidFill>
                <a:srgbClr val="FF0000"/>
              </a:solidFill>
            </a:endParaRPr>
          </a:p>
          <a:p>
            <a:pPr marL="0" indent="0" algn="just">
              <a:buNone/>
            </a:pPr>
            <a:endParaRPr lang="ru-RU" sz="2000" dirty="0"/>
          </a:p>
        </p:txBody>
      </p:sp>
    </p:spTree>
    <p:extLst>
      <p:ext uri="{BB962C8B-B14F-4D97-AF65-F5344CB8AC3E}">
        <p14:creationId xmlns:p14="http://schemas.microsoft.com/office/powerpoint/2010/main" val="7329417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54717"/>
          </a:xfrm>
        </p:spPr>
        <p:txBody>
          <a:bodyPr/>
          <a:lstStyle/>
          <a:p>
            <a:pPr algn="ctr"/>
            <a:r>
              <a:rPr lang="ro-RO" sz="3200" b="1" dirty="0" smtClean="0">
                <a:solidFill>
                  <a:schemeClr val="accent1">
                    <a:lumMod val="75000"/>
                  </a:schemeClr>
                </a:solidFill>
              </a:rPr>
              <a:t>Sancționare </a:t>
            </a:r>
            <a:r>
              <a:rPr lang="ro-RO" sz="3200" b="1" dirty="0" smtClean="0">
                <a:solidFill>
                  <a:schemeClr val="accent1">
                    <a:lumMod val="75000"/>
                  </a:schemeClr>
                </a:solidFill>
              </a:rPr>
              <a:t>pentru încălcarea art.</a:t>
            </a:r>
            <a:r>
              <a:rPr lang="ro-RO" sz="3200" b="1" dirty="0">
                <a:solidFill>
                  <a:schemeClr val="accent1">
                    <a:lumMod val="75000"/>
                  </a:schemeClr>
                </a:solidFill>
              </a:rPr>
              <a:t> </a:t>
            </a:r>
            <a:r>
              <a:rPr lang="ro-RO" sz="3200" b="1" dirty="0" smtClean="0">
                <a:solidFill>
                  <a:schemeClr val="accent1">
                    <a:lumMod val="75000"/>
                  </a:schemeClr>
                </a:solidFill>
              </a:rPr>
              <a:t>123</a:t>
            </a:r>
            <a:r>
              <a:rPr lang="ro-RO" sz="3200" b="1" baseline="30000" dirty="0" smtClean="0">
                <a:solidFill>
                  <a:schemeClr val="accent1">
                    <a:lumMod val="75000"/>
                  </a:schemeClr>
                </a:solidFill>
              </a:rPr>
              <a:t>3</a:t>
            </a:r>
            <a:endParaRPr lang="ru-RU" sz="2000" b="1" dirty="0">
              <a:solidFill>
                <a:schemeClr val="accent1">
                  <a:lumMod val="75000"/>
                </a:schemeClr>
              </a:solidFill>
            </a:endParaRPr>
          </a:p>
        </p:txBody>
      </p:sp>
      <p:sp>
        <p:nvSpPr>
          <p:cNvPr id="3" name="Объект 2"/>
          <p:cNvSpPr>
            <a:spLocks noGrp="1"/>
          </p:cNvSpPr>
          <p:nvPr>
            <p:ph idx="4294967295"/>
          </p:nvPr>
        </p:nvSpPr>
        <p:spPr>
          <a:xfrm>
            <a:off x="838200" y="1047750"/>
            <a:ext cx="10617679" cy="5429250"/>
          </a:xfrm>
        </p:spPr>
        <p:txBody>
          <a:bodyPr/>
          <a:lstStyle/>
          <a:p>
            <a:pPr marL="0" indent="0" algn="just">
              <a:buNone/>
            </a:pPr>
            <a:endParaRPr lang="ro-RO" sz="3200" dirty="0" smtClean="0"/>
          </a:p>
          <a:p>
            <a:pPr marL="0" indent="0" algn="just">
              <a:buNone/>
            </a:pPr>
            <a:r>
              <a:rPr lang="ro-RO" sz="3200" dirty="0" smtClean="0"/>
              <a:t>Conform </a:t>
            </a:r>
            <a:r>
              <a:rPr lang="en-US" sz="3200" dirty="0" smtClean="0"/>
              <a:t>art</a:t>
            </a:r>
            <a:r>
              <a:rPr lang="en-US" sz="3200" dirty="0"/>
              <a:t>. </a:t>
            </a:r>
            <a:r>
              <a:rPr lang="en-US" sz="3200" dirty="0" smtClean="0"/>
              <a:t>262</a:t>
            </a:r>
            <a:r>
              <a:rPr lang="ro-RO" sz="3200" dirty="0" smtClean="0"/>
              <a:t> prim </a:t>
            </a:r>
            <a:r>
              <a:rPr lang="en-US" sz="3200" dirty="0" err="1" smtClean="0"/>
              <a:t>alin</a:t>
            </a:r>
            <a:r>
              <a:rPr lang="en-US" sz="3200" dirty="0"/>
              <a:t>.(3) </a:t>
            </a:r>
            <a:r>
              <a:rPr lang="en-US" sz="3200" dirty="0" err="1"/>
              <a:t>în</a:t>
            </a:r>
            <a:r>
              <a:rPr lang="en-US" sz="3200" dirty="0"/>
              <a:t> </a:t>
            </a:r>
            <a:r>
              <a:rPr lang="en-US" sz="3200" dirty="0" err="1"/>
              <a:t>cazul</a:t>
            </a:r>
            <a:r>
              <a:rPr lang="en-US" sz="3200" dirty="0"/>
              <a:t>  </a:t>
            </a:r>
            <a:r>
              <a:rPr lang="en-US" sz="3200" dirty="0" err="1"/>
              <a:t>înregistrării</a:t>
            </a:r>
            <a:r>
              <a:rPr lang="en-US" sz="3200" dirty="0"/>
              <a:t> </a:t>
            </a:r>
            <a:r>
              <a:rPr lang="en-US" sz="3200" dirty="0" err="1"/>
              <a:t>preţului</a:t>
            </a:r>
            <a:r>
              <a:rPr lang="en-US" sz="3200" dirty="0"/>
              <a:t> maxim de </a:t>
            </a:r>
            <a:r>
              <a:rPr lang="en-US" sz="3200" dirty="0" err="1"/>
              <a:t>vânzare</a:t>
            </a:r>
            <a:r>
              <a:rPr lang="en-US" sz="3200" dirty="0"/>
              <a:t> a </a:t>
            </a:r>
            <a:r>
              <a:rPr lang="en-US" sz="3200" dirty="0" err="1"/>
              <a:t>ţigaretelor</a:t>
            </a:r>
            <a:r>
              <a:rPr lang="en-US" sz="3200" dirty="0"/>
              <a:t> la o </a:t>
            </a:r>
            <a:r>
              <a:rPr lang="en-US" sz="3200" dirty="0" err="1"/>
              <a:t>valoare</a:t>
            </a:r>
            <a:r>
              <a:rPr lang="en-US" sz="3200" dirty="0"/>
              <a:t> </a:t>
            </a:r>
            <a:r>
              <a:rPr lang="en-US" sz="3200" dirty="0" err="1"/>
              <a:t>mai</a:t>
            </a:r>
            <a:r>
              <a:rPr lang="en-US" sz="3200" dirty="0"/>
              <a:t> </a:t>
            </a:r>
            <a:r>
              <a:rPr lang="en-US" sz="3200" dirty="0" err="1"/>
              <a:t>mică</a:t>
            </a:r>
            <a:r>
              <a:rPr lang="en-US" sz="3200" dirty="0"/>
              <a:t> </a:t>
            </a:r>
            <a:r>
              <a:rPr lang="en-US" sz="3200" dirty="0" err="1"/>
              <a:t>decât</a:t>
            </a:r>
            <a:r>
              <a:rPr lang="en-US" sz="3200" dirty="0"/>
              <a:t> </a:t>
            </a:r>
            <a:r>
              <a:rPr lang="en-US" sz="3200" dirty="0" err="1"/>
              <a:t>preţul</a:t>
            </a:r>
            <a:r>
              <a:rPr lang="en-US" sz="3200" dirty="0"/>
              <a:t> de </a:t>
            </a:r>
            <a:r>
              <a:rPr lang="en-US" sz="3200" dirty="0" err="1"/>
              <a:t>referinţă</a:t>
            </a:r>
            <a:r>
              <a:rPr lang="en-US" sz="3200" dirty="0"/>
              <a:t>, </a:t>
            </a:r>
            <a:r>
              <a:rPr lang="en-US" sz="3200" dirty="0" err="1"/>
              <a:t>comercializarea</a:t>
            </a:r>
            <a:r>
              <a:rPr lang="en-US" sz="3200" dirty="0"/>
              <a:t> </a:t>
            </a:r>
            <a:r>
              <a:rPr lang="en-US" sz="3200" dirty="0" err="1"/>
              <a:t>lor</a:t>
            </a:r>
            <a:r>
              <a:rPr lang="en-US" sz="3200" dirty="0"/>
              <a:t> la un </a:t>
            </a:r>
            <a:r>
              <a:rPr lang="en-US" sz="3200" dirty="0" err="1"/>
              <a:t>preţ</a:t>
            </a:r>
            <a:r>
              <a:rPr lang="en-US" sz="3200" dirty="0"/>
              <a:t> </a:t>
            </a:r>
            <a:r>
              <a:rPr lang="en-US" sz="3200" dirty="0" err="1"/>
              <a:t>mai</a:t>
            </a:r>
            <a:r>
              <a:rPr lang="en-US" sz="3200" dirty="0"/>
              <a:t> mic </a:t>
            </a:r>
            <a:r>
              <a:rPr lang="en-US" sz="3200" dirty="0" err="1"/>
              <a:t>decât</a:t>
            </a:r>
            <a:r>
              <a:rPr lang="en-US" sz="3200" dirty="0"/>
              <a:t> </a:t>
            </a:r>
            <a:r>
              <a:rPr lang="en-US" sz="3200" dirty="0" err="1"/>
              <a:t>preţul</a:t>
            </a:r>
            <a:r>
              <a:rPr lang="en-US" sz="3200" dirty="0"/>
              <a:t> de </a:t>
            </a:r>
            <a:r>
              <a:rPr lang="en-US" sz="3200" dirty="0" err="1" smtClean="0"/>
              <a:t>referinţă</a:t>
            </a:r>
            <a:r>
              <a:rPr lang="ro-RO" sz="3200" dirty="0" smtClean="0"/>
              <a:t> se aplică </a:t>
            </a:r>
            <a:r>
              <a:rPr lang="en-US" sz="3200" dirty="0" err="1" smtClean="0"/>
              <a:t>sancțiun</a:t>
            </a:r>
            <a:r>
              <a:rPr lang="ro-RO" sz="3200" dirty="0" smtClean="0"/>
              <a:t>e</a:t>
            </a:r>
            <a:r>
              <a:rPr lang="en-US" sz="3200" dirty="0" smtClean="0"/>
              <a:t> </a:t>
            </a:r>
            <a:r>
              <a:rPr lang="en-US" sz="3200" dirty="0"/>
              <a:t>sub </a:t>
            </a:r>
            <a:r>
              <a:rPr lang="en-US" sz="3200" dirty="0" err="1"/>
              <a:t>formă</a:t>
            </a:r>
            <a:r>
              <a:rPr lang="en-US" sz="3200" dirty="0"/>
              <a:t> de </a:t>
            </a:r>
            <a:r>
              <a:rPr lang="en-US" sz="3200" dirty="0" err="1"/>
              <a:t>amendă</a:t>
            </a:r>
            <a:r>
              <a:rPr lang="en-US" sz="3200" dirty="0"/>
              <a:t> </a:t>
            </a:r>
            <a:r>
              <a:rPr lang="en-US" sz="3200" dirty="0" err="1"/>
              <a:t>în</a:t>
            </a:r>
            <a:r>
              <a:rPr lang="en-US" sz="3200" dirty="0"/>
              <a:t> </a:t>
            </a:r>
            <a:r>
              <a:rPr lang="en-US" sz="3200" dirty="0" err="1"/>
              <a:t>mărime</a:t>
            </a:r>
            <a:r>
              <a:rPr lang="en-US" sz="3200" dirty="0"/>
              <a:t> de la 30% la 50% din </a:t>
            </a:r>
            <a:r>
              <a:rPr lang="en-US" sz="3200" dirty="0" err="1"/>
              <a:t>valoarea</a:t>
            </a:r>
            <a:r>
              <a:rPr lang="en-US" sz="3200" dirty="0"/>
              <a:t> </a:t>
            </a:r>
            <a:r>
              <a:rPr lang="en-US" sz="3200" dirty="0" err="1"/>
              <a:t>ţigaretelor</a:t>
            </a:r>
            <a:r>
              <a:rPr lang="en-US" sz="3200" dirty="0"/>
              <a:t> </a:t>
            </a:r>
            <a:r>
              <a:rPr lang="en-US" sz="3200" dirty="0" err="1"/>
              <a:t>şi</a:t>
            </a:r>
            <a:r>
              <a:rPr lang="en-US" sz="3200" dirty="0"/>
              <a:t>/</a:t>
            </a:r>
            <a:r>
              <a:rPr lang="en-US" sz="3200" dirty="0" err="1"/>
              <a:t>sau</a:t>
            </a:r>
            <a:r>
              <a:rPr lang="en-US" sz="3200" dirty="0"/>
              <a:t> a </a:t>
            </a:r>
            <a:r>
              <a:rPr lang="en-US" sz="3200" dirty="0" err="1"/>
              <a:t>ţigărilor</a:t>
            </a:r>
            <a:r>
              <a:rPr lang="en-US" sz="3200" dirty="0"/>
              <a:t> de </a:t>
            </a:r>
            <a:r>
              <a:rPr lang="en-US" sz="3200" dirty="0" err="1"/>
              <a:t>foi</a:t>
            </a:r>
            <a:r>
              <a:rPr lang="en-US" sz="3200" dirty="0"/>
              <a:t> (cigarillos) </a:t>
            </a:r>
            <a:r>
              <a:rPr lang="en-US" sz="3200" dirty="0" err="1"/>
              <a:t>aflate</a:t>
            </a:r>
            <a:r>
              <a:rPr lang="en-US" sz="3200" dirty="0"/>
              <a:t> </a:t>
            </a:r>
            <a:r>
              <a:rPr lang="en-US" sz="3200" dirty="0" err="1"/>
              <a:t>în</a:t>
            </a:r>
            <a:r>
              <a:rPr lang="en-US" sz="3200" dirty="0"/>
              <a:t> </a:t>
            </a:r>
            <a:r>
              <a:rPr lang="en-US" sz="3200" dirty="0" err="1"/>
              <a:t>stoc</a:t>
            </a:r>
            <a:r>
              <a:rPr lang="en-US" sz="3200" dirty="0"/>
              <a:t> la </a:t>
            </a:r>
            <a:r>
              <a:rPr lang="en-US" sz="3200" dirty="0" err="1"/>
              <a:t>momentul</a:t>
            </a:r>
            <a:r>
              <a:rPr lang="en-US" sz="3200" dirty="0"/>
              <a:t> </a:t>
            </a:r>
            <a:r>
              <a:rPr lang="en-US" sz="3200" dirty="0" err="1"/>
              <a:t>controlului</a:t>
            </a:r>
            <a:r>
              <a:rPr lang="en-US" sz="3200" dirty="0"/>
              <a:t>, </a:t>
            </a:r>
            <a:r>
              <a:rPr lang="en-US" sz="3200" dirty="0" err="1"/>
              <a:t>pornind</a:t>
            </a:r>
            <a:r>
              <a:rPr lang="en-US" sz="3200" dirty="0"/>
              <a:t> de la </a:t>
            </a:r>
            <a:r>
              <a:rPr lang="en-US" sz="3200" dirty="0" err="1"/>
              <a:t>preţul</a:t>
            </a:r>
            <a:r>
              <a:rPr lang="en-US" sz="3200" dirty="0"/>
              <a:t> de </a:t>
            </a:r>
            <a:r>
              <a:rPr lang="en-US" sz="3200" dirty="0" err="1" smtClean="0"/>
              <a:t>referinţă</a:t>
            </a:r>
            <a:r>
              <a:rPr lang="ro-RO" sz="3200" dirty="0" smtClean="0"/>
              <a:t>.</a:t>
            </a:r>
            <a:endParaRPr lang="ru-RU" sz="3200" dirty="0"/>
          </a:p>
        </p:txBody>
      </p:sp>
    </p:spTree>
    <p:extLst>
      <p:ext uri="{BB962C8B-B14F-4D97-AF65-F5344CB8AC3E}">
        <p14:creationId xmlns:p14="http://schemas.microsoft.com/office/powerpoint/2010/main" val="8721019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154113" y="2668588"/>
            <a:ext cx="10517427" cy="1495425"/>
          </a:xfrm>
        </p:spPr>
        <p:txBody>
          <a:bodyPr/>
          <a:lstStyle/>
          <a:p>
            <a:pPr marL="0" indent="0" algn="ctr">
              <a:lnSpc>
                <a:spcPct val="107000"/>
              </a:lnSpc>
              <a:spcAft>
                <a:spcPts val="800"/>
              </a:spcAft>
              <a:buNone/>
            </a:pPr>
            <a:r>
              <a:rPr lang="ro-RO" b="1" dirty="0" smtClean="0">
                <a:solidFill>
                  <a:srgbClr val="FF0000"/>
                </a:solidFill>
              </a:rPr>
              <a:t>Stabilirea cotelor accizelor pentru mărfurile accizate, specificate în Anexa nr.1 la Titlul IV al CF pentru o perioadă de 3 ani  2024 - 2026</a:t>
            </a:r>
            <a:endParaRPr lang="en-US" b="1" dirty="0">
              <a:solidFill>
                <a:srgbClr val="FF0000"/>
              </a:solidFill>
            </a:endParaRPr>
          </a:p>
        </p:txBody>
      </p:sp>
    </p:spTree>
    <p:extLst>
      <p:ext uri="{BB962C8B-B14F-4D97-AF65-F5344CB8AC3E}">
        <p14:creationId xmlns:p14="http://schemas.microsoft.com/office/powerpoint/2010/main" val="3196623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altLang="ru-RU" sz="3200" b="1" dirty="0" smtClean="0">
                <a:solidFill>
                  <a:srgbClr val="0070C0"/>
                </a:solidFill>
                <a:latin typeface="Calibri" panose="020F0502020204030204" pitchFamily="34" charset="0"/>
              </a:rPr>
              <a:t>                                       Completarea art.99 alin.(4)</a:t>
            </a:r>
            <a:endParaRPr lang="ru-RU" dirty="0"/>
          </a:p>
        </p:txBody>
      </p:sp>
      <p:sp>
        <p:nvSpPr>
          <p:cNvPr id="3" name="Объект 2"/>
          <p:cNvSpPr>
            <a:spLocks noGrp="1"/>
          </p:cNvSpPr>
          <p:nvPr>
            <p:ph idx="4294967295"/>
          </p:nvPr>
        </p:nvSpPr>
        <p:spPr>
          <a:xfrm>
            <a:off x="1397478" y="1690687"/>
            <a:ext cx="9956322" cy="4568825"/>
          </a:xfrm>
        </p:spPr>
        <p:txBody>
          <a:bodyPr/>
          <a:lstStyle/>
          <a:p>
            <a:pPr indent="0" algn="ctr">
              <a:spcBef>
                <a:spcPts val="0"/>
              </a:spcBef>
              <a:spcAft>
                <a:spcPts val="0"/>
              </a:spcAft>
              <a:buNone/>
            </a:pPr>
            <a:r>
              <a:rPr lang="ro-RO" b="1" dirty="0" smtClean="0">
                <a:solidFill>
                  <a:srgbClr val="00B0F0"/>
                </a:solidFill>
              </a:rPr>
              <a:t>Baza impozabilă cu TVA</a:t>
            </a:r>
          </a:p>
          <a:p>
            <a:pPr indent="0" algn="just">
              <a:spcBef>
                <a:spcPts val="0"/>
              </a:spcBef>
              <a:spcAft>
                <a:spcPts val="0"/>
              </a:spcAft>
              <a:buNone/>
            </a:pPr>
            <a:r>
              <a:rPr lang="ro-RO" dirty="0" smtClean="0"/>
              <a:t>Mărfurile</a:t>
            </a:r>
            <a:r>
              <a:rPr lang="ro-RO" dirty="0"/>
              <a:t>, serviciile, livrate subiectului impozabil pentru </a:t>
            </a:r>
            <a:r>
              <a:rPr lang="ro-RO" dirty="0" err="1"/>
              <a:t>desfăşurarea</a:t>
            </a:r>
            <a:r>
              <a:rPr lang="ro-RO" dirty="0"/>
              <a:t> </a:t>
            </a:r>
            <a:r>
              <a:rPr lang="ro-RO" dirty="0" err="1"/>
              <a:t>activităţii</a:t>
            </a:r>
            <a:r>
              <a:rPr lang="ro-RO" dirty="0"/>
              <a:t> sale de întreprinzător, </a:t>
            </a:r>
            <a:r>
              <a:rPr lang="ro-RO" b="1" dirty="0"/>
              <a:t>care ulterior au fost transmise fără plată altor persoane</a:t>
            </a:r>
            <a:r>
              <a:rPr lang="ro-RO" dirty="0"/>
              <a:t> se consideră livrare impozabilă efectuată de către acest subiect. Valoarea impozabilă a livrării </a:t>
            </a:r>
            <a:r>
              <a:rPr lang="ro-RO" dirty="0" err="1"/>
              <a:t>menţionate</a:t>
            </a:r>
            <a:r>
              <a:rPr lang="ro-RO" dirty="0"/>
              <a:t> constituie valoarea achitată de către subiect pentru livrarea destinată </a:t>
            </a:r>
            <a:r>
              <a:rPr lang="ro-RO" dirty="0" err="1"/>
              <a:t>desfăşurării</a:t>
            </a:r>
            <a:r>
              <a:rPr lang="ro-RO" dirty="0"/>
              <a:t> </a:t>
            </a:r>
            <a:r>
              <a:rPr lang="ro-RO" dirty="0" err="1"/>
              <a:t>activităţii</a:t>
            </a:r>
            <a:r>
              <a:rPr lang="ro-RO" dirty="0"/>
              <a:t> sale de întreprinzător, </a:t>
            </a:r>
            <a:r>
              <a:rPr lang="ro-RO" b="1" dirty="0">
                <a:solidFill>
                  <a:srgbClr val="FF0000"/>
                </a:solidFill>
              </a:rPr>
              <a:t>iar pentru mărfurile, serviciile de producție proprie – costul de producție.</a:t>
            </a:r>
            <a:r>
              <a:rPr lang="ro-RO" sz="2000" b="1" dirty="0">
                <a:solidFill>
                  <a:srgbClr val="FF0000"/>
                </a:solidFill>
              </a:rPr>
              <a:t> </a:t>
            </a:r>
            <a:endParaRPr lang="ru-RU" sz="2000" b="1" dirty="0">
              <a:solidFill>
                <a:srgbClr val="FF0000"/>
              </a:solidFill>
            </a:endParaRPr>
          </a:p>
        </p:txBody>
      </p:sp>
    </p:spTree>
    <p:extLst>
      <p:ext uri="{BB962C8B-B14F-4D97-AF65-F5344CB8AC3E}">
        <p14:creationId xmlns:p14="http://schemas.microsoft.com/office/powerpoint/2010/main" val="40883690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sz="3600" b="1" dirty="0" smtClean="0">
                <a:latin typeface="+mn-lt"/>
              </a:rPr>
              <a:t>                              Completarea art.102 alin.(12</a:t>
            </a:r>
            <a:r>
              <a:rPr lang="ro-RO" sz="3600" b="1" dirty="0" smtClean="0">
                <a:latin typeface="+mn-lt"/>
              </a:rPr>
              <a:t>)</a:t>
            </a:r>
            <a:br>
              <a:rPr lang="ro-RO" sz="3600" b="1" dirty="0" smtClean="0">
                <a:latin typeface="+mn-lt"/>
              </a:rPr>
            </a:br>
            <a:endParaRPr lang="ru-RU" sz="2800" b="1" dirty="0">
              <a:solidFill>
                <a:srgbClr val="0070C0"/>
              </a:solidFill>
              <a:latin typeface="+mn-lt"/>
            </a:endParaRPr>
          </a:p>
        </p:txBody>
      </p:sp>
      <p:sp>
        <p:nvSpPr>
          <p:cNvPr id="3" name="Объект 2"/>
          <p:cNvSpPr>
            <a:spLocks noGrp="1"/>
          </p:cNvSpPr>
          <p:nvPr>
            <p:ph idx="4294967295"/>
          </p:nvPr>
        </p:nvSpPr>
        <p:spPr>
          <a:xfrm>
            <a:off x="621102" y="1044575"/>
            <a:ext cx="11050438" cy="4657725"/>
          </a:xfrm>
        </p:spPr>
        <p:txBody>
          <a:bodyPr/>
          <a:lstStyle/>
          <a:p>
            <a:pPr marL="0" indent="0" algn="just">
              <a:buNone/>
            </a:pPr>
            <a:r>
              <a:rPr lang="ro-RO" b="1" dirty="0" smtClean="0"/>
              <a:t> </a:t>
            </a:r>
            <a:r>
              <a:rPr lang="ro-RO" sz="2400" dirty="0"/>
              <a:t>În cazul în care factura fiscală pentru servicii, precum </a:t>
            </a:r>
            <a:r>
              <a:rPr lang="ro-RO" sz="2400" dirty="0" err="1"/>
              <a:t>şi</a:t>
            </a:r>
            <a:r>
              <a:rPr lang="ro-RO" sz="2400" dirty="0"/>
              <a:t> pentru energie electrică, energie termică, gaz natural, servicii publice de telefonie fixă </a:t>
            </a:r>
            <a:r>
              <a:rPr lang="ro-RO" sz="2400" dirty="0" err="1"/>
              <a:t>şi</a:t>
            </a:r>
            <a:r>
              <a:rPr lang="ro-RO" sz="2400" dirty="0"/>
              <a:t> mobilă, servicii comunale, produse petroliere, </a:t>
            </a:r>
            <a:r>
              <a:rPr lang="ro-RO" sz="2400" b="1" dirty="0">
                <a:solidFill>
                  <a:srgbClr val="FF0000"/>
                </a:solidFill>
              </a:rPr>
              <a:t>livrările de mărfuri menționate la art. 117</a:t>
            </a:r>
            <a:r>
              <a:rPr lang="ro-RO" sz="2400" b="1" baseline="30000" dirty="0">
                <a:solidFill>
                  <a:srgbClr val="FF0000"/>
                </a:solidFill>
              </a:rPr>
              <a:t>1</a:t>
            </a:r>
            <a:r>
              <a:rPr lang="ro-RO" sz="2400" b="1" dirty="0">
                <a:solidFill>
                  <a:srgbClr val="FF0000"/>
                </a:solidFill>
              </a:rPr>
              <a:t> alin. (13) și alin. (15),</a:t>
            </a:r>
            <a:r>
              <a:rPr lang="ro-RO" sz="2400" dirty="0">
                <a:solidFill>
                  <a:srgbClr val="FF0000"/>
                </a:solidFill>
              </a:rPr>
              <a:t> </a:t>
            </a:r>
            <a:r>
              <a:rPr lang="ro-RO" sz="2400" dirty="0"/>
              <a:t>este eliberată de către furnizor până la data de 10 inclusiv a lunii următoare celei în care a avut loc livrarea documentată prin factura fiscală respectivă, subiectul impozabil cumpărător (beneficiar) are dreptul la deducerea sumei </a:t>
            </a:r>
            <a:r>
              <a:rPr lang="ro-RO" sz="2400" dirty="0" smtClean="0"/>
              <a:t>TVA, </a:t>
            </a:r>
            <a:r>
              <a:rPr lang="ro-RO" sz="2400" dirty="0"/>
              <a:t>achitată sau care urmează a fi achitată, pe serviciile, mărfurile menţionate utilizate la efectuarea livrărilor impozabile în procesul desfăşurării activităţii de întreprinzător în luna în care a avut loc livrarea acestora.</a:t>
            </a:r>
            <a:endParaRPr lang="ro-RO" sz="2400" dirty="0" smtClean="0">
              <a:solidFill>
                <a:srgbClr val="FF0000"/>
              </a:solidFill>
            </a:endParaRPr>
          </a:p>
          <a:p>
            <a:pPr marL="0" indent="0" algn="just">
              <a:buNone/>
            </a:pPr>
            <a:endParaRPr lang="ro-RO" sz="1200" i="1" dirty="0" smtClean="0">
              <a:solidFill>
                <a:srgbClr val="FF0000"/>
              </a:solidFill>
            </a:endParaRPr>
          </a:p>
          <a:p>
            <a:pPr algn="just"/>
            <a:r>
              <a:rPr lang="ro-RO" sz="1200" i="1" dirty="0" smtClean="0">
                <a:solidFill>
                  <a:srgbClr val="FF0000"/>
                </a:solidFill>
              </a:rPr>
              <a:t>Art. 117</a:t>
            </a:r>
            <a:r>
              <a:rPr lang="ro-RO" sz="1200" i="1" baseline="30000" dirty="0" smtClean="0">
                <a:solidFill>
                  <a:srgbClr val="FF0000"/>
                </a:solidFill>
              </a:rPr>
              <a:t>1 </a:t>
            </a:r>
            <a:r>
              <a:rPr lang="ro-RO" sz="1200" i="1" dirty="0" smtClean="0">
                <a:solidFill>
                  <a:srgbClr val="FF0000"/>
                </a:solidFill>
              </a:rPr>
              <a:t>alin.(</a:t>
            </a:r>
            <a:r>
              <a:rPr lang="en-US" sz="1200" i="1" dirty="0" smtClean="0">
                <a:solidFill>
                  <a:srgbClr val="FF0000"/>
                </a:solidFill>
              </a:rPr>
              <a:t>3</a:t>
            </a:r>
            <a:r>
              <a:rPr lang="en-US" sz="1200" i="1" dirty="0">
                <a:solidFill>
                  <a:schemeClr val="tx1">
                    <a:lumMod val="95000"/>
                    <a:lumOff val="5000"/>
                  </a:schemeClr>
                </a:solidFill>
              </a:rPr>
              <a:t>) </a:t>
            </a:r>
            <a:r>
              <a:rPr lang="en-US" sz="1200" i="1" dirty="0" err="1" smtClean="0">
                <a:solidFill>
                  <a:schemeClr val="tx1">
                    <a:lumMod val="95000"/>
                    <a:lumOff val="5000"/>
                  </a:schemeClr>
                </a:solidFill>
              </a:rPr>
              <a:t>În</a:t>
            </a:r>
            <a:r>
              <a:rPr lang="en-US" sz="1200" i="1" dirty="0" smtClean="0">
                <a:solidFill>
                  <a:schemeClr val="tx1">
                    <a:lumMod val="95000"/>
                    <a:lumOff val="5000"/>
                  </a:schemeClr>
                </a:solidFill>
              </a:rPr>
              <a:t> </a:t>
            </a:r>
            <a:r>
              <a:rPr lang="en-US" sz="1200" i="1" dirty="0" err="1">
                <a:solidFill>
                  <a:schemeClr val="tx1">
                    <a:lumMod val="95000"/>
                    <a:lumOff val="5000"/>
                  </a:schemeClr>
                </a:solidFill>
              </a:rPr>
              <a:t>cazul</a:t>
            </a:r>
            <a:r>
              <a:rPr lang="en-US" sz="1200" i="1" dirty="0">
                <a:solidFill>
                  <a:schemeClr val="tx1">
                    <a:lumMod val="95000"/>
                    <a:lumOff val="5000"/>
                  </a:schemeClr>
                </a:solidFill>
              </a:rPr>
              <a:t> </a:t>
            </a:r>
            <a:r>
              <a:rPr lang="ro-RO" sz="1200" i="1" dirty="0" smtClean="0">
                <a:solidFill>
                  <a:schemeClr val="tx1">
                    <a:lumMod val="95000"/>
                    <a:lumOff val="5000"/>
                  </a:schemeClr>
                </a:solidFill>
              </a:rPr>
              <a:t>emiterii</a:t>
            </a:r>
            <a:r>
              <a:rPr lang="en-US" sz="1200" i="1" dirty="0" smtClean="0">
                <a:solidFill>
                  <a:schemeClr val="tx1">
                    <a:lumMod val="95000"/>
                    <a:lumOff val="5000"/>
                  </a:schemeClr>
                </a:solidFill>
              </a:rPr>
              <a:t> </a:t>
            </a:r>
            <a:r>
              <a:rPr lang="en-US" sz="1200" i="1" dirty="0" err="1">
                <a:solidFill>
                  <a:schemeClr val="tx1">
                    <a:lumMod val="95000"/>
                    <a:lumOff val="5000"/>
                  </a:schemeClr>
                </a:solidFill>
              </a:rPr>
              <a:t>facturii</a:t>
            </a:r>
            <a:r>
              <a:rPr lang="en-US" sz="1200" i="1" dirty="0">
                <a:solidFill>
                  <a:schemeClr val="tx1">
                    <a:lumMod val="95000"/>
                    <a:lumOff val="5000"/>
                  </a:schemeClr>
                </a:solidFill>
              </a:rPr>
              <a:t> </a:t>
            </a:r>
            <a:r>
              <a:rPr lang="en-US" sz="1200" i="1" dirty="0" err="1">
                <a:solidFill>
                  <a:schemeClr val="tx1">
                    <a:lumMod val="95000"/>
                    <a:lumOff val="5000"/>
                  </a:schemeClr>
                </a:solidFill>
              </a:rPr>
              <a:t>fiscale</a:t>
            </a:r>
            <a:r>
              <a:rPr lang="en-US" sz="1200" i="1" dirty="0">
                <a:solidFill>
                  <a:schemeClr val="tx1">
                    <a:lumMod val="95000"/>
                    <a:lumOff val="5000"/>
                  </a:schemeClr>
                </a:solidFill>
              </a:rPr>
              <a:t> </a:t>
            </a:r>
            <a:r>
              <a:rPr lang="en-US" sz="1200" i="1" dirty="0" err="1">
                <a:solidFill>
                  <a:schemeClr val="tx1">
                    <a:lumMod val="95000"/>
                    <a:lumOff val="5000"/>
                  </a:schemeClr>
                </a:solidFill>
              </a:rPr>
              <a:t>electronice</a:t>
            </a:r>
            <a:r>
              <a:rPr lang="en-US" sz="1200" i="1" dirty="0">
                <a:solidFill>
                  <a:schemeClr val="tx1">
                    <a:lumMod val="95000"/>
                    <a:lumOff val="5000"/>
                  </a:schemeClr>
                </a:solidFill>
              </a:rPr>
              <a:t> (e-</a:t>
            </a:r>
            <a:r>
              <a:rPr lang="en-US" sz="1200" i="1" dirty="0" err="1">
                <a:solidFill>
                  <a:schemeClr val="tx1">
                    <a:lumMod val="95000"/>
                    <a:lumOff val="5000"/>
                  </a:schemeClr>
                </a:solidFill>
              </a:rPr>
              <a:t>factura</a:t>
            </a:r>
            <a:r>
              <a:rPr lang="en-US" sz="1200" i="1" dirty="0">
                <a:solidFill>
                  <a:schemeClr val="tx1">
                    <a:lumMod val="95000"/>
                    <a:lumOff val="5000"/>
                  </a:schemeClr>
                </a:solidFill>
              </a:rPr>
              <a:t>), </a:t>
            </a:r>
            <a:r>
              <a:rPr lang="ro-RO" sz="1200" i="1" dirty="0" smtClean="0">
                <a:solidFill>
                  <a:schemeClr val="tx1">
                    <a:lumMod val="95000"/>
                    <a:lumOff val="5000"/>
                  </a:schemeClr>
                </a:solidFill>
              </a:rPr>
              <a:t>în baza avizelor de însoțire a mărfurilor, </a:t>
            </a:r>
            <a:r>
              <a:rPr lang="en-US" sz="1200" i="1" dirty="0" err="1" smtClean="0">
                <a:solidFill>
                  <a:schemeClr val="tx1">
                    <a:lumMod val="95000"/>
                    <a:lumOff val="5000"/>
                  </a:schemeClr>
                </a:solidFill>
              </a:rPr>
              <a:t>furnizorul</a:t>
            </a:r>
            <a:r>
              <a:rPr lang="en-US" sz="1200" i="1" dirty="0" smtClean="0">
                <a:solidFill>
                  <a:schemeClr val="tx1">
                    <a:lumMod val="95000"/>
                    <a:lumOff val="5000"/>
                  </a:schemeClr>
                </a:solidFill>
              </a:rPr>
              <a:t> </a:t>
            </a:r>
            <a:r>
              <a:rPr lang="en-US" sz="1200" i="1" dirty="0" err="1">
                <a:solidFill>
                  <a:schemeClr val="tx1">
                    <a:lumMod val="95000"/>
                    <a:lumOff val="5000"/>
                  </a:schemeClr>
                </a:solidFill>
              </a:rPr>
              <a:t>eliberează</a:t>
            </a:r>
            <a:r>
              <a:rPr lang="en-US" sz="1200" i="1" dirty="0">
                <a:solidFill>
                  <a:schemeClr val="tx1">
                    <a:lumMod val="95000"/>
                    <a:lumOff val="5000"/>
                  </a:schemeClr>
                </a:solidFill>
              </a:rPr>
              <a:t> </a:t>
            </a:r>
            <a:r>
              <a:rPr lang="en-US" sz="1200" i="1" dirty="0" err="1">
                <a:solidFill>
                  <a:schemeClr val="tx1">
                    <a:lumMod val="95000"/>
                    <a:lumOff val="5000"/>
                  </a:schemeClr>
                </a:solidFill>
              </a:rPr>
              <a:t>factura</a:t>
            </a:r>
            <a:r>
              <a:rPr lang="en-US" sz="1200" i="1" dirty="0">
                <a:solidFill>
                  <a:schemeClr val="tx1">
                    <a:lumMod val="95000"/>
                    <a:lumOff val="5000"/>
                  </a:schemeClr>
                </a:solidFill>
              </a:rPr>
              <a:t> </a:t>
            </a:r>
            <a:r>
              <a:rPr lang="en-US" sz="1200" i="1" dirty="0" err="1">
                <a:solidFill>
                  <a:schemeClr val="tx1">
                    <a:lumMod val="95000"/>
                    <a:lumOff val="5000"/>
                  </a:schemeClr>
                </a:solidFill>
              </a:rPr>
              <a:t>fiscală</a:t>
            </a:r>
            <a:r>
              <a:rPr lang="en-US" sz="1200" i="1" dirty="0">
                <a:solidFill>
                  <a:schemeClr val="tx1">
                    <a:lumMod val="95000"/>
                    <a:lumOff val="5000"/>
                  </a:schemeClr>
                </a:solidFill>
              </a:rPr>
              <a:t> </a:t>
            </a:r>
            <a:r>
              <a:rPr lang="en-US" sz="1200" i="1" dirty="0" err="1">
                <a:solidFill>
                  <a:schemeClr val="tx1">
                    <a:lumMod val="95000"/>
                    <a:lumOff val="5000"/>
                  </a:schemeClr>
                </a:solidFill>
              </a:rPr>
              <a:t>în</a:t>
            </a:r>
            <a:r>
              <a:rPr lang="en-US" sz="1200" i="1" dirty="0">
                <a:solidFill>
                  <a:schemeClr val="tx1">
                    <a:lumMod val="95000"/>
                    <a:lumOff val="5000"/>
                  </a:schemeClr>
                </a:solidFill>
              </a:rPr>
              <a:t> </a:t>
            </a:r>
            <a:r>
              <a:rPr lang="en-US" sz="1200" i="1" dirty="0" err="1">
                <a:solidFill>
                  <a:schemeClr val="tx1">
                    <a:lumMod val="95000"/>
                    <a:lumOff val="5000"/>
                  </a:schemeClr>
                </a:solidFill>
              </a:rPr>
              <a:t>termen</a:t>
            </a:r>
            <a:r>
              <a:rPr lang="en-US" sz="1200" i="1" dirty="0">
                <a:solidFill>
                  <a:schemeClr val="tx1">
                    <a:lumMod val="95000"/>
                    <a:lumOff val="5000"/>
                  </a:schemeClr>
                </a:solidFill>
              </a:rPr>
              <a:t> </a:t>
            </a:r>
            <a:r>
              <a:rPr lang="en-US" sz="1200" i="1" dirty="0" err="1">
                <a:solidFill>
                  <a:schemeClr val="tx1">
                    <a:lumMod val="95000"/>
                    <a:lumOff val="5000"/>
                  </a:schemeClr>
                </a:solidFill>
              </a:rPr>
              <a:t>ce</a:t>
            </a:r>
            <a:r>
              <a:rPr lang="en-US" sz="1200" i="1" dirty="0">
                <a:solidFill>
                  <a:schemeClr val="tx1">
                    <a:lumMod val="95000"/>
                    <a:lumOff val="5000"/>
                  </a:schemeClr>
                </a:solidFill>
              </a:rPr>
              <a:t> nu </a:t>
            </a:r>
            <a:r>
              <a:rPr lang="en-US" sz="1200" i="1" dirty="0" err="1">
                <a:solidFill>
                  <a:schemeClr val="tx1">
                    <a:lumMod val="95000"/>
                    <a:lumOff val="5000"/>
                  </a:schemeClr>
                </a:solidFill>
              </a:rPr>
              <a:t>poate</a:t>
            </a:r>
            <a:r>
              <a:rPr lang="en-US" sz="1200" i="1" dirty="0">
                <a:solidFill>
                  <a:schemeClr val="tx1">
                    <a:lumMod val="95000"/>
                    <a:lumOff val="5000"/>
                  </a:schemeClr>
                </a:solidFill>
              </a:rPr>
              <a:t> </a:t>
            </a:r>
            <a:r>
              <a:rPr lang="en-US" sz="1200" i="1" dirty="0" err="1">
                <a:solidFill>
                  <a:schemeClr val="tx1">
                    <a:lumMod val="95000"/>
                    <a:lumOff val="5000"/>
                  </a:schemeClr>
                </a:solidFill>
              </a:rPr>
              <a:t>depăşi</a:t>
            </a:r>
            <a:r>
              <a:rPr lang="en-US" sz="1200" i="1" dirty="0">
                <a:solidFill>
                  <a:schemeClr val="tx1">
                    <a:lumMod val="95000"/>
                    <a:lumOff val="5000"/>
                  </a:schemeClr>
                </a:solidFill>
              </a:rPr>
              <a:t> 10 </a:t>
            </a:r>
            <a:r>
              <a:rPr lang="en-US" sz="1200" i="1" dirty="0" err="1">
                <a:solidFill>
                  <a:schemeClr val="tx1">
                    <a:lumMod val="95000"/>
                    <a:lumOff val="5000"/>
                  </a:schemeClr>
                </a:solidFill>
              </a:rPr>
              <a:t>zile</a:t>
            </a:r>
            <a:r>
              <a:rPr lang="en-US" sz="1200" i="1" dirty="0">
                <a:solidFill>
                  <a:schemeClr val="tx1">
                    <a:lumMod val="95000"/>
                    <a:lumOff val="5000"/>
                  </a:schemeClr>
                </a:solidFill>
              </a:rPr>
              <a:t> </a:t>
            </a:r>
            <a:r>
              <a:rPr lang="en-US" sz="1200" i="1" dirty="0" err="1">
                <a:solidFill>
                  <a:schemeClr val="tx1">
                    <a:lumMod val="95000"/>
                    <a:lumOff val="5000"/>
                  </a:schemeClr>
                </a:solidFill>
              </a:rPr>
              <a:t>calendaristice</a:t>
            </a:r>
            <a:r>
              <a:rPr lang="en-US" sz="1200" i="1" dirty="0">
                <a:solidFill>
                  <a:schemeClr val="tx1">
                    <a:lumMod val="95000"/>
                    <a:lumOff val="5000"/>
                  </a:schemeClr>
                </a:solidFill>
              </a:rPr>
              <a:t> ale </a:t>
            </a:r>
            <a:r>
              <a:rPr lang="en-US" sz="1200" i="1" dirty="0" err="1">
                <a:solidFill>
                  <a:schemeClr val="tx1">
                    <a:lumMod val="95000"/>
                    <a:lumOff val="5000"/>
                  </a:schemeClr>
                </a:solidFill>
              </a:rPr>
              <a:t>lunii</a:t>
            </a:r>
            <a:r>
              <a:rPr lang="en-US" sz="1200" i="1" dirty="0">
                <a:solidFill>
                  <a:schemeClr val="tx1">
                    <a:lumMod val="95000"/>
                    <a:lumOff val="5000"/>
                  </a:schemeClr>
                </a:solidFill>
              </a:rPr>
              <a:t> </a:t>
            </a:r>
            <a:r>
              <a:rPr lang="en-US" sz="1200" i="1" dirty="0" err="1">
                <a:solidFill>
                  <a:schemeClr val="tx1">
                    <a:lumMod val="95000"/>
                    <a:lumOff val="5000"/>
                  </a:schemeClr>
                </a:solidFill>
              </a:rPr>
              <a:t>următoare</a:t>
            </a:r>
            <a:r>
              <a:rPr lang="en-US" sz="1200" i="1" dirty="0">
                <a:solidFill>
                  <a:schemeClr val="tx1">
                    <a:lumMod val="95000"/>
                    <a:lumOff val="5000"/>
                  </a:schemeClr>
                </a:solidFill>
              </a:rPr>
              <a:t> </a:t>
            </a:r>
            <a:r>
              <a:rPr lang="en-US" sz="1200" i="1" dirty="0" err="1">
                <a:solidFill>
                  <a:schemeClr val="tx1">
                    <a:lumMod val="95000"/>
                    <a:lumOff val="5000"/>
                  </a:schemeClr>
                </a:solidFill>
              </a:rPr>
              <a:t>celei</a:t>
            </a:r>
            <a:r>
              <a:rPr lang="en-US" sz="1200" i="1" dirty="0">
                <a:solidFill>
                  <a:schemeClr val="tx1">
                    <a:lumMod val="95000"/>
                    <a:lumOff val="5000"/>
                  </a:schemeClr>
                </a:solidFill>
              </a:rPr>
              <a:t> </a:t>
            </a:r>
            <a:r>
              <a:rPr lang="en-US" sz="1200" i="1" dirty="0" err="1">
                <a:solidFill>
                  <a:schemeClr val="tx1">
                    <a:lumMod val="95000"/>
                    <a:lumOff val="5000"/>
                  </a:schemeClr>
                </a:solidFill>
              </a:rPr>
              <a:t>în</a:t>
            </a:r>
            <a:r>
              <a:rPr lang="en-US" sz="1200" i="1" dirty="0">
                <a:solidFill>
                  <a:schemeClr val="tx1">
                    <a:lumMod val="95000"/>
                    <a:lumOff val="5000"/>
                  </a:schemeClr>
                </a:solidFill>
              </a:rPr>
              <a:t> care a </a:t>
            </a:r>
            <a:r>
              <a:rPr lang="en-US" sz="1200" i="1" dirty="0" err="1">
                <a:solidFill>
                  <a:schemeClr val="tx1">
                    <a:lumMod val="95000"/>
                    <a:lumOff val="5000"/>
                  </a:schemeClr>
                </a:solidFill>
              </a:rPr>
              <a:t>avut</a:t>
            </a:r>
            <a:r>
              <a:rPr lang="en-US" sz="1200" i="1" dirty="0">
                <a:solidFill>
                  <a:schemeClr val="tx1">
                    <a:lumMod val="95000"/>
                    <a:lumOff val="5000"/>
                  </a:schemeClr>
                </a:solidFill>
              </a:rPr>
              <a:t> </a:t>
            </a:r>
            <a:r>
              <a:rPr lang="en-US" sz="1200" i="1" dirty="0" err="1">
                <a:solidFill>
                  <a:schemeClr val="tx1">
                    <a:lumMod val="95000"/>
                    <a:lumOff val="5000"/>
                  </a:schemeClr>
                </a:solidFill>
              </a:rPr>
              <a:t>loc</a:t>
            </a:r>
            <a:r>
              <a:rPr lang="en-US" sz="1200" i="1" dirty="0">
                <a:solidFill>
                  <a:schemeClr val="tx1">
                    <a:lumMod val="95000"/>
                    <a:lumOff val="5000"/>
                  </a:schemeClr>
                </a:solidFill>
              </a:rPr>
              <a:t> </a:t>
            </a:r>
            <a:r>
              <a:rPr lang="en-US" sz="1200" i="1" dirty="0" err="1">
                <a:solidFill>
                  <a:schemeClr val="tx1">
                    <a:lumMod val="95000"/>
                    <a:lumOff val="5000"/>
                  </a:schemeClr>
                </a:solidFill>
              </a:rPr>
              <a:t>livrarea</a:t>
            </a:r>
            <a:r>
              <a:rPr lang="en-US" sz="1200" i="1" dirty="0">
                <a:solidFill>
                  <a:schemeClr val="tx1">
                    <a:lumMod val="95000"/>
                    <a:lumOff val="5000"/>
                  </a:schemeClr>
                </a:solidFill>
              </a:rPr>
              <a:t> </a:t>
            </a:r>
            <a:r>
              <a:rPr lang="en-US" sz="1200" i="1" dirty="0" err="1">
                <a:solidFill>
                  <a:schemeClr val="tx1">
                    <a:lumMod val="95000"/>
                    <a:lumOff val="5000"/>
                  </a:schemeClr>
                </a:solidFill>
              </a:rPr>
              <a:t>documentată</a:t>
            </a:r>
            <a:r>
              <a:rPr lang="en-US" sz="1200" i="1" dirty="0">
                <a:solidFill>
                  <a:schemeClr val="tx1">
                    <a:lumMod val="95000"/>
                    <a:lumOff val="5000"/>
                  </a:schemeClr>
                </a:solidFill>
              </a:rPr>
              <a:t> </a:t>
            </a:r>
            <a:r>
              <a:rPr lang="en-US" sz="1200" i="1" dirty="0" err="1">
                <a:solidFill>
                  <a:schemeClr val="tx1">
                    <a:lumMod val="95000"/>
                    <a:lumOff val="5000"/>
                  </a:schemeClr>
                </a:solidFill>
              </a:rPr>
              <a:t>prin</a:t>
            </a:r>
            <a:r>
              <a:rPr lang="en-US" sz="1200" i="1" dirty="0">
                <a:solidFill>
                  <a:schemeClr val="tx1">
                    <a:lumMod val="95000"/>
                    <a:lumOff val="5000"/>
                  </a:schemeClr>
                </a:solidFill>
              </a:rPr>
              <a:t> </a:t>
            </a:r>
            <a:r>
              <a:rPr lang="en-US" sz="1200" i="1" dirty="0" err="1">
                <a:solidFill>
                  <a:schemeClr val="tx1">
                    <a:lumMod val="95000"/>
                    <a:lumOff val="5000"/>
                  </a:schemeClr>
                </a:solidFill>
              </a:rPr>
              <a:t>avizele</a:t>
            </a:r>
            <a:r>
              <a:rPr lang="en-US" sz="1200" i="1" dirty="0">
                <a:solidFill>
                  <a:schemeClr val="tx1">
                    <a:lumMod val="95000"/>
                    <a:lumOff val="5000"/>
                  </a:schemeClr>
                </a:solidFill>
              </a:rPr>
              <a:t> respective</a:t>
            </a:r>
            <a:r>
              <a:rPr lang="en-US" sz="1200" i="1" dirty="0" smtClean="0">
                <a:solidFill>
                  <a:schemeClr val="tx1">
                    <a:lumMod val="95000"/>
                    <a:lumOff val="5000"/>
                  </a:schemeClr>
                </a:solidFill>
              </a:rPr>
              <a:t>.</a:t>
            </a:r>
            <a:endParaRPr lang="ro-RO" sz="1200" i="1" dirty="0" smtClean="0">
              <a:solidFill>
                <a:schemeClr val="tx1">
                  <a:lumMod val="95000"/>
                  <a:lumOff val="5000"/>
                </a:schemeClr>
              </a:solidFill>
            </a:endParaRPr>
          </a:p>
          <a:p>
            <a:pPr algn="just"/>
            <a:r>
              <a:rPr lang="ro-RO" sz="1200" i="1" dirty="0" smtClean="0">
                <a:solidFill>
                  <a:srgbClr val="FF0000"/>
                </a:solidFill>
              </a:rPr>
              <a:t>Art. 117</a:t>
            </a:r>
            <a:r>
              <a:rPr lang="ro-RO" sz="1200" i="1" baseline="30000" dirty="0" smtClean="0">
                <a:solidFill>
                  <a:srgbClr val="FF0000"/>
                </a:solidFill>
              </a:rPr>
              <a:t>1</a:t>
            </a:r>
            <a:r>
              <a:rPr lang="ro-RO" sz="1200" i="1" dirty="0" smtClean="0">
                <a:solidFill>
                  <a:srgbClr val="FF0000"/>
                </a:solidFill>
              </a:rPr>
              <a:t> alin. (15) </a:t>
            </a:r>
            <a:r>
              <a:rPr lang="ro-RO" sz="1200" i="1" dirty="0" smtClean="0">
                <a:solidFill>
                  <a:schemeClr val="tx1">
                    <a:lumMod val="95000"/>
                    <a:lumOff val="5000"/>
                  </a:schemeClr>
                </a:solidFill>
              </a:rPr>
              <a:t>La livrarea mărfurilor pentru care achitarea s-a efectuat cu cardul de </a:t>
            </a:r>
            <a:r>
              <a:rPr lang="ro-RO" sz="1200" i="1" dirty="0">
                <a:solidFill>
                  <a:schemeClr val="tx1">
                    <a:lumMod val="95000"/>
                    <a:lumOff val="5000"/>
                  </a:schemeClr>
                </a:solidFill>
              </a:rPr>
              <a:t>plată de afaceri (business), </a:t>
            </a:r>
            <a:r>
              <a:rPr lang="ro-RO" sz="1200" i="1" dirty="0" smtClean="0">
                <a:solidFill>
                  <a:schemeClr val="tx1">
                    <a:lumMod val="95000"/>
                    <a:lumOff val="5000"/>
                  </a:schemeClr>
                </a:solidFill>
              </a:rPr>
              <a:t>cu emiterea e-facturii</a:t>
            </a:r>
            <a:r>
              <a:rPr lang="ro-RO" sz="1200" i="1" dirty="0">
                <a:solidFill>
                  <a:schemeClr val="tx1">
                    <a:lumMod val="95000"/>
                    <a:lumOff val="5000"/>
                  </a:schemeClr>
                </a:solidFill>
              </a:rPr>
              <a:t>, furnizorul eliberează factura fiscală în </a:t>
            </a:r>
            <a:r>
              <a:rPr lang="ro-RO" sz="1200" i="1" dirty="0" smtClean="0">
                <a:solidFill>
                  <a:schemeClr val="tx1">
                    <a:lumMod val="95000"/>
                    <a:lumOff val="5000"/>
                  </a:schemeClr>
                </a:solidFill>
              </a:rPr>
              <a:t>termenul </a:t>
            </a:r>
            <a:r>
              <a:rPr lang="ro-RO" sz="1200" i="1" dirty="0">
                <a:solidFill>
                  <a:schemeClr val="tx1">
                    <a:lumMod val="95000"/>
                    <a:lumOff val="5000"/>
                  </a:schemeClr>
                </a:solidFill>
              </a:rPr>
              <a:t>ce nu poate depăşi 10 zile calendaristice ale lunii următoare celei în care a avut loc livrarea documentată prin factura fiscală respectivă.</a:t>
            </a:r>
          </a:p>
        </p:txBody>
      </p:sp>
    </p:spTree>
    <p:extLst>
      <p:ext uri="{BB962C8B-B14F-4D97-AF65-F5344CB8AC3E}">
        <p14:creationId xmlns:p14="http://schemas.microsoft.com/office/powerpoint/2010/main" val="804561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61418"/>
          </a:xfrm>
        </p:spPr>
        <p:txBody>
          <a:bodyPr/>
          <a:lstStyle/>
          <a:p>
            <a:r>
              <a:rPr lang="ro-RO" sz="3600" b="1" dirty="0" smtClean="0">
                <a:latin typeface="+mn-lt"/>
              </a:rPr>
              <a:t>                              Completarea art.102 alin.(10)</a:t>
            </a:r>
            <a:endParaRPr lang="ru-RU" sz="2800" b="1" dirty="0">
              <a:solidFill>
                <a:srgbClr val="0070C0"/>
              </a:solidFill>
              <a:latin typeface="+mn-lt"/>
            </a:endParaRPr>
          </a:p>
        </p:txBody>
      </p:sp>
      <p:sp>
        <p:nvSpPr>
          <p:cNvPr id="3" name="Объект 2"/>
          <p:cNvSpPr>
            <a:spLocks noGrp="1"/>
          </p:cNvSpPr>
          <p:nvPr>
            <p:ph idx="4294967295"/>
          </p:nvPr>
        </p:nvSpPr>
        <p:spPr>
          <a:xfrm>
            <a:off x="414068" y="1120775"/>
            <a:ext cx="11231592" cy="5332413"/>
          </a:xfrm>
        </p:spPr>
        <p:txBody>
          <a:bodyPr/>
          <a:lstStyle/>
          <a:p>
            <a:pPr marL="0" indent="0" algn="just">
              <a:buNone/>
            </a:pPr>
            <a:r>
              <a:rPr lang="ro-RO" b="1" dirty="0" smtClean="0"/>
              <a:t>Art.102 alin.(</a:t>
            </a:r>
            <a:r>
              <a:rPr lang="ro-RO" b="1" dirty="0"/>
              <a:t>10</a:t>
            </a:r>
            <a:r>
              <a:rPr lang="ro-RO" b="1" dirty="0" smtClean="0"/>
              <a:t>) completat </a:t>
            </a:r>
            <a:r>
              <a:rPr lang="ro-RO" b="1" dirty="0"/>
              <a:t>cu </a:t>
            </a:r>
            <a:r>
              <a:rPr lang="ro-RO" b="1" dirty="0">
                <a:solidFill>
                  <a:srgbClr val="FF0000"/>
                </a:solidFill>
              </a:rPr>
              <a:t>litera d)</a:t>
            </a:r>
            <a:r>
              <a:rPr lang="ro-RO" b="1" dirty="0"/>
              <a:t> cu următorul cuprins:</a:t>
            </a:r>
          </a:p>
          <a:p>
            <a:pPr marL="0" indent="0" algn="just">
              <a:buNone/>
            </a:pPr>
            <a:r>
              <a:rPr lang="ro-RO" b="1" dirty="0" smtClean="0"/>
              <a:t>Dreptul la deducerea TVA aferent procurărilor în </a:t>
            </a:r>
            <a:r>
              <a:rPr lang="ro-RO" b="1" dirty="0" smtClean="0">
                <a:solidFill>
                  <a:srgbClr val="FF0000"/>
                </a:solidFill>
              </a:rPr>
              <a:t>baza bonurilor </a:t>
            </a:r>
            <a:r>
              <a:rPr lang="ro-RO" b="1" dirty="0">
                <a:solidFill>
                  <a:srgbClr val="FF0000"/>
                </a:solidFill>
              </a:rPr>
              <a:t>fiscale, emise de echipamentele de casă şi de </a:t>
            </a:r>
            <a:r>
              <a:rPr lang="ro-RO" b="1" dirty="0" smtClean="0">
                <a:solidFill>
                  <a:srgbClr val="FF0000"/>
                </a:solidFill>
              </a:rPr>
              <a:t>control </a:t>
            </a:r>
            <a:r>
              <a:rPr lang="ro-RO" b="1" dirty="0">
                <a:solidFill>
                  <a:srgbClr val="FF0000"/>
                </a:solidFill>
              </a:rPr>
              <a:t>conectate la Sistemul informaţional automatizat "Monitorizarea electronică a vânzărilor", pentru procurările a căror valoare în fiecare bon nu depăşeşte 2000 de lei, inclusiv TVA, dar nu mai mult de 10 </a:t>
            </a:r>
            <a:r>
              <a:rPr lang="ro-RO" b="1" dirty="0" smtClean="0">
                <a:solidFill>
                  <a:srgbClr val="FF0000"/>
                </a:solidFill>
              </a:rPr>
              <a:t>000 </a:t>
            </a:r>
            <a:r>
              <a:rPr lang="ro-RO" b="1" dirty="0">
                <a:solidFill>
                  <a:srgbClr val="FF0000"/>
                </a:solidFill>
              </a:rPr>
              <a:t>de lei pentru o perioadă fiscală, cu condiţia achitării acestora prin intermediul </a:t>
            </a:r>
            <a:r>
              <a:rPr lang="ro-RO" b="1" dirty="0" smtClean="0">
                <a:solidFill>
                  <a:srgbClr val="FF0000"/>
                </a:solidFill>
              </a:rPr>
              <a:t>cardului </a:t>
            </a:r>
            <a:r>
              <a:rPr lang="ro-RO" b="1" dirty="0">
                <a:solidFill>
                  <a:srgbClr val="FF0000"/>
                </a:solidFill>
              </a:rPr>
              <a:t>de plată de afaceri (business</a:t>
            </a:r>
            <a:r>
              <a:rPr lang="ro-RO" b="1" dirty="0" smtClean="0">
                <a:solidFill>
                  <a:srgbClr val="FF0000"/>
                </a:solidFill>
              </a:rPr>
              <a:t>).</a:t>
            </a:r>
          </a:p>
          <a:p>
            <a:pPr marL="0" indent="0" algn="just">
              <a:buNone/>
            </a:pPr>
            <a:endParaRPr lang="ro-RO" b="1" i="1" dirty="0" smtClean="0">
              <a:solidFill>
                <a:srgbClr val="FF0000"/>
              </a:solidFill>
            </a:endParaRPr>
          </a:p>
          <a:p>
            <a:pPr marL="0" indent="0" algn="just">
              <a:buNone/>
            </a:pPr>
            <a:r>
              <a:rPr lang="ro-RO" b="1" i="1" dirty="0" smtClean="0">
                <a:solidFill>
                  <a:srgbClr val="FF0000"/>
                </a:solidFill>
              </a:rPr>
              <a:t>!!! În vigoare începînd cu 22/11/2023</a:t>
            </a:r>
            <a:endParaRPr lang="ro-RO" i="1" dirty="0">
              <a:solidFill>
                <a:srgbClr val="FF0000"/>
              </a:solidFill>
            </a:endParaRPr>
          </a:p>
        </p:txBody>
      </p:sp>
    </p:spTree>
    <p:extLst>
      <p:ext uri="{BB962C8B-B14F-4D97-AF65-F5344CB8AC3E}">
        <p14:creationId xmlns:p14="http://schemas.microsoft.com/office/powerpoint/2010/main" val="22094828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83781"/>
          </a:xfrm>
        </p:spPr>
        <p:txBody>
          <a:bodyPr/>
          <a:lstStyle/>
          <a:p>
            <a:pPr algn="ctr"/>
            <a:r>
              <a:rPr lang="ro-RO" sz="2300" b="1" dirty="0" smtClean="0">
                <a:solidFill>
                  <a:srgbClr val="0070C0"/>
                </a:solidFill>
                <a:latin typeface="+mn-lt"/>
              </a:rPr>
              <a:t>Prevederi </a:t>
            </a:r>
            <a:r>
              <a:rPr lang="ro-RO" sz="2300" b="1" dirty="0" smtClean="0">
                <a:solidFill>
                  <a:srgbClr val="0070C0"/>
                </a:solidFill>
                <a:latin typeface="+mn-lt"/>
              </a:rPr>
              <a:t>aferente scutirilor de TVA fără drept de deducere</a:t>
            </a:r>
            <a:endParaRPr lang="ru-RU" sz="2300" b="1" dirty="0">
              <a:solidFill>
                <a:srgbClr val="0070C0"/>
              </a:solidFill>
              <a:latin typeface="+mn-lt"/>
            </a:endParaRPr>
          </a:p>
        </p:txBody>
      </p:sp>
      <p:sp>
        <p:nvSpPr>
          <p:cNvPr id="3" name="Объект 2"/>
          <p:cNvSpPr>
            <a:spLocks noGrp="1"/>
          </p:cNvSpPr>
          <p:nvPr>
            <p:ph idx="4294967295"/>
          </p:nvPr>
        </p:nvSpPr>
        <p:spPr>
          <a:xfrm>
            <a:off x="414069" y="1163638"/>
            <a:ext cx="11222965" cy="5456237"/>
          </a:xfrm>
        </p:spPr>
        <p:txBody>
          <a:bodyPr/>
          <a:lstStyle/>
          <a:p>
            <a:pPr marL="0" indent="0" algn="just">
              <a:buNone/>
            </a:pPr>
            <a:r>
              <a:rPr lang="ro-RO" sz="2400" b="1" dirty="0" smtClean="0"/>
              <a:t>Art.103 pct.18), sunt scutite de TVA fără drept de deducere </a:t>
            </a:r>
            <a:r>
              <a:rPr lang="ro-RO" sz="2400" b="1" dirty="0"/>
              <a:t>energia electrică importată </a:t>
            </a:r>
            <a:r>
              <a:rPr lang="ro-RO" sz="2400" b="1" dirty="0" err="1"/>
              <a:t>şi</a:t>
            </a:r>
            <a:r>
              <a:rPr lang="ro-RO" sz="2400" b="1" dirty="0"/>
              <a:t> livrată către operatorul </a:t>
            </a:r>
            <a:r>
              <a:rPr lang="ro-RO" sz="2400" b="1" dirty="0" err="1"/>
              <a:t>reţelei</a:t>
            </a:r>
            <a:r>
              <a:rPr lang="ro-RO" sz="2400" b="1" dirty="0"/>
              <a:t> de transport </a:t>
            </a:r>
            <a:r>
              <a:rPr lang="ro-RO" sz="2400" b="1" dirty="0" err="1"/>
              <a:t>şi</a:t>
            </a:r>
            <a:r>
              <a:rPr lang="ro-RO" sz="2400" b="1" dirty="0"/>
              <a:t> de sistem, operatorii </a:t>
            </a:r>
            <a:r>
              <a:rPr lang="ro-RO" sz="2400" b="1" dirty="0" err="1"/>
              <a:t>reţelelor</a:t>
            </a:r>
            <a:r>
              <a:rPr lang="ro-RO" sz="2400" b="1" dirty="0"/>
              <a:t> de </a:t>
            </a:r>
            <a:r>
              <a:rPr lang="ro-RO" sz="2400" b="1" dirty="0" err="1"/>
              <a:t>distribuţie</a:t>
            </a:r>
            <a:r>
              <a:rPr lang="ro-RO" sz="2400" b="1" dirty="0"/>
              <a:t> </a:t>
            </a:r>
            <a:r>
              <a:rPr lang="ro-RO" sz="2400" b="1" dirty="0" err="1"/>
              <a:t>şi</a:t>
            </a:r>
            <a:r>
              <a:rPr lang="ro-RO" sz="2400" b="1" dirty="0"/>
              <a:t> furnizorii energiei electrice </a:t>
            </a:r>
            <a:r>
              <a:rPr lang="ro-RO" sz="2400" b="1" dirty="0" err="1"/>
              <a:t>şi</a:t>
            </a:r>
            <a:r>
              <a:rPr lang="ro-RO" sz="2400" b="1" dirty="0"/>
              <a:t> energia electrică importată de operatorul </a:t>
            </a:r>
            <a:r>
              <a:rPr lang="ro-RO" sz="2400" b="1" dirty="0" err="1"/>
              <a:t>reţelei</a:t>
            </a:r>
            <a:r>
              <a:rPr lang="ro-RO" sz="2400" b="1" dirty="0"/>
              <a:t> de transport </a:t>
            </a:r>
            <a:r>
              <a:rPr lang="ro-RO" sz="2400" b="1" dirty="0" err="1"/>
              <a:t>şi</a:t>
            </a:r>
            <a:r>
              <a:rPr lang="ro-RO" sz="2400" b="1" dirty="0"/>
              <a:t> de sistem, de operatorii </a:t>
            </a:r>
            <a:r>
              <a:rPr lang="ro-RO" sz="2400" b="1" dirty="0" err="1"/>
              <a:t>reţelelor</a:t>
            </a:r>
            <a:r>
              <a:rPr lang="ro-RO" sz="2400" b="1" dirty="0"/>
              <a:t> de </a:t>
            </a:r>
            <a:r>
              <a:rPr lang="ro-RO" sz="2400" b="1" dirty="0" err="1"/>
              <a:t>distribuţie</a:t>
            </a:r>
            <a:r>
              <a:rPr lang="ro-RO" sz="2400" b="1" dirty="0"/>
              <a:t> </a:t>
            </a:r>
            <a:r>
              <a:rPr lang="ro-RO" sz="2400" b="1" dirty="0" err="1"/>
              <a:t>şi</a:t>
            </a:r>
            <a:r>
              <a:rPr lang="ro-RO" sz="2400" b="1" dirty="0"/>
              <a:t> furnizorii energiei electrice, </a:t>
            </a:r>
            <a:r>
              <a:rPr lang="ro-RO" sz="2400" b="1" dirty="0">
                <a:solidFill>
                  <a:srgbClr val="FF0000"/>
                </a:solidFill>
              </a:rPr>
              <a:t>importul energiei electrice de echilibrare, cu excepția </a:t>
            </a:r>
            <a:r>
              <a:rPr lang="ro-RO" sz="2400" b="1" dirty="0"/>
              <a:t>serviciilor de transport </a:t>
            </a:r>
            <a:r>
              <a:rPr lang="ro-RO" sz="2400" b="1" dirty="0" err="1"/>
              <a:t>şi</a:t>
            </a:r>
            <a:r>
              <a:rPr lang="ro-RO" sz="2400" b="1" dirty="0"/>
              <a:t> de </a:t>
            </a:r>
            <a:r>
              <a:rPr lang="ro-RO" sz="2400" b="1" dirty="0" err="1"/>
              <a:t>distribuţie</a:t>
            </a:r>
            <a:r>
              <a:rPr lang="ro-RO" sz="2400" b="1" dirty="0"/>
              <a:t> a energiei </a:t>
            </a:r>
            <a:r>
              <a:rPr lang="ro-RO" sz="2400" b="1" dirty="0" smtClean="0"/>
              <a:t>electrice </a:t>
            </a:r>
            <a:r>
              <a:rPr lang="ro-RO" altLang="en-US" sz="2400" b="1" dirty="0" smtClean="0">
                <a:solidFill>
                  <a:srgbClr val="FF0000"/>
                </a:solidFill>
              </a:rPr>
              <a:t>(</a:t>
            </a:r>
            <a:r>
              <a:rPr lang="ro-RO" altLang="en-US" sz="2400" b="1" dirty="0">
                <a:solidFill>
                  <a:srgbClr val="FF0000"/>
                </a:solidFill>
              </a:rPr>
              <a:t>în vigoare din 10.08.2023</a:t>
            </a:r>
            <a:r>
              <a:rPr lang="ro-RO" altLang="en-US" sz="2400" b="1" dirty="0" smtClean="0">
                <a:solidFill>
                  <a:srgbClr val="FF0000"/>
                </a:solidFill>
              </a:rPr>
              <a:t>);</a:t>
            </a:r>
            <a:endParaRPr lang="ro-RO" sz="2400" b="1" dirty="0" smtClean="0"/>
          </a:p>
          <a:p>
            <a:pPr marL="0" indent="0" algn="just">
              <a:buNone/>
            </a:pPr>
            <a:endParaRPr lang="ro-RO" sz="2400" b="1" dirty="0" smtClean="0"/>
          </a:p>
          <a:p>
            <a:pPr marL="0" indent="0" algn="just">
              <a:buNone/>
            </a:pPr>
            <a:r>
              <a:rPr lang="ro-RO" sz="2400" b="1" dirty="0"/>
              <a:t>Art.103 pct.30), sunt scutite de TVA fără drept de deducere lucrările de construcţie şi montaj al centralelor ce produc energie electrică din surse regenerabile de energie; </a:t>
            </a:r>
            <a:endParaRPr lang="ro-RO" sz="2400" b="1" dirty="0" smtClean="0"/>
          </a:p>
          <a:p>
            <a:pPr marL="0" indent="0" algn="just">
              <a:buNone/>
            </a:pPr>
            <a:r>
              <a:rPr lang="ro-RO" sz="2400" b="1" dirty="0" smtClean="0">
                <a:solidFill>
                  <a:srgbClr val="FF0000"/>
                </a:solidFill>
              </a:rPr>
              <a:t>(</a:t>
            </a:r>
            <a:r>
              <a:rPr lang="ro-RO" sz="2400" b="1" dirty="0">
                <a:solidFill>
                  <a:srgbClr val="FF0000"/>
                </a:solidFill>
              </a:rPr>
              <a:t>în locul la parcurilor eoliene şi al parcurilor </a:t>
            </a:r>
            <a:r>
              <a:rPr lang="ro-RO" sz="2400" b="1" dirty="0" smtClean="0">
                <a:solidFill>
                  <a:srgbClr val="FF0000"/>
                </a:solidFill>
              </a:rPr>
              <a:t>fotovoltaice cum a fost până în 01/01/2024).</a:t>
            </a:r>
          </a:p>
        </p:txBody>
      </p:sp>
    </p:spTree>
    <p:extLst>
      <p:ext uri="{BB962C8B-B14F-4D97-AF65-F5344CB8AC3E}">
        <p14:creationId xmlns:p14="http://schemas.microsoft.com/office/powerpoint/2010/main" val="41990968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sz="2000" b="1" dirty="0" smtClean="0">
                <a:latin typeface="+mn-lt"/>
              </a:rPr>
              <a:t> </a:t>
            </a:r>
            <a:r>
              <a:rPr lang="ro-RO" sz="2000" b="1" dirty="0">
                <a:solidFill>
                  <a:srgbClr val="0070C0"/>
                </a:solidFill>
              </a:rPr>
              <a:t>Prevederi aferente </a:t>
            </a:r>
            <a:r>
              <a:rPr lang="ro-RO" sz="2000" b="1" dirty="0" smtClean="0">
                <a:solidFill>
                  <a:srgbClr val="0070C0"/>
                </a:solidFill>
              </a:rPr>
              <a:t>scutirilor la reîntroducerea mărfurilor exportate prin poștă</a:t>
            </a:r>
            <a:endParaRPr lang="ru-RU" sz="2000" b="1" dirty="0">
              <a:solidFill>
                <a:srgbClr val="0070C0"/>
              </a:solidFill>
              <a:latin typeface="+mn-lt"/>
            </a:endParaRPr>
          </a:p>
        </p:txBody>
      </p:sp>
      <p:sp>
        <p:nvSpPr>
          <p:cNvPr id="3" name="Объект 2"/>
          <p:cNvSpPr>
            <a:spLocks noGrp="1"/>
          </p:cNvSpPr>
          <p:nvPr>
            <p:ph idx="4294967295"/>
          </p:nvPr>
        </p:nvSpPr>
        <p:spPr>
          <a:xfrm>
            <a:off x="638354" y="1613139"/>
            <a:ext cx="10964174" cy="4271723"/>
          </a:xfrm>
        </p:spPr>
        <p:txBody>
          <a:bodyPr/>
          <a:lstStyle/>
          <a:p>
            <a:pPr marL="0" indent="0">
              <a:buNone/>
            </a:pPr>
            <a:r>
              <a:rPr lang="en-US" dirty="0" err="1" smtClean="0"/>
              <a:t>Articolul</a:t>
            </a:r>
            <a:r>
              <a:rPr lang="en-US" dirty="0" smtClean="0"/>
              <a:t> </a:t>
            </a:r>
            <a:r>
              <a:rPr lang="en-US" dirty="0"/>
              <a:t>103 </a:t>
            </a:r>
            <a:r>
              <a:rPr lang="en-US" dirty="0" err="1" smtClean="0"/>
              <a:t>alin</a:t>
            </a:r>
            <a:r>
              <a:rPr lang="ro-RO" dirty="0" smtClean="0"/>
              <a:t>.</a:t>
            </a:r>
            <a:r>
              <a:rPr lang="en-US" dirty="0" smtClean="0"/>
              <a:t>(2)</a:t>
            </a:r>
            <a:r>
              <a:rPr lang="ro-RO" dirty="0" smtClean="0"/>
              <a:t> c</a:t>
            </a:r>
            <a:r>
              <a:rPr lang="en-US" dirty="0" err="1" smtClean="0"/>
              <a:t>ompleta</a:t>
            </a:r>
            <a:r>
              <a:rPr lang="ro-RO" dirty="0" smtClean="0"/>
              <a:t>t </a:t>
            </a:r>
            <a:r>
              <a:rPr lang="en-US" dirty="0" smtClean="0"/>
              <a:t>cu </a:t>
            </a:r>
            <a:r>
              <a:rPr lang="en-US" dirty="0" err="1"/>
              <a:t>litera</a:t>
            </a:r>
            <a:r>
              <a:rPr lang="en-US" dirty="0"/>
              <a:t> b</a:t>
            </a:r>
            <a:r>
              <a:rPr lang="en-US" baseline="30000" dirty="0"/>
              <a:t>1</a:t>
            </a:r>
            <a:r>
              <a:rPr lang="en-US" dirty="0" smtClean="0"/>
              <a:t>):</a:t>
            </a:r>
            <a:endParaRPr lang="ro-RO" dirty="0"/>
          </a:p>
          <a:p>
            <a:pPr marL="0" indent="0" algn="just">
              <a:buNone/>
            </a:pPr>
            <a:r>
              <a:rPr lang="ro-RO" dirty="0" smtClean="0"/>
              <a:t>Se scutesc de TVA fără drept de deducere </a:t>
            </a:r>
            <a:r>
              <a:rPr lang="en-US" dirty="0" err="1" smtClean="0">
                <a:solidFill>
                  <a:srgbClr val="FF0000"/>
                </a:solidFill>
              </a:rPr>
              <a:t>mărfurile</a:t>
            </a:r>
            <a:r>
              <a:rPr lang="en-US" dirty="0" smtClean="0">
                <a:solidFill>
                  <a:srgbClr val="FF0000"/>
                </a:solidFill>
              </a:rPr>
              <a:t> </a:t>
            </a:r>
            <a:r>
              <a:rPr lang="en-US" dirty="0" err="1">
                <a:solidFill>
                  <a:srgbClr val="FF0000"/>
                </a:solidFill>
              </a:rPr>
              <a:t>autohtone</a:t>
            </a:r>
            <a:r>
              <a:rPr lang="en-US" dirty="0">
                <a:solidFill>
                  <a:srgbClr val="FF0000"/>
                </a:solidFill>
              </a:rPr>
              <a:t> anterior </a:t>
            </a:r>
            <a:r>
              <a:rPr lang="en-US" dirty="0" err="1">
                <a:solidFill>
                  <a:srgbClr val="FF0000"/>
                </a:solidFill>
              </a:rPr>
              <a:t>exportate</a:t>
            </a:r>
            <a:r>
              <a:rPr lang="en-US" dirty="0">
                <a:solidFill>
                  <a:srgbClr val="FF0000"/>
                </a:solidFill>
              </a:rPr>
              <a:t> cu </a:t>
            </a:r>
            <a:r>
              <a:rPr lang="en-US" dirty="0" err="1">
                <a:solidFill>
                  <a:srgbClr val="FF0000"/>
                </a:solidFill>
              </a:rPr>
              <a:t>utilizarea</a:t>
            </a:r>
            <a:r>
              <a:rPr lang="en-US" dirty="0">
                <a:solidFill>
                  <a:srgbClr val="FF0000"/>
                </a:solidFill>
              </a:rPr>
              <a:t> </a:t>
            </a:r>
            <a:r>
              <a:rPr lang="en-US" dirty="0" err="1">
                <a:solidFill>
                  <a:srgbClr val="FF0000"/>
                </a:solidFill>
              </a:rPr>
              <a:t>serviciilor</a:t>
            </a:r>
            <a:r>
              <a:rPr lang="en-US" dirty="0">
                <a:solidFill>
                  <a:srgbClr val="FF0000"/>
                </a:solidFill>
              </a:rPr>
              <a:t> </a:t>
            </a:r>
            <a:r>
              <a:rPr lang="en-US" dirty="0" err="1">
                <a:solidFill>
                  <a:srgbClr val="FF0000"/>
                </a:solidFill>
              </a:rPr>
              <a:t>poştale</a:t>
            </a:r>
            <a:r>
              <a:rPr lang="en-US" dirty="0">
                <a:solidFill>
                  <a:srgbClr val="FF0000"/>
                </a:solidFill>
              </a:rPr>
              <a:t> </a:t>
            </a:r>
            <a:r>
              <a:rPr lang="en-US" dirty="0" err="1">
                <a:solidFill>
                  <a:srgbClr val="FF0000"/>
                </a:solidFill>
              </a:rPr>
              <a:t>şi</a:t>
            </a:r>
            <a:r>
              <a:rPr lang="en-US" dirty="0">
                <a:solidFill>
                  <a:srgbClr val="FF0000"/>
                </a:solidFill>
              </a:rPr>
              <a:t> </a:t>
            </a:r>
            <a:r>
              <a:rPr lang="en-US" dirty="0" err="1">
                <a:solidFill>
                  <a:srgbClr val="FF0000"/>
                </a:solidFill>
              </a:rPr>
              <a:t>reintroduse</a:t>
            </a:r>
            <a:r>
              <a:rPr lang="en-US" dirty="0">
                <a:solidFill>
                  <a:srgbClr val="FF0000"/>
                </a:solidFill>
              </a:rPr>
              <a:t>, </a:t>
            </a:r>
            <a:r>
              <a:rPr lang="en-US" dirty="0" err="1">
                <a:solidFill>
                  <a:srgbClr val="FF0000"/>
                </a:solidFill>
              </a:rPr>
              <a:t>în</a:t>
            </a:r>
            <a:r>
              <a:rPr lang="en-US" dirty="0">
                <a:solidFill>
                  <a:srgbClr val="FF0000"/>
                </a:solidFill>
              </a:rPr>
              <a:t> </a:t>
            </a:r>
            <a:r>
              <a:rPr lang="en-US" dirty="0" err="1">
                <a:solidFill>
                  <a:srgbClr val="FF0000"/>
                </a:solidFill>
              </a:rPr>
              <a:t>termen</a:t>
            </a:r>
            <a:r>
              <a:rPr lang="en-US" dirty="0">
                <a:solidFill>
                  <a:srgbClr val="FF0000"/>
                </a:solidFill>
              </a:rPr>
              <a:t> de 3 </a:t>
            </a:r>
            <a:r>
              <a:rPr lang="en-US" dirty="0" err="1">
                <a:solidFill>
                  <a:srgbClr val="FF0000"/>
                </a:solidFill>
              </a:rPr>
              <a:t>luni</a:t>
            </a:r>
            <a:r>
              <a:rPr lang="en-US" dirty="0">
                <a:solidFill>
                  <a:srgbClr val="FF0000"/>
                </a:solidFill>
              </a:rPr>
              <a:t> de la data </a:t>
            </a:r>
            <a:r>
              <a:rPr lang="en-US" dirty="0" err="1">
                <a:solidFill>
                  <a:srgbClr val="FF0000"/>
                </a:solidFill>
              </a:rPr>
              <a:t>exportului</a:t>
            </a:r>
            <a:r>
              <a:rPr lang="en-US" dirty="0">
                <a:solidFill>
                  <a:srgbClr val="FF0000"/>
                </a:solidFill>
              </a:rPr>
              <a:t>, </a:t>
            </a:r>
            <a:r>
              <a:rPr lang="en-US" dirty="0" err="1">
                <a:solidFill>
                  <a:srgbClr val="FF0000"/>
                </a:solidFill>
              </a:rPr>
              <a:t>în</a:t>
            </a:r>
            <a:r>
              <a:rPr lang="en-US" dirty="0">
                <a:solidFill>
                  <a:srgbClr val="FF0000"/>
                </a:solidFill>
              </a:rPr>
              <a:t> </a:t>
            </a:r>
            <a:r>
              <a:rPr lang="en-US" dirty="0" err="1">
                <a:solidFill>
                  <a:srgbClr val="FF0000"/>
                </a:solidFill>
              </a:rPr>
              <a:t>aceeaşi</a:t>
            </a:r>
            <a:r>
              <a:rPr lang="en-US" dirty="0">
                <a:solidFill>
                  <a:srgbClr val="FF0000"/>
                </a:solidFill>
              </a:rPr>
              <a:t> stare. </a:t>
            </a:r>
            <a:r>
              <a:rPr lang="en-US" dirty="0" err="1">
                <a:solidFill>
                  <a:srgbClr val="FF0000"/>
                </a:solidFill>
              </a:rPr>
              <a:t>Dacă</a:t>
            </a:r>
            <a:r>
              <a:rPr lang="en-US" dirty="0">
                <a:solidFill>
                  <a:srgbClr val="FF0000"/>
                </a:solidFill>
              </a:rPr>
              <a:t> la </a:t>
            </a:r>
            <a:r>
              <a:rPr lang="en-US" dirty="0" err="1">
                <a:solidFill>
                  <a:srgbClr val="FF0000"/>
                </a:solidFill>
              </a:rPr>
              <a:t>realizarea</a:t>
            </a:r>
            <a:r>
              <a:rPr lang="en-US" dirty="0">
                <a:solidFill>
                  <a:srgbClr val="FF0000"/>
                </a:solidFill>
              </a:rPr>
              <a:t> </a:t>
            </a:r>
            <a:r>
              <a:rPr lang="en-US" dirty="0" err="1">
                <a:solidFill>
                  <a:srgbClr val="FF0000"/>
                </a:solidFill>
              </a:rPr>
              <a:t>exportului</a:t>
            </a:r>
            <a:r>
              <a:rPr lang="en-US" dirty="0">
                <a:solidFill>
                  <a:srgbClr val="FF0000"/>
                </a:solidFill>
              </a:rPr>
              <a:t> </a:t>
            </a:r>
            <a:r>
              <a:rPr lang="en-US" dirty="0" err="1">
                <a:solidFill>
                  <a:srgbClr val="FF0000"/>
                </a:solidFill>
              </a:rPr>
              <a:t>suma</a:t>
            </a:r>
            <a:r>
              <a:rPr lang="en-US" dirty="0">
                <a:solidFill>
                  <a:srgbClr val="FF0000"/>
                </a:solidFill>
              </a:rPr>
              <a:t> TVA </a:t>
            </a:r>
            <a:r>
              <a:rPr lang="en-US" dirty="0" err="1">
                <a:solidFill>
                  <a:srgbClr val="FF0000"/>
                </a:solidFill>
              </a:rPr>
              <a:t>pentru</a:t>
            </a:r>
            <a:r>
              <a:rPr lang="en-US" dirty="0">
                <a:solidFill>
                  <a:srgbClr val="FF0000"/>
                </a:solidFill>
              </a:rPr>
              <a:t> </a:t>
            </a:r>
            <a:r>
              <a:rPr lang="en-US" dirty="0" err="1">
                <a:solidFill>
                  <a:srgbClr val="FF0000"/>
                </a:solidFill>
              </a:rPr>
              <a:t>marfa</a:t>
            </a:r>
            <a:r>
              <a:rPr lang="en-US" dirty="0">
                <a:solidFill>
                  <a:srgbClr val="FF0000"/>
                </a:solidFill>
              </a:rPr>
              <a:t> </a:t>
            </a:r>
            <a:r>
              <a:rPr lang="en-US" dirty="0" err="1">
                <a:solidFill>
                  <a:srgbClr val="FF0000"/>
                </a:solidFill>
              </a:rPr>
              <a:t>respectivă</a:t>
            </a:r>
            <a:r>
              <a:rPr lang="en-US" dirty="0">
                <a:solidFill>
                  <a:srgbClr val="FF0000"/>
                </a:solidFill>
              </a:rPr>
              <a:t> a </a:t>
            </a:r>
            <a:r>
              <a:rPr lang="en-US" dirty="0" err="1">
                <a:solidFill>
                  <a:srgbClr val="FF0000"/>
                </a:solidFill>
              </a:rPr>
              <a:t>fost</a:t>
            </a:r>
            <a:r>
              <a:rPr lang="en-US" dirty="0">
                <a:solidFill>
                  <a:srgbClr val="FF0000"/>
                </a:solidFill>
              </a:rPr>
              <a:t> </a:t>
            </a:r>
            <a:r>
              <a:rPr lang="en-US" dirty="0" err="1">
                <a:solidFill>
                  <a:srgbClr val="FF0000"/>
                </a:solidFill>
              </a:rPr>
              <a:t>restituită</a:t>
            </a:r>
            <a:r>
              <a:rPr lang="en-US" dirty="0">
                <a:solidFill>
                  <a:srgbClr val="FF0000"/>
                </a:solidFill>
              </a:rPr>
              <a:t>, </a:t>
            </a:r>
            <a:r>
              <a:rPr lang="en-US" dirty="0" err="1">
                <a:solidFill>
                  <a:srgbClr val="FF0000"/>
                </a:solidFill>
              </a:rPr>
              <a:t>contribuabilul</a:t>
            </a:r>
            <a:r>
              <a:rPr lang="en-US" dirty="0">
                <a:solidFill>
                  <a:srgbClr val="FF0000"/>
                </a:solidFill>
              </a:rPr>
              <a:t> </a:t>
            </a:r>
            <a:r>
              <a:rPr lang="en-US" b="1" dirty="0" err="1">
                <a:solidFill>
                  <a:srgbClr val="FF0000"/>
                </a:solidFill>
              </a:rPr>
              <a:t>este</a:t>
            </a:r>
            <a:r>
              <a:rPr lang="en-US" b="1" dirty="0">
                <a:solidFill>
                  <a:srgbClr val="FF0000"/>
                </a:solidFill>
              </a:rPr>
              <a:t> </a:t>
            </a:r>
            <a:r>
              <a:rPr lang="en-US" b="1" dirty="0" err="1">
                <a:solidFill>
                  <a:srgbClr val="FF0000"/>
                </a:solidFill>
              </a:rPr>
              <a:t>obligat</a:t>
            </a:r>
            <a:r>
              <a:rPr lang="en-US" b="1" dirty="0">
                <a:solidFill>
                  <a:srgbClr val="FF0000"/>
                </a:solidFill>
              </a:rPr>
              <a:t> </a:t>
            </a:r>
            <a:r>
              <a:rPr lang="en-US" b="1" dirty="0" err="1">
                <a:solidFill>
                  <a:srgbClr val="FF0000"/>
                </a:solidFill>
              </a:rPr>
              <a:t>să</a:t>
            </a:r>
            <a:r>
              <a:rPr lang="en-US" b="1" dirty="0">
                <a:solidFill>
                  <a:srgbClr val="FF0000"/>
                </a:solidFill>
              </a:rPr>
              <a:t> </a:t>
            </a:r>
            <a:r>
              <a:rPr lang="en-US" b="1" dirty="0" err="1">
                <a:solidFill>
                  <a:srgbClr val="FF0000"/>
                </a:solidFill>
              </a:rPr>
              <a:t>calculeze</a:t>
            </a:r>
            <a:r>
              <a:rPr lang="en-US" b="1" dirty="0">
                <a:solidFill>
                  <a:srgbClr val="FF0000"/>
                </a:solidFill>
              </a:rPr>
              <a:t> </a:t>
            </a:r>
            <a:r>
              <a:rPr lang="en-US" b="1" dirty="0" err="1">
                <a:solidFill>
                  <a:srgbClr val="FF0000"/>
                </a:solidFill>
              </a:rPr>
              <a:t>şi</a:t>
            </a:r>
            <a:r>
              <a:rPr lang="en-US" b="1" dirty="0">
                <a:solidFill>
                  <a:srgbClr val="FF0000"/>
                </a:solidFill>
              </a:rPr>
              <a:t> </a:t>
            </a:r>
            <a:r>
              <a:rPr lang="en-US" b="1" dirty="0" err="1">
                <a:solidFill>
                  <a:srgbClr val="FF0000"/>
                </a:solidFill>
              </a:rPr>
              <a:t>să</a:t>
            </a:r>
            <a:r>
              <a:rPr lang="en-US" b="1" dirty="0">
                <a:solidFill>
                  <a:srgbClr val="FF0000"/>
                </a:solidFill>
              </a:rPr>
              <a:t> declare </a:t>
            </a:r>
            <a:r>
              <a:rPr lang="en-US" b="1" dirty="0" err="1">
                <a:solidFill>
                  <a:srgbClr val="FF0000"/>
                </a:solidFill>
              </a:rPr>
              <a:t>suma</a:t>
            </a:r>
            <a:r>
              <a:rPr lang="en-US" b="1" dirty="0">
                <a:solidFill>
                  <a:srgbClr val="FF0000"/>
                </a:solidFill>
              </a:rPr>
              <a:t> TVA </a:t>
            </a:r>
            <a:r>
              <a:rPr lang="en-US" b="1" dirty="0" err="1">
                <a:solidFill>
                  <a:srgbClr val="FF0000"/>
                </a:solidFill>
              </a:rPr>
              <a:t>pentru</a:t>
            </a:r>
            <a:r>
              <a:rPr lang="en-US" b="1" dirty="0">
                <a:solidFill>
                  <a:srgbClr val="FF0000"/>
                </a:solidFill>
              </a:rPr>
              <a:t> </a:t>
            </a:r>
            <a:r>
              <a:rPr lang="en-US" b="1" dirty="0" err="1">
                <a:solidFill>
                  <a:srgbClr val="FF0000"/>
                </a:solidFill>
              </a:rPr>
              <a:t>luna</a:t>
            </a:r>
            <a:r>
              <a:rPr lang="en-US" b="1" dirty="0">
                <a:solidFill>
                  <a:srgbClr val="FF0000"/>
                </a:solidFill>
              </a:rPr>
              <a:t> </a:t>
            </a:r>
            <a:r>
              <a:rPr lang="en-US" b="1" dirty="0" err="1">
                <a:solidFill>
                  <a:srgbClr val="FF0000"/>
                </a:solidFill>
              </a:rPr>
              <a:t>în</a:t>
            </a:r>
            <a:r>
              <a:rPr lang="en-US" b="1" dirty="0">
                <a:solidFill>
                  <a:srgbClr val="FF0000"/>
                </a:solidFill>
              </a:rPr>
              <a:t> care a </a:t>
            </a:r>
            <a:r>
              <a:rPr lang="en-US" b="1" dirty="0" err="1">
                <a:solidFill>
                  <a:srgbClr val="FF0000"/>
                </a:solidFill>
              </a:rPr>
              <a:t>avut</a:t>
            </a:r>
            <a:r>
              <a:rPr lang="en-US" b="1" dirty="0">
                <a:solidFill>
                  <a:srgbClr val="FF0000"/>
                </a:solidFill>
              </a:rPr>
              <a:t> </a:t>
            </a:r>
            <a:r>
              <a:rPr lang="en-US" b="1" dirty="0" err="1">
                <a:solidFill>
                  <a:srgbClr val="FF0000"/>
                </a:solidFill>
              </a:rPr>
              <a:t>loc</a:t>
            </a:r>
            <a:r>
              <a:rPr lang="en-US" b="1" dirty="0">
                <a:solidFill>
                  <a:srgbClr val="FF0000"/>
                </a:solidFill>
              </a:rPr>
              <a:t> </a:t>
            </a:r>
            <a:r>
              <a:rPr lang="en-US" b="1" dirty="0" err="1">
                <a:solidFill>
                  <a:srgbClr val="FF0000"/>
                </a:solidFill>
              </a:rPr>
              <a:t>reintroducerea</a:t>
            </a:r>
            <a:r>
              <a:rPr lang="en-US" b="1" dirty="0">
                <a:solidFill>
                  <a:srgbClr val="FF0000"/>
                </a:solidFill>
              </a:rPr>
              <a:t> </a:t>
            </a:r>
            <a:r>
              <a:rPr lang="en-US" b="1" dirty="0" err="1" smtClean="0">
                <a:solidFill>
                  <a:srgbClr val="FF0000"/>
                </a:solidFill>
              </a:rPr>
              <a:t>mărfii</a:t>
            </a:r>
            <a:r>
              <a:rPr lang="ro-RO" b="1" dirty="0" smtClean="0">
                <a:solidFill>
                  <a:srgbClr val="FF0000"/>
                </a:solidFill>
              </a:rPr>
              <a:t>.</a:t>
            </a:r>
          </a:p>
          <a:p>
            <a:pPr marL="0" indent="0" algn="just">
              <a:buNone/>
            </a:pPr>
            <a:endParaRPr lang="ro-RO" b="1" dirty="0" smtClean="0">
              <a:solidFill>
                <a:srgbClr val="FF0000"/>
              </a:solidFill>
            </a:endParaRPr>
          </a:p>
          <a:p>
            <a:pPr marL="0" indent="0" algn="just">
              <a:buNone/>
            </a:pPr>
            <a:r>
              <a:rPr lang="ro-RO" b="1" dirty="0" smtClean="0">
                <a:solidFill>
                  <a:srgbClr val="FF0000"/>
                </a:solidFill>
              </a:rPr>
              <a:t>!!! În vigoare începînd cu 22/11/2023</a:t>
            </a:r>
          </a:p>
        </p:txBody>
      </p:sp>
    </p:spTree>
    <p:extLst>
      <p:ext uri="{BB962C8B-B14F-4D97-AF65-F5344CB8AC3E}">
        <p14:creationId xmlns:p14="http://schemas.microsoft.com/office/powerpoint/2010/main" val="15633897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sz="2800" b="1" dirty="0" smtClean="0">
                <a:latin typeface="+mn-lt"/>
              </a:rPr>
              <a:t> </a:t>
            </a:r>
            <a:r>
              <a:rPr lang="ro-RO" sz="2800" b="1" dirty="0">
                <a:solidFill>
                  <a:srgbClr val="0070C0"/>
                </a:solidFill>
              </a:rPr>
              <a:t>Prevederi aferente scutirilor de TVA </a:t>
            </a:r>
            <a:r>
              <a:rPr lang="ro-RO" sz="2800" b="1" dirty="0" smtClean="0">
                <a:solidFill>
                  <a:srgbClr val="0070C0"/>
                </a:solidFill>
              </a:rPr>
              <a:t>cu </a:t>
            </a:r>
            <a:r>
              <a:rPr lang="ro-RO" sz="2800" b="1" dirty="0">
                <a:solidFill>
                  <a:srgbClr val="0070C0"/>
                </a:solidFill>
              </a:rPr>
              <a:t>drept de deducere</a:t>
            </a:r>
            <a:endParaRPr lang="ru-RU" sz="2800" b="1" dirty="0">
              <a:solidFill>
                <a:srgbClr val="0070C0"/>
              </a:solidFill>
              <a:latin typeface="+mn-lt"/>
            </a:endParaRPr>
          </a:p>
        </p:txBody>
      </p:sp>
      <p:sp>
        <p:nvSpPr>
          <p:cNvPr id="3" name="Объект 2"/>
          <p:cNvSpPr>
            <a:spLocks noGrp="1"/>
          </p:cNvSpPr>
          <p:nvPr>
            <p:ph idx="4294967295"/>
          </p:nvPr>
        </p:nvSpPr>
        <p:spPr>
          <a:xfrm>
            <a:off x="690112" y="1492369"/>
            <a:ext cx="10808899" cy="4392493"/>
          </a:xfrm>
        </p:spPr>
        <p:txBody>
          <a:bodyPr/>
          <a:lstStyle/>
          <a:p>
            <a:pPr marL="0" indent="0" algn="just">
              <a:buNone/>
            </a:pPr>
            <a:r>
              <a:rPr lang="ro-RO" sz="2600" b="1" dirty="0" smtClean="0">
                <a:solidFill>
                  <a:srgbClr val="FF0000"/>
                </a:solidFill>
              </a:rPr>
              <a:t>Completarea art.104 lit.f) cu acordarea scutirii de TVA cu drept de deducere la </a:t>
            </a:r>
            <a:r>
              <a:rPr lang="ro-RO" sz="2600" dirty="0"/>
              <a:t>mărfurile, serviciile livrate în zona economică liberă din afara teritoriului vamal al Republicii Moldova, livrate din zona economică liberă în afara teritoriului vamal al Republicii Moldova, livrate în zona economică liberă din restul teritoriului vamal al Republicii Moldova, precum şi cele livrate de către rezidenţii diferitelor zone economice libere ale Republicii Moldova unul altuia, cu excepţia serviciilor de transport </a:t>
            </a:r>
            <a:r>
              <a:rPr lang="ro-RO" sz="2600" b="1" dirty="0">
                <a:solidFill>
                  <a:srgbClr val="FF0000"/>
                </a:solidFill>
              </a:rPr>
              <a:t>şi a energiei electrice de echilibrare, </a:t>
            </a:r>
            <a:r>
              <a:rPr lang="ro-RO" sz="2600" dirty="0"/>
              <a:t>livrate în zona economică liberă din restul teritoriului vamal al Republicii Moldova, precum şi cele livrate de către rezidenţii diferitelor zone economice libere ale Republicii Moldova </a:t>
            </a:r>
            <a:r>
              <a:rPr lang="ro-RO" sz="2600" dirty="0" smtClean="0"/>
              <a:t>unul altuia</a:t>
            </a:r>
            <a:r>
              <a:rPr lang="ro-RO" sz="2600" dirty="0"/>
              <a:t>;</a:t>
            </a:r>
            <a:br>
              <a:rPr lang="ro-RO" sz="2600" dirty="0"/>
            </a:br>
            <a:r>
              <a:rPr lang="ro-RO" altLang="en-US" sz="2600" b="1" dirty="0" smtClean="0">
                <a:solidFill>
                  <a:srgbClr val="FF0000"/>
                </a:solidFill>
              </a:rPr>
              <a:t>(în </a:t>
            </a:r>
            <a:r>
              <a:rPr lang="ro-RO" altLang="en-US" sz="2600" b="1" dirty="0">
                <a:solidFill>
                  <a:srgbClr val="FF0000"/>
                </a:solidFill>
              </a:rPr>
              <a:t>vigoare din 10.08.2023</a:t>
            </a:r>
            <a:r>
              <a:rPr lang="ro-RO" altLang="en-US" sz="2600" b="1" dirty="0" smtClean="0">
                <a:solidFill>
                  <a:srgbClr val="FF0000"/>
                </a:solidFill>
              </a:rPr>
              <a:t>);</a:t>
            </a:r>
            <a:endParaRPr lang="ro-RO" altLang="en-US" sz="2600" b="1" dirty="0">
              <a:solidFill>
                <a:srgbClr val="FF0000"/>
              </a:solidFill>
            </a:endParaRPr>
          </a:p>
        </p:txBody>
      </p:sp>
    </p:spTree>
    <p:extLst>
      <p:ext uri="{BB962C8B-B14F-4D97-AF65-F5344CB8AC3E}">
        <p14:creationId xmlns:p14="http://schemas.microsoft.com/office/powerpoint/2010/main" val="13208995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dirty="0" smtClean="0"/>
              <a:t>           </a:t>
            </a:r>
            <a:r>
              <a:rPr lang="ro-RO" sz="2800" b="1" dirty="0" smtClean="0">
                <a:solidFill>
                  <a:srgbClr val="0070C0"/>
                </a:solidFill>
                <a:latin typeface="+mn-lt"/>
              </a:rPr>
              <a:t>Modificări </a:t>
            </a:r>
            <a:r>
              <a:rPr lang="ro-RO" sz="2800" b="1" dirty="0" smtClean="0">
                <a:solidFill>
                  <a:srgbClr val="0070C0"/>
                </a:solidFill>
                <a:latin typeface="+mn-lt"/>
              </a:rPr>
              <a:t>în art.113 (anularea înregistrării TVA)</a:t>
            </a:r>
            <a:endParaRPr lang="ru-RU" sz="2800" b="1" dirty="0">
              <a:solidFill>
                <a:srgbClr val="0070C0"/>
              </a:solidFill>
              <a:latin typeface="+mn-lt"/>
            </a:endParaRPr>
          </a:p>
        </p:txBody>
      </p:sp>
      <p:sp>
        <p:nvSpPr>
          <p:cNvPr id="3" name="Объект 2"/>
          <p:cNvSpPr>
            <a:spLocks noGrp="1"/>
          </p:cNvSpPr>
          <p:nvPr>
            <p:ph idx="4294967295"/>
          </p:nvPr>
        </p:nvSpPr>
        <p:spPr>
          <a:xfrm>
            <a:off x="604838" y="1995488"/>
            <a:ext cx="11587162" cy="4692650"/>
          </a:xfrm>
        </p:spPr>
        <p:txBody>
          <a:bodyPr/>
          <a:lstStyle/>
          <a:p>
            <a:pPr marL="0" indent="0" algn="just">
              <a:lnSpc>
                <a:spcPct val="100000"/>
              </a:lnSpc>
              <a:spcBef>
                <a:spcPts val="0"/>
              </a:spcBef>
              <a:spcAft>
                <a:spcPts val="0"/>
              </a:spcAft>
              <a:buNone/>
            </a:pPr>
            <a:r>
              <a:rPr lang="ro-RO" dirty="0"/>
              <a:t>În cazul suspendării activităţii subiectului impozabil în conformitate cu legislaţia în vigoare, înregistrarea în calitate de contribuabil al </a:t>
            </a:r>
            <a:r>
              <a:rPr lang="ro-RO" dirty="0" smtClean="0"/>
              <a:t>TVA </a:t>
            </a:r>
            <a:r>
              <a:rPr lang="ro-RO" dirty="0"/>
              <a:t>nu se anulează. În cazul efectuării livrărilor în perioada de suspendare a activităţii, obligaţiile şi drepturile contribuabilului </a:t>
            </a:r>
            <a:r>
              <a:rPr lang="ro-RO" dirty="0" smtClean="0"/>
              <a:t>TVA </a:t>
            </a:r>
            <a:r>
              <a:rPr lang="ro-RO" dirty="0"/>
              <a:t>se restabilesc din prima zi a lunii în care au fost efectuate aceste livrări</a:t>
            </a:r>
            <a:r>
              <a:rPr lang="ro-RO" dirty="0" smtClean="0"/>
              <a:t>.</a:t>
            </a:r>
          </a:p>
          <a:p>
            <a:pPr marL="0" indent="0" algn="just">
              <a:lnSpc>
                <a:spcPct val="100000"/>
              </a:lnSpc>
              <a:spcBef>
                <a:spcPts val="0"/>
              </a:spcBef>
              <a:spcAft>
                <a:spcPts val="0"/>
              </a:spcAft>
              <a:buNone/>
            </a:pPr>
            <a:r>
              <a:rPr lang="ro-RO" dirty="0" smtClean="0"/>
              <a:t> </a:t>
            </a:r>
            <a:r>
              <a:rPr lang="ro-RO" dirty="0">
                <a:solidFill>
                  <a:srgbClr val="FF0000"/>
                </a:solidFill>
              </a:rPr>
              <a:t>(excluderea textului </a:t>
            </a:r>
            <a:r>
              <a:rPr lang="ro-RO" dirty="0" smtClean="0">
                <a:solidFill>
                  <a:srgbClr val="FF0000"/>
                </a:solidFill>
              </a:rPr>
              <a:t>”perioada </a:t>
            </a:r>
            <a:r>
              <a:rPr lang="ro-RO" dirty="0">
                <a:solidFill>
                  <a:srgbClr val="FF0000"/>
                </a:solidFill>
              </a:rPr>
              <a:t>de suspendare a activităţii nu se ia în calcul la aprecierea plafonului stabilit la alin.(2) lit.a</a:t>
            </a:r>
            <a:r>
              <a:rPr lang="ro-RO" dirty="0" smtClean="0">
                <a:solidFill>
                  <a:srgbClr val="FF0000"/>
                </a:solidFill>
              </a:rPr>
              <a:t>)).</a:t>
            </a:r>
            <a:endParaRPr lang="ru-RU" dirty="0">
              <a:solidFill>
                <a:srgbClr val="FF0000"/>
              </a:solidFill>
            </a:endParaRPr>
          </a:p>
        </p:txBody>
      </p:sp>
    </p:spTree>
    <p:extLst>
      <p:ext uri="{BB962C8B-B14F-4D97-AF65-F5344CB8AC3E}">
        <p14:creationId xmlns:p14="http://schemas.microsoft.com/office/powerpoint/2010/main" val="116302692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11050</TotalTime>
  <Words>3651</Words>
  <Application>Microsoft Office PowerPoint</Application>
  <PresentationFormat>Широкоэкранный</PresentationFormat>
  <Paragraphs>139</Paragraphs>
  <Slides>28</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28</vt:i4>
      </vt:variant>
    </vt:vector>
  </HeadingPairs>
  <TitlesOfParts>
    <vt:vector size="37" baseType="lpstr">
      <vt:lpstr>Arial</vt:lpstr>
      <vt:lpstr>Book Antiqua</vt:lpstr>
      <vt:lpstr>Browallia New</vt:lpstr>
      <vt:lpstr>Calibri</vt:lpstr>
      <vt:lpstr>Calibri Light</vt:lpstr>
      <vt:lpstr>Courier New</vt:lpstr>
      <vt:lpstr>PT Serif</vt:lpstr>
      <vt:lpstr>Times New Roman</vt:lpstr>
      <vt:lpstr>1_Тема Office</vt:lpstr>
      <vt:lpstr>    Principalele modificări  operate în legislația fiscală  pentu anul 2024   TVA și Accize </vt:lpstr>
      <vt:lpstr>            Cotele TVA </vt:lpstr>
      <vt:lpstr>                                       Completarea art.99 alin.(4)</vt:lpstr>
      <vt:lpstr>                              Completarea art.102 alin.(12) </vt:lpstr>
      <vt:lpstr>                              Completarea art.102 alin.(10)</vt:lpstr>
      <vt:lpstr>Prevederi aferente scutirilor de TVA fără drept de deducere</vt:lpstr>
      <vt:lpstr> Prevederi aferente scutirilor la reîntroducerea mărfurilor exportate prin poștă</vt:lpstr>
      <vt:lpstr> Prevederi aferente scutirilor de TVA cu drept de deducere</vt:lpstr>
      <vt:lpstr>           Modificări în art.113 (anularea înregistrării TVA)</vt:lpstr>
      <vt:lpstr>Modificări în art.117 alin.(3) </vt:lpstr>
      <vt:lpstr>                                           Completarea art.117 (prim) cu alin.(15)</vt:lpstr>
      <vt:lpstr>Articolul 117 (prim) alin.(4) completat</vt:lpstr>
      <vt:lpstr>     Modificări în termenul întocmirii registrelor de evidență a procurărilor și livrărilor de mărfuri</vt:lpstr>
      <vt:lpstr>Презентация PowerPoint</vt:lpstr>
      <vt:lpstr>Презентация PowerPoint</vt:lpstr>
      <vt:lpstr>                                          Subiecții impunerii cu accize</vt:lpstr>
      <vt:lpstr>Completarea art.127 cu alin.(32) </vt:lpstr>
      <vt:lpstr>    Modificări aferente marcării cu timbre de acciz</vt:lpstr>
      <vt:lpstr>Modificări aferente marcării cu timbre de acciz</vt:lpstr>
      <vt:lpstr>Modificarea art.125 (prim) alin.(5)</vt:lpstr>
      <vt:lpstr>Subiecții declarării TBDSA 15</vt:lpstr>
      <vt:lpstr> Subiecții declarării TBDSA 15</vt:lpstr>
      <vt:lpstr>Unităţi comerciale de tip ”C”</vt:lpstr>
      <vt:lpstr>Obiectul declarării TBDSA 15</vt:lpstr>
      <vt:lpstr>Prețul de referință la țigarete/cigarillios</vt:lpstr>
      <vt:lpstr>      Modul de calculare a Prețului de referință la țigarete/cigarillios</vt:lpstr>
      <vt:lpstr>Sancționare pentru încălcarea art. 1233</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Desemnarea procentuală a impozitului pe venit</dc:title>
  <dc:creator>Golban Olga</dc:creator>
  <cp:lastModifiedBy>Stavinschi Igor</cp:lastModifiedBy>
  <cp:revision>854</cp:revision>
  <cp:lastPrinted>2024-01-17T13:51:37Z</cp:lastPrinted>
  <dcterms:created xsi:type="dcterms:W3CDTF">2016-09-19T15:54:22Z</dcterms:created>
  <dcterms:modified xsi:type="dcterms:W3CDTF">2024-01-31T10:55:00Z</dcterms:modified>
</cp:coreProperties>
</file>